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1" r:id="rId3"/>
    <p:sldId id="257" r:id="rId4"/>
    <p:sldId id="324" r:id="rId5"/>
    <p:sldId id="344" r:id="rId6"/>
    <p:sldId id="335" r:id="rId7"/>
    <p:sldId id="319" r:id="rId8"/>
    <p:sldId id="345" r:id="rId9"/>
    <p:sldId id="346" r:id="rId10"/>
    <p:sldId id="347" r:id="rId11"/>
    <p:sldId id="348" r:id="rId12"/>
    <p:sldId id="349" r:id="rId13"/>
    <p:sldId id="336" r:id="rId14"/>
    <p:sldId id="340" r:id="rId15"/>
    <p:sldId id="334" r:id="rId16"/>
    <p:sldId id="350" r:id="rId17"/>
    <p:sldId id="27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001" userDrawn="1">
          <p15:clr>
            <a:srgbClr val="A4A3A4"/>
          </p15:clr>
        </p15:guide>
        <p15:guide id="4" orient="horz" pos="2273" userDrawn="1">
          <p15:clr>
            <a:srgbClr val="A4A3A4"/>
          </p15:clr>
        </p15:guide>
        <p15:guide id="5" orient="horz" pos="2636" userDrawn="1">
          <p15:clr>
            <a:srgbClr val="A4A3A4"/>
          </p15:clr>
        </p15:guide>
        <p15:guide id="6" pos="801" userDrawn="1">
          <p15:clr>
            <a:srgbClr val="A4A3A4"/>
          </p15:clr>
        </p15:guide>
        <p15:guide id="7" pos="6879" userDrawn="1">
          <p15:clr>
            <a:srgbClr val="A4A3A4"/>
          </p15:clr>
        </p15:guide>
        <p15:guide id="8" orient="horz" pos="3181" userDrawn="1">
          <p15:clr>
            <a:srgbClr val="A4A3A4"/>
          </p15:clr>
        </p15:guide>
        <p15:guide id="9" orient="horz" pos="3385" userDrawn="1">
          <p15:clr>
            <a:srgbClr val="A4A3A4"/>
          </p15:clr>
        </p15:guide>
        <p15:guide id="10" orient="horz" pos="2908" userDrawn="1">
          <p15:clr>
            <a:srgbClr val="A4A3A4"/>
          </p15:clr>
        </p15:guide>
        <p15:guide id="11" orient="horz" pos="1616" userDrawn="1">
          <p15:clr>
            <a:srgbClr val="A4A3A4"/>
          </p15:clr>
        </p15:guide>
        <p15:guide id="12" orient="horz" pos="1797" userDrawn="1">
          <p15:clr>
            <a:srgbClr val="A4A3A4"/>
          </p15:clr>
        </p15:guide>
        <p15:guide id="13" orient="horz" pos="2931" userDrawn="1">
          <p15:clr>
            <a:srgbClr val="A4A3A4"/>
          </p15:clr>
        </p15:guide>
        <p15:guide id="14" orient="horz" pos="2591" userDrawn="1">
          <p15:clr>
            <a:srgbClr val="A4A3A4"/>
          </p15:clr>
        </p15:guide>
        <p15:guide id="15" orient="horz" pos="1185" userDrawn="1">
          <p15:clr>
            <a:srgbClr val="A4A3A4"/>
          </p15:clr>
        </p15:guide>
        <p15:guide id="16" pos="4112" userDrawn="1">
          <p15:clr>
            <a:srgbClr val="A4A3A4"/>
          </p15:clr>
        </p15:guide>
        <p15:guide id="17" orient="horz" pos="1684" userDrawn="1">
          <p15:clr>
            <a:srgbClr val="A4A3A4"/>
          </p15:clr>
        </p15:guide>
        <p15:guide id="18" pos="4407" userDrawn="1">
          <p15:clr>
            <a:srgbClr val="A4A3A4"/>
          </p15:clr>
        </p15:guide>
        <p15:guide id="19" pos="4883" userDrawn="1">
          <p15:clr>
            <a:srgbClr val="A4A3A4"/>
          </p15:clr>
        </p15:guide>
        <p15:guide id="20" pos="2116" userDrawn="1">
          <p15:clr>
            <a:srgbClr val="A4A3A4"/>
          </p15:clr>
        </p15:guide>
        <p15:guide id="21" pos="2797" userDrawn="1">
          <p15:clr>
            <a:srgbClr val="A4A3A4"/>
          </p15:clr>
        </p15:guide>
        <p15:guide id="22" pos="2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B902"/>
    <a:srgbClr val="594A23"/>
    <a:srgbClr val="282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86322" autoAdjust="0"/>
  </p:normalViewPr>
  <p:slideViewPr>
    <p:cSldViewPr snapToGrid="0" showGuides="1">
      <p:cViewPr varScale="1">
        <p:scale>
          <a:sx n="74" d="100"/>
          <a:sy n="74" d="100"/>
        </p:scale>
        <p:origin x="912" y="72"/>
      </p:cViewPr>
      <p:guideLst>
        <p:guide orient="horz" pos="2092"/>
        <p:guide pos="3840"/>
        <p:guide orient="horz" pos="2001"/>
        <p:guide orient="horz" pos="2273"/>
        <p:guide orient="horz" pos="2636"/>
        <p:guide pos="801"/>
        <p:guide pos="6879"/>
        <p:guide orient="horz" pos="3181"/>
        <p:guide orient="horz" pos="3385"/>
        <p:guide orient="horz" pos="2908"/>
        <p:guide orient="horz" pos="1616"/>
        <p:guide orient="horz" pos="1797"/>
        <p:guide orient="horz" pos="2931"/>
        <p:guide orient="horz" pos="2591"/>
        <p:guide orient="horz" pos="1185"/>
        <p:guide pos="4112"/>
        <p:guide orient="horz" pos="1684"/>
        <p:guide pos="4407"/>
        <p:guide pos="4883"/>
        <p:guide pos="2116"/>
        <p:guide pos="2797"/>
        <p:guide pos="232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3C703-CF72-43D4-8EC8-7BBD1F883F8A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4113D-826B-40B5-BB80-23BFC286C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94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07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chmod</a:t>
            </a:r>
            <a:r>
              <a:rPr lang="en-US" altLang="zh-CN" dirty="0"/>
              <a:t> o-r file01</a:t>
            </a:r>
          </a:p>
          <a:p>
            <a:r>
              <a:rPr lang="zh-CN" altLang="en-US" dirty="0"/>
              <a:t>对同组用户和其他用户取消写执行权限？</a:t>
            </a:r>
            <a:endParaRPr lang="en-US" altLang="zh-CN" dirty="0"/>
          </a:p>
          <a:p>
            <a:r>
              <a:rPr lang="en-US" altLang="zh-CN" dirty="0" err="1"/>
              <a:t>chmod</a:t>
            </a:r>
            <a:r>
              <a:rPr lang="en-US" altLang="zh-CN" dirty="0"/>
              <a:t> </a:t>
            </a:r>
            <a:r>
              <a:rPr lang="en-US" altLang="zh-CN" dirty="0" err="1"/>
              <a:t>uo-wx</a:t>
            </a:r>
            <a:r>
              <a:rPr lang="en-US" altLang="zh-CN" dirty="0"/>
              <a:t> file01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88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file01</a:t>
            </a:r>
            <a:r>
              <a:rPr lang="zh-CN" altLang="en-US" dirty="0"/>
              <a:t>的其他用户取消读、执行权限？</a:t>
            </a:r>
            <a:endParaRPr lang="en-US" altLang="zh-CN" dirty="0"/>
          </a:p>
          <a:p>
            <a:r>
              <a:rPr lang="en-US" altLang="zh-CN" dirty="0" err="1"/>
              <a:t>chmod</a:t>
            </a:r>
            <a:r>
              <a:rPr lang="en-US" altLang="zh-CN" dirty="0"/>
              <a:t> o-</a:t>
            </a:r>
            <a:r>
              <a:rPr lang="en-US" altLang="zh-CN" dirty="0" err="1"/>
              <a:t>rx</a:t>
            </a:r>
            <a:r>
              <a:rPr lang="en-US" altLang="zh-CN" dirty="0"/>
              <a:t> file01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494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对所有用户增加所有权限？</a:t>
            </a:r>
            <a:r>
              <a:rPr lang="en-US" altLang="zh-CN" dirty="0"/>
              <a:t>file01</a:t>
            </a:r>
          </a:p>
          <a:p>
            <a:r>
              <a:rPr lang="en-US" altLang="zh-CN" dirty="0" err="1"/>
              <a:t>chmod</a:t>
            </a:r>
            <a:r>
              <a:rPr lang="en-US" altLang="zh-CN" dirty="0"/>
              <a:t> </a:t>
            </a:r>
            <a:r>
              <a:rPr lang="en-US" altLang="zh-CN" dirty="0" err="1"/>
              <a:t>a+rwx</a:t>
            </a:r>
            <a:r>
              <a:rPr lang="en-US" altLang="zh-CN" dirty="0"/>
              <a:t> file01</a:t>
            </a:r>
          </a:p>
          <a:p>
            <a:r>
              <a:rPr lang="en-US" altLang="zh-CN" dirty="0" err="1"/>
              <a:t>chmod</a:t>
            </a:r>
            <a:r>
              <a:rPr lang="en-US" altLang="zh-CN" dirty="0"/>
              <a:t> 777 file01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554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chmod</a:t>
            </a:r>
            <a:r>
              <a:rPr lang="en-US" altLang="zh-CN" dirty="0"/>
              <a:t> 155 file01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2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8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9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9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0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86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6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A8D4-8E72-446C-AA1B-EBD6F1925E72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2467126" y="3263876"/>
            <a:ext cx="8744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 Linux</a:t>
            </a:r>
            <a:r>
              <a:rPr lang="zh-CN" altLang="en-US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文件权限管理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232221" y="4221163"/>
            <a:ext cx="3421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Designed by Charles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10646203" y="3774257"/>
            <a:ext cx="962441" cy="1552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/>
          <a:srcRect l="25721" b="54024"/>
          <a:stretch/>
        </p:blipFill>
        <p:spPr>
          <a:xfrm>
            <a:off x="0" y="4206415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/>
          <a:srcRect t="58179" r="32505"/>
          <a:stretch/>
        </p:blipFill>
        <p:spPr>
          <a:xfrm>
            <a:off x="7595747" y="0"/>
            <a:ext cx="4596253" cy="24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9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939"/>
    </mc:Choice>
    <mc:Fallback xmlns="">
      <p:transition advClick="0" advTm="193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804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sz="32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命令举例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第一种写法：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ug+w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拥有者和同组用户对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“可写”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a-x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file02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所有人对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file02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不可执行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u+rwx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file03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拥有者对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file03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“可读、可写、可执行”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改变文件访问权限</a:t>
            </a:r>
          </a:p>
        </p:txBody>
      </p:sp>
    </p:spTree>
    <p:extLst>
      <p:ext uri="{BB962C8B-B14F-4D97-AF65-F5344CB8AC3E}">
        <p14:creationId xmlns:p14="http://schemas.microsoft.com/office/powerpoint/2010/main" val="118400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77371" y="1418638"/>
            <a:ext cx="1168725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第二种写法：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u=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rwx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拥有者对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“可读可写可执行”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u=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rwx,g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rx,o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=r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file02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拥有者对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file02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“可读可写可执行”，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	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对同组用户“可读可执行”，对其他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	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用户“可读”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改变文件访问权限</a:t>
            </a:r>
          </a:p>
        </p:txBody>
      </p:sp>
    </p:spTree>
    <p:extLst>
      <p:ext uri="{BB962C8B-B14F-4D97-AF65-F5344CB8AC3E}">
        <p14:creationId xmlns:p14="http://schemas.microsoft.com/office/powerpoint/2010/main" val="65137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371599"/>
            <a:ext cx="11380408" cy="517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第三种写法：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755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u=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rwx,g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rx,o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改变文件访问权限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614" y="3148600"/>
            <a:ext cx="5994400" cy="339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2"/>
            <a:ext cx="11380408" cy="46868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chown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谁可以改变文件的所有者和所属组？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owner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都不行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chown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mr-IN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所有者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]:[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所属组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文件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chown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：把文件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的所有者改成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chown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jack:jack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：把文件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的所有者改成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，所属组改成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chown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dir01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：把目录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dir01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以及下面所有的子目录和文件的所有者改成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chown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jack:jack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dir02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：把目录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dir02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以及下面所有的子目录和文件的所有者改成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，所属组改成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1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改变文件所有者和所属组</a:t>
            </a:r>
          </a:p>
        </p:txBody>
      </p:sp>
    </p:spTree>
    <p:extLst>
      <p:ext uri="{BB962C8B-B14F-4D97-AF65-F5344CB8AC3E}">
        <p14:creationId xmlns:p14="http://schemas.microsoft.com/office/powerpoint/2010/main" val="101756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3"/>
            <a:ext cx="10970758" cy="43377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sz="32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chgrp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谁可以改变文件的所属组？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owner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（只能改变到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owner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所在的组）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chgrp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mr-IN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文件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chgrp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		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的所属组改成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改变文件的所属组</a:t>
            </a:r>
          </a:p>
        </p:txBody>
      </p:sp>
    </p:spTree>
    <p:extLst>
      <p:ext uri="{BB962C8B-B14F-4D97-AF65-F5344CB8AC3E}">
        <p14:creationId xmlns:p14="http://schemas.microsoft.com/office/powerpoint/2010/main" val="152385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8F4844-F45C-48C5-B435-D0149DDCC1D8}"/>
              </a:ext>
            </a:extLst>
          </p:cNvPr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91EBC1-ECDF-4482-9C44-8335238DAA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5"/>
          <a:stretch/>
        </p:blipFill>
        <p:spPr>
          <a:xfrm>
            <a:off x="2488715" y="1"/>
            <a:ext cx="7168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5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3"/>
            <a:ext cx="11380408" cy="49473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所属的主组为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，附属组为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ug1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-l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命令查看到 文件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test.sh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的属性如下：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i="1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rwxrw</a:t>
            </a:r>
            <a:r>
              <a:rPr lang="en-US" altLang="zh-CN" sz="2000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-r--   1   mike  ug1    0    Nov 24 14:18    test.sh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那么用户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对该文件的权限是什么？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目录属性的可读、可写、可执行分别表示什么意思？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执行命令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u=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rwx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g=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o=r  test.sh 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的结果是什么？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如何把目录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/home/jack/ 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下所有的子目录和子文件 的所有者改为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，所属组改为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 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</a:p>
        </p:txBody>
      </p:sp>
    </p:spTree>
    <p:extLst>
      <p:ext uri="{BB962C8B-B14F-4D97-AF65-F5344CB8AC3E}">
        <p14:creationId xmlns:p14="http://schemas.microsoft.com/office/powerpoint/2010/main" val="361953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4109882" y="3220681"/>
            <a:ext cx="74823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600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 for watching</a:t>
            </a:r>
            <a:endParaRPr lang="zh-CN" altLang="en-US" sz="4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170608" y="3932972"/>
            <a:ext cx="3421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Designed </a:t>
            </a:r>
            <a:r>
              <a:rPr lang="en-US" altLang="zh-CN" sz="2000">
                <a:solidFill>
                  <a:schemeClr val="bg1"/>
                </a:solidFill>
                <a:latin typeface="Century Gothic" panose="020B0502020202020204" pitchFamily="34" charset="0"/>
              </a:rPr>
              <a:t>by Charles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10646203" y="3774257"/>
            <a:ext cx="962441" cy="1552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/>
          <a:srcRect l="25721" b="54024"/>
          <a:stretch/>
        </p:blipFill>
        <p:spPr>
          <a:xfrm>
            <a:off x="0" y="4206415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/>
          <a:srcRect t="58179" r="32505"/>
          <a:stretch/>
        </p:blipFill>
        <p:spPr>
          <a:xfrm>
            <a:off x="7583294" y="0"/>
            <a:ext cx="4596253" cy="24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7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2" y="1418638"/>
            <a:ext cx="1138896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charset="2"/>
              <a:buChar char="Ø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的文件访问权限和访问者种类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文件的访问权限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文件所属用户和用户组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本课纲要</a:t>
            </a:r>
          </a:p>
        </p:txBody>
      </p:sp>
    </p:spTree>
    <p:extLst>
      <p:ext uri="{BB962C8B-B14F-4D97-AF65-F5344CB8AC3E}">
        <p14:creationId xmlns:p14="http://schemas.microsoft.com/office/powerpoint/2010/main" val="263109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013997" y="1371600"/>
            <a:ext cx="113804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还是从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说起：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文件必须有一个所属用户和一个所属组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不同类型的用户有不同的权限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的文件访问权限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61" y="2668176"/>
            <a:ext cx="9344278" cy="400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4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2" y="1441938"/>
            <a:ext cx="11507787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三种访问权限：可读、可写、可执行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注：对目录而言，可执行权限是一个基础权限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文件访问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217184"/>
              </p:ext>
            </p:extLst>
          </p:nvPr>
        </p:nvGraphicFramePr>
        <p:xfrm>
          <a:off x="1268229" y="2489982"/>
          <a:ext cx="965554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9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0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文件的存取权限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目录的存取权限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74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具有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文件的权限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能查看文件夹里面的内容（比如：用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命令能查看文件夹里的内容）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具有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文件的权限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能创建和删除文件（比如：在文件夹下面，使用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touch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命令创建文件）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具有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行文件的权限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能使用该目录下的文件（如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cd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命令），能进入该目录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76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2" y="1441938"/>
            <a:ext cx="11507787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对一个文件来说，把所有用户分为三种：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文件访问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714839"/>
              </p:ext>
            </p:extLst>
          </p:nvPr>
        </p:nvGraphicFramePr>
        <p:xfrm>
          <a:off x="1741714" y="2219178"/>
          <a:ext cx="851988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6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owner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文件的所有者（一般来说，谁创建了文件，谁就是所有者）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文件所属工作组（一般来说，创建文件的用户所在的工作组（主组））</a:t>
                      </a:r>
                      <a:r>
                        <a:rPr lang="en-US" altLang="zh-CN" sz="2400" i="1" dirty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--touch</a:t>
                      </a:r>
                      <a:r>
                        <a:rPr lang="zh-CN" altLang="en-US" sz="2400" i="1" dirty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400" i="1" dirty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</a:t>
                      </a:r>
                      <a:r>
                        <a:rPr lang="zh-CN" altLang="en-US" sz="2400" i="1" dirty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举例说明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other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其他用户（非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owner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和非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23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的文件访问权限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493" y="1524729"/>
            <a:ext cx="9819013" cy="46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8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804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sz="36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3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谁可以改变文件访问权限？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owner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sz="32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[who][op][permission]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u+x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项表示用户类型，它的内容为以下一项或多项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拥有者（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--owner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与拥有者同一组的用户（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其他人（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所有人（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改变文件访问权限</a:t>
            </a:r>
          </a:p>
        </p:txBody>
      </p:sp>
    </p:spTree>
    <p:extLst>
      <p:ext uri="{BB962C8B-B14F-4D97-AF65-F5344CB8AC3E}">
        <p14:creationId xmlns:p14="http://schemas.microsoft.com/office/powerpoint/2010/main" val="4130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804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sz="36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3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sz="32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[who][op][permission]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项表示动作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表示要加上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permission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指定的权限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表示要取消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permission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指定的权限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改变文件访问权限</a:t>
            </a:r>
          </a:p>
        </p:txBody>
      </p:sp>
    </p:spTree>
    <p:extLst>
      <p:ext uri="{BB962C8B-B14F-4D97-AF65-F5344CB8AC3E}">
        <p14:creationId xmlns:p14="http://schemas.microsoft.com/office/powerpoint/2010/main" val="7637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804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sz="36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3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sz="32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[who][op][permission]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permission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项为存取权限，它的内容为以下一项或多项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表示可读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表示可写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表示可执行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改变文件访问权限</a:t>
            </a:r>
          </a:p>
        </p:txBody>
      </p:sp>
    </p:spTree>
    <p:extLst>
      <p:ext uri="{BB962C8B-B14F-4D97-AF65-F5344CB8AC3E}">
        <p14:creationId xmlns:p14="http://schemas.microsoft.com/office/powerpoint/2010/main" val="146149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915</Words>
  <Application>Microsoft Office PowerPoint</Application>
  <PresentationFormat>宽屏</PresentationFormat>
  <Paragraphs>138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微软雅黑</vt:lpstr>
      <vt:lpstr>Arial</vt:lpstr>
      <vt:lpstr>Calibri</vt:lpstr>
      <vt:lpstr>Calibri Light</vt:lpstr>
      <vt:lpstr>Century Gothic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kobe_w24</dc:creator>
  <cp:lastModifiedBy>SHEN CHUAN</cp:lastModifiedBy>
  <cp:revision>471</cp:revision>
  <dcterms:created xsi:type="dcterms:W3CDTF">2015-04-04T12:50:16Z</dcterms:created>
  <dcterms:modified xsi:type="dcterms:W3CDTF">2021-12-03T07:56:19Z</dcterms:modified>
</cp:coreProperties>
</file>