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1" r:id="rId3"/>
    <p:sldId id="257" r:id="rId4"/>
    <p:sldId id="344" r:id="rId5"/>
    <p:sldId id="360" r:id="rId6"/>
    <p:sldId id="359" r:id="rId7"/>
    <p:sldId id="361" r:id="rId8"/>
    <p:sldId id="356" r:id="rId9"/>
    <p:sldId id="319" r:id="rId10"/>
    <p:sldId id="362" r:id="rId11"/>
    <p:sldId id="363" r:id="rId12"/>
    <p:sldId id="345" r:id="rId13"/>
    <p:sldId id="365" r:id="rId14"/>
    <p:sldId id="364" r:id="rId15"/>
    <p:sldId id="346" r:id="rId16"/>
    <p:sldId id="357" r:id="rId17"/>
    <p:sldId id="355" r:id="rId18"/>
    <p:sldId id="334" r:id="rId19"/>
    <p:sldId id="358"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2001" userDrawn="1">
          <p15:clr>
            <a:srgbClr val="A4A3A4"/>
          </p15:clr>
        </p15:guide>
        <p15:guide id="4" orient="horz" pos="2273" userDrawn="1">
          <p15:clr>
            <a:srgbClr val="A4A3A4"/>
          </p15:clr>
        </p15:guide>
        <p15:guide id="5" orient="horz" pos="2636" userDrawn="1">
          <p15:clr>
            <a:srgbClr val="A4A3A4"/>
          </p15:clr>
        </p15:guide>
        <p15:guide id="6" pos="801" userDrawn="1">
          <p15:clr>
            <a:srgbClr val="A4A3A4"/>
          </p15:clr>
        </p15:guide>
        <p15:guide id="7" pos="6879" userDrawn="1">
          <p15:clr>
            <a:srgbClr val="A4A3A4"/>
          </p15:clr>
        </p15:guide>
        <p15:guide id="8" orient="horz" pos="3181" userDrawn="1">
          <p15:clr>
            <a:srgbClr val="A4A3A4"/>
          </p15:clr>
        </p15:guide>
        <p15:guide id="9" orient="horz" pos="3385" userDrawn="1">
          <p15:clr>
            <a:srgbClr val="A4A3A4"/>
          </p15:clr>
        </p15:guide>
        <p15:guide id="10" orient="horz" pos="2908" userDrawn="1">
          <p15:clr>
            <a:srgbClr val="A4A3A4"/>
          </p15:clr>
        </p15:guide>
        <p15:guide id="11" orient="horz" pos="1616" userDrawn="1">
          <p15:clr>
            <a:srgbClr val="A4A3A4"/>
          </p15:clr>
        </p15:guide>
        <p15:guide id="12" orient="horz" pos="1797" userDrawn="1">
          <p15:clr>
            <a:srgbClr val="A4A3A4"/>
          </p15:clr>
        </p15:guide>
        <p15:guide id="13" orient="horz" pos="2931" userDrawn="1">
          <p15:clr>
            <a:srgbClr val="A4A3A4"/>
          </p15:clr>
        </p15:guide>
        <p15:guide id="14" orient="horz" pos="2591" userDrawn="1">
          <p15:clr>
            <a:srgbClr val="A4A3A4"/>
          </p15:clr>
        </p15:guide>
        <p15:guide id="15" orient="horz" pos="1185" userDrawn="1">
          <p15:clr>
            <a:srgbClr val="A4A3A4"/>
          </p15:clr>
        </p15:guide>
        <p15:guide id="16" pos="4112" userDrawn="1">
          <p15:clr>
            <a:srgbClr val="A4A3A4"/>
          </p15:clr>
        </p15:guide>
        <p15:guide id="17" orient="horz" pos="1684" userDrawn="1">
          <p15:clr>
            <a:srgbClr val="A4A3A4"/>
          </p15:clr>
        </p15:guide>
        <p15:guide id="18" pos="4407" userDrawn="1">
          <p15:clr>
            <a:srgbClr val="A4A3A4"/>
          </p15:clr>
        </p15:guide>
        <p15:guide id="19" pos="4883" userDrawn="1">
          <p15:clr>
            <a:srgbClr val="A4A3A4"/>
          </p15:clr>
        </p15:guide>
        <p15:guide id="20" pos="2116" userDrawn="1">
          <p15:clr>
            <a:srgbClr val="A4A3A4"/>
          </p15:clr>
        </p15:guide>
        <p15:guide id="21" pos="2797" userDrawn="1">
          <p15:clr>
            <a:srgbClr val="A4A3A4"/>
          </p15:clr>
        </p15:guide>
        <p15:guide id="22"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B902"/>
    <a:srgbClr val="594A23"/>
    <a:srgbClr val="28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88777"/>
  </p:normalViewPr>
  <p:slideViewPr>
    <p:cSldViewPr snapToGrid="0" showGuides="1">
      <p:cViewPr varScale="1">
        <p:scale>
          <a:sx n="76" d="100"/>
          <a:sy n="76" d="100"/>
        </p:scale>
        <p:origin x="773" y="62"/>
      </p:cViewPr>
      <p:guideLst>
        <p:guide orient="horz" pos="2092"/>
        <p:guide pos="3840"/>
        <p:guide orient="horz" pos="2001"/>
        <p:guide orient="horz" pos="2273"/>
        <p:guide orient="horz" pos="2636"/>
        <p:guide pos="801"/>
        <p:guide pos="6879"/>
        <p:guide orient="horz" pos="3181"/>
        <p:guide orient="horz" pos="3385"/>
        <p:guide orient="horz" pos="2908"/>
        <p:guide orient="horz" pos="1616"/>
        <p:guide orient="horz" pos="1797"/>
        <p:guide orient="horz" pos="2931"/>
        <p:guide orient="horz" pos="2591"/>
        <p:guide orient="horz" pos="1185"/>
        <p:guide pos="4112"/>
        <p:guide orient="horz" pos="1684"/>
        <p:guide pos="4407"/>
        <p:guide pos="4883"/>
        <p:guide pos="2116"/>
        <p:guide pos="2797"/>
        <p:guide pos="2320"/>
      </p:guideLst>
    </p:cSldViewPr>
  </p:slideViewPr>
  <p:notesTextViewPr>
    <p:cViewPr>
      <p:scale>
        <a:sx n="70" d="100"/>
        <a:sy n="7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3C703-CF72-43D4-8EC8-7BBD1F883F8A}" type="datetimeFigureOut">
              <a:rPr lang="zh-CN" altLang="en-US" smtClean="0"/>
              <a:t>2021/12/3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4113D-826B-40B5-BB80-23BFC286C16D}" type="slidenum">
              <a:rPr lang="zh-CN" altLang="en-US" smtClean="0"/>
              <a:t>‹#›</a:t>
            </a:fld>
            <a:endParaRPr lang="zh-CN" altLang="en-US"/>
          </a:p>
        </p:txBody>
      </p:sp>
    </p:spTree>
    <p:extLst>
      <p:ext uri="{BB962C8B-B14F-4D97-AF65-F5344CB8AC3E}">
        <p14:creationId xmlns:p14="http://schemas.microsoft.com/office/powerpoint/2010/main" val="391394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https://zhuanlan.zhihu.com/p/38285324</a:t>
            </a:r>
            <a:endParaRPr kumimoji="1" lang="zh-CN" altLang="en-US" dirty="0"/>
          </a:p>
        </p:txBody>
      </p:sp>
      <p:sp>
        <p:nvSpPr>
          <p:cNvPr id="4" name="幻灯片编号占位符 3"/>
          <p:cNvSpPr>
            <a:spLocks noGrp="1"/>
          </p:cNvSpPr>
          <p:nvPr>
            <p:ph type="sldNum" sz="quarter" idx="10"/>
          </p:nvPr>
        </p:nvSpPr>
        <p:spPr/>
        <p:txBody>
          <a:bodyPr/>
          <a:lstStyle/>
          <a:p>
            <a:fld id="{7484113D-826B-40B5-BB80-23BFC286C16D}" type="slidenum">
              <a:rPr lang="zh-CN" altLang="en-US" smtClean="0"/>
              <a:t>9</a:t>
            </a:fld>
            <a:endParaRPr lang="zh-CN" altLang="en-US"/>
          </a:p>
        </p:txBody>
      </p:sp>
    </p:spTree>
    <p:extLst>
      <p:ext uri="{BB962C8B-B14F-4D97-AF65-F5344CB8AC3E}">
        <p14:creationId xmlns:p14="http://schemas.microsoft.com/office/powerpoint/2010/main" val="213577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484113D-826B-40B5-BB80-23BFC286C16D}" type="slidenum">
              <a:rPr lang="zh-CN" altLang="en-US" smtClean="0"/>
              <a:t>10</a:t>
            </a:fld>
            <a:endParaRPr lang="zh-CN" altLang="en-US"/>
          </a:p>
        </p:txBody>
      </p:sp>
    </p:spTree>
    <p:extLst>
      <p:ext uri="{BB962C8B-B14F-4D97-AF65-F5344CB8AC3E}">
        <p14:creationId xmlns:p14="http://schemas.microsoft.com/office/powerpoint/2010/main" val="8385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https://zhuanlan.zhihu.com/p/38285324</a:t>
            </a:r>
            <a:endParaRPr kumimoji="1" lang="zh-CN" altLang="en-US" dirty="0"/>
          </a:p>
        </p:txBody>
      </p:sp>
      <p:sp>
        <p:nvSpPr>
          <p:cNvPr id="4" name="幻灯片编号占位符 3"/>
          <p:cNvSpPr>
            <a:spLocks noGrp="1"/>
          </p:cNvSpPr>
          <p:nvPr>
            <p:ph type="sldNum" sz="quarter" idx="10"/>
          </p:nvPr>
        </p:nvSpPr>
        <p:spPr/>
        <p:txBody>
          <a:bodyPr/>
          <a:lstStyle/>
          <a:p>
            <a:fld id="{7484113D-826B-40B5-BB80-23BFC286C16D}" type="slidenum">
              <a:rPr lang="zh-CN" altLang="en-US" smtClean="0"/>
              <a:t>11</a:t>
            </a:fld>
            <a:endParaRPr lang="zh-CN" altLang="en-US"/>
          </a:p>
        </p:txBody>
      </p:sp>
    </p:spTree>
    <p:extLst>
      <p:ext uri="{BB962C8B-B14F-4D97-AF65-F5344CB8AC3E}">
        <p14:creationId xmlns:p14="http://schemas.microsoft.com/office/powerpoint/2010/main" val="206774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7484113D-826B-40B5-BB80-23BFC286C16D}" type="slidenum">
              <a:rPr lang="zh-CN" altLang="en-US" smtClean="0"/>
              <a:t>15</a:t>
            </a:fld>
            <a:endParaRPr lang="zh-CN" altLang="en-US"/>
          </a:p>
        </p:txBody>
      </p:sp>
    </p:spTree>
    <p:extLst>
      <p:ext uri="{BB962C8B-B14F-4D97-AF65-F5344CB8AC3E}">
        <p14:creationId xmlns:p14="http://schemas.microsoft.com/office/powerpoint/2010/main" val="26651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幻灯片编号占位符 3"/>
          <p:cNvSpPr>
            <a:spLocks noGrp="1"/>
          </p:cNvSpPr>
          <p:nvPr>
            <p:ph type="sldNum" sz="quarter" idx="10"/>
          </p:nvPr>
        </p:nvSpPr>
        <p:spPr/>
        <p:txBody>
          <a:bodyPr/>
          <a:lstStyle/>
          <a:p>
            <a:fld id="{7484113D-826B-40B5-BB80-23BFC286C16D}" type="slidenum">
              <a:rPr lang="zh-CN" altLang="en-US" smtClean="0"/>
              <a:t>16</a:t>
            </a:fld>
            <a:endParaRPr lang="zh-CN" altLang="en-US"/>
          </a:p>
        </p:txBody>
      </p:sp>
    </p:spTree>
    <p:extLst>
      <p:ext uri="{BB962C8B-B14F-4D97-AF65-F5344CB8AC3E}">
        <p14:creationId xmlns:p14="http://schemas.microsoft.com/office/powerpoint/2010/main" val="97603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53928609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8823550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014296237"/>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7307981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84389031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69340333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69794633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70786677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88790302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363590515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t>2021/12/3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211386242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3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5A8D4-8E72-446C-AA1B-EBD6F1925E72}" type="datetimeFigureOut">
              <a:rPr lang="zh-CN" altLang="en-US" smtClean="0"/>
              <a:t>2021/12/3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19913-8645-4F3E-AAB5-4B4F23A00CED}" type="slidenum">
              <a:rPr lang="zh-CN" altLang="en-US" smtClean="0"/>
              <a:t>‹#›</a:t>
            </a:fld>
            <a:endParaRPr lang="zh-CN" altLang="en-US"/>
          </a:p>
        </p:txBody>
      </p:sp>
    </p:spTree>
    <p:extLst>
      <p:ext uri="{BB962C8B-B14F-4D97-AF65-F5344CB8AC3E}">
        <p14:creationId xmlns:p14="http://schemas.microsoft.com/office/powerpoint/2010/main" val="15215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rpmfind.net/linux/centos/6.9/os/x86_64/Packages/unix2dos-2.2-35.el6.x86_64.rp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rpmfind.net/linux/centos/6.9/os/x86_64/Packages/unix2dos-2.2-35.el6.x86_64.rp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467126" y="3263876"/>
            <a:ext cx="8744345" cy="800219"/>
          </a:xfrm>
          <a:prstGeom prst="rect">
            <a:avLst/>
          </a:prstGeom>
          <a:noFill/>
        </p:spPr>
        <p:txBody>
          <a:bodyPr wrap="square" rtlCol="0">
            <a:spAutoFit/>
          </a:bodyPr>
          <a:lstStyle/>
          <a:p>
            <a:r>
              <a:rPr lang="en-US" altLang="zh-CN" sz="4600" dirty="0">
                <a:solidFill>
                  <a:schemeClr val="bg1"/>
                </a:solidFill>
                <a:latin typeface="微软雅黑" panose="020B0503020204020204" pitchFamily="34" charset="-122"/>
                <a:ea typeface="微软雅黑" panose="020B0503020204020204" pitchFamily="34" charset="-122"/>
              </a:rPr>
              <a:t>10 </a:t>
            </a:r>
            <a:r>
              <a:rPr lang="zh-CN" altLang="en-US" sz="4600" dirty="0">
                <a:solidFill>
                  <a:schemeClr val="bg1"/>
                </a:solidFill>
                <a:latin typeface="微软雅黑" panose="020B0503020204020204" pitchFamily="34" charset="-122"/>
                <a:ea typeface="微软雅黑" panose="020B0503020204020204" pitchFamily="34" charset="-122"/>
              </a:rPr>
              <a:t>压缩、打包与软件安装</a:t>
            </a:r>
          </a:p>
        </p:txBody>
      </p:sp>
      <p:sp>
        <p:nvSpPr>
          <p:cNvPr id="37" name="文本框 36"/>
          <p:cNvSpPr txBox="1"/>
          <p:nvPr/>
        </p:nvSpPr>
        <p:spPr>
          <a:xfrm>
            <a:off x="8232221" y="4221163"/>
            <a:ext cx="3421626"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Designed by Charles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rot="5400000">
            <a:off x="10646203" y="3774257"/>
            <a:ext cx="962441" cy="1552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rotWithShape="1">
          <a:blip r:embed="rId2"/>
          <a:srcRect l="25721" b="54024"/>
          <a:stretch/>
        </p:blipFill>
        <p:spPr>
          <a:xfrm>
            <a:off x="0" y="4206415"/>
            <a:ext cx="5479362" cy="2651585"/>
          </a:xfrm>
          <a:prstGeom prst="rect">
            <a:avLst/>
          </a:prstGeom>
        </p:spPr>
      </p:pic>
      <p:pic>
        <p:nvPicPr>
          <p:cNvPr id="45" name="图片 44"/>
          <p:cNvPicPr>
            <a:picLocks noChangeAspect="1"/>
          </p:cNvPicPr>
          <p:nvPr/>
        </p:nvPicPr>
        <p:blipFill rotWithShape="1">
          <a:blip r:embed="rId3"/>
          <a:srcRect t="58179" r="32505"/>
          <a:stretch/>
        </p:blipFill>
        <p:spPr>
          <a:xfrm>
            <a:off x="7595747" y="0"/>
            <a:ext cx="4596253" cy="2480799"/>
          </a:xfrm>
          <a:prstGeom prst="rect">
            <a:avLst/>
          </a:prstGeom>
        </p:spPr>
      </p:pic>
    </p:spTree>
    <p:extLst>
      <p:ext uri="{BB962C8B-B14F-4D97-AF65-F5344CB8AC3E}">
        <p14:creationId xmlns:p14="http://schemas.microsoft.com/office/powerpoint/2010/main" val="3121895525"/>
      </p:ext>
    </p:extLst>
  </p:cSld>
  <p:clrMapOvr>
    <a:masterClrMapping/>
  </p:clrMapOvr>
  <mc:AlternateContent xmlns:mc="http://schemas.openxmlformats.org/markup-compatibility/2006" xmlns:p14="http://schemas.microsoft.com/office/powerpoint/2010/main">
    <mc:Choice Requires="p14">
      <p:transition p14:dur="10" advClick="0" advTm="1939"/>
    </mc:Choice>
    <mc:Fallback xmlns="">
      <p:transition advClick="0" advTm="19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201705"/>
            <a:ext cx="10948154" cy="51853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dirty="0">
                <a:solidFill>
                  <a:schemeClr val="bg1">
                    <a:lumMod val="95000"/>
                  </a:schemeClr>
                </a:solidFill>
                <a:latin typeface="微软雅黑" panose="020B0503020204020204" pitchFamily="34" charset="-122"/>
                <a:ea typeface="微软雅黑" panose="020B0503020204020204" pitchFamily="34" charset="-122"/>
              </a:rPr>
              <a:t>上的软件几乎都是经过</a:t>
            </a:r>
            <a:r>
              <a:rPr lang="en-US" altLang="zh-CN" dirty="0">
                <a:solidFill>
                  <a:schemeClr val="bg1">
                    <a:lumMod val="95000"/>
                  </a:schemeClr>
                </a:solidFill>
                <a:latin typeface="微软雅黑" panose="020B0503020204020204" pitchFamily="34" charset="-122"/>
                <a:ea typeface="微软雅黑" panose="020B0503020204020204" pitchFamily="34" charset="-122"/>
              </a:rPr>
              <a:t>GPL</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GNU General Public License</a:t>
            </a:r>
            <a:r>
              <a:rPr lang="zh-CN" altLang="en-US" dirty="0">
                <a:solidFill>
                  <a:schemeClr val="bg1">
                    <a:lumMod val="95000"/>
                  </a:schemeClr>
                </a:solidFill>
                <a:latin typeface="微软雅黑" panose="020B0503020204020204" pitchFamily="34" charset="-122"/>
                <a:ea typeface="微软雅黑" panose="020B0503020204020204" pitchFamily="34" charset="-122"/>
              </a:rPr>
              <a:t>）授权，所以每个软件几乎都会提供源代码，并且你可以自行修改程序代码，以符合你个人的需求，这就是开放源码的优势；</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dirty="0">
                <a:solidFill>
                  <a:schemeClr val="bg1">
                    <a:lumMod val="95000"/>
                  </a:schemeClr>
                </a:solidFill>
                <a:latin typeface="微软雅黑" panose="020B0503020204020204" pitchFamily="34" charset="-122"/>
                <a:ea typeface="微软雅黑" panose="020B0503020204020204" pitchFamily="34" charset="-122"/>
              </a:rPr>
              <a:t>系统上真正识别的可执行文件是二进制文件，比如</a:t>
            </a:r>
            <a:r>
              <a:rPr lang="en-US" altLang="zh-CN" dirty="0">
                <a:solidFill>
                  <a:schemeClr val="bg1">
                    <a:lumMod val="95000"/>
                  </a:schemeClr>
                </a:solidFill>
                <a:latin typeface="微软雅黑" panose="020B0503020204020204" pitchFamily="34" charset="-122"/>
                <a:ea typeface="微软雅黑" panose="020B0503020204020204" pitchFamily="34" charset="-122"/>
              </a:rPr>
              <a:t>/bin/cat</a:t>
            </a:r>
            <a:r>
              <a:rPr lang="zh-CN" altLang="en-US" dirty="0">
                <a:solidFill>
                  <a:schemeClr val="bg1">
                    <a:lumMod val="95000"/>
                  </a:schemeClr>
                </a:solidFill>
                <a:latin typeface="微软雅黑" panose="020B0503020204020204" pitchFamily="34" charset="-122"/>
                <a:ea typeface="微软雅黑" panose="020B0503020204020204" pitchFamily="34" charset="-122"/>
              </a:rPr>
              <a:t>二进制程序代码；</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通过源码包安装软件的过程就是把软件的源代码编译成可执行的二进制文件然后进行安装；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通过源码包安装的步骤：安装工具</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zh-CN" altLang="en-US" dirty="0">
                <a:solidFill>
                  <a:schemeClr val="bg1">
                    <a:lumMod val="95000"/>
                  </a:schemeClr>
                </a:solidFill>
                <a:latin typeface="微软雅黑" panose="020B0503020204020204" pitchFamily="34" charset="-122"/>
                <a:ea typeface="微软雅黑" panose="020B0503020204020204" pitchFamily="34" charset="-122"/>
              </a:rPr>
              <a:t>配置</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zh-CN" altLang="en-US" dirty="0">
                <a:solidFill>
                  <a:schemeClr val="bg1">
                    <a:lumMod val="95000"/>
                  </a:schemeClr>
                </a:solidFill>
                <a:latin typeface="微软雅黑" panose="020B0503020204020204" pitchFamily="34" charset="-122"/>
                <a:ea typeface="微软雅黑" panose="020B0503020204020204" pitchFamily="34" charset="-122"/>
              </a:rPr>
              <a:t>编译</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zh-CN" altLang="en-US" dirty="0">
                <a:solidFill>
                  <a:schemeClr val="bg1">
                    <a:lumMod val="95000"/>
                  </a:schemeClr>
                </a:solidFill>
                <a:latin typeface="微软雅黑" panose="020B0503020204020204" pitchFamily="34" charset="-122"/>
                <a:ea typeface="微软雅黑" panose="020B0503020204020204" pitchFamily="34" charset="-122"/>
              </a:rPr>
              <a:t>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安装需要的编译器，如</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gcc</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执行</a:t>
            </a:r>
            <a:r>
              <a:rPr lang="en-US" altLang="zh-CN" dirty="0">
                <a:solidFill>
                  <a:schemeClr val="bg1">
                    <a:lumMod val="95000"/>
                  </a:schemeClr>
                </a:solidFill>
                <a:latin typeface="微软雅黑" panose="020B0503020204020204" pitchFamily="34" charset="-122"/>
                <a:ea typeface="微软雅黑" panose="020B0503020204020204" pitchFamily="34" charset="-122"/>
              </a:rPr>
              <a:t>configure</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命令找到所需要的函数库、编译器及其他资料，生成</a:t>
            </a:r>
            <a:r>
              <a:rPr lang="en-US" altLang="zh-CN" dirty="0" err="1">
                <a:solidFill>
                  <a:schemeClr val="bg1">
                    <a:lumMod val="95000"/>
                  </a:schemeClr>
                </a:solidFill>
                <a:latin typeface="微软雅黑" panose="020B0503020204020204" pitchFamily="34" charset="-122"/>
                <a:ea typeface="微软雅黑" panose="020B0503020204020204" pitchFamily="34" charset="-122"/>
              </a:rPr>
              <a:t>Makefile</a:t>
            </a:r>
            <a:r>
              <a:rPr lang="zh-CN" altLang="en-US" dirty="0">
                <a:solidFill>
                  <a:schemeClr val="bg1">
                    <a:lumMod val="95000"/>
                  </a:schemeClr>
                </a:solidFill>
                <a:latin typeface="微软雅黑" panose="020B0503020204020204" pitchFamily="34" charset="-122"/>
                <a:ea typeface="微软雅黑" panose="020B0503020204020204" pitchFamily="34" charset="-122"/>
              </a:rPr>
              <a:t>文件；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执行</a:t>
            </a:r>
            <a:r>
              <a:rPr lang="en-US" altLang="zh-CN" dirty="0">
                <a:solidFill>
                  <a:schemeClr val="bg1">
                    <a:lumMod val="95000"/>
                  </a:schemeClr>
                </a:solidFill>
                <a:latin typeface="微软雅黑" panose="020B0503020204020204" pitchFamily="34" charset="-122"/>
                <a:ea typeface="微软雅黑" panose="020B0503020204020204" pitchFamily="34" charset="-122"/>
              </a:rPr>
              <a:t>make</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命令，根据</a:t>
            </a:r>
            <a:r>
              <a:rPr lang="en-US" altLang="zh-CN" dirty="0" err="1">
                <a:solidFill>
                  <a:schemeClr val="bg1">
                    <a:lumMod val="95000"/>
                  </a:schemeClr>
                </a:solidFill>
                <a:latin typeface="微软雅黑" panose="020B0503020204020204" pitchFamily="34" charset="-122"/>
                <a:ea typeface="微软雅黑" panose="020B0503020204020204" pitchFamily="34" charset="-122"/>
              </a:rPr>
              <a:t>Makefile</a:t>
            </a:r>
            <a:r>
              <a:rPr lang="zh-CN" altLang="en-US" dirty="0">
                <a:solidFill>
                  <a:schemeClr val="bg1">
                    <a:lumMod val="95000"/>
                  </a:schemeClr>
                </a:solidFill>
                <a:latin typeface="微软雅黑" panose="020B0503020204020204" pitchFamily="34" charset="-122"/>
                <a:ea typeface="微软雅黑" panose="020B0503020204020204" pitchFamily="34" charset="-122"/>
              </a:rPr>
              <a:t>文件进行编译；</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执行</a:t>
            </a:r>
            <a:r>
              <a:rPr lang="en-US" altLang="zh-CN" dirty="0">
                <a:solidFill>
                  <a:schemeClr val="bg1">
                    <a:lumMod val="95000"/>
                  </a:schemeClr>
                </a:solidFill>
                <a:latin typeface="微软雅黑" panose="020B0503020204020204" pitchFamily="34" charset="-122"/>
                <a:ea typeface="微软雅黑" panose="020B0503020204020204" pitchFamily="34" charset="-122"/>
              </a:rPr>
              <a:t>make install</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命令完成安装。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849105" y="27852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源码包方式安装软件</a:t>
            </a:r>
          </a:p>
        </p:txBody>
      </p:sp>
    </p:spTree>
    <p:extLst>
      <p:ext uri="{BB962C8B-B14F-4D97-AF65-F5344CB8AC3E}">
        <p14:creationId xmlns:p14="http://schemas.microsoft.com/office/powerpoint/2010/main" val="394751077"/>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530199"/>
            <a:ext cx="1138040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dirty="0">
                <a:solidFill>
                  <a:schemeClr val="bg1">
                    <a:lumMod val="95000"/>
                  </a:schemeClr>
                </a:solidFill>
                <a:latin typeface="微软雅黑" panose="020B0503020204020204" pitchFamily="34" charset="-122"/>
                <a:ea typeface="微软雅黑" panose="020B0503020204020204" pitchFamily="34" charset="-122"/>
              </a:rPr>
              <a:t>参考以下文档，完成</a:t>
            </a:r>
            <a:r>
              <a:rPr lang="en-US" altLang="zh-CN" dirty="0">
                <a:solidFill>
                  <a:schemeClr val="bg1">
                    <a:lumMod val="95000"/>
                  </a:schemeClr>
                </a:solidFill>
                <a:latin typeface="微软雅黑" panose="020B0503020204020204" pitchFamily="34" charset="-122"/>
                <a:ea typeface="微软雅黑" panose="020B0503020204020204" pitchFamily="34" charset="-122"/>
              </a:rPr>
              <a:t>Nginx</a:t>
            </a:r>
            <a:r>
              <a:rPr lang="zh-CN" altLang="en-US" dirty="0">
                <a:solidFill>
                  <a:schemeClr val="bg1">
                    <a:lumMod val="95000"/>
                  </a:schemeClr>
                </a:solidFill>
                <a:latin typeface="微软雅黑" panose="020B0503020204020204" pitchFamily="34" charset="-122"/>
                <a:ea typeface="微软雅黑" panose="020B0503020204020204" pitchFamily="34" charset="-122"/>
              </a:rPr>
              <a:t>服务器的安装。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https://zhuanlan.zhihu.com/p/38285324</a:t>
            </a:r>
          </a:p>
        </p:txBody>
      </p:sp>
      <p:sp>
        <p:nvSpPr>
          <p:cNvPr id="5" name="Rectangle 2"/>
          <p:cNvSpPr txBox="1">
            <a:spLocks noChangeArrowheads="1"/>
          </p:cNvSpPr>
          <p:nvPr/>
        </p:nvSpPr>
        <p:spPr>
          <a:xfrm>
            <a:off x="684213" y="470900"/>
            <a:ext cx="8804561"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练习：用源码包方式安装</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Nginx</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服务器</a:t>
            </a:r>
          </a:p>
        </p:txBody>
      </p:sp>
    </p:spTree>
    <p:extLst>
      <p:ext uri="{BB962C8B-B14F-4D97-AF65-F5344CB8AC3E}">
        <p14:creationId xmlns:p14="http://schemas.microsoft.com/office/powerpoint/2010/main" val="3902468796"/>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277961"/>
            <a:ext cx="11307918" cy="4897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的全称是</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RedHat Package Manager</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，是</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RedHat</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发明的一种软件包安装工具和安装包格式；</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的最大特点是将你要安装的软件先编译好，并且打包成</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机制的安装包，用户只需要下载相应的</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包安装即可；</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优点是：</a:t>
            </a:r>
          </a:p>
          <a:p>
            <a:pPr marL="457200" lvl="1" indent="0">
              <a:lnSpc>
                <a:spcPct val="100000"/>
              </a:lnSpc>
              <a:spcBef>
                <a:spcPts val="0"/>
              </a:spcBef>
              <a:buNone/>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1.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由于已经编译完成并且打包完毕，所以软件传输与安装上很方便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不需要再重新编译</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p>
          <a:p>
            <a:pPr marL="457200" lvl="1" indent="0">
              <a:lnSpc>
                <a:spcPct val="100000"/>
              </a:lnSpc>
              <a:spcBef>
                <a:spcPts val="0"/>
              </a:spcBef>
              <a:buNone/>
            </a:pP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2.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由于软件的信息都已经记录在</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主机的数据库上，很方便查询、升级与卸载；</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但缺点也很明显：</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不能根据自己的需求灵活配置；</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可能存在打包环境与安装环境不一致导致安装失败。</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1371600" lvl="2" indent="-45720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更新慢</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包方式安装软件</a:t>
            </a:r>
          </a:p>
        </p:txBody>
      </p:sp>
    </p:spTree>
    <p:extLst>
      <p:ext uri="{BB962C8B-B14F-4D97-AF65-F5344CB8AC3E}">
        <p14:creationId xmlns:p14="http://schemas.microsoft.com/office/powerpoint/2010/main" val="76375818"/>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277961"/>
            <a:ext cx="10823574" cy="4897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以</a:t>
            </a:r>
            <a:r>
              <a:rPr lang="en-US" altLang="zh-CN" dirty="0">
                <a:solidFill>
                  <a:schemeClr val="bg1">
                    <a:lumMod val="95000"/>
                  </a:schemeClr>
                </a:solidFill>
                <a:latin typeface="微软雅黑" panose="020B0503020204020204" pitchFamily="34" charset="-122"/>
                <a:ea typeface="微软雅黑" panose="020B0503020204020204" pitchFamily="34" charset="-122"/>
              </a:rPr>
              <a:t>unix2dos</a:t>
            </a:r>
            <a:r>
              <a:rPr lang="zh-CN" altLang="en-US" dirty="0">
                <a:solidFill>
                  <a:schemeClr val="bg1">
                    <a:lumMod val="95000"/>
                  </a:schemeClr>
                </a:solidFill>
                <a:latin typeface="微软雅黑" panose="020B0503020204020204" pitchFamily="34" charset="-122"/>
                <a:ea typeface="微软雅黑" panose="020B0503020204020204" pitchFamily="34" charset="-122"/>
              </a:rPr>
              <a:t>的安装，用</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包方式安装的步骤如下：</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1</a:t>
            </a:r>
            <a:r>
              <a:rPr lang="zh-CN" altLang="en-US" dirty="0">
                <a:solidFill>
                  <a:schemeClr val="bg1">
                    <a:lumMod val="95000"/>
                  </a:schemeClr>
                </a:solidFill>
                <a:latin typeface="微软雅黑" panose="020B0503020204020204" pitchFamily="34" charset="-122"/>
                <a:ea typeface="微软雅黑" panose="020B0503020204020204" pitchFamily="34" charset="-122"/>
              </a:rPr>
              <a:t>、下载</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wget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hlinkClick r:id="rId2"/>
              </a:rPr>
              <a:t>http://www.rpmfind.net/linux/centos/6.9/os/x86_64/Packages/unix2dos-2.2-35.el6.x86_64.rpm</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2</a:t>
            </a:r>
            <a:r>
              <a:rPr lang="zh-CN" altLang="en-US" dirty="0">
                <a:solidFill>
                  <a:schemeClr val="bg1">
                    <a:lumMod val="95000"/>
                  </a:schemeClr>
                </a:solidFill>
                <a:latin typeface="微软雅黑" panose="020B0503020204020204" pitchFamily="34" charset="-122"/>
                <a:ea typeface="微软雅黑" panose="020B0503020204020204" pitchFamily="34" charset="-122"/>
              </a:rPr>
              <a:t>、执行如下命令安装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ivh</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mr-IN" altLang="zh-CN" sz="2000" dirty="0">
                <a:solidFill>
                  <a:schemeClr val="bg1">
                    <a:lumMod val="95000"/>
                  </a:schemeClr>
                </a:solidFill>
                <a:latin typeface="微软雅黑" panose="020B0503020204020204" pitchFamily="34" charset="-122"/>
                <a:ea typeface="微软雅黑" panose="020B0503020204020204" pitchFamily="34" charset="-122"/>
              </a:rPr>
              <a:t>unix2dos-2.2-35.el6.x86_64.rpm</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查看已安装的软件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qa</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|grep</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xxx</a:t>
            </a:r>
          </a:p>
          <a:p>
            <a:pPr marL="457200" lvl="1" indent="0">
              <a:lnSpc>
                <a:spcPct val="100000"/>
              </a:lnSpc>
              <a:spcBef>
                <a:spcPts val="0"/>
              </a:spcBef>
              <a:buNone/>
            </a:pP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删除已安装的软件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-e</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mr-IN" altLang="zh-CN" sz="2000" dirty="0">
                <a:solidFill>
                  <a:schemeClr val="bg1">
                    <a:lumMod val="95000"/>
                  </a:schemeClr>
                </a:solidFill>
                <a:latin typeface="微软雅黑" panose="020B0503020204020204" pitchFamily="34" charset="-122"/>
                <a:ea typeface="微软雅黑" panose="020B0503020204020204" pitchFamily="34" charset="-122"/>
              </a:rPr>
              <a:t>unix2dos-2.2-35.el6.x86_64</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包方式安装软件</a:t>
            </a:r>
          </a:p>
        </p:txBody>
      </p:sp>
    </p:spTree>
    <p:extLst>
      <p:ext uri="{BB962C8B-B14F-4D97-AF65-F5344CB8AC3E}">
        <p14:creationId xmlns:p14="http://schemas.microsoft.com/office/powerpoint/2010/main" val="2786942495"/>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277961"/>
            <a:ext cx="10823574" cy="48979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以</a:t>
            </a:r>
            <a:r>
              <a:rPr lang="en-US" altLang="zh-CN" dirty="0">
                <a:solidFill>
                  <a:schemeClr val="bg1">
                    <a:lumMod val="95000"/>
                  </a:schemeClr>
                </a:solidFill>
                <a:latin typeface="微软雅黑" panose="020B0503020204020204" pitchFamily="34" charset="-122"/>
                <a:ea typeface="微软雅黑" panose="020B0503020204020204" pitchFamily="34" charset="-122"/>
              </a:rPr>
              <a:t>unix2dos</a:t>
            </a:r>
            <a:r>
              <a:rPr lang="zh-CN" altLang="en-US" dirty="0">
                <a:solidFill>
                  <a:schemeClr val="bg1">
                    <a:lumMod val="95000"/>
                  </a:schemeClr>
                </a:solidFill>
                <a:latin typeface="微软雅黑" panose="020B0503020204020204" pitchFamily="34" charset="-122"/>
                <a:ea typeface="微软雅黑" panose="020B0503020204020204" pitchFamily="34" charset="-122"/>
              </a:rPr>
              <a:t>的安装，用</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包方式安装的步骤如下：</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1</a:t>
            </a:r>
            <a:r>
              <a:rPr lang="zh-CN" altLang="en-US" dirty="0">
                <a:solidFill>
                  <a:schemeClr val="bg1">
                    <a:lumMod val="95000"/>
                  </a:schemeClr>
                </a:solidFill>
                <a:latin typeface="微软雅黑" panose="020B0503020204020204" pitchFamily="34" charset="-122"/>
                <a:ea typeface="微软雅黑" panose="020B0503020204020204" pitchFamily="34" charset="-122"/>
              </a:rPr>
              <a:t>、下载</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wget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hlinkClick r:id="rId2"/>
              </a:rPr>
              <a:t>http://www.rpmfind.net/linux/centos/6.9/os/x86_64/Packages/unix2dos-2.2-35.el6.x86_64.rpm</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2</a:t>
            </a:r>
            <a:r>
              <a:rPr lang="zh-CN" altLang="en-US" dirty="0">
                <a:solidFill>
                  <a:schemeClr val="bg1">
                    <a:lumMod val="95000"/>
                  </a:schemeClr>
                </a:solidFill>
                <a:latin typeface="微软雅黑" panose="020B0503020204020204" pitchFamily="34" charset="-122"/>
                <a:ea typeface="微软雅黑" panose="020B0503020204020204" pitchFamily="34" charset="-122"/>
              </a:rPr>
              <a:t>、执行如下命令安装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ivh</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mr-IN" altLang="zh-CN" sz="2000" dirty="0">
                <a:solidFill>
                  <a:schemeClr val="bg1">
                    <a:lumMod val="95000"/>
                  </a:schemeClr>
                </a:solidFill>
                <a:latin typeface="微软雅黑" panose="020B0503020204020204" pitchFamily="34" charset="-122"/>
                <a:ea typeface="微软雅黑" panose="020B0503020204020204" pitchFamily="34" charset="-122"/>
              </a:rPr>
              <a:t>unix2dos-2.2-35.el6.x86_64.rpm</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查看已安装的软件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qa</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|grep</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xxx</a:t>
            </a:r>
          </a:p>
          <a:p>
            <a:pPr marL="457200" lvl="1" indent="0">
              <a:lnSpc>
                <a:spcPct val="100000"/>
              </a:lnSpc>
              <a:spcBef>
                <a:spcPts val="0"/>
              </a:spcBef>
              <a:buNone/>
            </a:pP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删除已安装的软件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-e</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mr-IN" altLang="zh-CN" sz="2000" dirty="0">
                <a:solidFill>
                  <a:schemeClr val="bg1">
                    <a:lumMod val="95000"/>
                  </a:schemeClr>
                </a:solidFill>
                <a:latin typeface="微软雅黑" panose="020B0503020204020204" pitchFamily="34" charset="-122"/>
                <a:ea typeface="微软雅黑" panose="020B0503020204020204" pitchFamily="34" charset="-122"/>
              </a:rPr>
              <a:t>unix2dos-2.2-35.el6.x86_64</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RPM</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包方式安装软件</a:t>
            </a:r>
          </a:p>
        </p:txBody>
      </p:sp>
    </p:spTree>
    <p:extLst>
      <p:ext uri="{BB962C8B-B14F-4D97-AF65-F5344CB8AC3E}">
        <p14:creationId xmlns:p14="http://schemas.microsoft.com/office/powerpoint/2010/main" val="835985832"/>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18638"/>
            <a:ext cx="10693321"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什么是</a:t>
            </a: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在</a:t>
            </a:r>
            <a:r>
              <a:rPr lang="en-US" altLang="zh-CN" dirty="0">
                <a:solidFill>
                  <a:schemeClr val="bg1">
                    <a:lumMod val="95000"/>
                  </a:schemeClr>
                </a:solidFill>
                <a:latin typeface="微软雅黑" panose="020B0503020204020204" pitchFamily="34" charset="-122"/>
                <a:ea typeface="微软雅黑" panose="020B0503020204020204" pitchFamily="34" charset="-122"/>
              </a:rPr>
              <a:t>Fedora</a:t>
            </a:r>
            <a:r>
              <a:rPr lang="zh-CN" altLang="en-US" dirty="0">
                <a:solidFill>
                  <a:schemeClr val="bg1">
                    <a:lumMod val="95000"/>
                  </a:schemeClr>
                </a:solidFill>
                <a:latin typeface="微软雅黑" panose="020B0503020204020204" pitchFamily="34" charset="-122"/>
                <a:ea typeface="微软雅黑" panose="020B0503020204020204" pitchFamily="34" charset="-122"/>
              </a:rPr>
              <a:t>和</a:t>
            </a:r>
            <a:r>
              <a:rPr lang="en-US" altLang="zh-CN" dirty="0" err="1">
                <a:solidFill>
                  <a:schemeClr val="bg1">
                    <a:lumMod val="95000"/>
                  </a:schemeClr>
                </a:solidFill>
                <a:latin typeface="微软雅黑" panose="020B0503020204020204" pitchFamily="34" charset="-122"/>
                <a:ea typeface="微软雅黑" panose="020B0503020204020204" pitchFamily="34" charset="-122"/>
              </a:rPr>
              <a:t>Redhat</a:t>
            </a:r>
            <a:r>
              <a:rPr lang="zh-CN" altLang="en-US" dirty="0">
                <a:solidFill>
                  <a:schemeClr val="bg1">
                    <a:lumMod val="95000"/>
                  </a:schemeClr>
                </a:solidFill>
                <a:latin typeface="微软雅黑" panose="020B0503020204020204" pitchFamily="34" charset="-122"/>
                <a:ea typeface="微软雅黑" panose="020B0503020204020204" pitchFamily="34" charset="-122"/>
              </a:rPr>
              <a:t>以及</a:t>
            </a:r>
            <a:r>
              <a:rPr lang="en-US" altLang="zh-CN" dirty="0">
                <a:solidFill>
                  <a:schemeClr val="bg1">
                    <a:lumMod val="95000"/>
                  </a:schemeClr>
                </a:solidFill>
                <a:latin typeface="微软雅黑" panose="020B0503020204020204" pitchFamily="34" charset="-122"/>
                <a:ea typeface="微软雅黑" panose="020B0503020204020204" pitchFamily="34" charset="-122"/>
              </a:rPr>
              <a:t>SUSE</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CentOS</a:t>
            </a:r>
            <a:r>
              <a:rPr lang="zh-CN" altLang="en-US" dirty="0">
                <a:solidFill>
                  <a:schemeClr val="bg1">
                    <a:lumMod val="95000"/>
                  </a:schemeClr>
                </a:solidFill>
                <a:latin typeface="微软雅黑" panose="020B0503020204020204" pitchFamily="34" charset="-122"/>
                <a:ea typeface="微软雅黑" panose="020B0503020204020204" pitchFamily="34" charset="-122"/>
              </a:rPr>
              <a:t>中的软件包管理器</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基于</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包管理</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能够从指定的服务器自动下载</a:t>
            </a: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包并且安装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可以自动处理包依赖关系，并且一次安装所有依赖的软件包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etc</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yum.repos.d</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.repo</a:t>
            </a:r>
          </a:p>
          <a:p>
            <a:pPr marL="457200" lvl="1" indent="0">
              <a:lnSpc>
                <a:spcPct val="100000"/>
              </a:lnSpc>
              <a:spcBef>
                <a:spcPts val="0"/>
              </a:spcBef>
              <a:buNone/>
            </a:pPr>
            <a:r>
              <a:rPr lang="en-US" altLang="zh-CN" dirty="0" err="1">
                <a:solidFill>
                  <a:schemeClr val="bg1">
                    <a:lumMod val="95000"/>
                  </a:schemeClr>
                </a:solidFill>
                <a:latin typeface="微软雅黑" panose="020B0503020204020204" pitchFamily="34" charset="-122"/>
                <a:ea typeface="微软雅黑" panose="020B0503020204020204" pitchFamily="34" charset="-122"/>
              </a:rPr>
              <a:t>mirrorlist</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yum</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安装软件</a:t>
            </a:r>
          </a:p>
        </p:txBody>
      </p:sp>
    </p:spTree>
    <p:extLst>
      <p:ext uri="{BB962C8B-B14F-4D97-AF65-F5344CB8AC3E}">
        <p14:creationId xmlns:p14="http://schemas.microsoft.com/office/powerpoint/2010/main" val="1461491312"/>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18638"/>
            <a:ext cx="1138040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以</a:t>
            </a:r>
            <a:r>
              <a:rPr lang="en-US" altLang="zh-CN" dirty="0" err="1">
                <a:solidFill>
                  <a:schemeClr val="bg1">
                    <a:lumMod val="95000"/>
                  </a:schemeClr>
                </a:solidFill>
                <a:latin typeface="微软雅黑" panose="020B0503020204020204" pitchFamily="34" charset="-122"/>
                <a:ea typeface="微软雅黑" panose="020B0503020204020204" pitchFamily="34" charset="-122"/>
              </a:rPr>
              <a:t>wget</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命令的安装为例演示过程</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install</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err="1">
                <a:solidFill>
                  <a:schemeClr val="bg1">
                    <a:lumMod val="95000"/>
                  </a:schemeClr>
                </a:solidFill>
                <a:latin typeface="微软雅黑" panose="020B0503020204020204" pitchFamily="34" charset="-122"/>
                <a:ea typeface="微软雅黑" panose="020B0503020204020204" pitchFamily="34" charset="-122"/>
              </a:rPr>
              <a:t>wget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列出已安装的包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list</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installed | grep </a:t>
            </a:r>
            <a:r>
              <a:rPr lang="zh-CN" altLang="en-US" dirty="0">
                <a:solidFill>
                  <a:schemeClr val="bg1">
                    <a:lumMod val="95000"/>
                  </a:schemeClr>
                </a:solidFill>
                <a:latin typeface="微软雅黑" panose="020B0503020204020204" pitchFamily="34" charset="-122"/>
                <a:ea typeface="微软雅黑" panose="020B0503020204020204" pitchFamily="34" charset="-122"/>
              </a:rPr>
              <a:t>名称</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删除</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remove</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err="1">
                <a:solidFill>
                  <a:schemeClr val="bg1">
                    <a:lumMod val="95000"/>
                  </a:schemeClr>
                </a:solidFill>
                <a:latin typeface="微软雅黑" panose="020B0503020204020204" pitchFamily="34" charset="-122"/>
                <a:ea typeface="微软雅黑" panose="020B0503020204020204" pitchFamily="34" charset="-122"/>
              </a:rPr>
              <a:t>wget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的</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yum</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安装软件</a:t>
            </a:r>
          </a:p>
        </p:txBody>
      </p:sp>
    </p:spTree>
    <p:extLst>
      <p:ext uri="{BB962C8B-B14F-4D97-AF65-F5344CB8AC3E}">
        <p14:creationId xmlns:p14="http://schemas.microsoft.com/office/powerpoint/2010/main" val="103809886"/>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700213"/>
            <a:ext cx="10828233"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en-US" altLang="zh-CN" dirty="0" err="1">
                <a:solidFill>
                  <a:schemeClr val="bg1">
                    <a:lumMod val="95000"/>
                  </a:schemeClr>
                </a:solidFill>
                <a:latin typeface="微软雅黑" panose="020B0503020204020204" pitchFamily="34" charset="-122"/>
                <a:ea typeface="微软雅黑" panose="020B0503020204020204" pitchFamily="34" charset="-122"/>
              </a:rPr>
              <a:t>Debian</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Ubuntu</a:t>
            </a:r>
            <a:r>
              <a:rPr lang="zh-CN" altLang="en-US" dirty="0">
                <a:solidFill>
                  <a:schemeClr val="bg1">
                    <a:lumMod val="95000"/>
                  </a:schemeClr>
                </a:solidFill>
                <a:latin typeface="微软雅黑" panose="020B0503020204020204" pitchFamily="34" charset="-122"/>
                <a:ea typeface="微软雅黑" panose="020B0503020204020204" pitchFamily="34" charset="-122"/>
              </a:rPr>
              <a:t>发行版的包管理工具</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与</a:t>
            </a:r>
            <a:r>
              <a:rPr lang="en-US" altLang="zh-CN" dirty="0" err="1">
                <a:solidFill>
                  <a:schemeClr val="bg1">
                    <a:lumMod val="95000"/>
                  </a:schemeClr>
                </a:solidFill>
                <a:latin typeface="微软雅黑" panose="020B0503020204020204" pitchFamily="34" charset="-122"/>
                <a:ea typeface="微软雅黑" panose="020B0503020204020204" pitchFamily="34" charset="-122"/>
              </a:rPr>
              <a:t>Redhat</a:t>
            </a:r>
            <a:r>
              <a:rPr lang="zh-CN" altLang="en-US" dirty="0">
                <a:solidFill>
                  <a:schemeClr val="bg1">
                    <a:lumMod val="95000"/>
                  </a:schemeClr>
                </a:solidFill>
                <a:latin typeface="微软雅黑" panose="020B0503020204020204" pitchFamily="34" charset="-122"/>
                <a:ea typeface="微软雅黑" panose="020B0503020204020204" pitchFamily="34" charset="-122"/>
              </a:rPr>
              <a:t>中的</a:t>
            </a: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工具类似</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zh-CN" altLang="en-US" dirty="0">
                <a:solidFill>
                  <a:schemeClr val="bg1">
                    <a:lumMod val="95000"/>
                  </a:schemeClr>
                </a:solidFill>
                <a:latin typeface="微软雅黑" panose="020B0503020204020204" pitchFamily="34" charset="-122"/>
                <a:ea typeface="微软雅黑" panose="020B0503020204020204" pitchFamily="34" charset="-122"/>
              </a:rPr>
              <a:t>例如：</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apt-get</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install</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err="1">
                <a:solidFill>
                  <a:schemeClr val="bg1">
                    <a:lumMod val="95000"/>
                  </a:schemeClr>
                </a:solidFill>
                <a:latin typeface="微软雅黑" panose="020B0503020204020204" pitchFamily="34" charset="-122"/>
                <a:ea typeface="微软雅黑" panose="020B0503020204020204" pitchFamily="34" charset="-122"/>
              </a:rPr>
              <a:t>wget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里的</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apt-get</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安装软件</a:t>
            </a:r>
          </a:p>
        </p:txBody>
      </p:sp>
    </p:spTree>
    <p:extLst>
      <p:ext uri="{BB962C8B-B14F-4D97-AF65-F5344CB8AC3E}">
        <p14:creationId xmlns:p14="http://schemas.microsoft.com/office/powerpoint/2010/main" val="1570129322"/>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rPr>
              <a:t>QA</a:t>
            </a:r>
            <a:endParaRPr lang="zh-CN" altLang="en-US" sz="4000" dirty="0">
              <a:solidFill>
                <a:schemeClr val="bg1">
                  <a:lumMod val="95000"/>
                </a:schemeClr>
              </a:solidFill>
            </a:endParaRPr>
          </a:p>
        </p:txBody>
      </p:sp>
      <p:pic>
        <p:nvPicPr>
          <p:cNvPr id="4" name="图片 3">
            <a:extLst>
              <a:ext uri="{FF2B5EF4-FFF2-40B4-BE49-F238E27FC236}">
                <a16:creationId xmlns:a16="http://schemas.microsoft.com/office/drawing/2014/main" id="{C615D8B8-11D0-483D-A27D-142CF3AEB03A}"/>
              </a:ext>
            </a:extLst>
          </p:cNvPr>
          <p:cNvPicPr>
            <a:picLocks noChangeAspect="1"/>
          </p:cNvPicPr>
          <p:nvPr/>
        </p:nvPicPr>
        <p:blipFill rotWithShape="1">
          <a:blip r:embed="rId2">
            <a:extLst>
              <a:ext uri="{28A0092B-C50C-407E-A947-70E740481C1C}">
                <a14:useLocalDpi xmlns:a14="http://schemas.microsoft.com/office/drawing/2010/main" val="0"/>
              </a:ext>
            </a:extLst>
          </a:blip>
          <a:srcRect b="4335"/>
          <a:stretch/>
        </p:blipFill>
        <p:spPr>
          <a:xfrm>
            <a:off x="2488715" y="1"/>
            <a:ext cx="7168743" cy="6858000"/>
          </a:xfrm>
          <a:prstGeom prst="rect">
            <a:avLst/>
          </a:prstGeom>
        </p:spPr>
      </p:pic>
    </p:spTree>
    <p:extLst>
      <p:ext uri="{BB962C8B-B14F-4D97-AF65-F5344CB8AC3E}">
        <p14:creationId xmlns:p14="http://schemas.microsoft.com/office/powerpoint/2010/main" val="2000959327"/>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700213"/>
            <a:ext cx="1138040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练习</a:t>
            </a:r>
            <a:r>
              <a:rPr lang="en-US" altLang="zh-CN" dirty="0">
                <a:solidFill>
                  <a:schemeClr val="bg1">
                    <a:lumMod val="95000"/>
                  </a:schemeClr>
                </a:solidFill>
                <a:latin typeface="微软雅黑" panose="020B0503020204020204" pitchFamily="34" charset="-122"/>
                <a:ea typeface="微软雅黑" panose="020B0503020204020204" pitchFamily="34" charset="-122"/>
              </a:rPr>
              <a:t>tar</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zip</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命令的使用</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514350" lvl="0" indent="-514350">
              <a:lnSpc>
                <a:spcPct val="100000"/>
              </a:lnSpc>
              <a:spcBef>
                <a:spcPts val="0"/>
              </a:spcBef>
              <a:buFont typeface="+mj-lt"/>
              <a:buAutoNum type="arabicPeriod"/>
            </a:pPr>
            <a:r>
              <a:rPr lang="zh-CN" altLang="en-US" dirty="0">
                <a:solidFill>
                  <a:schemeClr val="bg1">
                    <a:lumMod val="95000"/>
                  </a:schemeClr>
                </a:solidFill>
                <a:latin typeface="微软雅黑" panose="020B0503020204020204" pitchFamily="34" charset="-122"/>
                <a:ea typeface="微软雅黑" panose="020B0503020204020204" pitchFamily="34" charset="-122"/>
              </a:rPr>
              <a:t>在</a:t>
            </a:r>
            <a:r>
              <a:rPr lang="en-US" altLang="zh-CN" dirty="0">
                <a:solidFill>
                  <a:schemeClr val="bg1">
                    <a:lumMod val="95000"/>
                  </a:schemeClr>
                </a:solidFill>
                <a:latin typeface="微软雅黑" panose="020B0503020204020204" pitchFamily="34" charset="-122"/>
                <a:ea typeface="微软雅黑" panose="020B0503020204020204" pitchFamily="34" charset="-122"/>
              </a:rPr>
              <a:t>CentOS</a:t>
            </a:r>
            <a:r>
              <a:rPr lang="zh-CN" altLang="en-US" dirty="0">
                <a:solidFill>
                  <a:schemeClr val="bg1">
                    <a:lumMod val="95000"/>
                  </a:schemeClr>
                </a:solidFill>
                <a:latin typeface="微软雅黑" panose="020B0503020204020204" pitchFamily="34" charset="-122"/>
                <a:ea typeface="微软雅黑" panose="020B0503020204020204" pitchFamily="34" charset="-122"/>
              </a:rPr>
              <a:t>主机上用源码方式安装</a:t>
            </a:r>
            <a:r>
              <a:rPr lang="en-US" altLang="zh-CN" dirty="0">
                <a:solidFill>
                  <a:schemeClr val="bg1">
                    <a:lumMod val="95000"/>
                  </a:schemeClr>
                </a:solidFill>
                <a:latin typeface="微软雅黑" panose="020B0503020204020204" pitchFamily="34" charset="-122"/>
                <a:ea typeface="微软雅黑" panose="020B0503020204020204" pitchFamily="34" charset="-122"/>
              </a:rPr>
              <a:t>Nginx</a:t>
            </a:r>
          </a:p>
          <a:p>
            <a:pPr marL="514350" lvl="0" indent="-514350">
              <a:lnSpc>
                <a:spcPct val="100000"/>
              </a:lnSpc>
              <a:spcBef>
                <a:spcPts val="0"/>
              </a:spcBef>
              <a:buFont typeface="+mj-lt"/>
              <a:buAutoNum type="arabicPeriod"/>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课后作业</a:t>
            </a:r>
          </a:p>
        </p:txBody>
      </p:sp>
    </p:spTree>
    <p:extLst>
      <p:ext uri="{BB962C8B-B14F-4D97-AF65-F5344CB8AC3E}">
        <p14:creationId xmlns:p14="http://schemas.microsoft.com/office/powerpoint/2010/main" val="4010612397"/>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2" y="1418638"/>
            <a:ext cx="10648352"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charset="2"/>
              <a:buChar char="Ø"/>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压缩与打包</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a:p>
            <a:pPr marL="914400" lvl="2" indent="0">
              <a:buNone/>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2400" dirty="0" err="1">
                <a:solidFill>
                  <a:schemeClr val="bg1">
                    <a:lumMod val="95000"/>
                  </a:schemeClr>
                </a:solidFill>
                <a:latin typeface="微软雅黑" panose="020B0503020204020204" pitchFamily="34" charset="-122"/>
                <a:ea typeface="微软雅黑" panose="020B0503020204020204" pitchFamily="34" charset="-122"/>
              </a:rPr>
              <a:t>gzip</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marL="914400" lvl="2" indent="0">
              <a:buNone/>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bzip2</a:t>
            </a:r>
          </a:p>
          <a:p>
            <a:pPr marL="914400" lvl="2" indent="0">
              <a:buNone/>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打包命令</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tar</a:t>
            </a:r>
          </a:p>
          <a:p>
            <a:pPr marL="914400" lvl="2" indent="0">
              <a:buNone/>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zip</a:t>
            </a:r>
          </a:p>
          <a:p>
            <a:pPr marL="914400" lvl="2" indent="0">
              <a:buNone/>
            </a:pP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lvl="1">
              <a:buFont typeface="Wingdings" charset="2"/>
              <a:buChar char="Ø"/>
            </a:pPr>
            <a:r>
              <a:rPr lang="zh-CN" altLang="en-US" sz="2800" dirty="0">
                <a:solidFill>
                  <a:schemeClr val="bg1">
                    <a:lumMod val="95000"/>
                  </a:schemeClr>
                </a:solidFill>
                <a:latin typeface="微软雅黑" panose="020B0503020204020204" pitchFamily="34" charset="-122"/>
                <a:ea typeface="微软雅黑" panose="020B0503020204020204" pitchFamily="34" charset="-122"/>
              </a:rPr>
              <a:t>常用的安装软件的方式</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a:p>
            <a:pPr marL="914400" lvl="2" indent="0">
              <a:buNone/>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源码</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marL="914400" lvl="2" indent="0">
              <a:buNone/>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rpm</a:t>
            </a:r>
          </a:p>
          <a:p>
            <a:pPr marL="914400" lvl="2" indent="0">
              <a:buNone/>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yum</a:t>
            </a:r>
          </a:p>
          <a:p>
            <a:pPr marL="914400" lvl="2" indent="0">
              <a:buNone/>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apt-get</a:t>
            </a:r>
          </a:p>
          <a:p>
            <a:pPr marL="914400" lvl="2" indent="0">
              <a:buNone/>
            </a:pP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本课纲要</a:t>
            </a:r>
          </a:p>
        </p:txBody>
      </p:sp>
    </p:spTree>
    <p:extLst>
      <p:ext uri="{BB962C8B-B14F-4D97-AF65-F5344CB8AC3E}">
        <p14:creationId xmlns:p14="http://schemas.microsoft.com/office/powerpoint/2010/main" val="2631099014"/>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109882" y="3220681"/>
            <a:ext cx="7482351" cy="800219"/>
          </a:xfrm>
          <a:prstGeom prst="rect">
            <a:avLst/>
          </a:prstGeom>
          <a:noFill/>
        </p:spPr>
        <p:txBody>
          <a:bodyPr wrap="square" rtlCol="0">
            <a:spAutoFit/>
          </a:bodyPr>
          <a:lstStyle/>
          <a:p>
            <a:r>
              <a:rPr lang="en-US" altLang="zh-CN" sz="4600" dirty="0">
                <a:solidFill>
                  <a:schemeClr val="bg1"/>
                </a:solidFill>
                <a:latin typeface="微软雅黑" panose="020B0503020204020204" pitchFamily="34" charset="-122"/>
                <a:ea typeface="微软雅黑" panose="020B0503020204020204" pitchFamily="34" charset="-122"/>
              </a:rPr>
              <a:t>Thank you for watching</a:t>
            </a:r>
            <a:endParaRPr lang="zh-CN" altLang="en-US" sz="46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170608" y="3932972"/>
            <a:ext cx="3421626" cy="40011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Designed </a:t>
            </a:r>
            <a:r>
              <a:rPr lang="en-US" altLang="zh-CN" sz="2000">
                <a:solidFill>
                  <a:schemeClr val="bg1"/>
                </a:solidFill>
                <a:latin typeface="微软雅黑" panose="020B0503020204020204" pitchFamily="34" charset="-122"/>
                <a:ea typeface="微软雅黑" panose="020B0503020204020204" pitchFamily="34" charset="-122"/>
              </a:rPr>
              <a:t>by Charles</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rot="5400000">
            <a:off x="10646203" y="3774257"/>
            <a:ext cx="962441" cy="1552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rotWithShape="1">
          <a:blip r:embed="rId2"/>
          <a:srcRect l="25721" b="54024"/>
          <a:stretch/>
        </p:blipFill>
        <p:spPr>
          <a:xfrm>
            <a:off x="-58994" y="4221163"/>
            <a:ext cx="5479362" cy="2651585"/>
          </a:xfrm>
          <a:prstGeom prst="rect">
            <a:avLst/>
          </a:prstGeom>
        </p:spPr>
      </p:pic>
      <p:pic>
        <p:nvPicPr>
          <p:cNvPr id="45" name="图片 44"/>
          <p:cNvPicPr>
            <a:picLocks noChangeAspect="1"/>
          </p:cNvPicPr>
          <p:nvPr/>
        </p:nvPicPr>
        <p:blipFill rotWithShape="1">
          <a:blip r:embed="rId3"/>
          <a:srcRect t="58179" r="32505"/>
          <a:stretch/>
        </p:blipFill>
        <p:spPr>
          <a:xfrm>
            <a:off x="7644908" y="-29498"/>
            <a:ext cx="4596253" cy="2480799"/>
          </a:xfrm>
          <a:prstGeom prst="rect">
            <a:avLst/>
          </a:prstGeom>
        </p:spPr>
      </p:pic>
    </p:spTree>
    <p:extLst>
      <p:ext uri="{BB962C8B-B14F-4D97-AF65-F5344CB8AC3E}">
        <p14:creationId xmlns:p14="http://schemas.microsoft.com/office/powerpoint/2010/main" val="318867053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18638"/>
            <a:ext cx="11380408"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打包和压缩是两个概念，打包和压缩的区别：</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打包是指把文件和目录的结构和内容拷贝到一个文件里</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压缩是把文件经过一些算法变成体积上更小的文件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从</a:t>
            </a:r>
            <a:r>
              <a:rPr lang="en-US" altLang="zh-CN" dirty="0">
                <a:solidFill>
                  <a:schemeClr val="bg1">
                    <a:lumMod val="95000"/>
                  </a:schemeClr>
                </a:solidFill>
                <a:latin typeface="微软雅黑" panose="020B0503020204020204" pitchFamily="34" charset="-122"/>
                <a:ea typeface="微软雅黑" panose="020B0503020204020204" pitchFamily="34" charset="-122"/>
              </a:rPr>
              <a:t>WinRAR</a:t>
            </a:r>
            <a:r>
              <a:rPr lang="zh-CN" altLang="en-US" dirty="0">
                <a:solidFill>
                  <a:schemeClr val="bg1">
                    <a:lumMod val="95000"/>
                  </a:schemeClr>
                </a:solidFill>
                <a:latin typeface="微软雅黑" panose="020B0503020204020204" pitchFamily="34" charset="-122"/>
                <a:ea typeface="微软雅黑" panose="020B0503020204020204" pitchFamily="34" charset="-122"/>
              </a:rPr>
              <a:t>说起</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一般是既打包也压缩</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可是不压缩，只打包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打包与压缩</a:t>
            </a:r>
          </a:p>
        </p:txBody>
      </p:sp>
    </p:spTree>
    <p:extLst>
      <p:ext uri="{BB962C8B-B14F-4D97-AF65-F5344CB8AC3E}">
        <p14:creationId xmlns:p14="http://schemas.microsoft.com/office/powerpoint/2010/main" val="2779846499"/>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2" y="1441938"/>
            <a:ext cx="10888195" cy="41793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命令，压缩一个或多个文件，压缩成分别的压缩文件，语法如下：</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压缩格式：</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 文件名；</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压缩完成后，原来的文件会被替换成</a:t>
            </a:r>
            <a:r>
              <a:rPr lang="en-US" altLang="zh-CN" dirty="0">
                <a:solidFill>
                  <a:schemeClr val="bg1">
                    <a:lumMod val="95000"/>
                  </a:schemeClr>
                </a:solidFill>
                <a:latin typeface="微软雅黑" panose="020B0503020204020204" pitchFamily="34" charset="-122"/>
                <a:ea typeface="微软雅黑" panose="020B0503020204020204" pitchFamily="34" charset="-122"/>
              </a:rPr>
              <a:t>&lt;name&gt;.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解压缩格式：</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-d</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&lt;name&gt;.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不能对整个目录压缩，但可以通过</a:t>
            </a:r>
            <a:r>
              <a:rPr lang="en-US" altLang="zh-CN" dirty="0">
                <a:solidFill>
                  <a:schemeClr val="bg1">
                    <a:lumMod val="95000"/>
                  </a:schemeClr>
                </a:solidFill>
                <a:latin typeface="微软雅黑" panose="020B0503020204020204" pitchFamily="34" charset="-122"/>
                <a:ea typeface="微软雅黑" panose="020B0503020204020204" pitchFamily="34" charset="-122"/>
              </a:rPr>
              <a:t>-r</a:t>
            </a:r>
            <a:r>
              <a:rPr lang="zh-CN" altLang="en-US" dirty="0">
                <a:solidFill>
                  <a:schemeClr val="bg1">
                    <a:lumMod val="95000"/>
                  </a:schemeClr>
                </a:solidFill>
                <a:latin typeface="微软雅黑" panose="020B0503020204020204" pitchFamily="34" charset="-122"/>
                <a:ea typeface="微软雅黑" panose="020B0503020204020204" pitchFamily="34" charset="-122"/>
              </a:rPr>
              <a:t>参数分别压缩目录下的文件；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4000" dirty="0" err="1">
                <a:solidFill>
                  <a:schemeClr val="bg1">
                    <a:lumMod val="95000"/>
                  </a:schemeClr>
                </a:solidFill>
                <a:latin typeface="微软雅黑" panose="020B0503020204020204" pitchFamily="34" charset="-122"/>
                <a:ea typeface="微软雅黑" panose="020B0503020204020204" pitchFamily="34" charset="-122"/>
              </a:rPr>
              <a:t>gzip</a:t>
            </a:r>
            <a:endParaRPr lang="zh-CN" altLang="en-US" sz="4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233695"/>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18638"/>
            <a:ext cx="10888195" cy="41793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bzip2</a:t>
            </a:r>
            <a:r>
              <a:rPr lang="zh-CN" altLang="en-US" dirty="0">
                <a:solidFill>
                  <a:schemeClr val="bg1">
                    <a:lumMod val="95000"/>
                  </a:schemeClr>
                </a:solidFill>
                <a:latin typeface="微软雅黑" panose="020B0503020204020204" pitchFamily="34" charset="-122"/>
                <a:ea typeface="微软雅黑" panose="020B0503020204020204" pitchFamily="34" charset="-122"/>
              </a:rPr>
              <a:t>的压缩比比</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更好，其用法几乎与</a:t>
            </a:r>
            <a:r>
              <a:rPr lang="en-US" altLang="zh-CN"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dirty="0">
                <a:solidFill>
                  <a:schemeClr val="bg1">
                    <a:lumMod val="95000"/>
                  </a:schemeClr>
                </a:solidFill>
                <a:latin typeface="微软雅黑" panose="020B0503020204020204" pitchFamily="34" charset="-122"/>
                <a:ea typeface="微软雅黑" panose="020B0503020204020204" pitchFamily="34" charset="-122"/>
              </a:rPr>
              <a:t>相同：</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压缩格式：</a:t>
            </a:r>
            <a:r>
              <a:rPr lang="en-US" altLang="zh-CN" dirty="0">
                <a:solidFill>
                  <a:schemeClr val="bg1">
                    <a:lumMod val="95000"/>
                  </a:schemeClr>
                </a:solidFill>
                <a:latin typeface="微软雅黑" panose="020B0503020204020204" pitchFamily="34" charset="-122"/>
                <a:ea typeface="微软雅黑" panose="020B0503020204020204" pitchFamily="34" charset="-122"/>
              </a:rPr>
              <a:t>bzip2</a:t>
            </a:r>
            <a:r>
              <a:rPr lang="zh-CN" altLang="en-US" dirty="0">
                <a:solidFill>
                  <a:schemeClr val="bg1">
                    <a:lumMod val="95000"/>
                  </a:schemeClr>
                </a:solidFill>
                <a:latin typeface="微软雅黑" panose="020B0503020204020204" pitchFamily="34" charset="-122"/>
                <a:ea typeface="微软雅黑" panose="020B0503020204020204" pitchFamily="34" charset="-122"/>
              </a:rPr>
              <a:t> 文件名；</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压缩完成后，原来的文件会被替换成</a:t>
            </a:r>
            <a:r>
              <a:rPr lang="en-US" altLang="zh-CN" dirty="0">
                <a:solidFill>
                  <a:schemeClr val="bg1">
                    <a:lumMod val="95000"/>
                  </a:schemeClr>
                </a:solidFill>
                <a:latin typeface="微软雅黑" panose="020B0503020204020204" pitchFamily="34" charset="-122"/>
                <a:ea typeface="微软雅黑" panose="020B0503020204020204" pitchFamily="34" charset="-122"/>
              </a:rPr>
              <a:t>&lt;name&gt;.bz2</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解压缩格式：</a:t>
            </a:r>
            <a:r>
              <a:rPr lang="en-US" altLang="zh-CN" dirty="0">
                <a:solidFill>
                  <a:schemeClr val="bg1">
                    <a:lumMod val="95000"/>
                  </a:schemeClr>
                </a:solidFill>
                <a:latin typeface="微软雅黑" panose="020B0503020204020204" pitchFamily="34" charset="-122"/>
                <a:ea typeface="微软雅黑" panose="020B0503020204020204" pitchFamily="34" charset="-122"/>
              </a:rPr>
              <a:t>bzip2</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-d</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&lt;name&gt;.bz2</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r>
              <a:rPr lang="zh-CN" altLang="en-US" dirty="0">
                <a:solidFill>
                  <a:schemeClr val="bg1">
                    <a:lumMod val="95000"/>
                  </a:schemeClr>
                </a:solidFill>
                <a:latin typeface="微软雅黑" panose="020B0503020204020204" pitchFamily="34" charset="-122"/>
                <a:ea typeface="微软雅黑" panose="020B0503020204020204" pitchFamily="34" charset="-122"/>
              </a:rPr>
              <a:t>不能对整个目录压缩，但可以分别压缩目录下的文件；</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1">
              <a:lnSpc>
                <a:spcPct val="100000"/>
              </a:lnSpc>
              <a:spcBef>
                <a:spcPts val="0"/>
              </a:spcBef>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bzip2</a:t>
            </a:r>
            <a:endParaRPr lang="zh-CN" altLang="en-US" sz="4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548015"/>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41938"/>
            <a:ext cx="10873204"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tar</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可以将多个目录或文件打包成一个大文件，同时还可以通过</a:t>
            </a:r>
            <a:r>
              <a:rPr lang="en-US" altLang="zh-CN" sz="2400" dirty="0" err="1">
                <a:solidFill>
                  <a:schemeClr val="bg1">
                    <a:lumMod val="95000"/>
                  </a:schemeClr>
                </a:solidFill>
                <a:latin typeface="微软雅黑" panose="020B0503020204020204" pitchFamily="34" charset="-122"/>
                <a:ea typeface="微软雅黑" panose="020B0503020204020204" pitchFamily="34" charset="-122"/>
              </a:rPr>
              <a:t>gzip</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/bzip2</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的支持，将改文件同时进行压缩；</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r>
              <a:rPr lang="zh-CN" altLang="en-US" sz="2400" dirty="0">
                <a:solidFill>
                  <a:schemeClr val="bg1">
                    <a:lumMod val="95000"/>
                  </a:schemeClr>
                </a:solidFill>
                <a:latin typeface="微软雅黑" panose="020B0503020204020204" pitchFamily="34" charset="-122"/>
                <a:ea typeface="微软雅黑" panose="020B0503020204020204" pitchFamily="34" charset="-122"/>
              </a:rPr>
              <a:t>由于</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tar</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的使用太广泛，目前</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Windows</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WinRAR</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也支持</a:t>
            </a:r>
            <a:r>
              <a:rPr lang="en-US" altLang="zh-CN" sz="2400" dirty="0">
                <a:solidFill>
                  <a:schemeClr val="bg1">
                    <a:lumMod val="95000"/>
                  </a:schemeClr>
                </a:solidFill>
                <a:latin typeface="微软雅黑" panose="020B0503020204020204" pitchFamily="34" charset="-122"/>
                <a:ea typeface="微软雅黑" panose="020B0503020204020204" pitchFamily="34" charset="-122"/>
              </a:rPr>
              <a:t>.tar.gz</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文件的解压缩；</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pPr>
            <a:r>
              <a:rPr lang="en-US" altLang="zh-CN" sz="2400" dirty="0">
                <a:solidFill>
                  <a:schemeClr val="bg1">
                    <a:lumMod val="95000"/>
                  </a:schemeClr>
                </a:solidFill>
                <a:latin typeface="微软雅黑" panose="020B0503020204020204" pitchFamily="34" charset="-122"/>
                <a:ea typeface="微软雅黑" panose="020B0503020204020204" pitchFamily="34" charset="-122"/>
              </a:rPr>
              <a:t>tar</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的常用参数：</a:t>
            </a:r>
            <a:endParaRPr lang="en-US" altLang="zh-CN" sz="24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-c</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新建打包文件，可搭配</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-v</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来查看过程中被打包的文件名；</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查看打包文件的内容包含哪些文件名重点查看文件名；</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-x</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解打包或压缩的功能，可以搭配</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-C</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（大写）在特定目录解开；</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特别留意的是，</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-c</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-x</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不可同时出现在一串命令行中；</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-j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通过</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bzip2</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的支持进行压缩</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解压缩，此时文件名最好为*</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.tar.bz2</a:t>
            </a: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-z</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通过</a:t>
            </a:r>
            <a:r>
              <a:rPr lang="en-US" altLang="zh-CN" sz="2000" dirty="0" err="1">
                <a:solidFill>
                  <a:schemeClr val="bg1">
                    <a:lumMod val="95000"/>
                  </a:schemeClr>
                </a:solidFill>
                <a:latin typeface="微软雅黑" panose="020B0503020204020204" pitchFamily="34" charset="-122"/>
                <a:ea typeface="微软雅黑" panose="020B0503020204020204" pitchFamily="34" charset="-122"/>
              </a:rPr>
              <a:t>gzip</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的支持进行压缩</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解压缩，此时文件名最好为*</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.tar.gz</a:t>
            </a: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-v</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在压缩</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解压缩的过程中，将正在处理的文件名显示出来</a:t>
            </a: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-f  filename</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	-f</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后面要接被处理的文件名。建议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-f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单独写一个参数</a:t>
            </a:r>
          </a:p>
          <a:p>
            <a:pPr marL="457200" lvl="1" indent="0">
              <a:lnSpc>
                <a:spcPct val="100000"/>
              </a:lnSpc>
              <a:spcBef>
                <a:spcPts val="0"/>
              </a:spcBef>
              <a:buNone/>
            </a:pPr>
            <a:r>
              <a:rPr lang="en-US" altLang="zh-CN" sz="2000" dirty="0">
                <a:solidFill>
                  <a:schemeClr val="bg1">
                    <a:lumMod val="95000"/>
                  </a:schemeClr>
                </a:solidFill>
                <a:latin typeface="微软雅黑" panose="020B0503020204020204" pitchFamily="34" charset="-122"/>
                <a:ea typeface="微软雅黑" panose="020B0503020204020204" pitchFamily="34" charset="-122"/>
              </a:rPr>
              <a:t>-C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目录：   这个参数用在解压缩是，若要在特定目录解压缩，可以使用这个参数</a:t>
            </a:r>
            <a:endParaRPr lang="en-US" altLang="zh-CN"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打包命令</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tar</a:t>
            </a:r>
            <a:endParaRPr lang="zh-CN" altLang="en-US" sz="4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3232114"/>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41938"/>
            <a:ext cx="10873204" cy="35647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tar</a:t>
            </a:r>
            <a:r>
              <a:rPr lang="zh-CN" altLang="en-US" dirty="0">
                <a:solidFill>
                  <a:schemeClr val="bg1">
                    <a:lumMod val="95000"/>
                  </a:schemeClr>
                </a:solidFill>
                <a:latin typeface="微软雅黑" panose="020B0503020204020204" pitchFamily="34" charset="-122"/>
                <a:ea typeface="微软雅黑" panose="020B0503020204020204" pitchFamily="34" charset="-122"/>
              </a:rPr>
              <a:t>的参数比较多，下面是常用的使用方法：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0" indent="0">
              <a:lnSpc>
                <a:spcPct val="100000"/>
              </a:lnSpc>
              <a:spcBef>
                <a:spcPts val="0"/>
              </a:spcBef>
              <a:buNone/>
            </a:pPr>
            <a:endParaRPr lang="en-US" altLang="zh-CN" sz="1800"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rgbClr val="FF0000"/>
                </a:solidFill>
                <a:latin typeface="微软雅黑" panose="020B0503020204020204" pitchFamily="34" charset="-122"/>
                <a:ea typeface="微软雅黑" panose="020B0503020204020204" pitchFamily="34" charset="-122"/>
              </a:rPr>
              <a:t>tar</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zcvf</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files.tar.gz</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file01</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dir01		//</a:t>
            </a:r>
            <a:r>
              <a:rPr lang="zh-CN" altLang="en-US" dirty="0">
                <a:solidFill>
                  <a:srgbClr val="FF0000"/>
                </a:solidFill>
                <a:latin typeface="微软雅黑" panose="020B0503020204020204" pitchFamily="34" charset="-122"/>
                <a:ea typeface="微软雅黑" panose="020B0503020204020204" pitchFamily="34" charset="-122"/>
              </a:rPr>
              <a:t>打包</a:t>
            </a:r>
            <a:r>
              <a:rPr lang="en-US" altLang="zh-CN" dirty="0">
                <a:solidFill>
                  <a:srgbClr val="FF0000"/>
                </a:solidFill>
                <a:latin typeface="微软雅黑" panose="020B0503020204020204" pitchFamily="34" charset="-122"/>
                <a:ea typeface="微软雅黑" panose="020B0503020204020204" pitchFamily="34" charset="-122"/>
              </a:rPr>
              <a:t>&amp;</a:t>
            </a:r>
            <a:r>
              <a:rPr lang="zh-CN" altLang="en-US" dirty="0">
                <a:solidFill>
                  <a:srgbClr val="FF0000"/>
                </a:solidFill>
                <a:latin typeface="微软雅黑" panose="020B0503020204020204" pitchFamily="34" charset="-122"/>
                <a:ea typeface="微软雅黑" panose="020B0503020204020204" pitchFamily="34" charset="-122"/>
              </a:rPr>
              <a:t>压缩</a:t>
            </a:r>
            <a:endParaRPr lang="en-US" altLang="zh-CN" dirty="0">
              <a:solidFill>
                <a:srgbClr val="FF0000"/>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chemeClr val="bg1">
                    <a:lumMod val="95000"/>
                  </a:schemeClr>
                </a:solidFill>
                <a:latin typeface="微软雅黑" panose="020B0503020204020204" pitchFamily="34" charset="-122"/>
                <a:ea typeface="微软雅黑" panose="020B0503020204020204" pitchFamily="34" charset="-122"/>
              </a:rPr>
              <a:t>tar</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err="1">
                <a:solidFill>
                  <a:schemeClr val="bg1">
                    <a:lumMod val="95000"/>
                  </a:schemeClr>
                </a:solidFill>
                <a:latin typeface="微软雅黑" panose="020B0503020204020204" pitchFamily="34" charset="-122"/>
                <a:ea typeface="微软雅黑" panose="020B0503020204020204" pitchFamily="34" charset="-122"/>
              </a:rPr>
              <a:t>zcvf</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files.tgz</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.doc			//</a:t>
            </a:r>
            <a:r>
              <a:rPr lang="zh-CN" altLang="en-US" dirty="0">
                <a:solidFill>
                  <a:schemeClr val="bg1">
                    <a:lumMod val="95000"/>
                  </a:schemeClr>
                </a:solidFill>
                <a:latin typeface="微软雅黑" panose="020B0503020204020204" pitchFamily="34" charset="-122"/>
                <a:ea typeface="微软雅黑" panose="020B0503020204020204" pitchFamily="34" charset="-122"/>
              </a:rPr>
              <a:t>缩写</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rgbClr val="FF0000"/>
                </a:solidFill>
                <a:latin typeface="微软雅黑" panose="020B0503020204020204" pitchFamily="34" charset="-122"/>
                <a:ea typeface="微软雅黑" panose="020B0503020204020204" pitchFamily="34" charset="-122"/>
              </a:rPr>
              <a:t>tar</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zxvf</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files.tar.gz				//</a:t>
            </a:r>
            <a:r>
              <a:rPr lang="zh-CN" altLang="en-US" dirty="0">
                <a:solidFill>
                  <a:srgbClr val="FF0000"/>
                </a:solidFill>
                <a:latin typeface="微软雅黑" panose="020B0503020204020204" pitchFamily="34" charset="-122"/>
                <a:ea typeface="微软雅黑" panose="020B0503020204020204" pitchFamily="34" charset="-122"/>
              </a:rPr>
              <a:t>解压缩，解压到当前目录</a:t>
            </a:r>
            <a:endParaRPr lang="en-US" altLang="zh-CN" dirty="0">
              <a:solidFill>
                <a:srgbClr val="FF0000"/>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rgbClr val="FF0000"/>
                </a:solidFill>
                <a:latin typeface="微软雅黑" panose="020B0503020204020204" pitchFamily="34" charset="-122"/>
                <a:ea typeface="微软雅黑" panose="020B0503020204020204" pitchFamily="34" charset="-122"/>
              </a:rPr>
              <a:t>tar</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zxvf</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files.tar.gz -C /home		//</a:t>
            </a:r>
            <a:r>
              <a:rPr lang="zh-CN" altLang="en-US" dirty="0">
                <a:solidFill>
                  <a:srgbClr val="FF0000"/>
                </a:solidFill>
                <a:latin typeface="微软雅黑" panose="020B0503020204020204" pitchFamily="34" charset="-122"/>
                <a:ea typeface="微软雅黑" panose="020B0503020204020204" pitchFamily="34" charset="-122"/>
              </a:rPr>
              <a:t>解压缩，解压到</a:t>
            </a:r>
            <a:r>
              <a:rPr lang="en-US" altLang="zh-CN" dirty="0">
                <a:solidFill>
                  <a:srgbClr val="FF0000"/>
                </a:solidFill>
                <a:latin typeface="微软雅黑" panose="020B0503020204020204" pitchFamily="34" charset="-122"/>
                <a:ea typeface="微软雅黑" panose="020B0503020204020204" pitchFamily="34" charset="-122"/>
              </a:rPr>
              <a:t>/home</a:t>
            </a:r>
            <a:r>
              <a:rPr lang="zh-CN" altLang="en-US" dirty="0">
                <a:solidFill>
                  <a:srgbClr val="FF0000"/>
                </a:solidFill>
                <a:latin typeface="微软雅黑" panose="020B0503020204020204" pitchFamily="34" charset="-122"/>
                <a:ea typeface="微软雅黑" panose="020B0503020204020204" pitchFamily="34" charset="-122"/>
              </a:rPr>
              <a:t>目录</a:t>
            </a:r>
            <a:endParaRPr lang="en-US" altLang="zh-CN" dirty="0">
              <a:solidFill>
                <a:srgbClr val="FF0000"/>
              </a:solidFill>
              <a:latin typeface="微软雅黑" panose="020B0503020204020204" pitchFamily="34" charset="-122"/>
              <a:ea typeface="微软雅黑" panose="020B0503020204020204" pitchFamily="34" charset="-122"/>
            </a:endParaRPr>
          </a:p>
          <a:p>
            <a:pPr marL="457200" lvl="1" indent="0">
              <a:lnSpc>
                <a:spcPct val="100000"/>
              </a:lnSpc>
              <a:spcBef>
                <a:spcPts val="0"/>
              </a:spcBef>
              <a:buNone/>
            </a:pPr>
            <a:r>
              <a:rPr lang="en-US" altLang="zh-CN" dirty="0">
                <a:solidFill>
                  <a:srgbClr val="FF0000"/>
                </a:solidFill>
                <a:latin typeface="微软雅黑" panose="020B0503020204020204" pitchFamily="34" charset="-122"/>
                <a:ea typeface="微软雅黑" panose="020B0503020204020204" pitchFamily="34" charset="-122"/>
              </a:rPr>
              <a:t>tar</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ztvf</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files.tar.gz				//</a:t>
            </a:r>
            <a:r>
              <a:rPr lang="zh-CN" altLang="en-US" dirty="0">
                <a:solidFill>
                  <a:srgbClr val="FF0000"/>
                </a:solidFill>
                <a:latin typeface="微软雅黑" panose="020B0503020204020204" pitchFamily="34" charset="-122"/>
                <a:ea typeface="微软雅黑" panose="020B0503020204020204" pitchFamily="34" charset="-122"/>
              </a:rPr>
              <a:t>查看压缩内容</a:t>
            </a:r>
            <a:endParaRPr lang="en-US" altLang="zh-CN" dirty="0">
              <a:solidFill>
                <a:srgbClr val="FF0000"/>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打包命令</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tar</a:t>
            </a:r>
            <a:endParaRPr lang="zh-CN" altLang="en-US" sz="4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796310"/>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441938"/>
            <a:ext cx="10873204" cy="4119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zip</a:t>
            </a:r>
            <a:r>
              <a:rPr lang="zh-CN" altLang="en-US" dirty="0">
                <a:solidFill>
                  <a:schemeClr val="bg1">
                    <a:lumMod val="95000"/>
                  </a:schemeClr>
                </a:solidFill>
                <a:latin typeface="微软雅黑" panose="020B0503020204020204" pitchFamily="34" charset="-122"/>
                <a:ea typeface="微软雅黑" panose="020B0503020204020204" pitchFamily="34" charset="-122"/>
              </a:rPr>
              <a:t>是流行于</a:t>
            </a:r>
            <a:r>
              <a:rPr lang="en-US" altLang="zh-CN" dirty="0">
                <a:solidFill>
                  <a:schemeClr val="bg1">
                    <a:lumMod val="95000"/>
                  </a:schemeClr>
                </a:solidFill>
                <a:latin typeface="微软雅黑" panose="020B0503020204020204" pitchFamily="34" charset="-122"/>
                <a:ea typeface="微软雅黑" panose="020B0503020204020204" pitchFamily="34" charset="-122"/>
              </a:rPr>
              <a:t>Windows</a:t>
            </a:r>
            <a:r>
              <a:rPr lang="zh-CN" altLang="en-US" dirty="0">
                <a:solidFill>
                  <a:schemeClr val="bg1">
                    <a:lumMod val="95000"/>
                  </a:schemeClr>
                </a:solidFill>
                <a:latin typeface="微软雅黑" panose="020B0503020204020204" pitchFamily="34" charset="-122"/>
                <a:ea typeface="微软雅黑" panose="020B0503020204020204" pitchFamily="34" charset="-122"/>
              </a:rPr>
              <a:t>系统上的一种压缩方式，在</a:t>
            </a:r>
            <a:r>
              <a:rPr lang="en-US" altLang="zh-CN"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dirty="0">
                <a:solidFill>
                  <a:schemeClr val="bg1">
                    <a:lumMod val="95000"/>
                  </a:schemeClr>
                </a:solidFill>
                <a:latin typeface="微软雅黑" panose="020B0503020204020204" pitchFamily="34" charset="-122"/>
                <a:ea typeface="微软雅黑" panose="020B0503020204020204" pitchFamily="34" charset="-122"/>
              </a:rPr>
              <a:t>上也提供了</a:t>
            </a:r>
            <a:r>
              <a:rPr lang="en-US" altLang="zh-CN" dirty="0">
                <a:solidFill>
                  <a:schemeClr val="bg1">
                    <a:lumMod val="95000"/>
                  </a:schemeClr>
                </a:solidFill>
                <a:latin typeface="微软雅黑" panose="020B0503020204020204" pitchFamily="34" charset="-122"/>
                <a:ea typeface="微软雅黑" panose="020B0503020204020204" pitchFamily="34" charset="-122"/>
              </a:rPr>
              <a:t>zip</a:t>
            </a:r>
            <a:r>
              <a:rPr lang="zh-CN" altLang="en-US" dirty="0">
                <a:solidFill>
                  <a:schemeClr val="bg1">
                    <a:lumMod val="95000"/>
                  </a:schemeClr>
                </a:solidFill>
                <a:latin typeface="微软雅黑" panose="020B0503020204020204" pitchFamily="34" charset="-122"/>
                <a:ea typeface="微软雅黑" panose="020B0503020204020204" pitchFamily="34" charset="-122"/>
              </a:rPr>
              <a:t>压缩命令；</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dirty="0">
                <a:solidFill>
                  <a:schemeClr val="bg1">
                    <a:lumMod val="95000"/>
                  </a:schemeClr>
                </a:solidFill>
                <a:latin typeface="微软雅黑" panose="020B0503020204020204" pitchFamily="34" charset="-122"/>
                <a:ea typeface="微软雅黑" panose="020B0503020204020204" pitchFamily="34" charset="-122"/>
              </a:rPr>
              <a:t>上</a:t>
            </a:r>
            <a:r>
              <a:rPr lang="en-US" altLang="zh-CN" dirty="0">
                <a:solidFill>
                  <a:schemeClr val="bg1">
                    <a:lumMod val="95000"/>
                  </a:schemeClr>
                </a:solidFill>
                <a:latin typeface="微软雅黑" panose="020B0503020204020204" pitchFamily="34" charset="-122"/>
                <a:ea typeface="微软雅黑" panose="020B0503020204020204" pitchFamily="34" charset="-122"/>
              </a:rPr>
              <a:t>zip</a:t>
            </a:r>
            <a:r>
              <a:rPr lang="zh-CN" altLang="en-US" dirty="0">
                <a:solidFill>
                  <a:schemeClr val="bg1">
                    <a:lumMod val="95000"/>
                  </a:schemeClr>
                </a:solidFill>
                <a:latin typeface="微软雅黑" panose="020B0503020204020204" pitchFamily="34" charset="-122"/>
                <a:ea typeface="微软雅黑" panose="020B0503020204020204" pitchFamily="34" charset="-122"/>
              </a:rPr>
              <a:t>可以压缩一个或多个文件到一个压缩文件里；</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压缩格式：</a:t>
            </a:r>
            <a:r>
              <a:rPr lang="en-US" altLang="zh-CN" dirty="0">
                <a:solidFill>
                  <a:schemeClr val="bg1">
                    <a:lumMod val="95000"/>
                  </a:schemeClr>
                </a:solidFill>
                <a:latin typeface="微软雅黑" panose="020B0503020204020204" pitchFamily="34" charset="-122"/>
                <a:ea typeface="微软雅黑" panose="020B0503020204020204" pitchFamily="34" charset="-122"/>
              </a:rPr>
              <a:t>zip</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zipfile.zip</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file01</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dir01</a:t>
            </a:r>
            <a:r>
              <a:rPr lang="zh-CN" altLang="en-US" dirty="0">
                <a:solidFill>
                  <a:schemeClr val="bg1">
                    <a:lumMod val="95000"/>
                  </a:schemeClr>
                </a:solidFill>
                <a:latin typeface="微软雅黑" panose="020B0503020204020204" pitchFamily="34" charset="-122"/>
                <a:ea typeface="微软雅黑" panose="020B0503020204020204" pitchFamily="34" charset="-122"/>
              </a:rPr>
              <a:t>，表示把</a:t>
            </a:r>
            <a:r>
              <a:rPr lang="en-US" altLang="zh-CN" dirty="0">
                <a:solidFill>
                  <a:schemeClr val="bg1">
                    <a:lumMod val="95000"/>
                  </a:schemeClr>
                </a:solidFill>
                <a:latin typeface="微软雅黑" panose="020B0503020204020204" pitchFamily="34" charset="-122"/>
                <a:ea typeface="微软雅黑" panose="020B0503020204020204" pitchFamily="34" charset="-122"/>
              </a:rPr>
              <a:t>file01</a:t>
            </a:r>
            <a:r>
              <a:rPr lang="zh-CN" altLang="en-US" dirty="0">
                <a:solidFill>
                  <a:schemeClr val="bg1">
                    <a:lumMod val="95000"/>
                  </a:schemeClr>
                </a:solidFill>
                <a:latin typeface="微软雅黑" panose="020B0503020204020204" pitchFamily="34" charset="-122"/>
                <a:ea typeface="微软雅黑" panose="020B0503020204020204" pitchFamily="34" charset="-122"/>
              </a:rPr>
              <a:t>、</a:t>
            </a:r>
            <a:r>
              <a:rPr lang="en-US" altLang="zh-CN" dirty="0">
                <a:solidFill>
                  <a:schemeClr val="bg1">
                    <a:lumMod val="95000"/>
                  </a:schemeClr>
                </a:solidFill>
                <a:latin typeface="微软雅黑" panose="020B0503020204020204" pitchFamily="34" charset="-122"/>
                <a:ea typeface="微软雅黑" panose="020B0503020204020204" pitchFamily="34" charset="-122"/>
              </a:rPr>
              <a:t>dir01</a:t>
            </a:r>
            <a:r>
              <a:rPr lang="zh-CN" altLang="en-US" dirty="0">
                <a:solidFill>
                  <a:schemeClr val="bg1">
                    <a:lumMod val="95000"/>
                  </a:schemeClr>
                </a:solidFill>
                <a:latin typeface="微软雅黑" panose="020B0503020204020204" pitchFamily="34" charset="-122"/>
                <a:ea typeface="微软雅黑" panose="020B0503020204020204" pitchFamily="34" charset="-122"/>
              </a:rPr>
              <a:t>压缩到文件</a:t>
            </a:r>
            <a:r>
              <a:rPr lang="en-US" altLang="zh-CN" dirty="0">
                <a:solidFill>
                  <a:schemeClr val="bg1">
                    <a:lumMod val="95000"/>
                  </a:schemeClr>
                </a:solidFill>
                <a:latin typeface="微软雅黑" panose="020B0503020204020204" pitchFamily="34" charset="-122"/>
                <a:ea typeface="微软雅黑" panose="020B0503020204020204" pitchFamily="34" charset="-122"/>
              </a:rPr>
              <a:t>zipfile.zip</a:t>
            </a:r>
            <a:r>
              <a:rPr lang="zh-CN" altLang="en-US" dirty="0">
                <a:solidFill>
                  <a:schemeClr val="bg1">
                    <a:lumMod val="95000"/>
                  </a:schemeClr>
                </a:solidFill>
                <a:latin typeface="微软雅黑" panose="020B0503020204020204" pitchFamily="34" charset="-122"/>
                <a:ea typeface="微软雅黑" panose="020B0503020204020204" pitchFamily="34" charset="-122"/>
              </a:rPr>
              <a:t>里；</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解压格式：</a:t>
            </a:r>
            <a:r>
              <a:rPr lang="en-US" altLang="zh-CN" dirty="0">
                <a:solidFill>
                  <a:schemeClr val="bg1">
                    <a:lumMod val="95000"/>
                  </a:schemeClr>
                </a:solidFill>
                <a:latin typeface="微软雅黑" panose="020B0503020204020204" pitchFamily="34" charset="-122"/>
                <a:ea typeface="微软雅黑" panose="020B0503020204020204" pitchFamily="34" charset="-122"/>
              </a:rPr>
              <a:t>unzip</a:t>
            </a:r>
            <a:r>
              <a:rPr lang="zh-CN" altLang="en-US" dirty="0">
                <a:solidFill>
                  <a:schemeClr val="bg1">
                    <a:lumMod val="95000"/>
                  </a:schemeClr>
                </a:solidFill>
                <a:latin typeface="微软雅黑" panose="020B0503020204020204" pitchFamily="34" charset="-122"/>
                <a:ea typeface="微软雅黑" panose="020B0503020204020204" pitchFamily="34" charset="-122"/>
              </a:rPr>
              <a:t> </a:t>
            </a:r>
            <a:r>
              <a:rPr lang="en-US" altLang="zh-CN" dirty="0">
                <a:solidFill>
                  <a:schemeClr val="bg1">
                    <a:lumMod val="95000"/>
                  </a:schemeClr>
                </a:solidFill>
                <a:latin typeface="微软雅黑" panose="020B0503020204020204" pitchFamily="34" charset="-122"/>
                <a:ea typeface="微软雅黑" panose="020B0503020204020204" pitchFamily="34" charset="-122"/>
              </a:rPr>
              <a:t>zipfile.zip</a:t>
            </a: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lumMod val="95000"/>
                  </a:schemeClr>
                </a:solidFill>
                <a:latin typeface="微软雅黑" panose="020B0503020204020204" pitchFamily="34" charset="-122"/>
                <a:ea typeface="微软雅黑" panose="020B0503020204020204" pitchFamily="34" charset="-122"/>
              </a:rPr>
              <a:t>压缩命令</a:t>
            </a:r>
            <a:r>
              <a:rPr lang="en-US" altLang="zh-CN" sz="4000" dirty="0">
                <a:solidFill>
                  <a:schemeClr val="bg1">
                    <a:lumMod val="95000"/>
                  </a:schemeClr>
                </a:solidFill>
                <a:latin typeface="微软雅黑" panose="020B0503020204020204" pitchFamily="34" charset="-122"/>
                <a:ea typeface="微软雅黑" panose="020B0503020204020204" pitchFamily="34" charset="-122"/>
              </a:rPr>
              <a:t>zip</a:t>
            </a:r>
            <a:endParaRPr lang="zh-CN" altLang="en-US" sz="40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7280612"/>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a:xfrm>
            <a:off x="684213" y="1620140"/>
            <a:ext cx="10918174" cy="3776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Font typeface="Arial" charset="0"/>
              <a:buChar char="•"/>
            </a:pPr>
            <a:r>
              <a:rPr lang="zh-CN" altLang="en-US" dirty="0">
                <a:solidFill>
                  <a:schemeClr val="bg1">
                    <a:lumMod val="95000"/>
                  </a:schemeClr>
                </a:solidFill>
                <a:latin typeface="微软雅黑" panose="020B0503020204020204" pitchFamily="34" charset="-122"/>
                <a:ea typeface="微软雅黑" panose="020B0503020204020204" pitchFamily="34" charset="-122"/>
              </a:rPr>
              <a:t>源码包安装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RPM</a:t>
            </a:r>
            <a:r>
              <a:rPr lang="zh-CN" altLang="en-US" dirty="0">
                <a:solidFill>
                  <a:schemeClr val="bg1">
                    <a:lumMod val="95000"/>
                  </a:schemeClr>
                </a:solidFill>
                <a:latin typeface="微软雅黑" panose="020B0503020204020204" pitchFamily="34" charset="-122"/>
                <a:ea typeface="微软雅黑" panose="020B0503020204020204" pitchFamily="34" charset="-122"/>
              </a:rPr>
              <a:t>包安装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lvl="0">
              <a:lnSpc>
                <a:spcPct val="100000"/>
              </a:lnSpc>
              <a:spcBef>
                <a:spcPts val="0"/>
              </a:spcBef>
              <a:buFont typeface="Arial" charset="0"/>
              <a:buChar char="•"/>
            </a:pPr>
            <a:r>
              <a:rPr lang="en-US" altLang="zh-CN" dirty="0">
                <a:solidFill>
                  <a:schemeClr val="bg1">
                    <a:lumMod val="95000"/>
                  </a:schemeClr>
                </a:solidFill>
                <a:latin typeface="微软雅黑" panose="020B0503020204020204" pitchFamily="34" charset="-122"/>
                <a:ea typeface="微软雅黑" panose="020B0503020204020204" pitchFamily="34" charset="-122"/>
              </a:rPr>
              <a:t>yum</a:t>
            </a:r>
            <a:r>
              <a:rPr lang="zh-CN" altLang="en-US" dirty="0">
                <a:solidFill>
                  <a:schemeClr val="bg1">
                    <a:lumMod val="95000"/>
                  </a:schemeClr>
                </a:solidFill>
                <a:latin typeface="微软雅黑" panose="020B0503020204020204" pitchFamily="34" charset="-122"/>
                <a:ea typeface="微软雅黑" panose="020B0503020204020204" pitchFamily="34" charset="-122"/>
              </a:rPr>
              <a:t>安装</a:t>
            </a:r>
            <a:r>
              <a:rPr lang="en-US" altLang="zh-CN" dirty="0">
                <a:solidFill>
                  <a:schemeClr val="bg1">
                    <a:lumMod val="95000"/>
                  </a:schemeClr>
                </a:solidFill>
                <a:latin typeface="微软雅黑" panose="020B0503020204020204" pitchFamily="34" charset="-122"/>
                <a:ea typeface="微软雅黑" panose="020B0503020204020204" pitchFamily="34" charset="-122"/>
              </a:rPr>
              <a:t>/apt-get</a:t>
            </a:r>
            <a:r>
              <a:rPr lang="zh-CN" altLang="en-US" dirty="0">
                <a:solidFill>
                  <a:schemeClr val="bg1">
                    <a:lumMod val="95000"/>
                  </a:schemeClr>
                </a:solidFill>
                <a:latin typeface="微软雅黑" panose="020B0503020204020204" pitchFamily="34" charset="-122"/>
                <a:ea typeface="微软雅黑" panose="020B0503020204020204" pitchFamily="34" charset="-122"/>
              </a:rPr>
              <a:t>安装</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684213" y="470900"/>
            <a:ext cx="7769225" cy="9477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solidFill>
                  <a:schemeClr val="bg1">
                    <a:lumMod val="95000"/>
                  </a:schemeClr>
                </a:solidFill>
                <a:latin typeface="微软雅黑" panose="020B0503020204020204" pitchFamily="34" charset="-122"/>
                <a:ea typeface="微软雅黑" panose="020B0503020204020204" pitchFamily="34" charset="-122"/>
              </a:rPr>
              <a:t>Linux</a:t>
            </a:r>
            <a:r>
              <a:rPr lang="zh-CN" altLang="en-US" sz="4000" dirty="0">
                <a:solidFill>
                  <a:schemeClr val="bg1">
                    <a:lumMod val="95000"/>
                  </a:schemeClr>
                </a:solidFill>
                <a:latin typeface="微软雅黑" panose="020B0503020204020204" pitchFamily="34" charset="-122"/>
                <a:ea typeface="微软雅黑" panose="020B0503020204020204" pitchFamily="34" charset="-122"/>
              </a:rPr>
              <a:t>里常用的软件安装方式</a:t>
            </a:r>
          </a:p>
        </p:txBody>
      </p:sp>
    </p:spTree>
    <p:extLst>
      <p:ext uri="{BB962C8B-B14F-4D97-AF65-F5344CB8AC3E}">
        <p14:creationId xmlns:p14="http://schemas.microsoft.com/office/powerpoint/2010/main" val="41302428"/>
      </p:ext>
    </p:extLst>
  </p:cSld>
  <p:clrMapOvr>
    <a:masterClrMapping/>
  </p:clrMapOvr>
  <mc:AlternateContent xmlns:mc="http://schemas.openxmlformats.org/markup-compatibility/2006" xmlns:p14="http://schemas.microsoft.com/office/powerpoint/2010/main">
    <mc:Choice Requires="p14">
      <p:transition spd="slow" p14:dur="2500" advClick="0" advTm="0">
        <p14:flip dir="r"/>
      </p:transition>
    </mc:Choice>
    <mc:Fallback xmlns="">
      <p:transition spd="slow" advClick="0" advTm="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3854</TotalTime>
  <Words>1388</Words>
  <Application>Microsoft Office PowerPoint</Application>
  <PresentationFormat>宽屏</PresentationFormat>
  <Paragraphs>158</Paragraphs>
  <Slides>20</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kobe_w24</dc:creator>
  <cp:lastModifiedBy>SHEN CHUAN</cp:lastModifiedBy>
  <cp:revision>586</cp:revision>
  <dcterms:created xsi:type="dcterms:W3CDTF">2015-04-04T12:50:16Z</dcterms:created>
  <dcterms:modified xsi:type="dcterms:W3CDTF">2021-12-03T09:28:06Z</dcterms:modified>
</cp:coreProperties>
</file>