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2F09D6B-69B1-4974-B78F-0A6AEAF593E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8"/>
            <p14:sldId id="266"/>
            <p14:sldId id="267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1CB5E6-ACCF-4ECA-B7A5-AC549464C39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871E831-6949-4488-82B1-D471F53208BD}">
      <dgm:prSet phldrT="[文本]"/>
      <dgm:spPr/>
      <dgm:t>
        <a:bodyPr/>
        <a:lstStyle/>
        <a:p>
          <a:r>
            <a:rPr lang="en-US" altLang="zh-CN" dirty="0"/>
            <a:t>60</a:t>
          </a:r>
          <a:r>
            <a:rPr lang="zh-CN" altLang="en-US" dirty="0"/>
            <a:t>年代</a:t>
          </a:r>
        </a:p>
      </dgm:t>
    </dgm:pt>
    <dgm:pt modelId="{C06B2E99-B622-4BA4-B69E-59ACC6FCA1FC}" type="parTrans" cxnId="{33399F7C-DEAF-4060-B47F-3FF7F2999FE1}">
      <dgm:prSet/>
      <dgm:spPr/>
      <dgm:t>
        <a:bodyPr/>
        <a:lstStyle/>
        <a:p>
          <a:endParaRPr lang="zh-CN" altLang="en-US"/>
        </a:p>
      </dgm:t>
    </dgm:pt>
    <dgm:pt modelId="{1D614E67-6E8F-45E6-8801-C02CA747EF8B}" type="sibTrans" cxnId="{33399F7C-DEAF-4060-B47F-3FF7F2999FE1}">
      <dgm:prSet/>
      <dgm:spPr/>
      <dgm:t>
        <a:bodyPr/>
        <a:lstStyle/>
        <a:p>
          <a:endParaRPr lang="zh-CN" altLang="en-US"/>
        </a:p>
      </dgm:t>
    </dgm:pt>
    <dgm:pt modelId="{9D6F7052-F119-4806-9135-E2155FA4D483}">
      <dgm:prSet phldrT="[文本]"/>
      <dgm:spPr/>
      <dgm:t>
        <a:bodyPr/>
        <a:lstStyle/>
        <a:p>
          <a:r>
            <a:rPr lang="zh-CN" altLang="en-US" dirty="0"/>
            <a:t>进入小型计算机领域</a:t>
          </a:r>
        </a:p>
      </dgm:t>
    </dgm:pt>
    <dgm:pt modelId="{53A6A0A3-71B7-4926-9325-C91D03217902}" type="parTrans" cxnId="{16D5FCF9-4E61-437C-9E4F-075FC5277782}">
      <dgm:prSet/>
      <dgm:spPr/>
      <dgm:t>
        <a:bodyPr/>
        <a:lstStyle/>
        <a:p>
          <a:endParaRPr lang="zh-CN" altLang="en-US"/>
        </a:p>
      </dgm:t>
    </dgm:pt>
    <dgm:pt modelId="{F32A3954-F107-492A-BC18-06C6E45E1A2F}" type="sibTrans" cxnId="{16D5FCF9-4E61-437C-9E4F-075FC5277782}">
      <dgm:prSet/>
      <dgm:spPr/>
      <dgm:t>
        <a:bodyPr/>
        <a:lstStyle/>
        <a:p>
          <a:endParaRPr lang="zh-CN" altLang="en-US"/>
        </a:p>
      </dgm:t>
    </dgm:pt>
    <dgm:pt modelId="{42CD48D4-4BDE-4A01-9DB4-2F9FA6EFBB56}">
      <dgm:prSet phldrT="[文本]"/>
      <dgm:spPr/>
      <dgm:t>
        <a:bodyPr/>
        <a:lstStyle/>
        <a:p>
          <a:r>
            <a:rPr lang="en-US" altLang="zh-CN" dirty="0"/>
            <a:t>80</a:t>
          </a:r>
          <a:r>
            <a:rPr lang="zh-CN" altLang="en-US" dirty="0"/>
            <a:t>年代</a:t>
          </a:r>
        </a:p>
      </dgm:t>
    </dgm:pt>
    <dgm:pt modelId="{B6B423F4-E0B6-4F0A-9E4D-1EE18A69CFCE}" type="parTrans" cxnId="{4CB65798-1BCC-4CB4-967F-17F81608DA2A}">
      <dgm:prSet/>
      <dgm:spPr/>
      <dgm:t>
        <a:bodyPr/>
        <a:lstStyle/>
        <a:p>
          <a:endParaRPr lang="zh-CN" altLang="en-US"/>
        </a:p>
      </dgm:t>
    </dgm:pt>
    <dgm:pt modelId="{0E7DA2B5-028A-4098-BD69-387D73E0F358}" type="sibTrans" cxnId="{4CB65798-1BCC-4CB4-967F-17F81608DA2A}">
      <dgm:prSet/>
      <dgm:spPr/>
      <dgm:t>
        <a:bodyPr/>
        <a:lstStyle/>
        <a:p>
          <a:endParaRPr lang="zh-CN" altLang="en-US"/>
        </a:p>
      </dgm:t>
    </dgm:pt>
    <dgm:pt modelId="{B5A1826F-1E8E-4D2A-BCA4-FDD7F920E82A}">
      <dgm:prSet phldrT="[文本]"/>
      <dgm:spPr/>
      <dgm:t>
        <a:bodyPr/>
        <a:lstStyle/>
        <a:p>
          <a:r>
            <a:rPr lang="zh-CN" altLang="en-US" dirty="0"/>
            <a:t>进入激光打印机和喷墨打印机行业</a:t>
          </a:r>
        </a:p>
      </dgm:t>
    </dgm:pt>
    <dgm:pt modelId="{43B784E8-FEC1-410B-A77F-D83A619D6576}" type="parTrans" cxnId="{6592ABAF-C3D3-4AD0-BD28-D6B3740F1020}">
      <dgm:prSet/>
      <dgm:spPr/>
      <dgm:t>
        <a:bodyPr/>
        <a:lstStyle/>
        <a:p>
          <a:endParaRPr lang="zh-CN" altLang="en-US"/>
        </a:p>
      </dgm:t>
    </dgm:pt>
    <dgm:pt modelId="{B160EB14-1169-42B8-835A-AD49D517D1BE}" type="sibTrans" cxnId="{6592ABAF-C3D3-4AD0-BD28-D6B3740F1020}">
      <dgm:prSet/>
      <dgm:spPr/>
      <dgm:t>
        <a:bodyPr/>
        <a:lstStyle/>
        <a:p>
          <a:endParaRPr lang="zh-CN" altLang="en-US"/>
        </a:p>
      </dgm:t>
    </dgm:pt>
    <dgm:pt modelId="{B942D7E5-A640-4274-A99E-4CEFF57CF76A}">
      <dgm:prSet phldrT="[文本]"/>
      <dgm:spPr/>
      <dgm:t>
        <a:bodyPr/>
        <a:lstStyle/>
        <a:p>
          <a:r>
            <a:rPr lang="en-US" altLang="zh-CN" dirty="0"/>
            <a:t>90</a:t>
          </a:r>
          <a:r>
            <a:rPr lang="zh-CN" altLang="en-US" dirty="0"/>
            <a:t>年代</a:t>
          </a:r>
        </a:p>
      </dgm:t>
    </dgm:pt>
    <dgm:pt modelId="{0FD237B2-DF3B-4BDA-8600-32E168AF4972}" type="parTrans" cxnId="{F82852FC-B028-4A27-B701-F52951D664A8}">
      <dgm:prSet/>
      <dgm:spPr/>
      <dgm:t>
        <a:bodyPr/>
        <a:lstStyle/>
        <a:p>
          <a:endParaRPr lang="zh-CN" altLang="en-US"/>
        </a:p>
      </dgm:t>
    </dgm:pt>
    <dgm:pt modelId="{1E0E8B87-711A-4B9C-97B4-E24B4EC53120}" type="sibTrans" cxnId="{F82852FC-B028-4A27-B701-F52951D664A8}">
      <dgm:prSet/>
      <dgm:spPr/>
      <dgm:t>
        <a:bodyPr/>
        <a:lstStyle/>
        <a:p>
          <a:endParaRPr lang="zh-CN" altLang="en-US"/>
        </a:p>
      </dgm:t>
    </dgm:pt>
    <dgm:pt modelId="{AFF1FA0E-29ED-458F-98FE-BC30E5A62F18}">
      <dgm:prSet phldrT="[文本]"/>
      <dgm:spPr/>
      <dgm:t>
        <a:bodyPr/>
        <a:lstStyle/>
        <a:p>
          <a:r>
            <a:rPr lang="zh-CN" altLang="en-US" dirty="0"/>
            <a:t>进入个人电脑市场</a:t>
          </a:r>
        </a:p>
      </dgm:t>
    </dgm:pt>
    <dgm:pt modelId="{64ECEA80-F894-4E59-9FFD-F5942C65A499}" type="parTrans" cxnId="{D8F22847-B91C-4B5F-B1E6-25818939B075}">
      <dgm:prSet/>
      <dgm:spPr/>
      <dgm:t>
        <a:bodyPr/>
        <a:lstStyle/>
        <a:p>
          <a:endParaRPr lang="zh-CN" altLang="en-US"/>
        </a:p>
      </dgm:t>
    </dgm:pt>
    <dgm:pt modelId="{10E14C8E-713F-44C2-A799-3B9E98B12D5F}" type="sibTrans" cxnId="{D8F22847-B91C-4B5F-B1E6-25818939B075}">
      <dgm:prSet/>
      <dgm:spPr/>
      <dgm:t>
        <a:bodyPr/>
        <a:lstStyle/>
        <a:p>
          <a:endParaRPr lang="zh-CN" altLang="en-US"/>
        </a:p>
      </dgm:t>
    </dgm:pt>
    <dgm:pt modelId="{55DB0DE1-E483-46C9-849A-FC96BF778F48}" type="pres">
      <dgm:prSet presAssocID="{DF1CB5E6-ACCF-4ECA-B7A5-AC549464C391}" presName="Name0" presStyleCnt="0">
        <dgm:presLayoutVars>
          <dgm:dir/>
          <dgm:animLvl val="lvl"/>
          <dgm:resizeHandles val="exact"/>
        </dgm:presLayoutVars>
      </dgm:prSet>
      <dgm:spPr/>
    </dgm:pt>
    <dgm:pt modelId="{A64962F5-6A1E-4109-80FD-47AECDEAAAFA}" type="pres">
      <dgm:prSet presAssocID="{3871E831-6949-4488-82B1-D471F53208BD}" presName="composite" presStyleCnt="0"/>
      <dgm:spPr/>
    </dgm:pt>
    <dgm:pt modelId="{B0097286-54D6-43A0-89C7-5B53E1A31B4B}" type="pres">
      <dgm:prSet presAssocID="{3871E831-6949-4488-82B1-D471F53208B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E539DBC-E8F2-4CD4-98E0-0254711A8037}" type="pres">
      <dgm:prSet presAssocID="{3871E831-6949-4488-82B1-D471F53208BD}" presName="desTx" presStyleLbl="alignAccFollowNode1" presStyleIdx="0" presStyleCnt="3">
        <dgm:presLayoutVars>
          <dgm:bulletEnabled val="1"/>
        </dgm:presLayoutVars>
      </dgm:prSet>
      <dgm:spPr/>
    </dgm:pt>
    <dgm:pt modelId="{F05E8027-CAA5-4447-88B7-1B9E14ED02C4}" type="pres">
      <dgm:prSet presAssocID="{1D614E67-6E8F-45E6-8801-C02CA747EF8B}" presName="space" presStyleCnt="0"/>
      <dgm:spPr/>
    </dgm:pt>
    <dgm:pt modelId="{29ED80F5-CD01-4985-B1DF-3E873231C6FA}" type="pres">
      <dgm:prSet presAssocID="{42CD48D4-4BDE-4A01-9DB4-2F9FA6EFBB56}" presName="composite" presStyleCnt="0"/>
      <dgm:spPr/>
    </dgm:pt>
    <dgm:pt modelId="{16A5978E-DF95-4762-8F5B-62ED3695040B}" type="pres">
      <dgm:prSet presAssocID="{42CD48D4-4BDE-4A01-9DB4-2F9FA6EFBB5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EDBD8F1-17FA-4820-AF33-9C3DEE3A6E3D}" type="pres">
      <dgm:prSet presAssocID="{42CD48D4-4BDE-4A01-9DB4-2F9FA6EFBB56}" presName="desTx" presStyleLbl="alignAccFollowNode1" presStyleIdx="1" presStyleCnt="3">
        <dgm:presLayoutVars>
          <dgm:bulletEnabled val="1"/>
        </dgm:presLayoutVars>
      </dgm:prSet>
      <dgm:spPr/>
    </dgm:pt>
    <dgm:pt modelId="{77704B23-3CE3-4488-AE29-B379DEC599DF}" type="pres">
      <dgm:prSet presAssocID="{0E7DA2B5-028A-4098-BD69-387D73E0F358}" presName="space" presStyleCnt="0"/>
      <dgm:spPr/>
    </dgm:pt>
    <dgm:pt modelId="{17B487DB-AB25-4509-AEF0-DF18B4981797}" type="pres">
      <dgm:prSet presAssocID="{B942D7E5-A640-4274-A99E-4CEFF57CF76A}" presName="composite" presStyleCnt="0"/>
      <dgm:spPr/>
    </dgm:pt>
    <dgm:pt modelId="{CACFF0E8-392F-4509-95FB-BE2A29F4346C}" type="pres">
      <dgm:prSet presAssocID="{B942D7E5-A640-4274-A99E-4CEFF57CF76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761FD37-94D7-4CA4-BE12-3DCFB9306AF8}" type="pres">
      <dgm:prSet presAssocID="{B942D7E5-A640-4274-A99E-4CEFF57CF76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6AE7E1A-9F57-4E36-9186-4AA528AD4E46}" type="presOf" srcId="{DF1CB5E6-ACCF-4ECA-B7A5-AC549464C391}" destId="{55DB0DE1-E483-46C9-849A-FC96BF778F48}" srcOrd="0" destOrd="0" presId="urn:microsoft.com/office/officeart/2005/8/layout/hList1"/>
    <dgm:cxn modelId="{D8F22847-B91C-4B5F-B1E6-25818939B075}" srcId="{B942D7E5-A640-4274-A99E-4CEFF57CF76A}" destId="{AFF1FA0E-29ED-458F-98FE-BC30E5A62F18}" srcOrd="0" destOrd="0" parTransId="{64ECEA80-F894-4E59-9FFD-F5942C65A499}" sibTransId="{10E14C8E-713F-44C2-A799-3B9E98B12D5F}"/>
    <dgm:cxn modelId="{3814474B-525F-4456-8181-D6FE7045D180}" type="presOf" srcId="{42CD48D4-4BDE-4A01-9DB4-2F9FA6EFBB56}" destId="{16A5978E-DF95-4762-8F5B-62ED3695040B}" srcOrd="0" destOrd="0" presId="urn:microsoft.com/office/officeart/2005/8/layout/hList1"/>
    <dgm:cxn modelId="{33399F7C-DEAF-4060-B47F-3FF7F2999FE1}" srcId="{DF1CB5E6-ACCF-4ECA-B7A5-AC549464C391}" destId="{3871E831-6949-4488-82B1-D471F53208BD}" srcOrd="0" destOrd="0" parTransId="{C06B2E99-B622-4BA4-B69E-59ACC6FCA1FC}" sibTransId="{1D614E67-6E8F-45E6-8801-C02CA747EF8B}"/>
    <dgm:cxn modelId="{4CB65798-1BCC-4CB4-967F-17F81608DA2A}" srcId="{DF1CB5E6-ACCF-4ECA-B7A5-AC549464C391}" destId="{42CD48D4-4BDE-4A01-9DB4-2F9FA6EFBB56}" srcOrd="1" destOrd="0" parTransId="{B6B423F4-E0B6-4F0A-9E4D-1EE18A69CFCE}" sibTransId="{0E7DA2B5-028A-4098-BD69-387D73E0F358}"/>
    <dgm:cxn modelId="{6B3F18A3-A78F-431D-B804-0EABBD1768E5}" type="presOf" srcId="{3871E831-6949-4488-82B1-D471F53208BD}" destId="{B0097286-54D6-43A0-89C7-5B53E1A31B4B}" srcOrd="0" destOrd="0" presId="urn:microsoft.com/office/officeart/2005/8/layout/hList1"/>
    <dgm:cxn modelId="{09774FAF-C0D8-4C97-BA8C-8D49BE1C4074}" type="presOf" srcId="{B942D7E5-A640-4274-A99E-4CEFF57CF76A}" destId="{CACFF0E8-392F-4509-95FB-BE2A29F4346C}" srcOrd="0" destOrd="0" presId="urn:microsoft.com/office/officeart/2005/8/layout/hList1"/>
    <dgm:cxn modelId="{6592ABAF-C3D3-4AD0-BD28-D6B3740F1020}" srcId="{42CD48D4-4BDE-4A01-9DB4-2F9FA6EFBB56}" destId="{B5A1826F-1E8E-4D2A-BCA4-FDD7F920E82A}" srcOrd="0" destOrd="0" parTransId="{43B784E8-FEC1-410B-A77F-D83A619D6576}" sibTransId="{B160EB14-1169-42B8-835A-AD49D517D1BE}"/>
    <dgm:cxn modelId="{69DB18B9-9BAC-49E0-BA28-439F6C5F0989}" type="presOf" srcId="{9D6F7052-F119-4806-9135-E2155FA4D483}" destId="{1E539DBC-E8F2-4CD4-98E0-0254711A8037}" srcOrd="0" destOrd="0" presId="urn:microsoft.com/office/officeart/2005/8/layout/hList1"/>
    <dgm:cxn modelId="{99EA8BD0-8983-4C2E-A476-6D01041139E7}" type="presOf" srcId="{AFF1FA0E-29ED-458F-98FE-BC30E5A62F18}" destId="{7761FD37-94D7-4CA4-BE12-3DCFB9306AF8}" srcOrd="0" destOrd="0" presId="urn:microsoft.com/office/officeart/2005/8/layout/hList1"/>
    <dgm:cxn modelId="{7D9D57F6-9BFA-40F4-A7D6-30BFBE41CE1F}" type="presOf" srcId="{B5A1826F-1E8E-4D2A-BCA4-FDD7F920E82A}" destId="{5EDBD8F1-17FA-4820-AF33-9C3DEE3A6E3D}" srcOrd="0" destOrd="0" presId="urn:microsoft.com/office/officeart/2005/8/layout/hList1"/>
    <dgm:cxn modelId="{16D5FCF9-4E61-437C-9E4F-075FC5277782}" srcId="{3871E831-6949-4488-82B1-D471F53208BD}" destId="{9D6F7052-F119-4806-9135-E2155FA4D483}" srcOrd="0" destOrd="0" parTransId="{53A6A0A3-71B7-4926-9325-C91D03217902}" sibTransId="{F32A3954-F107-492A-BC18-06C6E45E1A2F}"/>
    <dgm:cxn modelId="{F82852FC-B028-4A27-B701-F52951D664A8}" srcId="{DF1CB5E6-ACCF-4ECA-B7A5-AC549464C391}" destId="{B942D7E5-A640-4274-A99E-4CEFF57CF76A}" srcOrd="2" destOrd="0" parTransId="{0FD237B2-DF3B-4BDA-8600-32E168AF4972}" sibTransId="{1E0E8B87-711A-4B9C-97B4-E24B4EC53120}"/>
    <dgm:cxn modelId="{E01EEAB5-F8A4-4E4D-A744-3A90732F8562}" type="presParOf" srcId="{55DB0DE1-E483-46C9-849A-FC96BF778F48}" destId="{A64962F5-6A1E-4109-80FD-47AECDEAAAFA}" srcOrd="0" destOrd="0" presId="urn:microsoft.com/office/officeart/2005/8/layout/hList1"/>
    <dgm:cxn modelId="{FE390631-8318-473E-BE3C-BDBCB987790E}" type="presParOf" srcId="{A64962F5-6A1E-4109-80FD-47AECDEAAAFA}" destId="{B0097286-54D6-43A0-89C7-5B53E1A31B4B}" srcOrd="0" destOrd="0" presId="urn:microsoft.com/office/officeart/2005/8/layout/hList1"/>
    <dgm:cxn modelId="{9500D99A-99A5-495D-9953-4FA663AC790A}" type="presParOf" srcId="{A64962F5-6A1E-4109-80FD-47AECDEAAAFA}" destId="{1E539DBC-E8F2-4CD4-98E0-0254711A8037}" srcOrd="1" destOrd="0" presId="urn:microsoft.com/office/officeart/2005/8/layout/hList1"/>
    <dgm:cxn modelId="{74E6E760-CF69-441C-A45E-CBC0A91E1146}" type="presParOf" srcId="{55DB0DE1-E483-46C9-849A-FC96BF778F48}" destId="{F05E8027-CAA5-4447-88B7-1B9E14ED02C4}" srcOrd="1" destOrd="0" presId="urn:microsoft.com/office/officeart/2005/8/layout/hList1"/>
    <dgm:cxn modelId="{63CF4326-9B68-4780-9DEB-838D6D24AB61}" type="presParOf" srcId="{55DB0DE1-E483-46C9-849A-FC96BF778F48}" destId="{29ED80F5-CD01-4985-B1DF-3E873231C6FA}" srcOrd="2" destOrd="0" presId="urn:microsoft.com/office/officeart/2005/8/layout/hList1"/>
    <dgm:cxn modelId="{3347103D-8DC3-4C84-B81A-A3800E32CBED}" type="presParOf" srcId="{29ED80F5-CD01-4985-B1DF-3E873231C6FA}" destId="{16A5978E-DF95-4762-8F5B-62ED3695040B}" srcOrd="0" destOrd="0" presId="urn:microsoft.com/office/officeart/2005/8/layout/hList1"/>
    <dgm:cxn modelId="{BA2E0A8F-B140-4E90-9944-C92467B42421}" type="presParOf" srcId="{29ED80F5-CD01-4985-B1DF-3E873231C6FA}" destId="{5EDBD8F1-17FA-4820-AF33-9C3DEE3A6E3D}" srcOrd="1" destOrd="0" presId="urn:microsoft.com/office/officeart/2005/8/layout/hList1"/>
    <dgm:cxn modelId="{2CDA4805-3B16-4F9C-B3CF-33EBC6EE8CF2}" type="presParOf" srcId="{55DB0DE1-E483-46C9-849A-FC96BF778F48}" destId="{77704B23-3CE3-4488-AE29-B379DEC599DF}" srcOrd="3" destOrd="0" presId="urn:microsoft.com/office/officeart/2005/8/layout/hList1"/>
    <dgm:cxn modelId="{95D0C422-C60C-4230-9DC9-2F79D8137BB9}" type="presParOf" srcId="{55DB0DE1-E483-46C9-849A-FC96BF778F48}" destId="{17B487DB-AB25-4509-AEF0-DF18B4981797}" srcOrd="4" destOrd="0" presId="urn:microsoft.com/office/officeart/2005/8/layout/hList1"/>
    <dgm:cxn modelId="{03E58BDB-5062-4866-8A93-5F0CC811D485}" type="presParOf" srcId="{17B487DB-AB25-4509-AEF0-DF18B4981797}" destId="{CACFF0E8-392F-4509-95FB-BE2A29F4346C}" srcOrd="0" destOrd="0" presId="urn:microsoft.com/office/officeart/2005/8/layout/hList1"/>
    <dgm:cxn modelId="{4A5F8A64-DAEB-48E6-98A0-6758D5BA9A6E}" type="presParOf" srcId="{17B487DB-AB25-4509-AEF0-DF18B4981797}" destId="{7761FD37-94D7-4CA4-BE12-3DCFB9306AF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097286-54D6-43A0-89C7-5B53E1A31B4B}">
      <dsp:nvSpPr>
        <dsp:cNvPr id="0" name=""/>
        <dsp:cNvSpPr/>
      </dsp:nvSpPr>
      <dsp:spPr>
        <a:xfrm>
          <a:off x="3001" y="200568"/>
          <a:ext cx="2926333" cy="97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60</a:t>
          </a:r>
          <a:r>
            <a:rPr lang="zh-CN" altLang="en-US" sz="3400" kern="1200" dirty="0"/>
            <a:t>年代</a:t>
          </a:r>
        </a:p>
      </dsp:txBody>
      <dsp:txXfrm>
        <a:off x="3001" y="200568"/>
        <a:ext cx="2926333" cy="979200"/>
      </dsp:txXfrm>
    </dsp:sp>
    <dsp:sp modelId="{1E539DBC-E8F2-4CD4-98E0-0254711A8037}">
      <dsp:nvSpPr>
        <dsp:cNvPr id="0" name=""/>
        <dsp:cNvSpPr/>
      </dsp:nvSpPr>
      <dsp:spPr>
        <a:xfrm>
          <a:off x="3001" y="1179768"/>
          <a:ext cx="2926333" cy="206930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400" kern="1200" dirty="0"/>
            <a:t>进入小型计算机领域</a:t>
          </a:r>
        </a:p>
      </dsp:txBody>
      <dsp:txXfrm>
        <a:off x="3001" y="1179768"/>
        <a:ext cx="2926333" cy="2069301"/>
      </dsp:txXfrm>
    </dsp:sp>
    <dsp:sp modelId="{16A5978E-DF95-4762-8F5B-62ED3695040B}">
      <dsp:nvSpPr>
        <dsp:cNvPr id="0" name=""/>
        <dsp:cNvSpPr/>
      </dsp:nvSpPr>
      <dsp:spPr>
        <a:xfrm>
          <a:off x="3339020" y="200568"/>
          <a:ext cx="2926333" cy="97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80</a:t>
          </a:r>
          <a:r>
            <a:rPr lang="zh-CN" altLang="en-US" sz="3400" kern="1200" dirty="0"/>
            <a:t>年代</a:t>
          </a:r>
        </a:p>
      </dsp:txBody>
      <dsp:txXfrm>
        <a:off x="3339020" y="200568"/>
        <a:ext cx="2926333" cy="979200"/>
      </dsp:txXfrm>
    </dsp:sp>
    <dsp:sp modelId="{5EDBD8F1-17FA-4820-AF33-9C3DEE3A6E3D}">
      <dsp:nvSpPr>
        <dsp:cNvPr id="0" name=""/>
        <dsp:cNvSpPr/>
      </dsp:nvSpPr>
      <dsp:spPr>
        <a:xfrm>
          <a:off x="3339020" y="1179768"/>
          <a:ext cx="2926333" cy="206930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400" kern="1200" dirty="0"/>
            <a:t>进入激光打印机和喷墨打印机行业</a:t>
          </a:r>
        </a:p>
      </dsp:txBody>
      <dsp:txXfrm>
        <a:off x="3339020" y="1179768"/>
        <a:ext cx="2926333" cy="2069301"/>
      </dsp:txXfrm>
    </dsp:sp>
    <dsp:sp modelId="{CACFF0E8-392F-4509-95FB-BE2A29F4346C}">
      <dsp:nvSpPr>
        <dsp:cNvPr id="0" name=""/>
        <dsp:cNvSpPr/>
      </dsp:nvSpPr>
      <dsp:spPr>
        <a:xfrm>
          <a:off x="6675040" y="200568"/>
          <a:ext cx="2926333" cy="97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90</a:t>
          </a:r>
          <a:r>
            <a:rPr lang="zh-CN" altLang="en-US" sz="3400" kern="1200" dirty="0"/>
            <a:t>年代</a:t>
          </a:r>
        </a:p>
      </dsp:txBody>
      <dsp:txXfrm>
        <a:off x="6675040" y="200568"/>
        <a:ext cx="2926333" cy="979200"/>
      </dsp:txXfrm>
    </dsp:sp>
    <dsp:sp modelId="{7761FD37-94D7-4CA4-BE12-3DCFB9306AF8}">
      <dsp:nvSpPr>
        <dsp:cNvPr id="0" name=""/>
        <dsp:cNvSpPr/>
      </dsp:nvSpPr>
      <dsp:spPr>
        <a:xfrm>
          <a:off x="6675040" y="1179768"/>
          <a:ext cx="2926333" cy="206930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400" kern="1200" dirty="0"/>
            <a:t>进入个人电脑市场</a:t>
          </a:r>
        </a:p>
      </dsp:txBody>
      <dsp:txXfrm>
        <a:off x="6675040" y="1179768"/>
        <a:ext cx="2926333" cy="20693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D214E01-BC35-41DA-ACBB-C6267181DA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7CC8A7-DA3C-4BE6-9796-CF2CA5C0ED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86895-B5A7-4868-AFCB-03C815507C35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5455D1-2F71-497B-9B11-A139B7B11D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4C792D-878A-4C8B-A3F3-1B744C60D2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01167-F4B0-4EB0-B9E0-CD7B7079E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625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01C62-BF92-486F-8D24-77F0CAAF17D3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66ECC-EEE8-4CCF-85C5-39C3D0333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962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ECD8-0CE9-4573-8290-6A947B999EF6}" type="datetime1">
              <a:rPr lang="en-US" altLang="zh-CN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437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C3ACF-B203-4DA0-BD43-608E8E23ED21}" type="datetime1">
              <a:rPr lang="en-US" altLang="zh-CN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027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E526-5D0D-4089-8830-3FBC5C86F2C4}" type="datetime1">
              <a:rPr lang="en-US" altLang="zh-CN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26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3507-771F-48EC-B745-E2AE979885D6}" type="datetime1">
              <a:rPr lang="en-US" altLang="zh-CN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75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7BFB-DC9B-4BA1-9C45-0773544EAAF3}" type="datetime1">
              <a:rPr lang="en-US" altLang="zh-CN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66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B431-FD4B-49A0-B851-970DA48B4466}" type="datetime1">
              <a:rPr lang="en-US" altLang="zh-CN" smtClean="0"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92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52CAF-339D-49D0-921E-91E766A87950}" type="datetime1">
              <a:rPr lang="en-US" altLang="zh-CN" smtClean="0"/>
              <a:t>10/19/2018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783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42A7-4093-4A93-B00A-B6908A4DBE61}" type="datetime1">
              <a:rPr lang="en-US" altLang="zh-CN" smtClean="0"/>
              <a:t>10/19/2018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00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3D82-7966-4403-8097-6472923906EC}" type="datetime1">
              <a:rPr lang="en-US" altLang="zh-CN" smtClean="0"/>
              <a:t>10/19/2018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23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AA21-DE04-451F-AD0E-341DE3F8CCED}" type="datetime1">
              <a:rPr lang="en-US" altLang="zh-CN" smtClean="0"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873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521A832-0D2E-4E1F-9E23-295A05D02AC8}" type="datetime1">
              <a:rPr lang="en-US" altLang="zh-CN" smtClean="0"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13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3FDB7-A64A-4911-BBFB-F5D03A768411}" type="datetime1">
              <a:rPr lang="en-US" altLang="zh-CN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50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166B1F8C-92B2-4917-83CA-06B83E545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9480" y="4458981"/>
            <a:ext cx="3929036" cy="109689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accent3">
                    <a:lumMod val="50000"/>
                  </a:schemeClr>
                </a:solidFill>
              </a:rPr>
              <a:t>演讲人      王海青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82A606E-8E62-4BF5-B8E7-7FE77C929050}"/>
              </a:ext>
            </a:extLst>
          </p:cNvPr>
          <p:cNvSpPr/>
          <p:nvPr/>
        </p:nvSpPr>
        <p:spPr>
          <a:xfrm>
            <a:off x="-108853" y="1107819"/>
            <a:ext cx="9121992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硅谷的见证人</a:t>
            </a:r>
            <a:r>
              <a:rPr lang="en-US" altLang="zh-CN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——       </a:t>
            </a:r>
            <a:r>
              <a:rPr lang="zh-CN" alt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惠普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65EF601-6715-4C2A-8A6D-6DF967618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511" y="2602920"/>
            <a:ext cx="7766977" cy="1652159"/>
          </a:xfrm>
          <a:prstGeom prst="rect">
            <a:avLst/>
          </a:prstGeom>
        </p:spPr>
      </p:pic>
      <p:pic>
        <p:nvPicPr>
          <p:cNvPr id="1026" name="Picture 2" descr="https://gss3.bdstatic.com/7Po3dSag_xI4khGkpoWK1HF6hhy/baike/c0%3Dbaike150%2C5%2C5%2C150%2C50/sign=098ed80d8b94a4c21e2eef796f9d70b0/aa64034f78f0f73670c575030655b319ebc413fc.jpg">
            <a:extLst>
              <a:ext uri="{FF2B5EF4-FFF2-40B4-BE49-F238E27FC236}">
                <a16:creationId xmlns:a16="http://schemas.microsoft.com/office/drawing/2014/main" id="{39FF92D5-3EFA-49D2-8F07-12D64F73A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930" y="179789"/>
            <a:ext cx="3351162" cy="335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83F806-4210-454E-A649-C5CAFE7A4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66214" y="392015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99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5356B-51BB-4070-8B2A-BD703E379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安迪</a:t>
            </a:r>
            <a:r>
              <a:rPr lang="en-US" altLang="zh-CN" b="1" dirty="0">
                <a:solidFill>
                  <a:srgbClr val="C00000"/>
                </a:solidFill>
              </a:rPr>
              <a:t>-</a:t>
            </a:r>
            <a:r>
              <a:rPr lang="zh-CN" altLang="en-US" b="1" dirty="0">
                <a:solidFill>
                  <a:srgbClr val="C00000"/>
                </a:solidFill>
              </a:rPr>
              <a:t>比尔定律</a:t>
            </a:r>
            <a:r>
              <a:rPr lang="zh-CN" altLang="en-US" dirty="0"/>
              <a:t>：指硬件提高的性能，很快被软件消 </a:t>
            </a:r>
            <a:br>
              <a:rPr lang="en-US" altLang="zh-CN" dirty="0"/>
            </a:br>
            <a:r>
              <a:rPr lang="en-US" altLang="zh-CN" dirty="0"/>
              <a:t>                        </a:t>
            </a:r>
            <a:r>
              <a:rPr lang="zh-CN" altLang="en-US" dirty="0"/>
              <a:t>  耗掉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BC0853-4168-4853-9C4B-78FC98E244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英特尔创始人之一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戈登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·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摩尔</a:t>
            </a:r>
            <a:r>
              <a:rPr lang="zh-CN" altLang="en-US" dirty="0"/>
              <a:t>提出</a:t>
            </a:r>
            <a:r>
              <a:rPr lang="zh-CN" altLang="en-US" sz="2400" b="1" dirty="0">
                <a:solidFill>
                  <a:srgbClr val="C00000"/>
                </a:solidFill>
              </a:rPr>
              <a:t>摩尔定律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en-US" dirty="0"/>
              <a:t>当价格不变时，集成电路上课容纳的元器件的数目，约每隔</a:t>
            </a:r>
            <a:r>
              <a:rPr lang="en-US" altLang="zh-CN" dirty="0"/>
              <a:t>18-24</a:t>
            </a:r>
            <a:r>
              <a:rPr lang="zh-CN" altLang="en-US" dirty="0"/>
              <a:t>个月便会增加一倍，性能也能增加一倍。</a:t>
            </a:r>
            <a:r>
              <a:rPr lang="zh-CN" altLang="en-US" b="1" dirty="0"/>
              <a:t>即</a:t>
            </a:r>
            <a:r>
              <a:rPr lang="zh-CN" altLang="en-US" sz="2400" b="1" dirty="0"/>
              <a:t>每一美元所能买到的电脑性能，将每隔</a:t>
            </a:r>
            <a:r>
              <a:rPr lang="en-US" altLang="zh-CN" sz="2400" b="1" dirty="0"/>
              <a:t>18-24</a:t>
            </a:r>
            <a:r>
              <a:rPr lang="zh-CN" altLang="en-US" sz="2400" b="1" dirty="0"/>
              <a:t>个月翻一倍以上。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6B8F32-941C-45F6-9AB0-02464BF79B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谷歌的</a:t>
            </a:r>
            <a:r>
              <a:rPr lang="en-US" altLang="zh-CN" dirty="0"/>
              <a:t>CEO</a:t>
            </a:r>
            <a:r>
              <a:rPr lang="zh-CN" altLang="en-US" dirty="0"/>
              <a:t>埃里克施密特指出</a:t>
            </a:r>
            <a:r>
              <a:rPr lang="zh-CN" altLang="en-US" sz="2400" b="1" dirty="0">
                <a:solidFill>
                  <a:srgbClr val="C00000"/>
                </a:solidFill>
              </a:rPr>
              <a:t>反摩尔定律</a:t>
            </a:r>
            <a:r>
              <a:rPr lang="zh-CN" altLang="en-US" sz="2400" b="1" dirty="0"/>
              <a:t>：一个</a:t>
            </a:r>
            <a:r>
              <a:rPr lang="en-US" altLang="zh-CN" sz="2400" b="1" dirty="0"/>
              <a:t>IT</a:t>
            </a:r>
            <a:r>
              <a:rPr lang="zh-CN" altLang="en-US" sz="2400" b="1" dirty="0"/>
              <a:t>公司如果今天和</a:t>
            </a:r>
            <a:r>
              <a:rPr lang="en-US" altLang="zh-CN" sz="2400" b="1" dirty="0"/>
              <a:t>18</a:t>
            </a:r>
            <a:r>
              <a:rPr lang="zh-CN" altLang="en-US" sz="2400" b="1" dirty="0"/>
              <a:t>个月前卖掉同样多的、同样的产品，它的营业额就要降一半。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9CFA18-E796-42AD-829B-C79777DE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8630" y="294670"/>
            <a:ext cx="811019" cy="503578"/>
          </a:xfrm>
        </p:spPr>
        <p:txBody>
          <a:bodyPr/>
          <a:lstStyle/>
          <a:p>
            <a:fld id="{6FF9F0C5-380F-41C2-899A-BAC0F0927E1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815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FFBA4-9404-471C-ACC9-B9529797F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在个人电脑领域中，惠普与领先的戴尔差距越来越大，而且毫无扭转迹象。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654ECA-6738-477F-A01E-9D47D20C3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       </a:t>
            </a:r>
            <a:r>
              <a:rPr lang="zh-CN" altLang="en-US" sz="2400" b="1" dirty="0">
                <a:solidFill>
                  <a:schemeClr val="accent3">
                    <a:lumMod val="50000"/>
                  </a:schemeClr>
                </a:solidFill>
              </a:rPr>
              <a:t>惠普在于戴尔的竞争中处于劣势的根本原因在于：惠普的资金周转得不够快。</a:t>
            </a:r>
            <a:endParaRPr lang="en-US" altLang="zh-CN" sz="24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如果戴尔的资金一年大约可以周转两次以上，但惠普只有一次。也就是说，即使戴尔的利润率只有惠普的一半，在初始资金相同的情况下，它也能获得和惠普相同的利润。那么，戴尔的</a:t>
            </a:r>
            <a:r>
              <a:rPr lang="en-US" altLang="zh-CN" dirty="0"/>
              <a:t>PC</a:t>
            </a:r>
            <a:r>
              <a:rPr lang="zh-CN" altLang="en-US" dirty="0"/>
              <a:t>降价空间就很大，很容易占领市场。显然收购康柏并不能解决这个问题。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solidFill>
                  <a:schemeClr val="accent1"/>
                </a:solidFill>
              </a:rPr>
              <a:t>PC(Personal Computer)</a:t>
            </a:r>
            <a:r>
              <a:rPr lang="zh-CN" altLang="en-US" b="1" dirty="0">
                <a:solidFill>
                  <a:schemeClr val="accent1"/>
                </a:solidFill>
              </a:rPr>
              <a:t>：个人计算机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18C92E-5CA7-4A1B-8088-80BABFBDB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5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2C388-7BA3-40D7-A7DE-B69634E80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400" dirty="0"/>
              <a:t>幸运找到新舵手</a:t>
            </a:r>
            <a:r>
              <a:rPr lang="en-US" altLang="zh-CN" sz="4400" dirty="0"/>
              <a:t>——</a:t>
            </a:r>
            <a:r>
              <a:rPr lang="zh-CN" altLang="en-US" sz="4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马克</a:t>
            </a:r>
            <a:r>
              <a:rPr lang="en-US" altLang="zh-CN" sz="4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·</a:t>
            </a:r>
            <a:r>
              <a:rPr lang="zh-CN" altLang="en-US" sz="4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赫德</a:t>
            </a:r>
            <a:br>
              <a:rPr lang="zh-CN" altLang="en-US" sz="4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zh-CN" altLang="en-US" sz="4400" dirty="0"/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5CF4503C-B94C-4CFE-9C64-FBAB957C641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965" b="3965"/>
          <a:stretch>
            <a:fillRect/>
          </a:stretch>
        </p:blipFill>
        <p:spPr>
          <a:xfrm>
            <a:off x="7662878" y="555804"/>
            <a:ext cx="3584241" cy="4964886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D2B875-6FFA-4E2C-B359-05275DCA0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0329" y="2708910"/>
            <a:ext cx="5524404" cy="2440824"/>
          </a:xfrm>
        </p:spPr>
        <p:txBody>
          <a:bodyPr>
            <a:normAutofit fontScale="92500"/>
          </a:bodyPr>
          <a:lstStyle/>
          <a:p>
            <a:r>
              <a:rPr lang="zh-CN" altLang="en-US" sz="2600" dirty="0"/>
              <a:t>赫德作风直截了当，他很少花时间做那些漂漂亮亮的投影胶片，而是直接在白板上写写画画；也很少讲大道理，从来都是用数字说话。他做一小时报告，常常要引用几十个数字，平均一分钟一个。</a:t>
            </a:r>
            <a:endParaRPr lang="en-US" altLang="zh-CN" sz="2600" dirty="0"/>
          </a:p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EEF41C-6FC1-4FE6-A4F8-5B79655C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7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0CF11E-5B40-42CA-9CED-FCE4984A3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010878"/>
            <a:ext cx="10481309" cy="3448595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</a:rPr>
              <a:t>首先，裁撤了水平很高但时对惠普用处不大的研究部门</a:t>
            </a:r>
            <a:r>
              <a:rPr lang="zh-CN" altLang="en-US" sz="3200" b="1" dirty="0">
                <a:solidFill>
                  <a:srgbClr val="FF0000"/>
                </a:solidFill>
              </a:rPr>
              <a:t>。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因为此时惠普已经变成成了一个电器公司，所以就没必要养那么多科学家，因此，赫德果断地裁撤了惠普研究院。同时，赫德对其他部门也进行了“瘦身</a:t>
            </a:r>
            <a:r>
              <a:rPr lang="en-US" altLang="zh-CN" sz="2400" dirty="0"/>
              <a:t>”</a:t>
            </a:r>
            <a:r>
              <a:rPr lang="zh-CN" altLang="en-US" sz="2400" dirty="0"/>
              <a:t>，惠普一共裁员一万五千人。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13BE371-D1C2-45C3-9D62-9F4860A27B6A}"/>
              </a:ext>
            </a:extLst>
          </p:cNvPr>
          <p:cNvSpPr/>
          <p:nvPr/>
        </p:nvSpPr>
        <p:spPr>
          <a:xfrm>
            <a:off x="460172" y="936862"/>
            <a:ext cx="1126462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4800" b="1" cap="none" spc="0" dirty="0">
                <a:ln/>
                <a:solidFill>
                  <a:schemeClr val="accent4"/>
                </a:solidFill>
                <a:effectLst/>
              </a:rPr>
              <a:t>赫德上任，对惠普进行了大刀阔斧的改革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7FD897-F245-4540-9E48-2123DCFF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0172" y="190265"/>
            <a:ext cx="811019" cy="503578"/>
          </a:xfrm>
        </p:spPr>
        <p:txBody>
          <a:bodyPr/>
          <a:lstStyle/>
          <a:p>
            <a:fld id="{6FF9F0C5-380F-41C2-899A-BAC0F0927E1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6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5064D-E014-4AA3-AAD6-9262A5C0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</a:rPr>
              <a:t>其次，从戴尔手中夺回</a:t>
            </a:r>
            <a:r>
              <a:rPr lang="en-US" altLang="zh-CN" sz="4000" b="1" dirty="0">
                <a:solidFill>
                  <a:srgbClr val="FF0000"/>
                </a:solidFill>
              </a:rPr>
              <a:t>PC</a:t>
            </a:r>
            <a:r>
              <a:rPr lang="zh-CN" altLang="en-US" sz="4000" b="1" dirty="0">
                <a:solidFill>
                  <a:srgbClr val="FF0000"/>
                </a:solidFill>
              </a:rPr>
              <a:t>市场份额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EFFDD3-AE44-43FE-A900-EF9263039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赫德找到适合惠普自己的代销模式：①加强与美国最大的零售商沃尔玛以及最大的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           </a:t>
            </a:r>
            <a:r>
              <a:rPr lang="zh-CN" altLang="en-US" dirty="0"/>
              <a:t>   会员店</a:t>
            </a:r>
            <a:r>
              <a:rPr lang="en-US" altLang="zh-CN" dirty="0"/>
              <a:t>Costco</a:t>
            </a:r>
            <a:r>
              <a:rPr lang="zh-CN" altLang="en-US" dirty="0"/>
              <a:t>的合作，将惠普的</a:t>
            </a:r>
            <a:r>
              <a:rPr lang="en-US" altLang="zh-CN" dirty="0"/>
              <a:t>PC</a:t>
            </a:r>
            <a:r>
              <a:rPr lang="zh-CN" altLang="en-US" dirty="0"/>
              <a:t>直接放到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              </a:t>
            </a:r>
            <a:r>
              <a:rPr lang="zh-CN" altLang="en-US" dirty="0"/>
              <a:t> 这两家店的货架上。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          </a:t>
            </a:r>
            <a:r>
              <a:rPr lang="zh-CN" altLang="en-US" dirty="0"/>
              <a:t>②简化惠普采购的供应链，从几百条逐渐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               </a:t>
            </a:r>
            <a:r>
              <a:rPr lang="zh-CN" altLang="en-US" dirty="0"/>
              <a:t>减少到几十条。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D7FB7C-9BFA-4E64-8743-333E5021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34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268BD-4E6B-4B95-95C9-BA6DAC38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518769"/>
            <a:ext cx="9603275" cy="104923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solidFill>
                  <a:srgbClr val="FF0000"/>
                </a:solidFill>
              </a:rPr>
              <a:t>第三件事：恢复惠普作为技术公司的形象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5BD2A0-09F7-4740-A5DB-FEFA5872A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他学习郭士纳时的</a:t>
            </a:r>
            <a:r>
              <a:rPr lang="en-US" altLang="zh-CN" b="1" dirty="0"/>
              <a:t>IBM</a:t>
            </a:r>
            <a:r>
              <a:rPr lang="zh-CN" altLang="en-US" b="1" dirty="0"/>
              <a:t>（国际商用机器公司），突出技术服务的重要性，经过几年的努力，惠普在</a:t>
            </a:r>
            <a:r>
              <a:rPr lang="en-US" altLang="zh-CN" b="1" dirty="0"/>
              <a:t>IT</a:t>
            </a:r>
            <a:r>
              <a:rPr lang="zh-CN" altLang="en-US" b="1" dirty="0"/>
              <a:t>服务业的形象不断提升。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sz="3600" b="1" dirty="0"/>
              <a:t>所有这些举措，使得惠普的营业额从他上任的第三年</a:t>
            </a:r>
            <a:r>
              <a:rPr lang="en-US" altLang="zh-CN" sz="3600" b="1" dirty="0"/>
              <a:t>2007</a:t>
            </a:r>
            <a:r>
              <a:rPr lang="zh-CN" altLang="en-US" sz="3600" b="1" dirty="0"/>
              <a:t>年起超过了</a:t>
            </a:r>
            <a:r>
              <a:rPr lang="en-US" altLang="zh-CN" sz="3600" b="1" dirty="0"/>
              <a:t>IBM</a:t>
            </a:r>
            <a:r>
              <a:rPr lang="zh-CN" altLang="en-US" sz="3600" b="1" dirty="0"/>
              <a:t>，成为全球营业额最高的</a:t>
            </a:r>
            <a:r>
              <a:rPr lang="en-US" altLang="zh-CN" sz="3600" b="1" dirty="0"/>
              <a:t>IT</a:t>
            </a:r>
            <a:r>
              <a:rPr lang="zh-CN" altLang="en-US" sz="3600" b="1" dirty="0"/>
              <a:t>公司，同时，惠普的利润也大大提高。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957E99-C073-4525-9E11-0CA4F515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53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9C2A3-F76B-4501-B6B3-B4C0D3E9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7411" y="960453"/>
            <a:ext cx="9607661" cy="1056319"/>
          </a:xfrm>
        </p:spPr>
        <p:txBody>
          <a:bodyPr>
            <a:normAutofit/>
          </a:bodyPr>
          <a:lstStyle/>
          <a:p>
            <a:r>
              <a:rPr lang="zh-CN" altLang="en-US" sz="4400" b="1" dirty="0"/>
              <a:t>另一个拳头产品</a:t>
            </a:r>
            <a:r>
              <a:rPr lang="en-US" altLang="zh-CN" sz="4400" b="1" dirty="0"/>
              <a:t>:</a:t>
            </a:r>
            <a:r>
              <a:rPr lang="zh-CN" altLang="en-US" sz="4400" b="1" dirty="0"/>
              <a:t>打印机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47F404-4ABE-4968-B77A-B6D486CCC6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菲奥莉娜时期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F739A4-64E2-4AA1-9210-6BC92AE9DD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70C0"/>
                </a:solidFill>
              </a:rPr>
              <a:t>廉价卖打印机，高价卖墨盒。</a:t>
            </a:r>
            <a:endParaRPr lang="en-US" altLang="zh-CN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b="1" dirty="0"/>
              <a:t>由于惠普的墨盒与兼容墨盒在使用上无区别，但价格却比后者高出</a:t>
            </a:r>
            <a:r>
              <a:rPr lang="en-US" altLang="zh-CN" b="1" dirty="0"/>
              <a:t>5-10</a:t>
            </a:r>
            <a:r>
              <a:rPr lang="zh-CN" altLang="en-US" b="1" dirty="0"/>
              <a:t>倍，那么其吉列刀片式的销售必定失败。</a:t>
            </a:r>
            <a:endParaRPr lang="en-US" altLang="zh-CN" b="1" dirty="0"/>
          </a:p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80A1BC-0293-48C4-ACA3-4366ACA52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赫德时期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4F3ED4-110F-45D3-BDFF-2B125F40C2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70C0"/>
                </a:solidFill>
              </a:rPr>
              <a:t>丰富打印机产品线：</a:t>
            </a:r>
            <a:endParaRPr lang="en-US" altLang="zh-CN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b="1" dirty="0"/>
              <a:t>①推出用来打印照片的专用彩色喷墨打印机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②针对专业打印社，推出了多种宽幅高分辨率打印机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61731492-5E33-49A4-856E-21D66836C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84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9B49F-36DA-43EB-AABB-EEFD7002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>
                <a:solidFill>
                  <a:srgbClr val="C00000"/>
                </a:solidFill>
              </a:rPr>
              <a:t>惠普已失去快速应对的能力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1BB977-41F3-44A7-9331-49557D897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当苹果推出</a:t>
            </a:r>
            <a:r>
              <a:rPr lang="en-US" altLang="zh-CN" sz="2800" dirty="0"/>
              <a:t>iPad</a:t>
            </a:r>
            <a:r>
              <a:rPr lang="zh-CN" altLang="en-US" sz="2800" dirty="0"/>
              <a:t>时，虽然惠普也及时推出类似的平板电脑，但他</a:t>
            </a:r>
            <a:r>
              <a:rPr lang="zh-CN" altLang="en-US" sz="2800" dirty="0">
                <a:solidFill>
                  <a:srgbClr val="0070C0"/>
                </a:solidFill>
              </a:rPr>
              <a:t>没有采用流行的操作系统</a:t>
            </a:r>
            <a:r>
              <a:rPr lang="en-US" altLang="zh-CN" sz="2800" dirty="0">
                <a:solidFill>
                  <a:srgbClr val="0070C0"/>
                </a:solidFill>
              </a:rPr>
              <a:t>Android</a:t>
            </a:r>
            <a:r>
              <a:rPr lang="zh-CN" altLang="en-US" sz="2800" dirty="0"/>
              <a:t>，也没有像苹果那样做出让用户眼睛一亮的</a:t>
            </a:r>
            <a:r>
              <a:rPr lang="zh-CN" altLang="en-US" sz="2800" dirty="0">
                <a:solidFill>
                  <a:srgbClr val="0070C0"/>
                </a:solidFill>
              </a:rPr>
              <a:t>外观和功能</a:t>
            </a:r>
            <a:r>
              <a:rPr lang="zh-CN" altLang="en-US" sz="2800" dirty="0"/>
              <a:t>，因此，这个产品在上市的第一天起，就无法与苹果竞争。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A18CF5-8EE9-4829-A89E-86A56B56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432477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7EA4CC-02B8-41F3-9CA2-7F62463FA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8672" y="381242"/>
            <a:ext cx="9603275" cy="34506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 b="1" dirty="0"/>
              <a:t>在历史上，惠普虽然是一家大公司，但是它从来没有领导过哪次革命浪潮。它没有积极的创新精神，</a:t>
            </a:r>
            <a:r>
              <a:rPr lang="zh-CN" altLang="en-US" sz="2800" b="1" dirty="0">
                <a:solidFill>
                  <a:srgbClr val="C00000"/>
                </a:solidFill>
              </a:rPr>
              <a:t>不能以最快速率应对此时高速变化的时代，所以它很难转型，会在科技时代被淘汰。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sz="2800" b="1" dirty="0"/>
              <a:t>它是硅谷以半导体和计算机硬件为核心的时代的代表，而今天的硅谷，半导体变得越来越不重要了。惠普已不能今天硅谷的潮流了，它可能将是一颗黯淡了的巨星。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520090-214E-4E90-B175-6FBE3F3A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36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https://timgsa.baidu.com/timg?image&amp;quality=80&amp;size=b9999_10000&amp;sec=1539292636834&amp;di=161e85c17b621bcc5cca16d2152005f1&amp;imgtype=0&amp;src=http%3A%2F%2Flife.southmoney.com%2Ftuwen%2FUploadFiles_6871%2F201809%2F20180917112151659.jpg">
            <a:extLst>
              <a:ext uri="{FF2B5EF4-FFF2-40B4-BE49-F238E27FC236}">
                <a16:creationId xmlns:a16="http://schemas.microsoft.com/office/drawing/2014/main" id="{C7E0F5E0-3DA0-4B49-A2F6-CE4F90E7A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40"/>
            <a:ext cx="12192000" cy="665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2757128-32CE-4103-8491-6C15531AB470}"/>
              </a:ext>
            </a:extLst>
          </p:cNvPr>
          <p:cNvSpPr/>
          <p:nvPr/>
        </p:nvSpPr>
        <p:spPr>
          <a:xfrm>
            <a:off x="3570445" y="483016"/>
            <a:ext cx="505111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谢谢大家</a:t>
            </a:r>
            <a:endParaRPr lang="zh-CN" altLang="en-US" sz="8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19936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8037579-74C0-4742-B52B-63498B74B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1326" y="643854"/>
            <a:ext cx="4554334" cy="5311637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B0A41F-69CC-4EB6-8E9B-EC617461F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932" y="1790277"/>
            <a:ext cx="4554334" cy="2584449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第二次世界大战后，美国转入了一次“特种萧条”阶段，许多公司濒临倒闭，但两位斯坦福毕业生休利特（</a:t>
            </a:r>
            <a:r>
              <a:rPr lang="en-US" altLang="zh-CN" sz="2000" dirty="0"/>
              <a:t>Hewlett)</a:t>
            </a:r>
            <a:r>
              <a:rPr lang="zh-CN" altLang="en-US" sz="2000" dirty="0"/>
              <a:t>和帕卡特</a:t>
            </a:r>
            <a:r>
              <a:rPr lang="en-US" altLang="zh-CN" sz="2000" dirty="0"/>
              <a:t>(Packard)</a:t>
            </a:r>
            <a:r>
              <a:rPr lang="zh-CN" altLang="en-US" sz="2000" dirty="0"/>
              <a:t>却遇上了这次“浪潮”，创办了惠普，并在经济大危机的时候，惠普租用了斯坦福大学的土地，成为进驻工业园的第一批公司之一，，从这里起步，业务得到了长足的发展，由此，上世纪九十年代前期的硅谷之星</a:t>
            </a:r>
            <a:r>
              <a:rPr lang="en-US" altLang="zh-CN" sz="2000" dirty="0"/>
              <a:t>——</a:t>
            </a:r>
            <a:r>
              <a:rPr lang="zh-CN" altLang="en-US" sz="2000" dirty="0"/>
              <a:t>惠普诞生。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29B1D45-0BF4-4222-B97B-058D99099DCE}"/>
              </a:ext>
            </a:extLst>
          </p:cNvPr>
          <p:cNvSpPr/>
          <p:nvPr/>
        </p:nvSpPr>
        <p:spPr>
          <a:xfrm>
            <a:off x="80190" y="959280"/>
            <a:ext cx="576311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cap="none" spc="0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/>
                <a:latin typeface="+mj-ea"/>
              </a:rPr>
              <a:t>惠普的诞生（</a:t>
            </a:r>
            <a:r>
              <a:rPr lang="en-US" altLang="zh-CN" sz="4800" b="1" cap="none" spc="0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/>
                <a:latin typeface="+mj-ea"/>
              </a:rPr>
              <a:t>1939</a:t>
            </a:r>
            <a:r>
              <a:rPr lang="zh-CN" altLang="en-US" sz="4800" b="1" cap="none" spc="0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/>
                <a:latin typeface="+mj-ea"/>
              </a:rPr>
              <a:t>）</a:t>
            </a:r>
            <a:endParaRPr lang="zh-CN" altLang="en-US" sz="4800" b="1" cap="none" spc="0" dirty="0">
              <a:ln w="12700">
                <a:solidFill>
                  <a:schemeClr val="accent5"/>
                </a:solidFill>
                <a:prstDash val="solid"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AA1705-BD42-4A55-91EE-390E8C66B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321" y="140276"/>
            <a:ext cx="811019" cy="503578"/>
          </a:xfrm>
        </p:spPr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3177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19FEC-D97E-4E18-9729-BC22AD4D2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1123950"/>
            <a:ext cx="8596668" cy="132080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chemeClr val="bg2">
                    <a:lumMod val="10000"/>
                  </a:schemeClr>
                </a:solidFill>
              </a:rPr>
              <a:t>二十世纪九十年代前、中期惠普的转型与发展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3B2CB84-065D-4B27-986E-1A26E30932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9249456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03D1C2-5169-432E-BA7B-4DCB79FD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8654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0924E67-CB1F-4B33-94A2-19EE645B0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04" y="548959"/>
            <a:ext cx="8596668" cy="3880773"/>
          </a:xfrm>
        </p:spPr>
        <p:txBody>
          <a:bodyPr>
            <a:normAutofit fontScale="25000" lnSpcReduction="20000"/>
          </a:bodyPr>
          <a:lstStyle/>
          <a:p>
            <a:r>
              <a:rPr lang="zh-CN" altLang="en-US" sz="11100" dirty="0"/>
              <a:t>       到上个世纪</a:t>
            </a:r>
            <a:r>
              <a:rPr lang="en-US" altLang="zh-CN" sz="11100" dirty="0"/>
              <a:t>90</a:t>
            </a:r>
            <a:r>
              <a:rPr lang="zh-CN" altLang="en-US" sz="11100" dirty="0"/>
              <a:t>年代前期，惠普的业务稳步发展，进入高峰，从示波器、信号发生器等各种电子仪器到昂贵的医疗仪器，如核磁共振机，惠普都是质量和技术的卓越代表。</a:t>
            </a:r>
            <a:endParaRPr lang="en-US" altLang="zh-CN" sz="11100" dirty="0"/>
          </a:p>
          <a:p>
            <a:r>
              <a:rPr lang="en-US" altLang="zh-CN" sz="11100" dirty="0">
                <a:solidFill>
                  <a:srgbClr val="0070C0"/>
                </a:solidFill>
              </a:rPr>
              <a:t>       </a:t>
            </a:r>
            <a:r>
              <a:rPr lang="zh-CN" altLang="en-US" sz="11100" dirty="0">
                <a:solidFill>
                  <a:srgbClr val="0070C0"/>
                </a:solidFill>
              </a:rPr>
              <a:t>如果在</a:t>
            </a:r>
            <a:r>
              <a:rPr lang="en-US" altLang="zh-CN" sz="11100" dirty="0">
                <a:solidFill>
                  <a:srgbClr val="0070C0"/>
                </a:solidFill>
              </a:rPr>
              <a:t>20</a:t>
            </a:r>
            <a:r>
              <a:rPr lang="zh-CN" altLang="en-US" sz="11100" dirty="0">
                <a:solidFill>
                  <a:srgbClr val="0070C0"/>
                </a:solidFill>
              </a:rPr>
              <a:t>世纪</a:t>
            </a:r>
            <a:r>
              <a:rPr lang="en-US" altLang="zh-CN" sz="11100" dirty="0">
                <a:solidFill>
                  <a:srgbClr val="0070C0"/>
                </a:solidFill>
              </a:rPr>
              <a:t>90</a:t>
            </a:r>
            <a:r>
              <a:rPr lang="zh-CN" altLang="en-US" sz="11100" dirty="0">
                <a:solidFill>
                  <a:srgbClr val="0070C0"/>
                </a:solidFill>
              </a:rPr>
              <a:t>年代初问硅谷哪家公司最有名，</a:t>
            </a:r>
            <a:r>
              <a:rPr lang="en-US" altLang="zh-CN" sz="11100" dirty="0">
                <a:solidFill>
                  <a:srgbClr val="0070C0"/>
                </a:solidFill>
              </a:rPr>
              <a:t>10</a:t>
            </a:r>
            <a:r>
              <a:rPr lang="zh-CN" altLang="en-US" sz="11100" dirty="0">
                <a:solidFill>
                  <a:srgbClr val="0070C0"/>
                </a:solidFill>
              </a:rPr>
              <a:t>个人中会有</a:t>
            </a:r>
            <a:r>
              <a:rPr lang="en-US" altLang="zh-CN" sz="11100" dirty="0">
                <a:solidFill>
                  <a:srgbClr val="0070C0"/>
                </a:solidFill>
              </a:rPr>
              <a:t>10</a:t>
            </a:r>
            <a:r>
              <a:rPr lang="zh-CN" altLang="en-US" sz="11100" dirty="0">
                <a:solidFill>
                  <a:srgbClr val="0070C0"/>
                </a:solidFill>
              </a:rPr>
              <a:t>个回答是惠普，可见惠普在当时发展的很好，是大学生毕业后首选的工作公司。</a:t>
            </a:r>
            <a:endParaRPr lang="en-US" altLang="zh-CN" sz="11100" dirty="0">
              <a:solidFill>
                <a:srgbClr val="0070C0"/>
              </a:solidFill>
            </a:endParaRPr>
          </a:p>
          <a:p>
            <a:r>
              <a:rPr lang="en-US" altLang="zh-CN" sz="11100" dirty="0"/>
              <a:t>        </a:t>
            </a:r>
            <a:r>
              <a:rPr lang="zh-CN" altLang="en-US" sz="11100" dirty="0"/>
              <a:t>但，在</a:t>
            </a:r>
            <a:r>
              <a:rPr lang="en-US" altLang="zh-CN" sz="11100" dirty="0"/>
              <a:t>20</a:t>
            </a:r>
            <a:r>
              <a:rPr lang="zh-CN" altLang="en-US" sz="11100" dirty="0"/>
              <a:t>世纪</a:t>
            </a:r>
            <a:r>
              <a:rPr lang="en-US" altLang="zh-CN" sz="11100" dirty="0"/>
              <a:t>90</a:t>
            </a:r>
            <a:r>
              <a:rPr lang="zh-CN" altLang="en-US" sz="11100" dirty="0"/>
              <a:t>年代后期，惠普经历了不太成功的转型，这个曾经辉煌的硅谷巨星渐渐黯淡下来了。</a:t>
            </a:r>
            <a:endParaRPr lang="en-US" altLang="zh-CN" sz="11100" dirty="0"/>
          </a:p>
          <a:p>
            <a:endParaRPr lang="zh-CN" altLang="en-US" sz="24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96418D5-6BD4-4904-8F17-C92380F5B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2900" y="297170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62084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E673-E5EF-4EF3-BD42-1E820338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84" y="767292"/>
            <a:ext cx="4134696" cy="1312968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chemeClr val="accent4"/>
                </a:solidFill>
              </a:rPr>
              <a:t>迎来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</a:rPr>
              <a:t>最有争议</a:t>
            </a:r>
            <a:r>
              <a:rPr lang="zh-CN" altLang="en-US" sz="3200" dirty="0">
                <a:solidFill>
                  <a:schemeClr val="accent4"/>
                </a:solidFill>
              </a:rPr>
              <a:t>的</a:t>
            </a:r>
            <a:r>
              <a:rPr lang="en-US" altLang="zh-CN" sz="3200" dirty="0">
                <a:solidFill>
                  <a:schemeClr val="accent4"/>
                </a:solidFill>
              </a:rPr>
              <a:t>CEO——</a:t>
            </a:r>
            <a:r>
              <a:rPr lang="zh-CN" altLang="en-US" sz="3200" dirty="0">
                <a:solidFill>
                  <a:schemeClr val="accent4"/>
                </a:solidFill>
              </a:rPr>
              <a:t>卡莉</a:t>
            </a:r>
            <a:r>
              <a:rPr lang="en-US" altLang="zh-CN" sz="3200" dirty="0">
                <a:solidFill>
                  <a:schemeClr val="accent4"/>
                </a:solidFill>
              </a:rPr>
              <a:t>·</a:t>
            </a:r>
            <a:r>
              <a:rPr lang="zh-CN" altLang="en-US" sz="3200" dirty="0">
                <a:solidFill>
                  <a:schemeClr val="accent4"/>
                </a:solidFill>
              </a:rPr>
              <a:t>菲奥莉娜</a:t>
            </a:r>
            <a:r>
              <a:rPr lang="en-US" altLang="zh-CN" sz="3200" dirty="0">
                <a:solidFill>
                  <a:schemeClr val="accent4"/>
                </a:solidFill>
              </a:rPr>
              <a:t>(Carly  S. Fiorina)</a:t>
            </a:r>
            <a:endParaRPr lang="zh-CN" altLang="en-US" sz="3200" dirty="0">
              <a:solidFill>
                <a:schemeClr val="accent4"/>
              </a:solidFill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932CB86-2902-4384-B2FB-2BA1DE7B1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7575" y="998906"/>
            <a:ext cx="5414221" cy="3429425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2567DC-F90B-456C-B6A4-FFE4B4C29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0204" y="2180150"/>
            <a:ext cx="4927614" cy="3910558"/>
          </a:xfrm>
        </p:spPr>
        <p:txBody>
          <a:bodyPr>
            <a:noAutofit/>
          </a:bodyPr>
          <a:lstStyle/>
          <a:p>
            <a:r>
              <a:rPr lang="zh-CN" altLang="en-US" sz="1800" dirty="0"/>
              <a:t>她在</a:t>
            </a:r>
            <a:r>
              <a:rPr lang="en-US" altLang="zh-CN" sz="1800" dirty="0"/>
              <a:t>5</a:t>
            </a:r>
            <a:r>
              <a:rPr lang="zh-CN" altLang="en-US" sz="1800" dirty="0"/>
              <a:t>年内拆掉了世界上两个最大的科技公司（</a:t>
            </a:r>
            <a:r>
              <a:rPr lang="en-US" altLang="zh-CN" sz="1800" dirty="0"/>
              <a:t>AT&amp;T</a:t>
            </a:r>
            <a:r>
              <a:rPr lang="zh-CN" altLang="en-US" sz="1800" dirty="0"/>
              <a:t>和惠普），又主持了两次巨大的商业合并（朗讯和飞利浦的合资，惠普和康柏的并购）</a:t>
            </a:r>
            <a:r>
              <a:rPr lang="en-US" altLang="zh-CN" sz="1800" dirty="0"/>
              <a:t>.</a:t>
            </a:r>
          </a:p>
          <a:p>
            <a:r>
              <a:rPr lang="zh-CN" altLang="en-US" sz="2000" dirty="0">
                <a:solidFill>
                  <a:srgbClr val="C00000"/>
                </a:solidFill>
              </a:rPr>
              <a:t>她一上任，就将仪器部门剥离上市，产生了安捷伦公司。安捷伦公司在上市前，每股定在</a:t>
            </a:r>
            <a:r>
              <a:rPr lang="en-US" altLang="zh-CN" sz="2000" dirty="0">
                <a:solidFill>
                  <a:srgbClr val="C00000"/>
                </a:solidFill>
              </a:rPr>
              <a:t>30</a:t>
            </a:r>
            <a:r>
              <a:rPr lang="zh-CN" altLang="en-US" sz="2000" dirty="0">
                <a:solidFill>
                  <a:srgbClr val="C00000"/>
                </a:solidFill>
              </a:rPr>
              <a:t>美元，融资近</a:t>
            </a:r>
            <a:r>
              <a:rPr lang="en-US" altLang="zh-CN" sz="2000" dirty="0">
                <a:solidFill>
                  <a:srgbClr val="C00000"/>
                </a:solidFill>
              </a:rPr>
              <a:t>20</a:t>
            </a:r>
            <a:r>
              <a:rPr lang="zh-CN" altLang="en-US" sz="2000" dirty="0">
                <a:solidFill>
                  <a:srgbClr val="C00000"/>
                </a:solidFill>
              </a:rPr>
              <a:t>亿美元。上市后就狂涨</a:t>
            </a:r>
            <a:r>
              <a:rPr lang="en-US" altLang="zh-CN" sz="2000" dirty="0">
                <a:solidFill>
                  <a:srgbClr val="C00000"/>
                </a:solidFill>
              </a:rPr>
              <a:t>40%,</a:t>
            </a:r>
            <a:r>
              <a:rPr lang="zh-CN" altLang="en-US" sz="2000" dirty="0">
                <a:solidFill>
                  <a:srgbClr val="C00000"/>
                </a:solidFill>
              </a:rPr>
              <a:t>但不可思议的是：惠普的股票也上涨，这在投资大师巴菲特看来是很荒唐的事。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BD8586-11E3-497C-B5E4-1371028C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020" y="263714"/>
            <a:ext cx="811019" cy="503578"/>
          </a:xfrm>
        </p:spPr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39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1C4DF4-4FD9-467D-AB3B-A53300A80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54" y="308929"/>
            <a:ext cx="9198186" cy="6309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>
                <a:solidFill>
                  <a:schemeClr val="accent5"/>
                </a:solidFill>
              </a:rPr>
              <a:t>惠普衰落的主要原因有两个</a:t>
            </a:r>
            <a:r>
              <a:rPr lang="en-US" altLang="zh-CN" sz="3600" dirty="0">
                <a:solidFill>
                  <a:schemeClr val="accent5"/>
                </a:solidFill>
              </a:rPr>
              <a:t>:</a:t>
            </a:r>
            <a:r>
              <a:rPr lang="zh-CN" altLang="en-US" sz="3600" dirty="0">
                <a:solidFill>
                  <a:schemeClr val="accent5"/>
                </a:solidFill>
              </a:rPr>
              <a:t>①领导者的错误</a:t>
            </a:r>
            <a:endParaRPr lang="en-US" altLang="zh-CN" sz="36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altLang="zh-CN" sz="3600" dirty="0">
                <a:solidFill>
                  <a:schemeClr val="accent5"/>
                </a:solidFill>
              </a:rPr>
              <a:t>                                            </a:t>
            </a:r>
            <a:r>
              <a:rPr lang="zh-CN" altLang="en-US" sz="3600" dirty="0">
                <a:solidFill>
                  <a:schemeClr val="accent5"/>
                </a:solidFill>
              </a:rPr>
              <a:t>②中国、日本、                  </a:t>
            </a:r>
            <a:endParaRPr lang="en-US" altLang="zh-CN" sz="36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altLang="zh-CN" sz="3600" dirty="0">
                <a:solidFill>
                  <a:schemeClr val="accent5"/>
                </a:solidFill>
              </a:rPr>
              <a:t>                                             </a:t>
            </a:r>
            <a:r>
              <a:rPr lang="zh-CN" altLang="en-US" sz="3600" dirty="0">
                <a:solidFill>
                  <a:schemeClr val="accent5"/>
                </a:solidFill>
              </a:rPr>
              <a:t>韩国等亚洲制造</a:t>
            </a:r>
            <a:endParaRPr lang="en-US" altLang="zh-CN" sz="36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altLang="zh-CN" sz="3600" dirty="0">
                <a:solidFill>
                  <a:schemeClr val="accent5"/>
                </a:solidFill>
              </a:rPr>
              <a:t>                                             </a:t>
            </a:r>
            <a:r>
              <a:rPr lang="zh-CN" altLang="en-US" sz="3600" dirty="0">
                <a:solidFill>
                  <a:schemeClr val="accent5"/>
                </a:solidFill>
              </a:rPr>
              <a:t> 的冲击</a:t>
            </a:r>
            <a:endParaRPr lang="en-US" altLang="zh-CN" sz="36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zh-CN" altLang="en-US" sz="3600" dirty="0"/>
              <a:t>        由于惠普的产品线太长，其内部非常混乱，而且很多产品之间毫不相干，无法形成优势互补。惠普选择了剥离一些部门并单独上市，但是</a:t>
            </a:r>
            <a:r>
              <a:rPr lang="zh-CN" altLang="en-US" sz="3600" dirty="0">
                <a:solidFill>
                  <a:srgbClr val="FF0000"/>
                </a:solidFill>
              </a:rPr>
              <a:t>卖哪个部门呢？</a:t>
            </a:r>
            <a:endParaRPr lang="en-US" altLang="zh-CN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92BBCD-F46A-4530-94B7-6632B921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316565" y="240030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565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64C4F-33DC-4977-9255-65BDFC9C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公司重组与合并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EC65D6-E4CC-4855-A7AA-0CD74E73D9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第一次公司重组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2533B2-B787-4318-92F8-8220D0056C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将赖以起家的仪器部门（即现在的安捷伦公司）剥离上市，</a:t>
            </a:r>
            <a:r>
              <a:rPr lang="zh-CN" altLang="en-US" dirty="0"/>
              <a:t>但这并不是菲奥莉娜的决定，却是她实施的，所以很多人将这笔帐算在她的头上。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而现在安捷伦公司发展得并不好。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2A6075-DBF6-4D18-8D58-07A2DBC4B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第二次公司合并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FF818A-E716-4E19-8867-CD0FE60F7DA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与亏损的康柏公司合并</a:t>
            </a:r>
            <a:r>
              <a:rPr lang="zh-CN" altLang="en-US" dirty="0"/>
              <a:t>。事实证明：两个走下坡路的公司合并后，不会变得强大，能维持原公司的现状就已经很好了，因为两个公司在管理和方向以及领导者的决策已经出现问题了，这时应该找自身问题，并解决问题。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B7D77951-5F71-4F93-AB44-E07D90704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084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D6CFA-806C-4177-939A-76AE46C2A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3071" y="160020"/>
            <a:ext cx="9292590" cy="4354830"/>
          </a:xfrm>
        </p:spPr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1999</a:t>
            </a:r>
            <a:r>
              <a:rPr lang="zh-CN" altLang="en-US" dirty="0"/>
              <a:t>年，惠普的产品线分成三个方向：</a:t>
            </a:r>
            <a:r>
              <a:rPr lang="zh-CN" altLang="en-US" dirty="0">
                <a:solidFill>
                  <a:srgbClr val="C00000"/>
                </a:solidFill>
              </a:rPr>
              <a:t>传统的科学仪器、医疗仪器和计算机及外设。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6184FE-ADE0-4A3B-BF51-999E5673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052" y="29605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0966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3E47116-8C87-4DD0-B9DD-7F8B0E9AC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55" y="182880"/>
            <a:ext cx="10321290" cy="5714999"/>
          </a:xfrm>
          <a:prstGeom prst="rect">
            <a:avLst/>
          </a:prstGeom>
          <a:effectLst>
            <a:outerShdw blurRad="50800" dist="50800" dir="5400000" algn="ctr" rotWithShape="0">
              <a:schemeClr val="accent1"/>
            </a:outerShdw>
          </a:effec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C6E7F7-9B56-4160-8006-F511CFF6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31891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9884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562</TotalTime>
  <Words>1380</Words>
  <Application>Microsoft Office PowerPoint</Application>
  <PresentationFormat>宽屏</PresentationFormat>
  <Paragraphs>82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microsoft yahei</vt:lpstr>
      <vt:lpstr>等线</vt:lpstr>
      <vt:lpstr>等线 Light</vt:lpstr>
      <vt:lpstr>Arial</vt:lpstr>
      <vt:lpstr>Arial</vt:lpstr>
      <vt:lpstr>Gill Sans MT</vt:lpstr>
      <vt:lpstr>画廊</vt:lpstr>
      <vt:lpstr>PowerPoint 演示文稿</vt:lpstr>
      <vt:lpstr>PowerPoint 演示文稿</vt:lpstr>
      <vt:lpstr>二十世纪九十年代前、中期惠普的转型与发展</vt:lpstr>
      <vt:lpstr>PowerPoint 演示文稿</vt:lpstr>
      <vt:lpstr>迎来最有争议的CEO——卡莉·菲奥莉娜(Carly  S. Fiorina)</vt:lpstr>
      <vt:lpstr>PowerPoint 演示文稿</vt:lpstr>
      <vt:lpstr>         公司重组与合并</vt:lpstr>
      <vt:lpstr>在1999年，惠普的产品线分成三个方向：传统的科学仪器、医疗仪器和计算机及外设。</vt:lpstr>
      <vt:lpstr>PowerPoint 演示文稿</vt:lpstr>
      <vt:lpstr>安迪-比尔定律：指硬件提高的性能，很快被软件消                            耗掉</vt:lpstr>
      <vt:lpstr>在个人电脑领域中，惠普与领先的戴尔差距越来越大，而且毫无扭转迹象。</vt:lpstr>
      <vt:lpstr>幸运找到新舵手——马克·赫德 </vt:lpstr>
      <vt:lpstr>PowerPoint 演示文稿</vt:lpstr>
      <vt:lpstr>其次，从戴尔手中夺回PC市场份额</vt:lpstr>
      <vt:lpstr>第三件事：恢复惠普作为技术公司的形象</vt:lpstr>
      <vt:lpstr>另一个拳头产品:打印机</vt:lpstr>
      <vt:lpstr>惠普已失去快速应对的能力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硅谷的见证人——惠普</dc:title>
  <dc:creator>HAIQING WANG</dc:creator>
  <cp:lastModifiedBy>HAIQING WANG</cp:lastModifiedBy>
  <cp:revision>51</cp:revision>
  <dcterms:created xsi:type="dcterms:W3CDTF">2018-10-09T00:00:41Z</dcterms:created>
  <dcterms:modified xsi:type="dcterms:W3CDTF">2018-10-19T08:01:05Z</dcterms:modified>
</cp:coreProperties>
</file>