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6" r:id="rId6"/>
    <p:sldId id="271" r:id="rId7"/>
    <p:sldId id="265" r:id="rId8"/>
    <p:sldId id="262" r:id="rId9"/>
    <p:sldId id="264"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accent1"/>
          </a:fgClr>
          <a:bgClr>
            <a:schemeClr val="bg1"/>
          </a:bgClr>
        </a:pattFill>
        <a:effectLst/>
      </p:bgPr>
    </p:bg>
    <p:spTree>
      <p:nvGrpSpPr>
        <p:cNvPr id="1" name=""/>
        <p:cNvGrpSpPr/>
        <p:nvPr/>
      </p:nvGrpSpPr>
      <p:grpSpPr/>
      <p:sp>
        <p:nvSpPr>
          <p:cNvPr id="11" name="标题 10"/>
          <p:cNvSpPr>
            <a:spLocks noGrp="1"/>
          </p:cNvSpPr>
          <p:nvPr>
            <p:ph type="title"/>
          </p:nvPr>
        </p:nvSpPr>
        <p:spPr/>
        <p:txBody>
          <a:bodyPr>
            <a:normAutofit/>
          </a:bodyPr>
          <a:p>
            <a:r>
              <a:rPr lang="en-US" altLang="zh-CN"/>
              <a:t>         </a:t>
            </a:r>
            <a:r>
              <a:rPr lang="zh-CN" altLang="en-US"/>
              <a:t>纯软件公司的先驱</a:t>
            </a:r>
            <a:r>
              <a:rPr lang="en-US" altLang="zh-CN"/>
              <a:t>—</a:t>
            </a:r>
            <a:r>
              <a:rPr lang="zh-CN" altLang="en-US"/>
              <a:t>甲骨文公司</a:t>
            </a:r>
            <a:endParaRPr lang="zh-CN" altLang="en-US"/>
          </a:p>
        </p:txBody>
      </p:sp>
      <p:sp>
        <p:nvSpPr>
          <p:cNvPr id="12" name="内容占位符 11"/>
          <p:cNvSpPr>
            <a:spLocks noGrp="1"/>
          </p:cNvSpPr>
          <p:nvPr>
            <p:ph sz="half" idx="1"/>
          </p:nvPr>
        </p:nvSpPr>
        <p:spPr>
          <a:xfrm>
            <a:off x="838200" y="1825625"/>
            <a:ext cx="6866255" cy="4351655"/>
          </a:xfrm>
        </p:spPr>
        <p:txBody>
          <a:bodyPr/>
          <a:p>
            <a:r>
              <a:rPr lang="zh-CN" altLang="en-US"/>
              <a:t>商业模式：区别于当时普通软件公司的制造硬件、搭配软件和服务，而是只开发软件，然后靠软件的使用费养活公司。树立起这个商业模式的是两个公司，在个人计算机领域是量量讲到的微软公司，而在企业级市场就是我要介绍的甲骨文公司。</a:t>
            </a:r>
            <a:endParaRPr lang="zh-CN" altLang="en-US"/>
          </a:p>
        </p:txBody>
      </p:sp>
      <p:pic>
        <p:nvPicPr>
          <p:cNvPr id="15" name="图片 14" descr="20300542491648139923003861044_s"/>
          <p:cNvPicPr>
            <a:picLocks noChangeAspect="1"/>
          </p:cNvPicPr>
          <p:nvPr/>
        </p:nvPicPr>
        <p:blipFill>
          <a:blip r:embed="rId1"/>
          <a:stretch>
            <a:fillRect/>
          </a:stretch>
        </p:blipFill>
        <p:spPr>
          <a:xfrm>
            <a:off x="7704455" y="1825625"/>
            <a:ext cx="2993390" cy="4505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UpDiag">
          <a:fgClr>
            <a:schemeClr val="accent1"/>
          </a:fgClr>
          <a:bgClr>
            <a:schemeClr val="bg1"/>
          </a:bgClr>
        </a:pattFill>
        <a:effectLst/>
      </p:bgPr>
    </p:bg>
    <p:spTree>
      <p:nvGrpSpPr>
        <p:cNvPr id="1" name=""/>
        <p:cNvGrpSpPr/>
        <p:nvPr/>
      </p:nvGrpSpPr>
      <p:grpSpPr/>
      <p:sp>
        <p:nvSpPr>
          <p:cNvPr id="2" name="标题 1"/>
          <p:cNvSpPr>
            <a:spLocks noGrp="1"/>
          </p:cNvSpPr>
          <p:nvPr>
            <p:ph type="title"/>
          </p:nvPr>
        </p:nvSpPr>
        <p:spPr>
          <a:xfrm>
            <a:off x="838200" y="172085"/>
            <a:ext cx="10515600" cy="1325563"/>
          </a:xfrm>
        </p:spPr>
        <p:txBody>
          <a:bodyPr/>
          <a:p>
            <a:r>
              <a:rPr lang="en-US" altLang="zh-CN"/>
              <a:t>             </a:t>
            </a:r>
            <a:r>
              <a:rPr lang="zh-CN" altLang="en-US"/>
              <a:t>甲骨文公司</a:t>
            </a:r>
            <a:r>
              <a:rPr lang="en-US" altLang="zh-CN"/>
              <a:t>—</a:t>
            </a:r>
            <a:r>
              <a:rPr lang="zh-CN" altLang="en-US"/>
              <a:t>核心埃里森</a:t>
            </a:r>
            <a:endParaRPr lang="zh-CN" altLang="en-US"/>
          </a:p>
        </p:txBody>
      </p:sp>
      <p:sp>
        <p:nvSpPr>
          <p:cNvPr id="3" name="内容占位符 2"/>
          <p:cNvSpPr>
            <a:spLocks noGrp="1"/>
          </p:cNvSpPr>
          <p:nvPr>
            <p:ph sz="half" idx="1"/>
          </p:nvPr>
        </p:nvSpPr>
        <p:spPr/>
        <p:txBody>
          <a:bodyPr/>
          <a:p>
            <a:pPr marL="0" indent="0">
              <a:buNone/>
            </a:pPr>
            <a:r>
              <a:rPr lang="en-US" altLang="zh-CN"/>
              <a:t>30</a:t>
            </a:r>
            <a:r>
              <a:rPr lang="zh-CN" altLang="en-US"/>
              <a:t>多岁的传奇</a:t>
            </a:r>
            <a:r>
              <a:rPr lang="en-US" altLang="zh-CN"/>
              <a:t>—</a:t>
            </a:r>
            <a:r>
              <a:rPr lang="zh-CN" altLang="en-US"/>
              <a:t>硅谷老兵埃里森</a:t>
            </a:r>
            <a:endParaRPr lang="zh-CN" altLang="en-US"/>
          </a:p>
          <a:p>
            <a:pPr marL="0" indent="0">
              <a:buNone/>
            </a:pPr>
            <a:endParaRPr lang="zh-CN" altLang="en-US" sz="2400"/>
          </a:p>
          <a:p>
            <a:pPr marL="0" indent="0">
              <a:buNone/>
            </a:pPr>
            <a:r>
              <a:rPr lang="zh-CN" altLang="en-US" sz="2400"/>
              <a:t>    甲骨文的成功，很大程度是靠埃里森这个人，因此要了解甲骨文，就必须深入了解埃里森的个性。拉里</a:t>
            </a:r>
            <a:r>
              <a:rPr lang="en-US" altLang="zh-CN" sz="2400"/>
              <a:t>·</a:t>
            </a:r>
            <a:r>
              <a:rPr lang="zh-CN" altLang="en-US" sz="2400"/>
              <a:t>埃里森和史蒂夫</a:t>
            </a:r>
            <a:r>
              <a:rPr lang="en-US" altLang="zh-CN" sz="2400"/>
              <a:t>·</a:t>
            </a:r>
            <a:r>
              <a:rPr lang="zh-CN" altLang="en-US" sz="2400"/>
              <a:t>乔布斯是硅谷最有个性的两个人，而且两个人的敌人比朋友还多，即使相差十几岁，但都将对方看成自己最好的朋友。至于为什么说埃里森大哥有个性，我会总结到最后一张</a:t>
            </a:r>
            <a:r>
              <a:rPr lang="en-US" altLang="zh-CN" sz="2400"/>
              <a:t>PPT</a:t>
            </a:r>
            <a:r>
              <a:rPr lang="zh-CN" altLang="en-US" sz="2400"/>
              <a:t>中。</a:t>
            </a:r>
            <a:endParaRPr lang="zh-CN" altLang="en-US" sz="2400"/>
          </a:p>
        </p:txBody>
      </p:sp>
      <p:sp>
        <p:nvSpPr>
          <p:cNvPr id="4" name="内容占位符 3"/>
          <p:cNvSpPr>
            <a:spLocks noGrp="1"/>
          </p:cNvSpPr>
          <p:nvPr>
            <p:ph sz="half" idx="2"/>
          </p:nvPr>
        </p:nvSpPr>
        <p:spPr/>
        <p:txBody>
          <a:bodyPr/>
          <a:p>
            <a:r>
              <a:rPr lang="zh-CN" altLang="en-US" sz="2400"/>
              <a:t>埃里森由养父母抚养大，在学生时代聪明却不突出。上了大学也是没毕业就到了硅谷工作，那时他</a:t>
            </a:r>
            <a:r>
              <a:rPr lang="en-US" altLang="zh-CN" sz="2400"/>
              <a:t>22</a:t>
            </a:r>
            <a:r>
              <a:rPr lang="zh-CN" altLang="en-US" sz="2400"/>
              <a:t>岁。在掌管甲骨文后，他不断通过董事会给自己发大量的股票，对待竞争对手非常狠。</a:t>
            </a:r>
            <a:endParaRPr lang="zh-CN" altLang="en-US" sz="2400"/>
          </a:p>
          <a:p>
            <a:r>
              <a:rPr lang="zh-CN" altLang="en-US" sz="2400"/>
              <a:t>曾经在知名计算机专家的</a:t>
            </a:r>
            <a:r>
              <a:rPr lang="en-US" altLang="zh-CN" sz="2400"/>
              <a:t>Amdahl</a:t>
            </a:r>
            <a:r>
              <a:rPr lang="zh-CN" altLang="en-US" sz="2400"/>
              <a:t>公司工作，随后转到军工企业</a:t>
            </a:r>
            <a:r>
              <a:rPr lang="en-US" altLang="zh-CN" sz="2400"/>
              <a:t>Ampex</a:t>
            </a:r>
            <a:r>
              <a:rPr lang="zh-CN" altLang="en-US" sz="2400"/>
              <a:t>为美国中央情报局开发数据库项目。也就是</a:t>
            </a:r>
            <a:r>
              <a:rPr lang="en-US" altLang="zh-CN" sz="2400"/>
              <a:t>Oracle</a:t>
            </a:r>
            <a:r>
              <a:rPr lang="zh-CN" altLang="en-US" sz="2400"/>
              <a:t>的由来。（甲骨文）</a:t>
            </a:r>
            <a:endParaRPr lang="zh-CN" altLang="en-US" sz="2400"/>
          </a:p>
        </p:txBody>
      </p:sp>
      <p:pic>
        <p:nvPicPr>
          <p:cNvPr id="5" name="图片 4" descr="4f1f35b6e3089e0c"/>
          <p:cNvPicPr>
            <a:picLocks noChangeAspect="1"/>
          </p:cNvPicPr>
          <p:nvPr/>
        </p:nvPicPr>
        <p:blipFill>
          <a:blip r:embed="rId1"/>
          <a:stretch>
            <a:fillRect/>
          </a:stretch>
        </p:blipFill>
        <p:spPr>
          <a:xfrm>
            <a:off x="3810" y="-13970"/>
            <a:ext cx="12215495" cy="6885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300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01273b029692f180d4"/>
          <p:cNvPicPr>
            <a:picLocks noChangeAspect="1"/>
          </p:cNvPicPr>
          <p:nvPr/>
        </p:nvPicPr>
        <p:blipFill>
          <a:blip r:embed="rId1"/>
          <a:stretch>
            <a:fillRect/>
          </a:stretch>
        </p:blipFill>
        <p:spPr>
          <a:xfrm>
            <a:off x="-635" y="-32385"/>
            <a:ext cx="12315825" cy="6974205"/>
          </a:xfrm>
          <a:prstGeom prst="rect">
            <a:avLst/>
          </a:prstGeom>
        </p:spPr>
      </p:pic>
      <p:sp>
        <p:nvSpPr>
          <p:cNvPr id="2" name="标题 1"/>
          <p:cNvSpPr>
            <a:spLocks noGrp="1"/>
          </p:cNvSpPr>
          <p:nvPr>
            <p:ph type="title"/>
          </p:nvPr>
        </p:nvSpPr>
        <p:spPr>
          <a:xfrm>
            <a:off x="838200" y="304165"/>
            <a:ext cx="10515600" cy="1325563"/>
          </a:xfrm>
        </p:spPr>
        <p:txBody>
          <a:bodyPr/>
          <a:p>
            <a:r>
              <a:rPr lang="zh-CN" altLang="en-US">
                <a:ln w="22225">
                  <a:solidFill>
                    <a:schemeClr val="accent2"/>
                  </a:solidFill>
                  <a:prstDash val="solid"/>
                </a:ln>
                <a:solidFill>
                  <a:schemeClr val="accent2">
                    <a:lumMod val="40000"/>
                    <a:lumOff val="60000"/>
                  </a:schemeClr>
                </a:solidFill>
                <a:effectLst/>
              </a:rPr>
              <a:t>发展历史</a:t>
            </a:r>
            <a:endParaRPr lang="zh-CN" altLang="en-US">
              <a:ln w="22225">
                <a:solidFill>
                  <a:schemeClr val="accent2"/>
                </a:solidFill>
                <a:prstDash val="solid"/>
              </a:ln>
              <a:solidFill>
                <a:schemeClr val="accent2">
                  <a:lumMod val="40000"/>
                  <a:lumOff val="60000"/>
                </a:schemeClr>
              </a:solidFill>
              <a:effectLst/>
            </a:endParaRPr>
          </a:p>
        </p:txBody>
      </p:sp>
      <p:sp>
        <p:nvSpPr>
          <p:cNvPr id="3" name="内容占位符 2"/>
          <p:cNvSpPr>
            <a:spLocks noGrp="1"/>
          </p:cNvSpPr>
          <p:nvPr>
            <p:ph sz="half" idx="1"/>
          </p:nvPr>
        </p:nvSpPr>
        <p:spPr>
          <a:xfrm>
            <a:off x="838200" y="1824990"/>
            <a:ext cx="5181600" cy="4477385"/>
          </a:xfrm>
        </p:spPr>
        <p:txBody>
          <a:bodyPr>
            <a:no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在</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Ampex</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任职期间，</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埃里森深受</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IBM</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一个名叫埃德加</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科德提出关于关系数据库的理论所鼓舞，与两个同事一起创办了一家数据库公司，取名软件开发实验室，继续做他们的</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数据库项目。</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1978</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年，在</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DEC</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的小型机</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PDP-11</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发布了</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 1</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，但是这个软件从来没有面市，原因不明。在</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1979</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年，又推出了</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 2</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，这是计算机软件史上第一个由纯软件公司开发的商用关系型数据库管理系统，并卖给了美国空军，并将公司改名为关系软件公司。</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内容占位符 3"/>
          <p:cNvSpPr>
            <a:spLocks noGrp="1"/>
          </p:cNvSpPr>
          <p:nvPr>
            <p:ph sz="half" idx="2"/>
          </p:nvPr>
        </p:nvSpPr>
        <p:spPr/>
        <p:txBody>
          <a:bodyPr>
            <a:normAutofit lnSpcReduction="10000"/>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直至</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1981</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年，公司的发展方向还没有把握准。这一年，</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IBM</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的古普塔加入了公司，具有</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MBA</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学位的他为公司谢了第一份商业计划书，开始明确公司的发展方向</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通用的关系数据库管理系统和开发工具。</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1982</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年，由于</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的名气比公司的名气还大，便直接更名为</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。在接下来的</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30</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年信息革命浪潮中，甲骨文公司有惊无险的发展至全球第二大软件公司。继比尔</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盖茨之后的</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领域领袖。同时，</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在商业巨子的较量中，</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晋升为老将的埃里森是少数没有让盖茨占到便宜的人之一。</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0">
          <a:fgClr>
            <a:srgbClr val="92D050"/>
          </a:fgClr>
          <a:bgClr>
            <a:schemeClr val="bg1"/>
          </a:bgClr>
        </a:pattFill>
        <a:effectLst/>
      </p:bgPr>
    </p:bg>
    <p:spTree>
      <p:nvGrpSpPr>
        <p:cNvPr id="1" name=""/>
        <p:cNvGrpSpPr/>
        <p:nvPr/>
      </p:nvGrpSpPr>
      <p:grpSpPr/>
      <p:sp>
        <p:nvSpPr>
          <p:cNvPr id="2" name="标题 1"/>
          <p:cNvSpPr>
            <a:spLocks noGrp="1"/>
          </p:cNvSpPr>
          <p:nvPr>
            <p:ph type="title"/>
          </p:nvPr>
        </p:nvSpPr>
        <p:spPr>
          <a:noFill/>
        </p:spPr>
        <p:txBody>
          <a:bodyPr/>
          <a:p>
            <a:r>
              <a:rPr lang="zh-CN" altLang="en-US"/>
              <a:t>天堂下的帝国</a:t>
            </a:r>
            <a:endParaRPr lang="zh-CN" altLang="en-US"/>
          </a:p>
        </p:txBody>
      </p:sp>
      <p:sp>
        <p:nvSpPr>
          <p:cNvPr id="3" name="内容占位符 2"/>
          <p:cNvSpPr>
            <a:spLocks noGrp="1"/>
          </p:cNvSpPr>
          <p:nvPr>
            <p:ph sz="half" idx="1"/>
          </p:nvPr>
        </p:nvSpPr>
        <p:spPr>
          <a:xfrm>
            <a:off x="838200" y="1691640"/>
            <a:ext cx="5181600" cy="4485640"/>
          </a:xfrm>
        </p:spPr>
        <p:txBody>
          <a:bodyPr/>
          <a:p>
            <a:r>
              <a:rPr lang="zh-CN" altLang="en-US"/>
              <a:t>上个世纪</a:t>
            </a:r>
            <a:r>
              <a:rPr lang="en-US" altLang="zh-CN"/>
              <a:t>80</a:t>
            </a:r>
            <a:r>
              <a:rPr lang="zh-CN" altLang="en-US"/>
              <a:t>年代，异军突起的</a:t>
            </a:r>
            <a:r>
              <a:rPr lang="en-US" altLang="zh-CN"/>
              <a:t>informix</a:t>
            </a:r>
            <a:r>
              <a:rPr lang="zh-CN" altLang="en-US"/>
              <a:t>和</a:t>
            </a:r>
            <a:r>
              <a:rPr lang="en-US" altLang="zh-CN"/>
              <a:t>Sybase</a:t>
            </a:r>
            <a:r>
              <a:rPr lang="zh-CN" altLang="en-US"/>
              <a:t>对甲骨文形成了有效的竞争。</a:t>
            </a:r>
            <a:endParaRPr lang="zh-CN" altLang="en-US"/>
          </a:p>
          <a:p>
            <a:r>
              <a:rPr lang="en-US" altLang="zh-CN"/>
              <a:t>Informix</a:t>
            </a:r>
            <a:r>
              <a:rPr lang="zh-CN" altLang="en-US"/>
              <a:t>成立于</a:t>
            </a:r>
            <a:r>
              <a:rPr lang="en-US" altLang="zh-CN"/>
              <a:t>1980</a:t>
            </a:r>
            <a:r>
              <a:rPr lang="zh-CN" altLang="en-US"/>
              <a:t>，他的起步与早期发展和甲骨文几乎完全相同。不同的是，</a:t>
            </a:r>
            <a:r>
              <a:rPr lang="en-US" altLang="zh-CN"/>
              <a:t>Informix</a:t>
            </a:r>
            <a:r>
              <a:rPr lang="zh-CN" altLang="en-US"/>
              <a:t>走的是个人电脑路线，有意避开了甲骨文和</a:t>
            </a:r>
            <a:r>
              <a:rPr lang="en-US" altLang="zh-CN"/>
              <a:t>IBM</a:t>
            </a:r>
            <a:r>
              <a:rPr lang="zh-CN" altLang="en-US"/>
              <a:t>。这也意味着他放弃了竞争数据库市场的统治者的机会，小富即安。</a:t>
            </a:r>
            <a:endParaRPr lang="en-US" altLang="zh-CN"/>
          </a:p>
        </p:txBody>
      </p:sp>
      <p:sp>
        <p:nvSpPr>
          <p:cNvPr id="4" name="内容占位符 3"/>
          <p:cNvSpPr>
            <a:spLocks noGrp="1"/>
          </p:cNvSpPr>
          <p:nvPr>
            <p:ph sz="half" idx="2"/>
          </p:nvPr>
        </p:nvSpPr>
        <p:spPr>
          <a:xfrm>
            <a:off x="6172200" y="1691005"/>
            <a:ext cx="5181600" cy="4486275"/>
          </a:xfrm>
        </p:spPr>
        <p:txBody>
          <a:bodyPr>
            <a:normAutofit fontScale="90000"/>
          </a:bodyPr>
          <a:p>
            <a:pPr fontAlgn="auto">
              <a:lnSpc>
                <a:spcPct val="100000"/>
              </a:lnSpc>
            </a:pPr>
            <a:r>
              <a:rPr lang="en-US" altLang="zh-CN"/>
              <a:t>Sybase</a:t>
            </a:r>
            <a:r>
              <a:rPr lang="zh-CN" altLang="en-US"/>
              <a:t>成立于</a:t>
            </a:r>
            <a:r>
              <a:rPr lang="en-US" altLang="zh-CN"/>
              <a:t>1984</a:t>
            </a:r>
            <a:r>
              <a:rPr lang="zh-CN" altLang="en-US"/>
              <a:t>，当时关系型数据库已经被甲骨文和其他的小公司发展的大红大紫，很难竞争到市场份额。相比甲骨文，技术也毫无优势可言。但当</a:t>
            </a:r>
            <a:r>
              <a:rPr lang="en-US" altLang="zh-CN"/>
              <a:t>3Com</a:t>
            </a:r>
            <a:r>
              <a:rPr lang="zh-CN" altLang="en-US"/>
              <a:t>和</a:t>
            </a:r>
            <a:r>
              <a:rPr lang="en-US" altLang="zh-CN"/>
              <a:t>Novell</a:t>
            </a:r>
            <a:r>
              <a:rPr lang="zh-CN" altLang="en-US"/>
              <a:t>推出网络操作系统，使得个人电脑通过局域网取代了昂贵的小型机，</a:t>
            </a:r>
            <a:r>
              <a:rPr lang="en-US" altLang="zh-CN"/>
              <a:t>Sybase</a:t>
            </a:r>
            <a:r>
              <a:rPr lang="zh-CN" altLang="en-US"/>
              <a:t>趁机而入。并与微软共享代码，最终因争执取消合作。可是此时微软的</a:t>
            </a:r>
            <a:r>
              <a:rPr lang="en-US" altLang="zh-CN"/>
              <a:t>SQL</a:t>
            </a:r>
            <a:r>
              <a:rPr lang="zh-CN" altLang="en-US"/>
              <a:t>已经占据了很大的市场份额，</a:t>
            </a:r>
            <a:r>
              <a:rPr lang="en-US" altLang="zh-CN"/>
              <a:t>Sybase</a:t>
            </a:r>
            <a:r>
              <a:rPr lang="zh-CN" altLang="en-US"/>
              <a:t>本身却生存不下去了。</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70">
          <a:fgClr>
            <a:schemeClr val="accent4">
              <a:lumMod val="60000"/>
              <a:lumOff val="40000"/>
            </a:schemeClr>
          </a:fgClr>
          <a:bgClr>
            <a:schemeClr val="bg1"/>
          </a:bgClr>
        </a:pattFill>
        <a:effectLst/>
      </p:bgPr>
    </p:bg>
    <p:spTree>
      <p:nvGrpSpPr>
        <p:cNvPr id="1" name=""/>
        <p:cNvGrpSpPr/>
        <p:nvPr/>
      </p:nvGrpSpPr>
      <p:grpSpPr/>
      <p:sp>
        <p:nvSpPr>
          <p:cNvPr id="5" name="标题 4"/>
          <p:cNvSpPr>
            <a:spLocks noGrp="1"/>
          </p:cNvSpPr>
          <p:nvPr>
            <p:ph type="title"/>
          </p:nvPr>
        </p:nvSpPr>
        <p:spPr>
          <a:xfrm>
            <a:off x="838200" y="365125"/>
            <a:ext cx="10515600" cy="829310"/>
          </a:xfrm>
        </p:spPr>
        <p:txBody>
          <a:bodyPr/>
          <a:p>
            <a:r>
              <a:rPr lang="zh-CN" altLang="en-US"/>
              <a:t>拖垮郭士纳和盖茨</a:t>
            </a:r>
            <a:endParaRPr lang="zh-CN" altLang="en-US"/>
          </a:p>
        </p:txBody>
      </p:sp>
      <p:sp>
        <p:nvSpPr>
          <p:cNvPr id="6" name="内容占位符 5"/>
          <p:cNvSpPr>
            <a:spLocks noGrp="1"/>
          </p:cNvSpPr>
          <p:nvPr>
            <p:ph idx="1"/>
          </p:nvPr>
        </p:nvSpPr>
        <p:spPr>
          <a:xfrm>
            <a:off x="838200" y="1473835"/>
            <a:ext cx="10515600" cy="5003165"/>
          </a:xfrm>
        </p:spPr>
        <p:txBody>
          <a:bodyPr>
            <a:normAutofit fontScale="90000" lnSpcReduction="20000"/>
          </a:bodyPr>
          <a:p>
            <a:pPr marL="0" indent="0">
              <a:buNone/>
            </a:pPr>
            <a:r>
              <a:rPr lang="zh-CN" altLang="en-US"/>
              <a:t>这两家公司顺应浪潮、顺顺当当发展了十几年却一直被甲骨文和</a:t>
            </a:r>
            <a:r>
              <a:rPr lang="en-US" altLang="zh-CN"/>
              <a:t>IBM</a:t>
            </a:r>
            <a:r>
              <a:rPr lang="zh-CN" altLang="en-US"/>
              <a:t>打压着，使其没机会进入高端数据库市场。又因为管理和战略上的问题，几近破产边缘。最终</a:t>
            </a:r>
            <a:r>
              <a:rPr lang="en-US" altLang="zh-CN"/>
              <a:t>informix</a:t>
            </a:r>
            <a:r>
              <a:rPr lang="zh-CN" altLang="en-US"/>
              <a:t>在</a:t>
            </a:r>
            <a:r>
              <a:rPr lang="en-US" altLang="zh-CN"/>
              <a:t>2001</a:t>
            </a:r>
            <a:r>
              <a:rPr lang="zh-CN" altLang="en-US"/>
              <a:t>年被</a:t>
            </a:r>
            <a:r>
              <a:rPr lang="en-US" altLang="zh-CN"/>
              <a:t>IBM</a:t>
            </a:r>
            <a:r>
              <a:rPr lang="zh-CN" altLang="en-US"/>
              <a:t>收购，</a:t>
            </a:r>
            <a:r>
              <a:rPr lang="en-US" altLang="zh-CN"/>
              <a:t>Sybase</a:t>
            </a:r>
            <a:r>
              <a:rPr lang="zh-CN" altLang="en-US"/>
              <a:t>在</a:t>
            </a:r>
            <a:r>
              <a:rPr lang="en-US" altLang="zh-CN"/>
              <a:t>2010</a:t>
            </a:r>
            <a:r>
              <a:rPr lang="zh-CN" altLang="en-US"/>
              <a:t>年被德国的</a:t>
            </a:r>
            <a:r>
              <a:rPr lang="en-US" altLang="zh-CN"/>
              <a:t>SPA</a:t>
            </a:r>
            <a:r>
              <a:rPr lang="zh-CN" altLang="en-US"/>
              <a:t>收购。</a:t>
            </a:r>
            <a:endParaRPr lang="zh-CN" altLang="en-US"/>
          </a:p>
          <a:p>
            <a:pPr marL="0" indent="0">
              <a:buNone/>
            </a:pPr>
            <a:r>
              <a:rPr lang="zh-CN" altLang="en-US"/>
              <a:t>真正威胁到甲骨文的是郭士纳领导的</a:t>
            </a:r>
            <a:r>
              <a:rPr lang="en-US" altLang="zh-CN"/>
              <a:t>IBM</a:t>
            </a:r>
            <a:r>
              <a:rPr lang="zh-CN" altLang="en-US"/>
              <a:t>和盖茨领导的微软。前面已有所介绍，郭士纳和盖茨，是整个</a:t>
            </a:r>
            <a:r>
              <a:rPr lang="en-US" altLang="zh-CN"/>
              <a:t>IT</a:t>
            </a:r>
            <a:r>
              <a:rPr lang="zh-CN" altLang="en-US"/>
              <a:t>时代最伟大的统帅，在他们主攻的领域未尝败绩。而面临两位巨头的联手打压，埃里森的甲骨文非但没倒，并且愈战愈勇，熬到了两位巨头的退休。最终主导了全球的数据库市场。</a:t>
            </a:r>
            <a:endParaRPr lang="zh-CN" altLang="en-US"/>
          </a:p>
          <a:p>
            <a:pPr marL="0" indent="0" fontAlgn="auto">
              <a:lnSpc>
                <a:spcPct val="110000"/>
              </a:lnSpc>
              <a:buNone/>
            </a:pPr>
            <a:r>
              <a:rPr lang="zh-CN" altLang="en-US"/>
              <a:t>埃里森常用</a:t>
            </a:r>
            <a:r>
              <a:rPr lang="en-US" altLang="zh-CN"/>
              <a:t>“</a:t>
            </a:r>
            <a:r>
              <a:rPr lang="zh-CN" altLang="en-US"/>
              <a:t>嘴炮</a:t>
            </a:r>
            <a:r>
              <a:rPr lang="en-US" altLang="zh-CN"/>
              <a:t>”</a:t>
            </a:r>
            <a:r>
              <a:rPr lang="zh-CN" altLang="en-US"/>
              <a:t>轰击他的竞争对手。比如对战</a:t>
            </a:r>
            <a:r>
              <a:rPr lang="en-US" altLang="zh-CN"/>
              <a:t>IBM</a:t>
            </a:r>
            <a:r>
              <a:rPr lang="zh-CN" altLang="en-US"/>
              <a:t>的时候，强调甲骨文是数据库公司，而</a:t>
            </a:r>
            <a:r>
              <a:rPr lang="en-US" altLang="zh-CN"/>
              <a:t>IBM</a:t>
            </a:r>
            <a:r>
              <a:rPr lang="zh-CN" altLang="en-US"/>
              <a:t>是系统服务公司。在收购了太阳公司并拥有了自己的服务器</a:t>
            </a:r>
            <a:r>
              <a:rPr lang="en-US" altLang="zh-CN"/>
              <a:t>SPARC</a:t>
            </a:r>
            <a:r>
              <a:rPr lang="zh-CN" altLang="en-US"/>
              <a:t>后，便通过广告的方式攻击的前最大合作伙伴</a:t>
            </a:r>
            <a:r>
              <a:rPr lang="en-US" altLang="zh-CN"/>
              <a:t>——</a:t>
            </a:r>
            <a:r>
              <a:rPr lang="zh-CN" altLang="en-US"/>
              <a:t>惠普公司，除了宣传惠普的服务器性能差，还打出了一条极富攻击性的广告</a:t>
            </a:r>
            <a:r>
              <a:rPr lang="en-US" altLang="zh-CN"/>
              <a:t>“</a:t>
            </a:r>
            <a:r>
              <a:rPr lang="zh-CN" altLang="en-US"/>
              <a:t>把你的惠普服务器扔到垃圾堆，我们给你</a:t>
            </a:r>
            <a:r>
              <a:rPr lang="en-US" altLang="zh-CN"/>
              <a:t>SPARC</a:t>
            </a:r>
            <a:r>
              <a:rPr lang="zh-CN" altLang="en-US"/>
              <a:t>服务器打半折。</a:t>
            </a:r>
            <a:r>
              <a:rPr lang="en-US" altLang="zh-CN"/>
              <a:t>”</a:t>
            </a:r>
            <a:r>
              <a:rPr lang="zh-CN" altLang="en-US"/>
              <a:t>业内虽对这种言行颇有微词，但对甲骨文来说，效果不错。</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narVert">
          <a:fgClr>
            <a:schemeClr val="accent2">
              <a:lumMod val="75000"/>
            </a:schemeClr>
          </a:fgClr>
          <a:bgClr>
            <a:schemeClr val="bg1"/>
          </a:bgClr>
        </a:pattFill>
        <a:effectLst/>
      </p:bgPr>
    </p:bg>
    <p:spTree>
      <p:nvGrpSpPr>
        <p:cNvPr id="1" name=""/>
        <p:cNvGrpSpPr/>
        <p:nvPr/>
      </p:nvGrpSpPr>
      <p:grpSpPr/>
      <p:sp>
        <p:nvSpPr>
          <p:cNvPr id="2" name="标题 1"/>
          <p:cNvSpPr>
            <a:spLocks noGrp="1"/>
          </p:cNvSpPr>
          <p:nvPr>
            <p:ph type="title"/>
          </p:nvPr>
        </p:nvSpPr>
        <p:spPr>
          <a:noFill/>
        </p:spPr>
        <p:txBody>
          <a:bodyPr/>
          <a:p>
            <a:r>
              <a:rPr lang="zh-CN" altLang="en-US"/>
              <a:t>成功之处：钻了</a:t>
            </a:r>
            <a:r>
              <a:rPr lang="en-US" altLang="zh-CN"/>
              <a:t>IBM</a:t>
            </a:r>
            <a:r>
              <a:rPr lang="zh-CN" altLang="en-US"/>
              <a:t>的空子</a:t>
            </a:r>
            <a:endParaRPr lang="zh-CN" altLang="en-US"/>
          </a:p>
        </p:txBody>
      </p:sp>
      <p:sp>
        <p:nvSpPr>
          <p:cNvPr id="3" name="内容占位符 2"/>
          <p:cNvSpPr>
            <a:spLocks noGrp="1"/>
          </p:cNvSpPr>
          <p:nvPr>
            <p:ph idx="1"/>
          </p:nvPr>
        </p:nvSpPr>
        <p:spPr/>
        <p:txBody>
          <a:bodyPr/>
          <a:p>
            <a:r>
              <a:rPr lang="en-US" altLang="zh-CN"/>
              <a:t>1.</a:t>
            </a:r>
            <a:r>
              <a:rPr lang="zh-CN" altLang="en-US"/>
              <a:t>科德的关系数据库理论让</a:t>
            </a:r>
            <a:r>
              <a:rPr lang="en-US" altLang="zh-CN"/>
              <a:t>IBM</a:t>
            </a:r>
            <a:r>
              <a:rPr lang="zh-CN" altLang="en-US"/>
              <a:t>洋洋得意，却因为</a:t>
            </a:r>
            <a:r>
              <a:rPr lang="en-US" altLang="zh-CN"/>
              <a:t>IBM R</a:t>
            </a:r>
            <a:r>
              <a:rPr lang="zh-CN" altLang="en-US"/>
              <a:t>系统的优性能遮住了关系数据库管理系统的优点，可埃里森发现了，并创立了</a:t>
            </a:r>
            <a:r>
              <a:rPr lang="en-US" altLang="zh-CN"/>
              <a:t>Oracle</a:t>
            </a:r>
            <a:r>
              <a:rPr lang="zh-CN" altLang="en-US"/>
              <a:t>的前身。</a:t>
            </a:r>
            <a:endParaRPr lang="zh-CN" altLang="en-US"/>
          </a:p>
          <a:p>
            <a:r>
              <a:rPr lang="en-US" altLang="zh-CN"/>
              <a:t>2.IBM</a:t>
            </a:r>
            <a:r>
              <a:rPr lang="zh-CN" altLang="en-US"/>
              <a:t>以及其他公司（</a:t>
            </a:r>
            <a:r>
              <a:rPr lang="en-US" altLang="zh-CN"/>
              <a:t>Dec,CDC</a:t>
            </a:r>
            <a:r>
              <a:rPr lang="zh-CN" altLang="en-US"/>
              <a:t>）都是硬件捆绑软件并且附带着收取服务费的商业模式，这也导致公司的系统成本非常高。这时，软件的价值必须依靠于硬件才有所体现。而</a:t>
            </a:r>
            <a:r>
              <a:rPr lang="en-US" altLang="zh-CN"/>
              <a:t>Oracle</a:t>
            </a:r>
            <a:r>
              <a:rPr lang="zh-CN" altLang="en-US"/>
              <a:t>只卖软件，收咨询费的模式促进了计算机软硬件分离的格局，创造了计算机工业分工发展的机会。（前提是有硬件公司愿意用</a:t>
            </a:r>
            <a:r>
              <a:rPr lang="en-US" altLang="zh-CN"/>
              <a:t>Oracle</a:t>
            </a:r>
            <a:r>
              <a:rPr lang="zh-CN" altLang="en-US"/>
              <a:t>并放弃开发自己的数据库软件）</a:t>
            </a:r>
            <a:endParaRPr lang="zh-CN" altLang="en-US"/>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fgClr>
          <a:bgClr>
            <a:schemeClr val="bg1"/>
          </a:bgClr>
        </a:pattFill>
        <a:effectLst/>
      </p:bgPr>
    </p:bg>
    <p:spTree>
      <p:nvGrpSpPr>
        <p:cNvPr id="1" name=""/>
        <p:cNvGrpSpPr/>
        <p:nvPr/>
      </p:nvGrpSpPr>
      <p:grpSpPr/>
      <p:sp>
        <p:nvSpPr>
          <p:cNvPr id="5" name="标题 4"/>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内在规律</a:t>
            </a:r>
            <a:endParaRPr lang="zh-CN" altLang="en-US">
              <a:ln w="22225">
                <a:solidFill>
                  <a:schemeClr val="accent2"/>
                </a:solidFill>
                <a:prstDash val="solid"/>
              </a:ln>
              <a:solidFill>
                <a:schemeClr val="accent2">
                  <a:lumMod val="40000"/>
                  <a:lumOff val="60000"/>
                </a:schemeClr>
              </a:solidFill>
              <a:effectLst/>
            </a:endParaRPr>
          </a:p>
        </p:txBody>
      </p:sp>
      <p:sp>
        <p:nvSpPr>
          <p:cNvPr id="6" name="内容占位符 5"/>
          <p:cNvSpPr>
            <a:spLocks noGrp="1"/>
          </p:cNvSpPr>
          <p:nvPr>
            <p:ph idx="1"/>
          </p:nvPr>
        </p:nvSpPr>
        <p:spPr>
          <a:xfrm>
            <a:off x="838200" y="1690370"/>
            <a:ext cx="10515600" cy="4993640"/>
          </a:xfrm>
          <a:pattFill prst="ltUpDiag">
            <a:fgClr>
              <a:schemeClr val="accent1"/>
            </a:fgClr>
            <a:bgClr>
              <a:schemeClr val="bg1"/>
            </a:bgClr>
          </a:pattFill>
        </p:spPr>
        <p:style>
          <a:lnRef idx="2">
            <a:schemeClr val="dk1"/>
          </a:lnRef>
          <a:fillRef idx="1">
            <a:schemeClr val="lt1"/>
          </a:fillRef>
          <a:effectRef idx="0">
            <a:schemeClr val="dk1"/>
          </a:effectRef>
          <a:fontRef idx="minor">
            <a:schemeClr val="dk1"/>
          </a:fontRef>
        </p:style>
        <p:txBody>
          <a:bodyPr>
            <a:normAutofit/>
          </a:bodyPr>
          <a:p>
            <a:r>
              <a:rPr lang="zh-CN" altLang="en-US"/>
              <a:t>主要是从埃里森其人的身上体现出的。</a:t>
            </a:r>
            <a:endParaRPr lang="zh-CN" altLang="en-US"/>
          </a:p>
          <a:p>
            <a:r>
              <a:rPr lang="en-US" altLang="zh-CN"/>
              <a:t>1.</a:t>
            </a:r>
            <a:r>
              <a:rPr lang="zh-CN" altLang="en-US"/>
              <a:t>事实证明，技术一般、市场营销能力一流的公司总是能打败技术一流、却不懂推销的公司。</a:t>
            </a:r>
            <a:endParaRPr lang="zh-CN" altLang="en-US"/>
          </a:p>
          <a:p>
            <a:pPr fontAlgn="auto">
              <a:lnSpc>
                <a:spcPct val="120000"/>
              </a:lnSpc>
            </a:pPr>
            <a:r>
              <a:rPr lang="en-US" altLang="zh-CN"/>
              <a:t>2.</a:t>
            </a:r>
            <a:r>
              <a:rPr lang="zh-CN" altLang="en-US"/>
              <a:t>埃里森对专业信息有着敏锐的嗅觉。在</a:t>
            </a:r>
            <a:r>
              <a:rPr lang="en-US" altLang="zh-CN"/>
              <a:t>IBM</a:t>
            </a:r>
            <a:r>
              <a:rPr lang="zh-CN" altLang="en-US"/>
              <a:t>没有发现埃德加</a:t>
            </a:r>
            <a:r>
              <a:rPr lang="en-US" altLang="zh-CN"/>
              <a:t>·</a:t>
            </a:r>
            <a:r>
              <a:rPr lang="zh-CN" altLang="en-US"/>
              <a:t>科德的小组所起到的作用并对研究出的高深理论沾沾自喜的时候，埃里森却果断的退出</a:t>
            </a:r>
            <a:r>
              <a:rPr lang="en-US" altLang="zh-CN"/>
              <a:t>Ampex</a:t>
            </a:r>
            <a:r>
              <a:rPr lang="zh-CN" altLang="en-US"/>
              <a:t>并和两个同事合作，与他两个伙伴建立了软件开发实验室，继而演化到现在的甲骨文，获得成功和先机。</a:t>
            </a:r>
            <a:endParaRPr lang="zh-CN" altLang="en-US"/>
          </a:p>
          <a:p>
            <a:r>
              <a:rPr lang="en-US" altLang="zh-CN">
                <a:solidFill>
                  <a:schemeClr val="tx1"/>
                </a:solidFill>
                <a:effectLst>
                  <a:outerShdw blurRad="38100" dist="19050" dir="2700000" algn="tl" rotWithShape="0">
                    <a:schemeClr val="dk1">
                      <a:alpha val="40000"/>
                    </a:schemeClr>
                  </a:outerShdw>
                </a:effectLst>
                <a:sym typeface="+mn-ea"/>
              </a:rPr>
              <a:t>3.要问他成功的标准是什么，他会这样告诉你，所谓成功，就是要让所有的其他人失败，成功只能有一个。</a:t>
            </a:r>
            <a:endParaRPr lang="en-US" altLang="zh-CN">
              <a:solidFill>
                <a:schemeClr val="tx1"/>
              </a:solidFill>
              <a:effectLst>
                <a:outerShdw blurRad="38100" dist="19050" dir="2700000" algn="tl" rotWithShape="0">
                  <a:schemeClr val="dk1">
                    <a:alpha val="40000"/>
                  </a:schemeClr>
                </a:outerShdw>
              </a:effectLst>
              <a:sym typeface="+mn-ea"/>
            </a:endParaRPr>
          </a:p>
          <a:p>
            <a:pPr marL="0" indent="0" fontAlgn="auto">
              <a:lnSpc>
                <a:spcPct val="120000"/>
              </a:lnSpc>
              <a:buNone/>
            </a:pPr>
            <a:endParaRPr lang="en-US" altLang="zh-CN">
              <a:solidFill>
                <a:schemeClr val="tx1"/>
              </a:solidFill>
              <a:effectLst>
                <a:outerShdw blurRad="38100" dist="19050" dir="2700000" algn="tl" rotWithShape="0">
                  <a:schemeClr val="dk1">
                    <a:alpha val="40000"/>
                  </a:schemeClr>
                </a:outerShdw>
              </a:effectLst>
              <a:sym typeface="+mn-ea"/>
            </a:endParaRPr>
          </a:p>
          <a:p>
            <a:pPr fontAlgn="auto"/>
            <a:endParaRPr lang="zh-CN" altLang="en-US">
              <a:solidFill>
                <a:schemeClr val="tx1"/>
              </a:solidFill>
              <a:effectLst>
                <a:outerShdw blurRad="38100" dist="19050" dir="2700000" algn="tl" rotWithShape="0">
                  <a:schemeClr val="dk1">
                    <a:alpha val="40000"/>
                  </a:schemeClr>
                </a:outerShdw>
              </a:effectLst>
              <a:sym typeface="+mn-ea"/>
            </a:endParaRPr>
          </a:p>
          <a:p>
            <a:endParaRPr lang="en-US" altLang="zh-CN">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narVert">
          <a:fgClr>
            <a:schemeClr val="accent6">
              <a:lumMod val="60000"/>
              <a:lumOff val="40000"/>
            </a:schemeClr>
          </a:fgClr>
          <a:bgClr>
            <a:schemeClr val="bg1"/>
          </a:bgClr>
        </a:pattFill>
        <a:effectLst/>
      </p:bgPr>
    </p:bg>
    <p:spTree>
      <p:nvGrpSpPr>
        <p:cNvPr id="1" name=""/>
        <p:cNvGrpSpPr/>
        <p:nvPr/>
      </p:nvGrpSpPr>
      <p:grpSpPr/>
      <p:sp>
        <p:nvSpPr>
          <p:cNvPr id="2" name="标题 1"/>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成功有很多种，为什么要拘于一格呢</a:t>
            </a:r>
            <a:endParaRPr lang="zh-CN" altLang="en-US">
              <a:ln w="22225">
                <a:solidFill>
                  <a:schemeClr val="accent2"/>
                </a:solidFill>
                <a:prstDash val="solid"/>
              </a:ln>
              <a:solidFill>
                <a:schemeClr val="accent2">
                  <a:lumMod val="40000"/>
                  <a:lumOff val="60000"/>
                </a:schemeClr>
              </a:solidFill>
              <a:effectLst/>
            </a:endParaRPr>
          </a:p>
        </p:txBody>
      </p:sp>
      <p:sp>
        <p:nvSpPr>
          <p:cNvPr id="3" name="内容占位符 2"/>
          <p:cNvSpPr>
            <a:spLocks noGrp="1"/>
          </p:cNvSpPr>
          <p:nvPr>
            <p:ph idx="1"/>
          </p:nvPr>
        </p:nvSpPr>
        <p:spPr>
          <a:xfrm>
            <a:off x="399415" y="1691005"/>
            <a:ext cx="8465820" cy="4351655"/>
          </a:xfrm>
        </p:spPr>
        <p:txBody>
          <a:bodyPr>
            <a:normAutofit fontScale="60000"/>
          </a:bodyPr>
          <a:p>
            <a:r>
              <a:rPr lang="zh-CN" altLang="en-US"/>
              <a:t>闯红灯为了不被交警扣钱，他会对交警蜀黍说，自己是个伟大的医生，现在要去做一场关乎人命的手术，交警肃然起敬地开道；为了帆船大赛，他也会推掉关乎公司发展的主题演讲；不甘千年做老二，为了赶超微软，他不惜对微软实施的特殊手段，并向世界宣布“罗马帝国会倒，微软不可能不倒”。</a:t>
            </a:r>
            <a:endParaRPr lang="zh-CN" altLang="en-US"/>
          </a:p>
          <a:p>
            <a:r>
              <a:rPr lang="zh-CN" altLang="en-US"/>
              <a:t>有钱他会去买7艘豪华游艇、2架战斗机，有事没事带着美女到海上看一下风景，有事没事晚上开着战斗机去搞一点事情；</a:t>
            </a:r>
            <a:endParaRPr lang="zh-CN" altLang="en-US"/>
          </a:p>
          <a:p>
            <a:r>
              <a:rPr lang="zh-CN" altLang="en-US"/>
              <a:t>他还曾经购买过一家航空公司，并用自己的名字更名为“拉里航空”，最夸张的是飞机尾翼上刻着自己帅气的头像.....在66岁的时候，埃里森还过了一把演员迷，参演《钢铁侠2》，成为史上最有钱的龙套。</a:t>
            </a:r>
            <a:endParaRPr lang="zh-CN" altLang="en-US"/>
          </a:p>
          <a:p>
            <a:endParaRPr lang="zh-CN" altLang="en-US"/>
          </a:p>
          <a:p>
            <a:r>
              <a:rPr lang="zh-CN" altLang="en-US"/>
              <a:t>埃里森就是喜欢彰显自己，个性鲜明，他只用绿色墨水签名，开蓝绿色的轿车，为什么，因为美元的颜色就是绿色的呀......最后只能说，这个男人非寻常人物也。</a:t>
            </a:r>
            <a:endParaRPr lang="zh-CN" altLang="en-US"/>
          </a:p>
          <a:p>
            <a:r>
              <a:rPr lang="zh-CN" altLang="en-US"/>
              <a:t>他埃里森用自身实在的商业经验告诉你，成功有很多种，只要你努力，你就会得到你想要的，成为你想成为的。人生那么美好，何必辜负好时光呢？</a:t>
            </a:r>
            <a:endParaRPr lang="zh-CN" altLang="en-US"/>
          </a:p>
        </p:txBody>
      </p:sp>
      <p:pic>
        <p:nvPicPr>
          <p:cNvPr id="5" name="图片 4" descr="Img448642785"/>
          <p:cNvPicPr>
            <a:picLocks noChangeAspect="1"/>
          </p:cNvPicPr>
          <p:nvPr/>
        </p:nvPicPr>
        <p:blipFill>
          <a:blip r:embed="rId1"/>
          <a:stretch>
            <a:fillRect/>
          </a:stretch>
        </p:blipFill>
        <p:spPr>
          <a:xfrm>
            <a:off x="8654415" y="5044440"/>
            <a:ext cx="3241675" cy="1648460"/>
          </a:xfrm>
          <a:prstGeom prst="rect">
            <a:avLst/>
          </a:prstGeom>
        </p:spPr>
      </p:pic>
    </p:spTree>
  </p:cSld>
  <p:clrMapOvr>
    <a:masterClrMapping/>
  </p:clrMapOvr>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2591</Words>
  <Application>WPS 演示</Application>
  <PresentationFormat>宽屏</PresentationFormat>
  <Paragraphs>57</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Calibri Light</vt:lpstr>
      <vt:lpstr>Calibri</vt:lpstr>
      <vt:lpstr>微软雅黑</vt:lpstr>
      <vt:lpstr>Arial Unicode MS</vt:lpstr>
      <vt:lpstr>Office 主题</vt:lpstr>
      <vt:lpstr>         纯软件公司的先驱—甲骨文公司</vt:lpstr>
      <vt:lpstr>             甲骨文公司—核心埃里森</vt:lpstr>
      <vt:lpstr>发展历史</vt:lpstr>
      <vt:lpstr>天堂下的帝国</vt:lpstr>
      <vt:lpstr>拖垮郭士纳和盖茨</vt:lpstr>
      <vt:lpstr>成功之处：钻了IBM的空子</vt:lpstr>
      <vt:lpstr>内在规律</vt:lpstr>
      <vt:lpstr>成功有很多种，为什么要拘于一格呢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8</cp:revision>
  <dcterms:created xsi:type="dcterms:W3CDTF">2018-10-08T02:27:00Z</dcterms:created>
  <dcterms:modified xsi:type="dcterms:W3CDTF">2018-10-14T13:47:24Z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