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0C497-1DE6-48D8-8A17-32D914316986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4C21F-5001-40A1-829A-4511F68F7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88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1E2CF1-F801-4298-81E5-FDB8A80D70EE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FC4D-4FE1-403A-A59A-11B809817911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D8E6-E451-471D-AFEB-8A08907B1AE3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EDA9-7B7E-45F3-957F-272D4D2F2C79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A08106F-6D2F-4EAE-BEF5-991451E3D87F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24F0-23AB-48A8-984C-2CEFA349072A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3B1A-5A04-44B8-9E11-251A60AE25FB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5E62-E025-4C16-A01E-02BBD1E2602D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599-9FCD-4E4D-8219-F4CFD6317E11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CA47CC5-1411-417E-B80B-EF3C23E2DD3E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A7E2E4B-DCCC-4FF0-8C04-4851FE822AAA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693A3C3-894A-4824-B57E-BE0D97505101}" type="datetime1">
              <a:rPr lang="en-US" altLang="zh-CN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lkde.tradedoubler.com/click?p=235167&amp;a=2355305&amp;g=21862034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97%A8%E6%88%B7%E7%BD%91%E7%AB%99/248390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baike.baidu.com/item/%E4%BA%92%E8%81%94%E7%BD%91/19918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5%9B%A0%E7%89%B9%E7%BD%91/114119" TargetMode="External"/><Relationship Id="rId5" Type="http://schemas.openxmlformats.org/officeDocument/2006/relationships/hyperlink" Target="https://baike.baidu.com/item/%E7%94%B5%E9%82%AE/624622" TargetMode="External"/><Relationship Id="rId4" Type="http://schemas.openxmlformats.org/officeDocument/2006/relationships/hyperlink" Target="https://baike.baidu.com/item/%E6%90%9C%E7%B4%A2%E5%BC%95%E6%93%8E/10481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9%A3%8E%E4%BA%91%E6%A6%9C" TargetMode="External"/><Relationship Id="rId3" Type="http://schemas.openxmlformats.org/officeDocument/2006/relationships/hyperlink" Target="https://baike.baidu.com/item/%E4%BB%8A%E6%97%A5%E7%BE%8E%E5%9B%BD" TargetMode="External"/><Relationship Id="rId7" Type="http://schemas.openxmlformats.org/officeDocument/2006/relationships/hyperlink" Target="https://baike.baidu.com/item/%E4%B8%AD%E5%9B%BD%E9%9B%85%E8%99%8E" TargetMode="External"/><Relationship Id="rId2" Type="http://schemas.openxmlformats.org/officeDocument/2006/relationships/hyperlink" Target="https://baike.baidu.com/item/%E5%8D%8E%E5%B0%94%E8%A1%97/16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aike.baidu.com/item/%E9%9B%85%E8%99%8E%E4%B8%AD%E5%9B%BD" TargetMode="External"/><Relationship Id="rId5" Type="http://schemas.openxmlformats.org/officeDocument/2006/relationships/hyperlink" Target="https://baike.baidu.com/item/%E9%98%BF%E9%87%8C%E5%B7%B4%E5%B7%B4" TargetMode="External"/><Relationship Id="rId10" Type="http://schemas.openxmlformats.org/officeDocument/2006/relationships/image" Target="../media/image5.jpeg"/><Relationship Id="rId4" Type="http://schemas.openxmlformats.org/officeDocument/2006/relationships/hyperlink" Target="https://baike.baidu.com/item/%E9%9B%85%E8%99%8E%E7%BD%91" TargetMode="External"/><Relationship Id="rId9" Type="http://schemas.openxmlformats.org/officeDocument/2006/relationships/hyperlink" Target="https://baike.baidu.com/pic/%E9%9B%85%E8%99%8E/108276/0/a2cc7cd98d1001e905661f63b90e7bec54e79707?fr=lemma&amp;ct=singl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6CE70-CF37-41BC-A95F-797BE16ED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027" y="1349406"/>
            <a:ext cx="10384887" cy="3169327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英明不朽的雅虎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1CC7B6-C64E-44C5-A381-3D9A79EF7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503" y="3950563"/>
            <a:ext cx="4643021" cy="612559"/>
          </a:xfrm>
        </p:spPr>
        <p:txBody>
          <a:bodyPr>
            <a:normAutofit/>
          </a:bodyPr>
          <a:lstStyle/>
          <a:p>
            <a:r>
              <a:rPr lang="zh-CN" altLang="en-US" dirty="0"/>
              <a:t>介绍人</a:t>
            </a:r>
            <a:r>
              <a:rPr lang="en-US" altLang="zh-CN" dirty="0"/>
              <a:t>——</a:t>
            </a:r>
            <a:r>
              <a:rPr lang="zh-CN" altLang="en-US" dirty="0"/>
              <a:t>郑广霞</a:t>
            </a:r>
          </a:p>
        </p:txBody>
      </p:sp>
    </p:spTree>
    <p:extLst>
      <p:ext uri="{BB962C8B-B14F-4D97-AF65-F5344CB8AC3E}">
        <p14:creationId xmlns:p14="http://schemas.microsoft.com/office/powerpoint/2010/main" val="24893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9573CA-27A3-4C4F-B0DA-892252CBCF72}"/>
              </a:ext>
            </a:extLst>
          </p:cNvPr>
          <p:cNvSpPr/>
          <p:nvPr/>
        </p:nvSpPr>
        <p:spPr>
          <a:xfrm>
            <a:off x="1642369" y="745724"/>
            <a:ext cx="75016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/>
            <a:r>
              <a:rPr lang="zh-CN" altLang="en-US" dirty="0">
                <a:solidFill>
                  <a:srgbClr val="444444"/>
                </a:solidFill>
                <a:latin typeface="&amp;quot"/>
              </a:rPr>
              <a:t>一</a:t>
            </a:r>
            <a:r>
              <a:rPr lang="en-US" altLang="zh-CN" dirty="0">
                <a:solidFill>
                  <a:srgbClr val="444444"/>
                </a:solidFill>
                <a:latin typeface="&amp;quot"/>
              </a:rPr>
              <a:t>.</a:t>
            </a:r>
            <a:r>
              <a:rPr lang="zh-CN" altLang="en-US" dirty="0">
                <a:solidFill>
                  <a:srgbClr val="444444"/>
                </a:solidFill>
                <a:latin typeface="&amp;quot"/>
              </a:rPr>
              <a:t>错误的决策</a:t>
            </a:r>
            <a:endParaRPr lang="en-US" altLang="zh-CN" dirty="0">
              <a:solidFill>
                <a:srgbClr val="444444"/>
              </a:solidFill>
              <a:latin typeface="&amp;quot"/>
            </a:endParaRPr>
          </a:p>
          <a:p>
            <a:pPr algn="just" fontAlgn="base" latinLnBrk="1"/>
            <a:r>
              <a:rPr lang="zh-CN" altLang="en-US" dirty="0">
                <a:solidFill>
                  <a:srgbClr val="444444"/>
                </a:solidFill>
                <a:latin typeface="&amp;quot"/>
              </a:rPr>
              <a:t>作为雅虎的</a:t>
            </a:r>
            <a:r>
              <a:rPr lang="en-US" altLang="zh-CN" dirty="0">
                <a:solidFill>
                  <a:srgbClr val="444444"/>
                </a:solidFill>
                <a:latin typeface="&amp;quot"/>
              </a:rPr>
              <a:t>CEO</a:t>
            </a:r>
            <a:r>
              <a:rPr lang="zh-CN" altLang="en-US" dirty="0">
                <a:solidFill>
                  <a:srgbClr val="444444"/>
                </a:solidFill>
                <a:latin typeface="&amp;quot"/>
              </a:rPr>
              <a:t>，赛缪尔没有充分认识到雅虎的强项在哪里，反而一味地去追求虚名，妄想做回他的搜索之王的称号。一昧地去追赶</a:t>
            </a:r>
            <a:r>
              <a:rPr lang="en-US" altLang="zh-CN" dirty="0">
                <a:solidFill>
                  <a:srgbClr val="444444"/>
                </a:solidFill>
                <a:latin typeface="&amp;quot"/>
              </a:rPr>
              <a:t>Google</a:t>
            </a:r>
            <a:r>
              <a:rPr lang="zh-CN" altLang="en-US" dirty="0">
                <a:solidFill>
                  <a:srgbClr val="444444"/>
                </a:solidFill>
                <a:latin typeface="&amp;quot"/>
              </a:rPr>
              <a:t>的技术系统，聘请了许多专家来研制，忽略了其有优势的品牌广告方面，挤压雅虎的利润空间。把雅虎变成了既不是技术公司也不是媒体公司的‘四不像’怪物。并且在失败后，还是一昧的做无谓的扩张，文过饰非，忽悠消费者。给雅虎带来致命的伤害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6136AE-71E5-4D79-9408-760692AA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1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631938-C5A8-4CB7-970A-0D8B7B34BF4F}"/>
              </a:ext>
            </a:extLst>
          </p:cNvPr>
          <p:cNvSpPr/>
          <p:nvPr/>
        </p:nvSpPr>
        <p:spPr>
          <a:xfrm>
            <a:off x="1411549" y="541538"/>
            <a:ext cx="1008503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/>
            <a:r>
              <a:rPr lang="zh-CN" altLang="en-US" dirty="0">
                <a:solidFill>
                  <a:srgbClr val="444444"/>
                </a:solidFill>
                <a:latin typeface="&amp;quot"/>
              </a:rPr>
              <a:t>二</a:t>
            </a:r>
            <a:r>
              <a:rPr lang="en-US" altLang="zh-CN" dirty="0">
                <a:solidFill>
                  <a:srgbClr val="444444"/>
                </a:solidFill>
                <a:latin typeface="&amp;quot"/>
              </a:rPr>
              <a:t>.</a:t>
            </a:r>
            <a:r>
              <a:rPr lang="zh-CN" altLang="en-US" dirty="0">
                <a:solidFill>
                  <a:srgbClr val="444444"/>
                </a:solidFill>
                <a:latin typeface="&amp;quot"/>
              </a:rPr>
              <a:t>执行者的走马观花</a:t>
            </a:r>
            <a:endParaRPr lang="en-US" altLang="zh-CN" dirty="0">
              <a:solidFill>
                <a:srgbClr val="444444"/>
              </a:solidFill>
              <a:latin typeface="&amp;quot"/>
            </a:endParaRPr>
          </a:p>
          <a:p>
            <a:pPr algn="just" fontAlgn="base" latinLnBrk="1"/>
            <a:r>
              <a:rPr lang="zh-CN" altLang="en-US" dirty="0">
                <a:solidFill>
                  <a:srgbClr val="444444"/>
                </a:solidFill>
                <a:latin typeface="&amp;quot"/>
              </a:rPr>
              <a:t>雅虎出现危机就接连换了几任总裁，不同的执行力对公司有不同的影响。但很不幸，雅虎继赛缪尔之后就没出现有重大贡献的总裁。</a:t>
            </a:r>
            <a:endParaRPr lang="en-US" altLang="zh-CN" sz="1100" b="1" dirty="0">
              <a:solidFill>
                <a:srgbClr val="444444"/>
              </a:solidFill>
              <a:latin typeface="&amp;quot"/>
            </a:endParaRPr>
          </a:p>
          <a:p>
            <a:pPr fontAlgn="base" latinLnBrk="1"/>
            <a:r>
              <a:rPr lang="en-US" altLang="zh-CN" sz="3600" dirty="0">
                <a:solidFill>
                  <a:srgbClr val="444444"/>
                </a:solidFill>
                <a:latin typeface="&amp;quot"/>
              </a:rPr>
              <a:t>·</a:t>
            </a:r>
            <a:r>
              <a:rPr lang="zh-CN" altLang="en-US" b="1" dirty="0"/>
              <a:t>特里</a:t>
            </a:r>
            <a:r>
              <a:rPr lang="en-US" altLang="zh-CN" b="1" dirty="0"/>
              <a:t>·</a:t>
            </a:r>
            <a:r>
              <a:rPr lang="zh-CN" altLang="en-US" b="1" dirty="0"/>
              <a:t>塞梅尔（</a:t>
            </a:r>
            <a:r>
              <a:rPr lang="en-US" altLang="zh-CN" b="1" dirty="0"/>
              <a:t>Terry </a:t>
            </a:r>
            <a:r>
              <a:rPr lang="en-US" altLang="zh-CN" b="1" dirty="0" err="1"/>
              <a:t>Semel</a:t>
            </a:r>
            <a:r>
              <a:rPr lang="zh-CN" altLang="en-US" b="1" dirty="0"/>
              <a:t>）</a:t>
            </a:r>
            <a:endParaRPr lang="zh-CN" altLang="en-US" dirty="0"/>
          </a:p>
          <a:p>
            <a:pPr fontAlgn="base" latinLnBrk="1"/>
            <a:r>
              <a:rPr lang="zh-CN" altLang="en-US" dirty="0"/>
              <a:t>任职时间：</a:t>
            </a:r>
            <a:r>
              <a:rPr lang="en-US" altLang="zh-CN" dirty="0"/>
              <a:t>2001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日至</a:t>
            </a:r>
            <a:r>
              <a:rPr lang="en-US" altLang="zh-CN" dirty="0"/>
              <a:t>2007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</a:t>
            </a:r>
          </a:p>
          <a:p>
            <a:pPr fontAlgn="base" latinLnBrk="1"/>
            <a:r>
              <a:rPr lang="zh-CN" altLang="en-US" dirty="0"/>
              <a:t>上任时股价：</a:t>
            </a:r>
            <a:r>
              <a:rPr lang="en-US" altLang="zh-CN" dirty="0"/>
              <a:t>22.31</a:t>
            </a:r>
            <a:r>
              <a:rPr lang="zh-CN" altLang="en-US" dirty="0"/>
              <a:t>美元</a:t>
            </a:r>
          </a:p>
          <a:p>
            <a:pPr fontAlgn="base" latinLnBrk="1"/>
            <a:r>
              <a:rPr lang="zh-CN" altLang="en-US" dirty="0"/>
              <a:t>离职时股价：</a:t>
            </a:r>
            <a:r>
              <a:rPr lang="en-US" altLang="zh-CN" dirty="0"/>
              <a:t>28.12</a:t>
            </a:r>
            <a:r>
              <a:rPr lang="zh-CN" altLang="en-US" dirty="0"/>
              <a:t>美元</a:t>
            </a:r>
          </a:p>
          <a:p>
            <a:pPr fontAlgn="base" latinLnBrk="1"/>
            <a:r>
              <a:rPr lang="zh-CN" altLang="en-US" dirty="0"/>
              <a:t>亮点：这名前时代华纳高管经营雅虎时做出了雅虎最重要的投资之一</a:t>
            </a:r>
            <a:r>
              <a:rPr lang="en-US" altLang="zh-CN" dirty="0"/>
              <a:t>——2005</a:t>
            </a:r>
            <a:r>
              <a:rPr lang="zh-CN" altLang="en-US" dirty="0"/>
              <a:t>年投资中国企业阿里巴巴。自那时起，阿里巴巴成长为电子商务巨头。然而塞梅尔也犯了最大失误之一：错过了收购谷歌的机会。谷歌最后在搜索引擎方面完胜雅虎。</a:t>
            </a:r>
          </a:p>
          <a:p>
            <a:pPr fontAlgn="base" latinLnBrk="1"/>
            <a:r>
              <a:rPr lang="zh-CN" altLang="en-US" b="1" dirty="0"/>
              <a:t>杨致远（</a:t>
            </a:r>
            <a:r>
              <a:rPr lang="en-US" altLang="zh-CN" b="1" dirty="0"/>
              <a:t>Jerry Yang</a:t>
            </a:r>
            <a:r>
              <a:rPr lang="zh-CN" altLang="en-US" b="1" dirty="0"/>
              <a:t>）</a:t>
            </a:r>
            <a:endParaRPr lang="zh-CN" altLang="en-US" dirty="0"/>
          </a:p>
          <a:p>
            <a:pPr fontAlgn="base" latinLnBrk="1"/>
            <a:r>
              <a:rPr lang="zh-CN" altLang="en-US" dirty="0"/>
              <a:t>任职时间：</a:t>
            </a:r>
            <a:r>
              <a:rPr lang="en-US" altLang="zh-CN" dirty="0"/>
              <a:t>2007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月至</a:t>
            </a:r>
            <a:r>
              <a:rPr lang="en-US" altLang="zh-CN" dirty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</a:t>
            </a:r>
          </a:p>
          <a:p>
            <a:pPr fontAlgn="base" latinLnBrk="1"/>
            <a:r>
              <a:rPr lang="zh-CN" altLang="en-US" dirty="0"/>
              <a:t>上任时股价：</a:t>
            </a:r>
            <a:r>
              <a:rPr lang="en-US" altLang="zh-CN" dirty="0"/>
              <a:t>28.12</a:t>
            </a:r>
            <a:r>
              <a:rPr lang="zh-CN" altLang="en-US" dirty="0"/>
              <a:t>美元</a:t>
            </a:r>
          </a:p>
          <a:p>
            <a:pPr fontAlgn="base" latinLnBrk="1"/>
            <a:r>
              <a:rPr lang="zh-CN" altLang="en-US" dirty="0"/>
              <a:t>离职时股价：</a:t>
            </a:r>
            <a:r>
              <a:rPr lang="en-US" altLang="zh-CN" dirty="0"/>
              <a:t>12.10</a:t>
            </a:r>
            <a:r>
              <a:rPr lang="zh-CN" altLang="en-US" dirty="0"/>
              <a:t>美元</a:t>
            </a:r>
          </a:p>
          <a:p>
            <a:pPr fontAlgn="base" latinLnBrk="1"/>
            <a:r>
              <a:rPr lang="zh-CN" altLang="en-US" dirty="0"/>
              <a:t>亮点：这名雅虎联合创始人在董事会的请求下接任雅虎</a:t>
            </a:r>
            <a:r>
              <a:rPr lang="en-US" altLang="zh-CN" dirty="0"/>
              <a:t>CEO</a:t>
            </a:r>
            <a:r>
              <a:rPr lang="zh-CN" altLang="en-US" dirty="0"/>
              <a:t>职位。杨致远与塞梅尔一起完成了对阿里巴巴的投资。然而，</a:t>
            </a:r>
            <a:r>
              <a:rPr lang="en-US" altLang="zh-CN" dirty="0"/>
              <a:t>2008</a:t>
            </a:r>
            <a:r>
              <a:rPr lang="zh-CN" altLang="en-US" dirty="0"/>
              <a:t>年他因拒绝</a:t>
            </a:r>
            <a:r>
              <a:rPr lang="zh-CN" altLang="en-US" dirty="0">
                <a:hlinkClick r:id="rId2"/>
              </a:rPr>
              <a:t>微软</a:t>
            </a:r>
            <a:r>
              <a:rPr lang="en-US" altLang="zh-CN" dirty="0"/>
              <a:t>446</a:t>
            </a:r>
            <a:r>
              <a:rPr lang="zh-CN" altLang="en-US" dirty="0"/>
              <a:t>亿美元的收购而被广泛批评。</a:t>
            </a:r>
          </a:p>
          <a:p>
            <a:pPr algn="just" fontAlgn="base" latinLnBrk="1"/>
            <a:endParaRPr lang="zh-CN" altLang="en-US" sz="3600" dirty="0">
              <a:solidFill>
                <a:srgbClr val="444444"/>
              </a:solidFill>
              <a:latin typeface="&amp;quot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F0D393-8A35-4501-9194-4858266C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5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7FAC90-23C5-40F7-BA2E-68F4E643539F}"/>
              </a:ext>
            </a:extLst>
          </p:cNvPr>
          <p:cNvSpPr/>
          <p:nvPr/>
        </p:nvSpPr>
        <p:spPr>
          <a:xfrm>
            <a:off x="1571348" y="834501"/>
            <a:ext cx="75726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zh-CN" altLang="en-US" b="1" dirty="0">
                <a:solidFill>
                  <a:srgbClr val="000000"/>
                </a:solidFill>
                <a:latin typeface="&amp;quot"/>
              </a:rPr>
              <a:t>卡罗尔</a:t>
            </a:r>
            <a:r>
              <a:rPr lang="en-US" altLang="zh-CN" b="1" dirty="0">
                <a:solidFill>
                  <a:srgbClr val="000000"/>
                </a:solidFill>
                <a:latin typeface="&amp;quot"/>
              </a:rPr>
              <a:t>·</a:t>
            </a:r>
            <a:r>
              <a:rPr lang="zh-CN" altLang="en-US" b="1" dirty="0">
                <a:solidFill>
                  <a:srgbClr val="000000"/>
                </a:solidFill>
                <a:latin typeface="&amp;quot"/>
              </a:rPr>
              <a:t>巴茨（</a:t>
            </a:r>
            <a:r>
              <a:rPr lang="en-US" altLang="zh-CN" b="1" dirty="0">
                <a:solidFill>
                  <a:srgbClr val="000000"/>
                </a:solidFill>
                <a:latin typeface="&amp;quot"/>
              </a:rPr>
              <a:t>Carol </a:t>
            </a:r>
            <a:r>
              <a:rPr lang="en-US" altLang="zh-CN" b="1" dirty="0" err="1">
                <a:solidFill>
                  <a:srgbClr val="000000"/>
                </a:solidFill>
                <a:latin typeface="&amp;quot"/>
              </a:rPr>
              <a:t>Bartz</a:t>
            </a:r>
            <a:r>
              <a:rPr lang="zh-CN" altLang="en-US" b="1" dirty="0">
                <a:solidFill>
                  <a:srgbClr val="000000"/>
                </a:solidFill>
                <a:latin typeface="&amp;quot"/>
              </a:rPr>
              <a:t>）</a:t>
            </a:r>
            <a:endParaRPr lang="zh-CN" altLang="en-US" dirty="0">
              <a:solidFill>
                <a:srgbClr val="000000"/>
              </a:solidFill>
              <a:latin typeface="&amp;quot"/>
            </a:endParaRPr>
          </a:p>
          <a:p>
            <a:pPr fontAlgn="base" latinLnBrk="1"/>
            <a:r>
              <a:rPr lang="zh-CN" altLang="en-US" dirty="0">
                <a:solidFill>
                  <a:srgbClr val="000000"/>
                </a:solidFill>
                <a:latin typeface="&amp;quot"/>
              </a:rPr>
              <a:t>任职时间：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2009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月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13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日至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2011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月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日</a:t>
            </a:r>
          </a:p>
          <a:p>
            <a:pPr fontAlgn="base" latinLnBrk="1"/>
            <a:r>
              <a:rPr lang="zh-CN" altLang="en-US" dirty="0">
                <a:solidFill>
                  <a:srgbClr val="000000"/>
                </a:solidFill>
                <a:latin typeface="&amp;quot"/>
              </a:rPr>
              <a:t>上任时股价：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12.10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美元</a:t>
            </a:r>
          </a:p>
          <a:p>
            <a:pPr fontAlgn="base" latinLnBrk="1"/>
            <a:r>
              <a:rPr lang="zh-CN" altLang="en-US" dirty="0">
                <a:solidFill>
                  <a:srgbClr val="000000"/>
                </a:solidFill>
                <a:latin typeface="&amp;quot"/>
              </a:rPr>
              <a:t>离职时股价：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12.91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美元</a:t>
            </a:r>
          </a:p>
          <a:p>
            <a:pPr fontAlgn="base" latinLnBrk="1"/>
            <a:r>
              <a:rPr lang="zh-CN" altLang="en-US" dirty="0">
                <a:solidFill>
                  <a:srgbClr val="000000"/>
                </a:solidFill>
                <a:latin typeface="&amp;quot"/>
              </a:rPr>
              <a:t>亮点：这名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Autodesk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前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CEO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进入董事会来扭转雅虎在显示广告市场里的地位，后者主要是由谷歌和随后发展起来的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Facebook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主宰。因无法追赶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Facebook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和谷歌并持续在移动、社交和云市场里不断落后，巴茨在上任后两年半被炒鱿鱼，并被首席财务官斯科特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·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汤普森所取代。在她离职后的一次采访中，巴茨表示雅虎“彻底把我玩完了”。</a:t>
            </a:r>
            <a:endParaRPr lang="en-US" altLang="zh-CN" dirty="0">
              <a:solidFill>
                <a:srgbClr val="000000"/>
              </a:solidFill>
              <a:latin typeface="&amp;quot"/>
            </a:endParaRPr>
          </a:p>
          <a:p>
            <a:pPr fontAlgn="base" latinLnBrk="1"/>
            <a:r>
              <a:rPr lang="zh-CN" altLang="en-US" b="1" dirty="0"/>
              <a:t>斯科特</a:t>
            </a:r>
            <a:r>
              <a:rPr lang="en-US" altLang="zh-CN" b="1" dirty="0"/>
              <a:t>·</a:t>
            </a:r>
            <a:r>
              <a:rPr lang="zh-CN" altLang="en-US" b="1" dirty="0"/>
              <a:t>汤普森（</a:t>
            </a:r>
            <a:r>
              <a:rPr lang="en-US" altLang="zh-CN" b="1" dirty="0"/>
              <a:t>Scott Thompson</a:t>
            </a:r>
            <a:r>
              <a:rPr lang="zh-CN" altLang="en-US" b="1" dirty="0"/>
              <a:t>）</a:t>
            </a:r>
            <a:endParaRPr lang="zh-CN" altLang="en-US" dirty="0"/>
          </a:p>
          <a:p>
            <a:pPr fontAlgn="base" latinLnBrk="1"/>
            <a:r>
              <a:rPr lang="zh-CN" altLang="en-US" dirty="0"/>
              <a:t>任职时间：</a:t>
            </a:r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日至</a:t>
            </a:r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</a:t>
            </a:r>
          </a:p>
          <a:p>
            <a:pPr fontAlgn="base" latinLnBrk="1"/>
            <a:r>
              <a:rPr lang="zh-CN" altLang="en-US" dirty="0"/>
              <a:t>上任时股价：</a:t>
            </a:r>
            <a:r>
              <a:rPr lang="en-US" altLang="zh-CN" dirty="0"/>
              <a:t>15.46</a:t>
            </a:r>
            <a:r>
              <a:rPr lang="zh-CN" altLang="en-US" dirty="0"/>
              <a:t>美元</a:t>
            </a:r>
          </a:p>
          <a:p>
            <a:pPr fontAlgn="base" latinLnBrk="1"/>
            <a:r>
              <a:rPr lang="zh-CN" altLang="en-US" dirty="0"/>
              <a:t>离职时股价：</a:t>
            </a:r>
            <a:r>
              <a:rPr lang="en-US" altLang="zh-CN" dirty="0"/>
              <a:t>15.50</a:t>
            </a:r>
            <a:r>
              <a:rPr lang="zh-CN" altLang="en-US" dirty="0"/>
              <a:t>美元</a:t>
            </a:r>
          </a:p>
          <a:p>
            <a:pPr fontAlgn="base" latinLnBrk="1"/>
            <a:r>
              <a:rPr lang="zh-CN" altLang="en-US" dirty="0"/>
              <a:t>亮点：这名前贝宝（</a:t>
            </a:r>
            <a:r>
              <a:rPr lang="en-US" altLang="zh-CN" dirty="0" err="1"/>
              <a:t>Paypal</a:t>
            </a:r>
            <a:r>
              <a:rPr lang="zh-CN" altLang="en-US" dirty="0"/>
              <a:t>）总裁是任职时间最短的雅虎</a:t>
            </a:r>
            <a:r>
              <a:rPr lang="en-US" altLang="zh-CN" dirty="0"/>
              <a:t>CEO</a:t>
            </a:r>
            <a:r>
              <a:rPr lang="zh-CN" altLang="en-US" dirty="0"/>
              <a:t>。在上任四个月后，激进投资者丹尼尔</a:t>
            </a:r>
            <a:r>
              <a:rPr lang="en-US" altLang="zh-CN" dirty="0"/>
              <a:t>?</a:t>
            </a:r>
            <a:r>
              <a:rPr lang="zh-CN" altLang="en-US" dirty="0"/>
              <a:t>勒布</a:t>
            </a:r>
            <a:r>
              <a:rPr lang="en-US" altLang="zh-CN" dirty="0"/>
              <a:t>(Daniel Loeb)</a:t>
            </a:r>
            <a:r>
              <a:rPr lang="zh-CN" altLang="en-US" dirty="0"/>
              <a:t>暴露了汤普森简历造假，表示他并未获得简历里所列出的计算机学位。雅虎证实了这一消息，并对汤普森进行了重新审核。随后汤普森离职，由罗斯</a:t>
            </a:r>
            <a:r>
              <a:rPr lang="en-US" altLang="zh-CN" dirty="0"/>
              <a:t>·</a:t>
            </a:r>
            <a:r>
              <a:rPr lang="zh-CN" altLang="en-US" dirty="0"/>
              <a:t>莱文索恩</a:t>
            </a:r>
            <a:r>
              <a:rPr lang="en-US" altLang="zh-CN" dirty="0"/>
              <a:t>(Ross </a:t>
            </a:r>
            <a:r>
              <a:rPr lang="en-US" altLang="zh-CN" dirty="0" err="1"/>
              <a:t>Levinsohn</a:t>
            </a:r>
            <a:r>
              <a:rPr lang="en-US" altLang="zh-CN" dirty="0"/>
              <a:t>)</a:t>
            </a:r>
            <a:r>
              <a:rPr lang="zh-CN" altLang="en-US" dirty="0"/>
              <a:t>担任代理</a:t>
            </a:r>
            <a:r>
              <a:rPr lang="en-US" altLang="zh-CN" dirty="0"/>
              <a:t>CEO</a:t>
            </a:r>
            <a:r>
              <a:rPr lang="zh-CN" altLang="en-US" dirty="0"/>
              <a:t>。</a:t>
            </a:r>
          </a:p>
          <a:p>
            <a:pPr fontAlgn="base" latinLnBrk="1"/>
            <a:endParaRPr lang="zh-CN" altLang="en-US" b="0" i="0" u="none" strike="noStrike" dirty="0">
              <a:solidFill>
                <a:srgbClr val="000000"/>
              </a:solidFill>
              <a:effectLst/>
              <a:latin typeface="&amp;quot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18A47E-4B99-4541-B9B9-1694C737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3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E491E2-2775-4E16-9CA2-C753AFFD9807}"/>
              </a:ext>
            </a:extLst>
          </p:cNvPr>
          <p:cNvSpPr/>
          <p:nvPr/>
        </p:nvSpPr>
        <p:spPr>
          <a:xfrm>
            <a:off x="908204" y="559108"/>
            <a:ext cx="971217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雅虎衰落的故事是互联网广告渠道变迁的历史。一开始它是聚集信息的渠道，之后的二十年内逐渐被替代，先是</a:t>
            </a: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Google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，然后是</a:t>
            </a: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Facebook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。搜索引擎和社交网络取代了门户，成为两个更受欢迎的载体</a:t>
            </a: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人的载体，也是广告的载体。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今天的雅虎依然有很好技术资源储备和人才，但是它的战略却是模糊不定，想要站起来有很大的难度。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作为曾经的巨头我们也就只剩下唏嘘，他就像一个残伤的武士，兀自伤神，除了回忆当年荣光，再无他事。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所以雅虎在经历更大的打击后就败了，而巨头也早就转换为了</a:t>
            </a: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Google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94E8C-9327-4025-983F-B03818F8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43D0F7-66EE-486C-A737-967362DE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DC430-2661-495A-B025-925457FC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583" y="400140"/>
            <a:ext cx="3719817" cy="270704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     如果问谁发明了现代内燃机汽车，这个问题至今都有很大的争议，但如果你问谁对互联网贡献最大，那这个问题的答案有很大的可能性会是杨致远和戴维</a:t>
            </a:r>
            <a:r>
              <a:rPr lang="en-US" altLang="zh-CN" sz="1400" dirty="0"/>
              <a:t>·</a:t>
            </a:r>
            <a:r>
              <a:rPr lang="zh-CN" altLang="en-US" sz="1400" dirty="0"/>
              <a:t>费罗</a:t>
            </a:r>
            <a:r>
              <a:rPr lang="en-US" altLang="zh-CN" sz="1400" dirty="0"/>
              <a:t>——</a:t>
            </a:r>
            <a:r>
              <a:rPr lang="zh-CN" altLang="en-US" sz="1400" dirty="0"/>
              <a:t>雅虎的创建人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7BA1C6-1D7F-4575-B058-C87991E43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0912" y="257452"/>
            <a:ext cx="3999390" cy="2950661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E2BADA8-CF52-4F27-B290-8CAF08C23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094" y="2099570"/>
            <a:ext cx="3675355" cy="4900473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1FEAA-70D4-451C-A35D-8601A6F8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171" y="6569476"/>
            <a:ext cx="2183907" cy="142042"/>
          </a:xfrm>
        </p:spPr>
        <p:txBody>
          <a:bodyPr/>
          <a:lstStyle/>
          <a:p>
            <a:pPr algn="r"/>
            <a:r>
              <a:rPr lang="en-US" altLang="zh-CN" sz="2000" dirty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017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0858B-CE3C-4EA1-9A03-E32A0593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264" y="958789"/>
            <a:ext cx="9419208" cy="1890943"/>
          </a:xfrm>
        </p:spPr>
        <p:txBody>
          <a:bodyPr>
            <a:normAutofit fontScale="90000"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雅虎</a:t>
            </a:r>
            <a:r>
              <a:rPr lang="zh-CN" altLang="en-US" sz="2400" i="1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i="1" dirty="0">
                <a:solidFill>
                  <a:srgbClr val="333333"/>
                </a:solidFill>
                <a:latin typeface="arial" panose="020B0604020202020204" pitchFamily="34" charset="0"/>
              </a:rPr>
              <a:t>Yahoo!</a:t>
            </a:r>
            <a:r>
              <a:rPr lang="zh-CN" altLang="en-US" sz="2400" i="1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i="1" dirty="0">
                <a:solidFill>
                  <a:srgbClr val="333333"/>
                </a:solidFill>
                <a:latin typeface="arial" panose="020B0604020202020204" pitchFamily="34" charset="0"/>
              </a:rPr>
              <a:t>NASDAQ</a:t>
            </a:r>
            <a:r>
              <a:rPr lang="zh-CN" altLang="en-US" sz="2400" i="1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400" i="1" dirty="0">
                <a:solidFill>
                  <a:srgbClr val="333333"/>
                </a:solidFill>
                <a:latin typeface="arial" panose="020B0604020202020204" pitchFamily="34" charset="0"/>
              </a:rPr>
              <a:t>YHOO</a:t>
            </a:r>
            <a:r>
              <a:rPr lang="zh-CN" altLang="en-US" sz="2400" i="1" dirty="0">
                <a:solidFill>
                  <a:srgbClr val="333333"/>
                </a:solidFill>
                <a:latin typeface="arial" panose="020B0604020202020204" pitchFamily="34" charset="0"/>
              </a:rPr>
              <a:t>）它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是美国著名的</a:t>
            </a:r>
            <a:r>
              <a:rPr lang="zh-CN" altLang="en-US" sz="2400" dirty="0">
                <a:solidFill>
                  <a:srgbClr val="136EC2"/>
                </a:solidFill>
                <a:latin typeface="arial" panose="020B0604020202020204" pitchFamily="34" charset="0"/>
                <a:hlinkClick r:id="rId2"/>
              </a:rPr>
              <a:t>互联网</a:t>
            </a:r>
            <a:r>
              <a:rPr lang="zh-CN" altLang="en-US" sz="2400" dirty="0">
                <a:solidFill>
                  <a:srgbClr val="136EC2"/>
                </a:solidFill>
                <a:latin typeface="arial" panose="020B0604020202020204" pitchFamily="34" charset="0"/>
                <a:hlinkClick r:id="rId3"/>
              </a:rPr>
              <a:t>门户网站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，也是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20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世纪末互联网奇迹的创造者之一。其服务包括</a:t>
            </a:r>
            <a:r>
              <a:rPr lang="zh-CN" altLang="en-US" sz="2400" dirty="0">
                <a:solidFill>
                  <a:srgbClr val="136EC2"/>
                </a:solidFill>
                <a:latin typeface="arial" panose="020B0604020202020204" pitchFamily="34" charset="0"/>
                <a:hlinkClick r:id="rId4"/>
              </a:rPr>
              <a:t>搜索引擎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zh-CN" altLang="en-US" sz="2400" dirty="0">
                <a:solidFill>
                  <a:srgbClr val="136EC2"/>
                </a:solidFill>
                <a:latin typeface="arial" panose="020B0604020202020204" pitchFamily="34" charset="0"/>
                <a:hlinkClick r:id="rId5"/>
              </a:rPr>
              <a:t>电邮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、新闻等，为独立用户提供多元化的网络服务。</a:t>
            </a:r>
            <a:b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同时也是一家全球性的</a:t>
            </a:r>
            <a:r>
              <a:rPr lang="zh-CN" altLang="en-US" sz="2400" dirty="0">
                <a:solidFill>
                  <a:srgbClr val="136EC2"/>
                </a:solidFill>
                <a:latin typeface="arial" panose="020B0604020202020204" pitchFamily="34" charset="0"/>
                <a:hlinkClick r:id="rId6"/>
              </a:rPr>
              <a:t>因特网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通讯、商贸及媒体公司。是全球第一家提供因特网导航服务的网站。</a:t>
            </a:r>
            <a:b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</a:br>
            <a:b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</a:br>
            <a:b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</a:br>
            <a:endParaRPr lang="zh-CN" altLang="en-US" sz="24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808B369-8698-4EE1-8736-9ACA7AB16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015231" y="3482571"/>
            <a:ext cx="8390974" cy="3104660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6D93E-3848-40F6-B62C-889C6763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46167" y="6445188"/>
            <a:ext cx="639191" cy="276287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7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7A003-C130-4FF3-B42F-67EAD30F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54" y="195310"/>
            <a:ext cx="10751321" cy="976542"/>
          </a:xfrm>
        </p:spPr>
        <p:txBody>
          <a:bodyPr>
            <a:normAutofit/>
          </a:bodyPr>
          <a:lstStyle/>
          <a:p>
            <a:r>
              <a:rPr lang="zh-CN" altLang="en-US" dirty="0"/>
              <a:t>雅虎成功之道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839B27-776F-4D00-8BEA-145DF852ABD1}"/>
              </a:ext>
            </a:extLst>
          </p:cNvPr>
          <p:cNvSpPr/>
          <p:nvPr/>
        </p:nvSpPr>
        <p:spPr>
          <a:xfrm>
            <a:off x="1118586" y="1029810"/>
            <a:ext cx="106265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      雅虎建立，它并不是创始人杨致远和费罗深思熟虑、精心谋划的产物，而是他们发现了当时的互联网存在信息孤岛的解决办法，于是偶然地就开始了。</a:t>
            </a:r>
            <a:endParaRPr lang="en-US" altLang="zh-CN" sz="24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雅虎的技术基础是对互联网的一个分类和查询，当时的网站查询信息较多，比较杂乱无章，雅虎这种目录搜索为广大用户提供了一个便利的方式，迎合了大众的口味，发展也就成了必须的事。它就像一副寻宝图，你想要什么，它就会为你提供什么。</a:t>
            </a:r>
            <a:endParaRPr lang="en-US" altLang="zh-CN" sz="24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       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004CA-B26B-4733-8635-7D5B9EC1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4415" y="6458504"/>
            <a:ext cx="2112886" cy="399496"/>
          </a:xfrm>
        </p:spPr>
        <p:txBody>
          <a:bodyPr/>
          <a:lstStyle/>
          <a:p>
            <a:r>
              <a:rPr lang="en-US" altLang="zh-CN" dirty="0"/>
              <a:t>                              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2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4594D9-59EB-4B40-9921-51DCF8952BC6}"/>
              </a:ext>
            </a:extLst>
          </p:cNvPr>
          <p:cNvSpPr/>
          <p:nvPr/>
        </p:nvSpPr>
        <p:spPr>
          <a:xfrm>
            <a:off x="896646" y="506027"/>
            <a:ext cx="105111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2800" dirty="0">
                <a:solidFill>
                  <a:srgbClr val="333333"/>
                </a:solidFill>
                <a:latin typeface="&amp;quot"/>
              </a:rPr>
              <a:t>YAHOO</a:t>
            </a:r>
            <a:r>
              <a:rPr lang="zh-CN" altLang="en-US" sz="2800" dirty="0">
                <a:solidFill>
                  <a:srgbClr val="333333"/>
                </a:solidFill>
                <a:latin typeface="&amp;quot"/>
              </a:rPr>
              <a:t>！只是</a:t>
            </a:r>
            <a:r>
              <a:rPr lang="en-US" altLang="zh-CN" sz="2800" dirty="0">
                <a:solidFill>
                  <a:srgbClr val="333333"/>
                </a:solidFill>
                <a:latin typeface="&amp;quot"/>
              </a:rPr>
              <a:t>INTERNET</a:t>
            </a:r>
            <a:r>
              <a:rPr lang="zh-CN" altLang="en-US" sz="2800" dirty="0">
                <a:solidFill>
                  <a:srgbClr val="333333"/>
                </a:solidFill>
                <a:latin typeface="&amp;quot"/>
              </a:rPr>
              <a:t>上搜索不同层次的索引工具。它不过把所有站点重新排列，并把它们归于不同层次的目录上。那么，是什么使</a:t>
            </a:r>
            <a:r>
              <a:rPr lang="en-US" altLang="zh-CN" sz="2800" dirty="0">
                <a:solidFill>
                  <a:srgbClr val="333333"/>
                </a:solidFill>
                <a:latin typeface="&amp;quot"/>
              </a:rPr>
              <a:t>YAHOO</a:t>
            </a:r>
            <a:r>
              <a:rPr lang="zh-CN" altLang="en-US" sz="2800" dirty="0">
                <a:solidFill>
                  <a:srgbClr val="333333"/>
                </a:solidFill>
                <a:latin typeface="&amp;quot"/>
              </a:rPr>
              <a:t>！一举成功呢</a:t>
            </a:r>
            <a:r>
              <a:rPr lang="en-US" altLang="zh-CN" sz="2800" dirty="0">
                <a:solidFill>
                  <a:srgbClr val="333333"/>
                </a:solidFill>
                <a:latin typeface="&amp;quot"/>
              </a:rPr>
              <a:t>?</a:t>
            </a:r>
          </a:p>
          <a:p>
            <a:pPr latinLnBrk="1"/>
            <a:r>
              <a:rPr lang="en-US" altLang="zh-CN" dirty="0">
                <a:solidFill>
                  <a:srgbClr val="333333"/>
                </a:solidFill>
                <a:latin typeface="&amp;quot"/>
              </a:rPr>
              <a:t>         </a:t>
            </a:r>
            <a:r>
              <a:rPr lang="zh-CN" altLang="en-US" dirty="0">
                <a:solidFill>
                  <a:srgbClr val="333333"/>
                </a:solidFill>
                <a:latin typeface="&amp;quot"/>
              </a:rPr>
              <a:t>不得不说， </a:t>
            </a:r>
            <a:r>
              <a:rPr lang="en-US" altLang="zh-CN" dirty="0">
                <a:solidFill>
                  <a:srgbClr val="333333"/>
                </a:solidFill>
                <a:latin typeface="&amp;quot"/>
              </a:rPr>
              <a:t>YAHOO</a:t>
            </a:r>
            <a:r>
              <a:rPr lang="zh-CN" altLang="en-US" dirty="0">
                <a:solidFill>
                  <a:srgbClr val="333333"/>
                </a:solidFill>
                <a:latin typeface="&amp;quot"/>
              </a:rPr>
              <a:t>！看到了</a:t>
            </a:r>
            <a:r>
              <a:rPr lang="en-US" altLang="zh-CN" dirty="0">
                <a:solidFill>
                  <a:srgbClr val="333333"/>
                </a:solidFill>
                <a:latin typeface="&amp;quot"/>
              </a:rPr>
              <a:t>INTERNET</a:t>
            </a:r>
            <a:r>
              <a:rPr lang="zh-CN" altLang="en-US" dirty="0">
                <a:solidFill>
                  <a:srgbClr val="333333"/>
                </a:solidFill>
                <a:latin typeface="&amp;quot"/>
              </a:rPr>
              <a:t>巨大市场后面的更大的商业利益。在免费为世界提供</a:t>
            </a:r>
            <a:r>
              <a:rPr lang="en-US" altLang="zh-CN" dirty="0">
                <a:solidFill>
                  <a:srgbClr val="333333"/>
                </a:solidFill>
                <a:latin typeface="&amp;quot"/>
              </a:rPr>
              <a:t>Internet</a:t>
            </a:r>
            <a:r>
              <a:rPr lang="zh-CN" altLang="en-US" dirty="0">
                <a:solidFill>
                  <a:srgbClr val="333333"/>
                </a:solidFill>
                <a:latin typeface="&amp;quot"/>
              </a:rPr>
              <a:t>地址的同时，把所有申请地址的公司纳入自己的轨道，通过在主页上为其做广告而获得利润。</a:t>
            </a:r>
            <a:r>
              <a:rPr lang="en-US" altLang="zh-CN" dirty="0">
                <a:solidFill>
                  <a:srgbClr val="333333"/>
                </a:solidFill>
                <a:latin typeface="&amp;quot"/>
              </a:rPr>
              <a:t>1995</a:t>
            </a:r>
            <a:r>
              <a:rPr lang="zh-CN" altLang="en-US" dirty="0">
                <a:solidFill>
                  <a:srgbClr val="333333"/>
                </a:solidFill>
                <a:latin typeface="&amp;quot"/>
              </a:rPr>
              <a:t>年，</a:t>
            </a:r>
            <a:r>
              <a:rPr lang="en-US" altLang="zh-CN" dirty="0">
                <a:solidFill>
                  <a:srgbClr val="333333"/>
                </a:solidFill>
                <a:latin typeface="&amp;quot"/>
              </a:rPr>
              <a:t>YAHOO</a:t>
            </a:r>
            <a:r>
              <a:rPr lang="zh-CN" altLang="en-US" dirty="0">
                <a:solidFill>
                  <a:srgbClr val="333333"/>
                </a:solidFill>
                <a:latin typeface="&amp;quot"/>
              </a:rPr>
              <a:t>！公司的净收入中广告占</a:t>
            </a:r>
            <a:r>
              <a:rPr lang="en-US" altLang="zh-CN" dirty="0">
                <a:solidFill>
                  <a:srgbClr val="333333"/>
                </a:solidFill>
                <a:latin typeface="&amp;quot"/>
              </a:rPr>
              <a:t>93%</a:t>
            </a:r>
            <a:r>
              <a:rPr lang="zh-CN" altLang="en-US" dirty="0">
                <a:solidFill>
                  <a:srgbClr val="333333"/>
                </a:solidFill>
                <a:latin typeface="&amp;quot"/>
              </a:rPr>
              <a:t>。</a:t>
            </a:r>
          </a:p>
          <a:p>
            <a:pPr latinLnBrk="1"/>
            <a:r>
              <a:rPr lang="en-US" altLang="zh-CN" dirty="0">
                <a:solidFill>
                  <a:srgbClr val="333333"/>
                </a:solidFill>
                <a:latin typeface="&amp;quot"/>
              </a:rPr>
              <a:t>YAHOO</a:t>
            </a:r>
            <a:r>
              <a:rPr lang="zh-CN" altLang="en-US" dirty="0">
                <a:solidFill>
                  <a:srgbClr val="333333"/>
                </a:solidFill>
                <a:latin typeface="&amp;quot"/>
              </a:rPr>
              <a:t>！一边面对着成千上万的著名企业，一边联系着成万上亿的用户。这就不难理解，一个只有</a:t>
            </a:r>
            <a:r>
              <a:rPr lang="en-US" altLang="zh-CN" dirty="0">
                <a:solidFill>
                  <a:srgbClr val="333333"/>
                </a:solidFill>
                <a:latin typeface="&amp;quot"/>
              </a:rPr>
              <a:t>49</a:t>
            </a:r>
            <a:r>
              <a:rPr lang="zh-CN" altLang="en-US" dirty="0">
                <a:solidFill>
                  <a:srgbClr val="333333"/>
                </a:solidFill>
                <a:latin typeface="&amp;quot"/>
              </a:rPr>
              <a:t>人的公司，凭借</a:t>
            </a:r>
            <a:r>
              <a:rPr lang="en-US" altLang="zh-CN" dirty="0">
                <a:solidFill>
                  <a:srgbClr val="333333"/>
                </a:solidFill>
                <a:latin typeface="&amp;quot"/>
              </a:rPr>
              <a:t>260</a:t>
            </a:r>
            <a:r>
              <a:rPr lang="zh-CN" altLang="en-US" dirty="0">
                <a:solidFill>
                  <a:srgbClr val="333333"/>
                </a:solidFill>
                <a:latin typeface="&amp;quot"/>
              </a:rPr>
              <a:t>万份普通股，却造就了两位亿万富翁的原因。</a:t>
            </a:r>
            <a:r>
              <a:rPr lang="en-US" altLang="zh-CN" dirty="0">
                <a:solidFill>
                  <a:srgbClr val="333333"/>
                </a:solidFill>
                <a:latin typeface="&amp;quot"/>
              </a:rPr>
              <a:t>YAHOO</a:t>
            </a:r>
            <a:r>
              <a:rPr lang="zh-CN" altLang="en-US" dirty="0">
                <a:solidFill>
                  <a:srgbClr val="333333"/>
                </a:solidFill>
                <a:latin typeface="&amp;quot"/>
              </a:rPr>
              <a:t>！的</a:t>
            </a:r>
            <a:r>
              <a:rPr lang="en-US" altLang="zh-CN" dirty="0">
                <a:solidFill>
                  <a:srgbClr val="333333"/>
                </a:solidFill>
                <a:latin typeface="&amp;quot"/>
              </a:rPr>
              <a:t>INTERNET</a:t>
            </a:r>
            <a:r>
              <a:rPr lang="zh-CN" altLang="en-US" dirty="0">
                <a:solidFill>
                  <a:srgbClr val="333333"/>
                </a:solidFill>
                <a:latin typeface="&amp;quot"/>
              </a:rPr>
              <a:t>策略可谓出其不意，独辟蹊径。表面上看，</a:t>
            </a:r>
            <a:r>
              <a:rPr lang="en-US" altLang="zh-CN" dirty="0">
                <a:solidFill>
                  <a:srgbClr val="333333"/>
                </a:solidFill>
                <a:latin typeface="&amp;quot"/>
              </a:rPr>
              <a:t>YAHOO</a:t>
            </a:r>
            <a:r>
              <a:rPr lang="zh-CN" altLang="en-US" dirty="0">
                <a:solidFill>
                  <a:srgbClr val="333333"/>
                </a:solidFill>
                <a:latin typeface="&amp;quot"/>
              </a:rPr>
              <a:t>！免费提供</a:t>
            </a:r>
            <a:r>
              <a:rPr lang="en-US" altLang="zh-CN" dirty="0">
                <a:solidFill>
                  <a:srgbClr val="333333"/>
                </a:solidFill>
                <a:latin typeface="&amp;quot"/>
              </a:rPr>
              <a:t>3W</a:t>
            </a:r>
            <a:r>
              <a:rPr lang="zh-CN" altLang="en-US" dirty="0">
                <a:solidFill>
                  <a:srgbClr val="333333"/>
                </a:solidFill>
                <a:latin typeface="&amp;quot"/>
              </a:rPr>
              <a:t>地址。实际上，它已买断了用户端上所有公司、机构、个人的</a:t>
            </a:r>
            <a:r>
              <a:rPr lang="en-US" altLang="zh-CN" dirty="0">
                <a:solidFill>
                  <a:srgbClr val="333333"/>
                </a:solidFill>
                <a:latin typeface="&amp;quot"/>
              </a:rPr>
              <a:t>INTERNET</a:t>
            </a:r>
            <a:r>
              <a:rPr lang="zh-CN" altLang="en-US" dirty="0">
                <a:solidFill>
                  <a:srgbClr val="333333"/>
                </a:solidFill>
                <a:latin typeface="&amp;quot"/>
              </a:rPr>
              <a:t>注册权。据</a:t>
            </a:r>
            <a:r>
              <a:rPr lang="en-US" altLang="zh-CN" dirty="0">
                <a:solidFill>
                  <a:srgbClr val="333333"/>
                </a:solidFill>
                <a:latin typeface="&amp;quot"/>
              </a:rPr>
              <a:t>1996</a:t>
            </a:r>
            <a:r>
              <a:rPr lang="zh-CN" altLang="en-US" dirty="0">
                <a:solidFill>
                  <a:srgbClr val="333333"/>
                </a:solidFill>
                <a:latin typeface="&amp;quot"/>
              </a:rPr>
              <a:t>年</a:t>
            </a:r>
            <a:r>
              <a:rPr lang="en-US" altLang="zh-CN" dirty="0">
                <a:solidFill>
                  <a:srgbClr val="333333"/>
                </a:solidFill>
                <a:latin typeface="&amp;quot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&amp;quot"/>
              </a:rPr>
              <a:t>月的统计，</a:t>
            </a:r>
            <a:r>
              <a:rPr lang="en-US" altLang="zh-CN" dirty="0">
                <a:solidFill>
                  <a:srgbClr val="333333"/>
                </a:solidFill>
                <a:latin typeface="&amp;quot"/>
              </a:rPr>
              <a:t>YAHOO</a:t>
            </a:r>
            <a:r>
              <a:rPr lang="zh-CN" altLang="en-US" dirty="0">
                <a:solidFill>
                  <a:srgbClr val="333333"/>
                </a:solidFill>
                <a:latin typeface="&amp;quot"/>
              </a:rPr>
              <a:t>！平均每天收到</a:t>
            </a:r>
            <a:r>
              <a:rPr lang="en-US" altLang="zh-CN" dirty="0">
                <a:solidFill>
                  <a:srgbClr val="333333"/>
                </a:solidFill>
                <a:latin typeface="&amp;quot"/>
              </a:rPr>
              <a:t>3000</a:t>
            </a:r>
            <a:r>
              <a:rPr lang="zh-CN" altLang="en-US" dirty="0">
                <a:solidFill>
                  <a:srgbClr val="333333"/>
                </a:solidFill>
                <a:latin typeface="&amp;quot"/>
              </a:rPr>
              <a:t>个</a:t>
            </a:r>
            <a:r>
              <a:rPr lang="en-US" altLang="zh-CN" dirty="0">
                <a:solidFill>
                  <a:srgbClr val="333333"/>
                </a:solidFill>
                <a:latin typeface="&amp;quot"/>
              </a:rPr>
              <a:t>Web</a:t>
            </a:r>
            <a:r>
              <a:rPr lang="zh-CN" altLang="en-US" dirty="0">
                <a:solidFill>
                  <a:srgbClr val="333333"/>
                </a:solidFill>
                <a:latin typeface="&amp;quot"/>
              </a:rPr>
              <a:t>站点申请。</a:t>
            </a:r>
          </a:p>
          <a:p>
            <a:pPr latinLnBrk="1"/>
            <a:r>
              <a:rPr lang="zh-CN" altLang="en-US" dirty="0">
                <a:solidFill>
                  <a:srgbClr val="333333"/>
                </a:solidFill>
                <a:latin typeface="&amp;quot"/>
              </a:rPr>
              <a:t>华人企业家李嘉诚先生曾经说过：“你去找生意做，生意很难做；生意来找你，生意就很好做。”今天的</a:t>
            </a:r>
            <a:r>
              <a:rPr lang="en-US" altLang="zh-CN" dirty="0">
                <a:solidFill>
                  <a:srgbClr val="333333"/>
                </a:solidFill>
                <a:latin typeface="&amp;quot"/>
              </a:rPr>
              <a:t>YAHOO</a:t>
            </a:r>
            <a:r>
              <a:rPr lang="zh-CN" altLang="en-US" dirty="0">
                <a:solidFill>
                  <a:srgbClr val="333333"/>
                </a:solidFill>
                <a:latin typeface="&amp;quot"/>
              </a:rPr>
              <a:t>！每天都要忙于处理世界各地潮涌般的客户。但他们确实有眼光，你也可以说他们运气好，占住了网络上一块最有利的黄金宝地。</a:t>
            </a:r>
            <a:endParaRPr lang="zh-CN" altLang="en-US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50000A-E6A9-4561-A2AE-32766AEE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728" y="6312023"/>
            <a:ext cx="7501630" cy="409452"/>
          </a:xfrm>
        </p:spPr>
        <p:txBody>
          <a:bodyPr/>
          <a:lstStyle/>
          <a:p>
            <a:r>
              <a:rPr lang="en-US" altLang="zh-CN" dirty="0"/>
              <a:t>                                                                                                                                                                       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4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4632E1F3-C59E-42A7-8C87-EB3D13573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68" y="1038214"/>
            <a:ext cx="11123720" cy="41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95220" numCol="1" anchor="ctr" anchorCtr="0" compatLnSpc="1">
            <a:prstTxWarp prst="textNoShape">
              <a:avLst/>
            </a:prstTxWarp>
            <a:spAutoFit/>
          </a:bodyPr>
          <a:lstStyle>
            <a:lvl1pPr indent="177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1994年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杨致远和大卫-费罗在美国于 1994年创立了雅虎。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1996年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4月12日，YAHOO！正式在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36E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华尔街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上市，上市第一天的股票总价达到5亿美元，而YAHOO（雅虎）1995年的营业额不过130万美元，实际亏损63万美元，直到1996年底，才赚了区区9万美元。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36E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zh-CN" sz="2000" dirty="0">
                <a:solidFill>
                  <a:srgbClr val="136EC2"/>
                </a:solidFill>
                <a:cs typeface="Arial" panose="020B0604020202020204" pitchFamily="34" charset="0"/>
              </a:rPr>
              <a:t>      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1997年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元月，《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36E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今日美国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》为全国信息网的网络族筛选“内容最丰富、最具娱乐价值、画面最吸引人且最容易使用的网络站台”，结果发现“雅虎（Yahoo）”连续数周在内容最优良、实用性最高、最容易使用等项目上夺魁。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1999年9月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，中国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36E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雅虎网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站开通。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2005年8月11日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，雅虎投资10亿美元于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36E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阿里巴巴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，同时阿里巴巴全面收购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36E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雅虎中国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，成为阿里巴巴旗下网站。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2005年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、2006年，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36E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中国雅虎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分获由IT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36E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风云榜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评出的“搜索引擎年度风云奖”和第五届互联网搜索大赛“搜索产品用户最高满意度奖”等殊荣。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雅虎">
            <a:hlinkClick r:id="rId9" tooltip="雅虎"/>
            <a:extLst>
              <a:ext uri="{FF2B5EF4-FFF2-40B4-BE49-F238E27FC236}">
                <a16:creationId xmlns:a16="http://schemas.microsoft.com/office/drawing/2014/main" id="{462B9C86-7710-42A3-A23D-4E9694194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717" y="4910013"/>
            <a:ext cx="2095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A61AD6-AD9F-43C9-82C3-AA5D109F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</p:spPr>
        <p:txBody>
          <a:bodyPr/>
          <a:lstStyle/>
          <a:p>
            <a:r>
              <a:rPr lang="en-US" altLang="zh-CN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5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070756E-CE0F-4FA3-BA65-C047B62A0079}"/>
              </a:ext>
            </a:extLst>
          </p:cNvPr>
          <p:cNvSpPr/>
          <p:nvPr/>
        </p:nvSpPr>
        <p:spPr>
          <a:xfrm>
            <a:off x="1127464" y="461639"/>
            <a:ext cx="80165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</a:t>
            </a:r>
            <a:r>
              <a:rPr lang="zh-CN" altLang="en-US" sz="3600" b="1" i="1" dirty="0"/>
              <a:t>一</a:t>
            </a:r>
            <a:r>
              <a:rPr lang="en-US" altLang="zh-CN" sz="3600" b="1" i="1" dirty="0"/>
              <a:t>.</a:t>
            </a:r>
            <a:r>
              <a:rPr lang="zh-CN" altLang="en-US" sz="3600" b="1" i="1" dirty="0"/>
              <a:t>新颖的营利</a:t>
            </a:r>
            <a:endParaRPr lang="en-US" altLang="zh-CN" sz="3600" b="1" i="1" dirty="0"/>
          </a:p>
          <a:p>
            <a:r>
              <a:rPr lang="en-US" altLang="zh-CN" dirty="0"/>
              <a:t> </a:t>
            </a:r>
            <a:r>
              <a:rPr lang="zh-CN" altLang="en-US" dirty="0"/>
              <a:t>  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如果我们把互联网产业和个人电脑产业做一个对比，那美国在线同时扮演了个人电脑制造商和操作系统制造商两个角色，在它看来，门户网站要挣钱就必须收取上网费。但对于雅虎来说，挣钱的事交给电话和宽带去弄，他所做的就是将门户做好。大量的用户通过雅虎这个门户去搜索信息，门户网站就相当于操作系统。这样的情况下，上网费就越来越少，门户网站的钱却越挣越多。这种做法，让雅虎一下成为互联网的第一品牌。雅虎也成为了全球互联网公司所效仿的对象。（在接下来的一年中，各种门户网站相继出现，从政府部门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学校，公司到个人都在自建网站，互联网上的内容急剧增加，人类进入了信息爆发的时代）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DDCFA2-B23F-4099-879A-3754B92C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2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E02F2B9-25EB-400D-AFB5-7C189C8E158F}"/>
              </a:ext>
            </a:extLst>
          </p:cNvPr>
          <p:cNvSpPr/>
          <p:nvPr/>
        </p:nvSpPr>
        <p:spPr>
          <a:xfrm>
            <a:off x="1664007" y="1225303"/>
            <a:ext cx="9055224" cy="2936358"/>
          </a:xfrm>
          <a:prstGeom prst="rect">
            <a:avLst/>
          </a:prstGeom>
        </p:spPr>
        <p:txBody>
          <a:bodyPr wrap="square" tIns="180000" spcCol="3204000">
            <a:spAutoFit/>
          </a:bodyPr>
          <a:lstStyle/>
          <a:p>
            <a:r>
              <a:rPr lang="zh-CN" altLang="en-US" sz="3200" i="1" dirty="0">
                <a:solidFill>
                  <a:srgbClr val="333333"/>
                </a:solidFill>
                <a:latin typeface="arial" panose="020B0604020202020204" pitchFamily="34" charset="0"/>
              </a:rPr>
              <a:t>二</a:t>
            </a:r>
            <a:r>
              <a:rPr lang="en-US" altLang="zh-CN" sz="3200" i="1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r>
              <a:rPr lang="zh-CN" altLang="en-US" sz="3200" i="1" dirty="0">
                <a:solidFill>
                  <a:srgbClr val="333333"/>
                </a:solidFill>
                <a:latin typeface="arial" panose="020B0604020202020204" pitchFamily="34" charset="0"/>
              </a:rPr>
              <a:t>独特的互联网盈利方式</a:t>
            </a:r>
            <a:endParaRPr lang="en-US" altLang="zh-CN" sz="3200" i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互联网免费与开放是杨致远等人的目标，要想达到这个标准很难。必须有人为互联网的运行与发展买单。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杨致远很聪明，想到通过为大公司做广告的方式挣钱，从而使上网免费，这就是泡沫时代破碎前人们所说的“互联网免费午餐”。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杨致远照搬报纸等传统的媒体广告的商业模式，在雅虎首页网站上增加了广告板块，收取广告费来养活自己并发展，从而去增加网站流量。随着流量的提升，雅虎的营业额也达到了前所未有的高度。这一做法也得到了很多互联网公司的效仿，在那个时代也掀起了对流量的追捧。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3B70DA-FDBF-4A83-ABF2-3DCEC634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3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C60FA7-C19A-439C-8787-2F2F1FEB5BF2}"/>
              </a:ext>
            </a:extLst>
          </p:cNvPr>
          <p:cNvSpPr/>
          <p:nvPr/>
        </p:nvSpPr>
        <p:spPr>
          <a:xfrm>
            <a:off x="1491449" y="1242873"/>
            <a:ext cx="97565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/>
            <a:r>
              <a:rPr lang="zh-CN" altLang="en-US" sz="3200" b="1" i="1" dirty="0">
                <a:solidFill>
                  <a:srgbClr val="444444"/>
                </a:solidFill>
                <a:latin typeface="&amp;quot"/>
              </a:rPr>
              <a:t>  三</a:t>
            </a:r>
            <a:r>
              <a:rPr lang="en-US" altLang="zh-CN" sz="3200" b="1" i="1" dirty="0">
                <a:solidFill>
                  <a:srgbClr val="444444"/>
                </a:solidFill>
                <a:latin typeface="&amp;quot"/>
              </a:rPr>
              <a:t>.</a:t>
            </a:r>
            <a:r>
              <a:rPr lang="zh-CN" altLang="en-US" sz="3200" b="1" i="1" dirty="0">
                <a:solidFill>
                  <a:srgbClr val="444444"/>
                </a:solidFill>
                <a:latin typeface="&amp;quot"/>
              </a:rPr>
              <a:t>正确的决策与机遇</a:t>
            </a:r>
            <a:endParaRPr lang="en-US" altLang="zh-CN" sz="3200" b="1" i="1" dirty="0">
              <a:solidFill>
                <a:srgbClr val="444444"/>
              </a:solidFill>
              <a:latin typeface="&amp;quot"/>
            </a:endParaRPr>
          </a:p>
          <a:p>
            <a:pPr algn="just" fontAlgn="base" latinLnBrk="1"/>
            <a:r>
              <a:rPr lang="zh-CN" altLang="en-US" dirty="0">
                <a:solidFill>
                  <a:srgbClr val="444444"/>
                </a:solidFill>
                <a:latin typeface="&amp;quot"/>
              </a:rPr>
              <a:t>        流量盈利的方式为雅虎带来了金钱与名誉，却也带来了危机，大量追求流量的公司出现，使流量变得不值钱，雅虎也受到了重创。</a:t>
            </a:r>
            <a:endParaRPr lang="en-US" altLang="zh-CN" dirty="0">
              <a:solidFill>
                <a:srgbClr val="444444"/>
              </a:solidFill>
              <a:latin typeface="&amp;quot"/>
            </a:endParaRPr>
          </a:p>
          <a:p>
            <a:pPr algn="just" fontAlgn="base" latinLnBrk="1"/>
            <a:r>
              <a:rPr lang="zh-CN" altLang="en-US" dirty="0">
                <a:solidFill>
                  <a:srgbClr val="444444"/>
                </a:solidFill>
                <a:latin typeface="&amp;quot"/>
              </a:rPr>
              <a:t>        值得一提的是，在恢复过程中雅虎的决策人发挥了很好的作用，抓住了时机。</a:t>
            </a:r>
            <a:endParaRPr lang="en-US" altLang="zh-CN" dirty="0">
              <a:solidFill>
                <a:srgbClr val="444444"/>
              </a:solidFill>
              <a:latin typeface="&amp;quot"/>
            </a:endParaRPr>
          </a:p>
          <a:p>
            <a:pPr algn="just" fontAlgn="base" latinLnBrk="1"/>
            <a:r>
              <a:rPr lang="zh-CN" altLang="en-US" dirty="0">
                <a:solidFill>
                  <a:srgbClr val="444444"/>
                </a:solidFill>
                <a:latin typeface="&amp;quot"/>
              </a:rPr>
              <a:t>雅虎买下了</a:t>
            </a:r>
            <a:r>
              <a:rPr lang="en-US" altLang="zh-CN" dirty="0">
                <a:solidFill>
                  <a:srgbClr val="444444"/>
                </a:solidFill>
                <a:latin typeface="&amp;quot"/>
              </a:rPr>
              <a:t>Overture,</a:t>
            </a:r>
            <a:r>
              <a:rPr lang="zh-CN" altLang="en-US" dirty="0">
                <a:solidFill>
                  <a:srgbClr val="444444"/>
                </a:solidFill>
                <a:latin typeface="&amp;quot"/>
              </a:rPr>
              <a:t>开始进军搜索引擎。当时雅虎收购了除了</a:t>
            </a:r>
            <a:r>
              <a:rPr lang="en-US" altLang="zh-CN" dirty="0">
                <a:solidFill>
                  <a:srgbClr val="444444"/>
                </a:solidFill>
                <a:latin typeface="&amp;quot"/>
              </a:rPr>
              <a:t>Google</a:t>
            </a:r>
            <a:r>
              <a:rPr lang="zh-CN" altLang="en-US" dirty="0">
                <a:solidFill>
                  <a:srgbClr val="444444"/>
                </a:solidFill>
                <a:latin typeface="&amp;quot"/>
              </a:rPr>
              <a:t>和</a:t>
            </a:r>
            <a:r>
              <a:rPr lang="en-US" altLang="zh-CN" dirty="0">
                <a:solidFill>
                  <a:srgbClr val="444444"/>
                </a:solidFill>
                <a:latin typeface="&amp;quot"/>
              </a:rPr>
              <a:t>Ask Jeeves</a:t>
            </a:r>
            <a:r>
              <a:rPr lang="zh-CN" altLang="en-US" dirty="0">
                <a:solidFill>
                  <a:srgbClr val="444444"/>
                </a:solidFill>
                <a:latin typeface="&amp;quot"/>
              </a:rPr>
              <a:t>以外的所有的搜索引擎。凭借搜索广告的收入，雅虎成功回到了巅峰，收入一度达到了最高。</a:t>
            </a:r>
            <a:endParaRPr lang="en-US" altLang="zh-CN" dirty="0">
              <a:solidFill>
                <a:srgbClr val="444444"/>
              </a:solidFill>
              <a:latin typeface="&amp;quot"/>
            </a:endParaRPr>
          </a:p>
          <a:p>
            <a:pPr algn="just" fontAlgn="base" latinLnBrk="1"/>
            <a:endParaRPr lang="zh-CN" altLang="en-US" dirty="0">
              <a:solidFill>
                <a:srgbClr val="444444"/>
              </a:solidFill>
              <a:latin typeface="&amp;quot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6E6963-B429-4B7E-95B2-82FB66F9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89694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0</TotalTime>
  <Words>1790</Words>
  <Application>Microsoft Office PowerPoint</Application>
  <PresentationFormat>宽屏</PresentationFormat>
  <Paragraphs>70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&amp;quot</vt:lpstr>
      <vt:lpstr>等线</vt:lpstr>
      <vt:lpstr>华文新魏</vt:lpstr>
      <vt:lpstr>华文中宋</vt:lpstr>
      <vt:lpstr>楷体</vt:lpstr>
      <vt:lpstr>宋体</vt:lpstr>
      <vt:lpstr>arial</vt:lpstr>
      <vt:lpstr>arial</vt:lpstr>
      <vt:lpstr>Gill Sans MT</vt:lpstr>
      <vt:lpstr>Impact</vt:lpstr>
      <vt:lpstr>徽章</vt:lpstr>
      <vt:lpstr>英明不朽的雅虎</vt:lpstr>
      <vt:lpstr>     如果问谁发明了现代内燃机汽车，这个问题至今都有很大的争议，但如果你问谁对互联网贡献最大，那这个问题的答案有很大的可能性会是杨致远和戴维·费罗——雅虎的创建人</vt:lpstr>
      <vt:lpstr>雅虎（Yahoo!，NASDAQ：YHOO）它是美国著名的互联网门户网站，也是20世纪末互联网奇迹的创造者之一。其服务包括搜索引擎、电邮、新闻等，为独立用户提供多元化的网络服务。 同时也是一家全球性的因特网通讯、商贸及媒体公司。是全球第一家提供因特网导航服务的网站。   </vt:lpstr>
      <vt:lpstr>雅虎成功之道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英明不朽的雅虎</dc:title>
  <dc:creator>郑 广霞</dc:creator>
  <cp:lastModifiedBy>郑 广霞</cp:lastModifiedBy>
  <cp:revision>49</cp:revision>
  <dcterms:created xsi:type="dcterms:W3CDTF">2018-10-16T16:35:55Z</dcterms:created>
  <dcterms:modified xsi:type="dcterms:W3CDTF">2018-10-19T07:58:55Z</dcterms:modified>
</cp:coreProperties>
</file>