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1"/>
  </p:notesMasterIdLst>
  <p:handoutMasterIdLst>
    <p:handoutMasterId r:id="rId22"/>
  </p:handoutMasterIdLst>
  <p:sldIdLst>
    <p:sldId id="337" r:id="rId2"/>
    <p:sldId id="289" r:id="rId3"/>
    <p:sldId id="320" r:id="rId4"/>
    <p:sldId id="465" r:id="rId5"/>
    <p:sldId id="466" r:id="rId6"/>
    <p:sldId id="342" r:id="rId7"/>
    <p:sldId id="343" r:id="rId8"/>
    <p:sldId id="344" r:id="rId9"/>
    <p:sldId id="345" r:id="rId10"/>
    <p:sldId id="334" r:id="rId11"/>
    <p:sldId id="292" r:id="rId12"/>
    <p:sldId id="293" r:id="rId13"/>
    <p:sldId id="327" r:id="rId14"/>
    <p:sldId id="295" r:id="rId15"/>
    <p:sldId id="329" r:id="rId16"/>
    <p:sldId id="296" r:id="rId17"/>
    <p:sldId id="314" r:id="rId18"/>
    <p:sldId id="315" r:id="rId19"/>
    <p:sldId id="347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65"/>
    <a:srgbClr val="A4B0E2"/>
    <a:srgbClr val="96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39796" autoAdjust="0"/>
  </p:normalViewPr>
  <p:slideViewPr>
    <p:cSldViewPr>
      <p:cViewPr varScale="1">
        <p:scale>
          <a:sx n="67" d="100"/>
          <a:sy n="67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0F239ED-AC89-4202-BFD6-FEDCB44D8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07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7B7683-2686-441C-BF31-5CF3373083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18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2D2C3-9081-41CA-94BD-B63E671665CE}" type="slidenum">
              <a:rPr lang="en-GB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C0B17-DFFE-4298-8A56-D0E1339D4BB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3025A-C5F3-4671-9A70-A1F9DBE5EA1D}" type="slidenum">
              <a:rPr lang="en-GB"/>
              <a:pPr/>
              <a:t>3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>
                <a:solidFill>
                  <a:schemeClr val="bg1"/>
                </a:solidFill>
              </a:rPr>
              <a:t>– marketing, wishful thinking, technical invention, hunch, complaint about something that doesn’t work</a:t>
            </a:r>
          </a:p>
          <a:p>
            <a:pPr eaLnBrk="1" hangingPunct="1"/>
            <a:r>
              <a:rPr lang="en-GB">
                <a:solidFill>
                  <a:schemeClr val="bg1"/>
                </a:solidFill>
              </a:rPr>
              <a:t>– marketing, wishful thinking, technical invention, hunch, complaint about something that doesn’t work</a:t>
            </a:r>
          </a:p>
          <a:p>
            <a:pPr eaLnBrk="1" hangingPunct="1"/>
            <a:r>
              <a:rPr lang="en-GB">
                <a:solidFill>
                  <a:schemeClr val="bg1"/>
                </a:solidFill>
              </a:rPr>
              <a:t>– the man-made world –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C0B17-DFFE-4298-8A56-D0E1339D4BBF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5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81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l"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 marL="914400" indent="0" algn="l">
              <a:buNone/>
              <a:defRPr>
                <a:solidFill>
                  <a:schemeClr val="tx1"/>
                </a:solidFill>
              </a:defRPr>
            </a:lvl3pPr>
            <a:lvl4pPr marL="1371600" indent="0" algn="l">
              <a:buNone/>
              <a:defRPr>
                <a:solidFill>
                  <a:schemeClr val="tx1"/>
                </a:solidFill>
              </a:defRPr>
            </a:lvl4pPr>
            <a:lvl5pPr marL="1828800" indent="0" algn="l">
              <a:buNone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77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6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355" y="7647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355" y="1988840"/>
            <a:ext cx="8229600" cy="332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26" name="Picture 2" descr="Imperial College London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86793"/>
            <a:ext cx="1842523" cy="48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398587" y="6093296"/>
            <a:ext cx="8496944" cy="5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97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u="sng" kern="1200">
          <a:solidFill>
            <a:schemeClr val="accent2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58988" y="4653136"/>
            <a:ext cx="6400800" cy="1343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>
              <a:lnSpc>
                <a:spcPct val="80000"/>
              </a:lnSpc>
            </a:pPr>
            <a:endParaRPr lang="en-GB" sz="2000" b="1" dirty="0"/>
          </a:p>
          <a:p>
            <a:pPr algn="r" eaLnBrk="1" hangingPunct="1">
              <a:lnSpc>
                <a:spcPct val="80000"/>
              </a:lnSpc>
            </a:pPr>
            <a:r>
              <a:rPr lang="en-GB" sz="2000" b="1" dirty="0">
                <a:solidFill>
                  <a:schemeClr val="tx1"/>
                </a:solidFill>
              </a:rPr>
              <a:t>Esther Perea</a:t>
            </a:r>
          </a:p>
          <a:p>
            <a:pPr algn="r" eaLnBrk="1" hangingPunct="1">
              <a:lnSpc>
                <a:spcPct val="80000"/>
              </a:lnSpc>
            </a:pPr>
            <a:r>
              <a:rPr lang="en-GB" sz="2000" dirty="0">
                <a:solidFill>
                  <a:schemeClr val="tx1"/>
                </a:solidFill>
              </a:rPr>
              <a:t>Room 614</a:t>
            </a:r>
          </a:p>
          <a:p>
            <a:pPr algn="r" eaLnBrk="1" hangingPunct="1">
              <a:lnSpc>
                <a:spcPct val="80000"/>
              </a:lnSpc>
            </a:pPr>
            <a:r>
              <a:rPr lang="en-GB" sz="2000" dirty="0">
                <a:solidFill>
                  <a:schemeClr val="tx1"/>
                </a:solidFill>
              </a:rPr>
              <a:t>e.perea@imperial.ac.uk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673AE-D8C1-44CB-871D-17C23237F464}"/>
              </a:ext>
            </a:extLst>
          </p:cNvPr>
          <p:cNvSpPr/>
          <p:nvPr/>
        </p:nvSpPr>
        <p:spPr>
          <a:xfrm>
            <a:off x="2915816" y="35472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ELEC40006: 1</a:t>
            </a:r>
            <a:r>
              <a:rPr lang="en-GB" baseline="30000" dirty="0">
                <a:latin typeface="Arial" panose="020B0604020202020204" pitchFamily="34" charset="0"/>
              </a:rPr>
              <a:t>st</a:t>
            </a:r>
            <a:r>
              <a:rPr lang="en-GB" dirty="0">
                <a:latin typeface="Arial" panose="020B0604020202020204" pitchFamily="34" charset="0"/>
              </a:rPr>
              <a:t> Year Electronics Design Project 2020</a:t>
            </a:r>
            <a:endParaRPr lang="fr-FR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8C8D18-A33C-4334-A444-0D80EEBA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905" y="1996888"/>
            <a:ext cx="7775575" cy="12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GB" sz="4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Definition:</a:t>
            </a:r>
          </a:p>
          <a:p>
            <a:pPr algn="r"/>
            <a:r>
              <a:rPr lang="en-GB" sz="4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Design Specification</a:t>
            </a:r>
            <a:br>
              <a:rPr lang="en-GB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0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9612" y="1628800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Translate customer requirements into “engineering terms” (quantifiable)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We use the information from the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phase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We compile Product Design Specification (part of the </a:t>
            </a:r>
            <a:r>
              <a:rPr lang="en-GB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Design Methodology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620713"/>
            <a:ext cx="8229600" cy="70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u="sng" kern="1200">
                <a:solidFill>
                  <a:schemeClr val="accent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GB" dirty="0"/>
              <a:t>What are the next steps?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60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88640"/>
            <a:ext cx="8229600" cy="72008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GB" dirty="0"/>
              <a:t>Total Design Methodology</a:t>
            </a:r>
          </a:p>
        </p:txBody>
      </p:sp>
      <p:pic>
        <p:nvPicPr>
          <p:cNvPr id="614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31840" y="980727"/>
            <a:ext cx="3600400" cy="4952577"/>
          </a:xfrm>
          <a:noFill/>
          <a:ln w="254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54868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GB" b="1" dirty="0"/>
              <a:t>Total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340768"/>
            <a:ext cx="8728645" cy="403244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61950" indent="-361950" eaLnBrk="1" hangingPunct="1">
              <a:lnSpc>
                <a:spcPct val="130000"/>
              </a:lnSpc>
              <a:buSzPct val="75000"/>
            </a:pPr>
            <a:r>
              <a:rPr lang="en-GB" sz="2800" dirty="0"/>
              <a:t>Systematic activity involved between the identification of the user need and the successful selling of the product (designed to satisfy that need)</a:t>
            </a:r>
          </a:p>
          <a:p>
            <a:pPr marL="361950" indent="-361950" eaLnBrk="1" hangingPunct="1">
              <a:lnSpc>
                <a:spcPct val="130000"/>
              </a:lnSpc>
              <a:buSzPct val="75000"/>
            </a:pPr>
            <a:r>
              <a:rPr lang="en-GB" sz="2800" dirty="0"/>
              <a:t>Encompasses product, processes, </a:t>
            </a:r>
          </a:p>
          <a:p>
            <a:pPr marL="361950" indent="-361950" eaLnBrk="1" hangingPunct="1">
              <a:lnSpc>
                <a:spcPct val="130000"/>
              </a:lnSpc>
              <a:buSzPct val="75000"/>
              <a:buNone/>
            </a:pPr>
            <a:r>
              <a:rPr lang="en-GB" sz="2800" dirty="0"/>
              <a:t>	people and organisation</a:t>
            </a:r>
          </a:p>
          <a:p>
            <a:pPr>
              <a:lnSpc>
                <a:spcPct val="130000"/>
              </a:lnSpc>
              <a:buSzPct val="75000"/>
            </a:pPr>
            <a:r>
              <a:rPr lang="en-GB" sz="2800" dirty="0"/>
              <a:t>Formalised by Stuart Pugh</a:t>
            </a:r>
          </a:p>
          <a:p>
            <a:pPr marL="627063" indent="-627063" eaLnBrk="1" hangingPunct="1">
              <a:lnSpc>
                <a:spcPct val="130000"/>
              </a:lnSpc>
              <a:buSzPct val="75000"/>
              <a:buNone/>
            </a:pPr>
            <a:endParaRPr lang="en-GB" sz="2800" dirty="0"/>
          </a:p>
          <a:p>
            <a:pPr marL="1371600" lvl="2" indent="-457200" eaLnBrk="1" hangingPunct="1">
              <a:lnSpc>
                <a:spcPct val="130000"/>
              </a:lnSpc>
            </a:pPr>
            <a:endParaRPr lang="en-GB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2936"/>
            <a:ext cx="2095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18063" y="6165304"/>
            <a:ext cx="2778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http://en.wikipedia.org/wiki/Stuart_Pugh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33265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GB" sz="4000" b="1" dirty="0"/>
              <a:t>Product Design Specification 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1600" y="1628800"/>
            <a:ext cx="7488832" cy="29523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342900" indent="-3429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>
                <a:latin typeface="Calibri" pitchFamily="34" charset="0"/>
                <a:cs typeface="Calibri" pitchFamily="34" charset="0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>
                <a:latin typeface="Calibri" pitchFamily="34" charset="0"/>
                <a:cs typeface="Calibri" pitchFamily="34" charset="0"/>
              </a:defRPr>
            </a:lvl2pPr>
            <a:lvl3pPr marL="1371600" lvl="2" indent="-457200" defTabSz="91440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3200">
                <a:latin typeface="Calibri" pitchFamily="34" charset="0"/>
                <a:cs typeface="Calibri" pitchFamily="34" charset="0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>
                <a:latin typeface="Calibri" pitchFamily="34" charset="0"/>
                <a:cs typeface="Calibri" pitchFamily="34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>
                <a:latin typeface="Calibri" pitchFamily="34" charset="0"/>
                <a:cs typeface="Calibri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GB" sz="2800" dirty="0"/>
              <a:t>A document that defines a product that does not yet exist</a:t>
            </a:r>
          </a:p>
          <a:p>
            <a:r>
              <a:rPr lang="en-GB" sz="2800" dirty="0"/>
              <a:t>Specifies a problem, not a solution</a:t>
            </a:r>
          </a:p>
          <a:p>
            <a:r>
              <a:rPr lang="en-GB" sz="2800" dirty="0"/>
              <a:t>Does not predict an outcome to the design process</a:t>
            </a:r>
          </a:p>
          <a:p>
            <a:endParaRPr lang="en-GB" sz="2800" dirty="0"/>
          </a:p>
          <a:p>
            <a:endParaRPr lang="en-GB" sz="2800" dirty="0"/>
          </a:p>
          <a:p>
            <a:pPr lvl="2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1229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04664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GB" sz="4000" b="1" dirty="0"/>
              <a:t>Product Design Specification 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1556792"/>
            <a:ext cx="7920880" cy="35283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Provides unique set of constraints for design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Lists all the conditions that the product must meet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	(32 elements)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 typeface="Arial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You should not eliminate any of the elements even if the information they provide overlaps with another 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88640"/>
            <a:ext cx="41044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lvl="1" indent="-627063"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Performance</a:t>
            </a:r>
          </a:p>
          <a:p>
            <a:pPr marL="627063" lvl="1" indent="-627063" eaLnBrk="1" hangingPunct="1">
              <a:lnSpc>
                <a:spcPct val="14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Environment</a:t>
            </a:r>
          </a:p>
          <a:p>
            <a:pPr marL="627063" lvl="1" indent="-627063" eaLnBrk="1" hangingPunct="1">
              <a:lnSpc>
                <a:spcPct val="14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Life in Service</a:t>
            </a:r>
          </a:p>
          <a:p>
            <a:pPr marL="627063" lvl="1" indent="-627063" eaLnBrk="1" hangingPunct="1">
              <a:lnSpc>
                <a:spcPct val="14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Maintenance</a:t>
            </a:r>
          </a:p>
          <a:p>
            <a:pPr marL="627063" lvl="1" indent="-627063" eaLnBrk="1" hangingPunct="1">
              <a:lnSpc>
                <a:spcPct val="14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Target Product Cost</a:t>
            </a:r>
          </a:p>
          <a:p>
            <a:pPr marL="627063" lvl="1" indent="-627063" eaLnBrk="1" hangingPunct="1">
              <a:lnSpc>
                <a:spcPct val="14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Competition</a:t>
            </a:r>
          </a:p>
          <a:p>
            <a:pPr marL="627063" lvl="1" indent="-627063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Shipping</a:t>
            </a:r>
          </a:p>
          <a:p>
            <a:pPr marL="627063" lvl="1" indent="-627063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Packing</a:t>
            </a:r>
          </a:p>
          <a:p>
            <a:pPr marL="627063" lvl="1" indent="-627063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Quantity</a:t>
            </a:r>
          </a:p>
          <a:p>
            <a:pPr marL="627063" lvl="1" indent="-627063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Manufacturing Facility</a:t>
            </a:r>
          </a:p>
          <a:p>
            <a:pPr marL="627063" lvl="1" indent="-627063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Customer</a:t>
            </a:r>
          </a:p>
          <a:p>
            <a:pPr marL="627063" lvl="1" indent="-627063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Size</a:t>
            </a:r>
          </a:p>
          <a:p>
            <a:pPr marL="627063" lvl="1" indent="-627063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Weight</a:t>
            </a:r>
          </a:p>
          <a:p>
            <a:pPr marL="627063" lvl="1" indent="-627063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Materials</a:t>
            </a:r>
          </a:p>
          <a:p>
            <a:pPr marL="627063" lvl="1" indent="-627063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  <a:cs typeface="Calibri" panose="020F0502020204030204" pitchFamily="34" charset="0"/>
              </a:rPr>
              <a:t>Product Life Span</a:t>
            </a:r>
          </a:p>
          <a:p>
            <a:pPr marL="627063" lvl="1" indent="-627063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</a:rPr>
              <a:t>Aesthetics, Appearance and Finish</a:t>
            </a:r>
            <a:endParaRPr lang="en-GB" dirty="0"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188640"/>
            <a:ext cx="4392488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eaLnBrk="1" hangingPunct="1">
              <a:lnSpc>
                <a:spcPct val="130000"/>
              </a:lnSpc>
              <a:buFontTx/>
              <a:buAutoNum type="arabicPeriod" startAt="17"/>
            </a:pPr>
            <a:r>
              <a:rPr lang="en-GB" dirty="0">
                <a:latin typeface="Calibri" pitchFamily="34" charset="0"/>
              </a:rPr>
              <a:t>Ergonomics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17"/>
            </a:pPr>
            <a:r>
              <a:rPr lang="en-GB" dirty="0">
                <a:latin typeface="Calibri" pitchFamily="34" charset="0"/>
              </a:rPr>
              <a:t>Standards and Specifications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17"/>
            </a:pPr>
            <a:r>
              <a:rPr lang="en-GB" dirty="0">
                <a:latin typeface="Calibri" pitchFamily="34" charset="0"/>
              </a:rPr>
              <a:t>Quality and Reliability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17"/>
            </a:pPr>
            <a:r>
              <a:rPr lang="en-GB" dirty="0">
                <a:latin typeface="Calibri" pitchFamily="34" charset="0"/>
              </a:rPr>
              <a:t>Shelf Life (storage)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17"/>
            </a:pPr>
            <a:r>
              <a:rPr lang="en-GB" dirty="0">
                <a:latin typeface="Calibri" pitchFamily="34" charset="0"/>
              </a:rPr>
              <a:t>Testing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</a:rPr>
              <a:t>Processes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</a:rPr>
              <a:t>Time Scale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</a:rPr>
              <a:t>Safety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</a:rPr>
              <a:t>Company Constraints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</a:rPr>
              <a:t> Market Constraints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</a:rPr>
              <a:t> Patents, Literature and Product Data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</a:rPr>
              <a:t>Legal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</a:rPr>
              <a:t>Political and Social Implications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  <a:cs typeface="Times New Roman" pitchFamily="18" charset="0"/>
              </a:rPr>
              <a:t>Installation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  <a:cs typeface="Times New Roman" pitchFamily="18" charset="0"/>
              </a:rPr>
              <a:t>Documentation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 startAt="22"/>
            </a:pPr>
            <a:r>
              <a:rPr lang="en-GB" dirty="0">
                <a:latin typeface="Calibri" pitchFamily="34" charset="0"/>
                <a:cs typeface="Times New Roman" pitchFamily="18" charset="0"/>
              </a:rPr>
              <a:t>Disposal</a:t>
            </a:r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 rot="16200000">
            <a:off x="-1766985" y="2999234"/>
            <a:ext cx="4176464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GB" sz="4000" b="1" dirty="0"/>
              <a:t>PDS elements </a:t>
            </a:r>
            <a:br>
              <a:rPr lang="en-GB" sz="4000" b="1" dirty="0"/>
            </a:b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70108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GB" sz="4000" b="1" dirty="0"/>
              <a:t>Product Design Specification 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1772816"/>
            <a:ext cx="8382000" cy="40324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SzPct val="75000"/>
              <a:buFontTx/>
              <a:buChar char="•"/>
              <a:defRPr/>
            </a:pPr>
            <a:r>
              <a:rPr lang="en-GB" sz="2800" kern="0" dirty="0">
                <a:latin typeface="Calibri" pitchFamily="34" charset="0"/>
              </a:rPr>
              <a:t>It is a dynamic document – you should update it whenever new information is available</a:t>
            </a:r>
          </a:p>
          <a:p>
            <a:pPr marL="609600" indent="-609600" eaLnBrk="0" hangingPunct="0">
              <a:spcBef>
                <a:spcPct val="20000"/>
              </a:spcBef>
              <a:buSzPct val="75000"/>
              <a:buFontTx/>
              <a:buChar char="•"/>
              <a:defRPr/>
            </a:pPr>
            <a:r>
              <a:rPr lang="en-GB" sz="2800" kern="0" dirty="0">
                <a:latin typeface="Calibri" pitchFamily="34" charset="0"/>
              </a:rPr>
              <a:t>You will have a number of PDS versions by the time you finish your project</a:t>
            </a:r>
          </a:p>
          <a:p>
            <a:pPr marL="609600" indent="-609600" eaLnBrk="0" hangingPunct="0">
              <a:spcBef>
                <a:spcPct val="20000"/>
              </a:spcBef>
              <a:buSzPct val="75000"/>
              <a:buFontTx/>
              <a:buChar char="•"/>
              <a:defRPr/>
            </a:pPr>
            <a:r>
              <a:rPr lang="en-GB" sz="2800" kern="0" dirty="0">
                <a:latin typeface="Calibri" pitchFamily="34" charset="0"/>
              </a:rPr>
              <a:t>Comprehensive – pay attention to detail</a:t>
            </a:r>
          </a:p>
          <a:p>
            <a:pPr marL="609600" indent="-609600" eaLnBrk="0" hangingPunct="0">
              <a:spcBef>
                <a:spcPct val="20000"/>
              </a:spcBef>
              <a:buSzPct val="75000"/>
              <a:buFontTx/>
              <a:buChar char="•"/>
              <a:defRPr/>
            </a:pPr>
            <a:r>
              <a:rPr lang="en-GB" sz="2800" kern="0" dirty="0">
                <a:latin typeface="Calibri" pitchFamily="34" charset="0"/>
              </a:rPr>
              <a:t>Unambiguous – make no assumptions</a:t>
            </a:r>
          </a:p>
          <a:p>
            <a:pPr marL="609600" indent="-609600" eaLnBrk="0" hangingPunct="0">
              <a:spcBef>
                <a:spcPct val="20000"/>
              </a:spcBef>
              <a:buSzPct val="75000"/>
              <a:buFontTx/>
              <a:buChar char="•"/>
              <a:defRPr/>
            </a:pPr>
            <a:r>
              <a:rPr lang="en-GB" sz="2800" kern="0" dirty="0">
                <a:latin typeface="Calibri" pitchFamily="34" charset="0"/>
              </a:rPr>
              <a:t>Meticulous and thorough </a:t>
            </a:r>
          </a:p>
          <a:p>
            <a:pPr marL="1371600" lvl="2" indent="-457200" eaLnBrk="0" hangingPunct="0">
              <a:spcBef>
                <a:spcPct val="20000"/>
              </a:spcBef>
              <a:buFontTx/>
              <a:buChar char="•"/>
              <a:defRPr/>
            </a:pPr>
            <a:endParaRPr lang="en-GB" sz="2800" kern="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GB" sz="4000" b="1" dirty="0"/>
              <a:t>The PDS document 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15616" y="1772816"/>
            <a:ext cx="7488832" cy="33226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GB" sz="2800" dirty="0"/>
              <a:t>Should be concise and clear. Aim to write at most a short paragraph for each element.</a:t>
            </a:r>
          </a:p>
          <a:p>
            <a:pPr eaLnBrk="1" hangingPunct="1">
              <a:lnSpc>
                <a:spcPct val="120000"/>
              </a:lnSpc>
            </a:pPr>
            <a:r>
              <a:rPr lang="en-GB" sz="2800" dirty="0"/>
              <a:t>Use headings for the 32 elements as the starting point</a:t>
            </a:r>
          </a:p>
          <a:p>
            <a:pPr eaLnBrk="1" hangingPunct="1">
              <a:lnSpc>
                <a:spcPct val="120000"/>
              </a:lnSpc>
            </a:pPr>
            <a:r>
              <a:rPr lang="en-GB" sz="2800" dirty="0"/>
              <a:t>Make it user friendly and easy to update</a:t>
            </a:r>
          </a:p>
          <a:p>
            <a:pPr eaLnBrk="1" hangingPunct="1">
              <a:lnSpc>
                <a:spcPct val="120000"/>
              </a:lnSpc>
            </a:pPr>
            <a:r>
              <a:rPr lang="en-GB" sz="2800" dirty="0"/>
              <a:t>Refer to (and use) hand out</a:t>
            </a:r>
          </a:p>
          <a:p>
            <a:pPr eaLnBrk="1" hangingPunct="1">
              <a:lnSpc>
                <a:spcPct val="120000"/>
              </a:lnSpc>
            </a:pPr>
            <a:endParaRPr lang="en-GB" sz="2800" dirty="0"/>
          </a:p>
          <a:p>
            <a:pPr eaLnBrk="1" hangingPunct="1">
              <a:lnSpc>
                <a:spcPct val="120000"/>
              </a:lnSpc>
            </a:pPr>
            <a:endParaRPr lang="en-GB" sz="2800" dirty="0"/>
          </a:p>
          <a:p>
            <a:pPr eaLnBrk="1" hangingPunct="1">
              <a:lnSpc>
                <a:spcPct val="120000"/>
              </a:lnSpc>
            </a:pPr>
            <a:endParaRPr lang="en-GB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76672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GB" sz="4000" b="1" dirty="0"/>
              <a:t>The PDS document 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27584" y="1412776"/>
            <a:ext cx="7560840" cy="42484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GB" sz="2800" dirty="0"/>
              <a:t>Try to quantify parameters for each of the elements as early as possible in the project</a:t>
            </a:r>
          </a:p>
          <a:p>
            <a:pPr eaLnBrk="1" hangingPunct="1">
              <a:lnSpc>
                <a:spcPct val="120000"/>
              </a:lnSpc>
            </a:pPr>
            <a:r>
              <a:rPr lang="en-GB" sz="2800" dirty="0"/>
              <a:t>Not all 32 elements will apply to every project</a:t>
            </a:r>
          </a:p>
          <a:p>
            <a:pPr eaLnBrk="1" hangingPunct="1">
              <a:lnSpc>
                <a:spcPct val="120000"/>
              </a:lnSpc>
            </a:pPr>
            <a:r>
              <a:rPr lang="en-GB" sz="2800" dirty="0"/>
              <a:t>Date the document and give it an version number (there will be many revisions)</a:t>
            </a:r>
          </a:p>
          <a:p>
            <a:pPr eaLnBrk="1" hangingPunct="1">
              <a:lnSpc>
                <a:spcPct val="120000"/>
              </a:lnSpc>
            </a:pPr>
            <a:r>
              <a:rPr lang="en-GB" sz="2800" dirty="0"/>
              <a:t>Clearly document and communicate any changes you make to the rest of team</a:t>
            </a:r>
          </a:p>
          <a:p>
            <a:pPr>
              <a:lnSpc>
                <a:spcPct val="120000"/>
              </a:lnSpc>
            </a:pPr>
            <a:r>
              <a:rPr lang="en-GB" sz="2800" dirty="0"/>
              <a:t>Should be the reference for everybody working on the project</a:t>
            </a:r>
          </a:p>
          <a:p>
            <a:pPr eaLnBrk="1" hangingPunct="1">
              <a:lnSpc>
                <a:spcPct val="120000"/>
              </a:lnSpc>
            </a:pPr>
            <a:endParaRPr lang="en-GB" sz="2800" dirty="0"/>
          </a:p>
          <a:p>
            <a:pPr eaLnBrk="1" hangingPunct="1">
              <a:lnSpc>
                <a:spcPct val="120000"/>
              </a:lnSpc>
            </a:pPr>
            <a:endParaRPr lang="en-GB" sz="2800" dirty="0"/>
          </a:p>
          <a:p>
            <a:pPr eaLnBrk="1" hangingPunct="1">
              <a:lnSpc>
                <a:spcPct val="120000"/>
              </a:lnSpc>
            </a:pPr>
            <a:endParaRPr lang="en-GB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4000" b="1" dirty="0"/>
              <a:t>Summary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35696" y="1628800"/>
            <a:ext cx="6626225" cy="45386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Definition of engineering design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Problem Definition phase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Total Design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Product Design Specification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32 elements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PDS document</a:t>
            </a:r>
          </a:p>
          <a:p>
            <a:pPr marL="1295400" lvl="2" indent="-381000" eaLnBrk="1" hangingPunct="1">
              <a:lnSpc>
                <a:spcPct val="80000"/>
              </a:lnSpc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4419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4000" b="1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35696" y="1628800"/>
            <a:ext cx="6626225" cy="45386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Definition of engineering design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Problem Definition phase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Total Design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Product Design Specification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32 elements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GB" sz="2800" dirty="0"/>
              <a:t>PDS document</a:t>
            </a:r>
          </a:p>
          <a:p>
            <a:pPr marL="1295400" lvl="2" indent="-381000" eaLnBrk="1" hangingPunct="1">
              <a:lnSpc>
                <a:spcPct val="80000"/>
              </a:lnSpc>
            </a:pPr>
            <a:endParaRPr lang="en-GB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Definition of engineering design</a:t>
            </a:r>
            <a:endParaRPr lang="en-US" b="1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>
          <a:xfrm>
            <a:off x="444812" y="1628800"/>
            <a:ext cx="8229600" cy="292895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/>
              <a:t>“ To imagine and specify things that do not exist with the aim of bringing them into the world”</a:t>
            </a:r>
          </a:p>
          <a:p>
            <a:pPr algn="ctr">
              <a:buNone/>
            </a:pPr>
            <a:endParaRPr lang="en-US" sz="3200" dirty="0"/>
          </a:p>
          <a:p>
            <a:pPr algn="r">
              <a:buNone/>
            </a:pPr>
            <a:r>
              <a:rPr lang="en-US" sz="3200" dirty="0"/>
              <a:t>H. A. Simon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6" y="3288056"/>
            <a:ext cx="3817583" cy="278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 rot="16200000">
            <a:off x="-837005" y="4534008"/>
            <a:ext cx="27519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http://understandingsociety.blogspot.co.uk/2011/01/herbert-simons-satisficing-life.html</a:t>
            </a:r>
          </a:p>
        </p:txBody>
      </p:sp>
    </p:spTree>
    <p:extLst>
      <p:ext uri="{BB962C8B-B14F-4D97-AF65-F5344CB8AC3E}">
        <p14:creationId xmlns:p14="http://schemas.microsoft.com/office/powerpoint/2010/main" val="87099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7"/>
          <p:cNvGrpSpPr/>
          <p:nvPr/>
        </p:nvGrpSpPr>
        <p:grpSpPr>
          <a:xfrm>
            <a:off x="3893442" y="979388"/>
            <a:ext cx="5132388" cy="4981575"/>
            <a:chOff x="2247899" y="706437"/>
            <a:chExt cx="5132388" cy="4981575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5148262" y="706437"/>
              <a:ext cx="2232025" cy="7207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1600" dirty="0">
                  <a:solidFill>
                    <a:srgbClr val="1919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Requirements</a:t>
              </a:r>
            </a:p>
          </p:txBody>
        </p:sp>
        <p:sp>
          <p:nvSpPr>
            <p:cNvPr id="3" name="Line 4"/>
            <p:cNvSpPr>
              <a:spLocks noChangeShapeType="1"/>
            </p:cNvSpPr>
            <p:nvPr/>
          </p:nvSpPr>
          <p:spPr bwMode="auto">
            <a:xfrm flipH="1">
              <a:off x="4821237" y="1066800"/>
              <a:ext cx="361950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249487" y="2951162"/>
              <a:ext cx="2447925" cy="50323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Preliminary Design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436937" y="3600450"/>
              <a:ext cx="0" cy="360362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436937" y="4608512"/>
              <a:ext cx="0" cy="43180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249487" y="5184775"/>
              <a:ext cx="2447925" cy="50323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Final Design</a:t>
              </a: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2247899" y="4030662"/>
              <a:ext cx="2447925" cy="50323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Detailed Design</a:t>
              </a: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249487" y="1871662"/>
              <a:ext cx="2447925" cy="50323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Conceptual Designs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436937" y="2447925"/>
              <a:ext cx="0" cy="360362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436937" y="1368425"/>
              <a:ext cx="0" cy="360362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2249487" y="792162"/>
              <a:ext cx="2447925" cy="50323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Problem definition 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00390" y="2226955"/>
            <a:ext cx="302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Generate many concept ideas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8485" y="3204265"/>
            <a:ext cx="3338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Select the one that best meets customer requirements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90493" y="4395655"/>
            <a:ext cx="333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Develop, verify and validate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3873896" y="1196752"/>
            <a:ext cx="1588" cy="1154113"/>
          </a:xfrm>
          <a:prstGeom prst="bentConnector3">
            <a:avLst>
              <a:gd name="adj1" fmla="val 23949252"/>
            </a:avLst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3873896" y="2348880"/>
            <a:ext cx="1588" cy="1154113"/>
          </a:xfrm>
          <a:prstGeom prst="bentConnector3">
            <a:avLst>
              <a:gd name="adj1" fmla="val 23949252"/>
            </a:avLst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3888233" y="3502994"/>
            <a:ext cx="1588" cy="1079500"/>
          </a:xfrm>
          <a:prstGeom prst="bentConnector3">
            <a:avLst>
              <a:gd name="adj1" fmla="val 2480863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H="1" flipV="1">
            <a:off x="3875575" y="4582494"/>
            <a:ext cx="1588" cy="1154113"/>
          </a:xfrm>
          <a:prstGeom prst="bentConnector3">
            <a:avLst>
              <a:gd name="adj1" fmla="val -23849189"/>
            </a:avLst>
          </a:prstGeom>
          <a:ln w="317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44349FC5-D766-449C-A9FA-D96912D1EC24}"/>
              </a:ext>
            </a:extLst>
          </p:cNvPr>
          <p:cNvSpPr txBox="1">
            <a:spLocks noChangeArrowheads="1"/>
          </p:cNvSpPr>
          <p:nvPr/>
        </p:nvSpPr>
        <p:spPr>
          <a:xfrm>
            <a:off x="224036" y="32321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u="sng" kern="1200">
                <a:solidFill>
                  <a:schemeClr val="accent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GB" dirty="0"/>
              <a:t>Problem Definition </a:t>
            </a:r>
            <a:endParaRPr lang="en-US" dirty="0"/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C6E694B4-4A2F-4FDC-8659-94B4506CA41A}"/>
              </a:ext>
            </a:extLst>
          </p:cNvPr>
          <p:cNvSpPr/>
          <p:nvPr/>
        </p:nvSpPr>
        <p:spPr>
          <a:xfrm>
            <a:off x="107504" y="921545"/>
            <a:ext cx="3267844" cy="4773877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BF173A-80F2-486A-9C3E-B3075AF29FEF}"/>
              </a:ext>
            </a:extLst>
          </p:cNvPr>
          <p:cNvSpPr/>
          <p:nvPr/>
        </p:nvSpPr>
        <p:spPr>
          <a:xfrm>
            <a:off x="134918" y="1215806"/>
            <a:ext cx="3240430" cy="425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The purpose of this phase is to clarify “What does the client actually want?”</a:t>
            </a:r>
          </a:p>
          <a:p>
            <a:pPr algn="just">
              <a:lnSpc>
                <a:spcPct val="110000"/>
              </a:lnSpc>
            </a:pPr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We translate “customer requirements “ (Project Brief) into “engineering terms” (specification)</a:t>
            </a:r>
          </a:p>
          <a:p>
            <a:pPr>
              <a:lnSpc>
                <a:spcPct val="110000"/>
              </a:lnSpc>
            </a:pPr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A specification is the complete definition of the problem in specific qualitative and quantitative terms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02AF2-021C-49C4-85B5-2D011C694915}"/>
              </a:ext>
            </a:extLst>
          </p:cNvPr>
          <p:cNvSpPr txBox="1"/>
          <p:nvPr/>
        </p:nvSpPr>
        <p:spPr>
          <a:xfrm>
            <a:off x="5135686" y="1635883"/>
            <a:ext cx="3024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76669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7"/>
          <p:cNvGrpSpPr/>
          <p:nvPr/>
        </p:nvGrpSpPr>
        <p:grpSpPr>
          <a:xfrm>
            <a:off x="3893442" y="979388"/>
            <a:ext cx="5132388" cy="4981575"/>
            <a:chOff x="2247899" y="706437"/>
            <a:chExt cx="5132388" cy="4981575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5148262" y="706437"/>
              <a:ext cx="2232025" cy="7207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1600" dirty="0">
                  <a:solidFill>
                    <a:srgbClr val="1919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Requirements</a:t>
              </a:r>
            </a:p>
          </p:txBody>
        </p:sp>
        <p:sp>
          <p:nvSpPr>
            <p:cNvPr id="3" name="Line 4"/>
            <p:cNvSpPr>
              <a:spLocks noChangeShapeType="1"/>
            </p:cNvSpPr>
            <p:nvPr/>
          </p:nvSpPr>
          <p:spPr bwMode="auto">
            <a:xfrm flipH="1">
              <a:off x="4821237" y="1066800"/>
              <a:ext cx="361950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249487" y="2951162"/>
              <a:ext cx="2447925" cy="50323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Preliminary Design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436937" y="3600450"/>
              <a:ext cx="0" cy="360362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436937" y="4608512"/>
              <a:ext cx="0" cy="43180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249487" y="5184775"/>
              <a:ext cx="2447925" cy="50323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Final Design</a:t>
              </a: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2247899" y="4030662"/>
              <a:ext cx="2447925" cy="50323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Detailed Design</a:t>
              </a: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249487" y="1871662"/>
              <a:ext cx="2447925" cy="50323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Conceptual Designs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436937" y="2447925"/>
              <a:ext cx="0" cy="360362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436937" y="1368425"/>
              <a:ext cx="0" cy="360362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2249487" y="792162"/>
              <a:ext cx="2447925" cy="50323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Problem definition 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00390" y="2226955"/>
            <a:ext cx="302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Generate many concept ideas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8485" y="3204265"/>
            <a:ext cx="3338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Select the one that best meets customer requirements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90493" y="4395655"/>
            <a:ext cx="333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Develop, verify and validate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3873896" y="1196752"/>
            <a:ext cx="1588" cy="1154113"/>
          </a:xfrm>
          <a:prstGeom prst="bentConnector3">
            <a:avLst>
              <a:gd name="adj1" fmla="val 23949252"/>
            </a:avLst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3873896" y="2348880"/>
            <a:ext cx="1588" cy="1154113"/>
          </a:xfrm>
          <a:prstGeom prst="bentConnector3">
            <a:avLst>
              <a:gd name="adj1" fmla="val 23949252"/>
            </a:avLst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3888233" y="3502994"/>
            <a:ext cx="1588" cy="1079500"/>
          </a:xfrm>
          <a:prstGeom prst="bentConnector3">
            <a:avLst>
              <a:gd name="adj1" fmla="val 2480863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H="1" flipV="1">
            <a:off x="3875575" y="4582494"/>
            <a:ext cx="1588" cy="1154113"/>
          </a:xfrm>
          <a:prstGeom prst="bentConnector3">
            <a:avLst>
              <a:gd name="adj1" fmla="val -23849189"/>
            </a:avLst>
          </a:prstGeom>
          <a:ln w="317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44349FC5-D766-449C-A9FA-D96912D1EC24}"/>
              </a:ext>
            </a:extLst>
          </p:cNvPr>
          <p:cNvSpPr txBox="1">
            <a:spLocks noChangeArrowheads="1"/>
          </p:cNvSpPr>
          <p:nvPr/>
        </p:nvSpPr>
        <p:spPr>
          <a:xfrm>
            <a:off x="224036" y="32321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u="sng" kern="1200">
                <a:solidFill>
                  <a:schemeClr val="accent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GB" dirty="0"/>
              <a:t>Problem Definition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02AF2-021C-49C4-85B5-2D011C694915}"/>
              </a:ext>
            </a:extLst>
          </p:cNvPr>
          <p:cNvSpPr txBox="1"/>
          <p:nvPr/>
        </p:nvSpPr>
        <p:spPr>
          <a:xfrm>
            <a:off x="5135686" y="1635883"/>
            <a:ext cx="3024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222645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Problem definition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5576" y="1340768"/>
            <a:ext cx="7992888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Probably the hardest phase for engineers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Particularly if under time constraints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Tendency to start solving the problem without knowing what it is (“Design now, fix it later”)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We believe that we know best and do not involve the customer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This will lead to false starts, increased risks and cost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The result might be a product that no one wants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716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BQUEhQVFRUUFRQXFxcYFxQUFBcXFRQVFBcUFBQYHCYeFxkkGhQVIC8gJCcpLC0sFR4xNTAqNScrLCoBCQoKDgwOGg8PFikcHBwpKSkpKSwpKSkpKSkpKSkpKSwsKSkpLCwpKSwpLCwsLCwpLCkpKSkpKSwsKSkpKSwpLP/AABEIAKIBNgMBIgACEQEDEQH/xAAcAAABBQEBAQAAAAAAAAAAAAAAAQIDBAUGBwj/xAA7EAACAQMDAgUCAwUIAgMBAAABAhEAAxIEITEFEwYiQVFhMnEjgZEUQlKhsQcWM2LB0eHwcoIVU2ND/8QAGgEBAQEBAQEBAAAAAAAAAAAAAAECAwQFBv/EACURAQEAAgICAgEEAwAAAAAAAAABAhEDIQQSMUFRExQiYQVxof/aAAwDAQACEQMRAD8A8OApwFNFOohaUCgClUVQ5Vp4WhaeFrUibCrRc0wPxUi1MBXbHCVNs9tIfg0mlvYsD8jnjmtNkrIFc+TH0s0su2j1SAIXgnb7RI/0qyygGBsB/sKoaKy111TngD4k8/NdGy2rJkxdfYY7YqNpk+rQIj71247crcnLK+uoxytNYVo6rRKDNt0xIBAdsTB4AJ2P6ztFUAK6WEu0RSmEVaZYqFhWbi0gwpjLVgCptLpRcyUfXEpv9WIJZPuVkj5EVz9dlUbdzE+49R6EexpNQhtXPKduVPuGGx/Q1Z1NjFuI8qGD6EopI/UmmavzWUJ5RmT7iAy/pkaxljqLjVCilUUEVz+mzaKU0lZUUUUUBRRRQFFFFAUUUUBRRRQFFFFAUUUUBRRRQOWnCmrTxVQ4LTgtC1IorUhQq1JFMdiPb9f+KLOpE77V0mvhClsTJ4P9at2xRcKxJ4qhb1RWcd19J9PzrpuYVNbaq2uKxryQzD2J/rVperNxiP1NVr1zJi3vWObPHKdGMsX/AA7qAl9SeJG/51d1lnG44OxDN/U/1EGsO20GRXYMo1NsFf8AEAHtDCJCn5jg/EfbXj59acuS+uXswiafbURvTzbgwRuOQeR96VhPFenX2vyixpHQVb6doTduYLM/An359ht/LbetZPBWpeTbt+UIjyWxkXB5QpYDImCB9hvvWLnjv1enHx+TLH2kc0yx+ldr0T+zO49tbt26bLkBkVVl1BEjuSRDf5Rx/IUz4E1SNbdltlQ6E43ATiHBaRAHE+vpXpTRmYktMkjcb+/pFdceH2t+nv8AD8P2t/VjyrxL0lrN0W9VAZh5NQmyOAY/ET91h6xxPqN65jqVtrZ7bfuknb1naT+QH6V0Hi3q97Vah0YnFbrpbt/uqcu2I9SxgST/AMVQ8XwL8D0VQfuBH9Irx8k6r5vLMMeX1w+GHaFFxadY9aS69c5r1Z72jikpwFJWLOmyUUUVkFFFFAUUUUBRRRQFFFFAUUUUBRRRQFFFFA5KmQVElSLWozflKBTgKYKkUV0gUCT9uKkCA7ETTVWprS12xx2lqJdGoO8keg9KvWwNvam4inJcEx68/rXbHCYsW7OewjcqD9/96p6/QKq5KIjkSTt771oKs1D1C8FtkerbD8+f5TWuTDH1tsTG3bEBrQ0WqiORHDAkRzGXx6T6VnU+20H+R+fivlS6rtZt1lvG+PMfMNi/lVhB+m7bJG/yvP8AKqmr0zWj5oj0IMqfsf8ASsqzrMdiqvJH1KDIjYTz/OtvpvU7IUqylZBlCzMnzAYmNzyP1r28fL9PPcbjdz4eq+DNDaGj06ahBauKuS+ZlPmZ2DBlIYOQ4ke4/TVAs6e01tHyJPokAbBcifUACfyG59fPB/aGojIWz/EACrPtHMwD67Dn2rf6V4js6gjs3AIBYpDFhETnP+hPHtXoxw47ZfZ+h8fk4eSSTO9a6vTWVw0EfS4IPtI9RUOmlQQoBP1bn0JiAPaQYqNeooFDl7e5aPMoGbHHHn93g+5msDqHi9LdybcOAAqnIBSFTzP747sfSYG+4J9eXLjJ8vfy+RxcUlyrK8RaW3b1j6j/ACB8fa6clYn4gKfvcrzzXak3HLtyxn9d4rU671xruUn6zJ35A3mPQE7j4VfQVhs1fH5c5b0/MZ335Ms/ySni371PbswAfWhxTHj+653P6QGmVIwqM1Mo1CUUUVxaFFFFAUUUUBRRRQFFFFAUUUUBRRRQFFFFA9KlAqO3xUqmukZp6ipKiFPmusRZtDapLYqvbeplrvizU15wBsDP9TVPUWioD/vAgn239Klv6kAbcxsPc1GthnjM7ew2j71nO+11FnS/ptQCBB/781k63U9x9uBsPX8/zp1zphE4mf5GrWi0YXc7n+Q/3NTK58n8LNJ/HHtWu9OKpl6+o9hVUVvelYt+1ixH6fauXPxTDVjWOWyUoeP+n+XtSUGvK3pNZ1gScVAJG5nL+RFINZyWGQPoPJOx9h8/zquRTa1MmNNC31UID20VCfXcsB7BjvVW9riREzPJO5PrHwP9qgK0hFa9qSTewzTzTrNuTUdXtIsLPuf6VrjntkuV1DrnFQl6kuGoCa9Od044w261R05zTa82V7d4SiiiuaiiiigKKKKAooooCiiigKKKKAooooCiiigelSqajt1IK64/DFSCgmkFJFdKiZDTiCeDH9fyqJdqlBrc/tDlsgcc/wA6lVqhmpFt7T6VvH+hP3BTkuRVYGlBrp7s6WQ3rUHUNPKz/D/T1/78U7IU/KRFXLWc0TqshaJp123ixHt/0U0Gvk2aunchpKdT9NqMGDYq0Tsyhl3UiSp2MTP3ApGaiNMNdNoNJ+0Ww2FpT+0BmhFUY/gp2lgcHMnHg4k049Nt3GsMcPpsi4ot4qe5cuIrHtsk74zBG0b+lb0OVip7DxIre0nTrdu+sspFxLr4NbyUWzbusjAksZGC/Ikbnes5elr3mQucVt9wOFklO2LoJUsIJQ8TzA+RqX1uy9qjPUbGts+Hhhn3ZULmxCHZCtxkYAsJLdsiNoyFTWekrZ7pYq57V7t5IpBKpbYuJJggvA29CZFdLWZHNlaaBW/0Xp34bsQrNctXhbUqrbqyLkC3DSSBt77in6HQ/s2s07Ah1a7EkFYK3TbfYN8SDPrx6VzvbbncaIrc6bpxctai5KKzeUKUz3cyAhIJQkyoM7TM7bXND0RFNwFg4a3fBm2pKdkqGuKSxO0sRBEgfkM6NuXAoxretdCZES6FNzOAgZIUm7mLRkkq7AqCV4GQ5E1BreoKjsES0clTKbaMFudopc7ZjZcmJ22lQRtTSsgCitTpvT1K9zISlxRgVyBEiCxOwUmVEgidjE1qv4T7164bZ8he4Bih8rd0oExU7INjl6A8CmhytOwrR0HSFuW82cqJuAALkT27Xdb94ekD7mtLT9JVe6pYOhsdzuC2rYhbluXtkneAzDYg7bjimkc3FBFbp8LMLXdZiEwzJKHgoHTCTDyGAO+xkb1Q67H7VegKALrgBVCqFDELCgAAQB6U0qhRRRUBRRRQFFFFBJaNPmolNPBrrL0xT8qchpAKWtIUUoakmnKKqxIDT8jxUYoyrcukTFtqXToXdUBALsFGTKiyTG7MQAPvUINesf2OdFt9i7qWUF2utaQkAwiKhbGeJZiD/wCAry+Z5c8fjvJXXi4rnl6uB1nh2/YsWb91ALeoE2zkCeMgGXlSV8w+PY7VnJcg16v/AGq9PA0ZdEUDvWmaPKMit1DcIHLHNFPwB7V5JNZ8LzP3HH7t8/F+nlpHrVkZVUq6xkEVTArfL87csQKb6U8GpNNfwfIBTEwGAZdwRJU7GJn7gVzhVvp3WjZCBVBC3e48n64GKqYHlABb33aalXr6gAdowO1xdMkW8mAJx/iafyq5odN+0Ww2NtSNTkYRUGP4Ki2sDYHMmP8AKTzTtR0b9o7RQqH7adwC2oBBa75/LGTQv0xxjv7dO9J0oP4i8hXA/QyA5ngB1tztvit1x87HaKr3OsA3blwJ9dtrarlOE2xbmY3gA7bVdPhoZBBcObNCg245Fu5v5yQwt3AcY5VhOwJq3OiY3XVmIVLQuligD4lQQDby2aWCkZbb07WH2fEhFtbZQFccH3ILoFdVWY8pHcYz9vzlu+JcssrY8wYbOQAHthHC7bAlEYe0EbzIm690cZ3bgKj6mVFQBe3bZLZIIjEy2wx/dO81XseHw2HnILi2YKCB3BcfnPcBLTGY3JA25AQaLrpt28MZIDhWygqHgkAQR9YVp+49dnXevh7yO1vy2yWCqxU5sxuM2cH988RwAPkzX/D6qs9xiMGuL+GPMgRHU/4mxPcUEekHn1j6d0JbyKwuYmWDDDYENbUAHLzSLgPA+k/enYraHq/aFwBAQ8FQSZRkJKGf3oyP32q+PFIkEWoYFjIcx53R32x9SrR7ZDmN1Xw3bJA7x37cfhLxdcrbP+J6gSfaV53h+m6WttLrC8uJtCC1qebhtnaGxOSOAZHIPvDsVW68vctt2V/DZdi2RKISUSY2iSJ9YX23ytVdDXHYKFDMxCjhQSSFHwOK2umdPFzThRcUG7dCwUkjCCwD47eVg31CQsc1XPRh3CC57fa72eAywKgjyZRlJAjL86lEfTOsC0pBthpkA5FSFeBcXYbyogTwd6tN4kBEG0CsElWYlS/cNwPEcSxkeo22qR+hLa88i7gd0K4hgbj2AZyM/iodjErBPMBmt6kLVw427JYoguhraMougMHwH0jneNpoKvTusi2hR7eYlyPMVI7lvtP6GZWPtFWbfiYCPwQPeGgEsVN3aCAGCII9PNzNUtNorbWndrhXFgoGGQJZHZZbKRJtkcGJHzGjrfDAtZZXDKgkDt+Y4s6ucc/oBUeYTIdTAEkXsQf3hX/6Vhk7b+Y5MgAVFyjaFVAdt8Z2qp1TqCXTktrBizs5yZsixB4OywcuB+98Vq/3UXIxdOKEh2NsAgwhWFFyGkOJ3EQedpYnheSAr+aRmCgAVe5ctMwOZmGtnbaQQdtxQc/FFdNq+i90ZWz5Ldi3jFtRJFg3W7mJ8pOJ3OXmYDjeq/V9Ilu3YtgrtcvK74BWlXVSWiSVEtG/HoOKmlYMUldlqdEj92yXQkHTIpFlQVdslxJxU7kCTPDesRWD1HoxtWbdwme4BsVxjJFuDEz5xi432ggimkZdFFFRSingUwU9a3GadNKDTakQVr5QgqVTTIpQavwJC1NmkpZqXJYvdF6a2p1FqwhAa64UE8Cdyx+wBMfFfQvSOk29LYSxaBwtiJP1MTuzt7sTua8e/s00yrevau6pNvSWXcGCV7hGKj5aC0D5Br2/QWh+z2nvtD/sq3LoA27gVc8SDxk0QP15n43+R8bm8rWGF6nz/t7vHzw4v5ZfbmvHPUVTRalWVcWtXFlzsztb8iKNjllB29vSK8ILV7B43Gn1NlNNd1aWLgIvI1xHW1dOLITkwG0tcHMg8jieC6v0PS6TTlLt4XdYRlFli9m2J8gLAQSw3M+hHHr6/GwnBxzD11Z8pyz3yuUy6c1lUB/7+tOJpsV3t28oFI1KKu9KQZXG2PbtO6yAwyEBSQdjEzv7UjNLoOsGzgFVThd7hBnzkLiFaIgAFuP4pqaz4jKRgijZB9TGVQMCpn0OR+1aF/p3ft2gqLaunM4BAoxa9bTc7HbuBhztPxUF/oItMTmxZTbYKUEhS0TcB9CyxweRMA107RQ/+bINvt20TtuzCJIMqq4kH0xXc8kknmoLXUsbjEW1CMpQ2xIXCBtlzMqDPJIrdv6CwH1DsAUIvRCwUZLqq3bAZQNriFSZHMiqv91w7XBbdjh5SSogXPxDDGdlxtjf3cexpqqqazxE1xWXFRlImTIVijOo+CyA/EkVbPV+3ZsspRnBt7b5Y20uoUcH6drsSOefSqvT+ii4tuXxe8TgIkYqwViYOx+qP/A+4q7p+n20S463oDWQwzt5QHuBV4BCtEjkGTPE07FR/EjMGBtpBVkX6hgjIFxXeDGCGT7H32qaDqnaAGCt58pJbjBkgQdvqJnmQKoMaSptW3pfEZVVDW1cr29yWBItNlbGxiBJHzt7bt/vCdx2kKlFXE5Fckdrgfn+JmJUyDJrGopsafT+tNaUAIhKvmrGZUkKrCAdwQoH61Y0fUe5eJOCKbRtBWLBMAoCoXmRwDkfWsSimxu6/wAREs4VVKm4TJnzILzXghExjm7H33+Ky+oavu3XfFUyYnFZxE+gmq1FQWF1UWWt4jzOr5SZ8iuoWOI85/lWkPEJNxn7VsM0mRIIuPlk5JO85tsduPasWirsdT1TxJhqGFsI9vbLdiLhwQSSD6YAbbbH3qmvihgBCKGlCWlvNi9y42QnhmuNsI9PasKimxsXfEBKle2gEALuxwKqyKy78hGj7gNzUPUur94AFFUhmaVJ3LwX2JPLAn4mOKzaKbG8fE3nz7NsMWDsQWGTAHzc7HI5fFZ2r6j3FQFFBVQCwnJsUVFkngBVUQPk+tUqKgKKKKBRTxTBThWolPpUamzSitbZSTSzUc0s0tXR80Df/b1NNmrPS9C1+/btLzcdVB9pIk/ECT+VZ+V+HtnhTo6abSWNNcAQlhe1LTn+KSpCzuBgLaccMo32M9B4ruBrtvEQvYQqONi1wgfG0ViogUYrsq7L8BQFA/QU2fmv0HD4cwuOX4n/AF8/k5rlLEXXPDw12hv2QJu2VbUWPfJdrlv7OpG3uAa8Nj2r6Q8K38dXb/zZL+qk/wBQK8S/tB8OfsXUb9kCEDZ2/bt3BksfA3X/ANK+X5+Ex5br77erxrbg5s0UUEV856CVNpNRg0wGBBVlJIDK2xEjcfeojUml1RtuHWJExIkeZSvH51YzWgfEbcwMtobJjEXRd2HESqCPZedzUdvraqxIs2x9QAUspUOuDiQd5Ukb8VZ1vVjc0RDBJbUkmAVjG2sECYmPLxxU7dOXtrZ7kC3cvG8wUTkvZtws/V57gAkjYk7bV0Rn3OthgQbQ3FyYdhvccOze/wC6o54UVHc60S10lEIuPmFMkKwyAIBPm8rMN/g+lWNZ0UWVLK5L28WIIGP+K1rYg/xpO/oR60/UXMtG7m4Ju32ZkCEAt5SVUxAjINzwAKdipoevvaRVUKSpOLHeELK7W4mCCygz8n32kbxDsQLSY9tUxJJAwfO22/JHBnmTx6Xddo7d3sG4XV20wYEKpUrbR2LE8k+Vh+QqBfDaCWa4wT6wQok2gLTMxE7NF5YH+RvinasTU3AzkqioDwqlyo29C5LfqTUdbHUehLZtli5ZgwQAKAMgzq0nLgdsxtvIqprOrvdtqjYwkRCgHZAm7cnifuT8RNKo0V02i03b/YnCgFrmNw+U5LcZSoYfKFhv7VDr+n2TbR8sMbNkHFNmuOtxlLec7ntsCR7jbmmjbn6K3NX4ZZL1q3l/iFlJIEgoYcwDusbg+vxUqeHrTAY3H83aiVH/APZnVAd+QQs/nE7U0OeorcHQUhB3GydHOygqLiKXa3OXIgr6bkHirVrwgGbAXGJEycVjzXGt2z9R28hYn2IppNuZpYroNL4aS64W3cf6ULAoJHdCG2fqgr+J5vUYHmRTdZZFrRYTLG7bL+UAjKzmFB9QJH5g7U0rAoooqAooooCiiigKKKKBVp1ItKK1EpacKULTu3WtMmxSxU62qs2dJP8A3/s1vHitLlpQxrX8KdVt6XUi9eV2CK+IWJzZcQTJG0FvzIp1rRA/8f6065oiATbMMASPfb0HpxNdpwZY/wAp9M+8vT1vR6hboGDo0gHZ7f70kbloqzqdDctxmjLPB5UzvswkH9a8GHVLp5afuqn+cV634U1Gej05BJm2ZEmC2WJ295kV6sf8hnudOX7bGt3TakowZTDKZH3Fed/2tdQa9q7btcDuLWLLtNsq7EAqPplWB/KqHW/FWobUXUtXWS2LjqoWOFYiQYn09/asg6UkkmWYmTJlifck81Ofkx8idY9/lOPG8V7rMFBNXjpRUD2K+blw5R6plKrzTSake3S6XUNbcMsSJiRI3Urx+dc/W/aHtrAbItlFkMWzyadwBGM48ACYmrw8TGZNpCSWL7v5y4XORltLIj7RuvtIrS6X1p2VmKpKumXlUA958OI4UAfpSXvDAvXbjoWxL3BsF2udx139BbBAM8wa1r8DJ1nXzcRlKKC6oCwLz5br3SYJjzM/HAgRFVl6jFk2sUPmZgxksuQQMFExv2135EH3qx1PpaIge2zESgIYAH8W0LyRHxIPyKra7qj3gobHyzEKByqrG3P0D8yfeoq1/eAYFeyn0sqmbkplZFliN9yQJ3+PanavxGzq6hFUOIEFyUQqgZFkxB7Sc7jeOasJ4dtdwA3G7Z7KqwC+Z7ucMN4wi0/uZIHvVzSaXTFtK6gqENqZCy7veITPzEHa3dJiNgu3NXsZN3rau83LKMvcLlcrgBBRbeMhp2xBnmZ96yZrd6YAW1NxroQhXBlS2zXFXLyg+pAjbn2mNHqHQVv3y4ygY90KFynsow7Q4JPrMbzTVGSPEQzyNlDBtYjK6AgspgoENJ9zNNTxCVEJbVfIqg5XCQyq6C4JbnG64jjfim2ukIDe7rkC0/byUTLlmUEj+HyEmN/atTQ9Gt27qfisHQ3JlQVys21dwIBMecenCt8VOxkXOssby3VVFcEsSAfMzbsWk+pnYbCTEVdTxTGMWLXl7cea7xaLMg+r0yG/rH3rJbUYXs1IfF8g0QGhpBK+gMTFbfT7yai3dN6BciyiOEHl82IYBY3JPm2O3FBStdfIFsdtIRsj9YzYJ21LQ3oscc+syaanXCBBtow7aIQcipNsyrkTzPI4P51Z6jpRc1bg3MlQOzlVgqtsMSgBiSAAJ4k1c6j0T9ovOVYBi6pbEAJiosKZjcf46EQP3Wq9nTIXrkOzC2mLIim2cin4YUIeZMFAYJg7g1J/8+GULcs23AxmWugsUttbDGG5xw4/g+TVvU+HbVsMWa5+4wTFe4ttuS4mAZkCNuJ5qvrdF+zNCMGFxbtpiwHKPhcKj0GwIPMGp2MUikro+qaNDqLFpruYxtocVKlclQycgJktP2+aafDtsqro7lBLPKrIRReyx33adNcif4k43ppXPxSV1H7Bat2rwW/iG7KkshackNzbEHYgx/6n4qbqHRFuPduNcZ1teUlFjE2gWuK2QG8LseCW9hV0m3JRRFamtRdNfBssWKMwOajZ0YqduCpgH86o6zVm4+TRMKNhA8qhRt7wP1msqgooooHJTopq08GtREqGnVCDTw1alSxMt2p7eojjaqgNANdJyWJ6tRdZHqZ+Ipt/VSN3Zfsef+az8qf3K6/q7mmPXVQsij6ST9xH9DXd+BfEdu3YFu5dRGW65GZxGBtl5B4/xBx/mrhmg+lMIFcdd7je1wqbDlHWHTYgFWA2nkGDz71bTWht/wCu1ZQA9qkW7XTDkuHTNxlq69yoHao86blUy5drMdFcVAakZqjJrhldqt6PqfaRlwDZtbYkkg/htkAI9Dv+tTP4iJBU20KkElSWIL5m4Hgn3Y7cEbVlMaaam1ar9cVhi1lSu3lyuD6bC2U3BnbEN+ZrIDQZopKity14qYFfw0hSGC+aO4Gds+f/ANH24GVRWOv4QFtgAY7FnIyRy6PudipZtuDkZrIoptV/T9Uwe4QikXARi0lR51uL94ZRzz681cfxMTP4agNlmMmhwyBADvtAUQRWJRTY0NH1g2y5Cr5mVh6BHQlkZQPYk7cVabxKSVJtpKlyxlvP3LYt3Mt/UKPsRWLRTYt9Q1q3MSttUIENiTDGTBgnywsDb2o0ev7auAslsCDJ8pRsgY4O8c1UoqDTudbJvG7goBDqyAsAwuZZgmZ3Lt9tvap/703BJVVDEq2W5II7ZaAdoY2be3pHzWLRV2Naz10LkBZQAggAFhCtiHGQMtIUCTuKg6r1Y3yCVCwXMAkgm45cnfjdv5VQoqbGo/XC1y1cZFJtlSeRmyhVBYg7bIuw2596ePERiO2u5GQl4ZMGtlCJ2kOxkerE1kUVdjX1HiAuHHbQZhfcwyo1rMb84MRHvB5o1HiDPPK1bIdsyPN9ZnNxvy2R+0LHFZFFNi5qdeHa6xtjK5czDS0pLMSqiYIOQ538tU6KKgKKKKBVp4ooqxDvSkFFFVUgopKKIUGnTRRWohKjaiitslmnBqKK51oZUBqSioomo7hpaKyG02iihCUUUUUUUUUBRRRQFFFFAUUUUBRRRQFFFFAUUUUBRRRQFFFFAUUUU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7923" r="4785" b="6281"/>
          <a:stretch/>
        </p:blipFill>
        <p:spPr bwMode="auto">
          <a:xfrm>
            <a:off x="1259632" y="404664"/>
            <a:ext cx="6848875" cy="5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31319" y="6155439"/>
            <a:ext cx="20746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http://strategylab.ca/tag/quote/</a:t>
            </a:r>
          </a:p>
        </p:txBody>
      </p:sp>
    </p:spTree>
    <p:extLst>
      <p:ext uri="{BB962C8B-B14F-4D97-AF65-F5344CB8AC3E}">
        <p14:creationId xmlns:p14="http://schemas.microsoft.com/office/powerpoint/2010/main" val="418172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268760"/>
            <a:ext cx="76328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If you don’t know where you are going, it is going to be difficult to get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We must set goals, have a direction or a general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 more you know about where you are going, the easier making decisions throughout the journey will be</a:t>
            </a:r>
          </a:p>
        </p:txBody>
      </p:sp>
    </p:spTree>
    <p:extLst>
      <p:ext uri="{BB962C8B-B14F-4D97-AF65-F5344CB8AC3E}">
        <p14:creationId xmlns:p14="http://schemas.microsoft.com/office/powerpoint/2010/main" val="12658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260648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Starting point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3568" y="1052736"/>
            <a:ext cx="7678738" cy="41315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GB" sz="2800" dirty="0"/>
              <a:t>Identify the need</a:t>
            </a:r>
          </a:p>
          <a:p>
            <a:pPr>
              <a:spcBef>
                <a:spcPts val="0"/>
              </a:spcBef>
            </a:pPr>
            <a:r>
              <a:rPr lang="en-GB" sz="2800" dirty="0"/>
              <a:t>What does the end user actually want / require</a:t>
            </a:r>
          </a:p>
          <a:p>
            <a:pPr>
              <a:spcBef>
                <a:spcPts val="0"/>
              </a:spcBef>
            </a:pPr>
            <a:r>
              <a:rPr lang="en-GB" sz="2800" dirty="0"/>
              <a:t>Translate their broadly defined “want” into more specific system or product – level (functional) requirements</a:t>
            </a:r>
          </a:p>
          <a:p>
            <a:pPr>
              <a:spcBef>
                <a:spcPts val="0"/>
              </a:spcBef>
            </a:pPr>
            <a:r>
              <a:rPr lang="en-GB" sz="2800" dirty="0"/>
              <a:t>Ask questions to define </a:t>
            </a:r>
            <a:r>
              <a:rPr lang="en-GB" sz="2800" b="1" dirty="0"/>
              <a:t>what</a:t>
            </a:r>
            <a:r>
              <a:rPr lang="en-GB" sz="2800" dirty="0"/>
              <a:t> is needed rather than </a:t>
            </a:r>
            <a:r>
              <a:rPr lang="en-GB" sz="2800" b="1" dirty="0"/>
              <a:t>how </a:t>
            </a:r>
            <a:r>
              <a:rPr lang="en-GB" sz="2800" dirty="0"/>
              <a:t>it will be achieved</a:t>
            </a:r>
          </a:p>
          <a:p>
            <a:pPr>
              <a:spcBef>
                <a:spcPts val="0"/>
              </a:spcBef>
            </a:pPr>
            <a:r>
              <a:rPr lang="en-GB" sz="2800" dirty="0"/>
              <a:t>Involve all stakeholders (customer, client, manufacturer, supplier, etc.) – team approach</a:t>
            </a:r>
          </a:p>
          <a:p>
            <a:pPr>
              <a:spcBef>
                <a:spcPts val="0"/>
              </a:spcBef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9695376"/>
      </p:ext>
    </p:extLst>
  </p:cSld>
  <p:clrMapOvr>
    <a:masterClrMapping/>
  </p:clrMapOvr>
</p:sld>
</file>

<file path=ppt/theme/theme1.xml><?xml version="1.0" encoding="utf-8"?>
<a:theme xmlns:a="http://schemas.openxmlformats.org/drawingml/2006/main" name="1_Gree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LSB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811</Words>
  <Application>Microsoft Office PowerPoint</Application>
  <PresentationFormat>On-screen Show (4:3)</PresentationFormat>
  <Paragraphs>150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1_Green</vt:lpstr>
      <vt:lpstr>PowerPoint Presentation</vt:lpstr>
      <vt:lpstr>Outline</vt:lpstr>
      <vt:lpstr>Definition of engineering design</vt:lpstr>
      <vt:lpstr>PowerPoint Presentation</vt:lpstr>
      <vt:lpstr>PowerPoint Presentation</vt:lpstr>
      <vt:lpstr>Problem definition </vt:lpstr>
      <vt:lpstr>PowerPoint Presentation</vt:lpstr>
      <vt:lpstr>PowerPoint Presentation</vt:lpstr>
      <vt:lpstr>Starting point </vt:lpstr>
      <vt:lpstr>PowerPoint Presentation</vt:lpstr>
      <vt:lpstr>Total Design Methodology</vt:lpstr>
      <vt:lpstr>Total Design</vt:lpstr>
      <vt:lpstr>Product Design Specification  </vt:lpstr>
      <vt:lpstr>Product Design Specification  </vt:lpstr>
      <vt:lpstr>PDS elements  </vt:lpstr>
      <vt:lpstr>Product Design Specification  </vt:lpstr>
      <vt:lpstr>The PDS document  </vt:lpstr>
      <vt:lpstr>The PDS document  </vt:lpstr>
      <vt:lpstr>Summary</vt:lpstr>
    </vt:vector>
  </TitlesOfParts>
  <Company>London South Bank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Design Specification</dc:title>
  <dc:creator>Perea;Esther</dc:creator>
  <cp:lastModifiedBy>Perea, Esther</cp:lastModifiedBy>
  <cp:revision>169</cp:revision>
  <dcterms:created xsi:type="dcterms:W3CDTF">2006-08-14T12:40:35Z</dcterms:created>
  <dcterms:modified xsi:type="dcterms:W3CDTF">2020-05-27T18:51:57Z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TC012136811033</vt:lpwstr>
  </property>
</Properties>
</file>