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23"/>
  </p:notesMasterIdLst>
  <p:handoutMasterIdLst>
    <p:handoutMasterId r:id="rId24"/>
  </p:handoutMasterIdLst>
  <p:sldIdLst>
    <p:sldId id="256" r:id="rId5"/>
    <p:sldId id="257"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50" autoAdjust="0"/>
    <p:restoredTop sz="79255" autoAdjust="0"/>
  </p:normalViewPr>
  <p:slideViewPr>
    <p:cSldViewPr snapToGrid="0">
      <p:cViewPr varScale="1">
        <p:scale>
          <a:sx n="131" d="100"/>
          <a:sy n="131" d="100"/>
        </p:scale>
        <p:origin x="1976" y="92"/>
      </p:cViewPr>
      <p:guideLst>
        <p:guide orient="horz" pos="2160"/>
        <p:guide pos="3840"/>
      </p:guideLst>
    </p:cSldViewPr>
  </p:slideViewPr>
  <p:notesTextViewPr>
    <p:cViewPr>
      <p:scale>
        <a:sx n="1" d="1"/>
        <a:sy n="1" d="1"/>
      </p:scale>
      <p:origin x="0" y="0"/>
    </p:cViewPr>
  </p:notesTextViewPr>
  <p:notesViewPr>
    <p:cSldViewPr snapToGrid="0">
      <p:cViewPr varScale="1">
        <p:scale>
          <a:sx n="126" d="100"/>
          <a:sy n="126" d="100"/>
        </p:scale>
        <p:origin x="4844"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Basic Price Analysis</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Markowitz Portfolio Theory</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Trading Strategy</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Basic Price Analysis</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Markowitz Portfolio Theory</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Trading Strategy</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11/8/2021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Because we use daily return data, so the y-axis also reflects the daily return.</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505648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134775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1165380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this is exactly showed as the thickened line at weights plot.</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dirty="0"/>
          </a:p>
        </p:txBody>
      </p:sp>
    </p:spTree>
    <p:extLst>
      <p:ext uri="{BB962C8B-B14F-4D97-AF65-F5344CB8AC3E}">
        <p14:creationId xmlns:p14="http://schemas.microsoft.com/office/powerpoint/2010/main" val="210274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bg1"/>
                </a:solidFill>
              </a:rPr>
              <a:t>risk-free rate=yield of 10 years US treasury bond. </a:t>
            </a:r>
            <a:r>
              <a:rPr lang="en-US" altLang="zh-CN" b="0" i="0" dirty="0">
                <a:solidFill>
                  <a:srgbClr val="111111"/>
                </a:solidFill>
                <a:effectLst/>
                <a:latin typeface="SourceSansPro"/>
              </a:rPr>
              <a:t>The risk-free rate of return is the return of an investment with zero risks, meaning it's the return investors could expect for taking no risk. </a:t>
            </a:r>
          </a:p>
          <a:p>
            <a:r>
              <a:rPr lang="en-US" altLang="zh-CN" dirty="0"/>
              <a:t>Divide the result by the standard deviation of the portfolio’s excess return. The standard deviation helps to show how much the portfolio's return deviates from the expected return. The standard deviation also sheds light on the portfolio's volatility.</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16</a:t>
            </a:fld>
            <a:endParaRPr lang="en-US" dirty="0"/>
          </a:p>
        </p:txBody>
      </p:sp>
    </p:spTree>
    <p:extLst>
      <p:ext uri="{BB962C8B-B14F-4D97-AF65-F5344CB8AC3E}">
        <p14:creationId xmlns:p14="http://schemas.microsoft.com/office/powerpoint/2010/main" val="913952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17</a:t>
            </a:fld>
            <a:endParaRPr lang="en-US" dirty="0"/>
          </a:p>
        </p:txBody>
      </p:sp>
    </p:spTree>
    <p:extLst>
      <p:ext uri="{BB962C8B-B14F-4D97-AF65-F5344CB8AC3E}">
        <p14:creationId xmlns:p14="http://schemas.microsoft.com/office/powerpoint/2010/main" val="597467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You can see that all of the stocks in our portfolio have done very well from 2016-2021, especially after the crash in early 2020, these five stocks have skyrocketed in price. The main reason for this is that the government's quantitative easing policy has kept the prices of assets elevated.</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400955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result is not very surprising to me because both </a:t>
            </a:r>
            <a:r>
              <a:rPr lang="en-US" altLang="zh-CN" dirty="0" err="1"/>
              <a:t>Sqaure</a:t>
            </a:r>
            <a:r>
              <a:rPr lang="en-US" altLang="zh-CN" dirty="0"/>
              <a:t> and Tesla are high growth companies and their scales and business models are improving day by day, so the stock price will be more volatile. We can also see that in August 2020, Tesla stock returned almost 75% in a single month, due to the stock split announced by Tesla in August 2020, which made a lot of money (or retail investors) more willing to buy Tesla stock.</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1687632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result is in line with expectations, because as companies with high growth rate, Square and Tesla’s market cap will grow faster than other traditional giant companies and the market itself will be willing to pay a premium to buy the emerging companies shares. However, the share prices of </a:t>
            </a:r>
            <a:r>
              <a:rPr lang="en-US" altLang="zh-CN" dirty="0" err="1"/>
              <a:t>Sqaure</a:t>
            </a:r>
            <a:r>
              <a:rPr lang="en-US" altLang="zh-CN" dirty="0"/>
              <a:t> and Tesla are very volatile, so many investors do not manage to hold them for a long time. Especially for Tesla, holding Tesla’s stock will not help you to gain a lot before 2020. Many investors might bought Tesla’s stock before 2020, but it has a very high probability that those investors gave up continuing to hold Tesla’s stock before the “dawn” because they can’t gain high income for a significant portion of their holding time.</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29974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4215705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1961094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What we want to do is to first check the historical daily returns of each stock in our portfolio and what their correlations are. There is a very basic principle involved here, the correlation between the returns of each stock in the portfolio should be as low as possible, because if the correlation between the returns of two stocks is high, then there is no need for us to buy two stocks, we can get the same return by buying one of them.</a:t>
            </a:r>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404778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59543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2_Content with Caption">
    <p:spTree>
      <p:nvGrpSpPr>
        <p:cNvPr id="1" name=""/>
        <p:cNvGrpSpPr/>
        <p:nvPr/>
      </p:nvGrpSpPr>
      <p:grpSpPr>
        <a:xfrm>
          <a:off x="0" y="0"/>
          <a:ext cx="0" cy="0"/>
          <a:chOff x="0" y="0"/>
          <a:chExt cx="0" cy="0"/>
        </a:xfrm>
      </p:grpSpPr>
      <p:sp>
        <p:nvSpPr>
          <p:cNvPr id="26" name="Rectangle 25"/>
          <p:cNvSpPr/>
          <p:nvPr/>
        </p:nvSpPr>
        <p:spPr>
          <a:xfrm>
            <a:off x="-1" y="0"/>
            <a:ext cx="78214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87906" y="1279617"/>
            <a:ext cx="3794760"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8109334" y="804672"/>
            <a:ext cx="3442585"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87906" y="2699526"/>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9" name="Date Placeholder 8"/>
          <p:cNvSpPr>
            <a:spLocks noGrp="1"/>
          </p:cNvSpPr>
          <p:nvPr>
            <p:ph type="dt" sz="half" idx="10"/>
          </p:nvPr>
        </p:nvSpPr>
        <p:spPr>
          <a:xfrm>
            <a:off x="8109335" y="6238816"/>
            <a:ext cx="2465840" cy="323968"/>
          </a:xfrm>
        </p:spPr>
        <p:txBody>
          <a:bodyPr/>
          <a:lstStyle/>
          <a:p>
            <a:fld id="{37D525BB-DA17-4BA0-B3C8-3AC3ABC827E6}" type="datetimeFigureOut">
              <a:rPr lang="en-US" smtClean="0"/>
              <a:t>11/8/2021</a:t>
            </a:fld>
            <a:endParaRPr lang="en-US" dirty="0"/>
          </a:p>
        </p:txBody>
      </p:sp>
      <p:sp>
        <p:nvSpPr>
          <p:cNvPr id="10" name="Footer Placeholder 9"/>
          <p:cNvSpPr>
            <a:spLocks noGrp="1"/>
          </p:cNvSpPr>
          <p:nvPr>
            <p:ph type="ftr" sz="quarter" idx="11"/>
          </p:nvPr>
        </p:nvSpPr>
        <p:spPr>
          <a:xfrm>
            <a:off x="287906" y="6236208"/>
            <a:ext cx="3794761"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395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11/8/2021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ltLang="zh-CN"/>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6" name="Rectangle 25"/>
          <p:cNvSpPr/>
          <p:nvPr/>
        </p:nvSpPr>
        <p:spPr>
          <a:xfrm>
            <a:off x="0" y="0"/>
            <a:ext cx="437057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87906" y="1279617"/>
            <a:ext cx="3794760"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5093208" y="804672"/>
            <a:ext cx="6458712"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87906" y="2699526"/>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11/8/2021</a:t>
            </a:fld>
            <a:endParaRPr lang="en-US" dirty="0"/>
          </a:p>
        </p:txBody>
      </p:sp>
      <p:sp>
        <p:nvSpPr>
          <p:cNvPr id="10" name="Footer Placeholder 9"/>
          <p:cNvSpPr>
            <a:spLocks noGrp="1"/>
          </p:cNvSpPr>
          <p:nvPr>
            <p:ph type="ftr" sz="quarter" idx="11"/>
          </p:nvPr>
        </p:nvSpPr>
        <p:spPr>
          <a:xfrm>
            <a:off x="287906" y="6236208"/>
            <a:ext cx="3794761"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97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11/8/2021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40" r:id="rId9"/>
    <p:sldLayoutId id="2147483841" r:id="rId10"/>
    <p:sldLayoutId id="2147483837" r:id="rId11"/>
    <p:sldLayoutId id="2147483838" r:id="rId12"/>
    <p:sldLayoutId id="2147483839" r:id="rId13"/>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altLang="zh-CN" sz="3000" dirty="0">
                <a:solidFill>
                  <a:schemeClr val="tx1"/>
                </a:solidFill>
              </a:rPr>
              <a:t>Group project</a:t>
            </a:r>
            <a:endParaRPr lang="en-US" sz="3000"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295079" y="3952939"/>
            <a:ext cx="3505842" cy="702702"/>
          </a:xfrm>
        </p:spPr>
        <p:txBody>
          <a:bodyPr>
            <a:normAutofit/>
          </a:bodyPr>
          <a:lstStyle/>
          <a:p>
            <a:r>
              <a:rPr lang="en-US" sz="1800" dirty="0">
                <a:solidFill>
                  <a:schemeClr val="tx1"/>
                </a:solidFill>
              </a:rPr>
              <a:t>How to optimize stock portfolio and trading strategy</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1FC1-451E-4E97-9B8A-56C6E23BB55A}"/>
              </a:ext>
            </a:extLst>
          </p:cNvPr>
          <p:cNvSpPr>
            <a:spLocks noGrp="1"/>
          </p:cNvSpPr>
          <p:nvPr>
            <p:ph type="title"/>
          </p:nvPr>
        </p:nvSpPr>
        <p:spPr>
          <a:xfrm>
            <a:off x="804672" y="964692"/>
            <a:ext cx="3066937" cy="1188720"/>
          </a:xfrm>
        </p:spPr>
        <p:txBody>
          <a:bodyPr vert="horz" lIns="182880" tIns="182880" rIns="182880" bIns="182880" rtlCol="0" anchor="ctr">
            <a:normAutofit fontScale="90000"/>
          </a:bodyPr>
          <a:lstStyle/>
          <a:p>
            <a:r>
              <a:rPr lang="en-US" altLang="zh-CN" sz="2800" dirty="0"/>
              <a:t>Correlation between each stocks</a:t>
            </a:r>
          </a:p>
        </p:txBody>
      </p:sp>
      <p:sp>
        <p:nvSpPr>
          <p:cNvPr id="4" name="Text Placeholder 3">
            <a:extLst>
              <a:ext uri="{FF2B5EF4-FFF2-40B4-BE49-F238E27FC236}">
                <a16:creationId xmlns:a16="http://schemas.microsoft.com/office/drawing/2014/main" id="{87975613-5BCF-4AC5-AB2D-7EA960D0B18E}"/>
              </a:ext>
            </a:extLst>
          </p:cNvPr>
          <p:cNvSpPr>
            <a:spLocks noGrp="1"/>
          </p:cNvSpPr>
          <p:nvPr>
            <p:ph type="body" sz="half" idx="2"/>
          </p:nvPr>
        </p:nvSpPr>
        <p:spPr>
          <a:xfrm>
            <a:off x="803244"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altLang="zh-CN" dirty="0">
                <a:solidFill>
                  <a:schemeClr val="bg1"/>
                </a:solidFill>
              </a:rPr>
              <a:t>Getting the correlation of daily returns of each stocks in our portfolio</a:t>
            </a:r>
          </a:p>
          <a:p>
            <a:pPr indent="-228600" algn="l">
              <a:buFont typeface="Arial" panose="020B0604020202020204" pitchFamily="34" charset="0"/>
              <a:buChar char="•"/>
            </a:pPr>
            <a:r>
              <a:rPr lang="en-US" altLang="zh-CN" dirty="0">
                <a:solidFill>
                  <a:schemeClr val="bg1"/>
                </a:solidFill>
              </a:rPr>
              <a:t>“Don’t put all your eggs in one basket.”</a:t>
            </a:r>
          </a:p>
          <a:p>
            <a:pPr indent="-228600" algn="l">
              <a:buFont typeface="Arial" panose="020B0604020202020204" pitchFamily="34" charset="0"/>
              <a:buChar char="•"/>
            </a:pPr>
            <a:r>
              <a:rPr lang="en-US" altLang="zh-CN" dirty="0">
                <a:solidFill>
                  <a:schemeClr val="bg1"/>
                </a:solidFill>
              </a:rPr>
              <a:t>The threshold of high correlation is about 0.7</a:t>
            </a:r>
          </a:p>
        </p:txBody>
      </p:sp>
      <p:pic>
        <p:nvPicPr>
          <p:cNvPr id="8" name="Content Placeholder 7" descr="Chart&#10;&#10;Description automatically generated with low confidence">
            <a:extLst>
              <a:ext uri="{FF2B5EF4-FFF2-40B4-BE49-F238E27FC236}">
                <a16:creationId xmlns:a16="http://schemas.microsoft.com/office/drawing/2014/main" id="{493EF52D-D4F3-40AE-9B3B-53360FEECA5B}"/>
              </a:ext>
            </a:extLst>
          </p:cNvPr>
          <p:cNvPicPr>
            <a:picLocks noGrp="1" noChangeAspect="1"/>
          </p:cNvPicPr>
          <p:nvPr>
            <p:ph idx="1"/>
          </p:nvPr>
        </p:nvPicPr>
        <p:blipFill>
          <a:blip r:embed="rId3"/>
          <a:stretch>
            <a:fillRect/>
          </a:stretch>
        </p:blipFill>
        <p:spPr>
          <a:xfrm>
            <a:off x="5092700" y="1435772"/>
            <a:ext cx="6459538" cy="3986457"/>
          </a:xfrm>
        </p:spPr>
      </p:pic>
    </p:spTree>
    <p:extLst>
      <p:ext uri="{BB962C8B-B14F-4D97-AF65-F5344CB8AC3E}">
        <p14:creationId xmlns:p14="http://schemas.microsoft.com/office/powerpoint/2010/main" val="74902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26A7-6C28-4D4F-97C2-A4DB27AD85FE}"/>
              </a:ext>
            </a:extLst>
          </p:cNvPr>
          <p:cNvSpPr>
            <a:spLocks noGrp="1"/>
          </p:cNvSpPr>
          <p:nvPr>
            <p:ph type="title"/>
          </p:nvPr>
        </p:nvSpPr>
        <p:spPr/>
        <p:txBody>
          <a:bodyPr/>
          <a:lstStyle/>
          <a:p>
            <a:r>
              <a:rPr lang="en-US" altLang="zh-CN" dirty="0"/>
              <a:t>Markowitz portfolio theory</a:t>
            </a:r>
            <a:endParaRPr lang="zh-CN" altLang="en-US" dirty="0"/>
          </a:p>
        </p:txBody>
      </p:sp>
      <p:sp>
        <p:nvSpPr>
          <p:cNvPr id="3" name="Content Placeholder 2">
            <a:extLst>
              <a:ext uri="{FF2B5EF4-FFF2-40B4-BE49-F238E27FC236}">
                <a16:creationId xmlns:a16="http://schemas.microsoft.com/office/drawing/2014/main" id="{21E6993D-3437-40CD-BC34-DC9DBAC9CAFF}"/>
              </a:ext>
            </a:extLst>
          </p:cNvPr>
          <p:cNvSpPr>
            <a:spLocks noGrp="1"/>
          </p:cNvSpPr>
          <p:nvPr>
            <p:ph idx="1"/>
          </p:nvPr>
        </p:nvSpPr>
        <p:spPr/>
        <p:txBody>
          <a:bodyPr>
            <a:normAutofit fontScale="92500" lnSpcReduction="20000"/>
          </a:bodyPr>
          <a:lstStyle/>
          <a:p>
            <a:r>
              <a:rPr lang="en-US" altLang="zh-CN" sz="2200" b="1" dirty="0">
                <a:solidFill>
                  <a:schemeClr val="bg1"/>
                </a:solidFill>
              </a:rPr>
              <a:t>The basic assumptions of Markowitz portfolio theory are: </a:t>
            </a:r>
          </a:p>
          <a:p>
            <a:r>
              <a:rPr lang="en-US" altLang="zh-CN" dirty="0">
                <a:solidFill>
                  <a:schemeClr val="bg1"/>
                </a:solidFill>
              </a:rPr>
              <a:t>(1) Single-period investment, as an approximate description of reality in a simplified model, is mainly expressed as an investor investing at the beginning of the period and receiving a return at the end of the period.</a:t>
            </a:r>
          </a:p>
          <a:p>
            <a:r>
              <a:rPr lang="en-US" altLang="zh-CN" dirty="0">
                <a:solidFill>
                  <a:schemeClr val="bg1"/>
                </a:solidFill>
              </a:rPr>
              <a:t>(2) Prior knowledge of the probability distribution of investment returns and the conditions under which the returns satisfy a normal distribution.</a:t>
            </a:r>
          </a:p>
          <a:p>
            <a:r>
              <a:rPr lang="en-US" altLang="zh-CN" dirty="0">
                <a:solidFill>
                  <a:schemeClr val="bg1"/>
                </a:solidFill>
              </a:rPr>
              <a:t>(3) Investors measure the uncertainty of returns (i.e., risk) and select a portfolio based on the expectation and variance of returns.</a:t>
            </a:r>
          </a:p>
          <a:p>
            <a:r>
              <a:rPr lang="en-US" altLang="zh-CN" dirty="0">
                <a:solidFill>
                  <a:schemeClr val="bg1"/>
                </a:solidFill>
              </a:rPr>
              <a:t>(4) Investors follow the principle of predominance to avoid risk and pursue the maximum expected utility, i.e., they choose the higher rate of return for the same risk and the lower risk for the same level of return.</a:t>
            </a:r>
          </a:p>
        </p:txBody>
      </p:sp>
    </p:spTree>
    <p:extLst>
      <p:ext uri="{BB962C8B-B14F-4D97-AF65-F5344CB8AC3E}">
        <p14:creationId xmlns:p14="http://schemas.microsoft.com/office/powerpoint/2010/main" val="280363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26A7-6C28-4D4F-97C2-A4DB27AD85FE}"/>
              </a:ext>
            </a:extLst>
          </p:cNvPr>
          <p:cNvSpPr>
            <a:spLocks noGrp="1"/>
          </p:cNvSpPr>
          <p:nvPr>
            <p:ph type="title"/>
          </p:nvPr>
        </p:nvSpPr>
        <p:spPr/>
        <p:txBody>
          <a:bodyPr/>
          <a:lstStyle/>
          <a:p>
            <a:r>
              <a:rPr lang="en-US" altLang="zh-CN" dirty="0"/>
              <a:t>Efficient frontier</a:t>
            </a:r>
            <a:endParaRPr lang="zh-CN" altLang="en-US" dirty="0"/>
          </a:p>
        </p:txBody>
      </p:sp>
      <p:pic>
        <p:nvPicPr>
          <p:cNvPr id="9" name="Content Placeholder 8" descr="Chart&#10;&#10;Description automatically generated">
            <a:extLst>
              <a:ext uri="{FF2B5EF4-FFF2-40B4-BE49-F238E27FC236}">
                <a16:creationId xmlns:a16="http://schemas.microsoft.com/office/drawing/2014/main" id="{78A76DD5-473C-4C9B-A7E5-37C456293684}"/>
              </a:ext>
            </a:extLst>
          </p:cNvPr>
          <p:cNvPicPr>
            <a:picLocks noGrp="1" noChangeAspect="1"/>
          </p:cNvPicPr>
          <p:nvPr>
            <p:ph idx="1"/>
          </p:nvPr>
        </p:nvPicPr>
        <p:blipFill>
          <a:blip r:embed="rId3"/>
          <a:stretch>
            <a:fillRect/>
          </a:stretch>
        </p:blipFill>
        <p:spPr>
          <a:xfrm>
            <a:off x="2231136" y="2653016"/>
            <a:ext cx="3873337" cy="3101975"/>
          </a:xfrm>
        </p:spPr>
      </p:pic>
      <p:sp>
        <p:nvSpPr>
          <p:cNvPr id="10" name="Content Placeholder 2">
            <a:extLst>
              <a:ext uri="{FF2B5EF4-FFF2-40B4-BE49-F238E27FC236}">
                <a16:creationId xmlns:a16="http://schemas.microsoft.com/office/drawing/2014/main" id="{2EEEC5FA-6F75-4947-95C5-633C26333311}"/>
              </a:ext>
            </a:extLst>
          </p:cNvPr>
          <p:cNvSpPr txBox="1">
            <a:spLocks/>
          </p:cNvSpPr>
          <p:nvPr/>
        </p:nvSpPr>
        <p:spPr>
          <a:xfrm>
            <a:off x="6293795" y="3101028"/>
            <a:ext cx="3667069" cy="22059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sz="1700" dirty="0">
                <a:solidFill>
                  <a:schemeClr val="bg1"/>
                </a:solidFill>
              </a:rPr>
              <a:t>The efficient frontier can be basically understood as the optimal return that a portfolio can achieve under a particular risk.</a:t>
            </a:r>
          </a:p>
          <a:p>
            <a:r>
              <a:rPr lang="en-US" altLang="zh-CN" sz="1700" dirty="0">
                <a:solidFill>
                  <a:schemeClr val="bg1"/>
                </a:solidFill>
              </a:rPr>
              <a:t>The x-axis of this graph is Mean-Var Target Risk and the y-axis is Target Return</a:t>
            </a:r>
          </a:p>
        </p:txBody>
      </p:sp>
    </p:spTree>
    <p:extLst>
      <p:ext uri="{BB962C8B-B14F-4D97-AF65-F5344CB8AC3E}">
        <p14:creationId xmlns:p14="http://schemas.microsoft.com/office/powerpoint/2010/main" val="223978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26A7-6C28-4D4F-97C2-A4DB27AD85FE}"/>
              </a:ext>
            </a:extLst>
          </p:cNvPr>
          <p:cNvSpPr>
            <a:spLocks noGrp="1"/>
          </p:cNvSpPr>
          <p:nvPr>
            <p:ph type="title"/>
          </p:nvPr>
        </p:nvSpPr>
        <p:spPr>
          <a:xfrm>
            <a:off x="804672" y="964692"/>
            <a:ext cx="3066937" cy="1188720"/>
          </a:xfrm>
        </p:spPr>
        <p:txBody>
          <a:bodyPr vert="horz" lIns="182880" tIns="182880" rIns="182880" bIns="182880" rtlCol="0" anchor="ctr">
            <a:normAutofit fontScale="90000"/>
          </a:bodyPr>
          <a:lstStyle/>
          <a:p>
            <a:r>
              <a:rPr lang="en-US" altLang="zh-CN" dirty="0"/>
              <a:t>Monte Carlo Portfolio</a:t>
            </a:r>
          </a:p>
        </p:txBody>
      </p:sp>
      <p:sp>
        <p:nvSpPr>
          <p:cNvPr id="10" name="Content Placeholder 2">
            <a:extLst>
              <a:ext uri="{FF2B5EF4-FFF2-40B4-BE49-F238E27FC236}">
                <a16:creationId xmlns:a16="http://schemas.microsoft.com/office/drawing/2014/main" id="{2EEEC5FA-6F75-4947-95C5-633C26333311}"/>
              </a:ext>
            </a:extLst>
          </p:cNvPr>
          <p:cNvSpPr txBox="1">
            <a:spLocks/>
          </p:cNvSpPr>
          <p:nvPr/>
        </p:nvSpPr>
        <p:spPr>
          <a:xfrm>
            <a:off x="803244" y="2638044"/>
            <a:ext cx="3063765" cy="32632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solidFill>
                  <a:schemeClr val="bg1"/>
                </a:solidFill>
              </a:rPr>
              <a:t>Monte Carlo simulation allows us to obtain our return/risk ratio under various weightings. It can be found that no matter how you adjust your position weightings, your return/risk ratio cannot exceed the efficient frontier.</a:t>
            </a:r>
          </a:p>
        </p:txBody>
      </p:sp>
      <p:sp>
        <p:nvSpPr>
          <p:cNvPr id="15" name="Rectangle 14">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9A69550B-DE28-4731-BC9B-7F5A5C068904}"/>
              </a:ext>
            </a:extLst>
          </p:cNvPr>
          <p:cNvPicPr>
            <a:picLocks noGrp="1" noChangeAspect="1"/>
          </p:cNvPicPr>
          <p:nvPr>
            <p:ph idx="1"/>
          </p:nvPr>
        </p:nvPicPr>
        <p:blipFill>
          <a:blip r:embed="rId3"/>
          <a:stretch>
            <a:fillRect/>
          </a:stretch>
        </p:blipFill>
        <p:spPr>
          <a:xfrm>
            <a:off x="4823366" y="2188422"/>
            <a:ext cx="6227064" cy="2489097"/>
          </a:xfrm>
          <a:prstGeom prst="rect">
            <a:avLst/>
          </a:prstGeom>
        </p:spPr>
      </p:pic>
    </p:spTree>
    <p:extLst>
      <p:ext uri="{BB962C8B-B14F-4D97-AF65-F5344CB8AC3E}">
        <p14:creationId xmlns:p14="http://schemas.microsoft.com/office/powerpoint/2010/main" val="4934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56DC0A12-B960-4DE8-9AD4-04CC8B6B35EB}"/>
              </a:ext>
            </a:extLst>
          </p:cNvPr>
          <p:cNvSpPr>
            <a:spLocks noGrp="1"/>
          </p:cNvSpPr>
          <p:nvPr>
            <p:ph idx="1"/>
          </p:nvPr>
        </p:nvSpPr>
        <p:spPr>
          <a:xfrm>
            <a:off x="643468" y="2638044"/>
            <a:ext cx="3363974" cy="3415622"/>
          </a:xfrm>
        </p:spPr>
        <p:txBody>
          <a:bodyPr>
            <a:normAutofit/>
          </a:bodyPr>
          <a:lstStyle/>
          <a:p>
            <a:r>
              <a:rPr lang="en-US" dirty="0">
                <a:solidFill>
                  <a:schemeClr val="bg1"/>
                </a:solidFill>
              </a:rPr>
              <a:t>Minimum Mean-Var Target Risk</a:t>
            </a:r>
          </a:p>
          <a:p>
            <a:r>
              <a:rPr lang="en-US" dirty="0">
                <a:solidFill>
                  <a:schemeClr val="bg1"/>
                </a:solidFill>
              </a:rPr>
              <a:t>For conservative investors</a:t>
            </a:r>
          </a:p>
          <a:p>
            <a:r>
              <a:rPr lang="en-US" dirty="0">
                <a:solidFill>
                  <a:schemeClr val="bg1"/>
                </a:solidFill>
              </a:rPr>
              <a:t>How to manage weights in our portfolio?</a:t>
            </a:r>
          </a:p>
          <a:p>
            <a:r>
              <a:rPr lang="en-US" dirty="0">
                <a:solidFill>
                  <a:schemeClr val="bg1"/>
                </a:solidFill>
              </a:rPr>
              <a:t>We need weights plot !!</a:t>
            </a:r>
          </a:p>
        </p:txBody>
      </p:sp>
      <p:pic>
        <p:nvPicPr>
          <p:cNvPr id="7" name="Content Placeholder 6" descr="Chart&#10;&#10;Description automatically generated">
            <a:extLst>
              <a:ext uri="{FF2B5EF4-FFF2-40B4-BE49-F238E27FC236}">
                <a16:creationId xmlns:a16="http://schemas.microsoft.com/office/drawing/2014/main" id="{727C9B7D-15AA-470E-B86E-6A20C5BE9853}"/>
              </a:ext>
            </a:extLst>
          </p:cNvPr>
          <p:cNvPicPr>
            <a:picLocks noChangeAspect="1"/>
          </p:cNvPicPr>
          <p:nvPr/>
        </p:nvPicPr>
        <p:blipFill>
          <a:blip r:embed="rId3"/>
          <a:stretch>
            <a:fillRect/>
          </a:stretch>
        </p:blipFill>
        <p:spPr>
          <a:xfrm>
            <a:off x="5297763" y="845592"/>
            <a:ext cx="6250769" cy="5005949"/>
          </a:xfrm>
          <a:prstGeom prst="rect">
            <a:avLst/>
          </a:prstGeom>
        </p:spPr>
      </p:pic>
      <p:sp>
        <p:nvSpPr>
          <p:cNvPr id="10" name="Content Placeholder 2">
            <a:extLst>
              <a:ext uri="{FF2B5EF4-FFF2-40B4-BE49-F238E27FC236}">
                <a16:creationId xmlns:a16="http://schemas.microsoft.com/office/drawing/2014/main" id="{2EEEC5FA-6F75-4947-95C5-633C26333311}"/>
              </a:ext>
            </a:extLst>
          </p:cNvPr>
          <p:cNvSpPr txBox="1">
            <a:spLocks/>
          </p:cNvSpPr>
          <p:nvPr/>
        </p:nvSpPr>
        <p:spPr>
          <a:xfrm>
            <a:off x="803244" y="2638044"/>
            <a:ext cx="3063765" cy="32632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ltLang="zh-CN" dirty="0">
              <a:solidFill>
                <a:schemeClr val="bg1"/>
              </a:solidFill>
            </a:endParaRPr>
          </a:p>
        </p:txBody>
      </p:sp>
      <p:sp>
        <p:nvSpPr>
          <p:cNvPr id="18" name="Title 1">
            <a:extLst>
              <a:ext uri="{FF2B5EF4-FFF2-40B4-BE49-F238E27FC236}">
                <a16:creationId xmlns:a16="http://schemas.microsoft.com/office/drawing/2014/main" id="{1F18635F-BFCD-4321-B761-90EB03A59B82}"/>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ltLang="zh-CN" dirty="0"/>
              <a:t>Weighting portfolio</a:t>
            </a:r>
          </a:p>
        </p:txBody>
      </p:sp>
    </p:spTree>
    <p:extLst>
      <p:ext uri="{BB962C8B-B14F-4D97-AF65-F5344CB8AC3E}">
        <p14:creationId xmlns:p14="http://schemas.microsoft.com/office/powerpoint/2010/main" val="195804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1F18635F-BFCD-4321-B761-90EB03A59B82}"/>
              </a:ext>
            </a:extLst>
          </p:cNvPr>
          <p:cNvSpPr>
            <a:spLocks noGrp="1"/>
          </p:cNvSpPr>
          <p:nvPr>
            <p:ph type="title"/>
          </p:nvPr>
        </p:nvSpPr>
        <p:spPr>
          <a:xfrm>
            <a:off x="2231136" y="4043887"/>
            <a:ext cx="7729729" cy="855406"/>
          </a:xfrm>
          <a:noFill/>
          <a:ln>
            <a:solidFill>
              <a:schemeClr val="bg1"/>
            </a:solidFill>
          </a:ln>
        </p:spPr>
        <p:txBody>
          <a:bodyPr vert="horz" lIns="182880" tIns="182880" rIns="182880" bIns="182880" rtlCol="0">
            <a:normAutofit/>
          </a:bodyPr>
          <a:lstStyle/>
          <a:p>
            <a:r>
              <a:rPr lang="en-US" altLang="zh-CN" sz="2400">
                <a:solidFill>
                  <a:schemeClr val="bg1"/>
                </a:solidFill>
              </a:rPr>
              <a:t>Weights PLOT</a:t>
            </a:r>
          </a:p>
        </p:txBody>
      </p:sp>
      <p:sp>
        <p:nvSpPr>
          <p:cNvPr id="14" name="Content Placeholder 13">
            <a:extLst>
              <a:ext uri="{FF2B5EF4-FFF2-40B4-BE49-F238E27FC236}">
                <a16:creationId xmlns:a16="http://schemas.microsoft.com/office/drawing/2014/main" id="{56DC0A12-B960-4DE8-9AD4-04CC8B6B35EB}"/>
              </a:ext>
            </a:extLst>
          </p:cNvPr>
          <p:cNvSpPr>
            <a:spLocks noGrp="1"/>
          </p:cNvSpPr>
          <p:nvPr>
            <p:ph idx="1"/>
          </p:nvPr>
        </p:nvSpPr>
        <p:spPr>
          <a:xfrm>
            <a:off x="2238412" y="5108722"/>
            <a:ext cx="7715177" cy="1271556"/>
          </a:xfrm>
        </p:spPr>
        <p:txBody>
          <a:bodyPr>
            <a:normAutofit fontScale="92500"/>
          </a:bodyPr>
          <a:lstStyle/>
          <a:p>
            <a:r>
              <a:rPr lang="en-US" dirty="0">
                <a:solidFill>
                  <a:schemeClr val="bg1"/>
                </a:solidFill>
              </a:rPr>
              <a:t>By corresponding the points of the efficient frontier to the Weights Plot, you can get the maximum return/risk ratio for what your weight is at the current risk.</a:t>
            </a:r>
          </a:p>
          <a:p>
            <a:r>
              <a:rPr lang="en-US" dirty="0">
                <a:solidFill>
                  <a:schemeClr val="bg1"/>
                </a:solidFill>
              </a:rPr>
              <a:t>At minimum risk portfolio, </a:t>
            </a:r>
            <a:r>
              <a:rPr lang="en-US" altLang="zh-CN" dirty="0">
                <a:solidFill>
                  <a:schemeClr val="bg1"/>
                </a:solidFill>
              </a:rPr>
              <a:t>the portfolio weighting should be 29.30% of Apple, 61.88% of Google, 8.09% of Netflix and 0.73% of Tesla. </a:t>
            </a:r>
            <a:endParaRPr lang="en-US" dirty="0">
              <a:solidFill>
                <a:schemeClr val="bg1"/>
              </a:solidFill>
            </a:endParaRPr>
          </a:p>
        </p:txBody>
      </p:sp>
      <p:sp>
        <p:nvSpPr>
          <p:cNvPr id="10" name="Content Placeholder 2">
            <a:extLst>
              <a:ext uri="{FF2B5EF4-FFF2-40B4-BE49-F238E27FC236}">
                <a16:creationId xmlns:a16="http://schemas.microsoft.com/office/drawing/2014/main" id="{2EEEC5FA-6F75-4947-95C5-633C26333311}"/>
              </a:ext>
            </a:extLst>
          </p:cNvPr>
          <p:cNvSpPr txBox="1">
            <a:spLocks/>
          </p:cNvSpPr>
          <p:nvPr/>
        </p:nvSpPr>
        <p:spPr>
          <a:xfrm>
            <a:off x="803244" y="2638044"/>
            <a:ext cx="3063765" cy="32632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ltLang="zh-CN" dirty="0">
              <a:solidFill>
                <a:schemeClr val="bg1"/>
              </a:solidFill>
            </a:endParaRPr>
          </a:p>
        </p:txBody>
      </p:sp>
      <p:pic>
        <p:nvPicPr>
          <p:cNvPr id="5" name="Picture 4" descr="Chart, bar chart&#10;&#10;Description automatically generated">
            <a:extLst>
              <a:ext uri="{FF2B5EF4-FFF2-40B4-BE49-F238E27FC236}">
                <a16:creationId xmlns:a16="http://schemas.microsoft.com/office/drawing/2014/main" id="{8D322591-2979-4549-B01D-EF9B8005A704}"/>
              </a:ext>
            </a:extLst>
          </p:cNvPr>
          <p:cNvPicPr>
            <a:picLocks noChangeAspect="1"/>
          </p:cNvPicPr>
          <p:nvPr/>
        </p:nvPicPr>
        <p:blipFill>
          <a:blip r:embed="rId3"/>
          <a:stretch>
            <a:fillRect/>
          </a:stretch>
        </p:blipFill>
        <p:spPr>
          <a:xfrm>
            <a:off x="2137652" y="324458"/>
            <a:ext cx="7916695" cy="3354019"/>
          </a:xfrm>
          <a:prstGeom prst="rect">
            <a:avLst/>
          </a:prstGeom>
        </p:spPr>
      </p:pic>
    </p:spTree>
    <p:extLst>
      <p:ext uri="{BB962C8B-B14F-4D97-AF65-F5344CB8AC3E}">
        <p14:creationId xmlns:p14="http://schemas.microsoft.com/office/powerpoint/2010/main" val="251455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3AF5-AE1B-44E1-B7BE-B2F75EF4A828}"/>
              </a:ext>
            </a:extLst>
          </p:cNvPr>
          <p:cNvSpPr>
            <a:spLocks noGrp="1"/>
          </p:cNvSpPr>
          <p:nvPr>
            <p:ph type="title"/>
          </p:nvPr>
        </p:nvSpPr>
        <p:spPr/>
        <p:txBody>
          <a:bodyPr/>
          <a:lstStyle/>
          <a:p>
            <a:r>
              <a:rPr lang="en-US" altLang="zh-CN" dirty="0"/>
              <a:t>Best weights of portfolio</a:t>
            </a:r>
            <a:endParaRPr lang="zh-CN" altLang="en-US" dirty="0"/>
          </a:p>
        </p:txBody>
      </p:sp>
      <p:sp>
        <p:nvSpPr>
          <p:cNvPr id="3" name="Content Placeholder 2">
            <a:extLst>
              <a:ext uri="{FF2B5EF4-FFF2-40B4-BE49-F238E27FC236}">
                <a16:creationId xmlns:a16="http://schemas.microsoft.com/office/drawing/2014/main" id="{FACCB170-322B-4B75-9682-C6E41FE7154F}"/>
              </a:ext>
            </a:extLst>
          </p:cNvPr>
          <p:cNvSpPr>
            <a:spLocks noGrp="1"/>
          </p:cNvSpPr>
          <p:nvPr>
            <p:ph idx="1"/>
          </p:nvPr>
        </p:nvSpPr>
        <p:spPr>
          <a:xfrm>
            <a:off x="2231136" y="2638044"/>
            <a:ext cx="7729728" cy="1778313"/>
          </a:xfrm>
        </p:spPr>
        <p:txBody>
          <a:bodyPr/>
          <a:lstStyle/>
          <a:p>
            <a:r>
              <a:rPr lang="en-US" altLang="zh-CN" dirty="0">
                <a:solidFill>
                  <a:schemeClr val="bg1"/>
                </a:solidFill>
              </a:rPr>
              <a:t>The Sharpe ratio was developed by Nobel laureate William F. Sharpe and is used to help investors understand the return of an investment compared to its risk.</a:t>
            </a:r>
            <a:r>
              <a:rPr lang="en-US" altLang="zh-CN" baseline="30000" dirty="0">
                <a:solidFill>
                  <a:schemeClr val="bg1"/>
                </a:solidFill>
              </a:rPr>
              <a:t>[1]</a:t>
            </a:r>
          </a:p>
          <a:p>
            <a:r>
              <a:rPr lang="en-US" altLang="zh-CN" dirty="0">
                <a:solidFill>
                  <a:schemeClr val="bg1"/>
                </a:solidFill>
              </a:rPr>
              <a:t>The ratio is the average return earned per unit of volatility or total risk over the risk-free rate.</a:t>
            </a:r>
            <a:endParaRPr lang="zh-CN" altLang="en-US" dirty="0">
              <a:solidFill>
                <a:schemeClr val="bg1"/>
              </a:solidFill>
            </a:endParaRPr>
          </a:p>
        </p:txBody>
      </p:sp>
      <p:sp>
        <p:nvSpPr>
          <p:cNvPr id="4" name="TextBox 3">
            <a:extLst>
              <a:ext uri="{FF2B5EF4-FFF2-40B4-BE49-F238E27FC236}">
                <a16:creationId xmlns:a16="http://schemas.microsoft.com/office/drawing/2014/main" id="{0392C3B5-3FA4-4D56-A340-0A000D69A4F1}"/>
              </a:ext>
            </a:extLst>
          </p:cNvPr>
          <p:cNvSpPr txBox="1"/>
          <p:nvPr/>
        </p:nvSpPr>
        <p:spPr>
          <a:xfrm>
            <a:off x="189689" y="6361889"/>
            <a:ext cx="11802894" cy="246221"/>
          </a:xfrm>
          <a:prstGeom prst="rect">
            <a:avLst/>
          </a:prstGeom>
          <a:noFill/>
        </p:spPr>
        <p:txBody>
          <a:bodyPr wrap="square" rtlCol="0">
            <a:spAutoFit/>
          </a:bodyPr>
          <a:lstStyle/>
          <a:p>
            <a:r>
              <a:rPr lang="en-US" altLang="zh-CN" sz="1000">
                <a:solidFill>
                  <a:schemeClr val="bg1"/>
                </a:solidFill>
              </a:rPr>
              <a:t>[1]:The Nobel Prize. "The Sveriges Riksbank Prize in Economic Sciences in Memory of Alfred Nobel 1990." Accessed Oct. 4, 2021.</a:t>
            </a:r>
            <a:endParaRPr lang="en-US" altLang="zh-CN" sz="1000" dirty="0">
              <a:solidFill>
                <a:schemeClr val="bg1"/>
              </a:solidFill>
            </a:endParaRPr>
          </a:p>
        </p:txBody>
      </p:sp>
      <p:pic>
        <p:nvPicPr>
          <p:cNvPr id="6" name="Picture 5">
            <a:extLst>
              <a:ext uri="{FF2B5EF4-FFF2-40B4-BE49-F238E27FC236}">
                <a16:creationId xmlns:a16="http://schemas.microsoft.com/office/drawing/2014/main" id="{9B8F6A92-911D-4702-9356-43DC37AE2F78}"/>
              </a:ext>
            </a:extLst>
          </p:cNvPr>
          <p:cNvPicPr>
            <a:picLocks noChangeAspect="1"/>
          </p:cNvPicPr>
          <p:nvPr/>
        </p:nvPicPr>
        <p:blipFill>
          <a:blip r:embed="rId3"/>
          <a:stretch>
            <a:fillRect/>
          </a:stretch>
        </p:blipFill>
        <p:spPr>
          <a:xfrm>
            <a:off x="2362807" y="4599313"/>
            <a:ext cx="2856082" cy="789810"/>
          </a:xfrm>
          <a:prstGeom prst="rect">
            <a:avLst/>
          </a:prstGeom>
        </p:spPr>
      </p:pic>
      <p:sp>
        <p:nvSpPr>
          <p:cNvPr id="7" name="Content Placeholder 2">
            <a:extLst>
              <a:ext uri="{FF2B5EF4-FFF2-40B4-BE49-F238E27FC236}">
                <a16:creationId xmlns:a16="http://schemas.microsoft.com/office/drawing/2014/main" id="{0DCF6B87-D4D0-4C9F-AF11-EC136B937FD2}"/>
              </a:ext>
            </a:extLst>
          </p:cNvPr>
          <p:cNvSpPr txBox="1">
            <a:spLocks/>
          </p:cNvSpPr>
          <p:nvPr/>
        </p:nvSpPr>
        <p:spPr>
          <a:xfrm>
            <a:off x="5218889" y="4416357"/>
            <a:ext cx="5239707" cy="17783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solidFill>
                  <a:schemeClr val="bg1"/>
                </a:solidFill>
              </a:rPr>
              <a:t>R</a:t>
            </a:r>
            <a:r>
              <a:rPr lang="en-US" altLang="zh-CN" baseline="-25000" dirty="0">
                <a:solidFill>
                  <a:schemeClr val="bg1"/>
                </a:solidFill>
              </a:rPr>
              <a:t>p </a:t>
            </a:r>
            <a:r>
              <a:rPr lang="en-US" altLang="zh-CN" dirty="0">
                <a:solidFill>
                  <a:schemeClr val="bg1"/>
                </a:solidFill>
              </a:rPr>
              <a:t>= return of portfolio</a:t>
            </a:r>
          </a:p>
          <a:p>
            <a:r>
              <a:rPr lang="en-US" altLang="zh-CN" dirty="0">
                <a:solidFill>
                  <a:schemeClr val="bg1"/>
                </a:solidFill>
              </a:rPr>
              <a:t>R</a:t>
            </a:r>
            <a:r>
              <a:rPr lang="en-US" altLang="zh-CN" baseline="-25000" dirty="0">
                <a:solidFill>
                  <a:schemeClr val="bg1"/>
                </a:solidFill>
              </a:rPr>
              <a:t>p </a:t>
            </a:r>
            <a:r>
              <a:rPr lang="en-US" altLang="zh-CN" dirty="0">
                <a:solidFill>
                  <a:schemeClr val="bg1"/>
                </a:solidFill>
              </a:rPr>
              <a:t>= risk-free rate</a:t>
            </a:r>
          </a:p>
          <a:p>
            <a:r>
              <a:rPr lang="en-US" altLang="zh-CN" dirty="0" err="1">
                <a:solidFill>
                  <a:schemeClr val="bg1"/>
                </a:solidFill>
              </a:rPr>
              <a:t>σ</a:t>
            </a:r>
            <a:r>
              <a:rPr lang="en-US" altLang="zh-CN" baseline="-25000" dirty="0" err="1">
                <a:solidFill>
                  <a:schemeClr val="bg1"/>
                </a:solidFill>
              </a:rPr>
              <a:t>p</a:t>
            </a:r>
            <a:r>
              <a:rPr lang="en-US" altLang="zh-CN" baseline="-25000" dirty="0">
                <a:solidFill>
                  <a:schemeClr val="bg1"/>
                </a:solidFill>
              </a:rPr>
              <a:t> </a:t>
            </a:r>
            <a:r>
              <a:rPr lang="en-US" altLang="zh-CN" dirty="0">
                <a:solidFill>
                  <a:schemeClr val="bg1"/>
                </a:solidFill>
              </a:rPr>
              <a:t>= </a:t>
            </a:r>
            <a:r>
              <a:rPr lang="en-US" altLang="zh-CN" dirty="0" err="1">
                <a:solidFill>
                  <a:schemeClr val="bg1"/>
                </a:solidFill>
              </a:rPr>
              <a:t>sd</a:t>
            </a:r>
            <a:r>
              <a:rPr lang="zh-CN" altLang="en-US" dirty="0">
                <a:solidFill>
                  <a:schemeClr val="bg1"/>
                </a:solidFill>
              </a:rPr>
              <a:t> </a:t>
            </a:r>
            <a:r>
              <a:rPr lang="en-US" altLang="zh-CN" dirty="0">
                <a:solidFill>
                  <a:schemeClr val="bg1"/>
                </a:solidFill>
              </a:rPr>
              <a:t>of</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portfolio’s</a:t>
            </a:r>
            <a:r>
              <a:rPr lang="zh-CN" altLang="en-US" dirty="0">
                <a:solidFill>
                  <a:schemeClr val="bg1"/>
                </a:solidFill>
              </a:rPr>
              <a:t> </a:t>
            </a:r>
            <a:r>
              <a:rPr lang="en-US" altLang="zh-CN" dirty="0">
                <a:solidFill>
                  <a:schemeClr val="bg1"/>
                </a:solidFill>
              </a:rPr>
              <a:t>excess</a:t>
            </a:r>
            <a:r>
              <a:rPr lang="zh-CN" altLang="en-US" dirty="0">
                <a:solidFill>
                  <a:schemeClr val="bg1"/>
                </a:solidFill>
              </a:rPr>
              <a:t> </a:t>
            </a:r>
            <a:r>
              <a:rPr lang="en-US" altLang="zh-CN" dirty="0">
                <a:solidFill>
                  <a:schemeClr val="bg1"/>
                </a:solidFill>
              </a:rPr>
              <a:t>return</a:t>
            </a:r>
          </a:p>
          <a:p>
            <a:endParaRPr lang="zh-CN" altLang="en-US" dirty="0">
              <a:solidFill>
                <a:schemeClr val="bg1"/>
              </a:solidFill>
            </a:endParaRPr>
          </a:p>
        </p:txBody>
      </p:sp>
    </p:spTree>
    <p:extLst>
      <p:ext uri="{BB962C8B-B14F-4D97-AF65-F5344CB8AC3E}">
        <p14:creationId xmlns:p14="http://schemas.microsoft.com/office/powerpoint/2010/main" val="99334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1F18635F-BFCD-4321-B761-90EB03A59B82}"/>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ormAutofit/>
          </a:bodyPr>
          <a:lstStyle/>
          <a:p>
            <a:r>
              <a:rPr lang="en-US" altLang="zh-CN">
                <a:solidFill>
                  <a:schemeClr val="bg1"/>
                </a:solidFill>
              </a:rPr>
              <a:t>Highest risk/return ratio</a:t>
            </a:r>
          </a:p>
        </p:txBody>
      </p:sp>
      <p:pic>
        <p:nvPicPr>
          <p:cNvPr id="5" name="Content Placeholder 4" descr="Chart, scatter chart&#10;&#10;Description automatically generated">
            <a:extLst>
              <a:ext uri="{FF2B5EF4-FFF2-40B4-BE49-F238E27FC236}">
                <a16:creationId xmlns:a16="http://schemas.microsoft.com/office/drawing/2014/main" id="{0D60CA43-E859-4B32-A944-A33E75301C0D}"/>
              </a:ext>
            </a:extLst>
          </p:cNvPr>
          <p:cNvPicPr>
            <a:picLocks noChangeAspect="1"/>
          </p:cNvPicPr>
          <p:nvPr/>
        </p:nvPicPr>
        <p:blipFill>
          <a:blip r:embed="rId3"/>
          <a:stretch>
            <a:fillRect/>
          </a:stretch>
        </p:blipFill>
        <p:spPr>
          <a:xfrm>
            <a:off x="643467" y="477755"/>
            <a:ext cx="6250769" cy="2648226"/>
          </a:xfrm>
          <a:prstGeom prst="rect">
            <a:avLst/>
          </a:prstGeom>
        </p:spPr>
      </p:pic>
      <p:sp>
        <p:nvSpPr>
          <p:cNvPr id="22" name="Content Placeholder 21">
            <a:extLst>
              <a:ext uri="{FF2B5EF4-FFF2-40B4-BE49-F238E27FC236}">
                <a16:creationId xmlns:a16="http://schemas.microsoft.com/office/drawing/2014/main" id="{E9515273-33DC-4B57-9D90-A5C785C94D91}"/>
              </a:ext>
            </a:extLst>
          </p:cNvPr>
          <p:cNvSpPr>
            <a:spLocks noGrp="1"/>
          </p:cNvSpPr>
          <p:nvPr>
            <p:ph idx="1"/>
          </p:nvPr>
        </p:nvSpPr>
        <p:spPr>
          <a:xfrm>
            <a:off x="8184558" y="2638044"/>
            <a:ext cx="3363974" cy="3415622"/>
          </a:xfrm>
        </p:spPr>
        <p:txBody>
          <a:bodyPr>
            <a:normAutofit lnSpcReduction="10000"/>
          </a:bodyPr>
          <a:lstStyle/>
          <a:p>
            <a:r>
              <a:rPr lang="en-US" dirty="0">
                <a:solidFill>
                  <a:schemeClr val="bg1"/>
                </a:solidFill>
              </a:rPr>
              <a:t>The dash curve is the Sharpe ratio curve and the intersection with efficient frontier and Sharpe ratio curve is the point we are looking for.</a:t>
            </a:r>
          </a:p>
          <a:p>
            <a:r>
              <a:rPr lang="en-US" dirty="0">
                <a:solidFill>
                  <a:schemeClr val="bg1"/>
                </a:solidFill>
              </a:rPr>
              <a:t>If we want to get the highest return/risk ratio in our portfolio, the </a:t>
            </a:r>
            <a:r>
              <a:rPr lang="en-US" altLang="zh-CN" dirty="0">
                <a:solidFill>
                  <a:schemeClr val="bg1"/>
                </a:solidFill>
              </a:rPr>
              <a:t>Apple, Netflix, Square, and Tesla stocks </a:t>
            </a:r>
            <a:r>
              <a:rPr lang="en-US" dirty="0">
                <a:solidFill>
                  <a:schemeClr val="bg1"/>
                </a:solidFill>
              </a:rPr>
              <a:t>should be 34.59%,</a:t>
            </a:r>
            <a:r>
              <a:rPr lang="en-US" altLang="zh-CN" dirty="0">
                <a:solidFill>
                  <a:schemeClr val="bg1"/>
                </a:solidFill>
              </a:rPr>
              <a:t> 14.71%, 26.82%, 23.87% of our portfolio, respectively.</a:t>
            </a:r>
            <a:endParaRPr lang="en-US" dirty="0">
              <a:solidFill>
                <a:schemeClr val="bg1"/>
              </a:solidFill>
            </a:endParaRPr>
          </a:p>
        </p:txBody>
      </p:sp>
      <p:sp>
        <p:nvSpPr>
          <p:cNvPr id="10" name="Content Placeholder 2">
            <a:extLst>
              <a:ext uri="{FF2B5EF4-FFF2-40B4-BE49-F238E27FC236}">
                <a16:creationId xmlns:a16="http://schemas.microsoft.com/office/drawing/2014/main" id="{2EEEC5FA-6F75-4947-95C5-633C26333311}"/>
              </a:ext>
            </a:extLst>
          </p:cNvPr>
          <p:cNvSpPr txBox="1">
            <a:spLocks/>
          </p:cNvSpPr>
          <p:nvPr/>
        </p:nvSpPr>
        <p:spPr>
          <a:xfrm>
            <a:off x="803244" y="2638044"/>
            <a:ext cx="3063765" cy="32632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ltLang="zh-CN" dirty="0">
              <a:solidFill>
                <a:schemeClr val="bg1"/>
              </a:solidFill>
            </a:endParaRPr>
          </a:p>
        </p:txBody>
      </p:sp>
      <p:pic>
        <p:nvPicPr>
          <p:cNvPr id="15" name="Picture 14" descr="Chart, bar chart&#10;&#10;Description automatically generated">
            <a:extLst>
              <a:ext uri="{FF2B5EF4-FFF2-40B4-BE49-F238E27FC236}">
                <a16:creationId xmlns:a16="http://schemas.microsoft.com/office/drawing/2014/main" id="{6D38A5BB-0101-4800-BBDE-DBBB9F2795BF}"/>
              </a:ext>
            </a:extLst>
          </p:cNvPr>
          <p:cNvPicPr>
            <a:picLocks noChangeAspect="1"/>
          </p:cNvPicPr>
          <p:nvPr/>
        </p:nvPicPr>
        <p:blipFill>
          <a:blip r:embed="rId4"/>
          <a:stretch>
            <a:fillRect/>
          </a:stretch>
        </p:blipFill>
        <p:spPr>
          <a:xfrm>
            <a:off x="643467" y="3732020"/>
            <a:ext cx="6250769" cy="2648226"/>
          </a:xfrm>
          <a:prstGeom prst="rect">
            <a:avLst/>
          </a:prstGeom>
        </p:spPr>
      </p:pic>
    </p:spTree>
    <p:extLst>
      <p:ext uri="{BB962C8B-B14F-4D97-AF65-F5344CB8AC3E}">
        <p14:creationId xmlns:p14="http://schemas.microsoft.com/office/powerpoint/2010/main" val="195311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r>
              <a:rPr lang="en-US" dirty="0">
                <a:solidFill>
                  <a:schemeClr val="bg1"/>
                </a:solidFill>
              </a:rPr>
              <a:t>someone@example.com</a:t>
            </a: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Table of contents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65250498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A79-94F8-41BD-9B6F-90689EEFF747}"/>
              </a:ext>
            </a:extLst>
          </p:cNvPr>
          <p:cNvSpPr>
            <a:spLocks noGrp="1"/>
          </p:cNvSpPr>
          <p:nvPr>
            <p:ph type="title"/>
          </p:nvPr>
        </p:nvSpPr>
        <p:spPr/>
        <p:txBody>
          <a:bodyPr/>
          <a:lstStyle/>
          <a:p>
            <a:r>
              <a:rPr lang="en-US" altLang="zh-CN" dirty="0"/>
              <a:t>Basic Price Analysis</a:t>
            </a:r>
            <a:endParaRPr lang="zh-CN" altLang="en-US" dirty="0"/>
          </a:p>
        </p:txBody>
      </p:sp>
      <p:pic>
        <p:nvPicPr>
          <p:cNvPr id="6" name="Picture Placeholder 5" descr="A picture containing text, scoreboard&#10;&#10;Description automatically generated">
            <a:extLst>
              <a:ext uri="{FF2B5EF4-FFF2-40B4-BE49-F238E27FC236}">
                <a16:creationId xmlns:a16="http://schemas.microsoft.com/office/drawing/2014/main" id="{A8B3FFF8-AE31-47CD-A7FB-338D3C0A2E2E}"/>
              </a:ext>
            </a:extLst>
          </p:cNvPr>
          <p:cNvPicPr>
            <a:picLocks noGrp="1" noChangeAspect="1"/>
          </p:cNvPicPr>
          <p:nvPr>
            <p:ph type="pic" idx="1"/>
          </p:nvPr>
        </p:nvPicPr>
        <p:blipFill>
          <a:blip r:embed="rId2"/>
          <a:srcRect l="20340" r="20340"/>
          <a:stretch>
            <a:fillRect/>
          </a:stretch>
        </p:blipFill>
        <p:spPr/>
      </p:pic>
      <p:sp>
        <p:nvSpPr>
          <p:cNvPr id="4" name="Text Placeholder 3">
            <a:extLst>
              <a:ext uri="{FF2B5EF4-FFF2-40B4-BE49-F238E27FC236}">
                <a16:creationId xmlns:a16="http://schemas.microsoft.com/office/drawing/2014/main" id="{6B4791D1-7F59-45E9-B8F3-746E255C4832}"/>
              </a:ext>
            </a:extLst>
          </p:cNvPr>
          <p:cNvSpPr>
            <a:spLocks noGrp="1"/>
          </p:cNvSpPr>
          <p:nvPr>
            <p:ph type="body" sz="half" idx="2"/>
          </p:nvPr>
        </p:nvSpPr>
        <p:spPr/>
        <p:txBody>
          <a:bodyPr/>
          <a:lstStyle/>
          <a:p>
            <a:r>
              <a:rPr lang="en-US" altLang="zh-CN" dirty="0"/>
              <a:t>Peeking at the movement of stock prices in our portfolio, as well as historical returns, and analyze the differences between each stock.</a:t>
            </a:r>
            <a:endParaRPr lang="zh-CN" altLang="en-US" dirty="0"/>
          </a:p>
        </p:txBody>
      </p:sp>
    </p:spTree>
    <p:extLst>
      <p:ext uri="{BB962C8B-B14F-4D97-AF65-F5344CB8AC3E}">
        <p14:creationId xmlns:p14="http://schemas.microsoft.com/office/powerpoint/2010/main" val="311181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26A7-6C28-4D4F-97C2-A4DB27AD85FE}"/>
              </a:ext>
            </a:extLst>
          </p:cNvPr>
          <p:cNvSpPr>
            <a:spLocks noGrp="1"/>
          </p:cNvSpPr>
          <p:nvPr>
            <p:ph type="title"/>
          </p:nvPr>
        </p:nvSpPr>
        <p:spPr/>
        <p:txBody>
          <a:bodyPr/>
          <a:lstStyle/>
          <a:p>
            <a:r>
              <a:rPr lang="en-US" altLang="zh-CN" dirty="0"/>
              <a:t>Introduction of portfolio</a:t>
            </a:r>
            <a:endParaRPr lang="zh-CN" altLang="en-US" dirty="0"/>
          </a:p>
        </p:txBody>
      </p:sp>
      <p:sp>
        <p:nvSpPr>
          <p:cNvPr id="3" name="Content Placeholder 2">
            <a:extLst>
              <a:ext uri="{FF2B5EF4-FFF2-40B4-BE49-F238E27FC236}">
                <a16:creationId xmlns:a16="http://schemas.microsoft.com/office/drawing/2014/main" id="{21E6993D-3437-40CD-BC34-DC9DBAC9CAFF}"/>
              </a:ext>
            </a:extLst>
          </p:cNvPr>
          <p:cNvSpPr>
            <a:spLocks noGrp="1"/>
          </p:cNvSpPr>
          <p:nvPr>
            <p:ph idx="1"/>
          </p:nvPr>
        </p:nvSpPr>
        <p:spPr/>
        <p:txBody>
          <a:bodyPr/>
          <a:lstStyle/>
          <a:p>
            <a:r>
              <a:rPr lang="en-US" altLang="zh-CN" dirty="0">
                <a:solidFill>
                  <a:schemeClr val="bg1"/>
                </a:solidFill>
              </a:rPr>
              <a:t>My group members and I each chose 1-2 of our favorite stocks and put them in our portfolios.</a:t>
            </a:r>
          </a:p>
          <a:p>
            <a:r>
              <a:rPr lang="en-US" altLang="zh-CN" dirty="0">
                <a:solidFill>
                  <a:schemeClr val="bg1"/>
                </a:solidFill>
              </a:rPr>
              <a:t>Our portfolio consists of Apple, Netflix, Google, Square and Tesla.</a:t>
            </a:r>
          </a:p>
          <a:p>
            <a:r>
              <a:rPr lang="en-US" altLang="zh-CN" dirty="0">
                <a:solidFill>
                  <a:schemeClr val="bg1"/>
                </a:solidFill>
              </a:rPr>
              <a:t>The portfolio includes a wide variety of companies, such as Apple, Google and Netflix, which are established Internet companies with relatively stable revenues; Tesla, an electric car company that has emerged in recent years; and Square, a Fintech company that focuses on payment services.</a:t>
            </a:r>
          </a:p>
        </p:txBody>
      </p:sp>
      <p:pic>
        <p:nvPicPr>
          <p:cNvPr id="5" name="Picture 4" descr="Logo&#10;&#10;Description automatically generated">
            <a:extLst>
              <a:ext uri="{FF2B5EF4-FFF2-40B4-BE49-F238E27FC236}">
                <a16:creationId xmlns:a16="http://schemas.microsoft.com/office/drawing/2014/main" id="{C4568C92-A29D-4C73-B7E4-1427AA794617}"/>
              </a:ext>
            </a:extLst>
          </p:cNvPr>
          <p:cNvPicPr>
            <a:picLocks noChangeAspect="1"/>
          </p:cNvPicPr>
          <p:nvPr/>
        </p:nvPicPr>
        <p:blipFill>
          <a:blip r:embed="rId2"/>
          <a:stretch>
            <a:fillRect/>
          </a:stretch>
        </p:blipFill>
        <p:spPr>
          <a:xfrm>
            <a:off x="8652326" y="5346763"/>
            <a:ext cx="1308538" cy="1308538"/>
          </a:xfrm>
          <a:prstGeom prst="rect">
            <a:avLst/>
          </a:prstGeom>
        </p:spPr>
      </p:pic>
      <p:pic>
        <p:nvPicPr>
          <p:cNvPr id="7" name="Picture 6" descr="Icon&#10;&#10;Description automatically generated">
            <a:extLst>
              <a:ext uri="{FF2B5EF4-FFF2-40B4-BE49-F238E27FC236}">
                <a16:creationId xmlns:a16="http://schemas.microsoft.com/office/drawing/2014/main" id="{87E854BF-A534-4CF2-A7B7-D0695BA209D6}"/>
              </a:ext>
            </a:extLst>
          </p:cNvPr>
          <p:cNvPicPr>
            <a:picLocks noChangeAspect="1"/>
          </p:cNvPicPr>
          <p:nvPr/>
        </p:nvPicPr>
        <p:blipFill>
          <a:blip r:embed="rId3"/>
          <a:stretch>
            <a:fillRect/>
          </a:stretch>
        </p:blipFill>
        <p:spPr>
          <a:xfrm>
            <a:off x="2529308" y="5346763"/>
            <a:ext cx="802391" cy="953189"/>
          </a:xfrm>
          <a:prstGeom prst="rect">
            <a:avLst/>
          </a:prstGeom>
        </p:spPr>
      </p:pic>
      <p:pic>
        <p:nvPicPr>
          <p:cNvPr id="11" name="Picture 10" descr="A picture containing text, clock, sign, scoreboard&#10;&#10;Description automatically generated">
            <a:extLst>
              <a:ext uri="{FF2B5EF4-FFF2-40B4-BE49-F238E27FC236}">
                <a16:creationId xmlns:a16="http://schemas.microsoft.com/office/drawing/2014/main" id="{9C1FEABA-9343-4558-AE09-9EB6724596D6}"/>
              </a:ext>
            </a:extLst>
          </p:cNvPr>
          <p:cNvPicPr>
            <a:picLocks noChangeAspect="1"/>
          </p:cNvPicPr>
          <p:nvPr/>
        </p:nvPicPr>
        <p:blipFill>
          <a:blip r:embed="rId4"/>
          <a:stretch>
            <a:fillRect/>
          </a:stretch>
        </p:blipFill>
        <p:spPr>
          <a:xfrm>
            <a:off x="3737889" y="5670196"/>
            <a:ext cx="1378839" cy="373256"/>
          </a:xfrm>
          <a:prstGeom prst="rect">
            <a:avLst/>
          </a:prstGeom>
        </p:spPr>
      </p:pic>
      <p:pic>
        <p:nvPicPr>
          <p:cNvPr id="15" name="Picture 14" descr="Logo&#10;&#10;Description automatically generated">
            <a:extLst>
              <a:ext uri="{FF2B5EF4-FFF2-40B4-BE49-F238E27FC236}">
                <a16:creationId xmlns:a16="http://schemas.microsoft.com/office/drawing/2014/main" id="{ECFEE46A-95D1-4631-A11E-0A2493A7C735}"/>
              </a:ext>
            </a:extLst>
          </p:cNvPr>
          <p:cNvPicPr>
            <a:picLocks noChangeAspect="1"/>
          </p:cNvPicPr>
          <p:nvPr/>
        </p:nvPicPr>
        <p:blipFill>
          <a:blip r:embed="rId5"/>
          <a:stretch>
            <a:fillRect/>
          </a:stretch>
        </p:blipFill>
        <p:spPr>
          <a:xfrm>
            <a:off x="7087845" y="5297672"/>
            <a:ext cx="1577053" cy="1051369"/>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0361AA89-4BBA-4A8B-84C5-A7F5A6534C0F}"/>
              </a:ext>
            </a:extLst>
          </p:cNvPr>
          <p:cNvPicPr>
            <a:picLocks noChangeAspect="1"/>
          </p:cNvPicPr>
          <p:nvPr/>
        </p:nvPicPr>
        <p:blipFill>
          <a:blip r:embed="rId6"/>
          <a:stretch>
            <a:fillRect/>
          </a:stretch>
        </p:blipFill>
        <p:spPr>
          <a:xfrm>
            <a:off x="5388429" y="5606994"/>
            <a:ext cx="1599449" cy="538945"/>
          </a:xfrm>
          <a:prstGeom prst="rect">
            <a:avLst/>
          </a:prstGeom>
        </p:spPr>
      </p:pic>
    </p:spTree>
    <p:extLst>
      <p:ext uri="{BB962C8B-B14F-4D97-AF65-F5344CB8AC3E}">
        <p14:creationId xmlns:p14="http://schemas.microsoft.com/office/powerpoint/2010/main" val="125251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1FC1-451E-4E97-9B8A-56C6E23BB55A}"/>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ltLang="zh-CN" sz="2800" dirty="0"/>
              <a:t>Daily Price Chart</a:t>
            </a:r>
          </a:p>
        </p:txBody>
      </p:sp>
      <p:sp>
        <p:nvSpPr>
          <p:cNvPr id="4" name="Text Placeholder 3">
            <a:extLst>
              <a:ext uri="{FF2B5EF4-FFF2-40B4-BE49-F238E27FC236}">
                <a16:creationId xmlns:a16="http://schemas.microsoft.com/office/drawing/2014/main" id="{87975613-5BCF-4AC5-AB2D-7EA960D0B18E}"/>
              </a:ext>
            </a:extLst>
          </p:cNvPr>
          <p:cNvSpPr>
            <a:spLocks noGrp="1"/>
          </p:cNvSpPr>
          <p:nvPr>
            <p:ph type="body" sz="half" idx="2"/>
          </p:nvPr>
        </p:nvSpPr>
        <p:spPr>
          <a:xfrm>
            <a:off x="803244"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altLang="zh-CN" dirty="0">
                <a:solidFill>
                  <a:schemeClr val="bg1"/>
                </a:solidFill>
              </a:rPr>
              <a:t>The time frame for all stock prices is from January 4, 2016 to October 1, 2021</a:t>
            </a:r>
          </a:p>
          <a:p>
            <a:pPr indent="-228600" algn="l">
              <a:buFont typeface="Arial" panose="020B0604020202020204" pitchFamily="34" charset="0"/>
              <a:buChar char="•"/>
            </a:pPr>
            <a:r>
              <a:rPr lang="en-US" altLang="zh-CN" dirty="0">
                <a:solidFill>
                  <a:schemeClr val="bg1"/>
                </a:solidFill>
              </a:rPr>
              <a:t>All price data was collected from Yahoo Finance</a:t>
            </a:r>
          </a:p>
          <a:p>
            <a:pPr indent="-228600" algn="l">
              <a:buFont typeface="Arial" panose="020B0604020202020204" pitchFamily="34" charset="0"/>
              <a:buChar char="•"/>
            </a:pPr>
            <a:r>
              <a:rPr lang="en-US" altLang="zh-CN" dirty="0">
                <a:solidFill>
                  <a:schemeClr val="bg1"/>
                </a:solidFill>
              </a:rPr>
              <a:t>R library “</a:t>
            </a:r>
            <a:r>
              <a:rPr lang="en-US" altLang="zh-CN" dirty="0" err="1">
                <a:solidFill>
                  <a:schemeClr val="bg1"/>
                </a:solidFill>
              </a:rPr>
              <a:t>quantmod</a:t>
            </a:r>
            <a:r>
              <a:rPr lang="en-US" altLang="zh-CN" dirty="0">
                <a:solidFill>
                  <a:schemeClr val="bg1"/>
                </a:solidFill>
              </a:rPr>
              <a:t>”</a:t>
            </a:r>
            <a:r>
              <a:rPr lang="zh-CN" altLang="en-US" dirty="0">
                <a:solidFill>
                  <a:schemeClr val="bg1"/>
                </a:solidFill>
              </a:rPr>
              <a:t> </a:t>
            </a:r>
            <a:r>
              <a:rPr lang="en-US" altLang="zh-CN" dirty="0">
                <a:solidFill>
                  <a:schemeClr val="bg1"/>
                </a:solidFill>
              </a:rPr>
              <a:t>or</a:t>
            </a:r>
            <a:r>
              <a:rPr lang="zh-CN" altLang="en-US" dirty="0">
                <a:solidFill>
                  <a:schemeClr val="bg1"/>
                </a:solidFill>
              </a:rPr>
              <a:t> </a:t>
            </a:r>
            <a:r>
              <a:rPr lang="en-US" altLang="zh-CN" dirty="0">
                <a:solidFill>
                  <a:schemeClr val="bg1"/>
                </a:solidFill>
              </a:rPr>
              <a:t>“</a:t>
            </a:r>
            <a:r>
              <a:rPr lang="en-US" altLang="zh-CN" dirty="0" err="1">
                <a:solidFill>
                  <a:schemeClr val="bg1"/>
                </a:solidFill>
              </a:rPr>
              <a:t>tidyquant</a:t>
            </a:r>
            <a:r>
              <a:rPr lang="en-US" altLang="zh-CN" dirty="0">
                <a:solidFill>
                  <a:schemeClr val="bg1"/>
                </a:solidFill>
              </a:rPr>
              <a:t>” can help investors to grab data easily</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10;&#10;Description automatically generated">
            <a:extLst>
              <a:ext uri="{FF2B5EF4-FFF2-40B4-BE49-F238E27FC236}">
                <a16:creationId xmlns:a16="http://schemas.microsoft.com/office/drawing/2014/main" id="{AC8BDE02-0ED7-4A90-B064-37BA4DF8AD4E}"/>
              </a:ext>
            </a:extLst>
          </p:cNvPr>
          <p:cNvPicPr>
            <a:picLocks noGrp="1" noChangeAspect="1"/>
          </p:cNvPicPr>
          <p:nvPr>
            <p:ph idx="1"/>
          </p:nvPr>
        </p:nvPicPr>
        <p:blipFill>
          <a:blip r:embed="rId3"/>
          <a:stretch>
            <a:fillRect/>
          </a:stretch>
        </p:blipFill>
        <p:spPr>
          <a:xfrm>
            <a:off x="4823366" y="1339121"/>
            <a:ext cx="6227064" cy="4187700"/>
          </a:xfrm>
          <a:prstGeom prst="rect">
            <a:avLst/>
          </a:prstGeom>
        </p:spPr>
      </p:pic>
    </p:spTree>
    <p:extLst>
      <p:ext uri="{BB962C8B-B14F-4D97-AF65-F5344CB8AC3E}">
        <p14:creationId xmlns:p14="http://schemas.microsoft.com/office/powerpoint/2010/main" val="43055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1FC1-451E-4E97-9B8A-56C6E23BB55A}"/>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ltLang="zh-CN" sz="2800" dirty="0"/>
              <a:t>Return Chart</a:t>
            </a:r>
          </a:p>
        </p:txBody>
      </p:sp>
      <p:sp>
        <p:nvSpPr>
          <p:cNvPr id="4" name="Text Placeholder 3">
            <a:extLst>
              <a:ext uri="{FF2B5EF4-FFF2-40B4-BE49-F238E27FC236}">
                <a16:creationId xmlns:a16="http://schemas.microsoft.com/office/drawing/2014/main" id="{87975613-5BCF-4AC5-AB2D-7EA960D0B18E}"/>
              </a:ext>
            </a:extLst>
          </p:cNvPr>
          <p:cNvSpPr>
            <a:spLocks noGrp="1"/>
          </p:cNvSpPr>
          <p:nvPr>
            <p:ph type="body" sz="half" idx="2"/>
          </p:nvPr>
        </p:nvSpPr>
        <p:spPr>
          <a:xfrm>
            <a:off x="803244"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altLang="zh-CN" dirty="0">
                <a:solidFill>
                  <a:schemeClr val="bg1"/>
                </a:solidFill>
              </a:rPr>
              <a:t>By compiling the historical stock prices, we can get the single day returns and single month returns for these stocks.</a:t>
            </a:r>
          </a:p>
          <a:p>
            <a:pPr indent="-228600" algn="l">
              <a:buFont typeface="Arial" panose="020B0604020202020204" pitchFamily="34" charset="0"/>
              <a:buChar char="•"/>
            </a:pPr>
            <a:r>
              <a:rPr lang="en-US" altLang="zh-CN" dirty="0">
                <a:solidFill>
                  <a:schemeClr val="bg1"/>
                </a:solidFill>
              </a:rPr>
              <a:t>In the return chart, we can see more clearly the returns of these stocks. Among them, Tesla and Square's returns fluctuate much more than the other three stocks, especially in the monthly return chart, where this difference looks obvious.</a:t>
            </a:r>
          </a:p>
        </p:txBody>
      </p:sp>
      <p:pic>
        <p:nvPicPr>
          <p:cNvPr id="8" name="Content Placeholder 7" descr="A picture containing text, sky&#10;&#10;Description automatically generated">
            <a:extLst>
              <a:ext uri="{FF2B5EF4-FFF2-40B4-BE49-F238E27FC236}">
                <a16:creationId xmlns:a16="http://schemas.microsoft.com/office/drawing/2014/main" id="{F673DABE-0AE1-4D93-AA9E-5107E6B8C310}"/>
              </a:ext>
            </a:extLst>
          </p:cNvPr>
          <p:cNvPicPr>
            <a:picLocks noGrp="1" noChangeAspect="1"/>
          </p:cNvPicPr>
          <p:nvPr>
            <p:ph idx="1"/>
          </p:nvPr>
        </p:nvPicPr>
        <p:blipFill>
          <a:blip r:embed="rId3"/>
          <a:stretch>
            <a:fillRect/>
          </a:stretch>
        </p:blipFill>
        <p:spPr>
          <a:xfrm>
            <a:off x="6158155" y="252413"/>
            <a:ext cx="4328627" cy="2759075"/>
          </a:xfrm>
        </p:spPr>
      </p:pic>
      <p:sp>
        <p:nvSpPr>
          <p:cNvPr id="9" name="Content Placeholder 4">
            <a:extLst>
              <a:ext uri="{FF2B5EF4-FFF2-40B4-BE49-F238E27FC236}">
                <a16:creationId xmlns:a16="http://schemas.microsoft.com/office/drawing/2014/main" id="{AE98174A-EBEC-4DB3-97E2-23B726D0A6F2}"/>
              </a:ext>
            </a:extLst>
          </p:cNvPr>
          <p:cNvSpPr txBox="1">
            <a:spLocks/>
          </p:cNvSpPr>
          <p:nvPr/>
        </p:nvSpPr>
        <p:spPr>
          <a:xfrm>
            <a:off x="5093208" y="3788924"/>
            <a:ext cx="6458712" cy="2757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900" kern="1200">
                <a:solidFill>
                  <a:schemeClr val="tx1"/>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zh-CN" altLang="en-US" dirty="0"/>
          </a:p>
        </p:txBody>
      </p:sp>
      <p:pic>
        <p:nvPicPr>
          <p:cNvPr id="12" name="Picture 11" descr="Graphical user interface&#10;&#10;Description automatically generated">
            <a:extLst>
              <a:ext uri="{FF2B5EF4-FFF2-40B4-BE49-F238E27FC236}">
                <a16:creationId xmlns:a16="http://schemas.microsoft.com/office/drawing/2014/main" id="{85D4533B-D9E8-4698-BA8C-6BD4D9F5634F}"/>
              </a:ext>
            </a:extLst>
          </p:cNvPr>
          <p:cNvPicPr>
            <a:picLocks noChangeAspect="1"/>
          </p:cNvPicPr>
          <p:nvPr/>
        </p:nvPicPr>
        <p:blipFill>
          <a:blip r:embed="rId4"/>
          <a:stretch>
            <a:fillRect/>
          </a:stretch>
        </p:blipFill>
        <p:spPr>
          <a:xfrm>
            <a:off x="6158154" y="3557443"/>
            <a:ext cx="4328628" cy="2890043"/>
          </a:xfrm>
          <a:prstGeom prst="rect">
            <a:avLst/>
          </a:prstGeom>
        </p:spPr>
      </p:pic>
    </p:spTree>
    <p:extLst>
      <p:ext uri="{BB962C8B-B14F-4D97-AF65-F5344CB8AC3E}">
        <p14:creationId xmlns:p14="http://schemas.microsoft.com/office/powerpoint/2010/main" val="29934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20A5-5C1B-45A8-9072-40937A5D9573}"/>
              </a:ext>
            </a:extLst>
          </p:cNvPr>
          <p:cNvSpPr>
            <a:spLocks noGrp="1"/>
          </p:cNvSpPr>
          <p:nvPr>
            <p:ph type="title"/>
          </p:nvPr>
        </p:nvSpPr>
        <p:spPr>
          <a:xfrm>
            <a:off x="8312677" y="964692"/>
            <a:ext cx="3066937" cy="1188720"/>
          </a:xfrm>
        </p:spPr>
        <p:txBody>
          <a:bodyPr vert="horz" lIns="182880" tIns="182880" rIns="182880" bIns="182880" rtlCol="0" anchor="ctr">
            <a:normAutofit/>
          </a:bodyPr>
          <a:lstStyle/>
          <a:p>
            <a:r>
              <a:rPr lang="en-US" altLang="zh-CN" sz="2800" dirty="0"/>
              <a:t>Cumulative return</a:t>
            </a:r>
          </a:p>
        </p:txBody>
      </p:sp>
      <p:pic>
        <p:nvPicPr>
          <p:cNvPr id="6" name="Content Placeholder 5" descr="Chart, histogram&#10;&#10;Description automatically generated">
            <a:extLst>
              <a:ext uri="{FF2B5EF4-FFF2-40B4-BE49-F238E27FC236}">
                <a16:creationId xmlns:a16="http://schemas.microsoft.com/office/drawing/2014/main" id="{FD92E654-39B6-47BF-9642-DA4FC4232B10}"/>
              </a:ext>
            </a:extLst>
          </p:cNvPr>
          <p:cNvPicPr>
            <a:picLocks noGrp="1" noChangeAspect="1"/>
          </p:cNvPicPr>
          <p:nvPr>
            <p:ph idx="1"/>
          </p:nvPr>
        </p:nvPicPr>
        <p:blipFill>
          <a:blip r:embed="rId3"/>
          <a:stretch>
            <a:fillRect/>
          </a:stretch>
        </p:blipFill>
        <p:spPr>
          <a:xfrm>
            <a:off x="715962" y="1304015"/>
            <a:ext cx="6227064" cy="4249970"/>
          </a:xfrm>
          <a:prstGeom prst="rect">
            <a:avLst/>
          </a:prstGeom>
        </p:spPr>
      </p:pic>
      <p:sp>
        <p:nvSpPr>
          <p:cNvPr id="4" name="Text Placeholder 3">
            <a:extLst>
              <a:ext uri="{FF2B5EF4-FFF2-40B4-BE49-F238E27FC236}">
                <a16:creationId xmlns:a16="http://schemas.microsoft.com/office/drawing/2014/main" id="{9409326E-77A5-48E0-A800-86A8EA3EABAE}"/>
              </a:ext>
            </a:extLst>
          </p:cNvPr>
          <p:cNvSpPr>
            <a:spLocks noGrp="1"/>
          </p:cNvSpPr>
          <p:nvPr>
            <p:ph type="body" sz="half" idx="2"/>
          </p:nvPr>
        </p:nvSpPr>
        <p:spPr>
          <a:xfrm>
            <a:off x="8311249"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altLang="zh-CN" dirty="0">
                <a:solidFill>
                  <a:schemeClr val="tx1">
                    <a:lumMod val="85000"/>
                    <a:lumOff val="15000"/>
                  </a:schemeClr>
                </a:solidFill>
              </a:rPr>
              <a:t>Sum up the daily return and we can get the cumulative returns for each stock.</a:t>
            </a:r>
          </a:p>
          <a:p>
            <a:pPr indent="-228600" algn="l">
              <a:buFont typeface="Arial" panose="020B0604020202020204" pitchFamily="34" charset="0"/>
              <a:buChar char="•"/>
            </a:pPr>
            <a:r>
              <a:rPr lang="en-US" altLang="zh-CN" dirty="0">
                <a:solidFill>
                  <a:schemeClr val="tx1">
                    <a:lumMod val="85000"/>
                    <a:lumOff val="15000"/>
                  </a:schemeClr>
                </a:solidFill>
              </a:rPr>
              <a:t>Square and Tesla outperformed than other three stocks after 2020.</a:t>
            </a:r>
          </a:p>
          <a:p>
            <a:pPr indent="-228600" algn="l">
              <a:buFont typeface="Arial" panose="020B0604020202020204" pitchFamily="34" charset="0"/>
              <a:buChar char="•"/>
            </a:pPr>
            <a:r>
              <a:rPr lang="en-US" altLang="zh-CN" dirty="0">
                <a:solidFill>
                  <a:schemeClr val="tx1">
                    <a:lumMod val="85000"/>
                    <a:lumOff val="15000"/>
                  </a:schemeClr>
                </a:solidFill>
              </a:rPr>
              <a:t>The charm of value investing</a:t>
            </a:r>
          </a:p>
        </p:txBody>
      </p:sp>
    </p:spTree>
    <p:extLst>
      <p:ext uri="{BB962C8B-B14F-4D97-AF65-F5344CB8AC3E}">
        <p14:creationId xmlns:p14="http://schemas.microsoft.com/office/powerpoint/2010/main" val="12806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20A5-5C1B-45A8-9072-40937A5D9573}"/>
              </a:ext>
            </a:extLst>
          </p:cNvPr>
          <p:cNvSpPr>
            <a:spLocks noGrp="1"/>
          </p:cNvSpPr>
          <p:nvPr>
            <p:ph type="title"/>
          </p:nvPr>
        </p:nvSpPr>
        <p:spPr>
          <a:xfrm>
            <a:off x="8312677" y="964692"/>
            <a:ext cx="3066937" cy="1188720"/>
          </a:xfrm>
        </p:spPr>
        <p:txBody>
          <a:bodyPr vert="horz" lIns="182880" tIns="182880" rIns="182880" bIns="182880" rtlCol="0" anchor="ctr">
            <a:normAutofit/>
          </a:bodyPr>
          <a:lstStyle/>
          <a:p>
            <a:r>
              <a:rPr lang="en-US" altLang="zh-CN" sz="2800" dirty="0"/>
              <a:t>Mean and </a:t>
            </a:r>
            <a:r>
              <a:rPr lang="en-US" altLang="zh-CN" sz="2800" dirty="0" err="1"/>
              <a:t>sd</a:t>
            </a:r>
            <a:r>
              <a:rPr lang="en-US" altLang="zh-CN" sz="2800" dirty="0"/>
              <a:t> of return</a:t>
            </a:r>
          </a:p>
        </p:txBody>
      </p:sp>
      <p:sp>
        <p:nvSpPr>
          <p:cNvPr id="4" name="Text Placeholder 3">
            <a:extLst>
              <a:ext uri="{FF2B5EF4-FFF2-40B4-BE49-F238E27FC236}">
                <a16:creationId xmlns:a16="http://schemas.microsoft.com/office/drawing/2014/main" id="{9409326E-77A5-48E0-A800-86A8EA3EABAE}"/>
              </a:ext>
            </a:extLst>
          </p:cNvPr>
          <p:cNvSpPr>
            <a:spLocks noGrp="1"/>
          </p:cNvSpPr>
          <p:nvPr>
            <p:ph type="body" sz="half" idx="2"/>
          </p:nvPr>
        </p:nvSpPr>
        <p:spPr>
          <a:xfrm>
            <a:off x="8311249"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altLang="zh-CN" dirty="0">
                <a:solidFill>
                  <a:schemeClr val="tx1">
                    <a:lumMod val="85000"/>
                    <a:lumOff val="15000"/>
                  </a:schemeClr>
                </a:solidFill>
              </a:rPr>
              <a:t>Getting mean and standard deviation of monthly returns for each stock in different years.</a:t>
            </a:r>
          </a:p>
          <a:p>
            <a:pPr indent="-228600" algn="l">
              <a:buFont typeface="Arial" panose="020B0604020202020204" pitchFamily="34" charset="0"/>
              <a:buChar char="•"/>
            </a:pPr>
            <a:r>
              <a:rPr lang="en-US" altLang="zh-CN" dirty="0">
                <a:solidFill>
                  <a:schemeClr val="tx1">
                    <a:lumMod val="85000"/>
                    <a:lumOff val="15000"/>
                  </a:schemeClr>
                </a:solidFill>
              </a:rPr>
              <a:t>Although Tesla and Square have high average monthly returns, these two stocks are more volatile compared to the other three stocks.</a:t>
            </a:r>
          </a:p>
          <a:p>
            <a:pPr indent="-228600" algn="l">
              <a:buFont typeface="Arial" panose="020B0604020202020204" pitchFamily="34" charset="0"/>
              <a:buChar char="•"/>
            </a:pPr>
            <a:r>
              <a:rPr lang="en-US" altLang="zh-CN" dirty="0">
                <a:solidFill>
                  <a:schemeClr val="tx1">
                    <a:lumMod val="85000"/>
                    <a:lumOff val="15000"/>
                  </a:schemeClr>
                </a:solidFill>
              </a:rPr>
              <a:t>Because you can never know in 2019 that Tesla will skyrocket in 2020, a passive holding is likely to give you a high sunk cost.</a:t>
            </a:r>
          </a:p>
        </p:txBody>
      </p:sp>
      <p:pic>
        <p:nvPicPr>
          <p:cNvPr id="8" name="Picture 7" descr="Chart, bar chart&#10;&#10;Description automatically generated">
            <a:extLst>
              <a:ext uri="{FF2B5EF4-FFF2-40B4-BE49-F238E27FC236}">
                <a16:creationId xmlns:a16="http://schemas.microsoft.com/office/drawing/2014/main" id="{9EA89C1E-C2A8-4667-BEC9-8B954B6CBBBA}"/>
              </a:ext>
            </a:extLst>
          </p:cNvPr>
          <p:cNvPicPr>
            <a:picLocks noChangeAspect="1"/>
          </p:cNvPicPr>
          <p:nvPr/>
        </p:nvPicPr>
        <p:blipFill>
          <a:blip r:embed="rId3"/>
          <a:stretch>
            <a:fillRect/>
          </a:stretch>
        </p:blipFill>
        <p:spPr>
          <a:xfrm>
            <a:off x="1843391" y="3625302"/>
            <a:ext cx="3994965" cy="2840097"/>
          </a:xfrm>
          <a:prstGeom prst="rect">
            <a:avLst/>
          </a:prstGeom>
        </p:spPr>
      </p:pic>
      <p:pic>
        <p:nvPicPr>
          <p:cNvPr id="10" name="Picture 9" descr="Chart, bar chart&#10;&#10;Description automatically generated">
            <a:extLst>
              <a:ext uri="{FF2B5EF4-FFF2-40B4-BE49-F238E27FC236}">
                <a16:creationId xmlns:a16="http://schemas.microsoft.com/office/drawing/2014/main" id="{7743612D-57F4-4DCC-96C5-3766282D0FB3}"/>
              </a:ext>
            </a:extLst>
          </p:cNvPr>
          <p:cNvPicPr>
            <a:picLocks noChangeAspect="1"/>
          </p:cNvPicPr>
          <p:nvPr/>
        </p:nvPicPr>
        <p:blipFill>
          <a:blip r:embed="rId4"/>
          <a:stretch>
            <a:fillRect/>
          </a:stretch>
        </p:blipFill>
        <p:spPr>
          <a:xfrm>
            <a:off x="1843391" y="392602"/>
            <a:ext cx="4001673" cy="2840098"/>
          </a:xfrm>
          <a:prstGeom prst="rect">
            <a:avLst/>
          </a:prstGeom>
        </p:spPr>
      </p:pic>
    </p:spTree>
    <p:extLst>
      <p:ext uri="{BB962C8B-B14F-4D97-AF65-F5344CB8AC3E}">
        <p14:creationId xmlns:p14="http://schemas.microsoft.com/office/powerpoint/2010/main" val="312145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A79-94F8-41BD-9B6F-90689EEFF747}"/>
              </a:ext>
            </a:extLst>
          </p:cNvPr>
          <p:cNvSpPr>
            <a:spLocks noGrp="1"/>
          </p:cNvSpPr>
          <p:nvPr>
            <p:ph type="title"/>
          </p:nvPr>
        </p:nvSpPr>
        <p:spPr/>
        <p:txBody>
          <a:bodyPr/>
          <a:lstStyle/>
          <a:p>
            <a:r>
              <a:rPr lang="en-US" altLang="zh-CN" dirty="0"/>
              <a:t>Markowitz portfolio theory</a:t>
            </a:r>
            <a:endParaRPr lang="zh-CN" altLang="en-US" dirty="0"/>
          </a:p>
        </p:txBody>
      </p:sp>
      <p:pic>
        <p:nvPicPr>
          <p:cNvPr id="6" name="Picture Placeholder 5">
            <a:extLst>
              <a:ext uri="{FF2B5EF4-FFF2-40B4-BE49-F238E27FC236}">
                <a16:creationId xmlns:a16="http://schemas.microsoft.com/office/drawing/2014/main" id="{A8B3FFF8-AE31-47CD-A7FB-338D3C0A2E2E}"/>
              </a:ext>
            </a:extLst>
          </p:cNvPr>
          <p:cNvPicPr>
            <a:picLocks noGrp="1" noChangeAspect="1"/>
          </p:cNvPicPr>
          <p:nvPr>
            <p:ph type="pic" idx="1"/>
          </p:nvPr>
        </p:nvPicPr>
        <p:blipFill>
          <a:blip r:embed="rId3"/>
          <a:srcRect l="24904" r="24904"/>
          <a:stretch/>
        </p:blipFill>
        <p:spPr>
          <a:xfrm>
            <a:off x="6095999" y="0"/>
            <a:ext cx="6102097" cy="6858000"/>
          </a:xfrm>
        </p:spPr>
      </p:pic>
      <p:sp>
        <p:nvSpPr>
          <p:cNvPr id="4" name="Text Placeholder 3">
            <a:extLst>
              <a:ext uri="{FF2B5EF4-FFF2-40B4-BE49-F238E27FC236}">
                <a16:creationId xmlns:a16="http://schemas.microsoft.com/office/drawing/2014/main" id="{6B4791D1-7F59-45E9-B8F3-746E255C4832}"/>
              </a:ext>
            </a:extLst>
          </p:cNvPr>
          <p:cNvSpPr>
            <a:spLocks noGrp="1"/>
          </p:cNvSpPr>
          <p:nvPr>
            <p:ph type="body" sz="half" idx="2"/>
          </p:nvPr>
        </p:nvSpPr>
        <p:spPr/>
        <p:txBody>
          <a:bodyPr/>
          <a:lstStyle/>
          <a:p>
            <a:r>
              <a:rPr lang="en-US" altLang="zh-CN" dirty="0"/>
              <a:t>Portfolio allocation for financial assets is allocating funds rationally to a variety of assets and maximizing the rate of return while controlling the risk within a certain range. </a:t>
            </a:r>
          </a:p>
          <a:p>
            <a:r>
              <a:rPr lang="en-US" altLang="zh-CN" dirty="0"/>
              <a:t>For example, a fixed rate of return that is constant and minimizes risk, or a fixed risk that is constant and maximizes return.</a:t>
            </a:r>
            <a:endParaRPr lang="zh-CN" altLang="en-US" dirty="0"/>
          </a:p>
        </p:txBody>
      </p:sp>
    </p:spTree>
    <p:extLst>
      <p:ext uri="{BB962C8B-B14F-4D97-AF65-F5344CB8AC3E}">
        <p14:creationId xmlns:p14="http://schemas.microsoft.com/office/powerpoint/2010/main" val="17185160"/>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400</TotalTime>
  <Words>1438</Words>
  <Application>Microsoft Office PowerPoint</Application>
  <PresentationFormat>Widescreen</PresentationFormat>
  <Paragraphs>89</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SourceSansPro</vt:lpstr>
      <vt:lpstr>Arial</vt:lpstr>
      <vt:lpstr>Calibri</vt:lpstr>
      <vt:lpstr>Gill Sans MT</vt:lpstr>
      <vt:lpstr>Parcel</vt:lpstr>
      <vt:lpstr>Group project</vt:lpstr>
      <vt:lpstr>Table of contents</vt:lpstr>
      <vt:lpstr>Basic Price Analysis</vt:lpstr>
      <vt:lpstr>Introduction of portfolio</vt:lpstr>
      <vt:lpstr>Daily Price Chart</vt:lpstr>
      <vt:lpstr>Return Chart</vt:lpstr>
      <vt:lpstr>Cumulative return</vt:lpstr>
      <vt:lpstr>Mean and sd of return</vt:lpstr>
      <vt:lpstr>Markowitz portfolio theory</vt:lpstr>
      <vt:lpstr>Correlation between each stocks</vt:lpstr>
      <vt:lpstr>Markowitz portfolio theory</vt:lpstr>
      <vt:lpstr>Efficient frontier</vt:lpstr>
      <vt:lpstr>Monte Carlo Portfolio</vt:lpstr>
      <vt:lpstr>Weighting portfolio</vt:lpstr>
      <vt:lpstr>Weights PLOT</vt:lpstr>
      <vt:lpstr>Best weights of portfolio</vt:lpstr>
      <vt:lpstr>Highest risk/return ratio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Ruce Shao</dc:creator>
  <cp:lastModifiedBy>Ruce Shao</cp:lastModifiedBy>
  <cp:revision>1</cp:revision>
  <dcterms:created xsi:type="dcterms:W3CDTF">2021-11-08T19:15:11Z</dcterms:created>
  <dcterms:modified xsi:type="dcterms:W3CDTF">2021-11-09T01:55:27Z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