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14769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Hello everyone.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will discuss our project, the title is a new semantic approach on yelp review star rating classification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Here are my team mates, this is xiaodong, and this is shuang</a:t>
            </a:r>
          </a:p>
        </p:txBody>
      </p:sp>
    </p:spTree>
    <p:extLst>
      <p:ext uri="{BB962C8B-B14F-4D97-AF65-F5344CB8AC3E}">
        <p14:creationId xmlns:p14="http://schemas.microsoft.com/office/powerpoint/2010/main" val="3750842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004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278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016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552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014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768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790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819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553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67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intuition is fairly simple.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Here is a situation happens almost to everyone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is dinner time, but we are not sure where we should go, what we usually do is take out your phone, open yelp, trying to search a good restaurant nearby.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People usually find a restaurant with a higher star.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However, the review stars may not be a good feature to judge the restaurant. E.g. some good restaurants may not be visited by so many people, so it is hard for us to discover it.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 even worse, the restaurant may create some fake data to fool you.</a:t>
            </a:r>
          </a:p>
        </p:txBody>
      </p:sp>
    </p:spTree>
    <p:extLst>
      <p:ext uri="{BB962C8B-B14F-4D97-AF65-F5344CB8AC3E}">
        <p14:creationId xmlns:p14="http://schemas.microsoft.com/office/powerpoint/2010/main" val="136882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381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709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292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09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490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517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82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313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230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12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we are wondering if there is another way to estimate the level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Our idea is to predict the review star based on the user review.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the review text, customer will provide more detailed information about their experience.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Hence, this may be a good criteria to evaluate</a:t>
            </a:r>
          </a:p>
        </p:txBody>
      </p:sp>
    </p:spTree>
    <p:extLst>
      <p:ext uri="{BB962C8B-B14F-4D97-AF65-F5344CB8AC3E}">
        <p14:creationId xmlns:p14="http://schemas.microsoft.com/office/powerpoint/2010/main" val="1193461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328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04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0901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8954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3577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2579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3333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451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9468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31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3605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5627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8352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636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2489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0697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1809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241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597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385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59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785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50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ataset_challeng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A New Semantic Approach on Yelp Review-star Rating Classification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Shuang Wu, Xiaodong Wang, and Bozhao Qi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Cleaning and Preprocessing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Drop old attributes in the table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Calculate new values based on the data we have, drop old ones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business_user_review_and_tip_DF = business_user_review_and_tip_DF.drop([‘businees_average_stars’], 1)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 quick demo of some preliminary results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Build a website to show results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Run on python flask server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localhost:5000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Exploratory Data Analysis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599" y="1470425"/>
            <a:ext cx="5774174" cy="3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 Category Distribution for 2224562 Reviews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92950" y="10678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 out the overall star distribution using Matplotlib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5" y="1521954"/>
            <a:ext cx="9143999" cy="361394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Exploratory Data Analysis - Code Snippet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Exploratory Data Analysis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16500" y="1381075"/>
            <a:ext cx="2247900" cy="81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Good trend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675" y="1988400"/>
            <a:ext cx="3167150" cy="2375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00" y="2004725"/>
            <a:ext cx="3167149" cy="237538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676650" y="1389800"/>
            <a:ext cx="2247900" cy="81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Average trend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04387" y="1315150"/>
            <a:ext cx="2247900" cy="81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Bad trend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2575" y="2004725"/>
            <a:ext cx="3071424" cy="23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Rating trend for each business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t="6890"/>
          <a:stretch/>
        </p:blipFill>
        <p:spPr>
          <a:xfrm>
            <a:off x="1023275" y="1592350"/>
            <a:ext cx="6992236" cy="355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Exploratory Data Analysis - Code Snippet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Exploratory Data Analysis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16500" y="1161200"/>
            <a:ext cx="1893900" cy="81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Good Review  (4, 5 Stars)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524250" y="1161200"/>
            <a:ext cx="2247900" cy="81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Average Review (2,3 Stars)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499587" y="1161200"/>
            <a:ext cx="2247900" cy="81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Bad Review           (1 Star)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050" y="1936749"/>
            <a:ext cx="2985755" cy="299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1860548"/>
            <a:ext cx="3020025" cy="299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8450" y="1932619"/>
            <a:ext cx="2985750" cy="29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22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Exploratory Data Analysis - Code Snippet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259300" y="1069100"/>
            <a:ext cx="8520600" cy="6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Using R word cloud library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Group user reviews into three categories based on review stars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070709"/>
            <a:ext cx="9143999" cy="2920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Exploratory Data Analysis - Code Snippet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7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Plot word cloud figure for each restaurant based on word frequency in each categories 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0906"/>
            <a:ext cx="9144001" cy="2672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Next…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Shuang will discuss machine learning and computing platform.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use sklearn package for test on Ipython.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are using only 2000 thousand tuples from the data wrangling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100" y="1720446"/>
            <a:ext cx="3295800" cy="237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46225" y="1458125"/>
            <a:ext cx="2692200" cy="7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should I eat?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5" y="2254637"/>
            <a:ext cx="2087098" cy="225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8350" y="2905974"/>
            <a:ext cx="2263950" cy="10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515962" y="1458125"/>
            <a:ext cx="2692200" cy="7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Search for restaurants on Yelp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360562" y="1458125"/>
            <a:ext cx="2692200" cy="7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a 5-star restaurant on Yelp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4800" y="2371599"/>
            <a:ext cx="1729725" cy="20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nltk package for tokenization and filtering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business_user_review_and_tip_DF['text'] = business_user_review_and_tip_DF['text'].apply(textProcess)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25" y="1152478"/>
            <a:ext cx="9144001" cy="212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11700" y="10688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the first round machine learning: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ngram_range=(1, 3) to vectorize our text , choosing the average user star, average business star as our feature vectors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19242"/>
            <a:ext cx="9143998" cy="1715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 and Test on Multinominal Naive Bayes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5175"/>
            <a:ext cx="36004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4612" y="2128825"/>
            <a:ext cx="50768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Multinominal Naive Bayes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9" y="1237249"/>
            <a:ext cx="4617600" cy="34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650" y="1364375"/>
            <a:ext cx="4690700" cy="315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ReFeature to Improve Classifier Accuracy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5192"/>
            <a:ext cx="9143999" cy="961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25" y="2554250"/>
            <a:ext cx="8780050" cy="24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704"/>
            <a:ext cx="9143999" cy="4948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Better accuracy with better feature extraction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775" y="4024762"/>
            <a:ext cx="52387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850" y="1117675"/>
            <a:ext cx="35242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Decision tree result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287" y="1259987"/>
            <a:ext cx="63531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Spark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 Spark context is essentially a client of Spark’s execution environment and acts as the </a:t>
            </a:r>
            <a:r>
              <a:rPr lang="en" sz="1200" i="1">
                <a:solidFill>
                  <a:srgbClr val="333333"/>
                </a:solidFill>
                <a:highlight>
                  <a:srgbClr val="FFFFFF"/>
                </a:highlight>
              </a:rPr>
              <a:t>master of your Spark application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700" y="1527725"/>
            <a:ext cx="6210750" cy="345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Better ?  using the whole dataset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500" y="1017725"/>
            <a:ext cx="6294000" cy="393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66925" y="1095300"/>
            <a:ext cx="7492500" cy="78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Can we infer user review star from user text reviews?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974" y="1821500"/>
            <a:ext cx="2707100" cy="27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25" y="1954449"/>
            <a:ext cx="2720504" cy="261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9075" y="2152849"/>
            <a:ext cx="782875" cy="106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hape 76"/>
          <p:cNvCxnSpPr/>
          <p:nvPr/>
        </p:nvCxnSpPr>
        <p:spPr>
          <a:xfrm rot="10800000" flipH="1">
            <a:off x="3691500" y="3554200"/>
            <a:ext cx="1877400" cy="63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75" y="115000"/>
            <a:ext cx="7182099" cy="447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775" y="577749"/>
            <a:ext cx="5133050" cy="39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Next…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Xiaodong will discuss machine learning algorithms and analyse prediction results.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Predictive Analysis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311700" y="1090150"/>
            <a:ext cx="8276400" cy="37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Best result: (for 2M tuples)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Random forest precision: 0.68 recall: 0.70 recall RSS: 0.23 precision: 0.04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324" y="2016724"/>
            <a:ext cx="3854524" cy="29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Belief Propagation Method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265700" y="1152475"/>
            <a:ext cx="8621700" cy="24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88900" lvl="0" indent="-22860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Probabilistic Inference: Computing a posteriori belief of a variable in a general Bayesian Network is NP-hard</a:t>
            </a:r>
          </a:p>
          <a:p>
            <a:pPr marL="457200" marR="88900" lvl="0" indent="-22860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Belief propagation method computes either exactly or approximately various marginal functions derived from the global function.  </a:t>
            </a:r>
          </a:p>
          <a:p>
            <a:pPr marL="457200" marR="88900" lvl="0" indent="-22860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Factor Graph: deal with complicated global functions of many variables often exploit the manner in which the given functions factor as a product of “local” function, each of which depends on a subset of variables. </a:t>
            </a: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900" y="3665825"/>
            <a:ext cx="2842574" cy="12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4108100" y="3545087"/>
            <a:ext cx="4553700" cy="159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Let g( x1, x2, x3, x4, x5) be a function of five variables and suppose that g can be expressed as a product:</a:t>
            </a:r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g( x1, x2, x3, x4, x5) </a:t>
            </a:r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= f</a:t>
            </a:r>
            <a:r>
              <a:rPr lang="en" sz="1000"/>
              <a:t>A</a:t>
            </a:r>
            <a:r>
              <a:rPr lang="en" sz="1400"/>
              <a:t>(x1) f</a:t>
            </a:r>
            <a:r>
              <a:rPr lang="en" sz="1000"/>
              <a:t>B</a:t>
            </a:r>
            <a:r>
              <a:rPr lang="en" sz="1400"/>
              <a:t>(x2) f</a:t>
            </a:r>
            <a:r>
              <a:rPr lang="en" sz="1000"/>
              <a:t>C</a:t>
            </a:r>
            <a:r>
              <a:rPr lang="en" sz="1400"/>
              <a:t>(x1, x2, x3) f</a:t>
            </a:r>
            <a:r>
              <a:rPr lang="en" sz="1000"/>
              <a:t>D</a:t>
            </a:r>
            <a:r>
              <a:rPr lang="en" sz="1400"/>
              <a:t>(x3, x4) f</a:t>
            </a:r>
            <a:r>
              <a:rPr lang="en" sz="1000"/>
              <a:t>E</a:t>
            </a:r>
            <a:r>
              <a:rPr lang="en" sz="1400"/>
              <a:t>(x3, x5)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Standard Belief Propagation 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261150" y="941525"/>
            <a:ext cx="8621700" cy="143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88900" lvl="0" indent="-22860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 sz="1600"/>
              <a:t>In BP, introduce variables such as mij(xj), understood as a “message” from one node i to another node j about what state j should be</a:t>
            </a:r>
          </a:p>
          <a:p>
            <a:pPr marL="457200" marR="88900" lvl="0" indent="-22860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 sz="1600"/>
              <a:t>Message is a vector of the same dimensionality as xj, with each component being proportional to how likely node i thinks it is that node j will be in the corresponding state.</a:t>
            </a:r>
            <a:r>
              <a:rPr lang="en"/>
              <a:t>                                                      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75" y="2327074"/>
            <a:ext cx="3624701" cy="271758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803550" y="2491700"/>
            <a:ext cx="4897800" cy="238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In the BP algorithm, the belief at a node i is proportional to the product of the local evidence at that node (φ</a:t>
            </a:r>
            <a:r>
              <a:rPr lang="en" sz="1000"/>
              <a:t>i</a:t>
            </a:r>
            <a:r>
              <a:rPr lang="en" sz="1400"/>
              <a:t>(x</a:t>
            </a:r>
            <a:r>
              <a:rPr lang="en" sz="1000"/>
              <a:t>i</a:t>
            </a:r>
            <a:r>
              <a:rPr lang="en" sz="1400"/>
              <a:t>)) and all the messages coming into node i:</a:t>
            </a:r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400"/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where k is a normalization constant and j is every node neighbouring i. </a:t>
            </a:r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400"/>
          </a:p>
        </p:txBody>
      </p:sp>
      <p:pic>
        <p:nvPicPr>
          <p:cNvPr id="297" name="Shape 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4699" y="3319925"/>
            <a:ext cx="2620049" cy="4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Standard Belief Propagation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4100"/>
            <a:ext cx="3090375" cy="2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3689025" y="1124098"/>
            <a:ext cx="5079300" cy="241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The messages are determined self-consistently by the message update rules:</a:t>
            </a:r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400"/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400"/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On the right hand side, take product over all messages going into the node i except for one coming from node j.</a:t>
            </a:r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BP gives exact marginal probabilities for all the nodes in any singly-connected graph.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950" y="1737723"/>
            <a:ext cx="37350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334350" y="3746125"/>
            <a:ext cx="8475300" cy="104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For this example, start with m43 and m53, then compute m32, then finally compute m21 and b1. This means that runtime has a direct ratio relation with number of links in the graph.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311700" y="3190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Case 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475225" y="900750"/>
            <a:ext cx="8357100" cy="165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 b="1"/>
              <a:t>Test model: </a:t>
            </a:r>
            <a:r>
              <a:rPr lang="en" sz="1400"/>
              <a:t>a bipartite graph, 3 users and 3 restaurants</a:t>
            </a:r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Each node on the top represents one kind of kind of users and each node at the bottom represents one  kind of restaurants, 3 kinds of users: “rigid”, “average”, “nice”, all visited 3 kinds of restaurant: high level, average level and low level.  </a:t>
            </a:r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Each user node has a individual distribution for each kind of restaurant, 9 total distributions exist </a:t>
            </a:r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400"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49" y="3014550"/>
            <a:ext cx="1759850" cy="13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 txBox="1"/>
          <p:nvPr/>
        </p:nvSpPr>
        <p:spPr>
          <a:xfrm>
            <a:off x="1201913" y="2477700"/>
            <a:ext cx="747600" cy="3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>
                <a:solidFill>
                  <a:srgbClr val="0000FF"/>
                </a:solidFill>
              </a:rPr>
              <a:t>Users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981974" y="4767125"/>
            <a:ext cx="1316700" cy="3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>
                <a:solidFill>
                  <a:srgbClr val="0000FF"/>
                </a:solidFill>
              </a:rPr>
              <a:t>Restaurants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8730" y="2582700"/>
            <a:ext cx="2997268" cy="17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8750" y="2553900"/>
            <a:ext cx="2997281" cy="17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3153775" y="4480325"/>
            <a:ext cx="5558100" cy="43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dk2"/>
                </a:solidFill>
              </a:rPr>
              <a:t> </a:t>
            </a:r>
            <a:r>
              <a:rPr lang="en" sz="1200">
                <a:solidFill>
                  <a:schemeClr val="dk2"/>
                </a:solidFill>
              </a:rPr>
              <a:t>Distributions change from a normal distribution to an “exponential” distribution</a:t>
            </a:r>
            <a:r>
              <a:rPr lang="en">
                <a:solidFill>
                  <a:schemeClr val="dk2"/>
                </a:solidFill>
              </a:rPr>
              <a:t> 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30325" y="2689025"/>
            <a:ext cx="651600" cy="19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Rigid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1229875" y="2663850"/>
            <a:ext cx="651600" cy="19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Avg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2033875" y="2640875"/>
            <a:ext cx="651600" cy="19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Nice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11700" y="4377325"/>
            <a:ext cx="651600" cy="19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29875" y="4404125"/>
            <a:ext cx="651600" cy="19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Avg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2110075" y="4371500"/>
            <a:ext cx="651600" cy="19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Low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Preprocessing Raw Data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475225" y="1053150"/>
            <a:ext cx="8357100" cy="397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 b="1"/>
              <a:t>Best Scenario:</a:t>
            </a:r>
            <a:r>
              <a:rPr lang="en" sz="1400"/>
              <a:t> Each user treated as a node, for his/her “real” distribution, regardless of skewed distribution of restaurant he/she visited </a:t>
            </a:r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 b="1"/>
              <a:t>Limitations: </a:t>
            </a:r>
            <a:r>
              <a:rPr lang="en" sz="1400"/>
              <a:t>Computation Resource, frequent users visited more than 100 restaurants,unable to handle 5^100 elements within one matrix calculation</a:t>
            </a:r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 b="1"/>
              <a:t>Alternative Solution</a:t>
            </a:r>
            <a:r>
              <a:rPr lang="en" sz="1400"/>
              <a:t>: Use test model for simplification, limited to classified user/restaurant</a:t>
            </a:r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 b="1"/>
              <a:t>Criteria:</a:t>
            </a:r>
            <a:r>
              <a:rPr lang="en" sz="1400"/>
              <a:t> frequent user/restaurant for at least 30 appearance in the table</a:t>
            </a:r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 b="1"/>
              <a:t>Threshold definition:</a:t>
            </a:r>
            <a:r>
              <a:rPr lang="en" sz="1400"/>
              <a:t> Based on average stars classified as “nice” users, top 25% users, bottom 15% as tough users and 10% around the average review as average user, similar with restaurants, similar with restaurants</a:t>
            </a:r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 b="1"/>
              <a:t>Data processing: </a:t>
            </a:r>
            <a:r>
              <a:rPr lang="en" sz="1400"/>
              <a:t>join tables between 3 kinds of users and 3 kinds of restaurants, simply the model only limited to users within our interest visited restaurants within our interest</a:t>
            </a:r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Preprocessing Raw Data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475225" y="1053150"/>
            <a:ext cx="8357100" cy="397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b="1"/>
              <a:t>Model Setup:</a:t>
            </a:r>
            <a:r>
              <a:rPr lang="en"/>
              <a:t> Test Model</a:t>
            </a:r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b="1"/>
              <a:t>Calculation Result:</a:t>
            </a:r>
            <a:r>
              <a:rPr lang="en"/>
              <a:t> marginal distribution for each user</a:t>
            </a:r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b="1"/>
              <a:t>Feature Vector:</a:t>
            </a:r>
            <a:r>
              <a:rPr lang="en"/>
              <a:t> Negative Word Counts, Positive Word Counts, All Sentiment Words Counts, Positive words percentage, Negative words percentage, Ratio between positive and negative, </a:t>
            </a:r>
            <a:r>
              <a:rPr lang="en" b="1" i="1">
                <a:solidFill>
                  <a:srgbClr val="000000"/>
                </a:solidFill>
              </a:rPr>
              <a:t>BP average stars</a:t>
            </a:r>
            <a:r>
              <a:rPr lang="en"/>
              <a:t>, User average stars</a:t>
            </a:r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b="1"/>
              <a:t>Machine Learning methods:</a:t>
            </a:r>
            <a:r>
              <a:rPr lang="en"/>
              <a:t> Random Forest, Naive Bayes (multinomial and Bernoulli), Support Vector Machines</a:t>
            </a:r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/>
          </a:p>
          <a:p>
            <a:pPr marR="88900"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After test, stick to Random Forest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Goal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46225" y="1458125"/>
            <a:ext cx="7614900" cy="312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Develop machine learning model to predict review stars based on review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Extract useful feature vectors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Eliminate user personal preference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Easy going user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Picky user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Moderate user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Compare different machine learning algorithms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Explore large computing power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 with no BP influence (Random Forest)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311700" y="898800"/>
            <a:ext cx="4041900" cy="388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Vectors: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Positive percentage, Negative percentage, Pos/Neg Ratio, Negative Word Counts, Positive Word Counts, All Sentiment Words Counts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Results:</a:t>
            </a:r>
          </a:p>
          <a:p>
            <a:pPr marL="457200" marR="88900" lvl="0" indent="-22860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Precision: 0.3600 </a:t>
            </a:r>
          </a:p>
          <a:p>
            <a:pPr marL="457200" marR="88900" lvl="0" indent="-22860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Recall: 0.3878 </a:t>
            </a:r>
          </a:p>
          <a:p>
            <a:pPr marL="457200" marR="88900" lvl="0" indent="-22860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Precision variance: 0.03484 </a:t>
            </a:r>
          </a:p>
          <a:p>
            <a:pPr marL="457200" marR="88900" lvl="0" indent="-22860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Recall variance: 0.1918 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550" y="1152475"/>
            <a:ext cx="4679750" cy="37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 with no BP influence (Random Forest)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02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Fewer Feature Vectors: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Positive percentage, Negative percentage, Pos/Neg Ratio,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Results:</a:t>
            </a:r>
          </a:p>
          <a:p>
            <a:pPr marL="457200" marR="88900" lvl="0" indent="-22860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Precision: 0.3732 </a:t>
            </a:r>
          </a:p>
          <a:p>
            <a:pPr marL="457200" marR="88900" lvl="0" indent="-22860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Recall: 0.3999 </a:t>
            </a:r>
          </a:p>
          <a:p>
            <a:pPr marL="457200" marR="88900" lvl="0" indent="-22860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Precision variance: 0.0293 </a:t>
            </a:r>
          </a:p>
          <a:p>
            <a:pPr marL="457200" marR="88900" lvl="0" indent="-22860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Recall variance: 0.1873 </a:t>
            </a:r>
          </a:p>
          <a:p>
            <a:pPr lvl="0">
              <a:spcBef>
                <a:spcPts val="0"/>
              </a:spcBef>
              <a:buNone/>
            </a:pPr>
            <a:endParaRPr sz="1000">
              <a:solidFill>
                <a:srgbClr val="263238"/>
              </a:solidFill>
            </a:endParaRP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600" y="1136873"/>
            <a:ext cx="4764699" cy="377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 with no BP influence (Random Forest)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949" y="1102299"/>
            <a:ext cx="4664274" cy="36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409625" y="1102300"/>
            <a:ext cx="3902400" cy="369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 Vectors: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Positive, Negative, User_average_stars,</a:t>
            </a:r>
            <a:r>
              <a:rPr lang="en" sz="1000">
                <a:solidFill>
                  <a:srgbClr val="263238"/>
                </a:solidFill>
              </a:rPr>
              <a:t> </a:t>
            </a:r>
            <a:r>
              <a:rPr lang="en"/>
              <a:t>Pos/Neg Ratio,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Results:</a:t>
            </a:r>
          </a:p>
          <a:p>
            <a:pPr marL="457200" marR="88900" lvl="0" indent="-22860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Precision: 0.39532</a:t>
            </a:r>
          </a:p>
          <a:p>
            <a:pPr marL="457200" marR="88900" lvl="0" indent="-22860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Recall: 0.4012 </a:t>
            </a:r>
          </a:p>
          <a:p>
            <a:pPr marL="457200" marR="88900" lvl="0" indent="-22860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Precision variance: 0.0572</a:t>
            </a:r>
          </a:p>
          <a:p>
            <a:pPr marL="457200" marR="88900" lvl="0" indent="-22860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Recall variance: 0.0809 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26323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With BP Average Star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4344900" cy="418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Feature Vectors: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Positive,Negative, Pos/Neg Ratio, BP_average_stars            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Results:</a:t>
            </a:r>
          </a:p>
          <a:p>
            <a:pPr marL="457200" marR="889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Precision: 0.4271 </a:t>
            </a:r>
          </a:p>
          <a:p>
            <a:pPr marL="457200" marR="889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Recall: 0.4495 </a:t>
            </a:r>
          </a:p>
          <a:p>
            <a:pPr marL="457200" marR="889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Precision variance: 0.0686 </a:t>
            </a:r>
          </a:p>
          <a:p>
            <a:pPr marL="457200" marR="889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Recall variance: 0.1840</a:t>
            </a: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524" y="769400"/>
            <a:ext cx="4344874" cy="38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With BP Average Star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4274700" cy="418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Feature Vectors: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Positive, Negative, Pos/Neg Ratio, user_average_stars, BP_average_stars,              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Results:</a:t>
            </a:r>
          </a:p>
          <a:p>
            <a:pPr marL="457200" marR="889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Precision: 0.4891 </a:t>
            </a:r>
          </a:p>
          <a:p>
            <a:pPr marL="457200" marR="889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Recall: 0.5145 </a:t>
            </a:r>
          </a:p>
          <a:p>
            <a:pPr marL="457200" marR="889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Precision variance: 0.0499</a:t>
            </a:r>
          </a:p>
          <a:p>
            <a:pPr marL="457200" marR="889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Recall variance: 0.1308 </a:t>
            </a:r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300" y="773874"/>
            <a:ext cx="4382450" cy="38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311700" y="275350"/>
            <a:ext cx="8520600" cy="450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Conclusion for BP: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r>
              <a:rPr lang="en" sz="1800"/>
              <a:t>Predicting exactly correct based on BP distribution and review is hard, future work involves BP distribution for each user.</a:t>
            </a:r>
          </a:p>
          <a:p>
            <a:pPr lvl="0" algn="l" rtl="0">
              <a:spcBef>
                <a:spcPts val="0"/>
              </a:spcBef>
              <a:buNone/>
            </a:pPr>
            <a:endParaRPr sz="1800"/>
          </a:p>
          <a:p>
            <a:pPr lvl="0" algn="l" rtl="0">
              <a:spcBef>
                <a:spcPts val="0"/>
              </a:spcBef>
              <a:buNone/>
            </a:pPr>
            <a:r>
              <a:rPr lang="en" sz="1800"/>
              <a:t>If we limit our “star-suggestion” function only to three classes, precision and recall increase: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/>
              <a:t>Precision improved to 74.4%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/>
              <a:t>Recall improved to 82%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r>
              <a:rPr lang="en" sz="1800"/>
              <a:t>Precision and Recall improved compared with machine learning results without BP score</a:t>
            </a:r>
          </a:p>
          <a:p>
            <a:pPr lvl="0" algn="l" rtl="0">
              <a:spcBef>
                <a:spcPts val="0"/>
              </a:spcBef>
              <a:buNone/>
            </a:pPr>
            <a:endParaRPr sz="1800"/>
          </a:p>
          <a:p>
            <a:pPr lvl="0" algn="l" rtl="0">
              <a:spcBef>
                <a:spcPts val="0"/>
              </a:spcBef>
              <a:buNone/>
            </a:pPr>
            <a:r>
              <a:rPr lang="en" sz="1800"/>
              <a:t>Feature Engineering involves more feature selection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311700" y="1662825"/>
            <a:ext cx="8520600" cy="276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 You!</a:t>
            </a:r>
          </a:p>
          <a:p>
            <a:pPr lvl="0" algn="ctr">
              <a:spcBef>
                <a:spcPts val="0"/>
              </a:spcBef>
              <a:buNone/>
            </a:pP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Dataset Overview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Original Table: obtain dataset from Yelp data challenge 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Tips, Users, Reviews, Businesses table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2.2M reviews and 591K tips by 552K users for 77K businesses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566K business attributes, e.g., hours, parking availability, ambience.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Social network of 552K users for a total of 3.5M social edges.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Aggregated check-ins over time for each of the 77K businesses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200,000 pictures from the included businesses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https://www.yelp.com/dataset_challenge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Cleaning and Preprocessing 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0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Use various Python and R packages to process data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Pandas DataFrame, Numpy, Matplotlib, wordcloud, etc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Process data from business, review, tip and user table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Rename the attributes in business, user, review and tip table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Duplicate attribute names appears in each table, e.g.,  “Name” in business and user respectively represent restaurant name and user name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“ name -&gt; bussiness_name“ and  “name - &gt; user_name”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 business_DF.rename(columns={'name': 'business_name', 'stars' : 'business_average_stars', 'review_count':'business_review_count'}, inplace=True)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Change data type for later computation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From object to int or float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user_DF['user_average_stars'] = user_DF['user_average_stars'].astype(float)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Cleaning and Preprocessing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Join above four tables into one to reduce table size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Join by {user_id, business_id, date}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Process user reviews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Some users give multiple review and tip for one business on the same day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Combine those reviews and tips and union text of tip and review into one attribute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review_DF2 = review_DF.groupby(['user_id','business_id', 'date'])['review_text'].apply(lambda x: ','.join(x)).reset_index()  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Calculate an average review star for that review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review_DF1 = review_DF.groupby(['user_id','business_id', 'date'], as_index=False).mean()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Do inner join to get new review table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review_DF3 = pd.merge(review_DF1, review_DF2, on =['user_id', 'business_id', 'date'], how='inner')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Cleaning and Preprocessing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Apply same trick on tip table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Left join on review table and tip table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review_and_tip_DF = pd.merge(review_DF3, tip_DF1, on =['user_id', 'business_id', 'date'], how='left')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Combine review and tip into a new table: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review_and_tip_DF["text"] = review_and_tip_DF["review_text"].map(str) + ', ' +  review_and_tip_DF["tip_text"].map(str)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Generate final table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Join all the table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business_user_review_and_tip_DF = pd.merge(user_review_and_tip_DF, business_DF, on =['business_id'], how='inner'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Cleaning and Preprocessing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Clean noise attributes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Drop attributes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business_user_review_and_tip_DF = business_user_review_and_tip_DF.drop(['attributes.Price Range','votes.cool', 'votes.funny', 'votes.useful'], 1)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Re-evaluate data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Yelp doesn’t provide all data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Need to recompute some value, e.g. average value, total count, etc.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temp_DF = business_user_review_and_tip_DF.groupby(['user_id']).mean()['review_stars'].reset_index()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temp_DF.rename(columns={'review_stars': 'user_average_stars'}, inplace=True)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business_user_review_and_tip_DF = pd.merge(business_user_review_and_tip_DF, temp_DF, on =['user_id'], how=’inner’)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2048</Words>
  <Application>Microsoft Office PowerPoint</Application>
  <PresentationFormat>全屏显示(16:9)</PresentationFormat>
  <Paragraphs>246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Arial</vt:lpstr>
      <vt:lpstr>simple-light-2</vt:lpstr>
      <vt:lpstr>A New Semantic Approach on Yelp Review-star Rating Classification</vt:lpstr>
      <vt:lpstr>Introduction</vt:lpstr>
      <vt:lpstr>Introduction</vt:lpstr>
      <vt:lpstr>Our Goal</vt:lpstr>
      <vt:lpstr>Dataset Overview</vt:lpstr>
      <vt:lpstr>Data Cleaning and Preprocessing </vt:lpstr>
      <vt:lpstr>Data Cleaning and Preprocessing  </vt:lpstr>
      <vt:lpstr>Data Cleaning and Preprocessing  </vt:lpstr>
      <vt:lpstr>Data Cleaning and Preprocessing  </vt:lpstr>
      <vt:lpstr>Data Cleaning and Preprocessing  </vt:lpstr>
      <vt:lpstr>Exploratory Data Analysis</vt:lpstr>
      <vt:lpstr>Exploratory Data Analysis - Code Snippet</vt:lpstr>
      <vt:lpstr>Exploratory Data Analysis</vt:lpstr>
      <vt:lpstr>Exploratory Data Analysis - Code Snippet</vt:lpstr>
      <vt:lpstr>Exploratory Data Analysis</vt:lpstr>
      <vt:lpstr>Exploratory Data Analysis - Code Snippet</vt:lpstr>
      <vt:lpstr>Exploratory Data Analysis - Code Snippet </vt:lpstr>
      <vt:lpstr>Next… </vt:lpstr>
      <vt:lpstr>Machine learning </vt:lpstr>
      <vt:lpstr>Using nltk package for tokenization and filtering</vt:lpstr>
      <vt:lpstr> </vt:lpstr>
      <vt:lpstr>Train and Test on Multinominal Naive Bayes</vt:lpstr>
      <vt:lpstr>Multinominal Naive Bayes </vt:lpstr>
      <vt:lpstr>ReFeature to Improve Classifier Accuracy </vt:lpstr>
      <vt:lpstr>PowerPoint 演示文稿</vt:lpstr>
      <vt:lpstr>Better accuracy with better feature extraction   </vt:lpstr>
      <vt:lpstr>Decision tree result</vt:lpstr>
      <vt:lpstr>Spark</vt:lpstr>
      <vt:lpstr>Better ?  using the whole dataset</vt:lpstr>
      <vt:lpstr>PowerPoint 演示文稿</vt:lpstr>
      <vt:lpstr>PowerPoint 演示文稿</vt:lpstr>
      <vt:lpstr>Next… </vt:lpstr>
      <vt:lpstr>Predictive Analysis</vt:lpstr>
      <vt:lpstr> Belief Propagation Method</vt:lpstr>
      <vt:lpstr> Standard Belief Propagation </vt:lpstr>
      <vt:lpstr>Standard Belief Propagation</vt:lpstr>
      <vt:lpstr>Test Case </vt:lpstr>
      <vt:lpstr>Preprocessing Raw Data</vt:lpstr>
      <vt:lpstr>Preprocessing Raw Data</vt:lpstr>
      <vt:lpstr>Result with no BP influence (Random Forest)</vt:lpstr>
      <vt:lpstr>Result with no BP influence (Random Forest) </vt:lpstr>
      <vt:lpstr>Result with no BP influence (Random Forest) </vt:lpstr>
      <vt:lpstr>With BP Average Star</vt:lpstr>
      <vt:lpstr>With BP Average Star</vt:lpstr>
      <vt:lpstr>Conclusion for BP:  Predicting exactly correct based on BP distribution and review is hard, future work involves BP distribution for each user.  If we limit our “star-suggestion” function only to three classes, precision and recall increase:  Precision improved to 74.4% Recall improved to 82%  Precision and Recall improved compared with machine learning results without BP score  Feature Engineering involves more feature selection</vt:lpstr>
      <vt:lpstr>Thank You! 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Semantic Approach on Yelp Review-star Rating Classification</dc:title>
  <cp:lastModifiedBy>王晓冬</cp:lastModifiedBy>
  <cp:revision>1</cp:revision>
  <dcterms:modified xsi:type="dcterms:W3CDTF">2016-05-07T04:42:27Z</dcterms:modified>
</cp:coreProperties>
</file>