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1" r:id="rId5"/>
    <p:sldId id="26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9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4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725FC7-AF4C-4101-825D-10229BE05028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744E2-0850-42B7-9939-2209F1B7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us/ca/zip-code-comparison/population-density.htm" TargetMode="External"/><Relationship Id="rId2" Type="http://schemas.openxmlformats.org/officeDocument/2006/relationships/hyperlink" Target="https://catalog.data.gov/dataset/bay-area-zip-co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.ca.gov/Reports/Demographic_Reports/Census_2010/#SF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495B-166D-4DC8-9506-6F5AD25D7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41" y="571645"/>
            <a:ext cx="11523518" cy="2387600"/>
          </a:xfrm>
        </p:spPr>
        <p:txBody>
          <a:bodyPr>
            <a:noAutofit/>
          </a:bodyPr>
          <a:lstStyle/>
          <a:p>
            <a:r>
              <a:rPr lang="en-US" sz="4800" b="1" dirty="0"/>
              <a:t>Analyze the correlation </a:t>
            </a:r>
            <a:br>
              <a:rPr lang="en-US" sz="4800" b="1" dirty="0"/>
            </a:br>
            <a:r>
              <a:rPr lang="en-US" sz="4800" b="1" dirty="0"/>
              <a:t>between venues and populations </a:t>
            </a:r>
            <a:br>
              <a:rPr lang="en-US" sz="4800" b="1" dirty="0"/>
            </a:br>
            <a:r>
              <a:rPr lang="en-US" sz="4800" b="1" dirty="0"/>
              <a:t>in Bay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ED98-D4E2-4AA8-A3D0-D1389F485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141" y="4693084"/>
            <a:ext cx="9144000" cy="1177780"/>
          </a:xfrm>
        </p:spPr>
        <p:txBody>
          <a:bodyPr/>
          <a:lstStyle/>
          <a:p>
            <a:r>
              <a:rPr lang="en-US" dirty="0"/>
              <a:t>Xi Wang</a:t>
            </a:r>
          </a:p>
          <a:p>
            <a:r>
              <a:rPr lang="en-US" dirty="0"/>
              <a:t>03-06-2021</a:t>
            </a:r>
          </a:p>
        </p:txBody>
      </p:sp>
    </p:spTree>
    <p:extLst>
      <p:ext uri="{BB962C8B-B14F-4D97-AF65-F5344CB8AC3E}">
        <p14:creationId xmlns:p14="http://schemas.microsoft.com/office/powerpoint/2010/main" val="120516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E127-4F6E-4BBE-BBDB-22BFE1B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7" y="286603"/>
            <a:ext cx="11599101" cy="1450757"/>
          </a:xfrm>
        </p:spPr>
        <p:txBody>
          <a:bodyPr/>
          <a:lstStyle/>
          <a:p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Pearson Correlation </a:t>
            </a:r>
            <a:b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</a:br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of Sushi restaurants and populations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07459-5739-46D2-B5C8-87FC6B77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867" y="1975980"/>
            <a:ext cx="557074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Sushi restaurant has the strongest correlation with population density (people / sq. Mile), instead of Japanese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strongest Pearson correlation coefficient (~0.4) is moderate, with a strong certainty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slightly weaker correlation with the white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even slightly weaker correlation with the total population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African American has the weakest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01527-EC76-47CB-8788-7F574311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2" y="1737440"/>
            <a:ext cx="4437933" cy="45004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24B41A-5BB3-4503-AA2A-6DF59735C666}"/>
              </a:ext>
            </a:extLst>
          </p:cNvPr>
          <p:cNvSpPr/>
          <p:nvPr/>
        </p:nvSpPr>
        <p:spPr>
          <a:xfrm>
            <a:off x="1340285" y="2304789"/>
            <a:ext cx="3645074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44450-B4AB-4D07-9AD2-C649A7015E92}"/>
              </a:ext>
            </a:extLst>
          </p:cNvPr>
          <p:cNvSpPr/>
          <p:nvPr/>
        </p:nvSpPr>
        <p:spPr>
          <a:xfrm>
            <a:off x="1354899" y="2995807"/>
            <a:ext cx="3645074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BEE23-109B-424B-917B-A9200BB81D6F}"/>
              </a:ext>
            </a:extLst>
          </p:cNvPr>
          <p:cNvSpPr/>
          <p:nvPr/>
        </p:nvSpPr>
        <p:spPr>
          <a:xfrm>
            <a:off x="1340285" y="3461358"/>
            <a:ext cx="3645074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2AED8-C71E-4944-9820-1E4A427E506F}"/>
              </a:ext>
            </a:extLst>
          </p:cNvPr>
          <p:cNvSpPr/>
          <p:nvPr/>
        </p:nvSpPr>
        <p:spPr>
          <a:xfrm>
            <a:off x="956381" y="6019717"/>
            <a:ext cx="4028978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178DF-60B6-41EF-904D-3F151CC2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" y="1775118"/>
            <a:ext cx="4420221" cy="4519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9E127-4F6E-4BBE-BBDB-22BFE1B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286603"/>
            <a:ext cx="11937303" cy="1450757"/>
          </a:xfrm>
        </p:spPr>
        <p:txBody>
          <a:bodyPr/>
          <a:lstStyle/>
          <a:p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Pearson Correlation </a:t>
            </a:r>
            <a:b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</a:br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of Filipino restaurants and populations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07459-5739-46D2-B5C8-87FC6B77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867" y="1975980"/>
            <a:ext cx="5570743" cy="39989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Filipino</a:t>
            </a:r>
            <a:r>
              <a:rPr lang="en-US" dirty="0"/>
              <a:t> restaurant has the strongest correlation with </a:t>
            </a:r>
            <a:r>
              <a:rPr lang="en-US" sz="20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Filipino population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strongest Pearson correlation coefficient (~0.6) is quite strong, with a very strong certainty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slightly weaker correlation with the total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weak correlation with white population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Asian Indian has the weakest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4B41A-5BB3-4503-AA2A-6DF59735C666}"/>
              </a:ext>
            </a:extLst>
          </p:cNvPr>
          <p:cNvSpPr/>
          <p:nvPr/>
        </p:nvSpPr>
        <p:spPr>
          <a:xfrm>
            <a:off x="1340285" y="2304789"/>
            <a:ext cx="3645074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44450-B4AB-4D07-9AD2-C649A7015E92}"/>
              </a:ext>
            </a:extLst>
          </p:cNvPr>
          <p:cNvSpPr/>
          <p:nvPr/>
        </p:nvSpPr>
        <p:spPr>
          <a:xfrm>
            <a:off x="1342373" y="3008333"/>
            <a:ext cx="3645074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BEE23-109B-424B-917B-A9200BB81D6F}"/>
              </a:ext>
            </a:extLst>
          </p:cNvPr>
          <p:cNvSpPr/>
          <p:nvPr/>
        </p:nvSpPr>
        <p:spPr>
          <a:xfrm>
            <a:off x="1340285" y="4663854"/>
            <a:ext cx="3645074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2AED8-C71E-4944-9820-1E4A427E506F}"/>
              </a:ext>
            </a:extLst>
          </p:cNvPr>
          <p:cNvSpPr/>
          <p:nvPr/>
        </p:nvSpPr>
        <p:spPr>
          <a:xfrm>
            <a:off x="956381" y="6044769"/>
            <a:ext cx="4028978" cy="1628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E127-4F6E-4BBE-BBDB-22BFE1B3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Pearson Correlation </a:t>
            </a:r>
            <a:b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</a:br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of different venues and populations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49F7-112C-4707-BAE4-23639FDD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67" y="1845733"/>
            <a:ext cx="4058433" cy="4317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list include each venue category, its mostly correlated population, correlation coefficient, P-value, and the least correlated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 is part of the list, the full list is contained in the report or notebook.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2472C-C434-45F0-A67A-187B3D85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8" y="1737360"/>
            <a:ext cx="6277692" cy="46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2E49-FE95-4429-AECA-BA1DB309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A7C0-44E0-463C-A964-E8C2FCC9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provides the tools to use data to solve real-life problems or gain insights into complex situation.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correlation result is valuable for considering the location of a 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of the correlation has room for improvement when more venues information in included by Foursquare.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Other factors may be included, such as rent, surrounding etc. </a:t>
            </a:r>
          </a:p>
        </p:txBody>
      </p:sp>
    </p:spTree>
    <p:extLst>
      <p:ext uri="{BB962C8B-B14F-4D97-AF65-F5344CB8AC3E}">
        <p14:creationId xmlns:p14="http://schemas.microsoft.com/office/powerpoint/2010/main" val="24854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08E4-E55F-435C-BF1B-A12EB22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on the correlation </a:t>
            </a:r>
            <a:br>
              <a:rPr lang="en-US" dirty="0"/>
            </a:br>
            <a:r>
              <a:rPr lang="en-US" dirty="0"/>
              <a:t>between venues and populations is valuable: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34F-FF20-4B14-B3D5-E62EE6D9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Generally, to choose the location of a venue is affected by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each individual venue, how it is affected by population is different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Knowledge on the correlation is valuable for business investor to choose the venue location, for government to plan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Researchers on people behavior might be interested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people have interest as well since venues are around everyone</a:t>
            </a:r>
          </a:p>
        </p:txBody>
      </p:sp>
    </p:spTree>
    <p:extLst>
      <p:ext uri="{BB962C8B-B14F-4D97-AF65-F5344CB8AC3E}">
        <p14:creationId xmlns:p14="http://schemas.microsoft.com/office/powerpoint/2010/main" val="34877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E91-4F55-46CD-8405-77560523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6929-901A-4278-AD4F-53522871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Bay Area ZIP Codes from </a:t>
            </a:r>
            <a:r>
              <a:rPr lang="en-US" dirty="0">
                <a:hlinkClick r:id="rId2"/>
              </a:rPr>
              <a:t>https://catalog.data.gov/dataset/bay-area-zip-codes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Scraping the population distribution of California from </a:t>
            </a:r>
            <a:r>
              <a:rPr lang="en-US" dirty="0">
                <a:hlinkClick r:id="rId3"/>
              </a:rPr>
              <a:t>http://zipatlas.com/us/ca/zip-code-comparison/population-density.htm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California population by race from the State of California Department of Finance, </a:t>
            </a:r>
            <a:r>
              <a:rPr lang="en-US" dirty="0">
                <a:hlinkClick r:id="rId4"/>
              </a:rPr>
              <a:t>https://www.dof.ca.gov/Reports/Demographic_Reports/Census_2010/#SF1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Foursquare location data: total 10067 venues with 439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are cleaned and reorganized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data cover the total 179 zip codes in bay area, their geographical locations and populations, venue geographical locations and categories.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EDE-8479-40F2-870E-8A620775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C5CE-E3B8-4001-A062-0502B898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Chinese restaurant as an example of the venues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scatter plot to display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box plot for descriptive statistics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Pearson Correlation for quantitative statistics analysis</a:t>
            </a:r>
          </a:p>
        </p:txBody>
      </p:sp>
    </p:spTree>
    <p:extLst>
      <p:ext uri="{BB962C8B-B14F-4D97-AF65-F5344CB8AC3E}">
        <p14:creationId xmlns:p14="http://schemas.microsoft.com/office/powerpoint/2010/main" val="1547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C91-27AC-4AAE-993F-56B0AD3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5" y="286603"/>
            <a:ext cx="10667165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Uneven </a:t>
            </a:r>
            <a:r>
              <a:rPr lang="en-US" dirty="0"/>
              <a:t>Distribution of Chinese restaurants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E14AE-790E-4641-A2C2-49FAB4FC0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3" y="1999657"/>
            <a:ext cx="7439155" cy="41255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5A0E784-CCBF-4026-9C5C-1BA2BC63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793" y="2376813"/>
            <a:ext cx="4058434" cy="29843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Size of the circle represents the number of Chinese restaurants in a zip code</a:t>
            </a:r>
          </a:p>
        </p:txBody>
      </p:sp>
    </p:spTree>
    <p:extLst>
      <p:ext uri="{BB962C8B-B14F-4D97-AF65-F5344CB8AC3E}">
        <p14:creationId xmlns:p14="http://schemas.microsoft.com/office/powerpoint/2010/main" val="215856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C91-27AC-4AAE-993F-56B0AD39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populations in zip codes with the same number of Chinese restaurants varies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4AEA7-3654-40C5-A861-C6C55260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4" y="2112279"/>
            <a:ext cx="5172293" cy="378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8E2FB-F2F1-4FF2-859E-7121BCF9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62" y="2112279"/>
            <a:ext cx="5450476" cy="3786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5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C91-27AC-4AAE-993F-56B0AD3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892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Chinese populations in zip codes with the same number of Chinese restaurants varies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943238-9CED-4DFE-8C06-50FFADAA1F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9124"/>
            <a:ext cx="5323809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40F64-9A00-4C81-ACCA-029E41A980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2" y="2129124"/>
            <a:ext cx="5085567" cy="3381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2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C91-27AC-4AAE-993F-56B0AD3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286603"/>
            <a:ext cx="11323527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White or Africa American populations in zip codes with the same number of Chinese restaurants varies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B6886-B1E2-4838-97C3-241A7A88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2" y="2125029"/>
            <a:ext cx="5876925" cy="3486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A38D2-5215-43E6-9A42-A0984E1FD2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39" y="1862620"/>
            <a:ext cx="3323246" cy="222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9FCF68-E06A-4593-83BC-6FFC39E718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39" y="4373191"/>
            <a:ext cx="3323246" cy="1885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2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E127-4F6E-4BBE-BBDB-22BFE1B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01" y="27407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Pearson Correlation </a:t>
            </a:r>
            <a:b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</a:br>
            <a:r>
              <a:rPr lang="en-US" sz="4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of Chinese restaurants and populations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07459-5739-46D2-B5C8-87FC6B77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867" y="1975980"/>
            <a:ext cx="557074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Chinese restaurant has the strongest correlation with Chinese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Pearson correlation coefficient (~0.4) is moderate, with a strong certainty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slightly weaker correlation with the total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even slightly weaker correlation with the main population white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African American has the weakest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5E6B18-8F94-4229-9BCF-F019DF4203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0" y="1825042"/>
            <a:ext cx="4536602" cy="4325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545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592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Analyze the correlation  between venues and populations  in Bay Area</vt:lpstr>
      <vt:lpstr>Knowledge on the correlation  between venues and populations is valuable:</vt:lpstr>
      <vt:lpstr>Data acquisition and cleaning</vt:lpstr>
      <vt:lpstr>Methods</vt:lpstr>
      <vt:lpstr>Uneven Distribution of Chinese restaurants</vt:lpstr>
      <vt:lpstr>Total populations in zip codes with the same number of Chinese restaurants varies</vt:lpstr>
      <vt:lpstr>Chinese populations in zip codes with the same number of Chinese restaurants varies</vt:lpstr>
      <vt:lpstr>White or Africa American populations in zip codes with the same number of Chinese restaurants varies</vt:lpstr>
      <vt:lpstr>Pearson Correlation  of Chinese restaurants and populations</vt:lpstr>
      <vt:lpstr>Pearson Correlation  of Sushi restaurants and populations</vt:lpstr>
      <vt:lpstr>Pearson Correlation  of Filipino restaurants and populations</vt:lpstr>
      <vt:lpstr>Pearson Correlation  of different venues and populations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xwangphy@gmail.com</dc:creator>
  <cp:lastModifiedBy>xwangphy@gmail.com</cp:lastModifiedBy>
  <cp:revision>36</cp:revision>
  <dcterms:created xsi:type="dcterms:W3CDTF">2021-03-06T22:44:03Z</dcterms:created>
  <dcterms:modified xsi:type="dcterms:W3CDTF">2021-03-07T05:24:00Z</dcterms:modified>
</cp:coreProperties>
</file>