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0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AC3CD-ED4E-47B5-A42A-F32B9034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9DFAC8-424C-49EA-AC8A-00288967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19A9A-F245-334D-A6CC-F16ABC13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28" y="685800"/>
            <a:ext cx="3378172" cy="54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b="1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transformer-based approach to irony and sarcasm detection </a:t>
            </a:r>
            <a:endParaRPr lang="en-US" sz="27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6BC8C-EF80-48F3-9D78-0A62CA903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8"/>
          <a:stretch/>
        </p:blipFill>
        <p:spPr>
          <a:xfrm>
            <a:off x="6095999" y="1371601"/>
            <a:ext cx="4786203" cy="27432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437796-DC5D-6147-A593-AF766DD6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936" y="4561367"/>
            <a:ext cx="6265185" cy="172723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Raj Desai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Akshay Bhala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Nishitha Venkatesh 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Wanyue Xiao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Xu Zhang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644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F3B2C-2467-D449-9E5F-41B9CCBD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9079"/>
            <a:ext cx="10731842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Q1. </a:t>
            </a:r>
            <a:r>
              <a:rPr lang="en-US" b="1" dirty="0"/>
              <a:t>What’s the research question? (RQ)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9FD7-354C-FB45-BFDC-47ED6226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827" y="1681860"/>
            <a:ext cx="10132541" cy="435107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RQ1: </a:t>
            </a:r>
            <a:r>
              <a:rPr lang="en-US" dirty="0"/>
              <a:t>Due to the contradictory and metaphorical nature of figurative language, how do machines or computers identify and comprehend figurative language (such as irony, sarcasm, and metaphor)?</a:t>
            </a:r>
          </a:p>
          <a:p>
            <a:pPr algn="just"/>
            <a:r>
              <a:rPr lang="en-US" b="1" dirty="0"/>
              <a:t>RQ2: </a:t>
            </a:r>
            <a:r>
              <a:rPr lang="en-US" dirty="0"/>
              <a:t>What are the reasons why the original methods, including statistical method and machine learnings models, could not satiate the needs of figurative language detection and classification tasks?</a:t>
            </a:r>
          </a:p>
          <a:p>
            <a:pPr algn="just"/>
            <a:r>
              <a:rPr lang="en-US" b="1" dirty="0"/>
              <a:t>RQ3: </a:t>
            </a:r>
            <a:r>
              <a:rPr lang="en-US" dirty="0"/>
              <a:t>Is deep learning, especially the Transformer method proposed in the article, a satisfactory method for identifying and detecting figurative language? If so, what is the merit?</a:t>
            </a:r>
          </a:p>
        </p:txBody>
      </p:sp>
    </p:spTree>
    <p:extLst>
      <p:ext uri="{BB962C8B-B14F-4D97-AF65-F5344CB8AC3E}">
        <p14:creationId xmlns:p14="http://schemas.microsoft.com/office/powerpoint/2010/main" val="249948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82C56-9E2E-F54E-83C9-914B6EE1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10097"/>
            <a:ext cx="1062063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Q2. </a:t>
            </a:r>
            <a:r>
              <a:rPr lang="en-US" b="1" dirty="0"/>
              <a:t>Why does it matter? (Significance)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93A9-D01A-3A49-8E7D-35DAB070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Challenging task of identifying subtle expression </a:t>
            </a:r>
          </a:p>
          <a:p>
            <a:pPr algn="just" fontAlgn="base"/>
            <a:r>
              <a:rPr lang="en-US" dirty="0"/>
              <a:t>Enhance the performance of current sentiment analysis systems</a:t>
            </a:r>
          </a:p>
          <a:p>
            <a:pPr algn="just" fontAlgn="base"/>
            <a:r>
              <a:rPr lang="en-US" dirty="0"/>
              <a:t>Essential indicator for emotion recognition</a:t>
            </a:r>
          </a:p>
          <a:p>
            <a:pPr algn="just" fontAlgn="base"/>
            <a:r>
              <a:rPr lang="en-US" dirty="0"/>
              <a:t>Beneficial for the further development of computational linguistic systems and the text analysis methodology</a:t>
            </a:r>
          </a:p>
        </p:txBody>
      </p:sp>
    </p:spTree>
    <p:extLst>
      <p:ext uri="{BB962C8B-B14F-4D97-AF65-F5344CB8AC3E}">
        <p14:creationId xmlns:p14="http://schemas.microsoft.com/office/powerpoint/2010/main" val="207419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265F2-5FBF-864D-B8FE-1CD0BEEE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13" y="586862"/>
            <a:ext cx="10466173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Q3. W</a:t>
            </a:r>
            <a:r>
              <a:rPr lang="en-US" sz="2800" b="1" dirty="0"/>
              <a:t>hat research method is used to find the answer? (Method)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08EA8-392D-1348-8B16-147BB03E3A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40" y="1473592"/>
            <a:ext cx="4145349" cy="36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56C87-FEFE-F34E-A3D3-1C2AF6F2A5F8}"/>
              </a:ext>
            </a:extLst>
          </p:cNvPr>
          <p:cNvSpPr txBox="1"/>
          <p:nvPr/>
        </p:nvSpPr>
        <p:spPr>
          <a:xfrm>
            <a:off x="953873" y="1582923"/>
            <a:ext cx="638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Proposed a deep learning methodology based on </a:t>
            </a:r>
            <a:r>
              <a:rPr lang="en-US" dirty="0" err="1"/>
              <a:t>RoBERTa</a:t>
            </a:r>
            <a:r>
              <a:rPr lang="en-US" dirty="0"/>
              <a:t> and RNN. Author connected </a:t>
            </a:r>
            <a:r>
              <a:rPr lang="en-US" dirty="0" err="1"/>
              <a:t>RoBERTa</a:t>
            </a:r>
            <a:r>
              <a:rPr lang="en-US" dirty="0"/>
              <a:t> with Bi-LSTM to enhance the performance.</a:t>
            </a:r>
          </a:p>
          <a:p>
            <a:pPr algn="just"/>
            <a:endParaRPr lang="en-US" b="1" dirty="0"/>
          </a:p>
          <a:p>
            <a:r>
              <a:rPr lang="en-US" b="1" dirty="0"/>
              <a:t>Proposed Method: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Recurrent CNN </a:t>
            </a:r>
            <a:r>
              <a:rPr lang="en-US" dirty="0" err="1"/>
              <a:t>RoBERTA</a:t>
            </a:r>
            <a:r>
              <a:rPr lang="en-US" dirty="0"/>
              <a:t> (RCNN-</a:t>
            </a:r>
            <a:r>
              <a:rPr lang="en-US" dirty="0" err="1"/>
              <a:t>RoBERTa</a:t>
            </a:r>
            <a:r>
              <a:rPr lang="en-US" dirty="0"/>
              <a:t>) </a:t>
            </a:r>
            <a:r>
              <a:rPr lang="en-US" b="1" dirty="0"/>
              <a:t>Transformer 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464480-4A6E-A145-92F8-707CB6FF9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78" y="3248645"/>
            <a:ext cx="2788908" cy="29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0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246E-2C30-EE44-B8CD-2D6E55F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476" y="834596"/>
            <a:ext cx="9486901" cy="5261404"/>
          </a:xfrm>
        </p:spPr>
        <p:txBody>
          <a:bodyPr>
            <a:normAutofit fontScale="70000" lnSpcReduction="20000"/>
          </a:bodyPr>
          <a:lstStyle/>
          <a:p>
            <a:pPr algn="just" fontAlgn="base"/>
            <a:r>
              <a:rPr lang="en-US" dirty="0" err="1">
                <a:solidFill>
                  <a:schemeClr val="tx1"/>
                </a:solidFill>
              </a:rPr>
              <a:t>Positonal</a:t>
            </a:r>
            <a:r>
              <a:rPr lang="en-US" dirty="0">
                <a:solidFill>
                  <a:schemeClr val="tx1"/>
                </a:solidFill>
              </a:rPr>
              <a:t> encoding</a:t>
            </a:r>
          </a:p>
          <a:p>
            <a:pPr lvl="1" algn="just" fontAlgn="base"/>
            <a:r>
              <a:rPr lang="en-US" dirty="0">
                <a:solidFill>
                  <a:schemeClr val="tx1"/>
                </a:solidFill>
              </a:rPr>
              <a:t>added global sequential information to Transformer instead of recurrence. provide every word location information to the transformer, so the model can detect the sequence relationship in context.</a:t>
            </a:r>
          </a:p>
          <a:p>
            <a:pPr algn="just" fontAlgn="base"/>
            <a:r>
              <a:rPr lang="en-US" dirty="0">
                <a:solidFill>
                  <a:schemeClr val="tx1"/>
                </a:solidFill>
              </a:rPr>
              <a:t>Multi-head attention</a:t>
            </a:r>
          </a:p>
          <a:p>
            <a:pPr algn="just" fontAlgn="base"/>
            <a:r>
              <a:rPr lang="en-US" dirty="0">
                <a:solidFill>
                  <a:schemeClr val="tx1"/>
                </a:solidFill>
              </a:rPr>
              <a:t>Add &amp; Norm</a:t>
            </a:r>
          </a:p>
          <a:p>
            <a:pPr marL="685800" lvl="2" algn="just" fontAlgn="base">
              <a:spcBef>
                <a:spcPts val="1000"/>
              </a:spcBef>
            </a:pPr>
            <a:r>
              <a:rPr lang="en-US" sz="2200" dirty="0"/>
              <a:t>Layer Normalization and residual connection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Just as BERT paper proposed, </a:t>
            </a:r>
            <a:r>
              <a:rPr lang="en-US" dirty="0" err="1">
                <a:solidFill>
                  <a:schemeClr val="tx1"/>
                </a:solidFill>
              </a:rPr>
              <a:t>RoBERTa</a:t>
            </a:r>
            <a:r>
              <a:rPr lang="en-US" dirty="0">
                <a:solidFill>
                  <a:schemeClr val="tx1"/>
                </a:solidFill>
              </a:rPr>
              <a:t> also built by 12 Transformer layers and 12 attention heads in a multi-head attention part. </a:t>
            </a:r>
            <a:endParaRPr lang="en-US" sz="4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Bi-LSTM </a:t>
            </a:r>
          </a:p>
          <a:p>
            <a:pPr algn="just" fontAlgn="base"/>
            <a:r>
              <a:rPr lang="en-US" dirty="0">
                <a:solidFill>
                  <a:schemeClr val="tx1"/>
                </a:solidFill>
              </a:rPr>
              <a:t>After the </a:t>
            </a:r>
            <a:r>
              <a:rPr lang="en-US" dirty="0" err="1">
                <a:solidFill>
                  <a:schemeClr val="tx1"/>
                </a:solidFill>
              </a:rPr>
              <a:t>RoBERT</a:t>
            </a:r>
            <a:r>
              <a:rPr lang="en-US" dirty="0">
                <a:solidFill>
                  <a:schemeClr val="tx1"/>
                </a:solidFill>
              </a:rPr>
              <a:t> pretrain part, authors also add the Bi-LSTM layer, and then follow with maxi-pooling layer. Finally used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r>
              <a:rPr lang="en-US" dirty="0">
                <a:solidFill>
                  <a:schemeClr val="tx1"/>
                </a:solidFill>
              </a:rPr>
              <a:t> function for specific multi-class classification tasks.</a:t>
            </a:r>
          </a:p>
          <a:p>
            <a:pPr marL="0" indent="0" fontAlgn="base">
              <a:buNone/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Compare </a:t>
            </a:r>
            <a:r>
              <a:rPr lang="en-US" sz="2600" b="1" dirty="0" err="1">
                <a:solidFill>
                  <a:schemeClr val="tx1"/>
                </a:solidFill>
                <a:latin typeface="+mn-lt"/>
              </a:rPr>
              <a:t>RoBERTa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 and BERT</a:t>
            </a:r>
          </a:p>
          <a:p>
            <a:pPr algn="just" fontAlgn="base"/>
            <a:r>
              <a:rPr lang="en-US" dirty="0"/>
              <a:t>When training models, </a:t>
            </a:r>
            <a:r>
              <a:rPr lang="en-US" dirty="0" err="1"/>
              <a:t>RoBERT</a:t>
            </a:r>
            <a:r>
              <a:rPr lang="en-US" dirty="0"/>
              <a:t> have larger batch size, and more training data, which leads more training time</a:t>
            </a:r>
          </a:p>
          <a:p>
            <a:pPr algn="just" fontAlgn="base"/>
            <a:r>
              <a:rPr lang="en-US" dirty="0"/>
              <a:t>removed the next predict sentence task in BERT models, and changed the static mask in BERT to dynamic masking. (instead of masking in input text, </a:t>
            </a:r>
            <a:r>
              <a:rPr lang="en-US" dirty="0" err="1"/>
              <a:t>RoBERTa</a:t>
            </a:r>
            <a:r>
              <a:rPr lang="en-US" dirty="0"/>
              <a:t> mask words dynamically after input embedding)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0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9D237-F7F4-0848-A0ED-0168AE9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685800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Q4. </a:t>
            </a:r>
            <a:r>
              <a:rPr lang="en-US" b="1" dirty="0"/>
              <a:t>What’s the answer? (Finding)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670F-2241-044D-9BF9-CF1BCB8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49" y="1813376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Sem Eval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Reddit Politics Dataset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Sarcastic </a:t>
            </a:r>
            <a:r>
              <a:rPr lang="en-US" dirty="0" err="1"/>
              <a:t>Rillof’s</a:t>
            </a:r>
            <a:r>
              <a:rPr lang="en-US" dirty="0"/>
              <a:t>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F8EA3-29C4-E547-9FF2-110879D6A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1267"/>
              </p:ext>
            </p:extLst>
          </p:nvPr>
        </p:nvGraphicFramePr>
        <p:xfrm>
          <a:off x="1704429" y="2381688"/>
          <a:ext cx="81525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54">
                  <a:extLst>
                    <a:ext uri="{9D8B030D-6E8A-4147-A177-3AD203B41FA5}">
                      <a16:colId xmlns:a16="http://schemas.microsoft.com/office/drawing/2014/main" val="3967162956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1074371615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822181114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1513567104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4280703724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699367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9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6096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F06EC5-8A4A-BA45-AD74-82233964D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44659"/>
              </p:ext>
            </p:extLst>
          </p:nvPr>
        </p:nvGraphicFramePr>
        <p:xfrm>
          <a:off x="1704429" y="380916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897694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63308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4380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365195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07552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82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7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81091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EE92E7-01B7-EB47-8C53-24CB8F542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1166"/>
              </p:ext>
            </p:extLst>
          </p:nvPr>
        </p:nvGraphicFramePr>
        <p:xfrm>
          <a:off x="1704429" y="529813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002560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51991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41422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9067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567511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1745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1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40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F32A3-1E28-6D43-A4C0-D249F83C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20728"/>
            <a:ext cx="10644352" cy="9960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Q5. </a:t>
            </a:r>
            <a:r>
              <a:rPr lang="en-US" b="1" dirty="0"/>
              <a:t>How trustworthy is the evidence? (Validity)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03CC-955A-4D40-8268-D686855A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0940"/>
            <a:ext cx="9486901" cy="35778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performance of the devised hybrid neural architecture is tested on four benchmark datasets and contrasted with other relevant state-of-the-art methodologies and systems.</a:t>
            </a:r>
          </a:p>
        </p:txBody>
      </p:sp>
    </p:spTree>
    <p:extLst>
      <p:ext uri="{BB962C8B-B14F-4D97-AF65-F5344CB8AC3E}">
        <p14:creationId xmlns:p14="http://schemas.microsoft.com/office/powerpoint/2010/main" val="102532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A9A943-04D2-4F54-9375-AF675429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9486900" cy="41626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C4B40-C96D-E842-BF21-93D7C775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57400"/>
            <a:ext cx="8115300" cy="1713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</a:t>
            </a:r>
            <a:r>
              <a:rPr lang="en-US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YOu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855399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465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Goudy Old Style</vt:lpstr>
      <vt:lpstr>ClassicFrameVTI</vt:lpstr>
      <vt:lpstr>A transformer-based approach to irony and sarcasm detection </vt:lpstr>
      <vt:lpstr>Q1. What’s the research question? (RQ)</vt:lpstr>
      <vt:lpstr>Q2. Why does it matter? (Significance)</vt:lpstr>
      <vt:lpstr>Q3. What research method is used to find the answer? (Method)</vt:lpstr>
      <vt:lpstr>PowerPoint Presentation</vt:lpstr>
      <vt:lpstr>Q4. What’s the answer? (Finding)</vt:lpstr>
      <vt:lpstr>Q5. How trustworthy is the evidence? (Validity)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transformer-based approach to irony and sarcasm detection </dc:title>
  <dc:creator>Akshay Pradeep Bhala</dc:creator>
  <cp:lastModifiedBy>Akshay Pradeep Bhala</cp:lastModifiedBy>
  <cp:revision>2</cp:revision>
  <dcterms:created xsi:type="dcterms:W3CDTF">2020-09-02T04:25:06Z</dcterms:created>
  <dcterms:modified xsi:type="dcterms:W3CDTF">2020-09-02T04:29:01Z</dcterms:modified>
</cp:coreProperties>
</file>