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sldIdLst>
    <p:sldId id="264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1" r:id="rId14"/>
    <p:sldId id="270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03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0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02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55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59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25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0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5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7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6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89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2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5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68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5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8C81-9E66-634D-A643-021F3FEB985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5A5-7F89-1F4E-B9CE-94AB69A6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1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7F278D6-93B1-4344-8175-B3837EEA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33" name="标题 1">
            <a:extLst>
              <a:ext uri="{FF2B5EF4-FFF2-40B4-BE49-F238E27FC236}">
                <a16:creationId xmlns:a16="http://schemas.microsoft.com/office/drawing/2014/main" id="{ECE17023-AD38-E74F-A9E2-9E3C26E5749F}"/>
              </a:ext>
            </a:extLst>
          </p:cNvPr>
          <p:cNvSpPr txBox="1">
            <a:spLocks/>
          </p:cNvSpPr>
          <p:nvPr/>
        </p:nvSpPr>
        <p:spPr>
          <a:xfrm>
            <a:off x="2171701" y="2344736"/>
            <a:ext cx="9501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endParaRPr kumimoji="1"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549F5B-875F-0440-B7FD-A0C325F38C3E}"/>
              </a:ext>
            </a:extLst>
          </p:cNvPr>
          <p:cNvGrpSpPr/>
          <p:nvPr/>
        </p:nvGrpSpPr>
        <p:grpSpPr>
          <a:xfrm>
            <a:off x="8101011" y="4563129"/>
            <a:ext cx="2586039" cy="1109007"/>
            <a:chOff x="4057649" y="4130433"/>
            <a:chExt cx="2586039" cy="110900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75F95E-0843-4D47-9C99-48428FFA6ACB}"/>
                </a:ext>
              </a:extLst>
            </p:cNvPr>
            <p:cNvSpPr txBox="1"/>
            <p:nvPr/>
          </p:nvSpPr>
          <p:spPr>
            <a:xfrm>
              <a:off x="4057649" y="4130433"/>
              <a:ext cx="2586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Xinxuan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6FEB837-2C70-0846-8E92-E5B95FCCA56D}"/>
                </a:ext>
              </a:extLst>
            </p:cNvPr>
            <p:cNvSpPr txBox="1"/>
            <p:nvPr/>
          </p:nvSpPr>
          <p:spPr>
            <a:xfrm>
              <a:off x="4057649" y="4716220"/>
              <a:ext cx="1885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12/4/2018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47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C24670-8187-EE48-820C-E8139669D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637BBA-0079-4244-AFC0-0114C4E5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96" y="1844230"/>
            <a:ext cx="8204200" cy="19939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D0F5E6-01BA-6042-AED2-A0EC687238A2}"/>
              </a:ext>
            </a:extLst>
          </p:cNvPr>
          <p:cNvSpPr txBox="1">
            <a:spLocks/>
          </p:cNvSpPr>
          <p:nvPr/>
        </p:nvSpPr>
        <p:spPr>
          <a:xfrm>
            <a:off x="914146" y="328613"/>
            <a:ext cx="103631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Comparing with Naïve </a:t>
            </a:r>
            <a:r>
              <a:rPr kumimoji="1" lang="en-US" altLang="zh-CN" b="1" dirty="0" err="1">
                <a:latin typeface="Times" pitchFamily="2" charset="0"/>
              </a:rPr>
              <a:t>Beyes</a:t>
            </a:r>
            <a:endParaRPr kumimoji="1" lang="zh-CN" altLang="en-US" b="1" dirty="0">
              <a:latin typeface="Times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A06A2D-5120-474C-9999-AF346782C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46" y="4510089"/>
            <a:ext cx="1993900" cy="92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9B51F0-C969-0049-ABFD-74455754E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661" y="4275139"/>
            <a:ext cx="7251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D308579-A8F0-274B-BAEE-32DAC1262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C96C8F7-2065-8348-A409-322C75320DCB}"/>
              </a:ext>
            </a:extLst>
          </p:cNvPr>
          <p:cNvSpPr txBox="1">
            <a:spLocks/>
          </p:cNvSpPr>
          <p:nvPr/>
        </p:nvSpPr>
        <p:spPr>
          <a:xfrm>
            <a:off x="791387" y="280790"/>
            <a:ext cx="7655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Random Forest and SMO</a:t>
            </a:r>
            <a:endParaRPr kumimoji="1" lang="zh-CN" altLang="en-US" b="1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F1B097-1077-404E-AF97-31C3A30D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7" y="1887144"/>
            <a:ext cx="75438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4B5018-5CFF-7047-AD1E-99BE8E22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87" y="3839396"/>
            <a:ext cx="7442200" cy="952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C7D67E-7CBB-F74C-AC9D-2CD836FDE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082" y="1849044"/>
            <a:ext cx="2032000" cy="901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117CD6-F4F1-D849-927D-C7C3D11EE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393" y="3883846"/>
            <a:ext cx="2082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073651F-334E-754C-8397-116199CD2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372F88B-58AF-F443-B5E3-803ED8209054}"/>
              </a:ext>
            </a:extLst>
          </p:cNvPr>
          <p:cNvSpPr txBox="1">
            <a:spLocks/>
          </p:cNvSpPr>
          <p:nvPr/>
        </p:nvSpPr>
        <p:spPr>
          <a:xfrm>
            <a:off x="741632" y="455989"/>
            <a:ext cx="110370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Elastic Net </a:t>
            </a:r>
            <a:endParaRPr kumimoji="1" lang="zh-CN" altLang="en-US" b="1" dirty="0">
              <a:latin typeface="Times" pitchFamily="2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CC5E39-1F51-1848-AB8A-04150E2E419F}"/>
              </a:ext>
            </a:extLst>
          </p:cNvPr>
          <p:cNvGrpSpPr/>
          <p:nvPr/>
        </p:nvGrpSpPr>
        <p:grpSpPr>
          <a:xfrm>
            <a:off x="1367471" y="952989"/>
            <a:ext cx="16710010" cy="6374149"/>
            <a:chOff x="685546" y="952989"/>
            <a:chExt cx="16710010" cy="637414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9BBAEE-D3CA-954A-9A53-3BF037F1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632" y="4819231"/>
              <a:ext cx="4953000" cy="736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47E7500-049E-7340-96AF-8101663A1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632" y="2292565"/>
              <a:ext cx="2870200" cy="1193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6A5C2C-AC5B-9947-AEF5-93B2D820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6161" y="2546065"/>
              <a:ext cx="1816100" cy="546100"/>
            </a:xfrm>
            <a:prstGeom prst="rect">
              <a:avLst/>
            </a:prstGeom>
          </p:spPr>
        </p:pic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A6AE4CF1-27A2-4B44-B19F-96CA5290D5D2}"/>
                </a:ext>
              </a:extLst>
            </p:cNvPr>
            <p:cNvSpPr txBox="1">
              <a:spLocks/>
            </p:cNvSpPr>
            <p:nvPr/>
          </p:nvSpPr>
          <p:spPr>
            <a:xfrm>
              <a:off x="685546" y="952989"/>
              <a:ext cx="10820400" cy="4024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" altLang="zh-CN" b="1" dirty="0"/>
            </a:p>
            <a:p>
              <a:endParaRPr lang="en" altLang="zh-CN" b="1" dirty="0"/>
            </a:p>
            <a:p>
              <a:pPr marL="0" indent="0">
                <a:buNone/>
              </a:pPr>
              <a:r>
                <a:rPr lang="en" altLang="zh-CN" b="1" dirty="0"/>
                <a:t>Linear regression’s loss function. </a:t>
              </a: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ABA51564-0416-5540-BF8D-CF959BC6FD8E}"/>
                </a:ext>
              </a:extLst>
            </p:cNvPr>
            <p:cNvSpPr txBox="1">
              <a:spLocks/>
            </p:cNvSpPr>
            <p:nvPr/>
          </p:nvSpPr>
          <p:spPr>
            <a:xfrm>
              <a:off x="6575156" y="1036066"/>
              <a:ext cx="10820400" cy="4024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" altLang="zh-CN" b="1" dirty="0"/>
            </a:p>
            <a:p>
              <a:endParaRPr lang="en" altLang="zh-CN" b="1" dirty="0"/>
            </a:p>
            <a:p>
              <a:pPr marL="0" indent="0">
                <a:buNone/>
              </a:pPr>
              <a:r>
                <a:rPr lang="en" altLang="zh-CN" b="1" dirty="0"/>
                <a:t>Target function. </a:t>
              </a: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43074206-E33D-BC4A-A5A1-2F51F87CC228}"/>
                </a:ext>
              </a:extLst>
            </p:cNvPr>
            <p:cNvSpPr txBox="1">
              <a:spLocks/>
            </p:cNvSpPr>
            <p:nvPr/>
          </p:nvSpPr>
          <p:spPr>
            <a:xfrm>
              <a:off x="724694" y="3303013"/>
              <a:ext cx="10820400" cy="4024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" altLang="zh-CN" b="1" dirty="0"/>
            </a:p>
            <a:p>
              <a:endParaRPr lang="en" altLang="zh-CN" b="1" dirty="0"/>
            </a:p>
            <a:p>
              <a:pPr marL="0" indent="0">
                <a:buNone/>
              </a:pPr>
              <a:r>
                <a:rPr lang="en" altLang="zh-CN" b="1" dirty="0"/>
                <a:t>Add lambda1 and lamda2 </a:t>
              </a:r>
              <a:r>
                <a:rPr lang="en-US" altLang="zh-CN" b="1" dirty="0"/>
                <a:t>to</a:t>
              </a:r>
              <a:r>
                <a:rPr lang="en" altLang="zh-CN" b="1" dirty="0"/>
                <a:t> </a:t>
              </a:r>
              <a:r>
                <a:rPr lang="en-US" altLang="zh-CN" b="1" dirty="0"/>
                <a:t>solve the problem of sparse matrix</a:t>
              </a:r>
              <a:r>
                <a:rPr lang="en" altLang="zh-CN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54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54B4B7-9C45-B34B-BDD1-435E03CF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AF24F5B-650A-6E41-B380-778932E4C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410" y="1883959"/>
            <a:ext cx="8476209" cy="4024313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E2802A3-D32E-314D-B60A-6B720CDF9FA1}"/>
              </a:ext>
            </a:extLst>
          </p:cNvPr>
          <p:cNvSpPr txBox="1">
            <a:spLocks/>
          </p:cNvSpPr>
          <p:nvPr/>
        </p:nvSpPr>
        <p:spPr>
          <a:xfrm>
            <a:off x="431666" y="395288"/>
            <a:ext cx="11889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Switch categorical variables to dummy variables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1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15FAA8-21DA-B648-BB4F-D1FE0F6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E20DBB-CF84-5B43-84A6-1B65A367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1393" y="327943"/>
            <a:ext cx="8623300" cy="6858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6768C4-CEE4-3749-AB40-407ACA25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93" y="1282236"/>
            <a:ext cx="5689600" cy="51816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8553094-C7C2-AF4C-AB8B-02696095E062}"/>
              </a:ext>
            </a:extLst>
          </p:cNvPr>
          <p:cNvSpPr txBox="1">
            <a:spLocks/>
          </p:cNvSpPr>
          <p:nvPr/>
        </p:nvSpPr>
        <p:spPr>
          <a:xfrm>
            <a:off x="7454685" y="2852731"/>
            <a:ext cx="3967566" cy="361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b="1" dirty="0"/>
              <a:t>Three variables '</a:t>
            </a:r>
            <a:r>
              <a:rPr lang="en" altLang="zh-CN" b="1" dirty="0" err="1"/>
              <a:t>BsmtCond</a:t>
            </a:r>
            <a:r>
              <a:rPr lang="en" altLang="zh-CN" b="1" dirty="0"/>
              <a:t>’, '</a:t>
            </a:r>
            <a:r>
              <a:rPr lang="en" altLang="zh-CN" b="1" dirty="0" err="1"/>
              <a:t>LotArea</a:t>
            </a:r>
            <a:r>
              <a:rPr lang="en" altLang="zh-CN" b="1" dirty="0"/>
              <a:t>’ and '</a:t>
            </a:r>
            <a:r>
              <a:rPr lang="en" altLang="zh-CN" b="1" dirty="0" err="1"/>
              <a:t>LotFrontage</a:t>
            </a:r>
            <a:r>
              <a:rPr lang="en" altLang="zh-CN" b="1" dirty="0"/>
              <a:t>’.</a:t>
            </a:r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b="1" dirty="0"/>
              <a:t>The coefficients of them are compressed really small, which means that they are not important in improving the whole model.</a:t>
            </a:r>
          </a:p>
          <a:p>
            <a:pPr marL="0" indent="0">
              <a:buNone/>
            </a:pPr>
            <a:endParaRPr lang="en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5D3E9A-73BD-994E-878D-92FD4362C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993" y="1406187"/>
            <a:ext cx="2425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212BD6-A4E0-8D48-B66D-FADFDE38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8B53DD-13F2-B742-9F3B-F94E1F41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F3B7E-639C-BC48-B751-23B399A9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E94A20-9364-EA4C-86A8-12D1ACC9EDF3}"/>
              </a:ext>
            </a:extLst>
          </p:cNvPr>
          <p:cNvSpPr txBox="1">
            <a:spLocks/>
          </p:cNvSpPr>
          <p:nvPr/>
        </p:nvSpPr>
        <p:spPr>
          <a:xfrm>
            <a:off x="4029076" y="2772791"/>
            <a:ext cx="9501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kumimoji="1"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88D779-2A60-204D-8A0E-2CEE3ACE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F5DAE-91B2-554D-A596-A427487D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altLang="zh-CN" b="1" dirty="0"/>
          </a:p>
          <a:p>
            <a:r>
              <a:rPr lang="en" altLang="zh-CN" b="1" dirty="0"/>
              <a:t>Source: </a:t>
            </a:r>
            <a:r>
              <a:rPr lang="en" altLang="zh-CN" b="1" dirty="0">
                <a:hlinkClick r:id="rId3"/>
              </a:rPr>
              <a:t>https://www.kaggle.com/c/house-prices-advanced-regression-techniques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/>
              <a:t>Data shape: 1459 x 80 for testing data, and 1460 x 80 for training data.</a:t>
            </a:r>
          </a:p>
          <a:p>
            <a:pPr marL="0" indent="0">
              <a:buNone/>
            </a:pPr>
            <a:endParaRPr lang="en" altLang="zh-CN" b="1" dirty="0"/>
          </a:p>
          <a:p>
            <a:r>
              <a:rPr lang="en" altLang="zh-CN" b="1" dirty="0"/>
              <a:t>Data: Sales price ~ Description data of the house. In variables, there are 4 numeric variables and 76 categorical variables.</a:t>
            </a:r>
          </a:p>
          <a:p>
            <a:endParaRPr lang="en" altLang="zh-CN" b="1" dirty="0"/>
          </a:p>
          <a:p>
            <a:endParaRPr lang="en" altLang="zh-CN" b="1" dirty="0"/>
          </a:p>
          <a:p>
            <a:endParaRPr lang="en" altLang="zh-CN" b="1" dirty="0"/>
          </a:p>
          <a:p>
            <a:endParaRPr kumimoji="1"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8CD44D2-AA5B-924E-A429-E50008012252}"/>
              </a:ext>
            </a:extLst>
          </p:cNvPr>
          <p:cNvSpPr txBox="1">
            <a:spLocks/>
          </p:cNvSpPr>
          <p:nvPr/>
        </p:nvSpPr>
        <p:spPr>
          <a:xfrm>
            <a:off x="957263" y="748105"/>
            <a:ext cx="7897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Data Description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C21EBF-C3B6-8C4B-9B7E-7E665F5402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E29D7D-93C7-9443-99C2-E61EB9EE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620" y="1173783"/>
            <a:ext cx="4113509" cy="84646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+mn-lt"/>
                <a:ea typeface="+mn-ea"/>
                <a:cs typeface="+mn-cs"/>
              </a:rPr>
              <a:t>Columns</a:t>
            </a:r>
            <a:r>
              <a:rPr kumimoji="1" lang="en-US" altLang="zh-CN" dirty="0"/>
              <a:t> 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with NAs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D66A6C-CB63-7B43-9FA5-F597BCC43185}"/>
              </a:ext>
            </a:extLst>
          </p:cNvPr>
          <p:cNvSpPr txBox="1">
            <a:spLocks/>
          </p:cNvSpPr>
          <p:nvPr/>
        </p:nvSpPr>
        <p:spPr>
          <a:xfrm>
            <a:off x="957263" y="748105"/>
            <a:ext cx="7897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Data clean</a:t>
            </a:r>
            <a:endParaRPr kumimoji="1" lang="zh-CN" altLang="en-US" b="1" dirty="0">
              <a:latin typeface="Times" pitchFamily="2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3069DE6-A30C-E142-9C7F-5095EBB165E2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" altLang="zh-CN" b="1" dirty="0"/>
          </a:p>
          <a:p>
            <a:r>
              <a:rPr lang="en" altLang="zh-CN" b="1" dirty="0"/>
              <a:t>Checking for missing data.</a:t>
            </a:r>
          </a:p>
          <a:p>
            <a:endParaRPr lang="en" altLang="zh-CN" b="1" dirty="0"/>
          </a:p>
          <a:p>
            <a:r>
              <a:rPr lang="en" altLang="zh-CN" b="1" dirty="0"/>
              <a:t>Dropping features that have more than half </a:t>
            </a:r>
          </a:p>
          <a:p>
            <a:pPr marL="0" indent="0">
              <a:buNone/>
            </a:pPr>
            <a:r>
              <a:rPr lang="en" altLang="zh-CN" b="1" dirty="0"/>
              <a:t>   of missing information or do not correlate to </a:t>
            </a:r>
          </a:p>
          <a:p>
            <a:pPr marL="0" indent="0">
              <a:buNone/>
            </a:pPr>
            <a:r>
              <a:rPr lang="en" altLang="zh-CN" b="1" dirty="0"/>
              <a:t>   </a:t>
            </a:r>
            <a:r>
              <a:rPr lang="en" altLang="zh-CN" b="1" dirty="0" err="1"/>
              <a:t>SalePrice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/>
              <a:t>Filling</a:t>
            </a:r>
            <a:r>
              <a:rPr lang="en" altLang="zh-CN" dirty="0"/>
              <a:t> </a:t>
            </a:r>
            <a:r>
              <a:rPr lang="en" altLang="zh-CN" b="1" dirty="0"/>
              <a:t>NAs and converting features</a:t>
            </a:r>
          </a:p>
          <a:p>
            <a:endParaRPr lang="en" altLang="zh-CN" b="1" dirty="0"/>
          </a:p>
          <a:p>
            <a:endParaRPr lang="en" altLang="zh-CN" b="1" dirty="0"/>
          </a:p>
          <a:p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1C01CCB-C5F2-CD4D-8D35-86D87E29E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7493" y="2051242"/>
            <a:ext cx="3023142" cy="4024313"/>
          </a:xfrm>
        </p:spPr>
      </p:pic>
    </p:spTree>
    <p:extLst>
      <p:ext uri="{BB962C8B-B14F-4D97-AF65-F5344CB8AC3E}">
        <p14:creationId xmlns:p14="http://schemas.microsoft.com/office/powerpoint/2010/main" val="11388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912E5-C9ED-EB43-B18D-E812F73536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339C5F0-4F26-AF4E-BFFC-E4AE47D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965" y="2524319"/>
            <a:ext cx="5567363" cy="387991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21360B-9F56-8D4C-8E65-4A0D92BB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96" y="2545209"/>
            <a:ext cx="5665918" cy="3859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DC99C2-D799-F941-9513-6F6C24909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699" y="2150092"/>
            <a:ext cx="2949575" cy="285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6AC3EC-1D7E-9B4C-806E-981131A90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488" y="2150092"/>
            <a:ext cx="3792576" cy="298628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57B233AB-E073-6943-A34D-070FB27643F1}"/>
              </a:ext>
            </a:extLst>
          </p:cNvPr>
          <p:cNvSpPr txBox="1">
            <a:spLocks/>
          </p:cNvSpPr>
          <p:nvPr/>
        </p:nvSpPr>
        <p:spPr>
          <a:xfrm>
            <a:off x="537376" y="412264"/>
            <a:ext cx="7897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Data standardizing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1431B8-36C7-DB44-B2E6-B42024109F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324DC2-DE3B-F24A-A43B-F2E2E8B6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5305" y="1128174"/>
            <a:ext cx="5394106" cy="5160563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56645466-94E7-7B46-ACFA-C5E414D0B760}"/>
              </a:ext>
            </a:extLst>
          </p:cNvPr>
          <p:cNvSpPr txBox="1">
            <a:spLocks/>
          </p:cNvSpPr>
          <p:nvPr/>
        </p:nvSpPr>
        <p:spPr>
          <a:xfrm>
            <a:off x="1203703" y="0"/>
            <a:ext cx="109882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Relationship between numeric variables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11BCDDA-DC88-C445-81CF-BEF3B498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836E8231-50A5-E949-B850-9816E02503B8}"/>
              </a:ext>
            </a:extLst>
          </p:cNvPr>
          <p:cNvSpPr txBox="1">
            <a:spLocks/>
          </p:cNvSpPr>
          <p:nvPr/>
        </p:nvSpPr>
        <p:spPr>
          <a:xfrm>
            <a:off x="4315793" y="-85885"/>
            <a:ext cx="5705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Select Models</a:t>
            </a:r>
            <a:endParaRPr kumimoji="1" lang="zh-CN" altLang="en-US" b="1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3E2FF-1B0E-1449-B35E-32C0AFAAF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44"/>
          <a:stretch/>
        </p:blipFill>
        <p:spPr>
          <a:xfrm>
            <a:off x="1379349" y="850574"/>
            <a:ext cx="9654688" cy="53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8A17004-0155-0D49-8C02-AD6EDDD0A0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EBBF1DF-FB6C-724C-A6B1-6D9FB8361336}"/>
              </a:ext>
            </a:extLst>
          </p:cNvPr>
          <p:cNvSpPr txBox="1">
            <a:spLocks/>
          </p:cNvSpPr>
          <p:nvPr/>
        </p:nvSpPr>
        <p:spPr>
          <a:xfrm>
            <a:off x="252159" y="510698"/>
            <a:ext cx="11992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Change from regression problem to classification</a:t>
            </a:r>
            <a:endParaRPr kumimoji="1" lang="zh-CN" altLang="en-US" b="1" dirty="0">
              <a:latin typeface="Times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18B999-70F8-644F-929E-9F0C69CCAC6F}"/>
              </a:ext>
            </a:extLst>
          </p:cNvPr>
          <p:cNvSpPr txBox="1">
            <a:spLocks/>
          </p:cNvSpPr>
          <p:nvPr/>
        </p:nvSpPr>
        <p:spPr>
          <a:xfrm>
            <a:off x="685546" y="20236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/>
              <a:t>Because of high ratio categorical </a:t>
            </a:r>
          </a:p>
          <a:p>
            <a:pPr marL="0" indent="0">
              <a:buNone/>
            </a:pPr>
            <a:r>
              <a:rPr lang="en" altLang="zh-CN" b="1" dirty="0"/>
              <a:t>   variables over numeric variables.</a:t>
            </a:r>
          </a:p>
          <a:p>
            <a:pPr marL="0" indent="0">
              <a:buNone/>
            </a:pPr>
            <a:endParaRPr lang="en" altLang="zh-CN" b="1" dirty="0"/>
          </a:p>
          <a:p>
            <a:r>
              <a:rPr lang="en" altLang="zh-CN" b="1" dirty="0"/>
              <a:t>Using median value to separate sale </a:t>
            </a:r>
          </a:p>
          <a:p>
            <a:pPr marL="0" indent="0">
              <a:buNone/>
            </a:pPr>
            <a:r>
              <a:rPr lang="en" altLang="zh-CN" b="1" dirty="0"/>
              <a:t>   price to 2 parts: ”normal” and “high”.</a:t>
            </a:r>
          </a:p>
          <a:p>
            <a:endParaRPr lang="en" altLang="zh-CN" b="1" dirty="0"/>
          </a:p>
          <a:p>
            <a:endParaRPr lang="en" altLang="zh-CN" b="1" dirty="0"/>
          </a:p>
          <a:p>
            <a:endParaRPr lang="en" altLang="zh-CN" b="1" dirty="0"/>
          </a:p>
          <a:p>
            <a:endParaRPr kumimoji="1" lang="zh-CN" altLang="en-US" dirty="0"/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E970DA4D-F3D8-D248-870B-01E45F54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611" y="2167858"/>
            <a:ext cx="5567363" cy="3879910"/>
          </a:xfrm>
        </p:spPr>
      </p:pic>
    </p:spTree>
    <p:extLst>
      <p:ext uri="{BB962C8B-B14F-4D97-AF65-F5344CB8AC3E}">
        <p14:creationId xmlns:p14="http://schemas.microsoft.com/office/powerpoint/2010/main" val="31738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8B3C396-3FFC-EC49-BE5A-66805A88AB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0"/>
            <a:ext cx="12192508" cy="687114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AEFD8BC-D5FC-6549-B328-B6FFAE29C77D}"/>
              </a:ext>
            </a:extLst>
          </p:cNvPr>
          <p:cNvSpPr txBox="1">
            <a:spLocks/>
          </p:cNvSpPr>
          <p:nvPr/>
        </p:nvSpPr>
        <p:spPr>
          <a:xfrm>
            <a:off x="914146" y="328613"/>
            <a:ext cx="103631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Times" pitchFamily="2" charset="0"/>
              </a:rPr>
              <a:t>Decision Tree</a:t>
            </a:r>
            <a:endParaRPr kumimoji="1" lang="zh-CN" altLang="en-US" b="1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F3F60F-5260-6344-AB95-6664CBE6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1" y="1654176"/>
            <a:ext cx="8089900" cy="71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33594C-F5A5-5F48-BAF7-4645CC34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5" y="3881636"/>
            <a:ext cx="3492500" cy="25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890AA3-D453-CD46-A2C5-4BA05CBB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91" y="4441337"/>
            <a:ext cx="1968500" cy="92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36B007-B4D2-6949-A439-EF69C51B8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346" y="3882207"/>
            <a:ext cx="7353300" cy="266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B29D50-D5D1-FD45-8B1E-8B3404E4B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002" y="4484902"/>
            <a:ext cx="2057400" cy="927100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ADF5B5C-8F15-1948-B5C1-B514A93E87F9}"/>
              </a:ext>
            </a:extLst>
          </p:cNvPr>
          <p:cNvSpPr txBox="1">
            <a:spLocks/>
          </p:cNvSpPr>
          <p:nvPr/>
        </p:nvSpPr>
        <p:spPr>
          <a:xfrm>
            <a:off x="685545" y="2136844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zh-CN" b="1" dirty="0"/>
          </a:p>
          <a:p>
            <a:endParaRPr lang="en" altLang="zh-CN" b="1" dirty="0"/>
          </a:p>
          <a:p>
            <a:pPr marL="0" indent="0">
              <a:buNone/>
            </a:pPr>
            <a:r>
              <a:rPr lang="en" altLang="zh-CN" b="1" dirty="0"/>
              <a:t>Different confusion matrix when we cut or not cut leaves. </a:t>
            </a:r>
          </a:p>
        </p:txBody>
      </p:sp>
    </p:spTree>
    <p:extLst>
      <p:ext uri="{BB962C8B-B14F-4D97-AF65-F5344CB8AC3E}">
        <p14:creationId xmlns:p14="http://schemas.microsoft.com/office/powerpoint/2010/main" val="308889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ADBE8E76-7FE1-1F4D-AB95-BED9DF34CA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 b="11651"/>
          <a:stretch/>
        </p:blipFill>
        <p:spPr>
          <a:xfrm>
            <a:off x="-508" y="-1"/>
            <a:ext cx="12192508" cy="687114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ECB49D-8167-A049-AE72-8F786FD570B0}"/>
              </a:ext>
            </a:extLst>
          </p:cNvPr>
          <p:cNvSpPr txBox="1">
            <a:spLocks/>
          </p:cNvSpPr>
          <p:nvPr/>
        </p:nvSpPr>
        <p:spPr>
          <a:xfrm>
            <a:off x="825030" y="860839"/>
            <a:ext cx="10820400" cy="501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b="1" dirty="0"/>
              <a:t>Through decreasing and increasing input variables to optimize models.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B2E87E-2A4F-7B42-84DC-9AD5061A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97" y="4277541"/>
            <a:ext cx="7251700" cy="1397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718644-26D9-4D42-B4B0-C699761B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631" y="2487737"/>
            <a:ext cx="1993900" cy="927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B114BE-B601-4E40-B6A1-6E0E562AB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211" y="2484443"/>
            <a:ext cx="2006600" cy="901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8A835EE-A21D-B44A-8940-666335C6D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975" y="2425744"/>
            <a:ext cx="2057400" cy="92710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175E331-B33B-FE4B-9EDC-6706E54B9887}"/>
              </a:ext>
            </a:extLst>
          </p:cNvPr>
          <p:cNvCxnSpPr/>
          <p:nvPr/>
        </p:nvCxnSpPr>
        <p:spPr>
          <a:xfrm>
            <a:off x="7330696" y="2888799"/>
            <a:ext cx="9608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BD16EA2-73CF-B945-81C1-ADD7C0B397D5}"/>
              </a:ext>
            </a:extLst>
          </p:cNvPr>
          <p:cNvCxnSpPr/>
          <p:nvPr/>
        </p:nvCxnSpPr>
        <p:spPr>
          <a:xfrm>
            <a:off x="3701511" y="2889294"/>
            <a:ext cx="9608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59369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{98A8AC7F-DC3A-5E48-8917-D4B579E3A697}tf10001079</Template>
  <TotalTime>23623</TotalTime>
  <Words>232</Words>
  <Application>Microsoft Macintosh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</vt:lpstr>
      <vt:lpstr>Times New Roman</vt:lpstr>
      <vt:lpstr>水汽尾迹</vt:lpstr>
      <vt:lpstr>PowerPoint 演示文稿</vt:lpstr>
      <vt:lpstr>PowerPoint 演示文稿</vt:lpstr>
      <vt:lpstr>Columns with NAs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Xinxuan Wei</dc:creator>
  <cp:lastModifiedBy>Xinxuan Wei</cp:lastModifiedBy>
  <cp:revision>37</cp:revision>
  <cp:lastPrinted>2018-10-31T12:38:03Z</cp:lastPrinted>
  <dcterms:created xsi:type="dcterms:W3CDTF">2018-10-16T01:02:11Z</dcterms:created>
  <dcterms:modified xsi:type="dcterms:W3CDTF">2018-12-07T21:30:22Z</dcterms:modified>
</cp:coreProperties>
</file>