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6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ppt/tags/tag17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74" r:id="rId9"/>
    <p:sldId id="276" r:id="rId10"/>
    <p:sldId id="263" r:id="rId11"/>
    <p:sldId id="265" r:id="rId12"/>
    <p:sldId id="264" r:id="rId13"/>
    <p:sldId id="275" r:id="rId14"/>
    <p:sldId id="272" r:id="rId15"/>
    <p:sldId id="267" r:id="rId16"/>
    <p:sldId id="266" r:id="rId17"/>
    <p:sldId id="268" r:id="rId18"/>
    <p:sldId id="269" r:id="rId19"/>
    <p:sldId id="270" r:id="rId20"/>
    <p:sldId id="271" r:id="rId21"/>
    <p:sldId id="273" r:id="rId22"/>
    <p:sldId id="278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89"/>
    <p:restoredTop sz="90726"/>
  </p:normalViewPr>
  <p:slideViewPr>
    <p:cSldViewPr snapToGrid="0" snapToObjects="1">
      <p:cViewPr varScale="1">
        <p:scale>
          <a:sx n="101" d="100"/>
          <a:sy n="101" d="100"/>
        </p:scale>
        <p:origin x="11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840C7-9F23-7A46-B96D-52B8AE08AF7D}" type="datetimeFigureOut">
              <a:rPr lang="en-US" smtClean="0"/>
              <a:t>9/8/17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3DCF1-F9EF-AA44-A123-FD1B42A0E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22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3DCF1-F9EF-AA44-A123-FD1B42A0E0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435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invite people to see the code and 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3DCF1-F9EF-AA44-A123-FD1B42A0E00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45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for</a:t>
            </a:r>
            <a:r>
              <a:rPr lang="en-US" baseline="0" dirty="0" smtClean="0"/>
              <a:t> Knowledge graphs, you can think of it as a very large graph data </a:t>
            </a:r>
            <a:r>
              <a:rPr lang="en-US" baseline="0" dirty="0" smtClean="0"/>
              <a:t>structure</a:t>
            </a:r>
          </a:p>
          <a:p>
            <a:r>
              <a:rPr lang="en-US" baseline="0" dirty="0" smtClean="0"/>
              <a:t>1:10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3DCF1-F9EF-AA44-A123-FD1B42A0E0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24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3:10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3DCF1-F9EF-AA44-A123-FD1B42A0E0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6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PRA:</a:t>
            </a:r>
            <a:br>
              <a:rPr lang="en-US" dirty="0"/>
            </a:br>
            <a:r>
              <a:rPr lang="en-US" dirty="0"/>
              <a:t>1. finds potential path types between entity</a:t>
            </a:r>
            <a:r>
              <a:rPr lang="en-US" baseline="0" dirty="0"/>
              <a:t> pairs</a:t>
            </a:r>
          </a:p>
          <a:p>
            <a:r>
              <a:rPr lang="en-US" baseline="0" dirty="0"/>
              <a:t>2. Computes random walk probabilities</a:t>
            </a:r>
          </a:p>
          <a:p>
            <a:r>
              <a:rPr lang="en-US" baseline="0" dirty="0"/>
              <a:t>SFE:</a:t>
            </a:r>
            <a:br>
              <a:rPr lang="en-US" baseline="0" dirty="0"/>
            </a:br>
            <a:r>
              <a:rPr lang="en-US" baseline="0" dirty="0"/>
              <a:t>replace random walk probabilities with binary 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3DCF1-F9EF-AA44-A123-FD1B42A0E0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38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3DCF1-F9EF-AA44-A123-FD1B42A0E0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4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Expected cumulative rewards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3DCF1-F9EF-AA44-A123-FD1B42A0E0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91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a new dataset,</a:t>
            </a:r>
            <a:r>
              <a:rPr lang="en-US" baseline="0" dirty="0" smtClean="0"/>
              <a:t> say more about the new NELL subset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3DCF1-F9EF-AA44-A123-FD1B42A0E0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3DCF1-F9EF-AA44-A123-FD1B42A0E0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04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not say much about specific</a:t>
            </a:r>
            <a:r>
              <a:rPr lang="en-US" baseline="0" dirty="0" smtClean="0"/>
              <a:t> reasoning task, talk more general </a:t>
            </a:r>
          </a:p>
          <a:p>
            <a:r>
              <a:rPr lang="en-US" baseline="0" dirty="0" smtClean="0"/>
              <a:t>very natural way to combine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3DCF1-F9EF-AA44-A123-FD1B42A0E0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89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3600" b="1" baseline="0"/>
            </a:lvl1pPr>
          </a:lstStyle>
          <a:p>
            <a:r>
              <a:rPr lang="en-US" dirty="0" err="1"/>
              <a:t>DeepPath</a:t>
            </a:r>
            <a:r>
              <a:rPr lang="en-US" dirty="0"/>
              <a:t>: A Reinforcement Learning Method for Knowledge Graph Reasoning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9D4E4-FF10-C349-8645-B54EC115892F}" type="datetime1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‹#›</a:t>
            </a:fld>
            <a:r>
              <a:rPr lang="en-US" dirty="0"/>
              <a:t>/20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65CE-5D4E-504E-9DBB-B6710745A8E1}" type="datetime1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E5D6-888D-4741-8A4D-5C0029A59698}" type="datetime1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7F4A-DEB0-9E42-BEFA-DA0BB8C545A8}" type="datetime1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C8CA1-ECD4-0B41-99B6-4211EE98B56E}" type="datetime1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41D7-6B9F-8E4B-AEFF-6E1AB5656317}" type="datetime1">
              <a:rPr lang="en-US" smtClean="0"/>
              <a:t>9/8/17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BB8DA-0E13-6F4C-953D-9758F2C3F5B6}" type="datetime1">
              <a:rPr lang="en-US" smtClean="0"/>
              <a:t>9/8/17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1103-8F37-D347-9CA8-20AB17F9D6CF}" type="datetime1">
              <a:rPr lang="en-US" smtClean="0"/>
              <a:t>9/8/17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0C6A-9FBE-914A-8323-87607B2569A0}" type="datetime1">
              <a:rPr lang="en-US" smtClean="0"/>
              <a:t>9/8/17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318F-3BE7-D04E-B827-38E18F7CED6B}" type="datetime1">
              <a:rPr lang="en-US" smtClean="0"/>
              <a:t>9/8/17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D66F-9E5D-6A41-A027-4DA79D952A64}" type="datetime1">
              <a:rPr lang="en-US" smtClean="0"/>
              <a:t>9/8/17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3F8BD-0F31-8248-94C2-20516F6AEB54}" type="datetime1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5BB2C-E040-0B41-A79C-72407BBCF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08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4" Type="http://schemas.openxmlformats.org/officeDocument/2006/relationships/tags" Target="../tags/tag11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tags" Target="../tags/tag8.xml"/><Relationship Id="rId2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6.xml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tags" Target="../tags/tag12.xml"/><Relationship Id="rId2" Type="http://schemas.openxmlformats.org/officeDocument/2006/relationships/tags" Target="../tags/tag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2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whan/DeepPath" TargetMode="External"/><Relationship Id="rId4" Type="http://schemas.openxmlformats.org/officeDocument/2006/relationships/hyperlink" Target="http://cs.ucsb.edu/~xwhan/datasets/NELL-995.zip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50863"/>
            <a:ext cx="7772400" cy="2387600"/>
          </a:xfrm>
        </p:spPr>
        <p:txBody>
          <a:bodyPr/>
          <a:lstStyle/>
          <a:p>
            <a:r>
              <a:rPr lang="en-US" dirty="0" err="1"/>
              <a:t>DeepPath</a:t>
            </a:r>
            <a:r>
              <a:rPr lang="en-US" dirty="0"/>
              <a:t>: A Reinforcement Learning Method for Knowledge Graph </a:t>
            </a:r>
            <a:r>
              <a:rPr lang="en-US" dirty="0" smtClean="0"/>
              <a:t>Reasoning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73438"/>
            <a:ext cx="6858000" cy="1655762"/>
          </a:xfrm>
        </p:spPr>
        <p:txBody>
          <a:bodyPr>
            <a:normAutofit/>
          </a:bodyPr>
          <a:lstStyle/>
          <a:p>
            <a:r>
              <a:rPr lang="en-US" dirty="0"/>
              <a:t>Wenhan Xiong</a:t>
            </a:r>
            <a:r>
              <a:rPr lang="en-US" dirty="0" smtClean="0"/>
              <a:t>, </a:t>
            </a:r>
            <a:r>
              <a:rPr lang="en-US" dirty="0" err="1" smtClean="0"/>
              <a:t>Thien</a:t>
            </a:r>
            <a:r>
              <a:rPr lang="en-US" dirty="0" smtClean="0"/>
              <a:t> Hoang, </a:t>
            </a:r>
            <a:r>
              <a:rPr lang="en-US" dirty="0"/>
              <a:t>William Wang</a:t>
            </a:r>
          </a:p>
          <a:p>
            <a:r>
              <a:rPr lang="en-US" dirty="0"/>
              <a:t>Department of Computer Science</a:t>
            </a:r>
          </a:p>
          <a:p>
            <a:r>
              <a:rPr lang="en-US" dirty="0"/>
              <a:t>UC Santa Barbara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53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332"/>
    </mc:Choice>
    <mc:Fallback xmlns="">
      <p:transition spd="slow" advTm="2033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Accuracy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Path Efficiency</a:t>
            </a:r>
          </a:p>
          <a:p>
            <a:pPr lvl="1"/>
            <a:endParaRPr lang="en-US" b="0" dirty="0"/>
          </a:p>
          <a:p>
            <a:pPr lvl="1"/>
            <a:endParaRPr lang="en-US" b="0" dirty="0"/>
          </a:p>
          <a:p>
            <a:r>
              <a:rPr lang="en-US" dirty="0"/>
              <a:t>Path Diversity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927157" y="2384357"/>
            <a:ext cx="4739047" cy="7588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927157" y="3804610"/>
            <a:ext cx="2450286" cy="5775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927157" y="5025156"/>
            <a:ext cx="3372190" cy="7710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6928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764"/>
    </mc:Choice>
    <mc:Fallback xmlns="">
      <p:transition spd="slow" advTm="777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with </a:t>
            </a:r>
            <a:r>
              <a:rPr lang="en-US" dirty="0" smtClean="0"/>
              <a:t>Policy </a:t>
            </a:r>
            <a:r>
              <a:rPr lang="en-US" dirty="0"/>
              <a:t>G</a:t>
            </a:r>
            <a:r>
              <a:rPr lang="en-US" dirty="0" smtClean="0"/>
              <a:t>radient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Monte-Carlo Policy Gradient (REINFORCE, William, 1992)</a:t>
            </a:r>
          </a:p>
          <a:p>
            <a:pPr marL="457200" lvl="1" indent="0" algn="ctr">
              <a:buNone/>
            </a:pP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11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751428" y="3222017"/>
            <a:ext cx="5641143" cy="124038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016571" y="4915605"/>
            <a:ext cx="5376000" cy="2636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6460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808"/>
    </mc:Choice>
    <mc:Fallback xmlns="">
      <p:transition spd="slow" advTm="508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Typical RL problems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Atari games (</a:t>
            </a:r>
            <a:r>
              <a:rPr lang="en-US" dirty="0" err="1"/>
              <a:t>Mnih</a:t>
            </a:r>
            <a:r>
              <a:rPr lang="en-US" dirty="0"/>
              <a:t> et al., 2015): 4~18 valid actions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AlphaGo (Silver et al. 2016): ~250 valid actions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Knowledge </a:t>
            </a:r>
            <a:r>
              <a:rPr lang="en-US" dirty="0" smtClean="0"/>
              <a:t>graph </a:t>
            </a:r>
            <a:r>
              <a:rPr lang="en-US" dirty="0"/>
              <a:t>reasoning: </a:t>
            </a:r>
            <a:r>
              <a:rPr lang="en-US" dirty="0">
                <a:solidFill>
                  <a:schemeClr val="accent5"/>
                </a:solidFill>
              </a:rPr>
              <a:t>&gt;= 400 actions</a:t>
            </a:r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Issue: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/>
              <a:t> </a:t>
            </a:r>
            <a:r>
              <a:rPr lang="en-US" dirty="0"/>
              <a:t>large action (search) space -&gt; poor convergence properties</a:t>
            </a:r>
            <a:endParaRPr lang="en-US" b="1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12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432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707"/>
    </mc:Choice>
    <mc:Fallback xmlns="">
      <p:transition spd="slow" advTm="837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(Imitation) Policy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zh-CN" altLang="en-US" dirty="0" smtClean="0"/>
              <a:t> </a:t>
            </a:r>
            <a:r>
              <a:rPr lang="en-US" altLang="zh-CN" dirty="0" smtClean="0"/>
              <a:t>Use randomized BFS to retrieve a few paths</a:t>
            </a:r>
            <a:endParaRPr lang="en-US" dirty="0" smtClean="0"/>
          </a:p>
          <a:p>
            <a:pPr>
              <a:buFont typeface="Wingdings" charset="2"/>
              <a:buChar char="§"/>
            </a:pPr>
            <a:r>
              <a:rPr lang="en-US" dirty="0" smtClean="0"/>
              <a:t> Do imitation learning using the retrieved paths</a:t>
            </a:r>
            <a:endParaRPr lang="en-US" dirty="0"/>
          </a:p>
          <a:p>
            <a:pPr>
              <a:buFont typeface="Wingdings" charset="2"/>
              <a:buChar char="§"/>
            </a:pPr>
            <a:r>
              <a:rPr lang="en-US" dirty="0"/>
              <a:t> </a:t>
            </a:r>
            <a:r>
              <a:rPr lang="en-US" dirty="0" smtClean="0"/>
              <a:t>All the paths are assigned with +1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00" y="3803390"/>
            <a:ext cx="6197600" cy="164217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2488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5"/>
    </mc:Choice>
    <mc:Fallback xmlns="">
      <p:transition spd="slow" advTm="8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 and </a:t>
            </a:r>
            <a:r>
              <a:rPr lang="en-US" dirty="0" smtClean="0"/>
              <a:t>Preprocessing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4002304"/>
              </p:ext>
            </p:extLst>
          </p:nvPr>
        </p:nvGraphicFramePr>
        <p:xfrm>
          <a:off x="628650" y="182562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340">
                  <a:extLst>
                    <a:ext uri="{9D8B030D-6E8A-4147-A177-3AD203B41FA5}">
                      <a16:colId xmlns="" xmlns:a16="http://schemas.microsoft.com/office/drawing/2014/main" val="2434825528"/>
                    </a:ext>
                  </a:extLst>
                </a:gridCol>
                <a:gridCol w="1577340">
                  <a:extLst>
                    <a:ext uri="{9D8B030D-6E8A-4147-A177-3AD203B41FA5}">
                      <a16:colId xmlns="" xmlns:a16="http://schemas.microsoft.com/office/drawing/2014/main" val="607016670"/>
                    </a:ext>
                  </a:extLst>
                </a:gridCol>
                <a:gridCol w="1577340">
                  <a:extLst>
                    <a:ext uri="{9D8B030D-6E8A-4147-A177-3AD203B41FA5}">
                      <a16:colId xmlns="" xmlns:a16="http://schemas.microsoft.com/office/drawing/2014/main" val="1374599547"/>
                    </a:ext>
                  </a:extLst>
                </a:gridCol>
                <a:gridCol w="1577340">
                  <a:extLst>
                    <a:ext uri="{9D8B030D-6E8A-4147-A177-3AD203B41FA5}">
                      <a16:colId xmlns="" xmlns:a16="http://schemas.microsoft.com/office/drawing/2014/main" val="2662931463"/>
                    </a:ext>
                  </a:extLst>
                </a:gridCol>
                <a:gridCol w="1577340">
                  <a:extLst>
                    <a:ext uri="{9D8B030D-6E8A-4147-A177-3AD203B41FA5}">
                      <a16:colId xmlns="" xmlns:a16="http://schemas.microsoft.com/office/drawing/2014/main" val="15324281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Entities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Relations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</a:t>
                      </a:r>
                      <a:r>
                        <a:rPr lang="en-US" baseline="0" dirty="0"/>
                        <a:t> Triples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Tasks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62710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FB15k-237</a:t>
                      </a:r>
                      <a:r>
                        <a:rPr lang="en-US" baseline="30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14,505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310,116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2477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NELL-995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75,492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154,213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8347670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14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8650" y="4410457"/>
            <a:ext cx="7886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Dataset processing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dirty="0"/>
              <a:t>Remove useless relations: </a:t>
            </a:r>
            <a:r>
              <a:rPr lang="en-US" sz="2000" i="1" dirty="0" err="1"/>
              <a:t>haswikipediaurl</a:t>
            </a:r>
            <a:r>
              <a:rPr lang="en-US" sz="2000" dirty="0"/>
              <a:t>, </a:t>
            </a:r>
            <a:r>
              <a:rPr lang="en-US" sz="2000" i="1" dirty="0"/>
              <a:t>generalizations, </a:t>
            </a:r>
            <a:r>
              <a:rPr lang="en-US" sz="2000" i="1" dirty="0" err="1"/>
              <a:t>etc</a:t>
            </a:r>
            <a:endParaRPr lang="en-US" sz="2000" i="1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dirty="0"/>
              <a:t>Add inverse </a:t>
            </a:r>
            <a:r>
              <a:rPr lang="en-US" sz="2000" dirty="0" smtClean="0"/>
              <a:t>relation </a:t>
            </a:r>
            <a:r>
              <a:rPr lang="en-US" sz="2000" dirty="0"/>
              <a:t>links to the knowledge graph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dirty="0"/>
              <a:t>Remove the triples with task relations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8650" y="3210128"/>
            <a:ext cx="7886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FB15k-237: </a:t>
            </a:r>
            <a:r>
              <a:rPr lang="en-US" dirty="0" smtClean="0"/>
              <a:t>Constructed </a:t>
            </a:r>
            <a:r>
              <a:rPr lang="en-US" dirty="0"/>
              <a:t>from FB15k (</a:t>
            </a:r>
            <a:r>
              <a:rPr lang="en-US" dirty="0" err="1"/>
              <a:t>Bordes</a:t>
            </a:r>
            <a:r>
              <a:rPr lang="en-US" dirty="0"/>
              <a:t> et al., 2013), redundant relations </a:t>
            </a:r>
            <a:r>
              <a:rPr lang="en-US" dirty="0" smtClean="0"/>
              <a:t>removed</a:t>
            </a:r>
            <a:endParaRPr lang="en-US" dirty="0"/>
          </a:p>
          <a:p>
            <a:r>
              <a:rPr lang="en-US" b="1" dirty="0"/>
              <a:t>NELL-995: </a:t>
            </a:r>
            <a:r>
              <a:rPr lang="en-US" dirty="0" smtClean="0"/>
              <a:t>Constructed </a:t>
            </a:r>
            <a:r>
              <a:rPr lang="en-US" dirty="0"/>
              <a:t>from the 995</a:t>
            </a:r>
            <a:r>
              <a:rPr lang="en-US" baseline="30000" dirty="0"/>
              <a:t>th</a:t>
            </a:r>
            <a:r>
              <a:rPr lang="en-US" dirty="0"/>
              <a:t> iteration of NELL system (Carlson et al., 2010b)</a:t>
            </a:r>
            <a:r>
              <a:rPr lang="en-US" b="1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8650" y="6205539"/>
            <a:ext cx="5734050" cy="365125"/>
          </a:xfrm>
        </p:spPr>
        <p:txBody>
          <a:bodyPr/>
          <a:lstStyle/>
          <a:p>
            <a:r>
              <a:rPr lang="en-US" smtClean="0"/>
              <a:t>1 . </a:t>
            </a:r>
            <a:r>
              <a:rPr lang="en-US" dirty="0" err="1" smtClean="0"/>
              <a:t>Toutanova</a:t>
            </a:r>
            <a:r>
              <a:rPr lang="en-US" dirty="0" smtClean="0"/>
              <a:t> et al. Representing text for joint embedding of text and knowledge 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19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690"/>
    </mc:Choice>
    <mc:Fallback xmlns="">
      <p:transition spd="slow" advTm="3369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</a:t>
            </a:r>
            <a:r>
              <a:rPr lang="en-US" dirty="0" smtClean="0"/>
              <a:t>Supervised </a:t>
            </a:r>
            <a:r>
              <a:rPr lang="en-US" dirty="0"/>
              <a:t>P</a:t>
            </a:r>
            <a:r>
              <a:rPr lang="en-US" dirty="0" smtClean="0"/>
              <a:t>olicy </a:t>
            </a:r>
            <a:r>
              <a:rPr lang="en-US" dirty="0"/>
              <a:t>L</a:t>
            </a:r>
            <a:r>
              <a:rPr lang="en-US" dirty="0" smtClean="0"/>
              <a:t>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300" y="1320800"/>
            <a:ext cx="4889500" cy="33615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25550" y="4873009"/>
            <a:ext cx="6985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x-axis: </a:t>
            </a:r>
            <a:r>
              <a:rPr lang="en-US" dirty="0" smtClean="0"/>
              <a:t> number of training episodes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y-axis: </a:t>
            </a:r>
            <a:r>
              <a:rPr lang="en-US" dirty="0" smtClean="0"/>
              <a:t> success rate calculated on a held-out test set</a:t>
            </a:r>
          </a:p>
          <a:p>
            <a:endParaRPr lang="en-US" b="1" dirty="0" smtClean="0"/>
          </a:p>
          <a:p>
            <a:r>
              <a:rPr lang="en-US" altLang="zh-CN" sz="2400" b="1" dirty="0" smtClean="0"/>
              <a:t>-&gt; Re-train the agent using reward functions</a:t>
            </a:r>
            <a:endParaRPr lang="en-US" sz="2400" b="1" dirty="0"/>
          </a:p>
          <a:p>
            <a:pPr marL="285750" indent="-285750">
              <a:buFont typeface="Arial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2483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"/>
    </mc:Choice>
    <mc:Fallback xmlns="">
      <p:transition spd="slow" advTm="179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</a:t>
            </a:r>
            <a:r>
              <a:rPr lang="en-US" dirty="0" smtClean="0"/>
              <a:t>Using </a:t>
            </a:r>
            <a:r>
              <a:rPr lang="en-US" dirty="0"/>
              <a:t>L</a:t>
            </a:r>
            <a:r>
              <a:rPr lang="en-US" dirty="0" smtClean="0"/>
              <a:t>earned </a:t>
            </a:r>
            <a:r>
              <a:rPr lang="en-US" dirty="0"/>
              <a:t>P</a:t>
            </a:r>
            <a:r>
              <a:rPr lang="en-US" dirty="0" smtClean="0"/>
              <a:t>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4162"/>
            <a:ext cx="7886700" cy="4351338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 smtClean="0"/>
              <a:t>Path as logical formula (horn-clauses)</a:t>
            </a:r>
          </a:p>
          <a:p>
            <a:pPr lvl="1">
              <a:buFont typeface="Wingdings" charset="2"/>
              <a:buChar char="§"/>
            </a:pPr>
            <a:r>
              <a:rPr lang="en-US" b="1" dirty="0" err="1" smtClean="0">
                <a:solidFill>
                  <a:schemeClr val="accent5"/>
                </a:solidFill>
              </a:rPr>
              <a:t>FilmCountry</a:t>
            </a:r>
            <a:r>
              <a:rPr lang="en-US" b="1" dirty="0" smtClean="0">
                <a:solidFill>
                  <a:schemeClr val="accent5"/>
                </a:solidFill>
              </a:rPr>
              <a:t>:</a:t>
            </a:r>
            <a:r>
              <a:rPr lang="en-US" b="1" dirty="0" smtClean="0"/>
              <a:t> </a:t>
            </a:r>
            <a:r>
              <a:rPr lang="en-US" dirty="0" smtClean="0"/>
              <a:t>actorFilm</a:t>
            </a:r>
            <a:r>
              <a:rPr lang="en-US" baseline="30000" dirty="0" smtClean="0"/>
              <a:t>-1 </a:t>
            </a:r>
            <a:r>
              <a:rPr lang="en-US" dirty="0" smtClean="0"/>
              <a:t>-&gt; </a:t>
            </a:r>
            <a:r>
              <a:rPr lang="en-US" dirty="0" err="1" smtClean="0"/>
              <a:t>personNationality</a:t>
            </a:r>
            <a:endParaRPr lang="en-US" dirty="0" smtClean="0"/>
          </a:p>
          <a:p>
            <a:pPr lvl="1">
              <a:buFont typeface="Wingdings" charset="2"/>
              <a:buChar char="§"/>
            </a:pPr>
            <a:r>
              <a:rPr lang="en-US" b="1" dirty="0" err="1" smtClean="0">
                <a:solidFill>
                  <a:schemeClr val="accent5"/>
                </a:solidFill>
              </a:rPr>
              <a:t>PersonNationality</a:t>
            </a:r>
            <a:r>
              <a:rPr lang="en-US" b="1" dirty="0" smtClean="0">
                <a:solidFill>
                  <a:schemeClr val="accent5"/>
                </a:solidFill>
              </a:rPr>
              <a:t>: </a:t>
            </a:r>
            <a:r>
              <a:rPr lang="en-US" dirty="0" err="1" smtClean="0"/>
              <a:t>placeOfBirth</a:t>
            </a:r>
            <a:r>
              <a:rPr lang="en-US" dirty="0" smtClean="0"/>
              <a:t> -&gt; locationContains</a:t>
            </a:r>
            <a:r>
              <a:rPr lang="en-US" baseline="30000" dirty="0" smtClean="0"/>
              <a:t>-1</a:t>
            </a:r>
            <a:endParaRPr lang="en-US" dirty="0" smtClean="0"/>
          </a:p>
          <a:p>
            <a:pPr lvl="1">
              <a:buFont typeface="Wingdings" charset="2"/>
              <a:buChar char="§"/>
            </a:pPr>
            <a:r>
              <a:rPr lang="en-US" dirty="0" err="1"/>
              <a:t>e</a:t>
            </a:r>
            <a:r>
              <a:rPr lang="en-US" dirty="0" err="1" smtClean="0"/>
              <a:t>tc</a:t>
            </a:r>
            <a:r>
              <a:rPr lang="en-US" dirty="0" smtClean="0"/>
              <a:t> </a:t>
            </a:r>
            <a:r>
              <a:rPr lang="mr-IN" dirty="0" smtClean="0"/>
              <a:t>…</a:t>
            </a:r>
            <a:endParaRPr lang="en-US" dirty="0" smtClean="0"/>
          </a:p>
          <a:p>
            <a:pPr>
              <a:buFont typeface="Wingdings" charset="2"/>
              <a:buChar char="§"/>
            </a:pPr>
            <a:r>
              <a:rPr lang="en-US" dirty="0" smtClean="0"/>
              <a:t>Bi-directional path-constrained search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Check whether the formulas hold for entity pairs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16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90858" y="5074182"/>
            <a:ext cx="125083" cy="12604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05847" y="4463502"/>
            <a:ext cx="125083" cy="1260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206202" y="4684374"/>
            <a:ext cx="125083" cy="1260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205847" y="4905246"/>
            <a:ext cx="125083" cy="1260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05844" y="5458954"/>
            <a:ext cx="125083" cy="1260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205844" y="5238082"/>
            <a:ext cx="125083" cy="1260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205844" y="5689923"/>
            <a:ext cx="125083" cy="1260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810833" y="5105692"/>
            <a:ext cx="293298" cy="6302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 rot="5400000">
            <a:off x="2160247" y="494848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mtClean="0"/>
              <a:t>…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 rot="19702019">
            <a:off x="2511332" y="4328249"/>
            <a:ext cx="293298" cy="6302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2520005" y="4495012"/>
            <a:ext cx="293298" cy="6302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676312">
            <a:off x="2508399" y="4665713"/>
            <a:ext cx="293298" cy="6302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53728" y="4252088"/>
            <a:ext cx="125083" cy="1260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851221" y="4471288"/>
            <a:ext cx="125083" cy="12604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53728" y="4687631"/>
            <a:ext cx="125083" cy="12278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19702019">
            <a:off x="2495937" y="4968297"/>
            <a:ext cx="293298" cy="6302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2508399" y="5095986"/>
            <a:ext cx="293298" cy="6302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676312">
            <a:off x="2495935" y="5223097"/>
            <a:ext cx="293298" cy="6302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851220" y="4893106"/>
            <a:ext cx="125083" cy="12278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851219" y="5070480"/>
            <a:ext cx="125083" cy="12278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849616" y="5250274"/>
            <a:ext cx="125083" cy="12278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19702019">
            <a:off x="2493000" y="5561707"/>
            <a:ext cx="293298" cy="6302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2498261" y="5722638"/>
            <a:ext cx="293298" cy="6302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1676312">
            <a:off x="2490068" y="5899170"/>
            <a:ext cx="293298" cy="6302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849615" y="5444381"/>
            <a:ext cx="125083" cy="12278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849615" y="5689923"/>
            <a:ext cx="125083" cy="12278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49614" y="5936616"/>
            <a:ext cx="125083" cy="12278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024267" y="5073999"/>
            <a:ext cx="125083" cy="12604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639256" y="4463319"/>
            <a:ext cx="125083" cy="1260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639611" y="4684191"/>
            <a:ext cx="125083" cy="1260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5639256" y="4905063"/>
            <a:ext cx="125083" cy="1260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5639253" y="5458771"/>
            <a:ext cx="125083" cy="1260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5639253" y="5237899"/>
            <a:ext cx="125083" cy="1260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5639253" y="5689740"/>
            <a:ext cx="125083" cy="1260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Arrow 69"/>
          <p:cNvSpPr/>
          <p:nvPr/>
        </p:nvSpPr>
        <p:spPr>
          <a:xfrm rot="18939101" flipV="1">
            <a:off x="5137048" y="4780099"/>
            <a:ext cx="502590" cy="89509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 rot="5400000">
            <a:off x="5593656" y="494830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mtClean="0"/>
              <a:t>…</a:t>
            </a:r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6287137" y="4251905"/>
            <a:ext cx="125083" cy="1260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284630" y="4471105"/>
            <a:ext cx="125083" cy="12604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6287137" y="4687448"/>
            <a:ext cx="125083" cy="12278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ight Arrow 78"/>
          <p:cNvSpPr/>
          <p:nvPr/>
        </p:nvSpPr>
        <p:spPr>
          <a:xfrm rot="10800000">
            <a:off x="5877835" y="4500819"/>
            <a:ext cx="293298" cy="6302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6284629" y="4892923"/>
            <a:ext cx="125083" cy="12278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6284628" y="5070297"/>
            <a:ext cx="125083" cy="12278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6283025" y="5250091"/>
            <a:ext cx="125083" cy="12278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6283024" y="5444198"/>
            <a:ext cx="125083" cy="12278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6283024" y="5689740"/>
            <a:ext cx="125083" cy="12278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6283023" y="5936433"/>
            <a:ext cx="125083" cy="12278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1504694" y="6236553"/>
            <a:ext cx="228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Uni</a:t>
            </a:r>
            <a:r>
              <a:rPr lang="en-US" b="1" dirty="0" smtClean="0"/>
              <a:t>-directional search</a:t>
            </a:r>
            <a:endParaRPr lang="en-US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4884267" y="6240123"/>
            <a:ext cx="212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  <a:r>
              <a:rPr lang="en-US" b="1" dirty="0" smtClean="0"/>
              <a:t>i-directional search</a:t>
            </a:r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206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7"/>
    </mc:Choice>
    <mc:Fallback xmlns="">
      <p:transition spd="slow" advTm="11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/>
      <p:bldP spid="75" grpId="0" animBg="1"/>
      <p:bldP spid="76" grpId="0" animBg="1"/>
      <p:bldP spid="77" grpId="0" animBg="1"/>
      <p:bldP spid="79" grpId="0" animBg="1"/>
      <p:bldP spid="81" grpId="0" animBg="1"/>
      <p:bldP spid="82" grpId="0" animBg="1"/>
      <p:bldP spid="83" grpId="0" animBg="1"/>
      <p:bldP spid="87" grpId="0" animBg="1"/>
      <p:bldP spid="88" grpId="0" animBg="1"/>
      <p:bldP spid="89" grpId="0" animBg="1"/>
      <p:bldP spid="90" grpId="0"/>
      <p:bldP spid="9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</a:t>
            </a:r>
            <a:r>
              <a:rPr lang="en-US" dirty="0" smtClean="0"/>
              <a:t>Prediction </a:t>
            </a:r>
            <a:r>
              <a:rPr lang="en-US" dirty="0"/>
              <a:t>R</a:t>
            </a:r>
            <a:r>
              <a:rPr lang="en-US" dirty="0" smtClean="0"/>
              <a:t>esult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274932"/>
              </p:ext>
            </p:extLst>
          </p:nvPr>
        </p:nvGraphicFramePr>
        <p:xfrm>
          <a:off x="787402" y="1457385"/>
          <a:ext cx="7046821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898"/>
                <a:gridCol w="1337178"/>
                <a:gridCol w="1405017"/>
                <a:gridCol w="1409364"/>
                <a:gridCol w="14093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Tasks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PRA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Ours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TransE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TransR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worksFor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0.681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0.711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0.677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0.692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atheletPlaysForTeam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0.987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0.955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0.896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0.784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athletePlaysInLeague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0.841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0.960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0.773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0.912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athleteHomeStadium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0.859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0.890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0.718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0.722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teamPlaysSports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0.791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0.738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0.761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0.814</a:t>
                      </a:r>
                      <a:endParaRPr 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orgHirePerson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0.599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0.742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0.719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0.737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personLeadsOrg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0.700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0.795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0.751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0.772</a:t>
                      </a:r>
                      <a:endParaRPr lang="en-US" sz="16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r-IN" sz="1100" dirty="0" smtClean="0"/>
                        <a:t>…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0.675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0.796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0.737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0.789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748038" y="5660222"/>
            <a:ext cx="364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 average precision on NELL-995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9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271"/>
    </mc:Choice>
    <mc:Fallback xmlns="">
      <p:transition spd="slow" advTm="99271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31081"/>
            <a:ext cx="78867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 smtClean="0"/>
              <a:t>Path length distributions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905" y="2262277"/>
            <a:ext cx="4960189" cy="372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93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3"/>
    </mc:Choice>
    <mc:Fallback xmlns="">
      <p:transition spd="slow" advTm="743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Qualitative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19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27538" y="1474324"/>
            <a:ext cx="3096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Example learned </a:t>
            </a:r>
            <a:r>
              <a:rPr lang="en-US" sz="2400" b="1" dirty="0"/>
              <a:t>p</a:t>
            </a:r>
            <a:r>
              <a:rPr lang="en-US" sz="2400" b="1" dirty="0" smtClean="0"/>
              <a:t>aths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35895" y="2760370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personNationality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9" name="Left Brace 8"/>
          <p:cNvSpPr/>
          <p:nvPr/>
        </p:nvSpPr>
        <p:spPr>
          <a:xfrm>
            <a:off x="3171729" y="2479209"/>
            <a:ext cx="241539" cy="93165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75733" y="2303470"/>
            <a:ext cx="2990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placeOfBirth</a:t>
            </a:r>
            <a:r>
              <a:rPr lang="en-US" sz="1600" dirty="0" smtClean="0"/>
              <a:t> -&gt; locationContains</a:t>
            </a:r>
            <a:r>
              <a:rPr lang="en-US" sz="1600" baseline="30000" dirty="0" smtClean="0"/>
              <a:t>-1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575733" y="2760370"/>
            <a:ext cx="339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peoplePlaceLived</a:t>
            </a:r>
            <a:r>
              <a:rPr lang="en-US" sz="1600" dirty="0" smtClean="0"/>
              <a:t> -&gt; locationContains</a:t>
            </a:r>
            <a:r>
              <a:rPr lang="en-US" sz="1600" baseline="30000" dirty="0" smtClean="0"/>
              <a:t>-1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3575733" y="2303470"/>
            <a:ext cx="2879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placeOfBirth</a:t>
            </a:r>
            <a:r>
              <a:rPr lang="en-US" sz="1600" dirty="0" smtClean="0"/>
              <a:t> -&gt; </a:t>
            </a:r>
            <a:r>
              <a:rPr lang="en-US" sz="1600" dirty="0" err="1" smtClean="0"/>
              <a:t>locationContains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575733" y="3211569"/>
            <a:ext cx="4569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peopleMariage</a:t>
            </a:r>
            <a:r>
              <a:rPr lang="en-US" sz="1400" dirty="0" smtClean="0"/>
              <a:t> -&gt; </a:t>
            </a:r>
            <a:r>
              <a:rPr lang="en-US" sz="1400" dirty="0" err="1" smtClean="0"/>
              <a:t>locationOfCeremony</a:t>
            </a:r>
            <a:r>
              <a:rPr lang="en-US" sz="1400" dirty="0" smtClean="0"/>
              <a:t> -&gt; locationContains</a:t>
            </a:r>
            <a:r>
              <a:rPr lang="en-US" sz="1400" baseline="30000" dirty="0" smtClean="0"/>
              <a:t>-1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135895" y="4263144"/>
            <a:ext cx="2154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tvProgramLanguage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16" name="Left Brace 15"/>
          <p:cNvSpPr/>
          <p:nvPr/>
        </p:nvSpPr>
        <p:spPr>
          <a:xfrm>
            <a:off x="3290331" y="3989846"/>
            <a:ext cx="241539" cy="93165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694335" y="3814107"/>
            <a:ext cx="3989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tvCountryOfOrigin</a:t>
            </a:r>
            <a:r>
              <a:rPr lang="en-US" sz="1600" dirty="0" smtClean="0"/>
              <a:t> -&gt; </a:t>
            </a:r>
            <a:r>
              <a:rPr lang="en-US" sz="1600" dirty="0" err="1" smtClean="0"/>
              <a:t>countryOfficialLanguage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3694335" y="4271007"/>
            <a:ext cx="5022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tvCountryOfOrigin</a:t>
            </a:r>
            <a:r>
              <a:rPr lang="en-US" sz="1600" dirty="0" smtClean="0"/>
              <a:t> -&gt; filmReleaseRegion</a:t>
            </a:r>
            <a:r>
              <a:rPr lang="en-US" sz="1600" baseline="30000" dirty="0" smtClean="0"/>
              <a:t>-1</a:t>
            </a:r>
            <a:r>
              <a:rPr lang="en-US" sz="1600" dirty="0" smtClean="0"/>
              <a:t> -&gt;</a:t>
            </a:r>
            <a:r>
              <a:rPr lang="en-US" sz="1600" baseline="30000" dirty="0" smtClean="0"/>
              <a:t> </a:t>
            </a:r>
            <a:r>
              <a:rPr lang="en-US" sz="1600" dirty="0" err="1" smtClean="0"/>
              <a:t>filmLanguage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3694335" y="4727907"/>
            <a:ext cx="2777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tvCastActor</a:t>
            </a:r>
            <a:r>
              <a:rPr lang="en-US" sz="1600" dirty="0" smtClean="0"/>
              <a:t> -&gt; </a:t>
            </a:r>
            <a:r>
              <a:rPr lang="en-US" sz="1600" dirty="0" err="1" smtClean="0"/>
              <a:t>personLanguage</a:t>
            </a:r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582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8"/>
    </mc:Choice>
    <mc:Fallback xmlns="">
      <p:transition spd="slow" advTm="12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2" grpId="0"/>
      <p:bldP spid="13" grpId="0"/>
      <p:bldP spid="14" grpId="0"/>
      <p:bldP spid="15" grpId="0"/>
      <p:bldP spid="16" grpId="0" animBg="1"/>
      <p:bldP spid="17" grpId="0"/>
      <p:bldP spid="18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2</a:t>
            </a:fld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3868042" y="5015353"/>
            <a:ext cx="1754011" cy="6715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Band of Brothers</a:t>
            </a:r>
          </a:p>
        </p:txBody>
      </p:sp>
      <p:sp>
        <p:nvSpPr>
          <p:cNvPr id="137" name="Oval 136"/>
          <p:cNvSpPr/>
          <p:nvPr/>
        </p:nvSpPr>
        <p:spPr>
          <a:xfrm>
            <a:off x="1838091" y="4196873"/>
            <a:ext cx="1633069" cy="5958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United States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2100022" y="4824653"/>
            <a:ext cx="169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countryOfOrigin</a:t>
            </a:r>
            <a:endParaRPr lang="en-US" dirty="0"/>
          </a:p>
        </p:txBody>
      </p:sp>
      <p:sp>
        <p:nvSpPr>
          <p:cNvPr id="140" name="Oval 139"/>
          <p:cNvSpPr/>
          <p:nvPr/>
        </p:nvSpPr>
        <p:spPr>
          <a:xfrm>
            <a:off x="4123354" y="3250338"/>
            <a:ext cx="1892233" cy="67094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Neal McDonough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3535872" y="3897150"/>
            <a:ext cx="1306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nationality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143" name="Oval 142"/>
          <p:cNvSpPr/>
          <p:nvPr/>
        </p:nvSpPr>
        <p:spPr>
          <a:xfrm>
            <a:off x="4172455" y="1756948"/>
            <a:ext cx="1339345" cy="5368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English</a:t>
            </a:r>
          </a:p>
        </p:txBody>
      </p:sp>
      <p:sp>
        <p:nvSpPr>
          <p:cNvPr id="146" name="Oval 145"/>
          <p:cNvSpPr/>
          <p:nvPr/>
        </p:nvSpPr>
        <p:spPr>
          <a:xfrm>
            <a:off x="6300571" y="3921284"/>
            <a:ext cx="1482861" cy="5435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Tom Hanks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5689608" y="4830687"/>
            <a:ext cx="1965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awardWorkWinner</a:t>
            </a:r>
            <a:endParaRPr 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4909899" y="4283179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castActor</a:t>
            </a:r>
            <a:endParaRPr lang="en-US" dirty="0"/>
          </a:p>
        </p:txBody>
      </p:sp>
      <p:sp>
        <p:nvSpPr>
          <p:cNvPr id="153" name="TextBox 152"/>
          <p:cNvSpPr txBox="1"/>
          <p:nvPr/>
        </p:nvSpPr>
        <p:spPr>
          <a:xfrm>
            <a:off x="7232163" y="3368637"/>
            <a:ext cx="1161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profession</a:t>
            </a:r>
          </a:p>
        </p:txBody>
      </p:sp>
      <p:sp>
        <p:nvSpPr>
          <p:cNvPr id="155" name="TextBox 154"/>
          <p:cNvSpPr txBox="1"/>
          <p:nvPr/>
        </p:nvSpPr>
        <p:spPr>
          <a:xfrm rot="3392977">
            <a:off x="5237068" y="2846686"/>
            <a:ext cx="1815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personLanguages</a:t>
            </a:r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3999478" y="2690739"/>
            <a:ext cx="1815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personLanguages</a:t>
            </a:r>
            <a:endParaRPr lang="en-US" dirty="0"/>
          </a:p>
        </p:txBody>
      </p:sp>
      <p:sp>
        <p:nvSpPr>
          <p:cNvPr id="158" name="Oval 157"/>
          <p:cNvSpPr/>
          <p:nvPr/>
        </p:nvSpPr>
        <p:spPr>
          <a:xfrm>
            <a:off x="1269515" y="2507869"/>
            <a:ext cx="1811447" cy="6186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Caesars Entertain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721920" y="3518234"/>
            <a:ext cx="1764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serviceLocation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2047279" y="1952539"/>
            <a:ext cx="1736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serviceLanguage</a:t>
            </a:r>
            <a:endParaRPr lang="en-US" dirty="0"/>
          </a:p>
        </p:txBody>
      </p:sp>
      <p:sp>
        <p:nvSpPr>
          <p:cNvPr id="166" name="Oval 165"/>
          <p:cNvSpPr/>
          <p:nvPr/>
        </p:nvSpPr>
        <p:spPr>
          <a:xfrm>
            <a:off x="6799310" y="2642539"/>
            <a:ext cx="1081785" cy="465732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Actor</a:t>
            </a:r>
          </a:p>
        </p:txBody>
      </p:sp>
      <p:sp>
        <p:nvSpPr>
          <p:cNvPr id="848" name="TextBox 847"/>
          <p:cNvSpPr txBox="1"/>
          <p:nvPr/>
        </p:nvSpPr>
        <p:spPr>
          <a:xfrm rot="18772042">
            <a:off x="2465629" y="2886521"/>
            <a:ext cx="189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countrySpokenIn</a:t>
            </a:r>
            <a:r>
              <a:rPr lang="en-US" baseline="30000" dirty="0"/>
              <a:t>-1</a:t>
            </a:r>
            <a:endParaRPr lang="en-US" dirty="0"/>
          </a:p>
        </p:txBody>
      </p:sp>
      <p:cxnSp>
        <p:nvCxnSpPr>
          <p:cNvPr id="853" name="Straight Arrow Connector 852"/>
          <p:cNvCxnSpPr>
            <a:stCxn id="158" idx="7"/>
            <a:endCxn id="143" idx="2"/>
          </p:cNvCxnSpPr>
          <p:nvPr/>
        </p:nvCxnSpPr>
        <p:spPr>
          <a:xfrm flipV="1">
            <a:off x="2815682" y="2025393"/>
            <a:ext cx="1356773" cy="573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5" name="Straight Arrow Connector 854"/>
          <p:cNvCxnSpPr>
            <a:stCxn id="140" idx="0"/>
            <a:endCxn id="143" idx="4"/>
          </p:cNvCxnSpPr>
          <p:nvPr/>
        </p:nvCxnSpPr>
        <p:spPr>
          <a:xfrm flipH="1" flipV="1">
            <a:off x="4842128" y="2293838"/>
            <a:ext cx="227343" cy="956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8" name="Straight Arrow Connector 857"/>
          <p:cNvCxnSpPr>
            <a:stCxn id="137" idx="7"/>
            <a:endCxn id="140" idx="2"/>
          </p:cNvCxnSpPr>
          <p:nvPr/>
        </p:nvCxnSpPr>
        <p:spPr>
          <a:xfrm flipV="1">
            <a:off x="3232003" y="3585811"/>
            <a:ext cx="891351" cy="698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0" name="Straight Arrow Connector 859"/>
          <p:cNvCxnSpPr>
            <a:stCxn id="137" idx="0"/>
            <a:endCxn id="143" idx="3"/>
          </p:cNvCxnSpPr>
          <p:nvPr/>
        </p:nvCxnSpPr>
        <p:spPr>
          <a:xfrm flipV="1">
            <a:off x="2654626" y="2215212"/>
            <a:ext cx="1713972" cy="19816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2" name="Straight Arrow Connector 861"/>
          <p:cNvCxnSpPr>
            <a:stCxn id="137" idx="0"/>
            <a:endCxn id="158" idx="4"/>
          </p:cNvCxnSpPr>
          <p:nvPr/>
        </p:nvCxnSpPr>
        <p:spPr>
          <a:xfrm flipH="1" flipV="1">
            <a:off x="2175239" y="3126483"/>
            <a:ext cx="479387" cy="10703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4" name="Straight Arrow Connector 863"/>
          <p:cNvCxnSpPr>
            <a:stCxn id="125" idx="1"/>
            <a:endCxn id="137" idx="5"/>
          </p:cNvCxnSpPr>
          <p:nvPr/>
        </p:nvCxnSpPr>
        <p:spPr>
          <a:xfrm flipH="1" flipV="1">
            <a:off x="3232003" y="4705424"/>
            <a:ext cx="892908" cy="408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Straight Arrow Connector 874"/>
          <p:cNvCxnSpPr>
            <a:stCxn id="125" idx="0"/>
            <a:endCxn id="140" idx="4"/>
          </p:cNvCxnSpPr>
          <p:nvPr/>
        </p:nvCxnSpPr>
        <p:spPr>
          <a:xfrm flipV="1">
            <a:off x="4745048" y="3921284"/>
            <a:ext cx="324423" cy="1094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Straight Arrow Connector 876"/>
          <p:cNvCxnSpPr>
            <a:stCxn id="125" idx="7"/>
            <a:endCxn id="146" idx="3"/>
          </p:cNvCxnSpPr>
          <p:nvPr/>
        </p:nvCxnSpPr>
        <p:spPr>
          <a:xfrm flipV="1">
            <a:off x="5365184" y="4385218"/>
            <a:ext cx="1152547" cy="7284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Straight Arrow Connector 878"/>
          <p:cNvCxnSpPr>
            <a:stCxn id="146" idx="0"/>
            <a:endCxn id="166" idx="4"/>
          </p:cNvCxnSpPr>
          <p:nvPr/>
        </p:nvCxnSpPr>
        <p:spPr>
          <a:xfrm flipV="1">
            <a:off x="7042002" y="3108271"/>
            <a:ext cx="298201" cy="813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Straight Arrow Connector 880"/>
          <p:cNvCxnSpPr>
            <a:stCxn id="146" idx="1"/>
            <a:endCxn id="143" idx="5"/>
          </p:cNvCxnSpPr>
          <p:nvPr/>
        </p:nvCxnSpPr>
        <p:spPr>
          <a:xfrm flipH="1" flipV="1">
            <a:off x="5315657" y="2215212"/>
            <a:ext cx="1202074" cy="17856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68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85"/>
    </mc:Choice>
    <mc:Fallback xmlns="">
      <p:transition spd="slow" advTm="50785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 Conclusions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 Propose a RL framework for KG reasoning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Controllable paths finder (walker) in KG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Combine path-based and embedding-based methods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 smtClean="0"/>
              <a:t> Future Directions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Adversarial learning to give rewards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Joint reasoning with KG triples and text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20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65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84"/>
    </mc:Choice>
    <mc:Fallback xmlns="">
      <p:transition spd="slow" advTm="63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82652" y="2818356"/>
            <a:ext cx="19813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Thanks!</a:t>
            </a:r>
            <a:endParaRPr lang="en-US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1806818" y="4432300"/>
            <a:ext cx="57330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Code: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github.com/xwhan/DeepPath</a:t>
            </a:r>
            <a:endParaRPr lang="en-US" dirty="0" smtClean="0"/>
          </a:p>
          <a:p>
            <a:pPr algn="ctr"/>
            <a:r>
              <a:rPr lang="en-US" dirty="0"/>
              <a:t>Dataset: </a:t>
            </a:r>
            <a:r>
              <a:rPr lang="en-US" dirty="0">
                <a:hlinkClick r:id="rId4"/>
              </a:rPr>
              <a:t>http://cs.ucsb.edu/~</a:t>
            </a:r>
            <a:r>
              <a:rPr lang="en-US" dirty="0" smtClean="0">
                <a:hlinkClick r:id="rId4"/>
              </a:rPr>
              <a:t>xwhan/datasets/NELL-995.zip</a:t>
            </a:r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24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633"/>
    </mc:Choice>
    <mc:Fallback xmlns="">
      <p:transition spd="slow" advTm="30633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Bi-directional search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dirty="0" smtClean="0"/>
                  <a:t>Relation link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belongs to the reasoning </a:t>
                </a:r>
                <a:r>
                  <a:rPr lang="en-US" dirty="0" smtClean="0"/>
                  <a:t>path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𝑝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Think about </a:t>
                </a:r>
                <a:r>
                  <a:rPr lang="en-US" dirty="0" err="1" smtClean="0"/>
                  <a:t>supernode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𝒂</m:t>
                    </m:r>
                  </m:oMath>
                </a14:m>
                <a:r>
                  <a:rPr lang="en-US" dirty="0" smtClean="0"/>
                  <a:t> which has neighbors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charset="0"/>
                      </a:rPr>
                      <m:t>{</m:t>
                    </m:r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charset="0"/>
                      </a:rPr>
                      <m:t>,…, </m:t>
                    </m:r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𝑁</m:t>
                        </m:r>
                      </m:sub>
                    </m:sSub>
                    <m:r>
                      <a:rPr lang="en-US" b="0" i="1" dirty="0" smtClean="0">
                        <a:latin typeface="Cambria Math" charset="0"/>
                      </a:rPr>
                      <m:t>}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linked by 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But only the path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 can reach the tail entity</a:t>
                </a:r>
              </a:p>
              <a:p>
                <a:endParaRPr lang="en-US" dirty="0"/>
              </a:p>
              <a:p>
                <a:r>
                  <a:rPr lang="en-US" dirty="0"/>
                  <a:t>I</a:t>
                </a:r>
                <a:r>
                  <a:rPr lang="en-US" dirty="0" smtClean="0"/>
                  <a:t>f we go from tail to head, we will encounter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 first, by relation link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charset="0"/>
                      </a:rPr>
                      <m:t>𝒂</m:t>
                    </m:r>
                    <m:r>
                      <a:rPr lang="en-US" b="0" i="1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is the only neighbor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2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 in PRA vs DRL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Reward learning is different from feature engineering</a:t>
            </a:r>
          </a:p>
          <a:p>
            <a:r>
              <a:rPr lang="en-US" dirty="0" smtClean="0"/>
              <a:t>DRL enable learning on the symbolic space</a:t>
            </a:r>
          </a:p>
          <a:p>
            <a:r>
              <a:rPr lang="en-US" dirty="0" smtClean="0"/>
              <a:t>We can try to learn better reward functions in the future, which can further boost the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3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Reasoning on Knowledge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3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71525" y="1687881"/>
            <a:ext cx="7600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Query Node</a:t>
            </a:r>
            <a:r>
              <a:rPr lang="en-US" sz="2000" dirty="0" smtClean="0"/>
              <a:t>: “Band of Brothers”</a:t>
            </a:r>
          </a:p>
          <a:p>
            <a:pPr algn="ctr"/>
            <a:r>
              <a:rPr lang="en-US" sz="2000" dirty="0" smtClean="0"/>
              <a:t> </a:t>
            </a:r>
            <a:r>
              <a:rPr lang="en-US" sz="2000" b="1" dirty="0" smtClean="0"/>
              <a:t>Query Relation</a:t>
            </a:r>
            <a:r>
              <a:rPr lang="en-US" sz="2000" dirty="0" smtClean="0"/>
              <a:t>: “</a:t>
            </a:r>
            <a:r>
              <a:rPr lang="en-US" sz="2000" dirty="0" err="1" smtClean="0"/>
              <a:t>tvProgramLanguage</a:t>
            </a:r>
            <a:r>
              <a:rPr lang="en-US" sz="2000" dirty="0" smtClean="0"/>
              <a:t>”</a:t>
            </a:r>
          </a:p>
          <a:p>
            <a:pPr algn="ctr"/>
            <a:r>
              <a:rPr lang="en-US" sz="2000" b="1" dirty="0" smtClean="0"/>
              <a:t>Query</a:t>
            </a:r>
            <a:r>
              <a:rPr lang="en-US" sz="2000" dirty="0" smtClean="0"/>
              <a:t>: </a:t>
            </a:r>
            <a:r>
              <a:rPr lang="en-US" sz="2000" dirty="0" err="1" smtClean="0"/>
              <a:t>tvProgramLanguage</a:t>
            </a:r>
            <a:r>
              <a:rPr lang="en-US" sz="2000" dirty="0" smtClean="0"/>
              <a:t>(Band of Br</a:t>
            </a:r>
            <a:r>
              <a:rPr lang="en-US" dirty="0" smtClean="0"/>
              <a:t>others, </a:t>
            </a:r>
            <a:r>
              <a:rPr lang="en-US" b="1" dirty="0" smtClean="0"/>
              <a:t>?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145" name="Oval 144"/>
          <p:cNvSpPr/>
          <p:nvPr/>
        </p:nvSpPr>
        <p:spPr>
          <a:xfrm>
            <a:off x="3868042" y="5015353"/>
            <a:ext cx="1754011" cy="6715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Band of Brothers</a:t>
            </a:r>
          </a:p>
        </p:txBody>
      </p:sp>
      <p:sp>
        <p:nvSpPr>
          <p:cNvPr id="146" name="Oval 145"/>
          <p:cNvSpPr/>
          <p:nvPr/>
        </p:nvSpPr>
        <p:spPr>
          <a:xfrm>
            <a:off x="1838091" y="4196873"/>
            <a:ext cx="1633069" cy="5958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United States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2100022" y="4824653"/>
            <a:ext cx="169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countryOfOrigin</a:t>
            </a:r>
            <a:endParaRPr lang="en-US" dirty="0"/>
          </a:p>
        </p:txBody>
      </p:sp>
      <p:sp>
        <p:nvSpPr>
          <p:cNvPr id="148" name="Oval 147"/>
          <p:cNvSpPr/>
          <p:nvPr/>
        </p:nvSpPr>
        <p:spPr>
          <a:xfrm>
            <a:off x="4123354" y="3250338"/>
            <a:ext cx="1892233" cy="67094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Neal McDonough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3535872" y="3897150"/>
            <a:ext cx="1306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nationality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150" name="Oval 149"/>
          <p:cNvSpPr/>
          <p:nvPr/>
        </p:nvSpPr>
        <p:spPr>
          <a:xfrm>
            <a:off x="4172455" y="1756948"/>
            <a:ext cx="1339345" cy="5368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English</a:t>
            </a:r>
          </a:p>
        </p:txBody>
      </p:sp>
      <p:sp>
        <p:nvSpPr>
          <p:cNvPr id="151" name="Oval 150"/>
          <p:cNvSpPr/>
          <p:nvPr/>
        </p:nvSpPr>
        <p:spPr>
          <a:xfrm>
            <a:off x="6300571" y="3921284"/>
            <a:ext cx="1482861" cy="5435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Tom Hanks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5689608" y="4830687"/>
            <a:ext cx="1965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awardWorkWinner</a:t>
            </a:r>
            <a:endParaRPr lang="en-US" dirty="0"/>
          </a:p>
        </p:txBody>
      </p:sp>
      <p:sp>
        <p:nvSpPr>
          <p:cNvPr id="153" name="TextBox 152"/>
          <p:cNvSpPr txBox="1"/>
          <p:nvPr/>
        </p:nvSpPr>
        <p:spPr>
          <a:xfrm>
            <a:off x="4909899" y="4283179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castActor</a:t>
            </a:r>
            <a:endParaRPr 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7232163" y="3368637"/>
            <a:ext cx="1161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profession</a:t>
            </a:r>
          </a:p>
        </p:txBody>
      </p:sp>
      <p:sp>
        <p:nvSpPr>
          <p:cNvPr id="155" name="TextBox 154"/>
          <p:cNvSpPr txBox="1"/>
          <p:nvPr/>
        </p:nvSpPr>
        <p:spPr>
          <a:xfrm rot="3392977">
            <a:off x="5237068" y="2846686"/>
            <a:ext cx="1815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personLanguages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3999478" y="2690739"/>
            <a:ext cx="1815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personLanguages</a:t>
            </a:r>
            <a:endParaRPr lang="en-US" dirty="0"/>
          </a:p>
        </p:txBody>
      </p:sp>
      <p:sp>
        <p:nvSpPr>
          <p:cNvPr id="157" name="Oval 156"/>
          <p:cNvSpPr/>
          <p:nvPr/>
        </p:nvSpPr>
        <p:spPr>
          <a:xfrm>
            <a:off x="1269515" y="2507869"/>
            <a:ext cx="1811447" cy="6186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Caesars Entertain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721920" y="3518234"/>
            <a:ext cx="1764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serviceLocation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2047279" y="1952539"/>
            <a:ext cx="1736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serviceLanguage</a:t>
            </a:r>
            <a:endParaRPr lang="en-US" dirty="0"/>
          </a:p>
        </p:txBody>
      </p:sp>
      <p:sp>
        <p:nvSpPr>
          <p:cNvPr id="160" name="Oval 159"/>
          <p:cNvSpPr/>
          <p:nvPr/>
        </p:nvSpPr>
        <p:spPr>
          <a:xfrm>
            <a:off x="6799310" y="2642539"/>
            <a:ext cx="1081785" cy="465732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Actor</a:t>
            </a:r>
          </a:p>
        </p:txBody>
      </p:sp>
      <p:sp>
        <p:nvSpPr>
          <p:cNvPr id="161" name="TextBox 160"/>
          <p:cNvSpPr txBox="1"/>
          <p:nvPr/>
        </p:nvSpPr>
        <p:spPr>
          <a:xfrm rot="18772042">
            <a:off x="2465629" y="2886521"/>
            <a:ext cx="189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countrySpokenIn</a:t>
            </a:r>
            <a:r>
              <a:rPr lang="en-US" baseline="30000" dirty="0"/>
              <a:t>-1</a:t>
            </a:r>
            <a:endParaRPr lang="en-US" dirty="0"/>
          </a:p>
        </p:txBody>
      </p:sp>
      <p:cxnSp>
        <p:nvCxnSpPr>
          <p:cNvPr id="162" name="Straight Arrow Connector 161"/>
          <p:cNvCxnSpPr/>
          <p:nvPr/>
        </p:nvCxnSpPr>
        <p:spPr>
          <a:xfrm flipV="1">
            <a:off x="2815682" y="2025393"/>
            <a:ext cx="1356773" cy="573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 flipV="1">
            <a:off x="4842128" y="2293838"/>
            <a:ext cx="227343" cy="9565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V="1">
            <a:off x="3232003" y="3585811"/>
            <a:ext cx="891351" cy="698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V="1">
            <a:off x="2654626" y="2215212"/>
            <a:ext cx="1713972" cy="19816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 flipH="1" flipV="1">
            <a:off x="2175239" y="3126483"/>
            <a:ext cx="479387" cy="10703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H="1" flipV="1">
            <a:off x="3232003" y="4705424"/>
            <a:ext cx="892908" cy="4082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flipV="1">
            <a:off x="4745048" y="3921284"/>
            <a:ext cx="324423" cy="10940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V="1">
            <a:off x="5365184" y="4385218"/>
            <a:ext cx="1152547" cy="7284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V="1">
            <a:off x="7042002" y="3108271"/>
            <a:ext cx="298201" cy="813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flipH="1" flipV="1">
            <a:off x="5315657" y="2215212"/>
            <a:ext cx="1202074" cy="17856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97213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049"/>
    </mc:Choice>
    <mc:Fallback xmlns="">
      <p:transition spd="slow" advTm="920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2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5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8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1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4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7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  <p:bldP spid="146" grpId="0" animBg="1"/>
      <p:bldP spid="147" grpId="0"/>
      <p:bldP spid="148" grpId="0" animBg="1"/>
      <p:bldP spid="149" grpId="0"/>
      <p:bldP spid="150" grpId="0" animBg="1"/>
      <p:bldP spid="151" grpId="0" animBg="1"/>
      <p:bldP spid="152" grpId="0"/>
      <p:bldP spid="153" grpId="0"/>
      <p:bldP spid="154" grpId="0"/>
      <p:bldP spid="155" grpId="0"/>
      <p:bldP spid="156" grpId="0"/>
      <p:bldP spid="157" grpId="0" animBg="1"/>
      <p:bldP spid="158" grpId="0"/>
      <p:bldP spid="159" grpId="0"/>
      <p:bldP spid="160" grpId="0" animBg="1"/>
      <p:bldP spid="16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Path-based methods</a:t>
            </a:r>
          </a:p>
          <a:p>
            <a:pPr lvl="1"/>
            <a:r>
              <a:rPr lang="en-US" dirty="0"/>
              <a:t>Path-Ranking </a:t>
            </a:r>
            <a:r>
              <a:rPr lang="en-US" dirty="0" smtClean="0"/>
              <a:t>Algorithm (PRA), </a:t>
            </a:r>
            <a:r>
              <a:rPr lang="en-US" dirty="0"/>
              <a:t>Lao et al. 2011</a:t>
            </a:r>
          </a:p>
          <a:p>
            <a:pPr lvl="1"/>
            <a:r>
              <a:rPr lang="en-US" dirty="0" smtClean="0"/>
              <a:t>Subgraph </a:t>
            </a:r>
            <a:r>
              <a:rPr lang="en-US" dirty="0"/>
              <a:t>Feature Extraction, Gardner et al, 2015</a:t>
            </a:r>
          </a:p>
          <a:p>
            <a:pPr lvl="1"/>
            <a:r>
              <a:rPr lang="en-US" dirty="0"/>
              <a:t>RNN + PRA, </a:t>
            </a:r>
            <a:r>
              <a:rPr lang="en-US" dirty="0" err="1"/>
              <a:t>Neelakantan</a:t>
            </a:r>
            <a:r>
              <a:rPr lang="en-US" dirty="0"/>
              <a:t> et al, 2015</a:t>
            </a:r>
          </a:p>
          <a:p>
            <a:pPr lvl="1"/>
            <a:r>
              <a:rPr lang="en-US" dirty="0"/>
              <a:t>Chains of Reasoning, Das et al, 2017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04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98"/>
    </mc:Choice>
    <mc:Fallback xmlns="">
      <p:transition spd="slow" advTm="150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Embedding-based method</a:t>
            </a:r>
          </a:p>
          <a:p>
            <a:pPr lvl="1"/>
            <a:r>
              <a:rPr lang="en-US" dirty="0" err="1" smtClean="0"/>
              <a:t>TransE</a:t>
            </a:r>
            <a:r>
              <a:rPr lang="en-US" dirty="0"/>
              <a:t>, </a:t>
            </a:r>
            <a:r>
              <a:rPr lang="en-US" dirty="0" err="1"/>
              <a:t>Bordes</a:t>
            </a:r>
            <a:r>
              <a:rPr lang="en-US" dirty="0"/>
              <a:t> et al, 2013</a:t>
            </a:r>
          </a:p>
          <a:p>
            <a:pPr lvl="1"/>
            <a:r>
              <a:rPr lang="en-US" dirty="0"/>
              <a:t>Neural Tensor Network, </a:t>
            </a:r>
            <a:r>
              <a:rPr lang="en-US" dirty="0" err="1"/>
              <a:t>Socher</a:t>
            </a:r>
            <a:r>
              <a:rPr lang="en-US" dirty="0"/>
              <a:t> et al, 2013</a:t>
            </a:r>
          </a:p>
          <a:p>
            <a:pPr lvl="1"/>
            <a:r>
              <a:rPr lang="en-US" dirty="0" err="1"/>
              <a:t>TransR</a:t>
            </a:r>
            <a:r>
              <a:rPr lang="en-US" dirty="0"/>
              <a:t>/</a:t>
            </a:r>
            <a:r>
              <a:rPr lang="en-US" dirty="0" err="1"/>
              <a:t>CTransR</a:t>
            </a:r>
            <a:r>
              <a:rPr lang="en-US" dirty="0"/>
              <a:t>, Lin et al, 2015</a:t>
            </a:r>
          </a:p>
          <a:p>
            <a:pPr lvl="1"/>
            <a:r>
              <a:rPr lang="en-US" dirty="0"/>
              <a:t>Complex </a:t>
            </a:r>
            <a:r>
              <a:rPr lang="en-US" dirty="0" err="1"/>
              <a:t>Embeddings</a:t>
            </a:r>
            <a:r>
              <a:rPr lang="en-US" dirty="0"/>
              <a:t>, </a:t>
            </a:r>
            <a:r>
              <a:rPr lang="en-US" dirty="0" err="1"/>
              <a:t>Trouillon</a:t>
            </a:r>
            <a:r>
              <a:rPr lang="en-US" dirty="0"/>
              <a:t> et al, 2016</a:t>
            </a:r>
          </a:p>
          <a:p>
            <a:pPr lvl="1"/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16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5"/>
    </mc:Choice>
    <mc:Fallback xmlns="">
      <p:transition spd="slow" advTm="6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 Learning the paths instead of using random walks</a:t>
            </a:r>
          </a:p>
          <a:p>
            <a:pPr>
              <a:buFont typeface="Wingdings" charset="2"/>
              <a:buChar char="Ø"/>
            </a:pPr>
            <a:r>
              <a:rPr lang="en-US" dirty="0"/>
              <a:t> Model the path finding as a </a:t>
            </a:r>
            <a:r>
              <a:rPr lang="en-US" dirty="0">
                <a:solidFill>
                  <a:schemeClr val="accent5"/>
                </a:solidFill>
              </a:rPr>
              <a:t>MDP</a:t>
            </a:r>
            <a:r>
              <a:rPr lang="en-US" dirty="0"/>
              <a:t> </a:t>
            </a:r>
          </a:p>
          <a:p>
            <a:pPr>
              <a:buFont typeface="Wingdings" charset="2"/>
              <a:buChar char="Ø"/>
            </a:pPr>
            <a:r>
              <a:rPr lang="en-US" dirty="0"/>
              <a:t> Train </a:t>
            </a:r>
            <a:r>
              <a:rPr lang="en-US" dirty="0">
                <a:solidFill>
                  <a:schemeClr val="accent5"/>
                </a:solidFill>
              </a:rPr>
              <a:t>a RL agent </a:t>
            </a:r>
            <a:r>
              <a:rPr lang="en-US" dirty="0"/>
              <a:t>to find paths</a:t>
            </a:r>
          </a:p>
          <a:p>
            <a:pPr>
              <a:buFont typeface="Wingdings" charset="2"/>
              <a:buChar char="Ø"/>
            </a:pPr>
            <a:r>
              <a:rPr lang="en-US" dirty="0"/>
              <a:t> Represent the KG with </a:t>
            </a:r>
            <a:r>
              <a:rPr lang="en-US" dirty="0" err="1"/>
              <a:t>pretrained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KG </a:t>
            </a:r>
            <a:r>
              <a:rPr lang="en-US" dirty="0" err="1">
                <a:solidFill>
                  <a:schemeClr val="accent5"/>
                </a:solidFill>
              </a:rPr>
              <a:t>embeddings</a:t>
            </a:r>
            <a:endParaRPr lang="en-US" dirty="0">
              <a:solidFill>
                <a:schemeClr val="accent5"/>
              </a:solidFill>
            </a:endParaRPr>
          </a:p>
          <a:p>
            <a:pPr>
              <a:buFont typeface="Wingdings" charset="2"/>
              <a:buChar char="Ø"/>
            </a:pPr>
            <a:r>
              <a:rPr lang="en-US" dirty="0"/>
              <a:t> Use the learned paths as </a:t>
            </a:r>
            <a:r>
              <a:rPr lang="en-US" dirty="0" smtClean="0">
                <a:solidFill>
                  <a:schemeClr val="accent5"/>
                </a:solidFill>
              </a:rPr>
              <a:t>horn clauses</a:t>
            </a:r>
            <a:endParaRPr lang="en-US" dirty="0">
              <a:solidFill>
                <a:schemeClr val="accent5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729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7</a:t>
            </a:fld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837057" y="2730873"/>
            <a:ext cx="1670304" cy="4876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</a:t>
            </a:r>
          </a:p>
        </p:txBody>
      </p:sp>
      <p:cxnSp>
        <p:nvCxnSpPr>
          <p:cNvPr id="21" name="Elbow Connector 20"/>
          <p:cNvCxnSpPr>
            <a:stCxn id="34" idx="3"/>
            <a:endCxn id="20" idx="3"/>
          </p:cNvCxnSpPr>
          <p:nvPr/>
        </p:nvCxnSpPr>
        <p:spPr>
          <a:xfrm>
            <a:off x="5208732" y="2003628"/>
            <a:ext cx="298629" cy="971085"/>
          </a:xfrm>
          <a:prstGeom prst="bentConnector3">
            <a:avLst>
              <a:gd name="adj1" fmla="val 323358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170864" y="2329531"/>
                <a:ext cx="8479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charset="0"/>
                        </a:rPr>
                        <m:t>𝑎𝑐𝑡𝑖𝑜𝑛</m:t>
                      </m:r>
                      <m:r>
                        <a:rPr lang="en-US" b="0" i="1" dirty="0" smtClean="0">
                          <a:latin typeface="Cambria Math" charset="0"/>
                        </a:rPr>
                        <m:t>: </m:t>
                      </m:r>
                      <m:r>
                        <a:rPr lang="en-US" i="1" dirty="0" smtClean="0">
                          <a:latin typeface="Cambria Math" charset="0"/>
                        </a:rPr>
                        <m:t>𝑎</m:t>
                      </m:r>
                      <m:r>
                        <a:rPr lang="en-US" i="1" baseline="-25000" dirty="0" smtClean="0">
                          <a:latin typeface="Cambria Math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864" y="2329531"/>
                <a:ext cx="847912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96721" r="-33813" b="-1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 flipH="1">
            <a:off x="3379857" y="2925945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379857" y="3060108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379855" y="2767720"/>
            <a:ext cx="590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b="0" dirty="0"/>
          </a:p>
          <a:p>
            <a:endParaRPr 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388997" y="2633557"/>
                <a:ext cx="15583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400" b="0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997" y="2633557"/>
                <a:ext cx="155833" cy="584775"/>
              </a:xfrm>
              <a:prstGeom prst="rect">
                <a:avLst/>
              </a:prstGeom>
              <a:blipFill rotWithShape="0">
                <a:blip r:embed="rId5"/>
                <a:stretch>
                  <a:fillRect r="-16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/>
          <p:cNvCxnSpPr/>
          <p:nvPr/>
        </p:nvCxnSpPr>
        <p:spPr>
          <a:xfrm>
            <a:off x="3388997" y="2659234"/>
            <a:ext cx="0" cy="67234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rot="10800000" flipH="1">
            <a:off x="3379855" y="1905452"/>
            <a:ext cx="859536" cy="1154768"/>
          </a:xfrm>
          <a:prstGeom prst="bentConnector4">
            <a:avLst>
              <a:gd name="adj1" fmla="val -62057"/>
              <a:gd name="adj2" fmla="val 996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flipV="1">
            <a:off x="3388998" y="2112134"/>
            <a:ext cx="856491" cy="802173"/>
          </a:xfrm>
          <a:prstGeom prst="bentConnector3">
            <a:avLst>
              <a:gd name="adj1" fmla="val -382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 flipH="1">
                <a:off x="3382900" y="3022793"/>
                <a:ext cx="1584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400" b="0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382900" y="3022793"/>
                <a:ext cx="158498" cy="584775"/>
              </a:xfrm>
              <a:prstGeom prst="rect">
                <a:avLst/>
              </a:prstGeom>
              <a:blipFill rotWithShape="0">
                <a:blip r:embed="rId6"/>
                <a:stretch>
                  <a:fillRect r="-16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68190" y="2329531"/>
                <a:ext cx="1558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𝑠𝑡𝑎𝑡𝑒</m:t>
                      </m:r>
                      <m:r>
                        <a:rPr lang="en-US" b="0" i="1" smtClean="0">
                          <a:latin typeface="Cambria Math" charset="0"/>
                        </a:rPr>
                        <m:t>: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190" y="2329531"/>
                <a:ext cx="155833" cy="646331"/>
              </a:xfrm>
              <a:prstGeom prst="rect">
                <a:avLst/>
              </a:prstGeom>
              <a:blipFill rotWithShape="0">
                <a:blip r:embed="rId7"/>
                <a:stretch>
                  <a:fillRect t="-55660" r="-526923" b="-26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579206" y="2310391"/>
                <a:ext cx="7420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𝑟𝑒𝑤𝑎𝑟𝑑</m:t>
                      </m:r>
                      <m:r>
                        <a:rPr lang="en-US" b="0" i="1" smtClean="0">
                          <a:latin typeface="Cambria Math" charset="0"/>
                        </a:rPr>
                        <m:t>: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206" y="2310391"/>
                <a:ext cx="742092" cy="646331"/>
              </a:xfrm>
              <a:prstGeom prst="rect">
                <a:avLst/>
              </a:prstGeom>
              <a:blipFill rotWithShape="0">
                <a:blip r:embed="rId8"/>
                <a:stretch>
                  <a:fillRect t="-55660" r="-63934" b="-26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ounded Rectangle 33"/>
          <p:cNvSpPr/>
          <p:nvPr/>
        </p:nvSpPr>
        <p:spPr>
          <a:xfrm>
            <a:off x="4239391" y="1759788"/>
            <a:ext cx="969341" cy="4876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Agent</a:t>
            </a:r>
            <a:endParaRPr lang="en-US" dirty="0"/>
          </a:p>
        </p:txBody>
      </p:sp>
      <p:sp>
        <p:nvSpPr>
          <p:cNvPr id="35" name="Down Arrow 34"/>
          <p:cNvSpPr/>
          <p:nvPr/>
        </p:nvSpPr>
        <p:spPr>
          <a:xfrm>
            <a:off x="2642742" y="4384110"/>
            <a:ext cx="237618" cy="55114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2276880" y="3779680"/>
            <a:ext cx="969341" cy="4876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Agent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5265842" y="3779680"/>
            <a:ext cx="1572426" cy="4876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472159" y="5151033"/>
            <a:ext cx="286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Multi-layer neural nets </a:t>
            </a:r>
            <a:r>
              <a:rPr lang="en-US" dirty="0" err="1"/>
              <a:t>ѱ</a:t>
            </a:r>
            <a:r>
              <a:rPr lang="en-US" dirty="0"/>
              <a:t>(</a:t>
            </a:r>
            <a:r>
              <a:rPr lang="en-US" dirty="0" err="1"/>
              <a:t>s</a:t>
            </a:r>
            <a:r>
              <a:rPr lang="en-US" baseline="-25000" dirty="0" err="1"/>
              <a:t>t</a:t>
            </a:r>
            <a:r>
              <a:rPr lang="en-US" dirty="0"/>
              <a:t> )</a:t>
            </a:r>
          </a:p>
        </p:txBody>
      </p:sp>
      <p:sp>
        <p:nvSpPr>
          <p:cNvPr id="44" name="Down Arrow 43"/>
          <p:cNvSpPr/>
          <p:nvPr/>
        </p:nvSpPr>
        <p:spPr>
          <a:xfrm>
            <a:off x="5933246" y="4384110"/>
            <a:ext cx="237618" cy="55114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923861" y="5151033"/>
            <a:ext cx="2256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KG modeled as a MDP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7125" y="6151280"/>
            <a:ext cx="4768850" cy="365125"/>
          </a:xfrm>
        </p:spPr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Richard Sutton, Reinforcement Learning An Introduction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186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890"/>
    </mc:Choice>
    <mc:Fallback xmlns="">
      <p:transition spd="slow" advTm="558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1" grpId="0" animBg="1"/>
      <p:bldP spid="42" grpId="0" animBg="1"/>
      <p:bldP spid="43" grpId="0"/>
      <p:bldP spid="44" grpId="0" animBg="1"/>
      <p:bldP spid="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Components of MDP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Markov decision process </a:t>
                </a:r>
                <a14:m>
                  <m:oMath xmlns:m="http://schemas.openxmlformats.org/officeDocument/2006/math">
                    <m:r>
                      <a:rPr lang="en-US">
                        <a:latin typeface="Cambria Math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𝑅</m:t>
                    </m:r>
                    <m:r>
                      <a:rPr lang="en-US" b="0" i="1" smtClean="0">
                        <a:latin typeface="Cambria Math" charset="0"/>
                      </a:rPr>
                      <m:t>&gt;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:</m:t>
                    </m:r>
                  </m:oMath>
                </a14:m>
                <a:r>
                  <a:rPr lang="en-US" b="0" i="1" dirty="0">
                    <a:solidFill>
                      <a:schemeClr val="accent5"/>
                    </a:solidFill>
                    <a:latin typeface="Cambria Math" charset="0"/>
                  </a:rPr>
                  <a:t> </a:t>
                </a:r>
                <a:r>
                  <a:rPr lang="en-US" b="0" dirty="0">
                    <a:latin typeface="Cambria Math" charset="0"/>
                  </a:rPr>
                  <a:t>continuous states represented </a:t>
                </a:r>
                <a:r>
                  <a:rPr lang="en-US" b="0" dirty="0" smtClean="0">
                    <a:latin typeface="Cambria Math" charset="0"/>
                  </a:rPr>
                  <a:t>with KG </a:t>
                </a:r>
                <a:r>
                  <a:rPr lang="en-US" b="0" dirty="0" err="1">
                    <a:latin typeface="Cambria Math" charset="0"/>
                  </a:rPr>
                  <a:t>embeddings</a:t>
                </a:r>
                <a:endParaRPr lang="en-US" b="0" dirty="0">
                  <a:latin typeface="Cambria Math" charset="0"/>
                </a:endParaRPr>
              </a:p>
              <a:p>
                <a:pPr lvl="1"/>
                <a:r>
                  <a:rPr lang="en-US" b="0" i="1" dirty="0">
                    <a:latin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𝐴</m:t>
                    </m:r>
                  </m:oMath>
                </a14:m>
                <a:r>
                  <a:rPr lang="en-US" b="0" dirty="0">
                    <a:solidFill>
                      <a:schemeClr val="accent5"/>
                    </a:solidFill>
                    <a:latin typeface="Cambria Math" charset="0"/>
                  </a:rPr>
                  <a:t>: </a:t>
                </a:r>
                <a:r>
                  <a:rPr lang="en-US" b="0" dirty="0">
                    <a:latin typeface="Cambria Math" charset="0"/>
                  </a:rPr>
                  <a:t>action space</a:t>
                </a:r>
              </a:p>
              <a:p>
                <a:pPr lvl="1"/>
                <a:r>
                  <a:rPr lang="en-US" i="1" dirty="0">
                    <a:latin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: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b="0" dirty="0">
                    <a:latin typeface="Cambria Math" charset="0"/>
                  </a:rPr>
                  <a:t>transition probability</a:t>
                </a:r>
              </a:p>
              <a:p>
                <a:pPr lvl="1"/>
                <a:r>
                  <a:rPr lang="en-US" i="1" dirty="0">
                    <a:latin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:</m:t>
                    </m:r>
                  </m:oMath>
                </a14:m>
                <a:r>
                  <a:rPr lang="en-US" b="0" i="1" dirty="0">
                    <a:solidFill>
                      <a:schemeClr val="accent5"/>
                    </a:solidFill>
                    <a:latin typeface="Cambria Math" charset="0"/>
                  </a:rPr>
                  <a:t> </a:t>
                </a:r>
                <a:r>
                  <a:rPr lang="en-US" dirty="0">
                    <a:latin typeface="Cambria Math" charset="0"/>
                  </a:rPr>
                  <a:t>reward received for each taken </a:t>
                </a:r>
                <a:r>
                  <a:rPr lang="en-US" dirty="0" smtClean="0">
                    <a:latin typeface="Cambria Math" charset="0"/>
                  </a:rPr>
                  <a:t>action</a:t>
                </a:r>
                <a:endParaRPr lang="en-US" dirty="0">
                  <a:latin typeface="Cambria Math" charset="0"/>
                </a:endParaRPr>
              </a:p>
              <a:p>
                <a:pPr lvl="1"/>
                <a:endParaRPr lang="en-US" i="1" dirty="0">
                  <a:latin typeface="Cambria Math" charset="0"/>
                </a:endParaRPr>
              </a:p>
              <a:p>
                <a:r>
                  <a:rPr lang="en-US" b="0" i="1" dirty="0">
                    <a:latin typeface="Cambria Math" charset="0"/>
                  </a:rPr>
                  <a:t> </a:t>
                </a:r>
                <a:r>
                  <a:rPr lang="en-US" dirty="0">
                    <a:latin typeface="Calibri" charset="0"/>
                    <a:ea typeface="Calibri" charset="0"/>
                    <a:cs typeface="Calibri" charset="0"/>
                  </a:rPr>
                  <a:t>With </a:t>
                </a:r>
                <a:r>
                  <a:rPr lang="en-US" dirty="0" err="1">
                    <a:latin typeface="Calibri" charset="0"/>
                    <a:ea typeface="Calibri" charset="0"/>
                    <a:cs typeface="Calibri" charset="0"/>
                  </a:rPr>
                  <a:t>pretrained</a:t>
                </a:r>
                <a:r>
                  <a:rPr lang="en-US" dirty="0">
                    <a:latin typeface="Calibri" charset="0"/>
                    <a:ea typeface="Calibri" charset="0"/>
                    <a:cs typeface="Calibri" charset="0"/>
                  </a:rPr>
                  <a:t> KG </a:t>
                </a:r>
                <a:r>
                  <a:rPr lang="en-US" dirty="0" err="1">
                    <a:latin typeface="Calibri" charset="0"/>
                    <a:ea typeface="Calibri" charset="0"/>
                    <a:cs typeface="Calibri" charset="0"/>
                  </a:rPr>
                  <a:t>embeddings</a:t>
                </a:r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  <a:p>
                <a:pPr lvl="1"/>
                <a:r>
                  <a:rPr lang="en-US" b="0" i="1" dirty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libri" charset="0"/>
                        <a:cs typeface="Calibri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libri" charset="0"/>
                        <a:cs typeface="Calibri" charset="0"/>
                      </a:rPr>
                      <m:t>⊕(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𝑡𝑎𝑟𝑔𝑒𝑡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libri" charset="0"/>
                        <a:cs typeface="Calibri" charset="0"/>
                      </a:rPr>
                      <m:t> −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libri" charset="0"/>
                        <a:cs typeface="Calibri" charset="0"/>
                      </a:rPr>
                      <m:t>)</m:t>
                    </m:r>
                  </m:oMath>
                </a14:m>
                <a:endParaRPr lang="en-US" b="0" i="1" dirty="0">
                  <a:latin typeface="Calibri" charset="0"/>
                  <a:ea typeface="Calibri" charset="0"/>
                  <a:cs typeface="Calibri" charset="0"/>
                </a:endParaRPr>
              </a:p>
              <a:p>
                <a:pPr lvl="1"/>
                <a:r>
                  <a:rPr lang="en-US" i="1" dirty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alibri" charset="0"/>
                        <a:cs typeface="Calibri" charset="0"/>
                      </a:rPr>
                      <m:t>𝐴</m:t>
                    </m:r>
                    <m:r>
                      <a:rPr lang="en-US" b="0" i="1" smtClean="0">
                        <a:latin typeface="Cambria Math" charset="0"/>
                        <a:ea typeface="Calibri" charset="0"/>
                        <a:cs typeface="Calibri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>
                    <a:latin typeface="Calibri" charset="0"/>
                    <a:ea typeface="Calibri" charset="0"/>
                    <a:cs typeface="Calibri" charset="0"/>
                  </a:rPr>
                  <a:t>, all relations in the KG</a:t>
                </a:r>
                <a:r>
                  <a:rPr lang="en-US" b="0" i="1" dirty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</a:p>
              <a:p>
                <a:pPr lvl="1"/>
                <a:endParaRPr lang="en-US" b="0" i="1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47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948"/>
    </mc:Choice>
    <mc:Fallback xmlns="">
      <p:transition spd="slow" advTm="609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9</a:t>
            </a:fld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7458726" y="2567247"/>
            <a:ext cx="840261" cy="32964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ysClr val="windowText" lastClr="000000"/>
                </a:solidFill>
              </a:rPr>
              <a:t>State</a:t>
            </a:r>
          </a:p>
        </p:txBody>
      </p:sp>
      <p:sp>
        <p:nvSpPr>
          <p:cNvPr id="97" name="Oval 96"/>
          <p:cNvSpPr/>
          <p:nvPr/>
        </p:nvSpPr>
        <p:spPr>
          <a:xfrm>
            <a:off x="7305089" y="3381262"/>
            <a:ext cx="256201" cy="2302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98" name="Oval 97"/>
          <p:cNvSpPr/>
          <p:nvPr/>
        </p:nvSpPr>
        <p:spPr>
          <a:xfrm>
            <a:off x="7940089" y="3381262"/>
            <a:ext cx="256201" cy="2302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99" name="Oval 98"/>
          <p:cNvSpPr/>
          <p:nvPr/>
        </p:nvSpPr>
        <p:spPr>
          <a:xfrm>
            <a:off x="7622589" y="3381262"/>
            <a:ext cx="256201" cy="2302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00" name="Oval 99"/>
          <p:cNvSpPr/>
          <p:nvPr/>
        </p:nvSpPr>
        <p:spPr>
          <a:xfrm>
            <a:off x="8257589" y="3381262"/>
            <a:ext cx="256201" cy="2302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01" name="Rounded Rectangle 100"/>
          <p:cNvSpPr/>
          <p:nvPr/>
        </p:nvSpPr>
        <p:spPr>
          <a:xfrm>
            <a:off x="7119610" y="3316055"/>
            <a:ext cx="1549798" cy="3397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7305089" y="4080236"/>
            <a:ext cx="256201" cy="2302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03" name="Oval 102"/>
          <p:cNvSpPr/>
          <p:nvPr/>
        </p:nvSpPr>
        <p:spPr>
          <a:xfrm>
            <a:off x="7940089" y="4080236"/>
            <a:ext cx="256201" cy="2302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04" name="Oval 103"/>
          <p:cNvSpPr/>
          <p:nvPr/>
        </p:nvSpPr>
        <p:spPr>
          <a:xfrm>
            <a:off x="7622589" y="4080236"/>
            <a:ext cx="256201" cy="2302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05" name="Oval 104"/>
          <p:cNvSpPr/>
          <p:nvPr/>
        </p:nvSpPr>
        <p:spPr>
          <a:xfrm>
            <a:off x="8257589" y="4080236"/>
            <a:ext cx="256201" cy="2302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06" name="Rounded Rectangle 105"/>
          <p:cNvSpPr/>
          <p:nvPr/>
        </p:nvSpPr>
        <p:spPr>
          <a:xfrm>
            <a:off x="7119610" y="4041277"/>
            <a:ext cx="1549798" cy="3397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7894507" y="2896894"/>
            <a:ext cx="2" cy="419161"/>
          </a:xfrm>
          <a:prstGeom prst="straightConnector1">
            <a:avLst/>
          </a:prstGeom>
          <a:ln w="31750" cmpd="sng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7894509" y="3655756"/>
            <a:ext cx="0" cy="385521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7427194" y="4815969"/>
            <a:ext cx="988808" cy="334901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ysClr val="windowText" lastClr="000000"/>
                </a:solidFill>
              </a:rPr>
              <a:t>𝛑(</a:t>
            </a:r>
            <a:r>
              <a:rPr lang="en-US" sz="1500" dirty="0" err="1">
                <a:solidFill>
                  <a:sysClr val="windowText" lastClr="000000"/>
                </a:solidFill>
              </a:rPr>
              <a:t>a|s</a:t>
            </a:r>
            <a:r>
              <a:rPr lang="en-US" sz="1500" dirty="0">
                <a:solidFill>
                  <a:sysClr val="windowText" lastClr="000000"/>
                </a:solidFill>
              </a:rPr>
              <a:t>)</a:t>
            </a:r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7894510" y="4380977"/>
            <a:ext cx="6549" cy="434992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ounded Rectangle 110"/>
          <p:cNvSpPr/>
          <p:nvPr/>
        </p:nvSpPr>
        <p:spPr>
          <a:xfrm>
            <a:off x="7020448" y="2372571"/>
            <a:ext cx="1855141" cy="28228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7894508" y="2952768"/>
            <a:ext cx="609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ReLU</a:t>
            </a:r>
            <a:endParaRPr lang="en-US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7894508" y="3670242"/>
            <a:ext cx="609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ReLU</a:t>
            </a:r>
            <a:endParaRPr lang="en-US" sz="1400" dirty="0"/>
          </a:p>
        </p:txBody>
      </p:sp>
      <p:sp>
        <p:nvSpPr>
          <p:cNvPr id="114" name="TextBox 113"/>
          <p:cNvSpPr txBox="1"/>
          <p:nvPr/>
        </p:nvSpPr>
        <p:spPr>
          <a:xfrm>
            <a:off x="7895867" y="4412591"/>
            <a:ext cx="867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Softmax</a:t>
            </a:r>
            <a:endParaRPr lang="en-US" sz="1400" dirty="0"/>
          </a:p>
        </p:txBody>
      </p:sp>
      <p:sp>
        <p:nvSpPr>
          <p:cNvPr id="115" name="Right Arrow 114"/>
          <p:cNvSpPr/>
          <p:nvPr/>
        </p:nvSpPr>
        <p:spPr>
          <a:xfrm>
            <a:off x="6037758" y="2931504"/>
            <a:ext cx="979735" cy="42622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6005489" y="2685443"/>
            <a:ext cx="9572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Next State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134566" y="3273033"/>
            <a:ext cx="749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Reward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084497" y="4076015"/>
            <a:ext cx="9677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Reason Step</a:t>
            </a:r>
          </a:p>
        </p:txBody>
      </p:sp>
      <p:sp>
        <p:nvSpPr>
          <p:cNvPr id="119" name="Right Arrow 118"/>
          <p:cNvSpPr/>
          <p:nvPr/>
        </p:nvSpPr>
        <p:spPr>
          <a:xfrm rot="10800000">
            <a:off x="6037757" y="4299092"/>
            <a:ext cx="979735" cy="41077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2515517" y="5121482"/>
            <a:ext cx="1338811" cy="504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Band of Brothers</a:t>
            </a:r>
          </a:p>
        </p:txBody>
      </p:sp>
      <p:sp>
        <p:nvSpPr>
          <p:cNvPr id="121" name="Oval 120"/>
          <p:cNvSpPr/>
          <p:nvPr/>
        </p:nvSpPr>
        <p:spPr>
          <a:xfrm>
            <a:off x="1247447" y="4299682"/>
            <a:ext cx="1112971" cy="5438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United States</a:t>
            </a:r>
          </a:p>
        </p:txBody>
      </p:sp>
      <p:sp>
        <p:nvSpPr>
          <p:cNvPr id="122" name="Oval 121"/>
          <p:cNvSpPr/>
          <p:nvPr/>
        </p:nvSpPr>
        <p:spPr>
          <a:xfrm>
            <a:off x="2927654" y="3518657"/>
            <a:ext cx="1678025" cy="6089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Neal McDonough</a:t>
            </a:r>
          </a:p>
        </p:txBody>
      </p:sp>
      <p:sp>
        <p:nvSpPr>
          <p:cNvPr id="123" name="Oval 122"/>
          <p:cNvSpPr/>
          <p:nvPr/>
        </p:nvSpPr>
        <p:spPr>
          <a:xfrm>
            <a:off x="4559187" y="4375685"/>
            <a:ext cx="1374852" cy="4796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Tom Hanks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295338" y="1639413"/>
            <a:ext cx="5727860" cy="454969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4928897" y="3178413"/>
            <a:ext cx="888119" cy="465732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Actor</a:t>
            </a:r>
          </a:p>
        </p:txBody>
      </p:sp>
      <p:sp>
        <p:nvSpPr>
          <p:cNvPr id="126" name="Oval 125"/>
          <p:cNvSpPr/>
          <p:nvPr/>
        </p:nvSpPr>
        <p:spPr>
          <a:xfrm>
            <a:off x="2883837" y="2414349"/>
            <a:ext cx="994295" cy="3623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English</a:t>
            </a:r>
          </a:p>
        </p:txBody>
      </p:sp>
      <p:sp>
        <p:nvSpPr>
          <p:cNvPr id="127" name="Oval 126"/>
          <p:cNvSpPr/>
          <p:nvPr/>
        </p:nvSpPr>
        <p:spPr>
          <a:xfrm>
            <a:off x="892826" y="3191035"/>
            <a:ext cx="1376966" cy="5083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Caesars Entertain</a:t>
            </a:r>
            <a:r>
              <a:rPr lang="mr-IN" sz="1400" dirty="0"/>
              <a:t>…</a:t>
            </a:r>
            <a:endParaRPr lang="en-US" sz="1400" dirty="0"/>
          </a:p>
        </p:txBody>
      </p:sp>
      <p:cxnSp>
        <p:nvCxnSpPr>
          <p:cNvPr id="128" name="Straight Arrow Connector 127"/>
          <p:cNvCxnSpPr>
            <a:stCxn id="122" idx="1"/>
            <a:endCxn id="123" idx="5"/>
          </p:cNvCxnSpPr>
          <p:nvPr/>
        </p:nvCxnSpPr>
        <p:spPr>
          <a:xfrm flipH="1" flipV="1">
            <a:off x="2197427" y="4763870"/>
            <a:ext cx="514154" cy="431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1311414" y="4910302"/>
            <a:ext cx="128054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/>
              <a:t>countryOfOrigin</a:t>
            </a:r>
            <a:endParaRPr lang="en-US" sz="1300" dirty="0"/>
          </a:p>
        </p:txBody>
      </p:sp>
      <p:cxnSp>
        <p:nvCxnSpPr>
          <p:cNvPr id="130" name="Straight Arrow Connector 129"/>
          <p:cNvCxnSpPr>
            <a:stCxn id="123" idx="0"/>
            <a:endCxn id="134" idx="4"/>
          </p:cNvCxnSpPr>
          <p:nvPr/>
        </p:nvCxnSpPr>
        <p:spPr>
          <a:xfrm flipH="1" flipV="1">
            <a:off x="1581309" y="3699418"/>
            <a:ext cx="222624" cy="600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321377" y="3813438"/>
            <a:ext cx="1415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serviceLocation</a:t>
            </a:r>
            <a:r>
              <a:rPr lang="en-US" sz="1400" baseline="30000" dirty="0"/>
              <a:t>-1</a:t>
            </a:r>
            <a:endParaRPr lang="en-US" sz="1400" dirty="0"/>
          </a:p>
        </p:txBody>
      </p:sp>
      <p:cxnSp>
        <p:nvCxnSpPr>
          <p:cNvPr id="132" name="Straight Arrow Connector 131"/>
          <p:cNvCxnSpPr>
            <a:stCxn id="134" idx="0"/>
            <a:endCxn id="133" idx="2"/>
          </p:cNvCxnSpPr>
          <p:nvPr/>
        </p:nvCxnSpPr>
        <p:spPr>
          <a:xfrm flipV="1">
            <a:off x="1581309" y="2595540"/>
            <a:ext cx="1302528" cy="595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908281" y="2609976"/>
            <a:ext cx="1393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serviceLanguage</a:t>
            </a:r>
            <a:endParaRPr lang="en-US" sz="1400" dirty="0"/>
          </a:p>
        </p:txBody>
      </p:sp>
      <p:cxnSp>
        <p:nvCxnSpPr>
          <p:cNvPr id="134" name="Straight Arrow Connector 133"/>
          <p:cNvCxnSpPr>
            <a:stCxn id="123" idx="7"/>
            <a:endCxn id="133" idx="3"/>
          </p:cNvCxnSpPr>
          <p:nvPr/>
        </p:nvCxnSpPr>
        <p:spPr>
          <a:xfrm flipV="1">
            <a:off x="2197427" y="2723661"/>
            <a:ext cx="832021" cy="1655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 rot="17873881">
            <a:off x="1713549" y="3414638"/>
            <a:ext cx="1515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countrySpokenIn</a:t>
            </a:r>
            <a:r>
              <a:rPr lang="en-US" sz="1400" baseline="30000" dirty="0"/>
              <a:t>-1</a:t>
            </a:r>
            <a:endParaRPr lang="en-US" sz="1400" dirty="0"/>
          </a:p>
        </p:txBody>
      </p:sp>
      <p:cxnSp>
        <p:nvCxnSpPr>
          <p:cNvPr id="136" name="Straight Arrow Connector 135"/>
          <p:cNvCxnSpPr>
            <a:stCxn id="123" idx="6"/>
            <a:endCxn id="124" idx="2"/>
          </p:cNvCxnSpPr>
          <p:nvPr/>
        </p:nvCxnSpPr>
        <p:spPr>
          <a:xfrm flipV="1">
            <a:off x="2360418" y="3823121"/>
            <a:ext cx="567236" cy="748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2" idx="0"/>
            <a:endCxn id="124" idx="5"/>
          </p:cNvCxnSpPr>
          <p:nvPr/>
        </p:nvCxnSpPr>
        <p:spPr>
          <a:xfrm flipV="1">
            <a:off x="3184923" y="4038410"/>
            <a:ext cx="1175015" cy="1083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3599469" y="4586717"/>
            <a:ext cx="870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castActor</a:t>
            </a:r>
            <a:endParaRPr lang="en-US" sz="1400" dirty="0"/>
          </a:p>
        </p:txBody>
      </p:sp>
      <p:sp>
        <p:nvSpPr>
          <p:cNvPr id="139" name="TextBox 138"/>
          <p:cNvSpPr txBox="1"/>
          <p:nvPr/>
        </p:nvSpPr>
        <p:spPr>
          <a:xfrm>
            <a:off x="2556884" y="4147224"/>
            <a:ext cx="1062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nationality</a:t>
            </a:r>
            <a:r>
              <a:rPr lang="en-US" sz="1400" baseline="30000" dirty="0"/>
              <a:t>-1</a:t>
            </a:r>
            <a:endParaRPr lang="en-US" sz="1400" dirty="0"/>
          </a:p>
        </p:txBody>
      </p:sp>
      <p:cxnSp>
        <p:nvCxnSpPr>
          <p:cNvPr id="140" name="Straight Arrow Connector 139"/>
          <p:cNvCxnSpPr>
            <a:stCxn id="122" idx="6"/>
            <a:endCxn id="125" idx="4"/>
          </p:cNvCxnSpPr>
          <p:nvPr/>
        </p:nvCxnSpPr>
        <p:spPr>
          <a:xfrm flipV="1">
            <a:off x="3854328" y="4855334"/>
            <a:ext cx="1392285" cy="5186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4343087" y="5082322"/>
            <a:ext cx="1572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awardWorkWinner</a:t>
            </a:r>
            <a:endParaRPr lang="en-US" sz="1400" dirty="0"/>
          </a:p>
        </p:txBody>
      </p:sp>
      <p:cxnSp>
        <p:nvCxnSpPr>
          <p:cNvPr id="142" name="Straight Arrow Connector 141"/>
          <p:cNvCxnSpPr>
            <a:stCxn id="125" idx="0"/>
            <a:endCxn id="132" idx="4"/>
          </p:cNvCxnSpPr>
          <p:nvPr/>
        </p:nvCxnSpPr>
        <p:spPr>
          <a:xfrm flipV="1">
            <a:off x="5246613" y="3644145"/>
            <a:ext cx="126344" cy="731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24" idx="0"/>
            <a:endCxn id="133" idx="4"/>
          </p:cNvCxnSpPr>
          <p:nvPr/>
        </p:nvCxnSpPr>
        <p:spPr>
          <a:xfrm flipH="1" flipV="1">
            <a:off x="3380985" y="2776730"/>
            <a:ext cx="385682" cy="741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25" idx="0"/>
            <a:endCxn id="133" idx="6"/>
          </p:cNvCxnSpPr>
          <p:nvPr/>
        </p:nvCxnSpPr>
        <p:spPr>
          <a:xfrm flipH="1" flipV="1">
            <a:off x="3878132" y="2595540"/>
            <a:ext cx="1368481" cy="1780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2845037" y="3039008"/>
            <a:ext cx="145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personLanguages</a:t>
            </a:r>
            <a:endParaRPr lang="en-US" sz="1400" dirty="0"/>
          </a:p>
        </p:txBody>
      </p:sp>
      <p:sp>
        <p:nvSpPr>
          <p:cNvPr id="146" name="TextBox 145"/>
          <p:cNvSpPr txBox="1"/>
          <p:nvPr/>
        </p:nvSpPr>
        <p:spPr>
          <a:xfrm>
            <a:off x="5038441" y="3800526"/>
            <a:ext cx="9453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profession</a:t>
            </a:r>
          </a:p>
        </p:txBody>
      </p:sp>
      <p:sp>
        <p:nvSpPr>
          <p:cNvPr id="147" name="TextBox 146"/>
          <p:cNvSpPr txBox="1"/>
          <p:nvPr/>
        </p:nvSpPr>
        <p:spPr>
          <a:xfrm rot="3392977">
            <a:off x="3817929" y="3050354"/>
            <a:ext cx="145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personLanguages</a:t>
            </a:r>
            <a:endParaRPr 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211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463"/>
    </mc:Choice>
    <mc:Fallback xmlns="">
      <p:transition spd="slow" advTm="414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|3.5|4.1|18.5|1.4|3.6|1.1|7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4.2145"/>
  <p:tag name="ORIGINALWIDTH" val="1205.849"/>
  <p:tag name="LATEXADDIN" val="\documentclass{article}&#10;\usepackage{amsmath}&#10;\pagestyle{empty}&#10;\begin{document}&#10;&#10;\begin{equation*}&#10;r_{\textsc{efficiency}} = \frac{1}{length(p)}&#10;\end{equation*}&#10;&#10;&#10;\end{document}"/>
  <p:tag name="IGUANATEXSIZE" val="20"/>
  <p:tag name="IGUANATEXCURSOR" val="1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9.4526"/>
  <p:tag name="ORIGINALWIDTH" val="1659.542"/>
  <p:tag name="LATEXADDIN" val="\documentclass{article}&#10;\usepackage{amsmath}&#10;\pagestyle{empty}&#10;\begin{document}&#10;&#10;&#10;\begin{equation*}&#10;r_{\textsc{diversity}} = -\frac{1}{|F|}\sum_{i=1}^{|F|}cos(\mathbf{p},\mathbf{p}_i)&#10;\end{equation*}&#10;&#10;\end{document}"/>
  <p:tag name="IGUANATEXSIZE" val="20"/>
  <p:tag name="IGUANATEXCURSOR" val="19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35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10.4237"/>
  <p:tag name="ORIGINALWIDTH" val="2776.153"/>
  <p:tag name="LATEXADDIN" val="\documentclass{article}&#10;\usepackage{amsmath}&#10;\pagestyle{empty}&#10;\begin{document}&#10;&#10;\begin{align*}  &#10;\nabla_{\theta}J(\theta) &amp;= \sum_t\sum_{a\in \mathcal{A}}\pi(a|s_t;\theta)\nabla_{\theta}\log{\pi(a|s_t;\theta)}R(s_t,a_t)\\&#10;&amp;\approx \nabla_{\theta}\sum_t \log{\pi(a=r_t|s_t;\theta)}R(s_t,a_t)&#10;\end{align*}&#10;&#10;&#10;\end{document}"/>
  <p:tag name="IGUANATEXSIZE" val="20"/>
  <p:tag name="IGUANATEXCURSOR" val="2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2645.669"/>
  <p:tag name="LATEXADDIN" val="\documentclass{article}&#10;\usepackage{amsmath}&#10;\pagestyle{empty}&#10;\begin{document}&#10;&#10;$R(s_t,a_t) = \lambda_1 r_{global} + \lambda_2 r_{efficiency} + \lambda_3 r_{diversity}$&#10;&#10;&#10;\end{document}"/>
  <p:tag name="IGUANATEXSIZE" val="20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3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1|0.1|0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28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|1.9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7|12.4|11.2|3.6|6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3|15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8|3|7.6|5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28.3|20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2332.208"/>
  <p:tag name="LATEXADDIN" val="\documentclass{article}&#10;\usepackage{amsmath}&#10;\pagestyle{empty}&#10;\begin{document}&#10;&#10;\begin{equation*}&#10;r_{\textsc{global}} = \begin{cases}&#10;+1,&amp; \text{if the path reaches } e_{target}\\ &#10;-1,&amp; \text{otherwise}&#10;\end{cases}&#10;\end{equation*}&#10;&#10;&#10;\end{document}"/>
  <p:tag name="IGUANATEXSIZE" val="20"/>
  <p:tag name="IGUANATEXCURSOR" val="23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14786</TotalTime>
  <Words>1089</Words>
  <Application>Microsoft Macintosh PowerPoint</Application>
  <PresentationFormat>On-screen Show (4:3)</PresentationFormat>
  <Paragraphs>307</Paragraphs>
  <Slides>23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Calibri</vt:lpstr>
      <vt:lpstr>Calibri Light</vt:lpstr>
      <vt:lpstr>Cambria Math</vt:lpstr>
      <vt:lpstr>Mangal</vt:lpstr>
      <vt:lpstr>Wingdings</vt:lpstr>
      <vt:lpstr>等线</vt:lpstr>
      <vt:lpstr>等线 Light</vt:lpstr>
      <vt:lpstr>Arial</vt:lpstr>
      <vt:lpstr>Office Theme</vt:lpstr>
      <vt:lpstr>DeepPath: A Reinforcement Learning Method for Knowledge Graph Reasoning</vt:lpstr>
      <vt:lpstr>Knowledge Graphs</vt:lpstr>
      <vt:lpstr>Reasoning on Knowledge Graph</vt:lpstr>
      <vt:lpstr>Related Work</vt:lpstr>
      <vt:lpstr>Related Work</vt:lpstr>
      <vt:lpstr>Our Approach</vt:lpstr>
      <vt:lpstr>Reinforcement Learning</vt:lpstr>
      <vt:lpstr>Components of MDP</vt:lpstr>
      <vt:lpstr>Framework</vt:lpstr>
      <vt:lpstr>Reward Functions</vt:lpstr>
      <vt:lpstr>Training with Policy Gradient</vt:lpstr>
      <vt:lpstr>Challenge</vt:lpstr>
      <vt:lpstr>Supervised (Imitation) Policy Learning</vt:lpstr>
      <vt:lpstr>Datasets and Preprocessing</vt:lpstr>
      <vt:lpstr>Effect of Supervised Policy Learning</vt:lpstr>
      <vt:lpstr>Inference Using Learned Paths</vt:lpstr>
      <vt:lpstr>Link Prediction Result</vt:lpstr>
      <vt:lpstr>Qualitative Analysis</vt:lpstr>
      <vt:lpstr>Qualitative Analysis</vt:lpstr>
      <vt:lpstr>Conclusion and Future Work</vt:lpstr>
      <vt:lpstr>PowerPoint Presentation</vt:lpstr>
      <vt:lpstr>Bi-directional search </vt:lpstr>
      <vt:lpstr>Feature Engineering in PRA vs DRL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Wenhan Xiong</dc:creator>
  <cp:lastModifiedBy>Wenhan Xiong</cp:lastModifiedBy>
  <cp:revision>98</cp:revision>
  <dcterms:created xsi:type="dcterms:W3CDTF">2017-07-20T00:16:10Z</dcterms:created>
  <dcterms:modified xsi:type="dcterms:W3CDTF">2017-09-09T06:59:17Z</dcterms:modified>
</cp:coreProperties>
</file>