
<file path=[Content_Types].xml><?xml version="1.0" encoding="utf-8"?>
<Types xmlns="http://schemas.openxmlformats.org/package/2006/content-types">
  <Override PartName="/customXml/itemProps35.xml" ContentType="application/vnd.openxmlformats-officedocument.customXmlProperties+xml"/>
  <Override PartName="/customXml/itemProps53.xml" ContentType="application/vnd.openxmlformats-officedocument.customXmlProperties+xml"/>
  <Override PartName="/ppt/slides/slide29.xml" ContentType="application/vnd.openxmlformats-officedocument.presentationml.slide+xml"/>
  <Override PartName="/ppt/slides/slide47.xml" ContentType="application/vnd.openxmlformats-officedocument.presentationml.slide+xml"/>
  <Override PartName="/customXml/itemProps1.xml" ContentType="application/vnd.openxmlformats-officedocument.customXmlProperties+xml"/>
  <Override PartName="/customXml/itemProps13.xml" ContentType="application/vnd.openxmlformats-officedocument.customXmlProperties+xml"/>
  <Override PartName="/customXml/itemProps24.xml" ContentType="application/vnd.openxmlformats-officedocument.customXmlProperties+xml"/>
  <Override PartName="/customXml/itemProps42.xml" ContentType="application/vnd.openxmlformats-officedocument.customXmlProperties+xml"/>
  <Override PartName="/customXml/itemProps60.xml" ContentType="application/vnd.openxmlformats-officedocument.customXmlProperties+xml"/>
  <Override PartName="/customXml/itemProps7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customXml/itemProps3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customXml/itemProps20.xml" ContentType="application/vnd.openxmlformats-officedocument.customXmlProperties+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customXml/itemProps69.xml" ContentType="application/vnd.openxmlformats-officedocument.customXmlProperties+xml"/>
  <Override PartName="/customXml/itemProps6.xml" ContentType="application/vnd.openxmlformats-officedocument.customXmlProperties+xml"/>
  <Override PartName="/customXml/itemProps29.xml" ContentType="application/vnd.openxmlformats-officedocument.customXmlProperties+xml"/>
  <Override PartName="/customXml/itemProps58.xml" ContentType="application/vnd.openxmlformats-officedocument.customXmlProperties+xml"/>
  <Override PartName="/customXml/itemProps18.xml" ContentType="application/vnd.openxmlformats-officedocument.customXmlProperties+xml"/>
  <Override PartName="/customXml/itemProps36.xml" ContentType="application/vnd.openxmlformats-officedocument.customXmlProperties+xml"/>
  <Override PartName="/customXml/itemProps47.xml" ContentType="application/vnd.openxmlformats-officedocument.customXmlProperties+xml"/>
  <Override PartName="/customXml/itemProps65.xml" ContentType="application/vnd.openxmlformats-officedocument.customXmlProperties+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customXml/itemProps25.xml" ContentType="application/vnd.openxmlformats-officedocument.customXmlProperties+xml"/>
  <Override PartName="/customXml/itemProps54.xml" ContentType="application/vnd.openxmlformats-officedocument.customXmlProperties+xml"/>
  <Override PartName="/customXml/itemProps7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customXml/itemProps14.xml" ContentType="application/vnd.openxmlformats-officedocument.customXmlProperties+xml"/>
  <Override PartName="/customXml/itemProps32.xml" ContentType="application/vnd.openxmlformats-officedocument.customXmlProperties+xml"/>
  <Override PartName="/customXml/itemProps43.xml" ContentType="application/vnd.openxmlformats-officedocument.customXmlProperties+xml"/>
  <Override PartName="/customXml/itemProps61.xml" ContentType="application/vnd.openxmlformats-officedocument.customXmlPropertie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customXml/itemProps21.xml" ContentType="application/vnd.openxmlformats-officedocument.customXmlProperties+xml"/>
  <Override PartName="/customXml/itemProps50.xml" ContentType="application/vnd.openxmlformats-officedocument.customXmlPropertie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customXml/itemProps10.xml" ContentType="application/vnd.openxmlformats-officedocument.customXmlProperties+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customXml/itemProps9.xml" ContentType="application/vnd.openxmlformats-officedocument.customXmlProperties+xml"/>
  <Override PartName="/customXml/itemProps59.xml" ContentType="application/vnd.openxmlformats-officedocument.customXmlProperties+xml"/>
  <Override PartName="/ppt/slideLayouts/slideLayout10.xml" ContentType="application/vnd.openxmlformats-officedocument.presentationml.slideLayout+xml"/>
  <Override PartName="/customXml/itemProps7.xml" ContentType="application/vnd.openxmlformats-officedocument.customXmlProperties+xml"/>
  <Override PartName="/customXml/itemProps39.xml" ContentType="application/vnd.openxmlformats-officedocument.customXmlProperties+xml"/>
  <Override PartName="/customXml/itemProps48.xml" ContentType="application/vnd.openxmlformats-officedocument.customXmlProperties+xml"/>
  <Override PartName="/customXml/itemProps57.xml" ContentType="application/vnd.openxmlformats-officedocument.customXmlProperties+xml"/>
  <Override PartName="/customXml/itemProps68.xml" ContentType="application/vnd.openxmlformats-officedocument.customXmlProperties+xml"/>
  <Override PartName="/customXml/itemProps5.xml" ContentType="application/vnd.openxmlformats-officedocument.customXmlProperties+xml"/>
  <Override PartName="/customXml/itemProps17.xml" ContentType="application/vnd.openxmlformats-officedocument.customXmlProperties+xml"/>
  <Override PartName="/customXml/itemProps19.xml" ContentType="application/vnd.openxmlformats-officedocument.customXmlProperties+xml"/>
  <Override PartName="/customXml/itemProps28.xml" ContentType="application/vnd.openxmlformats-officedocument.customXmlProperties+xml"/>
  <Override PartName="/customXml/itemProps37.xml" ContentType="application/vnd.openxmlformats-officedocument.customXmlProperties+xml"/>
  <Override PartName="/customXml/itemProps46.xml" ContentType="application/vnd.openxmlformats-officedocument.customXmlProperties+xml"/>
  <Override PartName="/customXml/itemProps55.xml" ContentType="application/vnd.openxmlformats-officedocument.customXmlProperties+xml"/>
  <Override PartName="/customXml/itemProps64.xml" ContentType="application/vnd.openxmlformats-officedocument.customXmlProperties+xml"/>
  <Override PartName="/customXml/itemProps66.xml" ContentType="application/vnd.openxmlformats-officedocument.customXmlProperties+xml"/>
  <Override PartName="/ppt/slides/slide8.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customXml/itemProps15.xml" ContentType="application/vnd.openxmlformats-officedocument.customXmlProperties+xml"/>
  <Override PartName="/customXml/itemProps26.xml" ContentType="application/vnd.openxmlformats-officedocument.customXmlProperties+xml"/>
  <Override PartName="/customXml/itemProps44.xml" ContentType="application/vnd.openxmlformats-officedocument.customXmlProperties+xml"/>
  <Override PartName="/customXml/itemProps62.xml" ContentType="application/vnd.openxmlformats-officedocument.customXmlProperties+xml"/>
  <Override PartName="/customXml/itemProps7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33.xml" ContentType="application/vnd.openxmlformats-officedocument.customXmlProperties+xml"/>
  <Override PartName="/customXml/itemProps51.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customXml/itemProps11.xml" ContentType="application/vnd.openxmlformats-officedocument.customXmlProperties+xml"/>
  <Override PartName="/customXml/itemProps22.xml" ContentType="application/vnd.openxmlformats-officedocument.customXmlProperties+xml"/>
  <Override PartName="/customXml/itemProps40.xml" ContentType="application/vnd.openxmlformats-officedocument.customXmlPropertie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customXml/itemProps8.xml" ContentType="application/vnd.openxmlformats-officedocument.customXmlProperties+xml"/>
  <Override PartName="/customXml/itemProps38.xml" ContentType="application/vnd.openxmlformats-officedocument.customXmlProperties+xml"/>
  <Override PartName="/customXml/itemProps49.xml" ContentType="application/vnd.openxmlformats-officedocument.customXmlProperties+xml"/>
  <Override PartName="/customXml/itemProps67.xml" ContentType="application/vnd.openxmlformats-officedocument.customXmlProperties+xml"/>
  <Override PartName="/customXml/itemProps4.xml" ContentType="application/vnd.openxmlformats-officedocument.customXmlProperties+xml"/>
  <Override PartName="/customXml/itemProps27.xml" ContentType="application/vnd.openxmlformats-officedocument.customXmlProperties+xml"/>
  <Override PartName="/customXml/itemProps56.xml" ContentType="application/vnd.openxmlformats-officedocument.customXmlProperties+xml"/>
  <Override PartName="/customXml/itemProps7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customXml/itemProps16.xml" ContentType="application/vnd.openxmlformats-officedocument.customXmlProperties+xml"/>
  <Override PartName="/customXml/itemProps34.xml" ContentType="application/vnd.openxmlformats-officedocument.customXmlProperties+xml"/>
  <Override PartName="/customXml/itemProps45.xml" ContentType="application/vnd.openxmlformats-officedocument.customXmlProperties+xml"/>
  <Override PartName="/customXml/itemProps63.xml" ContentType="application/vnd.openxmlformats-officedocument.customXmlPropertie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customXml/itemProps23.xml" ContentType="application/vnd.openxmlformats-officedocument.customXmlProperties+xml"/>
  <Override PartName="/customXml/itemProps41.xml" ContentType="application/vnd.openxmlformats-officedocument.customXmlProperties+xml"/>
  <Override PartName="/customXml/itemProps52.xml" ContentType="application/vnd.openxmlformats-officedocument.customXmlProperties+xml"/>
  <Override PartName="/customXml/itemProps70.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customXml/itemProps12.xml" ContentType="application/vnd.openxmlformats-officedocument.customXmlProperties+xml"/>
  <Override PartName="/customXml/itemProps30.xml" ContentType="application/vnd.openxmlformats-officedocument.customXmlPropertie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75"/>
    <p:sldMasterId id="2147484150" r:id="rId76"/>
  </p:sldMasterIdLst>
  <p:notesMasterIdLst>
    <p:notesMasterId r:id="rId125"/>
  </p:notesMasterIdLst>
  <p:sldIdLst>
    <p:sldId id="259" r:id="rId77"/>
    <p:sldId id="260" r:id="rId78"/>
    <p:sldId id="261" r:id="rId79"/>
    <p:sldId id="288" r:id="rId80"/>
    <p:sldId id="287" r:id="rId81"/>
    <p:sldId id="262" r:id="rId82"/>
    <p:sldId id="289" r:id="rId83"/>
    <p:sldId id="290" r:id="rId84"/>
    <p:sldId id="291" r:id="rId85"/>
    <p:sldId id="300" r:id="rId86"/>
    <p:sldId id="268" r:id="rId87"/>
    <p:sldId id="274" r:id="rId88"/>
    <p:sldId id="275" r:id="rId89"/>
    <p:sldId id="276" r:id="rId90"/>
    <p:sldId id="292" r:id="rId91"/>
    <p:sldId id="293" r:id="rId92"/>
    <p:sldId id="297" r:id="rId93"/>
    <p:sldId id="298" r:id="rId94"/>
    <p:sldId id="299" r:id="rId95"/>
    <p:sldId id="304" r:id="rId96"/>
    <p:sldId id="301" r:id="rId97"/>
    <p:sldId id="302" r:id="rId98"/>
    <p:sldId id="303" r:id="rId99"/>
    <p:sldId id="294" r:id="rId100"/>
    <p:sldId id="295" r:id="rId101"/>
    <p:sldId id="277" r:id="rId102"/>
    <p:sldId id="305" r:id="rId103"/>
    <p:sldId id="306" r:id="rId104"/>
    <p:sldId id="307" r:id="rId105"/>
    <p:sldId id="278" r:id="rId106"/>
    <p:sldId id="279" r:id="rId107"/>
    <p:sldId id="280" r:id="rId108"/>
    <p:sldId id="281" r:id="rId109"/>
    <p:sldId id="284" r:id="rId110"/>
    <p:sldId id="285" r:id="rId111"/>
    <p:sldId id="272" r:id="rId112"/>
    <p:sldId id="273" r:id="rId113"/>
    <p:sldId id="271" r:id="rId114"/>
    <p:sldId id="270" r:id="rId115"/>
    <p:sldId id="311" r:id="rId116"/>
    <p:sldId id="308" r:id="rId117"/>
    <p:sldId id="309" r:id="rId118"/>
    <p:sldId id="310" r:id="rId119"/>
    <p:sldId id="264" r:id="rId120"/>
    <p:sldId id="265" r:id="rId121"/>
    <p:sldId id="267" r:id="rId122"/>
    <p:sldId id="266" r:id="rId123"/>
    <p:sldId id="286"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85" autoAdjust="0"/>
  </p:normalViewPr>
  <p:slideViewPr>
    <p:cSldViewPr showGuides="1">
      <p:cViewPr varScale="1">
        <p:scale>
          <a:sx n="67" d="100"/>
          <a:sy n="67" d="100"/>
        </p:scale>
        <p:origin x="-1476" y="-10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41.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slide" Target="slides/slide8.xml"/><Relationship Id="rId89" Type="http://schemas.openxmlformats.org/officeDocument/2006/relationships/slide" Target="slides/slide13.xml"/><Relationship Id="rId112" Type="http://schemas.openxmlformats.org/officeDocument/2006/relationships/slide" Target="slides/slide36.xml"/><Relationship Id="rId16" Type="http://schemas.openxmlformats.org/officeDocument/2006/relationships/customXml" Target="../customXml/item16.xml"/><Relationship Id="rId107" Type="http://schemas.openxmlformats.org/officeDocument/2006/relationships/slide" Target="slides/slide31.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slide" Target="slides/slide3.xml"/><Relationship Id="rId102" Type="http://schemas.openxmlformats.org/officeDocument/2006/relationships/slide" Target="slides/slide26.xml"/><Relationship Id="rId123" Type="http://schemas.openxmlformats.org/officeDocument/2006/relationships/slide" Target="slides/slide47.xml"/><Relationship Id="rId128"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slide" Target="slides/slide14.xml"/><Relationship Id="rId95" Type="http://schemas.openxmlformats.org/officeDocument/2006/relationships/slide" Target="slides/slide19.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customXml" Target="../customXml/item56.xml"/><Relationship Id="rId64" Type="http://schemas.openxmlformats.org/officeDocument/2006/relationships/customXml" Target="../customXml/item64.xml"/><Relationship Id="rId69" Type="http://schemas.openxmlformats.org/officeDocument/2006/relationships/customXml" Target="../customXml/item69.xml"/><Relationship Id="rId77" Type="http://schemas.openxmlformats.org/officeDocument/2006/relationships/slide" Target="slides/slide1.xml"/><Relationship Id="rId100" Type="http://schemas.openxmlformats.org/officeDocument/2006/relationships/slide" Target="slides/slide24.xml"/><Relationship Id="rId105" Type="http://schemas.openxmlformats.org/officeDocument/2006/relationships/slide" Target="slides/slide29.xml"/><Relationship Id="rId113" Type="http://schemas.openxmlformats.org/officeDocument/2006/relationships/slide" Target="slides/slide37.xml"/><Relationship Id="rId118" Type="http://schemas.openxmlformats.org/officeDocument/2006/relationships/slide" Target="slides/slide42.xml"/><Relationship Id="rId12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slide" Target="slides/slide4.xml"/><Relationship Id="rId85" Type="http://schemas.openxmlformats.org/officeDocument/2006/relationships/slide" Target="slides/slide9.xml"/><Relationship Id="rId93" Type="http://schemas.openxmlformats.org/officeDocument/2006/relationships/slide" Target="slides/slide17.xml"/><Relationship Id="rId98" Type="http://schemas.openxmlformats.org/officeDocument/2006/relationships/slide" Target="slides/slide22.xml"/><Relationship Id="rId12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27.xml"/><Relationship Id="rId108" Type="http://schemas.openxmlformats.org/officeDocument/2006/relationships/slide" Target="slides/slide32.xml"/><Relationship Id="rId116" Type="http://schemas.openxmlformats.org/officeDocument/2006/relationships/slide" Target="slides/slide40.xml"/><Relationship Id="rId124" Type="http://schemas.openxmlformats.org/officeDocument/2006/relationships/slide" Target="slides/slide48.xml"/><Relationship Id="rId12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slideMaster" Target="slideMasters/slideMaster1.xml"/><Relationship Id="rId83" Type="http://schemas.openxmlformats.org/officeDocument/2006/relationships/slide" Target="slides/slide7.xml"/><Relationship Id="rId88" Type="http://schemas.openxmlformats.org/officeDocument/2006/relationships/slide" Target="slides/slide12.xml"/><Relationship Id="rId91" Type="http://schemas.openxmlformats.org/officeDocument/2006/relationships/slide" Target="slides/slide15.xml"/><Relationship Id="rId96" Type="http://schemas.openxmlformats.org/officeDocument/2006/relationships/slide" Target="slides/slide20.xml"/><Relationship Id="rId11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30.xml"/><Relationship Id="rId114" Type="http://schemas.openxmlformats.org/officeDocument/2006/relationships/slide" Target="slides/slide38.xml"/><Relationship Id="rId119" Type="http://schemas.openxmlformats.org/officeDocument/2006/relationships/slide" Target="slides/slide43.xml"/><Relationship Id="rId12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slide" Target="slides/slide2.xml"/><Relationship Id="rId81" Type="http://schemas.openxmlformats.org/officeDocument/2006/relationships/slide" Target="slides/slide5.xml"/><Relationship Id="rId86" Type="http://schemas.openxmlformats.org/officeDocument/2006/relationships/slide" Target="slides/slide10.xml"/><Relationship Id="rId94" Type="http://schemas.openxmlformats.org/officeDocument/2006/relationships/slide" Target="slides/slide18.xml"/><Relationship Id="rId99" Type="http://schemas.openxmlformats.org/officeDocument/2006/relationships/slide" Target="slides/slide23.xml"/><Relationship Id="rId101" Type="http://schemas.openxmlformats.org/officeDocument/2006/relationships/slide" Target="slides/slide25.xml"/><Relationship Id="rId12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33.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slideMaster" Target="slideMasters/slideMaster2.xml"/><Relationship Id="rId97" Type="http://schemas.openxmlformats.org/officeDocument/2006/relationships/slide" Target="slides/slide21.xml"/><Relationship Id="rId104" Type="http://schemas.openxmlformats.org/officeDocument/2006/relationships/slide" Target="slides/slide28.xml"/><Relationship Id="rId120" Type="http://schemas.openxmlformats.org/officeDocument/2006/relationships/slide" Target="slides/slide44.xml"/><Relationship Id="rId125" Type="http://schemas.openxmlformats.org/officeDocument/2006/relationships/notesMaster" Target="notesMasters/notesMaster1.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 Target="slides/slide16.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slide" Target="slides/slide11.xml"/><Relationship Id="rId110" Type="http://schemas.openxmlformats.org/officeDocument/2006/relationships/slide" Target="slides/slide34.xml"/><Relationship Id="rId115" Type="http://schemas.openxmlformats.org/officeDocument/2006/relationships/slide" Target="slides/slide39.xml"/><Relationship Id="rId61" Type="http://schemas.openxmlformats.org/officeDocument/2006/relationships/customXml" Target="../customXml/item61.xml"/><Relationship Id="rId8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10/21/2015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xmlns=""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250031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45BBB01-C0FD-49BD-B697-ABC298F9664F}" type="slidenum">
              <a:rPr lang="en-US" smtClean="0"/>
              <a:pPr/>
              <a:t>‹#›</a:t>
            </a:fld>
            <a:endParaRPr 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210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AD33D0BB-003F-42B4-BF7A-CD36EAA9C443}" type="datetimeFigureOut">
              <a:rPr lang="en-US" smtClean="0"/>
              <a:pPr/>
              <a:t>10/21/2015</a:t>
            </a:fld>
            <a:endParaRPr 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灯片编号占位符 6"/>
          <p:cNvSpPr>
            <a:spLocks noGrp="1"/>
          </p:cNvSpPr>
          <p:nvPr>
            <p:ph type="sldNum" sz="quarter" idx="12"/>
          </p:nvPr>
        </p:nvSpPr>
        <p:spPr>
          <a:xfrm>
            <a:off x="8339328" y="1170432"/>
            <a:ext cx="733864" cy="201168"/>
          </a:xfrm>
        </p:spPr>
        <p:txBody>
          <a:bodyPr/>
          <a:lstStyle/>
          <a:p>
            <a:fld id="{745BBB01-C0FD-49BD-B697-ABC298F966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页脚占位符 4"/>
          <p:cNvSpPr>
            <a:spLocks noGrp="1"/>
          </p:cNvSpPr>
          <p:nvPr>
            <p:ph type="ftr" sz="quarter" idx="11"/>
          </p:nvPr>
        </p:nvSpPr>
        <p:spPr>
          <a:xfrm>
            <a:off x="2640597" y="6377459"/>
            <a:ext cx="3836404" cy="365125"/>
          </a:xfrm>
        </p:spPr>
        <p:txBody>
          <a:bodyPr/>
          <a:lstStyle/>
          <a:p>
            <a:endParaRPr lang="en-US"/>
          </a:p>
        </p:txBody>
      </p:sp>
      <p:sp>
        <p:nvSpPr>
          <p:cNvPr id="6" name="灯片编号占位符 5"/>
          <p:cNvSpPr>
            <a:spLocks noGrp="1"/>
          </p:cNvSpPr>
          <p:nvPr>
            <p:ph type="sldNum" sz="quarter" idx="12"/>
          </p:nvPr>
        </p:nvSpPr>
        <p:spPr/>
        <p:txBody>
          <a:bodyPr/>
          <a:lstStyle/>
          <a:p>
            <a:fld id="{745BBB01-C0FD-49BD-B697-ABC298F966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D33D0BB-003F-42B4-BF7A-CD36EAA9C443}"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10/21/2015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xmlns=""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D33D0BB-003F-42B4-BF7A-CD36EAA9C443}" type="datetimeFigureOut">
              <a:rPr lang="en-US" smtClean="0"/>
              <a:pPr/>
              <a:t>10/21/2015</a:t>
            </a:fld>
            <a:endParaRPr 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45BBB01-C0FD-49BD-B697-ABC298F966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32</a:t>
            </a:r>
            <a:r>
              <a:rPr lang="zh-CN" altLang="en-US" dirty="0" smtClean="0"/>
              <a:t>位</a:t>
            </a:r>
            <a:r>
              <a:rPr lang="en-US" altLang="zh-CN" dirty="0" smtClean="0"/>
              <a:t>MIPS</a:t>
            </a:r>
            <a:r>
              <a:rPr lang="zh-CN" altLang="en-US" dirty="0" smtClean="0"/>
              <a:t>综合实验项目</a:t>
            </a:r>
            <a:r>
              <a:rPr lang="en-US" altLang="zh-CN" dirty="0" smtClean="0"/>
              <a:t/>
            </a:r>
            <a:br>
              <a:rPr lang="en-US" altLang="zh-CN" dirty="0" smtClean="0"/>
            </a:br>
            <a:r>
              <a:rPr lang="zh-CN" altLang="en-US" dirty="0" smtClean="0"/>
              <a:t>需求分析</a:t>
            </a:r>
            <a:endParaRPr lang="zh-CN" altLang="en-US" dirty="0"/>
          </a:p>
        </p:txBody>
      </p:sp>
      <p:sp>
        <p:nvSpPr>
          <p:cNvPr id="3" name="副标题 2"/>
          <p:cNvSpPr>
            <a:spLocks noGrp="1"/>
          </p:cNvSpPr>
          <p:nvPr>
            <p:ph type="subTitle" idx="1"/>
          </p:nvPr>
        </p:nvSpPr>
        <p:spPr/>
        <p:txBody>
          <a:bodyPr/>
          <a:lstStyle/>
          <a:p>
            <a:r>
              <a:rPr lang="zh-CN" altLang="en-US" dirty="0" smtClean="0"/>
              <a:t>挑战性课程项目 暨 计原</a:t>
            </a:r>
            <a:r>
              <a:rPr lang="en-US" altLang="zh-CN" dirty="0" smtClean="0"/>
              <a:t>-</a:t>
            </a:r>
            <a:r>
              <a:rPr lang="zh-CN" altLang="en-US" dirty="0" smtClean="0"/>
              <a:t>软工联合项目</a:t>
            </a:r>
            <a:endParaRPr lang="zh-CN" altLang="en-US" dirty="0"/>
          </a:p>
        </p:txBody>
      </p:sp>
      <p:sp>
        <p:nvSpPr>
          <p:cNvPr id="4" name="副标题 2"/>
          <p:cNvSpPr txBox="1">
            <a:spLocks/>
          </p:cNvSpPr>
          <p:nvPr/>
        </p:nvSpPr>
        <p:spPr>
          <a:xfrm>
            <a:off x="611560" y="4941168"/>
            <a:ext cx="8077200" cy="1499616"/>
          </a:xfrm>
          <a:prstGeom prst="rect">
            <a:avLst/>
          </a:prstGeom>
        </p:spPr>
        <p:txBody>
          <a:bodyPr vert="horz" lIns="118872" tIns="0" rIns="45720" bIns="0" rtlCol="0" anchor="b">
            <a:normAutofit/>
          </a:bodyPr>
          <a:lstStyle/>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原子小组</a:t>
            </a:r>
            <a:endParaRPr kumimoji="0" lang="en-US" altLang="zh-CN"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计</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33</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班</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 </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徐炜杰 王楠 黄欢</a:t>
            </a:r>
            <a:endParaRPr kumimoji="0" lang="en-US" altLang="zh-CN" sz="2000" b="0" i="0" u="none" strike="noStrike" kern="1200" cap="none" spc="0" normalizeH="0" baseline="0" noProof="0" dirty="0" smtClean="0">
              <a:ln>
                <a:noFill/>
              </a:ln>
              <a:solidFill>
                <a:srgbClr val="FFFFFF"/>
              </a:solidFill>
              <a:effectLst/>
              <a:uLnTx/>
              <a:uFillTx/>
              <a:latin typeface="+mn-lt"/>
              <a:ea typeface="+mn-ea"/>
              <a:cs typeface="+mn-cs"/>
            </a:endParaRPr>
          </a:p>
          <a:p>
            <a:pPr marL="0" marR="0" lvl="0" indent="0"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2015</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10</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月</a:t>
            </a:r>
            <a:r>
              <a:rPr kumimoji="0" lang="en-US" altLang="zh-CN" sz="2000" b="0" i="0" u="none" strike="noStrike" kern="1200" cap="none" spc="0" normalizeH="0" baseline="0" noProof="0" dirty="0" smtClean="0">
                <a:ln>
                  <a:noFill/>
                </a:ln>
                <a:solidFill>
                  <a:srgbClr val="FFFFFF"/>
                </a:solidFill>
                <a:effectLst/>
                <a:uLnTx/>
                <a:uFillTx/>
                <a:latin typeface="+mn-lt"/>
                <a:ea typeface="+mn-ea"/>
                <a:cs typeface="+mn-cs"/>
              </a:rPr>
              <a:t>23</a:t>
            </a: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en-US" altLang="zh-CN" dirty="0" smtClean="0"/>
              <a:t>CPU</a:t>
            </a:r>
            <a:r>
              <a:rPr lang="zh-CN" altLang="en-US" dirty="0" smtClean="0"/>
              <a:t>总体设计图</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979712" y="1537679"/>
            <a:ext cx="4536504" cy="52371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——ALU</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ALU</a:t>
            </a:r>
            <a:r>
              <a:rPr lang="zh-CN" altLang="en-US" dirty="0" smtClean="0"/>
              <a:t>负责实现双输入的算术、逻辑和移位运算功能，其中包括乘法运算，并完成指令系统的算术指令。</a:t>
            </a:r>
          </a:p>
          <a:p>
            <a:endParaRPr lang="zh-CN" altLang="en-US" dirty="0" smtClean="0"/>
          </a:p>
          <a:p>
            <a:r>
              <a:rPr lang="en-US" altLang="zh-CN" dirty="0" smtClean="0"/>
              <a:t>ALU</a:t>
            </a:r>
            <a:r>
              <a:rPr lang="zh-CN" altLang="en-US" dirty="0" smtClean="0"/>
              <a:t>的输入端为两个</a:t>
            </a:r>
            <a:r>
              <a:rPr lang="en-US" altLang="zh-CN" dirty="0" smtClean="0"/>
              <a:t>32</a:t>
            </a:r>
            <a:r>
              <a:rPr lang="zh-CN" altLang="en-US" dirty="0" smtClean="0"/>
              <a:t>位整数和一个</a:t>
            </a:r>
            <a:r>
              <a:rPr lang="en-US" altLang="zh-CN" dirty="0" smtClean="0"/>
              <a:t>8</a:t>
            </a:r>
            <a:r>
              <a:rPr lang="zh-CN" altLang="en-US" dirty="0" smtClean="0"/>
              <a:t>位操作码，输出端为</a:t>
            </a:r>
            <a:r>
              <a:rPr lang="en-US" altLang="zh-CN" dirty="0" smtClean="0"/>
              <a:t>32</a:t>
            </a:r>
            <a:r>
              <a:rPr lang="zh-CN" altLang="en-US" dirty="0" smtClean="0"/>
              <a:t>位整数（乘法运算除外），不给出标志位。</a:t>
            </a:r>
          </a:p>
          <a:p>
            <a:endParaRPr lang="zh-CN" altLang="en-US" dirty="0" smtClean="0"/>
          </a:p>
          <a:p>
            <a:r>
              <a:rPr lang="zh-CN" altLang="en-US" dirty="0" smtClean="0"/>
              <a:t>由于</a:t>
            </a:r>
            <a:r>
              <a:rPr lang="en-US" altLang="zh-CN" dirty="0" smtClean="0"/>
              <a:t>ALU</a:t>
            </a:r>
            <a:r>
              <a:rPr lang="zh-CN" altLang="en-US" dirty="0" smtClean="0"/>
              <a:t>需要实现的运算种类较多，我们在此不做列举。</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乘法器</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乘法器负责实现乘法功能，输入为两个</a:t>
            </a:r>
            <a:r>
              <a:rPr lang="en-US" altLang="zh-CN" dirty="0" smtClean="0"/>
              <a:t>32</a:t>
            </a:r>
            <a:r>
              <a:rPr lang="zh-CN" altLang="en-US" dirty="0" smtClean="0"/>
              <a:t>位整数，输出为两个</a:t>
            </a:r>
            <a:r>
              <a:rPr lang="en-US" altLang="zh-CN" dirty="0" smtClean="0"/>
              <a:t>32</a:t>
            </a:r>
            <a:r>
              <a:rPr lang="zh-CN" altLang="en-US" dirty="0" smtClean="0"/>
              <a:t>位整数，分别存放在</a:t>
            </a:r>
            <a:r>
              <a:rPr lang="en-US" altLang="zh-CN" dirty="0" smtClean="0"/>
              <a:t>LO</a:t>
            </a:r>
            <a:r>
              <a:rPr lang="zh-CN" altLang="en-US" dirty="0" smtClean="0"/>
              <a:t>和</a:t>
            </a:r>
            <a:r>
              <a:rPr lang="en-US" altLang="zh-CN" dirty="0" smtClean="0"/>
              <a:t>HI</a:t>
            </a:r>
            <a:r>
              <a:rPr lang="zh-CN" altLang="en-US" dirty="0" smtClean="0"/>
              <a:t>寄存器中。</a:t>
            </a:r>
          </a:p>
          <a:p>
            <a:endParaRPr lang="zh-CN" altLang="en-US" dirty="0" smtClean="0"/>
          </a:p>
          <a:p>
            <a:r>
              <a:rPr lang="zh-CN" altLang="en-US" dirty="0" smtClean="0"/>
              <a:t>乘法运算采用</a:t>
            </a:r>
            <a:r>
              <a:rPr lang="en-US" altLang="zh-CN" dirty="0" err="1" smtClean="0"/>
              <a:t>Verilog</a:t>
            </a:r>
            <a:r>
              <a:rPr lang="zh-CN" altLang="en-US" dirty="0" smtClean="0"/>
              <a:t>语言提供的乘法运算符实现。我们没有将乘法器作为一个独立的元件来实现，而是在</a:t>
            </a:r>
            <a:r>
              <a:rPr lang="en-US" altLang="zh-CN" dirty="0" smtClean="0"/>
              <a:t>ALU</a:t>
            </a:r>
            <a:r>
              <a:rPr lang="zh-CN" altLang="en-US" dirty="0" smtClean="0"/>
              <a:t>中加入乘法的操作码，将乘法器并入</a:t>
            </a:r>
            <a:r>
              <a:rPr lang="en-US" altLang="zh-CN" dirty="0" smtClean="0"/>
              <a:t>ALU</a:t>
            </a:r>
            <a:r>
              <a:rPr lang="zh-CN" altLang="en-US" dirty="0" smtClean="0"/>
              <a:t>中实现。</a:t>
            </a:r>
          </a:p>
          <a:p>
            <a:endParaRPr lang="zh-CN" altLang="en-US" dirty="0" smtClean="0"/>
          </a:p>
          <a:p>
            <a:r>
              <a:rPr lang="zh-CN" altLang="en-US" dirty="0" smtClean="0"/>
              <a:t>考虑到乘法运算需要的时间比较长，如果乘法指令需要多周期完成，那么</a:t>
            </a:r>
            <a:r>
              <a:rPr lang="en-US" altLang="zh-CN" dirty="0" smtClean="0"/>
              <a:t>Controller</a:t>
            </a:r>
            <a:r>
              <a:rPr lang="zh-CN" altLang="en-US" dirty="0" smtClean="0"/>
              <a:t>就必须暂停流水线，等待乘法指令完成后再让流水线继续运作。为避免这种情况发生，可适当降低时钟频率，以使得乘法运算可以在一个时钟周期内完成运算。</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寄存器堆</a:t>
            </a:r>
            <a:endParaRPr lang="zh-CN" altLang="en-US" dirty="0"/>
          </a:p>
        </p:txBody>
      </p:sp>
      <p:sp>
        <p:nvSpPr>
          <p:cNvPr id="3" name="内容占位符 2"/>
          <p:cNvSpPr>
            <a:spLocks noGrp="1"/>
          </p:cNvSpPr>
          <p:nvPr>
            <p:ph idx="1"/>
          </p:nvPr>
        </p:nvSpPr>
        <p:spPr/>
        <p:txBody>
          <a:bodyPr/>
          <a:lstStyle/>
          <a:p>
            <a:r>
              <a:rPr lang="zh-CN" altLang="en-US" dirty="0" smtClean="0"/>
              <a:t>寄存器堆负责实现通用寄存器的读写和在数据通路中的控制，在流水线译码阶段读取一个或两个通用寄存器的数据（组合逻辑），并在流水线写回阶段将结果写入通用寄存器（时序逻辑）。</a:t>
            </a:r>
          </a:p>
          <a:p>
            <a:endParaRPr lang="zh-CN" altLang="en-US" dirty="0" smtClean="0"/>
          </a:p>
          <a:p>
            <a:r>
              <a:rPr lang="zh-CN" altLang="en-US" dirty="0" smtClean="0"/>
              <a:t>寄存器堆采用</a:t>
            </a:r>
            <a:r>
              <a:rPr lang="en-US" altLang="zh-CN" dirty="0" smtClean="0"/>
              <a:t>FPGA</a:t>
            </a:r>
            <a:r>
              <a:rPr lang="zh-CN" altLang="en-US" dirty="0" smtClean="0"/>
              <a:t>的逻辑单元来实现数据的存储，在</a:t>
            </a:r>
            <a:r>
              <a:rPr lang="en-US" altLang="zh-CN" dirty="0" smtClean="0"/>
              <a:t>32</a:t>
            </a:r>
            <a:r>
              <a:rPr lang="zh-CN" altLang="en-US" dirty="0" smtClean="0"/>
              <a:t>位</a:t>
            </a:r>
            <a:r>
              <a:rPr lang="en-US" altLang="zh-CN" dirty="0" smtClean="0"/>
              <a:t>MIPS</a:t>
            </a:r>
            <a:r>
              <a:rPr lang="zh-CN" altLang="en-US" dirty="0" smtClean="0"/>
              <a:t>架构下需要实现</a:t>
            </a:r>
            <a:r>
              <a:rPr lang="en-US" altLang="zh-CN" dirty="0" smtClean="0"/>
              <a:t>32</a:t>
            </a:r>
            <a:r>
              <a:rPr lang="zh-CN" altLang="en-US" dirty="0" smtClean="0"/>
              <a:t>个</a:t>
            </a:r>
            <a:r>
              <a:rPr lang="en-US" altLang="zh-CN" dirty="0" smtClean="0"/>
              <a:t>32</a:t>
            </a:r>
            <a:r>
              <a:rPr lang="zh-CN" altLang="en-US" dirty="0" smtClean="0"/>
              <a:t>位通用寄存器。</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r>
              <a:rPr lang="en-US" altLang="zh-CN" dirty="0" smtClean="0"/>
              <a:t>CP0</a:t>
            </a:r>
            <a:r>
              <a:rPr lang="zh-CN" altLang="en-US" dirty="0" smtClean="0"/>
              <a:t>是系统控制协处理器，本次实验我们需要通过</a:t>
            </a:r>
            <a:r>
              <a:rPr lang="en-US" altLang="zh-CN" dirty="0" smtClean="0"/>
              <a:t>CP0</a:t>
            </a:r>
            <a:r>
              <a:rPr lang="zh-CN" altLang="en-US" dirty="0" smtClean="0"/>
              <a:t>实现对</a:t>
            </a:r>
            <a:r>
              <a:rPr lang="en-US" altLang="zh-CN" dirty="0" smtClean="0"/>
              <a:t>TLB</a:t>
            </a:r>
            <a:r>
              <a:rPr lang="zh-CN" altLang="en-US" dirty="0" smtClean="0"/>
              <a:t>、</a:t>
            </a:r>
            <a:r>
              <a:rPr lang="en-US" altLang="zh-CN" dirty="0" smtClean="0"/>
              <a:t>MMU</a:t>
            </a:r>
            <a:r>
              <a:rPr lang="zh-CN" altLang="en-US" dirty="0" smtClean="0"/>
              <a:t>及异常处理的管理机制</a:t>
            </a:r>
            <a:r>
              <a:rPr lang="zh-CN" altLang="en-US" dirty="0" smtClean="0"/>
              <a:t>。</a:t>
            </a:r>
            <a:endParaRPr lang="en-US" altLang="zh-CN" dirty="0" smtClean="0"/>
          </a:p>
          <a:p>
            <a:endParaRPr lang="zh-CN" altLang="en-US" dirty="0" smtClean="0"/>
          </a:p>
          <a:p>
            <a:r>
              <a:rPr lang="zh-CN" altLang="en-US" dirty="0" smtClean="0"/>
              <a:t>下表列出了</a:t>
            </a:r>
            <a:r>
              <a:rPr lang="en-US" altLang="zh-CN" dirty="0" smtClean="0"/>
              <a:t>CP0</a:t>
            </a:r>
            <a:r>
              <a:rPr lang="zh-CN" altLang="en-US" dirty="0" smtClean="0"/>
              <a:t>的寄存器及其功能，这里我们只给出必须实现的</a:t>
            </a:r>
            <a:r>
              <a:rPr lang="en-US" altLang="zh-CN" dirty="0" smtClean="0"/>
              <a:t>11</a:t>
            </a:r>
            <a:r>
              <a:rPr lang="zh-CN" altLang="en-US" dirty="0" smtClean="0"/>
              <a:t>个寄存器</a:t>
            </a:r>
            <a:r>
              <a:rPr lang="zh-CN" altLang="en-US"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功能需求</a:t>
            </a:r>
            <a:r>
              <a:rPr lang="en-US" altLang="zh-CN" dirty="0" smtClean="0"/>
              <a:t>——</a:t>
            </a:r>
            <a:r>
              <a:rPr lang="en-US" altLang="zh-CN" dirty="0" smtClean="0"/>
              <a:t>CP0</a:t>
            </a:r>
            <a:r>
              <a:rPr lang="zh-CN" altLang="en-US" dirty="0" smtClean="0"/>
              <a:t>的寄存器及其功能</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238125" y="1772816"/>
            <a:ext cx="8667750"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23528" y="3819525"/>
            <a:ext cx="8420100" cy="303847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00808"/>
            <a:ext cx="8280920" cy="2570442"/>
          </a:xfrm>
        </p:spPr>
        <p:txBody>
          <a:bodyPr>
            <a:normAutofit fontScale="70000" lnSpcReduction="20000"/>
          </a:bodyPr>
          <a:lstStyle/>
          <a:p>
            <a:r>
              <a:rPr lang="en-US" altLang="zh-CN" dirty="0" smtClean="0"/>
              <a:t>Index</a:t>
            </a:r>
            <a:r>
              <a:rPr lang="zh-CN" altLang="en-US" dirty="0" smtClean="0"/>
              <a:t>寄存器是一个</a:t>
            </a:r>
            <a:r>
              <a:rPr lang="en-US" altLang="zh-CN" dirty="0" smtClean="0"/>
              <a:t>32</a:t>
            </a:r>
            <a:r>
              <a:rPr lang="zh-CN" altLang="en-US" dirty="0" smtClean="0"/>
              <a:t>位读</a:t>
            </a:r>
            <a:r>
              <a:rPr lang="en-US" altLang="zh-CN" dirty="0" smtClean="0"/>
              <a:t>/</a:t>
            </a:r>
            <a:r>
              <a:rPr lang="zh-CN" altLang="en-US" dirty="0" smtClean="0"/>
              <a:t>写寄存器，可用于</a:t>
            </a:r>
            <a:r>
              <a:rPr lang="en-US" altLang="zh-CN" dirty="0" smtClean="0"/>
              <a:t>TLBP</a:t>
            </a:r>
            <a:r>
              <a:rPr lang="zh-CN" altLang="en-US" dirty="0" smtClean="0"/>
              <a:t>、</a:t>
            </a:r>
            <a:r>
              <a:rPr lang="en-US" altLang="zh-CN" dirty="0" smtClean="0"/>
              <a:t>TLBR</a:t>
            </a:r>
            <a:r>
              <a:rPr lang="zh-CN" altLang="en-US" dirty="0" smtClean="0"/>
              <a:t>和</a:t>
            </a:r>
            <a:r>
              <a:rPr lang="en-US" altLang="zh-CN" dirty="0" smtClean="0"/>
              <a:t>TLBWI</a:t>
            </a:r>
            <a:r>
              <a:rPr lang="zh-CN" altLang="en-US" dirty="0" smtClean="0"/>
              <a:t>指令访问</a:t>
            </a:r>
            <a:r>
              <a:rPr lang="en-US" altLang="zh-CN" dirty="0" smtClean="0"/>
              <a:t>TLB</a:t>
            </a:r>
            <a:r>
              <a:rPr lang="zh-CN" altLang="en-US" dirty="0" smtClean="0"/>
              <a:t>入口的索引序号</a:t>
            </a:r>
            <a:r>
              <a:rPr lang="zh-CN" altLang="en-US" dirty="0" smtClean="0"/>
              <a:t>。</a:t>
            </a:r>
            <a:endParaRPr lang="zh-CN" altLang="en-US" dirty="0" smtClean="0"/>
          </a:p>
          <a:p>
            <a:r>
              <a:rPr lang="en-US" altLang="zh-CN" dirty="0" smtClean="0"/>
              <a:t>Index</a:t>
            </a:r>
            <a:r>
              <a:rPr lang="zh-CN" altLang="en-US" dirty="0" smtClean="0"/>
              <a:t>区域的大小根据具体实现方式随</a:t>
            </a:r>
            <a:r>
              <a:rPr lang="en-US" altLang="zh-CN" dirty="0" smtClean="0"/>
              <a:t>TLB</a:t>
            </a:r>
            <a:r>
              <a:rPr lang="zh-CN" altLang="en-US" dirty="0" smtClean="0"/>
              <a:t>的入口个数而定。对于基于</a:t>
            </a:r>
            <a:r>
              <a:rPr lang="en-US" altLang="zh-CN" dirty="0" smtClean="0"/>
              <a:t>TLB</a:t>
            </a:r>
            <a:r>
              <a:rPr lang="zh-CN" altLang="en-US" dirty="0" smtClean="0"/>
              <a:t>的内存管理单元</a:t>
            </a:r>
            <a:r>
              <a:rPr lang="en-US" altLang="zh-CN" dirty="0" smtClean="0"/>
              <a:t>MMU</a:t>
            </a:r>
            <a:r>
              <a:rPr lang="zh-CN" altLang="en-US" dirty="0" smtClean="0"/>
              <a:t>来说，该区域的最小值</a:t>
            </a:r>
            <a:r>
              <a:rPr lang="zh-CN" altLang="en-US" dirty="0" smtClean="0"/>
              <a:t>为</a:t>
            </a:r>
            <a:r>
              <a:rPr lang="en-US" altLang="zh-CN" dirty="0" smtClean="0"/>
              <a:t>⌈log2(</a:t>
            </a:r>
            <a:r>
              <a:rPr lang="en-US" altLang="zh-CN" dirty="0" err="1" smtClean="0"/>
              <a:t>TLBEntries</a:t>
            </a:r>
            <a:r>
              <a:rPr lang="en-US" altLang="zh-CN" dirty="0" smtClean="0"/>
              <a:t>)⌉</a:t>
            </a:r>
            <a:r>
              <a:rPr lang="zh-CN" altLang="en-US" dirty="0" smtClean="0"/>
              <a:t>。</a:t>
            </a:r>
            <a:endParaRPr lang="zh-CN" altLang="en-US" dirty="0" smtClean="0"/>
          </a:p>
          <a:p>
            <a:r>
              <a:rPr lang="zh-CN" altLang="en-US" dirty="0" smtClean="0"/>
              <a:t>如果一个写入</a:t>
            </a:r>
            <a:r>
              <a:rPr lang="en-US" altLang="zh-CN" dirty="0" smtClean="0"/>
              <a:t>Index</a:t>
            </a:r>
            <a:r>
              <a:rPr lang="zh-CN" altLang="en-US" dirty="0" smtClean="0"/>
              <a:t>寄存器的值大于等于</a:t>
            </a:r>
            <a:r>
              <a:rPr lang="en-US" altLang="zh-CN" dirty="0" smtClean="0"/>
              <a:t>TLB</a:t>
            </a:r>
            <a:r>
              <a:rPr lang="zh-CN" altLang="en-US" dirty="0" smtClean="0"/>
              <a:t>入口数，则该处理器的操作是未定义的</a:t>
            </a:r>
            <a:r>
              <a:rPr lang="zh-CN" altLang="en-US" dirty="0" smtClean="0"/>
              <a:t>。</a:t>
            </a:r>
            <a:endParaRPr lang="zh-CN" altLang="en-US" dirty="0" smtClean="0"/>
          </a:p>
          <a:p>
            <a:r>
              <a:rPr lang="zh-CN" altLang="en-US" dirty="0" smtClean="0"/>
              <a:t>该寄存器仅对</a:t>
            </a:r>
            <a:r>
              <a:rPr lang="en-US" altLang="zh-CN" dirty="0" smtClean="0"/>
              <a:t>TLB</a:t>
            </a:r>
            <a:r>
              <a:rPr lang="zh-CN" altLang="en-US" dirty="0" smtClean="0"/>
              <a:t>有效。</a:t>
            </a:r>
            <a:endParaRPr lang="zh-CN" altLang="en-US" dirty="0"/>
          </a:p>
        </p:txBody>
      </p:sp>
      <p:pic>
        <p:nvPicPr>
          <p:cNvPr id="3074" name="Picture 2"/>
          <p:cNvPicPr>
            <a:picLocks noChangeAspect="1" noChangeArrowheads="1"/>
          </p:cNvPicPr>
          <p:nvPr/>
        </p:nvPicPr>
        <p:blipFill>
          <a:blip r:embed="rId3" cstate="print"/>
          <a:srcRect/>
          <a:stretch>
            <a:fillRect/>
          </a:stretch>
        </p:blipFill>
        <p:spPr bwMode="auto">
          <a:xfrm>
            <a:off x="5888410" y="3405924"/>
            <a:ext cx="2644030" cy="5991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280920" cy="3722570"/>
          </a:xfrm>
        </p:spPr>
        <p:txBody>
          <a:bodyPr>
            <a:normAutofit fontScale="92500" lnSpcReduction="20000"/>
          </a:bodyPr>
          <a:lstStyle/>
          <a:p>
            <a:r>
              <a:rPr lang="en-US" altLang="zh-CN" dirty="0" smtClean="0"/>
              <a:t>EntryLo1/EntryLo0</a:t>
            </a:r>
            <a:r>
              <a:rPr lang="zh-CN" altLang="en-US" dirty="0" smtClean="0"/>
              <a:t>寄存器</a:t>
            </a:r>
          </a:p>
          <a:p>
            <a:r>
              <a:rPr lang="zh-CN" altLang="en-US" dirty="0" smtClean="0"/>
              <a:t>这对</a:t>
            </a:r>
            <a:r>
              <a:rPr lang="en-US" altLang="zh-CN" dirty="0" err="1" smtClean="0"/>
              <a:t>EntryLo</a:t>
            </a:r>
            <a:r>
              <a:rPr lang="zh-CN" altLang="en-US" dirty="0" smtClean="0"/>
              <a:t>寄存器的作用等同于</a:t>
            </a:r>
            <a:r>
              <a:rPr lang="en-US" altLang="zh-CN" dirty="0" smtClean="0"/>
              <a:t>TLB</a:t>
            </a:r>
            <a:r>
              <a:rPr lang="zh-CN" altLang="en-US" dirty="0" smtClean="0"/>
              <a:t>、</a:t>
            </a:r>
            <a:r>
              <a:rPr lang="en-US" altLang="zh-CN" dirty="0" smtClean="0"/>
              <a:t>TLBR</a:t>
            </a:r>
            <a:r>
              <a:rPr lang="zh-CN" altLang="en-US" dirty="0" smtClean="0"/>
              <a:t>、</a:t>
            </a:r>
            <a:r>
              <a:rPr lang="en-US" altLang="zh-CN" dirty="0" smtClean="0"/>
              <a:t>TLBWI</a:t>
            </a:r>
            <a:r>
              <a:rPr lang="zh-CN" altLang="en-US" dirty="0" smtClean="0"/>
              <a:t>和</a:t>
            </a:r>
            <a:r>
              <a:rPr lang="en-US" altLang="zh-CN" dirty="0" smtClean="0"/>
              <a:t>TLBWR</a:t>
            </a:r>
            <a:r>
              <a:rPr lang="zh-CN" altLang="en-US" dirty="0" smtClean="0"/>
              <a:t>指令间的接口。对基于</a:t>
            </a:r>
            <a:r>
              <a:rPr lang="en-US" altLang="zh-CN" dirty="0" smtClean="0"/>
              <a:t>TLB</a:t>
            </a:r>
            <a:r>
              <a:rPr lang="zh-CN" altLang="en-US" dirty="0" smtClean="0"/>
              <a:t>的</a:t>
            </a:r>
            <a:r>
              <a:rPr lang="en-US" altLang="zh-CN" dirty="0" smtClean="0"/>
              <a:t>MMU</a:t>
            </a:r>
            <a:r>
              <a:rPr lang="zh-CN" altLang="en-US" dirty="0" smtClean="0"/>
              <a:t>而言，</a:t>
            </a:r>
            <a:r>
              <a:rPr lang="en-US" altLang="zh-CN" dirty="0" smtClean="0"/>
              <a:t>EntryLo0</a:t>
            </a:r>
            <a:r>
              <a:rPr lang="zh-CN" altLang="en-US" dirty="0" smtClean="0"/>
              <a:t>管理偶数页的入口，</a:t>
            </a:r>
            <a:r>
              <a:rPr lang="en-US" altLang="zh-CN" dirty="0" smtClean="0"/>
              <a:t>EntryLo1</a:t>
            </a:r>
            <a:r>
              <a:rPr lang="zh-CN" altLang="en-US" dirty="0" smtClean="0"/>
              <a:t>管理奇数页的入口。如果出现了地址错误，</a:t>
            </a:r>
            <a:r>
              <a:rPr lang="en-US" altLang="zh-CN" dirty="0" smtClean="0"/>
              <a:t>TLB</a:t>
            </a:r>
            <a:r>
              <a:rPr lang="zh-CN" altLang="en-US" dirty="0" smtClean="0"/>
              <a:t>失效，</a:t>
            </a:r>
            <a:r>
              <a:rPr lang="en-US" altLang="zh-CN" dirty="0" smtClean="0"/>
              <a:t>TLB</a:t>
            </a:r>
            <a:r>
              <a:rPr lang="zh-CN" altLang="en-US" dirty="0" smtClean="0"/>
              <a:t>修改或是</a:t>
            </a:r>
            <a:r>
              <a:rPr lang="en-US" altLang="zh-CN" dirty="0" smtClean="0"/>
              <a:t>TLB</a:t>
            </a:r>
            <a:r>
              <a:rPr lang="zh-CN" altLang="en-US" dirty="0" smtClean="0"/>
              <a:t>重填异常的行为，那么</a:t>
            </a:r>
            <a:r>
              <a:rPr lang="en-US" altLang="zh-CN" dirty="0" smtClean="0"/>
              <a:t>EntryLo0</a:t>
            </a:r>
            <a:r>
              <a:rPr lang="zh-CN" altLang="en-US" dirty="0" smtClean="0"/>
              <a:t>和</a:t>
            </a:r>
            <a:r>
              <a:rPr lang="en-US" altLang="zh-CN" dirty="0" smtClean="0"/>
              <a:t>EntryLo1</a:t>
            </a:r>
            <a:r>
              <a:rPr lang="zh-CN" altLang="en-US" dirty="0" smtClean="0"/>
              <a:t>寄存器的内容将会成为未定义的。只有当基于</a:t>
            </a:r>
            <a:r>
              <a:rPr lang="en-US" altLang="zh-CN" dirty="0" smtClean="0"/>
              <a:t>TLB</a:t>
            </a:r>
            <a:r>
              <a:rPr lang="zh-CN" altLang="en-US" dirty="0" smtClean="0"/>
              <a:t>的存储管理单元存在时，这些寄存器才有效。</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611560" y="5517232"/>
            <a:ext cx="5591175" cy="102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5849144" y="3286456"/>
            <a:ext cx="3331368" cy="1958066"/>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6336704" cy="2570442"/>
          </a:xfrm>
        </p:spPr>
        <p:txBody>
          <a:bodyPr>
            <a:normAutofit/>
          </a:bodyPr>
          <a:lstStyle/>
          <a:p>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251520" y="1575138"/>
            <a:ext cx="5753694" cy="5166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70000" lnSpcReduction="20000"/>
          </a:bodyPr>
          <a:lstStyle/>
          <a:p>
            <a:r>
              <a:rPr lang="en-US" altLang="zh-CN" dirty="0" err="1" smtClean="0"/>
              <a:t>EntryHi</a:t>
            </a:r>
            <a:r>
              <a:rPr lang="zh-CN" altLang="en-US" dirty="0" smtClean="0"/>
              <a:t>寄存器</a:t>
            </a:r>
          </a:p>
          <a:p>
            <a:r>
              <a:rPr lang="en-US" altLang="zh-CN" dirty="0" err="1" smtClean="0"/>
              <a:t>EntryHi</a:t>
            </a:r>
            <a:r>
              <a:rPr lang="zh-CN" altLang="en-US" dirty="0" smtClean="0"/>
              <a:t>寄存器包含了用于</a:t>
            </a:r>
            <a:r>
              <a:rPr lang="en-US" altLang="zh-CN" dirty="0" smtClean="0"/>
              <a:t>TLB</a:t>
            </a:r>
            <a:r>
              <a:rPr lang="zh-CN" altLang="en-US" dirty="0" smtClean="0"/>
              <a:t>读、写和访问操作的虚拟地址匹配信息。当</a:t>
            </a:r>
            <a:r>
              <a:rPr lang="en-US" altLang="zh-CN" dirty="0" smtClean="0"/>
              <a:t>TLB</a:t>
            </a:r>
            <a:r>
              <a:rPr lang="zh-CN" altLang="en-US" dirty="0" smtClean="0"/>
              <a:t>异常（</a:t>
            </a:r>
            <a:r>
              <a:rPr lang="en-US" altLang="zh-CN" dirty="0" smtClean="0"/>
              <a:t>TLB Refill</a:t>
            </a:r>
            <a:r>
              <a:rPr lang="zh-CN" altLang="en-US" dirty="0" smtClean="0"/>
              <a:t>，</a:t>
            </a:r>
            <a:r>
              <a:rPr lang="en-US" altLang="zh-CN" dirty="0" smtClean="0"/>
              <a:t>TLB Invalid</a:t>
            </a:r>
            <a:r>
              <a:rPr lang="zh-CN" altLang="en-US" dirty="0" smtClean="0"/>
              <a:t>或</a:t>
            </a:r>
            <a:r>
              <a:rPr lang="en-US" altLang="zh-CN" dirty="0" smtClean="0"/>
              <a:t>TLB Modified</a:t>
            </a:r>
            <a:r>
              <a:rPr lang="zh-CN" altLang="en-US" dirty="0" smtClean="0"/>
              <a:t>）发生时，系统将虚拟地址的</a:t>
            </a:r>
            <a:r>
              <a:rPr lang="en-US" altLang="zh-CN" dirty="0" smtClean="0"/>
              <a:t>[31:13]</a:t>
            </a:r>
            <a:r>
              <a:rPr lang="zh-CN" altLang="en-US" dirty="0" smtClean="0"/>
              <a:t>位写入</a:t>
            </a:r>
            <a:r>
              <a:rPr lang="en-US" altLang="zh-CN" dirty="0" err="1" smtClean="0"/>
              <a:t>EntryHi</a:t>
            </a:r>
            <a:r>
              <a:rPr lang="zh-CN" altLang="en-US" dirty="0" smtClean="0"/>
              <a:t>寄存器的</a:t>
            </a:r>
            <a:r>
              <a:rPr lang="en-US" altLang="zh-CN" dirty="0" smtClean="0"/>
              <a:t>VPN2</a:t>
            </a:r>
            <a:r>
              <a:rPr lang="zh-CN" altLang="en-US" dirty="0" smtClean="0"/>
              <a:t>区域。</a:t>
            </a:r>
            <a:r>
              <a:rPr lang="en-US" altLang="zh-CN" dirty="0" smtClean="0"/>
              <a:t>TLBR</a:t>
            </a:r>
            <a:r>
              <a:rPr lang="zh-CN" altLang="en-US" dirty="0" smtClean="0"/>
              <a:t>指令将选中的</a:t>
            </a:r>
            <a:r>
              <a:rPr lang="en-US" altLang="zh-CN" dirty="0" smtClean="0"/>
              <a:t>TLB</a:t>
            </a:r>
            <a:r>
              <a:rPr lang="zh-CN" altLang="en-US" dirty="0" smtClean="0"/>
              <a:t>入口相应的区域写入</a:t>
            </a:r>
            <a:r>
              <a:rPr lang="en-US" altLang="zh-CN" dirty="0" err="1" smtClean="0"/>
              <a:t>EntryHi</a:t>
            </a:r>
            <a:r>
              <a:rPr lang="zh-CN" altLang="en-US" dirty="0" smtClean="0"/>
              <a:t>寄存器。软件（通常是操作系统）将当前地址空间标识符写入</a:t>
            </a:r>
            <a:r>
              <a:rPr lang="en-US" altLang="zh-CN" dirty="0" smtClean="0"/>
              <a:t>ASID</a:t>
            </a:r>
            <a:r>
              <a:rPr lang="zh-CN" altLang="en-US" dirty="0" smtClean="0"/>
              <a:t>区域，该区域在</a:t>
            </a:r>
            <a:r>
              <a:rPr lang="en-US" altLang="zh-CN" dirty="0" smtClean="0"/>
              <a:t>TLB</a:t>
            </a:r>
            <a:r>
              <a:rPr lang="zh-CN" altLang="en-US" dirty="0" smtClean="0"/>
              <a:t>比较过程中用于确定</a:t>
            </a:r>
            <a:r>
              <a:rPr lang="en-US" altLang="zh-CN" dirty="0" smtClean="0"/>
              <a:t>TLB</a:t>
            </a:r>
            <a:r>
              <a:rPr lang="zh-CN" altLang="en-US" dirty="0" smtClean="0"/>
              <a:t>是否可以匹配</a:t>
            </a:r>
            <a:r>
              <a:rPr lang="zh-CN" altLang="en-US" dirty="0" smtClean="0"/>
              <a:t>。</a:t>
            </a:r>
            <a:endParaRPr lang="zh-CN" altLang="en-US" dirty="0" smtClean="0"/>
          </a:p>
          <a:p>
            <a:r>
              <a:rPr lang="zh-CN" altLang="en-US" dirty="0" smtClean="0"/>
              <a:t>由于</a:t>
            </a:r>
            <a:r>
              <a:rPr lang="en-US" altLang="zh-CN" dirty="0" smtClean="0"/>
              <a:t>ASID</a:t>
            </a:r>
            <a:r>
              <a:rPr lang="zh-CN" altLang="en-US" dirty="0" smtClean="0"/>
              <a:t>区域被</a:t>
            </a:r>
            <a:r>
              <a:rPr lang="en-US" altLang="zh-CN" dirty="0" smtClean="0"/>
              <a:t>TLBR</a:t>
            </a:r>
            <a:r>
              <a:rPr lang="zh-CN" altLang="en-US" dirty="0" smtClean="0"/>
              <a:t>指令重填覆盖了，软件必须保存和重新存储有关</a:t>
            </a:r>
            <a:r>
              <a:rPr lang="en-US" altLang="zh-CN" dirty="0" smtClean="0"/>
              <a:t>TLBR</a:t>
            </a:r>
            <a:r>
              <a:rPr lang="zh-CN" altLang="en-US" dirty="0" smtClean="0"/>
              <a:t>使用的</a:t>
            </a:r>
            <a:r>
              <a:rPr lang="en-US" altLang="zh-CN" dirty="0" smtClean="0"/>
              <a:t>ASID</a:t>
            </a:r>
            <a:r>
              <a:rPr lang="zh-CN" altLang="en-US" dirty="0" smtClean="0"/>
              <a:t>的值。这在发生</a:t>
            </a:r>
            <a:r>
              <a:rPr lang="en-US" altLang="zh-CN" dirty="0" smtClean="0"/>
              <a:t>TLB</a:t>
            </a:r>
            <a:r>
              <a:rPr lang="zh-CN" altLang="en-US" dirty="0" smtClean="0"/>
              <a:t>失效和</a:t>
            </a:r>
            <a:r>
              <a:rPr lang="en-US" altLang="zh-CN" dirty="0" smtClean="0"/>
              <a:t>TLB</a:t>
            </a:r>
            <a:r>
              <a:rPr lang="zh-CN" altLang="en-US" dirty="0" smtClean="0"/>
              <a:t>修改异常时，以及在其它存储管理软件中尤为重要</a:t>
            </a:r>
            <a:r>
              <a:rPr lang="zh-CN" altLang="en-US" dirty="0" smtClean="0"/>
              <a:t>。</a:t>
            </a:r>
            <a:endParaRPr lang="zh-CN" altLang="en-US" dirty="0" smtClean="0"/>
          </a:p>
          <a:p>
            <a:r>
              <a:rPr lang="zh-CN" altLang="en-US" dirty="0" smtClean="0"/>
              <a:t>在发生了地址错误的异常后，</a:t>
            </a:r>
            <a:r>
              <a:rPr lang="en-US" altLang="zh-CN" dirty="0" err="1" smtClean="0"/>
              <a:t>EntryHi</a:t>
            </a:r>
            <a:r>
              <a:rPr lang="zh-CN" altLang="en-US" dirty="0" smtClean="0"/>
              <a:t>寄存器的</a:t>
            </a:r>
            <a:r>
              <a:rPr lang="en-US" altLang="zh-CN" dirty="0" smtClean="0"/>
              <a:t>VPN2</a:t>
            </a:r>
            <a:r>
              <a:rPr lang="zh-CN" altLang="en-US" dirty="0" smtClean="0"/>
              <a:t>区域将成为未定义的，并且该区域可能在发生地址错误异常的过程中被硬件修改。</a:t>
            </a:r>
            <a:r>
              <a:rPr lang="en-US" altLang="zh-CN" dirty="0" err="1" smtClean="0"/>
              <a:t>EntryHi</a:t>
            </a:r>
            <a:r>
              <a:rPr lang="zh-CN" altLang="en-US" dirty="0" smtClean="0"/>
              <a:t>寄存器的软件写操作（通过</a:t>
            </a:r>
            <a:r>
              <a:rPr lang="en-US" altLang="zh-CN" dirty="0" smtClean="0"/>
              <a:t>MTC0</a:t>
            </a:r>
            <a:r>
              <a:rPr lang="zh-CN" altLang="en-US" dirty="0" smtClean="0"/>
              <a:t>）不会导致</a:t>
            </a:r>
            <a:r>
              <a:rPr lang="en-US" altLang="zh-CN" dirty="0" err="1" smtClean="0"/>
              <a:t>BadVAddr</a:t>
            </a:r>
            <a:r>
              <a:rPr lang="zh-CN" altLang="en-US" dirty="0" smtClean="0"/>
              <a:t>和</a:t>
            </a:r>
            <a:r>
              <a:rPr lang="en-US" altLang="zh-CN" dirty="0" smtClean="0"/>
              <a:t>Context</a:t>
            </a:r>
            <a:r>
              <a:rPr lang="zh-CN" altLang="en-US" dirty="0" smtClean="0"/>
              <a:t>寄存器中的地址相关区域发生隐式的写入（</a:t>
            </a:r>
            <a:r>
              <a:rPr lang="en-US" altLang="zh-CN" dirty="0" smtClean="0"/>
              <a:t>implicit write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需求报告编写目的</a:t>
            </a:r>
            <a:endParaRPr lang="zh-CN" altLang="en-US" dirty="0"/>
          </a:p>
        </p:txBody>
      </p:sp>
      <p:sp>
        <p:nvSpPr>
          <p:cNvPr id="3" name="内容占位符 2"/>
          <p:cNvSpPr>
            <a:spLocks noGrp="1"/>
          </p:cNvSpPr>
          <p:nvPr>
            <p:ph idx="1"/>
          </p:nvPr>
        </p:nvSpPr>
        <p:spPr/>
        <p:txBody>
          <a:bodyPr/>
          <a:lstStyle/>
          <a:p>
            <a:r>
              <a:rPr lang="zh-CN" altLang="en-US" dirty="0" smtClean="0"/>
              <a:t>明确项目需求与功能</a:t>
            </a:r>
            <a:endParaRPr lang="en-US" altLang="zh-CN" dirty="0" smtClean="0"/>
          </a:p>
          <a:p>
            <a:r>
              <a:rPr lang="zh-CN" altLang="en-US" dirty="0" smtClean="0"/>
              <a:t>明确开发资源与项目目标</a:t>
            </a:r>
            <a:endParaRPr lang="en-US" altLang="zh-CN" dirty="0" smtClean="0"/>
          </a:p>
          <a:p>
            <a:r>
              <a:rPr lang="zh-CN" altLang="en-US" dirty="0" smtClean="0"/>
              <a:t>引导并控制整个开发过程</a:t>
            </a:r>
            <a:endParaRPr lang="en-US" altLang="zh-CN" dirty="0" smtClean="0"/>
          </a:p>
          <a:p>
            <a:r>
              <a:rPr lang="zh-CN" altLang="en-US" dirty="0" smtClean="0"/>
              <a:t>降低开发过程中小组讨论的成本</a:t>
            </a:r>
            <a:endParaRPr lang="en-US" altLang="zh-CN" dirty="0" smtClean="0"/>
          </a:p>
          <a:p>
            <a:r>
              <a:rPr lang="zh-CN" altLang="en-US" dirty="0" smtClean="0"/>
              <a:t>预期读者：开发人员、任务提出者及其他使用该资源的用户</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srcRect/>
          <a:stretch>
            <a:fillRect/>
          </a:stretch>
        </p:blipFill>
        <p:spPr bwMode="auto">
          <a:xfrm>
            <a:off x="1023938" y="2220813"/>
            <a:ext cx="7096125" cy="3800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85000" lnSpcReduction="20000"/>
          </a:bodyPr>
          <a:lstStyle/>
          <a:p>
            <a:r>
              <a:rPr lang="en-US" altLang="zh-CN" dirty="0" smtClean="0"/>
              <a:t>Status</a:t>
            </a:r>
            <a:r>
              <a:rPr lang="zh-CN" altLang="en-US" dirty="0" smtClean="0"/>
              <a:t>寄存器</a:t>
            </a:r>
          </a:p>
          <a:p>
            <a:r>
              <a:rPr lang="en-US" altLang="zh-CN" dirty="0" smtClean="0"/>
              <a:t>Status</a:t>
            </a:r>
            <a:r>
              <a:rPr lang="zh-CN" altLang="en-US" dirty="0" smtClean="0"/>
              <a:t>寄存器是一个读</a:t>
            </a:r>
            <a:r>
              <a:rPr lang="en-US" altLang="zh-CN" dirty="0" smtClean="0"/>
              <a:t>/</a:t>
            </a:r>
            <a:r>
              <a:rPr lang="zh-CN" altLang="en-US" dirty="0" smtClean="0"/>
              <a:t>写寄存器，可以表示处理器的操作模式、中断使能以及诊断状态。该寄存器的区域联合作用，可以创建处理器的工作模式</a:t>
            </a:r>
            <a:r>
              <a:rPr lang="zh-CN" altLang="en-US" dirty="0" smtClean="0"/>
              <a:t>。</a:t>
            </a:r>
            <a:endParaRPr lang="zh-CN" altLang="en-US" dirty="0" smtClean="0"/>
          </a:p>
          <a:p>
            <a:r>
              <a:rPr lang="zh-CN" altLang="en-US" dirty="0" smtClean="0"/>
              <a:t>中断使能：当一下所有条件成立时启用中断</a:t>
            </a:r>
            <a:r>
              <a:rPr lang="zh-CN" altLang="en-US" dirty="0" smtClean="0"/>
              <a:t>：</a:t>
            </a:r>
            <a:endParaRPr lang="zh-CN" altLang="en-US" dirty="0" smtClean="0"/>
          </a:p>
          <a:p>
            <a:pPr lvl="1"/>
            <a:r>
              <a:rPr lang="en-US" altLang="zh-CN" dirty="0" smtClean="0"/>
              <a:t>Status[0</a:t>
            </a:r>
            <a:r>
              <a:rPr lang="en-US" altLang="zh-CN" dirty="0" smtClean="0"/>
              <a:t>]:IE = </a:t>
            </a:r>
            <a:r>
              <a:rPr lang="en-US" altLang="zh-CN" dirty="0" smtClean="0"/>
              <a:t>1</a:t>
            </a:r>
            <a:endParaRPr lang="en-US" altLang="zh-CN" dirty="0" smtClean="0"/>
          </a:p>
          <a:p>
            <a:pPr lvl="1"/>
            <a:r>
              <a:rPr lang="en-US" altLang="zh-CN" dirty="0" smtClean="0"/>
              <a:t>Status[0</a:t>
            </a:r>
            <a:r>
              <a:rPr lang="en-US" altLang="zh-CN" dirty="0" smtClean="0"/>
              <a:t>]:EXL = </a:t>
            </a:r>
            <a:r>
              <a:rPr lang="en-US" altLang="zh-CN" dirty="0" smtClean="0"/>
              <a:t>0</a:t>
            </a:r>
            <a:endParaRPr lang="en-US" altLang="zh-CN" dirty="0" smtClean="0"/>
          </a:p>
          <a:p>
            <a:pPr lvl="1"/>
            <a:r>
              <a:rPr lang="en-US" altLang="zh-CN" dirty="0" smtClean="0"/>
              <a:t>Status[0</a:t>
            </a:r>
            <a:r>
              <a:rPr lang="en-US" altLang="zh-CN" dirty="0" smtClean="0"/>
              <a:t>]:ERL = </a:t>
            </a:r>
            <a:r>
              <a:rPr lang="en-US" altLang="zh-CN" dirty="0" smtClean="0"/>
              <a:t>0</a:t>
            </a:r>
            <a:endParaRPr lang="en-US" altLang="zh-CN" dirty="0" smtClean="0"/>
          </a:p>
          <a:p>
            <a:pPr lvl="1"/>
            <a:r>
              <a:rPr lang="zh-CN" altLang="en-US" dirty="0" smtClean="0"/>
              <a:t>额外</a:t>
            </a:r>
            <a:r>
              <a:rPr lang="zh-CN" altLang="en-US" dirty="0" smtClean="0"/>
              <a:t>的：</a:t>
            </a:r>
            <a:r>
              <a:rPr lang="en-US" altLang="zh-CN" dirty="0" smtClean="0"/>
              <a:t>Debug[0]:DM = </a:t>
            </a:r>
            <a:r>
              <a:rPr lang="en-US" altLang="zh-CN" dirty="0" smtClean="0"/>
              <a:t>0</a:t>
            </a:r>
            <a:endParaRPr lang="en-US" altLang="zh-CN" dirty="0" smtClean="0"/>
          </a:p>
          <a:p>
            <a:r>
              <a:rPr lang="zh-CN" altLang="en-US" dirty="0" smtClean="0"/>
              <a:t>当这些条件都符合时，设置</a:t>
            </a:r>
            <a:r>
              <a:rPr lang="en-US" altLang="zh-CN" dirty="0" smtClean="0"/>
              <a:t>IM</a:t>
            </a:r>
            <a:r>
              <a:rPr lang="zh-CN" altLang="en-US" dirty="0" smtClean="0"/>
              <a:t>（</a:t>
            </a:r>
            <a:r>
              <a:rPr lang="en-US" altLang="zh-CN" dirty="0" smtClean="0"/>
              <a:t>Status[16:9]</a:t>
            </a:r>
            <a:r>
              <a:rPr lang="zh-CN" altLang="en-US" dirty="0" smtClean="0"/>
              <a:t>）位和</a:t>
            </a:r>
            <a:r>
              <a:rPr lang="en-US" altLang="zh-CN" dirty="0" smtClean="0"/>
              <a:t>IE</a:t>
            </a:r>
            <a:r>
              <a:rPr lang="zh-CN" altLang="en-US" dirty="0" smtClean="0"/>
              <a:t>位可以使能中断</a:t>
            </a:r>
            <a:r>
              <a:rPr lang="zh-CN" altLang="en-US" dirty="0" smtClean="0"/>
              <a:t>。</a:t>
            </a:r>
            <a:endParaRPr lang="zh-CN" altLang="en-US" dirty="0" smtClean="0"/>
          </a:p>
          <a:p>
            <a:r>
              <a:rPr lang="en-US" altLang="zh-CN" dirty="0" smtClean="0"/>
              <a:t>EXL</a:t>
            </a:r>
            <a:r>
              <a:rPr lang="zh-CN" altLang="en-US" dirty="0" smtClean="0"/>
              <a:t>与</a:t>
            </a:r>
            <a:r>
              <a:rPr lang="en-US" altLang="zh-CN" dirty="0" smtClean="0"/>
              <a:t>ERL</a:t>
            </a:r>
            <a:r>
              <a:rPr lang="zh-CN" altLang="en-US" dirty="0" smtClean="0"/>
              <a:t>任一位置</a:t>
            </a:r>
            <a:r>
              <a:rPr lang="en-US" altLang="zh-CN" dirty="0" smtClean="0"/>
              <a:t>1</a:t>
            </a:r>
            <a:r>
              <a:rPr lang="zh-CN" altLang="en-US" dirty="0" smtClean="0"/>
              <a:t>都可使系统进入</a:t>
            </a:r>
            <a:r>
              <a:rPr lang="en-US" altLang="zh-CN" dirty="0" smtClean="0"/>
              <a:t>Kernel</a:t>
            </a:r>
            <a:r>
              <a:rPr lang="zh-CN" altLang="en-US" dirty="0" smtClean="0"/>
              <a:t>模式，否则为</a:t>
            </a:r>
            <a:r>
              <a:rPr lang="en-US" altLang="zh-CN" dirty="0" smtClean="0"/>
              <a:t>User</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a:bodyPr>
          <a:lstStyle/>
          <a:p>
            <a:r>
              <a:rPr lang="en-US" altLang="zh-CN" dirty="0" smtClean="0"/>
              <a:t>Cause</a:t>
            </a:r>
            <a:r>
              <a:rPr lang="zh-CN" altLang="en-US" dirty="0" smtClean="0"/>
              <a:t>寄存器</a:t>
            </a:r>
          </a:p>
          <a:p>
            <a:r>
              <a:rPr lang="en-US" altLang="zh-CN" dirty="0" smtClean="0"/>
              <a:t>Cause</a:t>
            </a:r>
            <a:r>
              <a:rPr lang="zh-CN" altLang="en-US" dirty="0" smtClean="0"/>
              <a:t>寄存器主要记录最近一次异常的原因，也控制软件中断请求以及中断处理派分的向量。除了</a:t>
            </a:r>
            <a:r>
              <a:rPr lang="en-US" altLang="zh-CN" dirty="0" smtClean="0"/>
              <a:t>IP1..0</a:t>
            </a:r>
            <a:r>
              <a:rPr lang="zh-CN" altLang="en-US" dirty="0" smtClean="0"/>
              <a:t>、</a:t>
            </a:r>
            <a:r>
              <a:rPr lang="en-US" altLang="zh-CN" dirty="0" smtClean="0"/>
              <a:t>DC</a:t>
            </a:r>
            <a:r>
              <a:rPr lang="zh-CN" altLang="en-US" dirty="0" smtClean="0"/>
              <a:t>、</a:t>
            </a:r>
            <a:r>
              <a:rPr lang="en-US" altLang="zh-CN" dirty="0" smtClean="0"/>
              <a:t>IV</a:t>
            </a:r>
            <a:r>
              <a:rPr lang="zh-CN" altLang="en-US" dirty="0" smtClean="0"/>
              <a:t>和</a:t>
            </a:r>
            <a:r>
              <a:rPr lang="en-US" altLang="zh-CN" dirty="0" smtClean="0"/>
              <a:t>WP</a:t>
            </a:r>
            <a:r>
              <a:rPr lang="zh-CN" altLang="en-US" dirty="0" smtClean="0"/>
              <a:t>区域，</a:t>
            </a:r>
            <a:r>
              <a:rPr lang="en-US" altLang="zh-CN" dirty="0" smtClean="0"/>
              <a:t>Cause</a:t>
            </a:r>
            <a:r>
              <a:rPr lang="zh-CN" altLang="en-US" dirty="0" smtClean="0"/>
              <a:t>寄存器中其它的所有区域都是只读的。第二版架构在外部中断控制器（</a:t>
            </a:r>
            <a:r>
              <a:rPr lang="en-US" altLang="zh-CN" dirty="0" smtClean="0"/>
              <a:t>EIC</a:t>
            </a:r>
            <a:r>
              <a:rPr lang="zh-CN" altLang="en-US" dirty="0" smtClean="0"/>
              <a:t>）的中断模式下，增加了可选项。在这个模式下，</a:t>
            </a:r>
            <a:r>
              <a:rPr lang="en-US" altLang="zh-CN" dirty="0" smtClean="0"/>
              <a:t>IP7..2</a:t>
            </a:r>
            <a:r>
              <a:rPr lang="zh-CN" altLang="en-US" dirty="0" smtClean="0"/>
              <a:t>表示请求中断优先级（</a:t>
            </a:r>
            <a:r>
              <a:rPr lang="en-US" altLang="zh-CN" dirty="0" smtClean="0"/>
              <a:t>RIPL</a:t>
            </a:r>
            <a:r>
              <a:rPr lang="zh-CN" altLang="en-US" dirty="0" smtClean="0"/>
              <a:t>）</a:t>
            </a:r>
            <a:r>
              <a:rPr lang="zh-CN" altLang="en-US" dirty="0" smtClean="0"/>
              <a:t>。</a:t>
            </a:r>
            <a:endParaRPr lang="zh-CN" altLang="en-US" dirty="0" smtClean="0"/>
          </a:p>
          <a:p>
            <a:r>
              <a:rPr lang="en-US" altLang="zh-CN" dirty="0" smtClean="0"/>
              <a:t>Cause[6:2]</a:t>
            </a:r>
            <a:r>
              <a:rPr lang="zh-CN" altLang="en-US" dirty="0" smtClean="0"/>
              <a:t>表示</a:t>
            </a:r>
            <a:r>
              <a:rPr lang="en-US" altLang="zh-CN" dirty="0" err="1" smtClean="0"/>
              <a:t>ExcCode</a:t>
            </a:r>
            <a:r>
              <a:rPr lang="zh-CN" altLang="en-US" dirty="0" smtClean="0"/>
              <a:t>，即异常号。</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a:xfrm>
            <a:off x="323528" y="1794662"/>
            <a:ext cx="8496944" cy="4730682"/>
          </a:xfrm>
        </p:spPr>
        <p:txBody>
          <a:bodyPr>
            <a:normAutofit fontScale="62500" lnSpcReduction="20000"/>
          </a:bodyPr>
          <a:lstStyle/>
          <a:p>
            <a:r>
              <a:rPr lang="en-US" altLang="zh-CN" dirty="0" err="1" smtClean="0"/>
              <a:t>Ebase</a:t>
            </a:r>
            <a:r>
              <a:rPr lang="zh-CN" altLang="en-US" dirty="0" smtClean="0"/>
              <a:t>寄存器</a:t>
            </a:r>
          </a:p>
          <a:p>
            <a:r>
              <a:rPr lang="en-US" altLang="zh-CN" dirty="0" err="1" smtClean="0"/>
              <a:t>EBase</a:t>
            </a:r>
            <a:r>
              <a:rPr lang="zh-CN" altLang="en-US" dirty="0" smtClean="0"/>
              <a:t>寄存器是一个读</a:t>
            </a:r>
            <a:r>
              <a:rPr lang="en-US" altLang="zh-CN" dirty="0" smtClean="0"/>
              <a:t>/</a:t>
            </a:r>
            <a:r>
              <a:rPr lang="zh-CN" altLang="en-US" dirty="0" smtClean="0"/>
              <a:t>写寄存器，包含了在</a:t>
            </a:r>
            <a:r>
              <a:rPr lang="en-US" altLang="zh-CN" dirty="0" err="1" smtClean="0"/>
              <a:t>StatusBEV</a:t>
            </a:r>
            <a:r>
              <a:rPr lang="zh-CN" altLang="en-US" dirty="0" smtClean="0"/>
              <a:t>为</a:t>
            </a:r>
            <a:r>
              <a:rPr lang="en-US" altLang="zh-CN" dirty="0" smtClean="0"/>
              <a:t>0</a:t>
            </a:r>
            <a:r>
              <a:rPr lang="zh-CN" altLang="en-US" dirty="0" smtClean="0"/>
              <a:t>时所使用的异常向量的基地址及一个只读</a:t>
            </a:r>
            <a:r>
              <a:rPr lang="en-US" altLang="zh-CN" dirty="0" smtClean="0"/>
              <a:t>CPU</a:t>
            </a:r>
            <a:r>
              <a:rPr lang="zh-CN" altLang="en-US" dirty="0" smtClean="0"/>
              <a:t>号，该</a:t>
            </a:r>
            <a:r>
              <a:rPr lang="en-US" altLang="zh-CN" dirty="0" smtClean="0"/>
              <a:t>CPU</a:t>
            </a:r>
            <a:r>
              <a:rPr lang="zh-CN" altLang="en-US" dirty="0" smtClean="0"/>
              <a:t>号可以被软件用来区分多处理器系统中不同的处理器</a:t>
            </a:r>
            <a:r>
              <a:rPr lang="zh-CN" altLang="en-US" dirty="0" smtClean="0"/>
              <a:t>。</a:t>
            </a:r>
            <a:endParaRPr lang="zh-CN" altLang="en-US" dirty="0" smtClean="0"/>
          </a:p>
          <a:p>
            <a:r>
              <a:rPr lang="en-US" altLang="zh-CN" dirty="0" err="1" smtClean="0"/>
              <a:t>EBase</a:t>
            </a:r>
            <a:r>
              <a:rPr lang="zh-CN" altLang="en-US" dirty="0" smtClean="0"/>
              <a:t>寄存器使软件能在多处理器系统中识别特定的处理器，并允许每个处理器的异常向量可以不同，特别是对由多种处理器组成的系统。当</a:t>
            </a:r>
            <a:r>
              <a:rPr lang="en-US" altLang="zh-CN" dirty="0" err="1" smtClean="0"/>
              <a:t>StatusBEV</a:t>
            </a:r>
            <a:r>
              <a:rPr lang="zh-CN" altLang="en-US" dirty="0" smtClean="0"/>
              <a:t>为</a:t>
            </a:r>
            <a:r>
              <a:rPr lang="en-US" altLang="zh-CN" dirty="0" smtClean="0"/>
              <a:t>0</a:t>
            </a:r>
            <a:r>
              <a:rPr lang="zh-CN" altLang="en-US" dirty="0" smtClean="0"/>
              <a:t>时，</a:t>
            </a:r>
            <a:r>
              <a:rPr lang="en-US" altLang="zh-CN" dirty="0" err="1" smtClean="0"/>
              <a:t>EBase</a:t>
            </a:r>
            <a:r>
              <a:rPr lang="zh-CN" altLang="en-US" dirty="0" smtClean="0"/>
              <a:t>寄存器的位</a:t>
            </a:r>
            <a:r>
              <a:rPr lang="en-US" altLang="zh-CN" dirty="0" smtClean="0"/>
              <a:t>31:12</a:t>
            </a:r>
            <a:r>
              <a:rPr lang="zh-CN" altLang="en-US" dirty="0" smtClean="0"/>
              <a:t>由</a:t>
            </a:r>
            <a:r>
              <a:rPr lang="en-US" altLang="zh-CN" dirty="0" smtClean="0"/>
              <a:t>0</a:t>
            </a:r>
            <a:r>
              <a:rPr lang="zh-CN" altLang="en-US" dirty="0" smtClean="0"/>
              <a:t>构成，形成异常向量的基地址。当</a:t>
            </a:r>
            <a:r>
              <a:rPr lang="en-US" altLang="zh-CN" dirty="0" err="1" smtClean="0"/>
              <a:t>StatusBEV</a:t>
            </a:r>
            <a:r>
              <a:rPr lang="zh-CN" altLang="en-US" dirty="0" smtClean="0"/>
              <a:t>为</a:t>
            </a:r>
            <a:r>
              <a:rPr lang="en-US" altLang="zh-CN" dirty="0" smtClean="0"/>
              <a:t>1</a:t>
            </a:r>
            <a:r>
              <a:rPr lang="zh-CN" altLang="en-US" dirty="0" smtClean="0"/>
              <a:t>时，或在任何</a:t>
            </a:r>
            <a:r>
              <a:rPr lang="en-US" altLang="zh-CN" dirty="0" smtClean="0"/>
              <a:t>EJTAG</a:t>
            </a:r>
            <a:r>
              <a:rPr lang="zh-CN" altLang="en-US" dirty="0" smtClean="0"/>
              <a:t>调试异常的情况下，异常向量的基地址由固定的缺省值确定</a:t>
            </a:r>
            <a:r>
              <a:rPr lang="zh-CN" altLang="en-US" dirty="0" smtClean="0"/>
              <a:t>。</a:t>
            </a:r>
            <a:endParaRPr lang="zh-CN" altLang="en-US" dirty="0" smtClean="0"/>
          </a:p>
          <a:p>
            <a:r>
              <a:rPr lang="en-US" altLang="zh-CN" dirty="0" err="1" smtClean="0"/>
              <a:t>EBase</a:t>
            </a:r>
            <a:r>
              <a:rPr lang="zh-CN" altLang="en-US" dirty="0" smtClean="0"/>
              <a:t>寄存器的位</a:t>
            </a:r>
            <a:r>
              <a:rPr lang="en-US" altLang="zh-CN" dirty="0" smtClean="0"/>
              <a:t>31:30</a:t>
            </a:r>
            <a:r>
              <a:rPr lang="zh-CN" altLang="en-US" dirty="0" smtClean="0"/>
              <a:t>固定为</a:t>
            </a:r>
            <a:r>
              <a:rPr lang="en-US" altLang="zh-CN" dirty="0" smtClean="0"/>
              <a:t>2\#10</a:t>
            </a:r>
            <a:r>
              <a:rPr lang="zh-CN" altLang="en-US" dirty="0" smtClean="0"/>
              <a:t>，从而强制异常基地址在</a:t>
            </a:r>
            <a:r>
              <a:rPr lang="en-US" altLang="zh-CN" dirty="0" smtClean="0"/>
              <a:t>kseg0</a:t>
            </a:r>
            <a:r>
              <a:rPr lang="zh-CN" altLang="en-US" dirty="0" smtClean="0"/>
              <a:t>或</a:t>
            </a:r>
            <a:r>
              <a:rPr lang="en-US" altLang="zh-CN" dirty="0" smtClean="0"/>
              <a:t>kseg1</a:t>
            </a:r>
            <a:r>
              <a:rPr lang="zh-CN" altLang="en-US" dirty="0" smtClean="0"/>
              <a:t>的无映射的虚拟地址段中。在缓存错误异常中，异常基地址的位</a:t>
            </a:r>
            <a:r>
              <a:rPr lang="en-US" altLang="zh-CN" dirty="0" smtClean="0"/>
              <a:t>29</a:t>
            </a:r>
            <a:r>
              <a:rPr lang="zh-CN" altLang="en-US" dirty="0" smtClean="0"/>
              <a:t>将被强制置为</a:t>
            </a:r>
            <a:r>
              <a:rPr lang="en-US" altLang="zh-CN" dirty="0" smtClean="0"/>
              <a:t>1</a:t>
            </a:r>
            <a:r>
              <a:rPr lang="zh-CN" altLang="en-US" dirty="0" smtClean="0"/>
              <a:t>，从而使异常处理器从无缓存的</a:t>
            </a:r>
            <a:r>
              <a:rPr lang="en-US" altLang="zh-CN" dirty="0" smtClean="0"/>
              <a:t>kseg1</a:t>
            </a:r>
            <a:r>
              <a:rPr lang="zh-CN" altLang="en-US" dirty="0" smtClean="0"/>
              <a:t>段开始执行。如果需要改变异常基地址寄存器的值，则操作必须在</a:t>
            </a:r>
            <a:r>
              <a:rPr lang="en-US" altLang="zh-CN" dirty="0" err="1" smtClean="0"/>
              <a:t>StatusBEV</a:t>
            </a:r>
            <a:r>
              <a:rPr lang="zh-CN" altLang="en-US" dirty="0" smtClean="0"/>
              <a:t>为</a:t>
            </a:r>
            <a:r>
              <a:rPr lang="en-US" altLang="zh-CN" dirty="0" smtClean="0"/>
              <a:t>1</a:t>
            </a:r>
            <a:r>
              <a:rPr lang="zh-CN" altLang="en-US" dirty="0" smtClean="0"/>
              <a:t>的情况下进行。如果在</a:t>
            </a:r>
            <a:r>
              <a:rPr lang="en-US" altLang="zh-CN" dirty="0" err="1" smtClean="0"/>
              <a:t>StatusBEV</a:t>
            </a:r>
            <a:r>
              <a:rPr lang="zh-CN" altLang="en-US" dirty="0" smtClean="0"/>
              <a:t>为</a:t>
            </a:r>
            <a:r>
              <a:rPr lang="en-US" altLang="zh-CN" dirty="0" smtClean="0"/>
              <a:t>0</a:t>
            </a:r>
            <a:r>
              <a:rPr lang="zh-CN" altLang="en-US" dirty="0" smtClean="0"/>
              <a:t>时，在异常基地址区域写入了一个不同的值，处理器的操作将成为未定义的</a:t>
            </a:r>
            <a:r>
              <a:rPr lang="zh-CN" altLang="en-US" dirty="0" smtClean="0"/>
              <a:t>。</a:t>
            </a:r>
            <a:endParaRPr lang="zh-CN" altLang="en-US" dirty="0" smtClean="0"/>
          </a:p>
          <a:p>
            <a:r>
              <a:rPr lang="zh-CN" altLang="en-US" dirty="0" smtClean="0"/>
              <a:t>将位</a:t>
            </a:r>
            <a:r>
              <a:rPr lang="en-US" altLang="zh-CN" dirty="0" smtClean="0"/>
              <a:t>31:12</a:t>
            </a:r>
            <a:r>
              <a:rPr lang="zh-CN" altLang="en-US" dirty="0" smtClean="0"/>
              <a:t>与异常基地址区域相结合，可允许将异常向量的基地址置于任何</a:t>
            </a:r>
            <a:r>
              <a:rPr lang="en-US" altLang="zh-CN" dirty="0" smtClean="0"/>
              <a:t>4KB</a:t>
            </a:r>
            <a:r>
              <a:rPr lang="zh-CN" altLang="en-US" dirty="0" smtClean="0"/>
              <a:t>字节大小的页面的边界上。</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lstStyle/>
          <a:p>
            <a:endParaRPr lang="zh-CN" altLang="en-US"/>
          </a:p>
        </p:txBody>
      </p:sp>
      <p:pic>
        <p:nvPicPr>
          <p:cNvPr id="4100" name="Picture 4"/>
          <p:cNvPicPr>
            <a:picLocks noChangeAspect="1" noChangeArrowheads="1"/>
          </p:cNvPicPr>
          <p:nvPr/>
        </p:nvPicPr>
        <p:blipFill>
          <a:blip r:embed="rId2" cstate="print"/>
          <a:srcRect/>
          <a:stretch>
            <a:fillRect/>
          </a:stretch>
        </p:blipFill>
        <p:spPr bwMode="auto">
          <a:xfrm>
            <a:off x="1143000" y="1751037"/>
            <a:ext cx="6858000"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——CP0</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实现步骤</a:t>
            </a:r>
            <a:r>
              <a:rPr lang="zh-CN" altLang="en-US" dirty="0" smtClean="0"/>
              <a:t>：</a:t>
            </a:r>
            <a:endParaRPr lang="en-US" altLang="zh-CN" dirty="0" smtClean="0"/>
          </a:p>
          <a:p>
            <a:r>
              <a:rPr lang="zh-CN" altLang="en-US" dirty="0" smtClean="0"/>
              <a:t>选择要实现的</a:t>
            </a:r>
            <a:r>
              <a:rPr lang="en-US" altLang="zh-CN" dirty="0" smtClean="0"/>
              <a:t>CP0</a:t>
            </a:r>
            <a:r>
              <a:rPr lang="zh-CN" altLang="en-US" dirty="0" smtClean="0"/>
              <a:t>寄存器，可考虑推荐实现的寄存器或自行决定额外寄存器实现</a:t>
            </a:r>
            <a:r>
              <a:rPr lang="zh-CN" altLang="en-US" dirty="0" smtClean="0"/>
              <a:t>。</a:t>
            </a:r>
            <a:endParaRPr lang="en-US" altLang="zh-CN" dirty="0" smtClean="0"/>
          </a:p>
          <a:p>
            <a:r>
              <a:rPr lang="zh-CN" altLang="en-US" dirty="0" smtClean="0"/>
              <a:t>按照</a:t>
            </a:r>
            <a:r>
              <a:rPr lang="en-US" altLang="zh-CN" dirty="0" smtClean="0"/>
              <a:t>CP0</a:t>
            </a:r>
            <a:r>
              <a:rPr lang="zh-CN" altLang="en-US" dirty="0" smtClean="0"/>
              <a:t>寄存器的功能分别在</a:t>
            </a:r>
            <a:r>
              <a:rPr lang="en-US" altLang="zh-CN" dirty="0" smtClean="0"/>
              <a:t>CPU</a:t>
            </a:r>
            <a:r>
              <a:rPr lang="zh-CN" altLang="en-US" dirty="0" smtClean="0"/>
              <a:t>的不同模块完成各寄存器的赋值</a:t>
            </a:r>
            <a:r>
              <a:rPr lang="zh-CN" altLang="en-US" dirty="0" smtClean="0"/>
              <a:t>。</a:t>
            </a:r>
            <a:endParaRPr lang="en-US" altLang="zh-CN" dirty="0" smtClean="0"/>
          </a:p>
          <a:p>
            <a:pPr lvl="1"/>
            <a:r>
              <a:rPr lang="zh-CN" altLang="en-US" dirty="0" smtClean="0"/>
              <a:t>在译码、运算及访存阶段发生地址错误时将错误地址赋值给</a:t>
            </a:r>
            <a:r>
              <a:rPr lang="en-US" altLang="zh-CN" dirty="0" err="1" smtClean="0"/>
              <a:t>BadVAddr</a:t>
            </a:r>
            <a:endParaRPr lang="en-US" altLang="zh-CN" dirty="0" smtClean="0"/>
          </a:p>
          <a:p>
            <a:pPr lvl="1"/>
            <a:r>
              <a:rPr lang="zh-CN" altLang="en-US" dirty="0" smtClean="0"/>
              <a:t>异常处理</a:t>
            </a:r>
            <a:r>
              <a:rPr lang="zh-CN" altLang="en-US" dirty="0" smtClean="0"/>
              <a:t>开始时，若为</a:t>
            </a:r>
            <a:r>
              <a:rPr lang="en-US" altLang="zh-CN" dirty="0" smtClean="0"/>
              <a:t>TLB</a:t>
            </a:r>
            <a:r>
              <a:rPr lang="zh-CN" altLang="en-US" dirty="0" smtClean="0"/>
              <a:t>异常，则将错误地址高</a:t>
            </a:r>
            <a:r>
              <a:rPr lang="en-US" altLang="zh-CN" dirty="0" smtClean="0"/>
              <a:t>20</a:t>
            </a:r>
            <a:r>
              <a:rPr lang="zh-CN" altLang="en-US" dirty="0" smtClean="0"/>
              <a:t>位赋值给</a:t>
            </a:r>
            <a:r>
              <a:rPr lang="en-US" altLang="zh-CN" dirty="0" err="1" smtClean="0"/>
              <a:t>EntryHi</a:t>
            </a:r>
            <a:r>
              <a:rPr lang="zh-CN" altLang="en-US" dirty="0" smtClean="0"/>
              <a:t>高</a:t>
            </a:r>
            <a:r>
              <a:rPr lang="en-US" altLang="zh-CN" dirty="0" smtClean="0"/>
              <a:t>20</a:t>
            </a:r>
            <a:r>
              <a:rPr lang="zh-CN" altLang="en-US" dirty="0" smtClean="0"/>
              <a:t>位</a:t>
            </a:r>
            <a:endParaRPr lang="zh-CN" altLang="en-US" dirty="0" smtClean="0"/>
          </a:p>
          <a:p>
            <a:pPr lvl="1"/>
            <a:r>
              <a:rPr lang="zh-CN" altLang="en-US" dirty="0" smtClean="0"/>
              <a:t>异常处理</a:t>
            </a:r>
            <a:r>
              <a:rPr lang="zh-CN" altLang="en-US" dirty="0" smtClean="0"/>
              <a:t>开始时，将</a:t>
            </a:r>
            <a:r>
              <a:rPr lang="en-US" altLang="zh-CN" dirty="0" smtClean="0"/>
              <a:t>Status[1]</a:t>
            </a:r>
            <a:r>
              <a:rPr lang="zh-CN" altLang="en-US" dirty="0" smtClean="0"/>
              <a:t>赋值为</a:t>
            </a:r>
            <a:r>
              <a:rPr lang="en-US" altLang="zh-CN" dirty="0" smtClean="0"/>
              <a:t>1</a:t>
            </a:r>
            <a:r>
              <a:rPr lang="zh-CN" altLang="en-US" dirty="0" smtClean="0"/>
              <a:t>；在执行</a:t>
            </a:r>
            <a:r>
              <a:rPr lang="en-US" altLang="zh-CN" dirty="0" smtClean="0"/>
              <a:t>ERET</a:t>
            </a:r>
            <a:r>
              <a:rPr lang="zh-CN" altLang="en-US" dirty="0" smtClean="0"/>
              <a:t>指令时将</a:t>
            </a:r>
            <a:r>
              <a:rPr lang="en-US" altLang="zh-CN" dirty="0" smtClean="0"/>
              <a:t>Status[1]</a:t>
            </a:r>
            <a:r>
              <a:rPr lang="zh-CN" altLang="en-US" dirty="0" smtClean="0"/>
              <a:t>赋值为</a:t>
            </a:r>
            <a:r>
              <a:rPr lang="en-US" altLang="zh-CN" dirty="0" smtClean="0"/>
              <a:t>0</a:t>
            </a:r>
            <a:endParaRPr lang="en-US" altLang="zh-CN" dirty="0" smtClean="0"/>
          </a:p>
          <a:p>
            <a:pPr lvl="1"/>
            <a:r>
              <a:rPr lang="zh-CN" altLang="en-US" dirty="0" smtClean="0"/>
              <a:t>异常处理</a:t>
            </a:r>
            <a:r>
              <a:rPr lang="zh-CN" altLang="en-US" dirty="0" smtClean="0"/>
              <a:t>开始时，将</a:t>
            </a:r>
            <a:r>
              <a:rPr lang="en-US" altLang="zh-CN" dirty="0" smtClean="0"/>
              <a:t>Cause[6:2]</a:t>
            </a:r>
            <a:r>
              <a:rPr lang="zh-CN" altLang="en-US" dirty="0" smtClean="0"/>
              <a:t>赋值为异常</a:t>
            </a:r>
            <a:r>
              <a:rPr lang="zh-CN" altLang="en-US" dirty="0" smtClean="0"/>
              <a:t>号</a:t>
            </a:r>
            <a:endParaRPr lang="zh-CN" altLang="en-US" dirty="0" smtClean="0"/>
          </a:p>
          <a:p>
            <a:pPr lvl="1"/>
            <a:r>
              <a:rPr lang="zh-CN" altLang="en-US" dirty="0" smtClean="0"/>
              <a:t>异常处理</a:t>
            </a:r>
            <a:r>
              <a:rPr lang="zh-CN" altLang="en-US" dirty="0" smtClean="0"/>
              <a:t>开始时，将</a:t>
            </a:r>
            <a:r>
              <a:rPr lang="en-US" altLang="zh-CN" dirty="0" smtClean="0"/>
              <a:t>EPC</a:t>
            </a:r>
            <a:r>
              <a:rPr lang="zh-CN" altLang="en-US" dirty="0" smtClean="0"/>
              <a:t>赋值为</a:t>
            </a:r>
            <a:r>
              <a:rPr lang="en-US" altLang="zh-CN" dirty="0" smtClean="0"/>
              <a:t>Victim</a:t>
            </a:r>
            <a:r>
              <a:rPr lang="zh-CN" altLang="en-US" dirty="0" smtClean="0"/>
              <a:t>指令地址</a:t>
            </a:r>
            <a:endParaRPr lang="zh-CN" altLang="en-US" dirty="0" smtClean="0"/>
          </a:p>
          <a:p>
            <a:pPr lvl="1"/>
            <a:r>
              <a:rPr lang="zh-CN" altLang="en-US" dirty="0" smtClean="0"/>
              <a:t>每个</a:t>
            </a:r>
            <a:r>
              <a:rPr lang="zh-CN" altLang="en-US" dirty="0" smtClean="0"/>
              <a:t>周期，</a:t>
            </a:r>
            <a:r>
              <a:rPr lang="en-US" altLang="zh-CN" dirty="0" smtClean="0"/>
              <a:t>Count</a:t>
            </a:r>
            <a:r>
              <a:rPr lang="zh-CN" altLang="en-US" dirty="0" smtClean="0"/>
              <a:t>加</a:t>
            </a:r>
            <a:r>
              <a:rPr lang="en-US" altLang="zh-CN" dirty="0" smtClean="0"/>
              <a:t>1</a:t>
            </a:r>
            <a:endParaRPr lang="en-US" altLang="zh-CN" dirty="0" smtClean="0"/>
          </a:p>
          <a:p>
            <a:pPr lvl="1"/>
            <a:r>
              <a:rPr lang="zh-CN" altLang="en-US" dirty="0" smtClean="0"/>
              <a:t>其他</a:t>
            </a:r>
            <a:r>
              <a:rPr lang="zh-CN" altLang="en-US" dirty="0" smtClean="0"/>
              <a:t>写操作由软件完成</a:t>
            </a:r>
            <a:endParaRPr lang="en-US" altLang="zh-CN" dirty="0" smtClean="0"/>
          </a:p>
          <a:p>
            <a:r>
              <a:rPr lang="zh-CN" altLang="en-US" dirty="0" smtClean="0"/>
              <a:t>实现</a:t>
            </a:r>
            <a:r>
              <a:rPr lang="en-US" altLang="zh-CN" dirty="0" smtClean="0"/>
              <a:t>MFC0</a:t>
            </a:r>
            <a:r>
              <a:rPr lang="zh-CN" altLang="en-US" dirty="0" smtClean="0"/>
              <a:t>，</a:t>
            </a:r>
            <a:r>
              <a:rPr lang="en-US" altLang="zh-CN" dirty="0" smtClean="0"/>
              <a:t>MTC0</a:t>
            </a:r>
            <a:r>
              <a:rPr lang="zh-CN" altLang="en-US" dirty="0" smtClean="0"/>
              <a:t>指令访问</a:t>
            </a:r>
            <a:r>
              <a:rPr lang="en-US" altLang="zh-CN" dirty="0" smtClean="0"/>
              <a:t>CP0</a:t>
            </a:r>
            <a:r>
              <a:rPr lang="zh-CN" altLang="en-US" dirty="0" smtClean="0"/>
              <a:t>寄存器的功能</a:t>
            </a:r>
            <a:r>
              <a:rPr lang="zh-CN" altLang="en-US" dirty="0" smtClean="0"/>
              <a:t>。</a:t>
            </a:r>
            <a:endParaRPr lang="en-US" altLang="zh-CN" dirty="0" smtClean="0"/>
          </a:p>
          <a:p>
            <a:r>
              <a:rPr lang="zh-CN" altLang="en-US" dirty="0" smtClean="0"/>
              <a:t>通过各寄存器值控制相应功能。</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lstStyle/>
          <a:p>
            <a:r>
              <a:rPr lang="zh-CN" altLang="en-US" dirty="0" smtClean="0"/>
              <a:t>本次实验要求实现精确异常处理，以下是一些可能用到的中断及异常的情况。</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795463" y="3140968"/>
            <a:ext cx="5553075"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lstStyle/>
          <a:p>
            <a:r>
              <a:rPr lang="zh-CN" altLang="en-US" dirty="0" smtClean="0"/>
              <a:t>下表列出可能用到的中断号。</a:t>
            </a:r>
            <a:endParaRPr lang="zh-CN" altLang="en-US" dirty="0"/>
          </a:p>
        </p:txBody>
      </p:sp>
      <p:pic>
        <p:nvPicPr>
          <p:cNvPr id="12292" name="Picture 4"/>
          <p:cNvPicPr>
            <a:picLocks noChangeAspect="1" noChangeArrowheads="1"/>
          </p:cNvPicPr>
          <p:nvPr/>
        </p:nvPicPr>
        <p:blipFill>
          <a:blip r:embed="rId2" cstate="print"/>
          <a:srcRect/>
          <a:stretch>
            <a:fillRect/>
          </a:stretch>
        </p:blipFill>
        <p:spPr bwMode="auto">
          <a:xfrm>
            <a:off x="1979713" y="2559178"/>
            <a:ext cx="5184576" cy="38941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中断</a:t>
            </a:r>
            <a:r>
              <a:rPr lang="en-US" altLang="zh-CN" dirty="0" smtClean="0"/>
              <a:t>/</a:t>
            </a:r>
            <a:r>
              <a:rPr lang="zh-CN" altLang="en-US" dirty="0" smtClean="0"/>
              <a:t>异常处理的一般流程如下</a:t>
            </a:r>
            <a:r>
              <a:rPr lang="zh-CN" altLang="en-US" dirty="0" smtClean="0"/>
              <a:t>：</a:t>
            </a:r>
            <a:endParaRPr lang="en-US" altLang="zh-CN" dirty="0" smtClean="0"/>
          </a:p>
          <a:p>
            <a:r>
              <a:rPr lang="zh-CN" altLang="en-US" dirty="0" smtClean="0"/>
              <a:t>保存中断信息，主要是</a:t>
            </a:r>
            <a:r>
              <a:rPr lang="en-US" altLang="zh-CN" dirty="0" smtClean="0"/>
              <a:t>EPC</a:t>
            </a:r>
            <a:r>
              <a:rPr lang="zh-CN" altLang="en-US" dirty="0" smtClean="0"/>
              <a:t>，</a:t>
            </a:r>
            <a:r>
              <a:rPr lang="en-US" altLang="zh-CN" dirty="0" err="1" smtClean="0"/>
              <a:t>BadVaddr</a:t>
            </a:r>
            <a:r>
              <a:rPr lang="zh-CN" altLang="en-US" dirty="0" smtClean="0"/>
              <a:t>，</a:t>
            </a:r>
            <a:r>
              <a:rPr lang="en-US" altLang="zh-CN" dirty="0" smtClean="0"/>
              <a:t>Status</a:t>
            </a:r>
            <a:r>
              <a:rPr lang="zh-CN" altLang="en-US" dirty="0" smtClean="0"/>
              <a:t>，</a:t>
            </a:r>
            <a:r>
              <a:rPr lang="en-US" altLang="zh-CN" dirty="0" smtClean="0"/>
              <a:t>Cause</a:t>
            </a:r>
            <a:r>
              <a:rPr lang="zh-CN" altLang="en-US" dirty="0" smtClean="0"/>
              <a:t>等寄存器的</a:t>
            </a:r>
            <a:r>
              <a:rPr lang="zh-CN" altLang="en-US" dirty="0" smtClean="0"/>
              <a:t>信息</a:t>
            </a:r>
            <a:endParaRPr lang="en-US" altLang="zh-CN" dirty="0" smtClean="0"/>
          </a:p>
          <a:p>
            <a:pPr lvl="1"/>
            <a:r>
              <a:rPr lang="en-US" altLang="zh-CN" dirty="0" smtClean="0"/>
              <a:t>EPC:</a:t>
            </a:r>
            <a:r>
              <a:rPr lang="zh-CN" altLang="en-US" dirty="0" smtClean="0"/>
              <a:t>存储异常处理之后程序恢复执行的地址。对于一般异常，当前发生错误的指令地址即为</a:t>
            </a:r>
            <a:r>
              <a:rPr lang="en-US" altLang="zh-CN" dirty="0" smtClean="0"/>
              <a:t>EPC</a:t>
            </a:r>
            <a:r>
              <a:rPr lang="zh-CN" altLang="en-US" dirty="0" smtClean="0"/>
              <a:t>应当保存的地址；而对于硬件中断，由于是异步产生则可以任意设定一条并未执行完成的指令地址保存，但在进入下一步处理之前，该指令前的指令都应当被执行完</a:t>
            </a:r>
            <a:r>
              <a:rPr lang="zh-CN" altLang="en-US" dirty="0" smtClean="0"/>
              <a:t>。</a:t>
            </a:r>
            <a:endParaRPr lang="en-US" altLang="zh-CN" dirty="0" smtClean="0"/>
          </a:p>
          <a:p>
            <a:pPr lvl="1"/>
            <a:r>
              <a:rPr lang="en-US" altLang="zh-CN" dirty="0" err="1" smtClean="0"/>
              <a:t>BadVAddr</a:t>
            </a:r>
            <a:r>
              <a:rPr lang="zh-CN" altLang="en-US" dirty="0" smtClean="0"/>
              <a:t>：捕捉最近一次地址错误或</a:t>
            </a:r>
            <a:r>
              <a:rPr lang="en-US" altLang="zh-CN" dirty="0" smtClean="0"/>
              <a:t>TLB</a:t>
            </a:r>
            <a:r>
              <a:rPr lang="zh-CN" altLang="en-US" dirty="0" smtClean="0"/>
              <a:t>异常（重填、失效、修改）时的虚拟地址</a:t>
            </a:r>
            <a:r>
              <a:rPr lang="zh-CN" altLang="en-US" dirty="0" smtClean="0"/>
              <a:t>。</a:t>
            </a:r>
            <a:endParaRPr lang="en-US" altLang="zh-CN" dirty="0" smtClean="0"/>
          </a:p>
          <a:p>
            <a:pPr lvl="1"/>
            <a:r>
              <a:rPr lang="en-US" altLang="zh-CN" dirty="0" smtClean="0"/>
              <a:t>Status</a:t>
            </a:r>
            <a:r>
              <a:rPr lang="zh-CN" altLang="en-US" dirty="0" smtClean="0"/>
              <a:t>：将</a:t>
            </a:r>
            <a:r>
              <a:rPr lang="en-US" altLang="zh-CN" dirty="0" smtClean="0"/>
              <a:t>EXL</a:t>
            </a:r>
            <a:r>
              <a:rPr lang="zh-CN" altLang="en-US" dirty="0" smtClean="0"/>
              <a:t>位置为</a:t>
            </a:r>
            <a:r>
              <a:rPr lang="en-US" altLang="zh-CN" dirty="0" smtClean="0"/>
              <a:t>1</a:t>
            </a:r>
            <a:r>
              <a:rPr lang="zh-CN" altLang="en-US" dirty="0" smtClean="0"/>
              <a:t>，进入</a:t>
            </a:r>
            <a:r>
              <a:rPr lang="en-US" altLang="zh-CN" dirty="0" smtClean="0"/>
              <a:t>kernel</a:t>
            </a:r>
            <a:r>
              <a:rPr lang="zh-CN" altLang="en-US" dirty="0" smtClean="0"/>
              <a:t>模式进行中断处理</a:t>
            </a:r>
            <a:r>
              <a:rPr lang="zh-CN" altLang="en-US" dirty="0" smtClean="0"/>
              <a:t>。</a:t>
            </a:r>
            <a:endParaRPr lang="en-US" altLang="zh-CN" dirty="0" smtClean="0"/>
          </a:p>
          <a:p>
            <a:pPr lvl="1"/>
            <a:r>
              <a:rPr lang="en-US" altLang="zh-CN" dirty="0" smtClean="0"/>
              <a:t>Cause</a:t>
            </a:r>
            <a:r>
              <a:rPr lang="zh-CN" altLang="en-US" dirty="0" smtClean="0"/>
              <a:t>：记录下异常号</a:t>
            </a:r>
            <a:r>
              <a:rPr lang="zh-CN" altLang="en-US" dirty="0" smtClean="0"/>
              <a:t>。</a:t>
            </a:r>
            <a:endParaRPr lang="en-US" altLang="zh-CN" dirty="0" smtClean="0"/>
          </a:p>
          <a:p>
            <a:pPr lvl="1"/>
            <a:r>
              <a:rPr lang="en-US" altLang="zh-CN" dirty="0" err="1" smtClean="0"/>
              <a:t>EntryHi</a:t>
            </a:r>
            <a:r>
              <a:rPr lang="zh-CN" altLang="en-US" dirty="0" smtClean="0"/>
              <a:t>：</a:t>
            </a:r>
            <a:r>
              <a:rPr lang="en-US" altLang="zh-CN" dirty="0" smtClean="0"/>
              <a:t>TLB</a:t>
            </a:r>
            <a:r>
              <a:rPr lang="zh-CN" altLang="en-US" dirty="0" smtClean="0"/>
              <a:t>异常时，记录下</a:t>
            </a:r>
            <a:r>
              <a:rPr lang="en-US" altLang="zh-CN" dirty="0" err="1" smtClean="0"/>
              <a:t>BadVAddr</a:t>
            </a:r>
            <a:r>
              <a:rPr lang="zh-CN" altLang="en-US" dirty="0" smtClean="0"/>
              <a:t>的部分高位。</a:t>
            </a:r>
            <a:endParaRPr lang="en-US" altLang="zh-CN" dirty="0" smtClean="0"/>
          </a:p>
          <a:p>
            <a:r>
              <a:rPr lang="zh-CN" altLang="en-US" dirty="0" smtClean="0"/>
              <a:t>根据</a:t>
            </a:r>
            <a:r>
              <a:rPr lang="en-US" altLang="zh-CN" dirty="0" smtClean="0"/>
              <a:t>Cause</a:t>
            </a:r>
            <a:r>
              <a:rPr lang="zh-CN" altLang="en-US" dirty="0" smtClean="0"/>
              <a:t>中的异常号跳转到相应的异常处理函数</a:t>
            </a:r>
            <a:r>
              <a:rPr lang="zh-CN" altLang="en-US" dirty="0" smtClean="0"/>
              <a:t>入口</a:t>
            </a:r>
            <a:endParaRPr lang="en-US" altLang="zh-CN" dirty="0" smtClean="0"/>
          </a:p>
          <a:p>
            <a:r>
              <a:rPr lang="zh-CN" altLang="en-US" dirty="0" smtClean="0"/>
              <a:t>中断处理</a:t>
            </a:r>
            <a:endParaRPr lang="en-US" altLang="zh-CN" dirty="0" smtClean="0"/>
          </a:p>
          <a:p>
            <a:r>
              <a:rPr lang="zh-CN" altLang="en-US" dirty="0" smtClean="0"/>
              <a:t>通过调用</a:t>
            </a:r>
            <a:r>
              <a:rPr lang="en-US" altLang="zh-CN" dirty="0" smtClean="0"/>
              <a:t>ERET</a:t>
            </a:r>
            <a:r>
              <a:rPr lang="zh-CN" altLang="en-US" dirty="0" smtClean="0"/>
              <a:t>指令恢复现场，返回</a:t>
            </a:r>
            <a:r>
              <a:rPr lang="en-US" altLang="zh-CN" dirty="0" smtClean="0"/>
              <a:t>EPC</a:t>
            </a:r>
            <a:r>
              <a:rPr lang="zh-CN" altLang="en-US" dirty="0" smtClean="0"/>
              <a:t>所存地址执行并且将</a:t>
            </a:r>
            <a:r>
              <a:rPr lang="en-US" altLang="zh-CN" dirty="0" smtClean="0"/>
              <a:t>Status</a:t>
            </a:r>
            <a:r>
              <a:rPr lang="zh-CN" altLang="en-US" dirty="0" smtClean="0"/>
              <a:t>中的</a:t>
            </a:r>
            <a:r>
              <a:rPr lang="en-US" altLang="zh-CN" dirty="0" smtClean="0"/>
              <a:t>EXL</a:t>
            </a:r>
            <a:r>
              <a:rPr lang="zh-CN" altLang="en-US" dirty="0" smtClean="0"/>
              <a:t>重置为</a:t>
            </a:r>
            <a:r>
              <a:rPr lang="en-US" altLang="zh-CN" dirty="0" smtClean="0"/>
              <a:t>0</a:t>
            </a:r>
            <a:r>
              <a:rPr lang="zh-CN" altLang="en-US" dirty="0" smtClean="0"/>
              <a:t>表示进入</a:t>
            </a:r>
            <a:r>
              <a:rPr lang="en-US" altLang="zh-CN" dirty="0" smtClean="0"/>
              <a:t>user</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异常中断处理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实现步骤</a:t>
            </a:r>
            <a:r>
              <a:rPr lang="zh-CN" altLang="en-US" dirty="0" smtClean="0"/>
              <a:t>：</a:t>
            </a:r>
            <a:endParaRPr lang="en-US" altLang="zh-CN" dirty="0" smtClean="0"/>
          </a:p>
          <a:p>
            <a:r>
              <a:rPr lang="zh-CN" altLang="en-US" dirty="0" smtClean="0"/>
              <a:t>在可能发生异常的位置实现对异常的记录</a:t>
            </a:r>
            <a:r>
              <a:rPr lang="zh-CN" altLang="en-US" dirty="0" smtClean="0"/>
              <a:t>。</a:t>
            </a:r>
            <a:endParaRPr lang="en-US" altLang="zh-CN" dirty="0" smtClean="0"/>
          </a:p>
          <a:p>
            <a:pPr lvl="1"/>
            <a:r>
              <a:rPr lang="zh-CN" altLang="en-US" dirty="0" smtClean="0"/>
              <a:t>访存时可能发生</a:t>
            </a:r>
            <a:r>
              <a:rPr lang="en-US" altLang="zh-CN" dirty="0" smtClean="0"/>
              <a:t>ADEL</a:t>
            </a:r>
            <a:r>
              <a:rPr lang="zh-CN" altLang="en-US" dirty="0" smtClean="0"/>
              <a:t>，</a:t>
            </a:r>
            <a:r>
              <a:rPr lang="en-US" altLang="zh-CN" dirty="0" smtClean="0"/>
              <a:t>ADES</a:t>
            </a:r>
            <a:r>
              <a:rPr lang="zh-CN" altLang="en-US" dirty="0" smtClean="0"/>
              <a:t>，</a:t>
            </a:r>
            <a:r>
              <a:rPr lang="en-US" altLang="zh-CN" dirty="0" smtClean="0"/>
              <a:t>TLBM</a:t>
            </a:r>
            <a:r>
              <a:rPr lang="zh-CN" altLang="en-US" dirty="0" smtClean="0"/>
              <a:t>，</a:t>
            </a:r>
            <a:r>
              <a:rPr lang="en-US" altLang="zh-CN" dirty="0" smtClean="0"/>
              <a:t>TLBL</a:t>
            </a:r>
            <a:r>
              <a:rPr lang="zh-CN" altLang="en-US" dirty="0" smtClean="0"/>
              <a:t>，</a:t>
            </a:r>
            <a:r>
              <a:rPr lang="en-US" altLang="zh-CN" dirty="0" smtClean="0"/>
              <a:t>TLBS</a:t>
            </a:r>
            <a:r>
              <a:rPr lang="zh-CN" altLang="en-US" dirty="0" smtClean="0"/>
              <a:t>，</a:t>
            </a:r>
            <a:r>
              <a:rPr lang="en-US" altLang="zh-CN" dirty="0" smtClean="0"/>
              <a:t>Watch</a:t>
            </a:r>
            <a:r>
              <a:rPr lang="zh-CN" altLang="en-US" dirty="0" smtClean="0"/>
              <a:t>异常</a:t>
            </a:r>
            <a:endParaRPr lang="en-US" altLang="zh-CN" dirty="0" smtClean="0"/>
          </a:p>
          <a:p>
            <a:pPr lvl="1"/>
            <a:r>
              <a:rPr lang="zh-CN" altLang="en-US" dirty="0" smtClean="0"/>
              <a:t>译码后可能发生</a:t>
            </a:r>
            <a:r>
              <a:rPr lang="en-US" altLang="zh-CN" dirty="0" smtClean="0"/>
              <a:t>RI</a:t>
            </a:r>
            <a:r>
              <a:rPr lang="zh-CN" altLang="en-US" dirty="0" smtClean="0"/>
              <a:t>，</a:t>
            </a:r>
            <a:r>
              <a:rPr lang="en-US" altLang="zh-CN" dirty="0" smtClean="0"/>
              <a:t>SYSCALL</a:t>
            </a:r>
            <a:r>
              <a:rPr lang="zh-CN" altLang="en-US" dirty="0" smtClean="0"/>
              <a:t>，</a:t>
            </a:r>
            <a:r>
              <a:rPr lang="en-US" altLang="zh-CN" dirty="0" smtClean="0"/>
              <a:t>Co-</a:t>
            </a:r>
            <a:r>
              <a:rPr lang="en-US" altLang="zh-CN" dirty="0" err="1" smtClean="0"/>
              <a:t>ProcessorU</a:t>
            </a:r>
            <a:r>
              <a:rPr lang="zh-CN" altLang="en-US" dirty="0" smtClean="0"/>
              <a:t>异常</a:t>
            </a:r>
            <a:endParaRPr lang="en-US" altLang="zh-CN" dirty="0" smtClean="0"/>
          </a:p>
          <a:p>
            <a:r>
              <a:rPr lang="zh-CN" altLang="en-US" dirty="0" smtClean="0"/>
              <a:t>实现对中断的记录</a:t>
            </a:r>
            <a:r>
              <a:rPr lang="zh-CN" altLang="en-US" dirty="0" smtClean="0"/>
              <a:t>。</a:t>
            </a:r>
            <a:endParaRPr lang="en-US" altLang="zh-CN" dirty="0" smtClean="0"/>
          </a:p>
          <a:p>
            <a:pPr lvl="1"/>
            <a:r>
              <a:rPr lang="zh-CN" altLang="en-US" dirty="0" smtClean="0"/>
              <a:t>硬件产生中断时将信息写入</a:t>
            </a:r>
            <a:r>
              <a:rPr lang="en-US" altLang="zh-CN" dirty="0" smtClean="0"/>
              <a:t>CP0</a:t>
            </a:r>
            <a:r>
              <a:rPr lang="zh-CN" altLang="en-US" dirty="0" smtClean="0"/>
              <a:t>寄存器</a:t>
            </a:r>
            <a:endParaRPr lang="en-US" altLang="zh-CN" dirty="0" smtClean="0"/>
          </a:p>
          <a:p>
            <a:r>
              <a:rPr lang="zh-CN" altLang="en-US" dirty="0" smtClean="0"/>
              <a:t>根据异常记录信息判断是否产生异常</a:t>
            </a:r>
            <a:r>
              <a:rPr lang="zh-CN" altLang="en-US" dirty="0" smtClean="0"/>
              <a:t>。</a:t>
            </a:r>
            <a:endParaRPr lang="en-US" altLang="zh-CN" dirty="0" smtClean="0"/>
          </a:p>
          <a:p>
            <a:r>
              <a:rPr lang="zh-CN" altLang="en-US" dirty="0" smtClean="0"/>
              <a:t>进入异常处理流程。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项目背景</a:t>
            </a:r>
            <a:endParaRPr lang="zh-CN" altLang="en-US" dirty="0"/>
          </a:p>
        </p:txBody>
      </p:sp>
      <p:sp>
        <p:nvSpPr>
          <p:cNvPr id="3" name="内容占位符 2"/>
          <p:cNvSpPr>
            <a:spLocks noGrp="1"/>
          </p:cNvSpPr>
          <p:nvPr>
            <p:ph idx="1"/>
          </p:nvPr>
        </p:nvSpPr>
        <p:spPr/>
        <p:txBody>
          <a:bodyPr/>
          <a:lstStyle/>
          <a:p>
            <a:r>
              <a:rPr lang="zh-CN" altLang="en-US" dirty="0" smtClean="0"/>
              <a:t>系统名称：</a:t>
            </a:r>
            <a:r>
              <a:rPr lang="en-US" altLang="zh-CN" dirty="0" smtClean="0"/>
              <a:t>32</a:t>
            </a:r>
            <a:r>
              <a:rPr lang="zh-CN" altLang="en-US" dirty="0" smtClean="0"/>
              <a:t>位</a:t>
            </a:r>
            <a:r>
              <a:rPr lang="en-US" altLang="zh-CN" dirty="0" smtClean="0"/>
              <a:t>MIPS</a:t>
            </a:r>
            <a:r>
              <a:rPr lang="zh-CN" altLang="en-US" dirty="0" smtClean="0"/>
              <a:t>处理器</a:t>
            </a:r>
            <a:endParaRPr lang="en-US" altLang="zh-CN" dirty="0" smtClean="0"/>
          </a:p>
          <a:p>
            <a:r>
              <a:rPr lang="zh-CN" altLang="en-US" dirty="0" smtClean="0"/>
              <a:t>任务提出者：刘卫东老师（计算机组成原理）、白晓颖老师（软件工程）</a:t>
            </a:r>
            <a:endParaRPr lang="en-US" altLang="zh-CN" dirty="0" smtClean="0"/>
          </a:p>
          <a:p>
            <a:r>
              <a:rPr lang="zh-CN" altLang="en-US" dirty="0" smtClean="0"/>
              <a:t>开发者：徐炜杰、王楠、黄欢</a:t>
            </a:r>
            <a:endParaRPr lang="en-US" altLang="zh-CN" dirty="0" smtClean="0"/>
          </a:p>
          <a:p>
            <a:r>
              <a:rPr lang="zh-CN" altLang="en-US" dirty="0" smtClean="0"/>
              <a:t>指导者：刘卫东老师、白晓颖老师、王钧奕助教、张乐助教</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en-US" altLang="zh-CN" dirty="0" smtClean="0"/>
              <a:t>MMU</a:t>
            </a:r>
            <a:endParaRPr lang="zh-CN" altLang="en-US" dirty="0"/>
          </a:p>
        </p:txBody>
      </p:sp>
      <p:sp>
        <p:nvSpPr>
          <p:cNvPr id="3" name="内容占位符 2"/>
          <p:cNvSpPr>
            <a:spLocks noGrp="1"/>
          </p:cNvSpPr>
          <p:nvPr>
            <p:ph idx="1"/>
          </p:nvPr>
        </p:nvSpPr>
        <p:spPr/>
        <p:txBody>
          <a:bodyPr/>
          <a:lstStyle/>
          <a:p>
            <a:r>
              <a:rPr lang="en-US" altLang="zh-CN" dirty="0" smtClean="0"/>
              <a:t>MMU</a:t>
            </a:r>
            <a:r>
              <a:rPr lang="zh-CN" altLang="en-US" dirty="0" smtClean="0"/>
              <a:t>负责实现虚拟地址转换到物理地址，再访问相应元件读取或写入数据的全过程，并实现内核态与用户态的区分。同时</a:t>
            </a:r>
            <a:r>
              <a:rPr lang="en-US" altLang="zh-CN" dirty="0" smtClean="0"/>
              <a:t>MMU</a:t>
            </a:r>
            <a:r>
              <a:rPr lang="zh-CN" altLang="en-US" dirty="0" smtClean="0"/>
              <a:t>还需要集成</a:t>
            </a:r>
            <a:r>
              <a:rPr lang="en-US" altLang="zh-CN" dirty="0" smtClean="0"/>
              <a:t>TLB</a:t>
            </a:r>
            <a:r>
              <a:rPr lang="zh-CN" altLang="en-US" dirty="0" smtClean="0"/>
              <a:t>模块，并实现相应的</a:t>
            </a:r>
            <a:r>
              <a:rPr lang="en-US" altLang="zh-CN" dirty="0" smtClean="0"/>
              <a:t>TLB</a:t>
            </a:r>
            <a:r>
              <a:rPr lang="zh-CN" altLang="en-US" dirty="0" smtClean="0"/>
              <a:t>异常处理。这里我们只考虑硬件需要提供给操作系统的支持，不考虑操作系统已经实现的功能。</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虚拟地址映射</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通过划分虚拟地址，将所有外设映射到特定的虚拟地址来实现操作系统对外设的</a:t>
            </a:r>
            <a:r>
              <a:rPr lang="en-US" altLang="zh-CN" sz="2800" dirty="0" smtClean="0"/>
              <a:t>I/O</a:t>
            </a:r>
            <a:r>
              <a:rPr lang="zh-CN" altLang="en-US" sz="2800" dirty="0" smtClean="0"/>
              <a:t>操作，对于未映射的地址，读操始终返回</a:t>
            </a:r>
            <a:r>
              <a:rPr lang="en-US" altLang="zh-CN" sz="2800" dirty="0" smtClean="0"/>
              <a:t>0</a:t>
            </a:r>
            <a:r>
              <a:rPr lang="zh-CN" altLang="en-US" sz="2800" dirty="0" smtClean="0"/>
              <a:t>，写操作忽略。</a:t>
            </a:r>
            <a:endParaRPr lang="zh-CN" altLang="en-US" sz="2800" dirty="0"/>
          </a:p>
        </p:txBody>
      </p:sp>
      <p:pic>
        <p:nvPicPr>
          <p:cNvPr id="14338" name="Picture 2"/>
          <p:cNvPicPr>
            <a:picLocks noChangeAspect="1" noChangeArrowheads="1"/>
          </p:cNvPicPr>
          <p:nvPr/>
        </p:nvPicPr>
        <p:blipFill>
          <a:blip r:embed="rId2" cstate="print"/>
          <a:srcRect/>
          <a:stretch>
            <a:fillRect/>
          </a:stretch>
        </p:blipFill>
        <p:spPr bwMode="auto">
          <a:xfrm>
            <a:off x="648072" y="3284984"/>
            <a:ext cx="8244408" cy="3274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——TLB</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TLB</a:t>
            </a:r>
            <a:r>
              <a:rPr lang="zh-CN" altLang="en-US" dirty="0" smtClean="0"/>
              <a:t>是一个寄存器组，用作页表的缓存。根据表大小以及相连度不同而不同。以下是设计方案</a:t>
            </a:r>
            <a:r>
              <a:rPr lang="zh-CN" altLang="en-US" dirty="0" smtClean="0"/>
              <a:t>：</a:t>
            </a:r>
            <a:endParaRPr lang="en-US" altLang="zh-CN" dirty="0" smtClean="0"/>
          </a:p>
          <a:p>
            <a:pPr lvl="1"/>
            <a:r>
              <a:rPr lang="zh-CN" altLang="en-US" dirty="0" smtClean="0"/>
              <a:t>对于</a:t>
            </a:r>
            <a:r>
              <a:rPr lang="zh-CN" altLang="en-US" dirty="0" smtClean="0"/>
              <a:t>一个</a:t>
            </a:r>
            <a:r>
              <a:rPr lang="zh-CN" altLang="en-US" dirty="0" smtClean="0"/>
              <a:t>拥有</a:t>
            </a:r>
            <a:r>
              <a:rPr lang="en-US" altLang="zh-CN" dirty="0" smtClean="0"/>
              <a:t>2^N</a:t>
            </a:r>
            <a:r>
              <a:rPr lang="zh-CN" altLang="en-US" dirty="0" smtClean="0"/>
              <a:t>个</a:t>
            </a:r>
            <a:r>
              <a:rPr lang="zh-CN" altLang="en-US" dirty="0" smtClean="0"/>
              <a:t>表项的</a:t>
            </a:r>
            <a:r>
              <a:rPr lang="en-US" altLang="zh-CN" dirty="0" smtClean="0"/>
              <a:t>TLB</a:t>
            </a:r>
            <a:r>
              <a:rPr lang="zh-CN" altLang="en-US" dirty="0" smtClean="0"/>
              <a:t>来说，每个表项有</a:t>
            </a:r>
            <a:r>
              <a:rPr lang="en-US" altLang="zh-CN" dirty="0" smtClean="0"/>
              <a:t>64</a:t>
            </a:r>
            <a:r>
              <a:rPr lang="zh-CN" altLang="en-US" dirty="0" smtClean="0"/>
              <a:t>位长，每次更新时它的信息被存放在如下寄存器中：目录</a:t>
            </a:r>
            <a:r>
              <a:rPr lang="zh-CN" altLang="en-US" dirty="0" smtClean="0"/>
              <a:t>为</a:t>
            </a:r>
            <a:r>
              <a:rPr lang="en-US" altLang="zh-CN" dirty="0" smtClean="0"/>
              <a:t>INDEX[ N-1:0]</a:t>
            </a:r>
            <a:r>
              <a:rPr lang="zh-CN" altLang="en-US" dirty="0" smtClean="0"/>
              <a:t>，</a:t>
            </a:r>
            <a:r>
              <a:rPr lang="zh-CN" altLang="en-US" dirty="0" smtClean="0"/>
              <a:t>对应的每个表项即每个入口</a:t>
            </a:r>
            <a:r>
              <a:rPr lang="zh-CN" altLang="en-US" dirty="0" smtClean="0"/>
              <a:t>为</a:t>
            </a:r>
            <a:r>
              <a:rPr lang="en-US" altLang="zh-CN" dirty="0" smtClean="0"/>
              <a:t>{</a:t>
            </a:r>
            <a:r>
              <a:rPr lang="en-US" altLang="zh-CN" dirty="0" err="1" smtClean="0"/>
              <a:t>EntryHi</a:t>
            </a:r>
            <a:r>
              <a:rPr lang="en-US" altLang="zh-CN" dirty="0" smtClean="0"/>
              <a:t>[ 31:13], EntryLo1[ </a:t>
            </a:r>
            <a:r>
              <a:rPr lang="en-US" altLang="zh-CN" dirty="0" smtClean="0"/>
              <a:t>25:6 </a:t>
            </a:r>
            <a:r>
              <a:rPr lang="en-US" altLang="zh-CN" dirty="0" smtClean="0"/>
              <a:t>],EntryLo1[ </a:t>
            </a:r>
            <a:r>
              <a:rPr lang="en-US" altLang="zh-CN" dirty="0" smtClean="0"/>
              <a:t>2:1 </a:t>
            </a:r>
            <a:r>
              <a:rPr lang="en-US" altLang="zh-CN" dirty="0" smtClean="0"/>
              <a:t>], EntryLo0[ 25:6], EntryLo0[ 2:1] }</a:t>
            </a:r>
            <a:endParaRPr lang="en-US" altLang="zh-CN" dirty="0" smtClean="0"/>
          </a:p>
          <a:p>
            <a:pPr lvl="1"/>
            <a:r>
              <a:rPr lang="zh-CN" altLang="en-US" dirty="0" smtClean="0"/>
              <a:t>即高</a:t>
            </a:r>
            <a:r>
              <a:rPr lang="en-US" altLang="zh-CN" dirty="0" smtClean="0"/>
              <a:t>22</a:t>
            </a:r>
            <a:r>
              <a:rPr lang="zh-CN" altLang="en-US" dirty="0" smtClean="0"/>
              <a:t>位存储了虚拟地址高</a:t>
            </a:r>
            <a:r>
              <a:rPr lang="en-US" altLang="zh-CN" dirty="0" smtClean="0"/>
              <a:t>22</a:t>
            </a:r>
            <a:r>
              <a:rPr lang="zh-CN" altLang="en-US" dirty="0" smtClean="0"/>
              <a:t>位，后面分别跟着两组物理地址（奇偶）及其标志位（</a:t>
            </a:r>
            <a:r>
              <a:rPr lang="en-US" altLang="zh-CN" dirty="0" smtClean="0"/>
              <a:t>Valid</a:t>
            </a:r>
            <a:r>
              <a:rPr lang="zh-CN" altLang="en-US" dirty="0" smtClean="0"/>
              <a:t>，</a:t>
            </a:r>
            <a:r>
              <a:rPr lang="en-US" altLang="zh-CN" dirty="0" smtClean="0"/>
              <a:t>Global</a:t>
            </a:r>
            <a:r>
              <a:rPr lang="zh-CN" altLang="en-US" dirty="0" smtClean="0"/>
              <a:t>），匹配虚拟地址与标志后将实地址合并得到物理地址。</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en-US" altLang="zh-CN" dirty="0" err="1" smtClean="0"/>
              <a:t>Ucore</a:t>
            </a:r>
            <a:r>
              <a:rPr lang="zh-CN" altLang="en-US" dirty="0" smtClean="0"/>
              <a:t>部分</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BIOS</a:t>
            </a:r>
          </a:p>
          <a:p>
            <a:pPr lvl="1"/>
            <a:r>
              <a:rPr lang="en-US" altLang="zh-CN" dirty="0" smtClean="0"/>
              <a:t>BIOS</a:t>
            </a:r>
            <a:r>
              <a:rPr lang="zh-CN" altLang="en-US" dirty="0" smtClean="0"/>
              <a:t>即为启动</a:t>
            </a:r>
            <a:r>
              <a:rPr lang="en-US" altLang="zh-CN" dirty="0" err="1" smtClean="0"/>
              <a:t>ucore</a:t>
            </a:r>
            <a:r>
              <a:rPr lang="zh-CN" altLang="en-US" dirty="0" smtClean="0"/>
              <a:t>所用的</a:t>
            </a:r>
            <a:r>
              <a:rPr lang="en-US" altLang="zh-CN" dirty="0" err="1" smtClean="0"/>
              <a:t>Bootloader</a:t>
            </a:r>
            <a:r>
              <a:rPr lang="zh-CN" altLang="en-US" dirty="0" smtClean="0"/>
              <a:t>程序，通常是放在</a:t>
            </a:r>
            <a:r>
              <a:rPr lang="en-US" altLang="zh-CN" dirty="0" smtClean="0"/>
              <a:t>Flash</a:t>
            </a:r>
            <a:r>
              <a:rPr lang="zh-CN" altLang="en-US" dirty="0" smtClean="0"/>
              <a:t>中。而本实验中我们将在</a:t>
            </a:r>
            <a:r>
              <a:rPr lang="en-US" altLang="zh-CN" dirty="0" smtClean="0"/>
              <a:t>FPGA</a:t>
            </a:r>
            <a:r>
              <a:rPr lang="zh-CN" altLang="en-US" dirty="0" smtClean="0"/>
              <a:t>里建立一块</a:t>
            </a:r>
            <a:r>
              <a:rPr lang="en-US" altLang="zh-CN" dirty="0" smtClean="0"/>
              <a:t>ROM</a:t>
            </a:r>
            <a:r>
              <a:rPr lang="zh-CN" altLang="en-US" dirty="0" smtClean="0"/>
              <a:t>，将</a:t>
            </a:r>
            <a:r>
              <a:rPr lang="en-US" altLang="zh-CN" dirty="0" err="1" smtClean="0"/>
              <a:t>Bootloader</a:t>
            </a:r>
            <a:r>
              <a:rPr lang="zh-CN" altLang="en-US" dirty="0" smtClean="0"/>
              <a:t>放置在该</a:t>
            </a:r>
            <a:r>
              <a:rPr lang="en-US" altLang="zh-CN" dirty="0" smtClean="0"/>
              <a:t>ROM</a:t>
            </a:r>
            <a:r>
              <a:rPr lang="zh-CN" altLang="en-US" dirty="0" smtClean="0"/>
              <a:t>中，并且设置</a:t>
            </a:r>
            <a:r>
              <a:rPr lang="en-US" altLang="zh-CN" dirty="0" smtClean="0"/>
              <a:t>CPU</a:t>
            </a:r>
            <a:r>
              <a:rPr lang="zh-CN" altLang="en-US" dirty="0" smtClean="0"/>
              <a:t>的访问地址从该</a:t>
            </a:r>
            <a:r>
              <a:rPr lang="en-US" altLang="zh-CN" dirty="0" smtClean="0"/>
              <a:t>ROM</a:t>
            </a:r>
            <a:r>
              <a:rPr lang="zh-CN" altLang="en-US" dirty="0" smtClean="0"/>
              <a:t>开始。这样能避免由于</a:t>
            </a:r>
            <a:r>
              <a:rPr lang="en-US" altLang="zh-CN" dirty="0" smtClean="0"/>
              <a:t>Flash</a:t>
            </a:r>
            <a:r>
              <a:rPr lang="zh-CN" altLang="en-US" dirty="0" smtClean="0"/>
              <a:t>的读写不稳定而对</a:t>
            </a:r>
            <a:r>
              <a:rPr lang="en-US" altLang="zh-CN" dirty="0" smtClean="0"/>
              <a:t>BIOS</a:t>
            </a:r>
            <a:r>
              <a:rPr lang="zh-CN" altLang="en-US" dirty="0" smtClean="0"/>
              <a:t>造成的破坏，还能将</a:t>
            </a:r>
            <a:r>
              <a:rPr lang="en-US" altLang="zh-CN" dirty="0" err="1" smtClean="0"/>
              <a:t>ucore</a:t>
            </a:r>
            <a:r>
              <a:rPr lang="zh-CN" altLang="en-US" dirty="0" smtClean="0"/>
              <a:t>与其独立开来</a:t>
            </a:r>
            <a:r>
              <a:rPr lang="zh-CN" altLang="en-US" dirty="0" smtClean="0"/>
              <a:t>。</a:t>
            </a:r>
            <a:endParaRPr lang="zh-CN" altLang="en-US" dirty="0" smtClean="0"/>
          </a:p>
          <a:p>
            <a:pPr lvl="1"/>
            <a:r>
              <a:rPr lang="en-US" altLang="zh-CN" dirty="0" smtClean="0"/>
              <a:t>BIOS</a:t>
            </a:r>
            <a:r>
              <a:rPr lang="zh-CN" altLang="en-US" dirty="0" smtClean="0"/>
              <a:t>启动时，</a:t>
            </a:r>
            <a:r>
              <a:rPr lang="en-US" altLang="zh-CN" dirty="0" smtClean="0"/>
              <a:t>Flash</a:t>
            </a:r>
            <a:r>
              <a:rPr lang="zh-CN" altLang="en-US" dirty="0" smtClean="0"/>
              <a:t>中的操作系统加载到内存中，然后跳转到操作系统的初始化代码，从而开始操作系统的工作。</a:t>
            </a:r>
            <a:endParaRPr lang="en-US" altLang="zh-CN" dirty="0" smtClean="0"/>
          </a:p>
          <a:p>
            <a:r>
              <a:rPr lang="zh-CN" altLang="en-US" dirty="0" smtClean="0"/>
              <a:t>远程文件</a:t>
            </a:r>
            <a:r>
              <a:rPr lang="zh-CN" altLang="en-US" dirty="0" smtClean="0"/>
              <a:t>执行</a:t>
            </a:r>
            <a:endParaRPr lang="en-US" altLang="zh-CN" dirty="0" smtClean="0"/>
          </a:p>
          <a:p>
            <a:pPr lvl="1"/>
            <a:r>
              <a:rPr lang="zh-CN" altLang="en-US" dirty="0" smtClean="0"/>
              <a:t>实验要求修改</a:t>
            </a:r>
            <a:r>
              <a:rPr lang="en-US" altLang="zh-CN" dirty="0" err="1" smtClean="0"/>
              <a:t>ucore</a:t>
            </a:r>
            <a:r>
              <a:rPr lang="zh-CN" altLang="en-US" dirty="0" smtClean="0"/>
              <a:t>，实现简单的远程文件执行功能，即通过串口从</a:t>
            </a:r>
            <a:r>
              <a:rPr lang="en-US" altLang="zh-CN" dirty="0" smtClean="0"/>
              <a:t>PC</a:t>
            </a:r>
            <a:r>
              <a:rPr lang="zh-CN" altLang="en-US" dirty="0" smtClean="0"/>
              <a:t>上获取</a:t>
            </a:r>
            <a:r>
              <a:rPr lang="en-US" altLang="zh-CN" dirty="0" smtClean="0"/>
              <a:t>ELF</a:t>
            </a:r>
            <a:r>
              <a:rPr lang="zh-CN" altLang="en-US" dirty="0" smtClean="0"/>
              <a:t>文件，并在本地执行。</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外设部分</a:t>
            </a:r>
            <a:endParaRPr lang="zh-CN" altLang="en-US" dirty="0"/>
          </a:p>
        </p:txBody>
      </p:sp>
      <p:sp>
        <p:nvSpPr>
          <p:cNvPr id="3" name="内容占位符 2"/>
          <p:cNvSpPr>
            <a:spLocks noGrp="1"/>
          </p:cNvSpPr>
          <p:nvPr>
            <p:ph idx="1"/>
          </p:nvPr>
        </p:nvSpPr>
        <p:spPr/>
        <p:txBody>
          <a:bodyPr/>
          <a:lstStyle/>
          <a:p>
            <a:r>
              <a:rPr lang="zh-CN" altLang="en-US" dirty="0" smtClean="0"/>
              <a:t>串口</a:t>
            </a:r>
            <a:endParaRPr lang="en-US" altLang="zh-CN" dirty="0" smtClean="0"/>
          </a:p>
          <a:p>
            <a:r>
              <a:rPr lang="en-US" altLang="zh-CN" dirty="0" smtClean="0"/>
              <a:t>VGA</a:t>
            </a:r>
          </a:p>
          <a:p>
            <a:r>
              <a:rPr lang="en-US" altLang="zh-CN" dirty="0" smtClean="0"/>
              <a:t>p</a:t>
            </a:r>
            <a:r>
              <a:rPr lang="en-US" altLang="zh-CN" dirty="0" smtClean="0"/>
              <a:t>s/2</a:t>
            </a:r>
            <a:r>
              <a:rPr lang="zh-CN" altLang="en-US" dirty="0" smtClean="0"/>
              <a:t>键盘</a:t>
            </a:r>
            <a:endParaRPr lang="en-US" altLang="zh-CN" dirty="0" smtClean="0"/>
          </a:p>
          <a:p>
            <a:r>
              <a:rPr lang="zh-CN" altLang="en-US" dirty="0" smtClean="0"/>
              <a:t>网口</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串口</a:t>
            </a:r>
            <a:endParaRPr lang="zh-CN" altLang="en-US" dirty="0"/>
          </a:p>
        </p:txBody>
      </p:sp>
      <p:sp>
        <p:nvSpPr>
          <p:cNvPr id="3" name="内容占位符 2"/>
          <p:cNvSpPr>
            <a:spLocks noGrp="1"/>
          </p:cNvSpPr>
          <p:nvPr>
            <p:ph idx="1"/>
          </p:nvPr>
        </p:nvSpPr>
        <p:spPr/>
        <p:txBody>
          <a:bodyPr>
            <a:noAutofit/>
          </a:bodyPr>
          <a:lstStyle/>
          <a:p>
            <a:r>
              <a:rPr lang="zh-CN" altLang="en-US" sz="2400" dirty="0" smtClean="0"/>
              <a:t>串口的功能需求为实现与</a:t>
            </a:r>
            <a:r>
              <a:rPr lang="en-US" altLang="zh-CN" sz="2400" dirty="0" smtClean="0"/>
              <a:t>PC</a:t>
            </a:r>
            <a:r>
              <a:rPr lang="zh-CN" altLang="en-US" sz="2400" dirty="0" smtClean="0"/>
              <a:t>机的通信，通过计算机键盘输入数据，向计算机输出数据</a:t>
            </a:r>
            <a:r>
              <a:rPr lang="zh-CN" altLang="en-US" sz="2400" dirty="0" smtClean="0"/>
              <a:t>。</a:t>
            </a:r>
            <a:endParaRPr lang="zh-CN" altLang="en-US" sz="2400" dirty="0" smtClean="0"/>
          </a:p>
          <a:p>
            <a:r>
              <a:rPr lang="zh-CN" altLang="en-US" sz="2400" dirty="0" smtClean="0"/>
              <a:t>串口模块的主要部分位于板子上的</a:t>
            </a:r>
            <a:r>
              <a:rPr lang="en-US" altLang="zh-CN" sz="2400" dirty="0" smtClean="0"/>
              <a:t>CPLD</a:t>
            </a:r>
            <a:r>
              <a:rPr lang="zh-CN" altLang="en-US" sz="2400" dirty="0" smtClean="0"/>
              <a:t>中，在</a:t>
            </a:r>
            <a:r>
              <a:rPr lang="en-US" altLang="zh-CN" sz="2400" dirty="0" smtClean="0"/>
              <a:t>FPGA</a:t>
            </a:r>
            <a:r>
              <a:rPr lang="zh-CN" altLang="en-US" sz="2400" dirty="0" smtClean="0"/>
              <a:t>端，对串口的控制</a:t>
            </a:r>
            <a:r>
              <a:rPr lang="zh-CN" altLang="en-US" sz="2400" dirty="0" smtClean="0"/>
              <a:t>通过</a:t>
            </a:r>
            <a:r>
              <a:rPr lang="en-US" altLang="zh-CN" sz="2400" dirty="0" err="1" smtClean="0"/>
              <a:t>data_ready</a:t>
            </a:r>
            <a:r>
              <a:rPr lang="zh-CN" altLang="en-US" sz="2400" dirty="0" smtClean="0"/>
              <a:t>、</a:t>
            </a:r>
            <a:r>
              <a:rPr lang="en-US" altLang="zh-CN" sz="2400" dirty="0" err="1" smtClean="0"/>
              <a:t>tbre</a:t>
            </a:r>
            <a:r>
              <a:rPr lang="zh-CN" altLang="en-US" sz="2400" dirty="0" smtClean="0"/>
              <a:t>、</a:t>
            </a:r>
            <a:r>
              <a:rPr lang="en-US" altLang="zh-CN" sz="2400" dirty="0" err="1" smtClean="0"/>
              <a:t>tsre</a:t>
            </a:r>
            <a:r>
              <a:rPr lang="zh-CN" altLang="en-US" sz="2400" dirty="0" smtClean="0"/>
              <a:t>、</a:t>
            </a:r>
            <a:r>
              <a:rPr lang="en-US" altLang="zh-CN" sz="2400" dirty="0" err="1" smtClean="0"/>
              <a:t>rdn</a:t>
            </a:r>
            <a:r>
              <a:rPr lang="zh-CN" altLang="en-US" sz="2400" dirty="0" smtClean="0"/>
              <a:t>、</a:t>
            </a:r>
            <a:r>
              <a:rPr lang="en-US" altLang="zh-CN" sz="2400" dirty="0" err="1" smtClean="0"/>
              <a:t>wrn</a:t>
            </a:r>
            <a:r>
              <a:rPr lang="zh-CN" altLang="en-US" sz="2400" dirty="0" smtClean="0"/>
              <a:t>进行。</a:t>
            </a:r>
          </a:p>
          <a:p>
            <a:r>
              <a:rPr lang="zh-CN" altLang="en-US" sz="2400" dirty="0" smtClean="0"/>
              <a:t>当</a:t>
            </a:r>
            <a:r>
              <a:rPr lang="en-US" altLang="zh-CN" sz="2400" dirty="0" err="1" smtClean="0"/>
              <a:t>data_ready</a:t>
            </a:r>
            <a:r>
              <a:rPr lang="en-US" altLang="zh-CN" sz="2400" dirty="0" smtClean="0"/>
              <a:t>=‘1’</a:t>
            </a:r>
            <a:r>
              <a:rPr lang="zh-CN" altLang="en-US" sz="2400" dirty="0" smtClean="0"/>
              <a:t>时串口数据就绪，可以读出</a:t>
            </a:r>
            <a:r>
              <a:rPr lang="zh-CN" altLang="en-US" sz="2400" dirty="0" smtClean="0"/>
              <a:t>。</a:t>
            </a:r>
            <a:endParaRPr lang="zh-CN" altLang="en-US" sz="2400" dirty="0" smtClean="0"/>
          </a:p>
          <a:p>
            <a:r>
              <a:rPr lang="zh-CN" altLang="en-US" sz="2400" dirty="0" smtClean="0"/>
              <a:t>当</a:t>
            </a:r>
            <a:r>
              <a:rPr lang="en-US" altLang="zh-CN" sz="2400" dirty="0" err="1" smtClean="0"/>
              <a:t>tbre</a:t>
            </a:r>
            <a:r>
              <a:rPr lang="en-US" altLang="zh-CN" sz="2400" dirty="0" smtClean="0"/>
              <a:t> and </a:t>
            </a:r>
            <a:r>
              <a:rPr lang="en-US" altLang="zh-CN" sz="2400" dirty="0" err="1" smtClean="0"/>
              <a:t>tsre</a:t>
            </a:r>
            <a:r>
              <a:rPr lang="en-US" altLang="zh-CN" sz="2400" dirty="0" smtClean="0"/>
              <a:t>=‘1</a:t>
            </a:r>
            <a:r>
              <a:rPr lang="en-US" altLang="zh-CN" sz="2400" dirty="0" smtClean="0"/>
              <a:t>’</a:t>
            </a:r>
            <a:r>
              <a:rPr lang="zh-CN" altLang="en-US" sz="2400" dirty="0" smtClean="0"/>
              <a:t>时，</a:t>
            </a:r>
            <a:r>
              <a:rPr lang="zh-CN" altLang="en-US" sz="2400" dirty="0" smtClean="0"/>
              <a:t>表示可以向串口写入</a:t>
            </a:r>
            <a:r>
              <a:rPr lang="zh-CN" altLang="en-US" sz="2400" dirty="0" smtClean="0"/>
              <a:t>。</a:t>
            </a:r>
            <a:endParaRPr lang="zh-CN" altLang="en-US" sz="2400" dirty="0" smtClean="0"/>
          </a:p>
          <a:p>
            <a:r>
              <a:rPr lang="zh-CN" altLang="en-US" sz="2400" dirty="0" smtClean="0"/>
              <a:t>将</a:t>
            </a:r>
            <a:r>
              <a:rPr lang="en-US" altLang="zh-CN" sz="2400" dirty="0" err="1" smtClean="0"/>
              <a:t>rdn</a:t>
            </a:r>
            <a:r>
              <a:rPr lang="zh-CN" altLang="en-US" sz="2400" dirty="0" smtClean="0"/>
              <a:t>置‘</a:t>
            </a:r>
            <a:r>
              <a:rPr lang="en-US" altLang="zh-CN" sz="2400" dirty="0" smtClean="0"/>
              <a:t>0’</a:t>
            </a:r>
            <a:r>
              <a:rPr lang="zh-CN" altLang="en-US" sz="2400" dirty="0" smtClean="0"/>
              <a:t>且数据线写高阻，可以从数据线得出串口数据</a:t>
            </a:r>
            <a:r>
              <a:rPr lang="zh-CN" altLang="en-US" sz="2400" dirty="0" smtClean="0"/>
              <a:t>。</a:t>
            </a:r>
            <a:endParaRPr lang="zh-CN" altLang="en-US" sz="2400" dirty="0" smtClean="0"/>
          </a:p>
          <a:p>
            <a:r>
              <a:rPr lang="zh-CN" altLang="en-US" sz="2400" dirty="0" smtClean="0"/>
              <a:t>将数据写入数据线且将</a:t>
            </a:r>
            <a:r>
              <a:rPr lang="en-US" altLang="zh-CN" sz="2400" dirty="0" err="1" smtClean="0"/>
              <a:t>wrn</a:t>
            </a:r>
            <a:r>
              <a:rPr lang="zh-CN" altLang="en-US" sz="2400" dirty="0" smtClean="0"/>
              <a:t>置‘</a:t>
            </a:r>
            <a:r>
              <a:rPr lang="en-US" altLang="zh-CN" sz="2400" dirty="0" smtClean="0"/>
              <a:t>0’</a:t>
            </a:r>
            <a:r>
              <a:rPr lang="zh-CN" altLang="en-US" sz="2400" dirty="0" smtClean="0"/>
              <a:t>，可以向串口发出数据</a:t>
            </a:r>
            <a:r>
              <a:rPr lang="zh-CN" altLang="en-US" sz="2400" dirty="0" smtClean="0"/>
              <a:t>。</a:t>
            </a:r>
            <a:endParaRPr lang="zh-CN" altLang="en-US" sz="2400" dirty="0" smtClean="0"/>
          </a:p>
          <a:p>
            <a:r>
              <a:rPr lang="zh-CN" altLang="en-US" sz="2400" dirty="0" smtClean="0"/>
              <a:t>串口模块</a:t>
            </a:r>
            <a:r>
              <a:rPr lang="en-US" altLang="zh-CN" sz="2400" dirty="0" smtClean="0"/>
              <a:t>1FD003F8</a:t>
            </a:r>
            <a:r>
              <a:rPr lang="zh-CN" altLang="en-US" sz="2400" dirty="0" smtClean="0"/>
              <a:t>地址表示数据（只有低</a:t>
            </a:r>
            <a:r>
              <a:rPr lang="en-US" altLang="zh-CN" sz="2400" dirty="0" smtClean="0"/>
              <a:t>8</a:t>
            </a:r>
            <a:r>
              <a:rPr lang="zh-CN" altLang="en-US" sz="2400" dirty="0" smtClean="0"/>
              <a:t>位有效），必须使用</a:t>
            </a:r>
            <a:r>
              <a:rPr lang="en-US" altLang="zh-CN" sz="2400" dirty="0" smtClean="0"/>
              <a:t>SW</a:t>
            </a:r>
            <a:r>
              <a:rPr lang="zh-CN" altLang="en-US" sz="2400" dirty="0" smtClean="0"/>
              <a:t>指令写入</a:t>
            </a:r>
            <a:r>
              <a:rPr lang="zh-CN" altLang="en-US" sz="2400" dirty="0" smtClean="0"/>
              <a:t>。</a:t>
            </a:r>
            <a:endParaRPr lang="zh-CN" altLang="en-US" sz="2400" dirty="0" smtClean="0"/>
          </a:p>
          <a:p>
            <a:r>
              <a:rPr lang="en-US" altLang="zh-CN" sz="2400" dirty="0" smtClean="0"/>
              <a:t>1FD003FC</a:t>
            </a:r>
            <a:r>
              <a:rPr lang="zh-CN" altLang="en-US" sz="2400" dirty="0" smtClean="0"/>
              <a:t>地址表示状态寄存器</a:t>
            </a:r>
            <a:r>
              <a:rPr lang="en-US" altLang="zh-CN" sz="2400" dirty="0" smtClean="0"/>
              <a:t>Status</a:t>
            </a:r>
            <a:r>
              <a:rPr lang="zh-CN" altLang="en-US" sz="2400" dirty="0" smtClean="0"/>
              <a:t>，</a:t>
            </a:r>
            <a:r>
              <a:rPr lang="en-US" altLang="zh-CN" sz="2400" dirty="0" smtClean="0"/>
              <a:t>Status&amp;1=1</a:t>
            </a:r>
            <a:r>
              <a:rPr lang="zh-CN" altLang="en-US" sz="2400" dirty="0" smtClean="0"/>
              <a:t>时可写，</a:t>
            </a:r>
            <a:r>
              <a:rPr lang="en-US" altLang="zh-CN" sz="2400" dirty="0" smtClean="0"/>
              <a:t>Status&amp;2=2</a:t>
            </a:r>
            <a:r>
              <a:rPr lang="zh-CN" altLang="en-US" sz="2400" dirty="0" smtClean="0"/>
              <a:t>时可读。</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——VGA</a:t>
            </a:r>
            <a:endParaRPr lang="zh-CN" altLang="en-US" dirty="0"/>
          </a:p>
        </p:txBody>
      </p:sp>
      <p:sp>
        <p:nvSpPr>
          <p:cNvPr id="3" name="内容占位符 2"/>
          <p:cNvSpPr>
            <a:spLocks noGrp="1"/>
          </p:cNvSpPr>
          <p:nvPr>
            <p:ph idx="1"/>
          </p:nvPr>
        </p:nvSpPr>
        <p:spPr/>
        <p:txBody>
          <a:bodyPr/>
          <a:lstStyle/>
          <a:p>
            <a:r>
              <a:rPr lang="en-US" altLang="zh-CN" dirty="0" err="1" smtClean="0"/>
              <a:t>Device_VGA</a:t>
            </a:r>
            <a:r>
              <a:rPr lang="zh-CN" altLang="en-US" dirty="0" smtClean="0"/>
              <a:t>模块是显示控制模块，接受</a:t>
            </a:r>
            <a:r>
              <a:rPr lang="en-US" altLang="zh-CN" dirty="0" smtClean="0"/>
              <a:t>CPU</a:t>
            </a:r>
            <a:r>
              <a:rPr lang="zh-CN" altLang="en-US" dirty="0" smtClean="0"/>
              <a:t>写入的</a:t>
            </a:r>
            <a:r>
              <a:rPr lang="en-US" altLang="zh-CN" dirty="0" smtClean="0"/>
              <a:t>ASCII</a:t>
            </a:r>
            <a:r>
              <a:rPr lang="zh-CN" altLang="en-US" dirty="0" smtClean="0"/>
              <a:t>码数据，并维护一个字符矩阵，以字符中断的形式通过</a:t>
            </a:r>
            <a:r>
              <a:rPr lang="en-US" altLang="zh-CN" dirty="0" smtClean="0"/>
              <a:t>VGA</a:t>
            </a:r>
            <a:r>
              <a:rPr lang="zh-CN" altLang="en-US" dirty="0" smtClean="0"/>
              <a:t>接口输出到显示器。</a:t>
            </a:r>
          </a:p>
          <a:p>
            <a:endParaRPr lang="zh-CN" altLang="en-US" dirty="0" smtClean="0"/>
          </a:p>
          <a:p>
            <a:r>
              <a:rPr lang="en-US" altLang="zh-CN" dirty="0" smtClean="0"/>
              <a:t>CPU</a:t>
            </a:r>
            <a:r>
              <a:rPr lang="zh-CN" altLang="en-US" dirty="0" smtClean="0"/>
              <a:t>需要从</a:t>
            </a:r>
            <a:r>
              <a:rPr lang="en-US" altLang="zh-CN" dirty="0" smtClean="0"/>
              <a:t>1FC03000</a:t>
            </a:r>
            <a:r>
              <a:rPr lang="zh-CN" altLang="en-US" dirty="0" smtClean="0"/>
              <a:t>地址读出数据，如果结果为‘</a:t>
            </a:r>
            <a:r>
              <a:rPr lang="en-US" altLang="zh-CN" dirty="0" smtClean="0"/>
              <a:t>1’</a:t>
            </a:r>
            <a:r>
              <a:rPr lang="zh-CN" altLang="en-US" dirty="0" smtClean="0"/>
              <a:t>表示可以写入，否则不能吸入；可以写入时，向</a:t>
            </a:r>
            <a:r>
              <a:rPr lang="en-US" altLang="zh-CN" dirty="0" smtClean="0"/>
              <a:t>1FC03000</a:t>
            </a:r>
            <a:r>
              <a:rPr lang="zh-CN" altLang="en-US" dirty="0" smtClean="0"/>
              <a:t>地址写入</a:t>
            </a:r>
            <a:r>
              <a:rPr lang="en-US" altLang="zh-CN" dirty="0" smtClean="0"/>
              <a:t>ASCII</a:t>
            </a:r>
            <a:r>
              <a:rPr lang="zh-CN" altLang="en-US" dirty="0" smtClean="0"/>
              <a:t>数据即可。</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——ps/2</a:t>
            </a:r>
            <a:r>
              <a:rPr lang="zh-CN" altLang="en-US" dirty="0" smtClean="0"/>
              <a:t>键盘</a:t>
            </a:r>
            <a:endParaRPr lang="zh-CN" altLang="en-US" dirty="0"/>
          </a:p>
        </p:txBody>
      </p:sp>
      <p:sp>
        <p:nvSpPr>
          <p:cNvPr id="3" name="内容占位符 2"/>
          <p:cNvSpPr>
            <a:spLocks noGrp="1"/>
          </p:cNvSpPr>
          <p:nvPr>
            <p:ph idx="1"/>
          </p:nvPr>
        </p:nvSpPr>
        <p:spPr/>
        <p:txBody>
          <a:bodyPr/>
          <a:lstStyle/>
          <a:p>
            <a:r>
              <a:rPr lang="en-US" altLang="zh-CN" dirty="0" err="1" smtClean="0"/>
              <a:t>Device_Keyboard</a:t>
            </a:r>
            <a:r>
              <a:rPr lang="zh-CN" altLang="en-US" dirty="0" smtClean="0"/>
              <a:t>模块位键盘控制模块。只要从</a:t>
            </a:r>
            <a:r>
              <a:rPr lang="en-US" altLang="zh-CN" dirty="0" smtClean="0"/>
              <a:t>0F000000</a:t>
            </a:r>
            <a:r>
              <a:rPr lang="zh-CN" altLang="en-US" dirty="0" smtClean="0"/>
              <a:t>地址读出数据，结果为</a:t>
            </a:r>
            <a:r>
              <a:rPr lang="en-US" altLang="zh-CN" dirty="0" smtClean="0"/>
              <a:t>0</a:t>
            </a:r>
            <a:r>
              <a:rPr lang="zh-CN" altLang="en-US" dirty="0" smtClean="0"/>
              <a:t>表示没有新数据，否则读到的就是键入的</a:t>
            </a:r>
            <a:r>
              <a:rPr lang="en-US" altLang="zh-CN" dirty="0" smtClean="0"/>
              <a:t>ASCII</a:t>
            </a:r>
            <a:r>
              <a:rPr lang="zh-CN" altLang="en-US" dirty="0" smtClean="0"/>
              <a:t>码。</a:t>
            </a:r>
          </a:p>
          <a:p>
            <a:endParaRPr lang="zh-CN" altLang="en-US" dirty="0" smtClean="0"/>
          </a:p>
          <a:p>
            <a:r>
              <a:rPr lang="en-US" altLang="zh-CN" dirty="0" smtClean="0"/>
              <a:t>PS/2</a:t>
            </a:r>
            <a:r>
              <a:rPr lang="zh-CN" altLang="en-US" dirty="0" smtClean="0"/>
              <a:t>键盘读到的是扫描码，为了方便软件，可以在硬件层面加入编码转换，</a:t>
            </a:r>
            <a:r>
              <a:rPr lang="en-US" altLang="zh-CN" dirty="0" smtClean="0"/>
              <a:t>CPU</a:t>
            </a:r>
            <a:r>
              <a:rPr lang="zh-CN" altLang="en-US" dirty="0" smtClean="0"/>
              <a:t>读到的直接就是</a:t>
            </a:r>
            <a:r>
              <a:rPr lang="en-US" altLang="zh-CN" dirty="0" smtClean="0"/>
              <a:t>ASCII</a:t>
            </a:r>
            <a:r>
              <a:rPr lang="zh-CN" altLang="en-US" dirty="0" smtClean="0"/>
              <a:t>码。</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zh-CN" altLang="en-US" dirty="0" smtClean="0"/>
              <a:t>网口</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这是拓展要求。实验提供了</a:t>
            </a:r>
            <a:r>
              <a:rPr lang="en-US" altLang="zh-CN" dirty="0" smtClean="0"/>
              <a:t>DM9000A</a:t>
            </a:r>
            <a:r>
              <a:rPr lang="zh-CN" altLang="en-US" dirty="0" smtClean="0"/>
              <a:t>网口芯片与</a:t>
            </a:r>
            <a:r>
              <a:rPr lang="en-US" altLang="zh-CN" dirty="0" smtClean="0"/>
              <a:t>PC</a:t>
            </a:r>
            <a:r>
              <a:rPr lang="zh-CN" altLang="en-US" dirty="0" smtClean="0"/>
              <a:t>机进行网络通讯。该芯片带有通用处理器接口的以太网控制器，一个</a:t>
            </a:r>
            <a:r>
              <a:rPr lang="en-US" altLang="zh-CN" dirty="0" smtClean="0"/>
              <a:t>10/100M PHY</a:t>
            </a:r>
            <a:r>
              <a:rPr lang="zh-CN" altLang="en-US" dirty="0" smtClean="0"/>
              <a:t>和</a:t>
            </a:r>
            <a:r>
              <a:rPr lang="en-US" altLang="zh-CN" dirty="0" smtClean="0"/>
              <a:t>4K</a:t>
            </a:r>
            <a:r>
              <a:rPr lang="zh-CN" altLang="en-US" dirty="0" smtClean="0"/>
              <a:t>双字的</a:t>
            </a:r>
            <a:r>
              <a:rPr lang="en-US" altLang="zh-CN" dirty="0" smtClean="0"/>
              <a:t>SRAM</a:t>
            </a:r>
            <a:r>
              <a:rPr lang="zh-CN" altLang="en-US" dirty="0" smtClean="0"/>
              <a:t>，</a:t>
            </a:r>
            <a:r>
              <a:rPr lang="en-US" altLang="zh-CN" dirty="0" smtClean="0"/>
              <a:t>IO</a:t>
            </a:r>
            <a:r>
              <a:rPr lang="zh-CN" altLang="en-US" dirty="0" smtClean="0"/>
              <a:t>端口支持</a:t>
            </a:r>
            <a:r>
              <a:rPr lang="en-US" altLang="zh-CN" dirty="0" smtClean="0"/>
              <a:t>3.3V</a:t>
            </a:r>
            <a:r>
              <a:rPr lang="zh-CN" altLang="en-US" dirty="0" smtClean="0"/>
              <a:t>与</a:t>
            </a:r>
            <a:r>
              <a:rPr lang="en-US" altLang="zh-CN" dirty="0" smtClean="0"/>
              <a:t>5V</a:t>
            </a:r>
            <a:r>
              <a:rPr lang="zh-CN" altLang="en-US" dirty="0" smtClean="0"/>
              <a:t>容限值。</a:t>
            </a:r>
          </a:p>
          <a:p>
            <a:endParaRPr lang="zh-CN" altLang="en-US" dirty="0" smtClean="0"/>
          </a:p>
          <a:p>
            <a:r>
              <a:rPr lang="zh-CN" altLang="en-US" dirty="0" smtClean="0"/>
              <a:t>当收到数据包时，芯片通过中断信号方式通知</a:t>
            </a:r>
            <a:r>
              <a:rPr lang="en-US" altLang="zh-CN" dirty="0" smtClean="0"/>
              <a:t>CPU</a:t>
            </a:r>
            <a:r>
              <a:rPr lang="zh-CN" altLang="en-US" dirty="0" smtClean="0"/>
              <a:t>触发异常，由操作系统对数据包进行处理。若要完成此需求，则需对操作系统进行改写：在初始化时添加网口中断使能、添加网口芯片初始化代码、手动实现网络通信协议和网口驱动等。</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编译器部分</a:t>
            </a:r>
            <a:endParaRPr lang="zh-CN" altLang="en-US" dirty="0"/>
          </a:p>
        </p:txBody>
      </p:sp>
      <p:sp>
        <p:nvSpPr>
          <p:cNvPr id="3" name="内容占位符 2"/>
          <p:cNvSpPr>
            <a:spLocks noGrp="1"/>
          </p:cNvSpPr>
          <p:nvPr>
            <p:ph idx="1"/>
          </p:nvPr>
        </p:nvSpPr>
        <p:spPr/>
        <p:txBody>
          <a:bodyPr>
            <a:normAutofit/>
          </a:bodyPr>
          <a:lstStyle/>
          <a:p>
            <a:r>
              <a:rPr lang="zh-CN" altLang="en-US" dirty="0" smtClean="0"/>
              <a:t>汇编指令的</a:t>
            </a:r>
            <a:r>
              <a:rPr lang="zh-CN" altLang="en-US" dirty="0" smtClean="0"/>
              <a:t>生成</a:t>
            </a:r>
            <a:endParaRPr lang="en-US" altLang="zh-CN" dirty="0" smtClean="0"/>
          </a:p>
          <a:p>
            <a:r>
              <a:rPr lang="zh-CN" altLang="en-US" dirty="0" smtClean="0"/>
              <a:t>库函数调用及</a:t>
            </a:r>
            <a:r>
              <a:rPr lang="en-US" altLang="zh-CN" dirty="0" smtClean="0"/>
              <a:t>calling </a:t>
            </a:r>
            <a:r>
              <a:rPr lang="en-US" altLang="zh-CN" dirty="0" smtClean="0"/>
              <a:t>convention</a:t>
            </a:r>
          </a:p>
          <a:p>
            <a:r>
              <a:rPr lang="zh-CN" altLang="en-US" dirty="0" smtClean="0"/>
              <a:t>程序入口及退出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MIPS</a:t>
            </a:r>
            <a:r>
              <a:rPr lang="zh-CN" altLang="en-US" dirty="0" smtClean="0"/>
              <a:t>架构下</a:t>
            </a:r>
            <a:r>
              <a:rPr lang="en-US" altLang="zh-CN" dirty="0" smtClean="0"/>
              <a:t>CPU</a:t>
            </a:r>
            <a:r>
              <a:rPr lang="zh-CN" altLang="en-US" dirty="0" smtClean="0"/>
              <a:t>运行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基本功</a:t>
            </a:r>
            <a:r>
              <a:rPr lang="zh-CN" altLang="en-US" dirty="0" smtClean="0"/>
              <a:t>能：从</a:t>
            </a:r>
            <a:r>
              <a:rPr lang="zh-CN" altLang="en-US" dirty="0" smtClean="0"/>
              <a:t>内存中提取指令并</a:t>
            </a:r>
            <a:r>
              <a:rPr lang="zh-CN" altLang="en-US" dirty="0" smtClean="0"/>
              <a:t>执行</a:t>
            </a:r>
            <a:endParaRPr lang="en-US" altLang="zh-CN" dirty="0" smtClean="0"/>
          </a:p>
          <a:p>
            <a:r>
              <a:rPr lang="zh-CN" altLang="en-US" dirty="0" smtClean="0"/>
              <a:t>硬件</a:t>
            </a:r>
            <a:r>
              <a:rPr lang="zh-CN" altLang="en-US" dirty="0" smtClean="0"/>
              <a:t>运行的权限管理：用户态、内核态</a:t>
            </a:r>
            <a:endParaRPr lang="en-US" altLang="zh-CN" dirty="0" smtClean="0"/>
          </a:p>
          <a:p>
            <a:pPr lvl="1"/>
            <a:r>
              <a:rPr lang="zh-CN" altLang="en-US" dirty="0" smtClean="0"/>
              <a:t>内核</a:t>
            </a:r>
            <a:r>
              <a:rPr lang="zh-CN" altLang="en-US" dirty="0" smtClean="0"/>
              <a:t>态可</a:t>
            </a:r>
            <a:r>
              <a:rPr lang="zh-CN" altLang="en-US" dirty="0" smtClean="0"/>
              <a:t>使用的内存</a:t>
            </a:r>
            <a:r>
              <a:rPr lang="zh-CN" altLang="en-US" dirty="0" smtClean="0"/>
              <a:t>空间更大，指令</a:t>
            </a:r>
            <a:r>
              <a:rPr lang="zh-CN" altLang="en-US" dirty="0" smtClean="0"/>
              <a:t>条数和硬件</a:t>
            </a:r>
            <a:r>
              <a:rPr lang="zh-CN" altLang="en-US" dirty="0" smtClean="0"/>
              <a:t>模块更多</a:t>
            </a:r>
            <a:endParaRPr lang="en-US" altLang="zh-CN" dirty="0" smtClean="0"/>
          </a:p>
          <a:p>
            <a:pPr lvl="1"/>
            <a:r>
              <a:rPr lang="zh-CN" altLang="en-US" dirty="0" smtClean="0"/>
              <a:t>简化用户操作，方便操作系统进行系统级操作，安全</a:t>
            </a:r>
            <a:endParaRPr lang="en-US" altLang="zh-CN" dirty="0" smtClean="0"/>
          </a:p>
          <a:p>
            <a:r>
              <a:rPr lang="zh-CN" altLang="en-US" dirty="0" smtClean="0"/>
              <a:t>内存</a:t>
            </a:r>
            <a:r>
              <a:rPr lang="zh-CN" altLang="en-US" dirty="0" smtClean="0"/>
              <a:t>管理：虚拟地址机制</a:t>
            </a:r>
            <a:endParaRPr lang="en-US" altLang="zh-CN" dirty="0" smtClean="0"/>
          </a:p>
          <a:p>
            <a:pPr lvl="1"/>
            <a:r>
              <a:rPr lang="zh-CN" altLang="en-US" dirty="0" smtClean="0"/>
              <a:t>设置</a:t>
            </a:r>
            <a:r>
              <a:rPr lang="zh-CN" altLang="en-US" dirty="0" smtClean="0"/>
              <a:t>权限，防止访问未经授权的资源而造成</a:t>
            </a:r>
            <a:r>
              <a:rPr lang="zh-CN" altLang="en-US" dirty="0" smtClean="0"/>
              <a:t>危险</a:t>
            </a:r>
            <a:endParaRPr lang="en-US" altLang="zh-CN" dirty="0" smtClean="0"/>
          </a:p>
          <a:p>
            <a:pPr lvl="1"/>
            <a:r>
              <a:rPr lang="zh-CN" altLang="en-US" dirty="0" smtClean="0"/>
              <a:t>使各个</a:t>
            </a:r>
            <a:r>
              <a:rPr lang="zh-CN" altLang="en-US" dirty="0" smtClean="0"/>
              <a:t>进程之间互不干扰，虚拟地址可以复用，大大简化了程序的</a:t>
            </a:r>
            <a:r>
              <a:rPr lang="zh-CN" altLang="en-US" dirty="0" smtClean="0"/>
              <a:t>设计</a:t>
            </a:r>
            <a:endParaRPr lang="en-US" altLang="zh-CN" dirty="0" smtClean="0"/>
          </a:p>
          <a:p>
            <a:r>
              <a:rPr lang="en-US" altLang="zh-CN" dirty="0" smtClean="0"/>
              <a:t>TLB</a:t>
            </a:r>
            <a:r>
              <a:rPr lang="zh-CN" altLang="en-US" dirty="0" smtClean="0"/>
              <a:t>：将页表的一部分放入</a:t>
            </a:r>
            <a:r>
              <a:rPr lang="en-US" altLang="zh-CN" dirty="0" smtClean="0"/>
              <a:t>CPU</a:t>
            </a:r>
            <a:r>
              <a:rPr lang="zh-CN" altLang="en-US" dirty="0" smtClean="0"/>
              <a:t>做成</a:t>
            </a:r>
            <a:r>
              <a:rPr lang="zh-CN" altLang="en-US" dirty="0" smtClean="0"/>
              <a:t>高速缓存</a:t>
            </a:r>
            <a:endParaRPr lang="en-US" altLang="zh-CN" dirty="0" smtClean="0"/>
          </a:p>
          <a:p>
            <a:pPr lvl="1"/>
            <a:r>
              <a:rPr lang="zh-CN" altLang="en-US" dirty="0" smtClean="0"/>
              <a:t>减少访问代价</a:t>
            </a:r>
            <a:endParaRPr lang="en-US" altLang="zh-CN" dirty="0" smtClean="0"/>
          </a:p>
          <a:p>
            <a:r>
              <a:rPr lang="zh-CN" altLang="en-US" dirty="0" smtClean="0"/>
              <a:t>访</a:t>
            </a:r>
            <a:r>
              <a:rPr lang="zh-CN" altLang="en-US" dirty="0" smtClean="0"/>
              <a:t>存：</a:t>
            </a:r>
            <a:r>
              <a:rPr lang="en-US" altLang="zh-CN" dirty="0" smtClean="0"/>
              <a:t>CPU</a:t>
            </a:r>
            <a:r>
              <a:rPr lang="zh-CN" altLang="en-US" dirty="0" smtClean="0"/>
              <a:t>和</a:t>
            </a:r>
            <a:r>
              <a:rPr lang="zh-CN" altLang="en-US" dirty="0" smtClean="0"/>
              <a:t>外界互动</a:t>
            </a:r>
            <a:r>
              <a:rPr lang="zh-CN" altLang="en-US" dirty="0" smtClean="0"/>
              <a:t>的</a:t>
            </a:r>
            <a:r>
              <a:rPr lang="zh-CN" altLang="en-US" dirty="0" smtClean="0"/>
              <a:t>统一</a:t>
            </a:r>
            <a:r>
              <a:rPr lang="zh-CN" altLang="en-US" dirty="0" smtClean="0"/>
              <a:t>接口</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汇编指令的</a:t>
            </a:r>
            <a:r>
              <a:rPr lang="zh-CN" altLang="en-US" dirty="0" smtClean="0"/>
              <a:t>生成</a:t>
            </a:r>
            <a:endParaRPr lang="en-US" altLang="zh-CN" dirty="0" smtClean="0"/>
          </a:p>
          <a:p>
            <a:pPr lvl="1"/>
            <a:r>
              <a:rPr lang="zh-CN" altLang="en-US" dirty="0" smtClean="0"/>
              <a:t>由于简化的</a:t>
            </a:r>
            <a:r>
              <a:rPr lang="en-US" altLang="zh-CN" dirty="0" smtClean="0"/>
              <a:t>CPU</a:t>
            </a:r>
            <a:r>
              <a:rPr lang="zh-CN" altLang="en-US" dirty="0" smtClean="0"/>
              <a:t>中并未实现</a:t>
            </a:r>
            <a:r>
              <a:rPr lang="en-US" altLang="zh-CN" dirty="0" smtClean="0"/>
              <a:t>add</a:t>
            </a:r>
            <a:r>
              <a:rPr lang="zh-CN" altLang="en-US" dirty="0" smtClean="0"/>
              <a:t>、</a:t>
            </a:r>
            <a:r>
              <a:rPr lang="en-US" altLang="zh-CN" dirty="0" smtClean="0"/>
              <a:t>sub</a:t>
            </a:r>
            <a:r>
              <a:rPr lang="zh-CN" altLang="en-US" dirty="0" smtClean="0"/>
              <a:t>指令，需要把</a:t>
            </a:r>
            <a:r>
              <a:rPr lang="en-US" altLang="zh-CN" dirty="0" smtClean="0"/>
              <a:t>decaf</a:t>
            </a:r>
            <a:r>
              <a:rPr lang="zh-CN" altLang="en-US" dirty="0" smtClean="0"/>
              <a:t>的</a:t>
            </a:r>
            <a:r>
              <a:rPr lang="en-US" altLang="zh-CN" dirty="0" smtClean="0"/>
              <a:t>MIPS</a:t>
            </a:r>
            <a:r>
              <a:rPr lang="zh-CN" altLang="en-US" dirty="0" smtClean="0"/>
              <a:t>后端里生成</a:t>
            </a:r>
            <a:r>
              <a:rPr lang="en-US" altLang="zh-CN" dirty="0" smtClean="0"/>
              <a:t>add</a:t>
            </a:r>
            <a:r>
              <a:rPr lang="zh-CN" altLang="en-US" dirty="0" smtClean="0"/>
              <a:t>、</a:t>
            </a:r>
            <a:r>
              <a:rPr lang="en-US" altLang="zh-CN" dirty="0" smtClean="0"/>
              <a:t>sub</a:t>
            </a:r>
            <a:r>
              <a:rPr lang="zh-CN" altLang="en-US" dirty="0" smtClean="0"/>
              <a:t>指令的部分改成</a:t>
            </a:r>
            <a:r>
              <a:rPr lang="en-US" altLang="zh-CN" dirty="0" err="1" smtClean="0"/>
              <a:t>addu</a:t>
            </a:r>
            <a:r>
              <a:rPr lang="zh-CN" altLang="en-US" dirty="0" smtClean="0"/>
              <a:t>、</a:t>
            </a:r>
            <a:r>
              <a:rPr lang="en-US" altLang="zh-CN" dirty="0" err="1" smtClean="0"/>
              <a:t>subu</a:t>
            </a:r>
            <a:r>
              <a:rPr lang="zh-CN" altLang="en-US" dirty="0" smtClean="0"/>
              <a:t>，区别仅在于溢出时后者不会产生异常。</a:t>
            </a:r>
          </a:p>
          <a:p>
            <a:pPr lvl="1"/>
            <a:r>
              <a:rPr lang="zh-CN" altLang="en-US" dirty="0" smtClean="0"/>
              <a:t>另外，</a:t>
            </a:r>
            <a:r>
              <a:rPr lang="en-US" altLang="zh-CN" dirty="0" smtClean="0"/>
              <a:t>CPU</a:t>
            </a:r>
            <a:r>
              <a:rPr lang="zh-CN" altLang="en-US" dirty="0" smtClean="0"/>
              <a:t>中也未实现除法指令，不过由于所用测试程序中没有除法运算，因此不进行相关修改。如果需要除法，可以用其它指令手动实现除法函数，并把除法翻译成函数调用。</a:t>
            </a:r>
            <a:endParaRPr lang="en-US" altLang="zh-CN" dirty="0" smtClean="0"/>
          </a:p>
          <a:p>
            <a:r>
              <a:rPr lang="zh-CN" altLang="en-US" dirty="0" smtClean="0"/>
              <a:t>库函数调用及</a:t>
            </a:r>
            <a:r>
              <a:rPr lang="en-US" altLang="zh-CN" dirty="0" smtClean="0"/>
              <a:t>calling </a:t>
            </a:r>
            <a:r>
              <a:rPr lang="en-US" altLang="zh-CN" dirty="0" smtClean="0"/>
              <a:t>convention</a:t>
            </a:r>
          </a:p>
          <a:p>
            <a:r>
              <a:rPr lang="zh-CN" altLang="en-US" dirty="0" smtClean="0"/>
              <a:t>程序入口及退出</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汇编指令的</a:t>
            </a:r>
            <a:r>
              <a:rPr lang="zh-CN" altLang="en-US" dirty="0" smtClean="0"/>
              <a:t>生成</a:t>
            </a:r>
            <a:endParaRPr lang="en-US" altLang="zh-CN" dirty="0" smtClean="0"/>
          </a:p>
          <a:p>
            <a:r>
              <a:rPr lang="zh-CN" altLang="en-US" dirty="0" smtClean="0"/>
              <a:t>库函数调用及</a:t>
            </a:r>
            <a:r>
              <a:rPr lang="en-US" altLang="zh-CN" dirty="0" smtClean="0"/>
              <a:t>calling </a:t>
            </a:r>
            <a:r>
              <a:rPr lang="en-US" altLang="zh-CN" dirty="0" smtClean="0"/>
              <a:t>convention</a:t>
            </a:r>
          </a:p>
          <a:p>
            <a:pPr lvl="1"/>
            <a:r>
              <a:rPr lang="zh-CN" altLang="en-US" dirty="0" smtClean="0"/>
              <a:t>标准</a:t>
            </a:r>
            <a:r>
              <a:rPr lang="en-US" altLang="zh-CN" dirty="0" smtClean="0"/>
              <a:t>MIPS32</a:t>
            </a:r>
            <a:r>
              <a:rPr lang="zh-CN" altLang="en-US" dirty="0" smtClean="0"/>
              <a:t>使用</a:t>
            </a:r>
            <a:r>
              <a:rPr lang="en-US" altLang="zh-CN" dirty="0" smtClean="0"/>
              <a:t>032 ABI</a:t>
            </a:r>
            <a:r>
              <a:rPr lang="zh-CN" altLang="en-US" dirty="0" smtClean="0"/>
              <a:t>，函数调用的前四个参数</a:t>
            </a:r>
            <a:r>
              <a:rPr lang="zh-CN" altLang="en-US" dirty="0" smtClean="0"/>
              <a:t>通过</a:t>
            </a:r>
            <a:r>
              <a:rPr lang="en-US" altLang="zh-CN" dirty="0" smtClean="0"/>
              <a:t>$a0-$</a:t>
            </a:r>
            <a:r>
              <a:rPr lang="en-US" altLang="zh-CN" dirty="0" smtClean="0"/>
              <a:t>a3</a:t>
            </a:r>
            <a:r>
              <a:rPr lang="zh-CN" altLang="en-US" dirty="0" smtClean="0"/>
              <a:t>四个寄存器传输；但</a:t>
            </a:r>
            <a:r>
              <a:rPr lang="en-US" altLang="zh-CN" dirty="0" smtClean="0"/>
              <a:t>decaf</a:t>
            </a:r>
            <a:r>
              <a:rPr lang="zh-CN" altLang="en-US" dirty="0" smtClean="0"/>
              <a:t>编译出的程序的参数全都在栈上传递。当然，无论什么</a:t>
            </a:r>
            <a:r>
              <a:rPr lang="en-US" altLang="zh-CN" dirty="0" smtClean="0"/>
              <a:t>calling convention</a:t>
            </a:r>
            <a:r>
              <a:rPr lang="zh-CN" altLang="en-US" dirty="0" smtClean="0"/>
              <a:t>，只要能自恰，程序本身就应该能正常运行，所以需要解决的问题只有用于程序与</a:t>
            </a:r>
            <a:r>
              <a:rPr lang="en-US" altLang="zh-CN" dirty="0" smtClean="0"/>
              <a:t>C</a:t>
            </a:r>
            <a:r>
              <a:rPr lang="zh-CN" altLang="en-US" dirty="0" smtClean="0"/>
              <a:t>实现的库函数及操作系统交互的部分</a:t>
            </a:r>
            <a:r>
              <a:rPr lang="zh-CN" altLang="en-US" dirty="0" smtClean="0"/>
              <a:t>。</a:t>
            </a:r>
            <a:endParaRPr lang="zh-CN" altLang="en-US" dirty="0" smtClean="0"/>
          </a:p>
          <a:p>
            <a:pPr lvl="1"/>
            <a:r>
              <a:rPr lang="zh-CN" altLang="en-US" dirty="0" smtClean="0"/>
              <a:t>在这里，我们在</a:t>
            </a:r>
            <a:r>
              <a:rPr lang="en-US" altLang="zh-CN" dirty="0" smtClean="0"/>
              <a:t>decaf</a:t>
            </a:r>
            <a:r>
              <a:rPr lang="zh-CN" altLang="en-US" dirty="0" smtClean="0"/>
              <a:t>和库函数之间增加一个适配器层，将</a:t>
            </a:r>
            <a:r>
              <a:rPr lang="en-US" altLang="zh-CN" dirty="0" smtClean="0"/>
              <a:t>decaf</a:t>
            </a:r>
            <a:r>
              <a:rPr lang="zh-CN" altLang="en-US" dirty="0" smtClean="0"/>
              <a:t>的调用约定翻译成</a:t>
            </a:r>
            <a:r>
              <a:rPr lang="en-US" altLang="zh-CN" dirty="0" smtClean="0"/>
              <a:t>032 ABI</a:t>
            </a:r>
            <a:r>
              <a:rPr lang="zh-CN" altLang="en-US" dirty="0" smtClean="0"/>
              <a:t>再调用库函数。</a:t>
            </a:r>
            <a:endParaRPr lang="en-US" altLang="zh-CN" dirty="0" smtClean="0"/>
          </a:p>
          <a:p>
            <a:r>
              <a:rPr lang="zh-CN" altLang="en-US" dirty="0" smtClean="0"/>
              <a:t>程序入口及退出</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——decaf</a:t>
            </a:r>
            <a:r>
              <a:rPr lang="zh-CN" altLang="en-US" dirty="0" smtClean="0"/>
              <a:t>编译器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汇编指令的</a:t>
            </a:r>
            <a:r>
              <a:rPr lang="zh-CN" altLang="en-US" dirty="0" smtClean="0"/>
              <a:t>生成</a:t>
            </a:r>
            <a:endParaRPr lang="en-US" altLang="zh-CN" dirty="0" smtClean="0"/>
          </a:p>
          <a:p>
            <a:r>
              <a:rPr lang="zh-CN" altLang="en-US" dirty="0" smtClean="0"/>
              <a:t>库</a:t>
            </a:r>
            <a:r>
              <a:rPr lang="zh-CN" altLang="en-US" dirty="0" smtClean="0"/>
              <a:t>函数调用及</a:t>
            </a:r>
            <a:r>
              <a:rPr lang="en-US" altLang="zh-CN" dirty="0" smtClean="0"/>
              <a:t>calling </a:t>
            </a:r>
            <a:r>
              <a:rPr lang="en-US" altLang="zh-CN" dirty="0" smtClean="0"/>
              <a:t>convention</a:t>
            </a:r>
          </a:p>
          <a:p>
            <a:r>
              <a:rPr lang="zh-CN" altLang="en-US" dirty="0" smtClean="0"/>
              <a:t>程序入口及</a:t>
            </a:r>
            <a:r>
              <a:rPr lang="zh-CN" altLang="en-US" dirty="0" smtClean="0"/>
              <a:t>退出</a:t>
            </a:r>
            <a:endParaRPr lang="en-US" altLang="zh-CN" dirty="0" smtClean="0"/>
          </a:p>
          <a:p>
            <a:pPr lvl="1"/>
            <a:r>
              <a:rPr lang="zh-CN" altLang="en-US" dirty="0" smtClean="0"/>
              <a:t>直接使用</a:t>
            </a:r>
            <a:r>
              <a:rPr lang="en-US" altLang="zh-CN" dirty="0" err="1" smtClean="0"/>
              <a:t>ucore</a:t>
            </a:r>
            <a:r>
              <a:rPr lang="zh-CN" altLang="en-US" dirty="0" smtClean="0"/>
              <a:t>里的</a:t>
            </a:r>
            <a:r>
              <a:rPr lang="en-US" altLang="zh-CN" dirty="0" smtClean="0"/>
              <a:t>linker script(</a:t>
            </a:r>
            <a:r>
              <a:rPr lang="en-US" altLang="zh-CN" dirty="0" err="1" smtClean="0"/>
              <a:t>user.Id</a:t>
            </a:r>
            <a:r>
              <a:rPr lang="en-US" altLang="zh-CN" dirty="0" smtClean="0"/>
              <a:t>)</a:t>
            </a:r>
            <a:r>
              <a:rPr lang="zh-CN" altLang="en-US" dirty="0" smtClean="0"/>
              <a:t>以及用户静态函数库</a:t>
            </a:r>
            <a:r>
              <a:rPr lang="en-US" altLang="zh-CN" dirty="0" err="1" smtClean="0"/>
              <a:t>libuser.a</a:t>
            </a:r>
            <a:r>
              <a:rPr lang="zh-CN" altLang="en-US" dirty="0" smtClean="0"/>
              <a:t>，在该环境下系统会设置好一些全局变量，然后跳转到</a:t>
            </a:r>
            <a:r>
              <a:rPr lang="en-US" altLang="zh-CN" dirty="0" smtClean="0"/>
              <a:t>main</a:t>
            </a:r>
            <a:r>
              <a:rPr lang="zh-CN" altLang="en-US" dirty="0" smtClean="0"/>
              <a:t>执行。我们将修改</a:t>
            </a:r>
            <a:r>
              <a:rPr lang="en-US" altLang="zh-CN" dirty="0" smtClean="0"/>
              <a:t>decaf</a:t>
            </a:r>
            <a:r>
              <a:rPr lang="zh-CN" altLang="en-US" dirty="0" smtClean="0"/>
              <a:t>编译器，将其输出的</a:t>
            </a:r>
            <a:r>
              <a:rPr lang="en-US" altLang="zh-CN" dirty="0" smtClean="0"/>
              <a:t>main</a:t>
            </a:r>
            <a:r>
              <a:rPr lang="zh-CN" altLang="en-US" dirty="0" smtClean="0"/>
              <a:t>重命名为</a:t>
            </a:r>
            <a:r>
              <a:rPr lang="en-US" altLang="zh-CN" dirty="0" err="1" smtClean="0"/>
              <a:t>decaf_main</a:t>
            </a:r>
            <a:r>
              <a:rPr lang="zh-CN" altLang="en-US" dirty="0" smtClean="0"/>
              <a:t>，然后汇编实现一个新的</a:t>
            </a:r>
            <a:r>
              <a:rPr lang="en-US" altLang="zh-CN" dirty="0" smtClean="0"/>
              <a:t>main</a:t>
            </a:r>
            <a:r>
              <a:rPr lang="zh-CN" altLang="en-US" dirty="0" smtClean="0"/>
              <a:t>函数。由于</a:t>
            </a:r>
            <a:r>
              <a:rPr lang="en-US" altLang="zh-CN" dirty="0" smtClean="0"/>
              <a:t>decaf</a:t>
            </a:r>
            <a:r>
              <a:rPr lang="zh-CN" altLang="en-US" dirty="0" smtClean="0"/>
              <a:t>的</a:t>
            </a:r>
            <a:r>
              <a:rPr lang="en-US" altLang="zh-CN" dirty="0" smtClean="0"/>
              <a:t>main</a:t>
            </a:r>
            <a:r>
              <a:rPr lang="zh-CN" altLang="en-US" dirty="0" smtClean="0"/>
              <a:t>是</a:t>
            </a:r>
            <a:r>
              <a:rPr lang="en-US" altLang="zh-CN" dirty="0" smtClean="0"/>
              <a:t>void</a:t>
            </a:r>
            <a:r>
              <a:rPr lang="zh-CN" altLang="en-US" dirty="0" smtClean="0"/>
              <a:t>类型，我们默认其执行成功返回</a:t>
            </a:r>
            <a:r>
              <a:rPr lang="en-US" altLang="zh-CN" dirty="0" smtClean="0"/>
              <a:t>0</a:t>
            </a:r>
            <a:r>
              <a:rPr lang="zh-CN" altLang="en-US" dirty="0" smtClean="0"/>
              <a:t>，于是在</a:t>
            </a:r>
            <a:r>
              <a:rPr lang="en-US" altLang="zh-CN" dirty="0" err="1" smtClean="0"/>
              <a:t>decaf_main</a:t>
            </a:r>
            <a:r>
              <a:rPr lang="zh-CN" altLang="en-US" dirty="0" smtClean="0"/>
              <a:t>返回后直接调用</a:t>
            </a:r>
            <a:r>
              <a:rPr lang="en-US" altLang="zh-CN" dirty="0" smtClean="0"/>
              <a:t>exit(0)</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course\GitRepository\备份\figure.jpg"/>
          <p:cNvPicPr>
            <a:picLocks noChangeAspect="1" noChangeArrowheads="1"/>
          </p:cNvPicPr>
          <p:nvPr/>
        </p:nvPicPr>
        <p:blipFill>
          <a:blip r:embed="rId2" cstate="print"/>
          <a:srcRect/>
          <a:stretch>
            <a:fillRect/>
          </a:stretch>
        </p:blipFill>
        <p:spPr bwMode="auto">
          <a:xfrm>
            <a:off x="971600" y="2348880"/>
            <a:ext cx="7200800" cy="4388328"/>
          </a:xfrm>
          <a:prstGeom prst="rect">
            <a:avLst/>
          </a:prstGeom>
          <a:noFill/>
        </p:spPr>
      </p:pic>
      <p:sp>
        <p:nvSpPr>
          <p:cNvPr id="2" name="标题 1"/>
          <p:cNvSpPr>
            <a:spLocks noGrp="1"/>
          </p:cNvSpPr>
          <p:nvPr>
            <p:ph type="title"/>
          </p:nvPr>
        </p:nvSpPr>
        <p:spPr/>
        <p:txBody>
          <a:bodyPr>
            <a:normAutofit/>
          </a:bodyPr>
          <a:lstStyle/>
          <a:p>
            <a:r>
              <a:rPr lang="zh-CN" altLang="en-US" dirty="0" smtClean="0"/>
              <a:t>功能需求</a:t>
            </a:r>
            <a:r>
              <a:rPr lang="en-US" altLang="zh-CN" dirty="0" smtClean="0"/>
              <a:t>——</a:t>
            </a:r>
            <a:r>
              <a:rPr lang="zh-CN" altLang="en-US" dirty="0" smtClean="0"/>
              <a:t>指令集与数据</a:t>
            </a:r>
            <a:r>
              <a:rPr lang="zh-CN" altLang="en-US" dirty="0" smtClean="0"/>
              <a:t>通路</a:t>
            </a:r>
            <a:endParaRPr lang="zh-CN" altLang="en-US" dirty="0"/>
          </a:p>
        </p:txBody>
      </p:sp>
      <p:sp>
        <p:nvSpPr>
          <p:cNvPr id="3" name="内容占位符 2"/>
          <p:cNvSpPr>
            <a:spLocks noGrp="1"/>
          </p:cNvSpPr>
          <p:nvPr>
            <p:ph idx="1"/>
          </p:nvPr>
        </p:nvSpPr>
        <p:spPr>
          <a:xfrm>
            <a:off x="457200" y="1628800"/>
            <a:ext cx="8229600" cy="4625609"/>
          </a:xfrm>
        </p:spPr>
        <p:txBody>
          <a:bodyPr>
            <a:normAutofit/>
          </a:bodyPr>
          <a:lstStyle/>
          <a:p>
            <a:r>
              <a:rPr lang="zh-CN" altLang="en-US" sz="2000" dirty="0" smtClean="0"/>
              <a:t>本实验</a:t>
            </a:r>
            <a:r>
              <a:rPr lang="zh-CN" altLang="en-US" sz="2000" dirty="0" smtClean="0"/>
              <a:t>需要实现的</a:t>
            </a:r>
            <a:r>
              <a:rPr lang="en-US" altLang="zh-CN" sz="2000" dirty="0" smtClean="0"/>
              <a:t>48</a:t>
            </a:r>
            <a:r>
              <a:rPr lang="zh-CN" altLang="en-US" sz="2000" dirty="0" smtClean="0"/>
              <a:t>条</a:t>
            </a:r>
            <a:r>
              <a:rPr lang="en-US" altLang="zh-CN" sz="2000" dirty="0" smtClean="0"/>
              <a:t>MIPS32</a:t>
            </a:r>
            <a:r>
              <a:rPr lang="zh-CN" altLang="en-US" sz="2000" dirty="0" smtClean="0"/>
              <a:t>指令集详</a:t>
            </a:r>
            <a:r>
              <a:rPr lang="zh-CN" altLang="en-US" sz="2000" dirty="0" smtClean="0"/>
              <a:t>见文档附录，在此</a:t>
            </a:r>
            <a:r>
              <a:rPr lang="zh-CN" altLang="en-US" sz="2000" dirty="0" smtClean="0"/>
              <a:t>不做列举</a:t>
            </a:r>
            <a:r>
              <a:rPr lang="zh-CN" altLang="en-US" sz="2000" dirty="0" smtClean="0"/>
              <a:t>。</a:t>
            </a:r>
            <a:endParaRPr lang="en-US" altLang="zh-CN" sz="2000" dirty="0" smtClean="0"/>
          </a:p>
          <a:p>
            <a:r>
              <a:rPr lang="zh-CN" altLang="en-US" sz="2000" dirty="0" smtClean="0"/>
              <a:t>基本</a:t>
            </a:r>
            <a:r>
              <a:rPr lang="zh-CN" altLang="en-US" sz="2000" dirty="0" smtClean="0"/>
              <a:t>数据通路图参照</a:t>
            </a:r>
            <a:r>
              <a:rPr lang="en-US" altLang="zh-CN" sz="2000" dirty="0" smtClean="0"/>
              <a:t>《</a:t>
            </a:r>
            <a:r>
              <a:rPr lang="zh-CN" altLang="en-US" sz="2000" dirty="0" smtClean="0"/>
              <a:t>自己动手写</a:t>
            </a:r>
            <a:r>
              <a:rPr lang="en-US" altLang="zh-CN" sz="2000" dirty="0" smtClean="0"/>
              <a:t>CPU》P56</a:t>
            </a:r>
            <a:r>
              <a:rPr lang="zh-CN" altLang="en-US" sz="2000" dirty="0" smtClean="0"/>
              <a:t>，并做一定的扩展。</a:t>
            </a:r>
            <a:endParaRPr lang="zh-CN" alt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性能需求</a:t>
            </a:r>
            <a:endParaRPr lang="zh-CN" altLang="en-US" dirty="0"/>
          </a:p>
        </p:txBody>
      </p:sp>
      <p:sp>
        <p:nvSpPr>
          <p:cNvPr id="3" name="内容占位符 2"/>
          <p:cNvSpPr>
            <a:spLocks noGrp="1"/>
          </p:cNvSpPr>
          <p:nvPr>
            <p:ph idx="1"/>
          </p:nvPr>
        </p:nvSpPr>
        <p:spPr/>
        <p:txBody>
          <a:bodyPr/>
          <a:lstStyle/>
          <a:p>
            <a:r>
              <a:rPr lang="zh-CN" altLang="en-US" dirty="0" smtClean="0"/>
              <a:t>实现流水线</a:t>
            </a:r>
            <a:r>
              <a:rPr lang="en-US" altLang="zh-CN" dirty="0" smtClean="0"/>
              <a:t>CPU</a:t>
            </a:r>
            <a:r>
              <a:rPr lang="zh-CN" altLang="en-US" dirty="0" smtClean="0"/>
              <a:t>，通过良好的内部设计使流水线各阶段的用时相当，以减少因某些指令带来整体延迟的情况</a:t>
            </a:r>
            <a:r>
              <a:rPr lang="zh-CN" altLang="en-US" dirty="0" smtClean="0"/>
              <a:t>。</a:t>
            </a:r>
            <a:endParaRPr lang="en-US" altLang="zh-CN" dirty="0" smtClean="0"/>
          </a:p>
          <a:p>
            <a:r>
              <a:rPr lang="zh-CN" altLang="en-US" dirty="0" smtClean="0"/>
              <a:t>针对</a:t>
            </a:r>
            <a:r>
              <a:rPr lang="zh-CN" altLang="en-US" dirty="0" smtClean="0"/>
              <a:t>流水线</a:t>
            </a:r>
            <a:r>
              <a:rPr lang="en-US" altLang="zh-CN" dirty="0" smtClean="0"/>
              <a:t>CPU</a:t>
            </a:r>
            <a:r>
              <a:rPr lang="zh-CN" altLang="en-US" dirty="0" smtClean="0"/>
              <a:t>的开发目标，本项目的主频目标暂定为</a:t>
            </a:r>
            <a:r>
              <a:rPr lang="en-US" altLang="zh-CN" dirty="0" smtClean="0"/>
              <a:t>12.5 MHz</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运行环境需求</a:t>
            </a:r>
            <a:r>
              <a:rPr lang="en-US" altLang="zh-CN" dirty="0" smtClean="0"/>
              <a:t>——</a:t>
            </a:r>
            <a:r>
              <a:rPr lang="zh-CN" altLang="en-US" dirty="0" smtClean="0"/>
              <a:t>设备</a:t>
            </a:r>
            <a:endParaRPr lang="zh-CN" altLang="en-US" dirty="0"/>
          </a:p>
        </p:txBody>
      </p:sp>
      <p:sp>
        <p:nvSpPr>
          <p:cNvPr id="3" name="内容占位符 2"/>
          <p:cNvSpPr>
            <a:spLocks noGrp="1"/>
          </p:cNvSpPr>
          <p:nvPr>
            <p:ph idx="1"/>
          </p:nvPr>
        </p:nvSpPr>
        <p:spPr/>
        <p:txBody>
          <a:bodyPr/>
          <a:lstStyle/>
          <a:p>
            <a:r>
              <a:rPr lang="zh-CN" altLang="en-US" dirty="0" smtClean="0"/>
              <a:t>在硬件上提供了一块开发板，主要核心部件为</a:t>
            </a:r>
            <a:r>
              <a:rPr lang="en-US" altLang="zh-CN" dirty="0" smtClean="0"/>
              <a:t>Xilinx Spartan6 xc6slx100 FPGA</a:t>
            </a:r>
            <a:r>
              <a:rPr lang="zh-CN" altLang="en-US" dirty="0" smtClean="0"/>
              <a:t>。</a:t>
            </a:r>
            <a:endParaRPr lang="en-US" altLang="zh-CN" dirty="0" smtClean="0"/>
          </a:p>
          <a:p>
            <a:endParaRPr lang="en-US" altLang="zh-CN" dirty="0" smtClean="0"/>
          </a:p>
          <a:p>
            <a:endParaRPr lang="zh-CN" altLang="en-US" dirty="0"/>
          </a:p>
        </p:txBody>
      </p:sp>
      <p:graphicFrame>
        <p:nvGraphicFramePr>
          <p:cNvPr id="4" name="表格 3"/>
          <p:cNvGraphicFramePr>
            <a:graphicFrameLocks noGrp="1"/>
          </p:cNvGraphicFramePr>
          <p:nvPr/>
        </p:nvGraphicFramePr>
        <p:xfrm>
          <a:off x="1187624" y="3068960"/>
          <a:ext cx="6096000" cy="3337560"/>
        </p:xfrm>
        <a:graphic>
          <a:graphicData uri="http://schemas.openxmlformats.org/drawingml/2006/table">
            <a:tbl>
              <a:tblPr firstRow="1" bandRow="1">
                <a:tableStyleId>{5C22544A-7EE6-4342-B048-85BDC9FD1C3A}</a:tableStyleId>
              </a:tblPr>
              <a:tblGrid>
                <a:gridCol w="1872208"/>
                <a:gridCol w="4223792"/>
              </a:tblGrid>
              <a:tr h="370840">
                <a:tc>
                  <a:txBody>
                    <a:bodyPr/>
                    <a:lstStyle/>
                    <a:p>
                      <a:r>
                        <a:rPr lang="zh-CN" altLang="en-US" dirty="0" smtClean="0"/>
                        <a:t>环境</a:t>
                      </a:r>
                      <a:endParaRPr lang="zh-CN" altLang="en-US" dirty="0"/>
                    </a:p>
                  </a:txBody>
                  <a:tcPr/>
                </a:tc>
                <a:tc>
                  <a:txBody>
                    <a:bodyPr/>
                    <a:lstStyle/>
                    <a:p>
                      <a:r>
                        <a:rPr lang="zh-CN" altLang="en-US" dirty="0" smtClean="0"/>
                        <a:t>描述</a:t>
                      </a:r>
                      <a:endParaRPr lang="zh-CN" altLang="en-US" dirty="0"/>
                    </a:p>
                  </a:txBody>
                  <a:tcPr/>
                </a:tc>
              </a:tr>
              <a:tr h="370840">
                <a:tc>
                  <a:txBody>
                    <a:bodyPr/>
                    <a:lstStyle/>
                    <a:p>
                      <a:r>
                        <a:rPr lang="en-US" altLang="zh-CN" dirty="0" smtClean="0"/>
                        <a:t>FPGA</a:t>
                      </a:r>
                      <a:endParaRPr lang="zh-CN" altLang="en-US" dirty="0"/>
                    </a:p>
                  </a:txBody>
                  <a:tcPr/>
                </a:tc>
                <a:tc>
                  <a:txBody>
                    <a:bodyPr/>
                    <a:lstStyle/>
                    <a:p>
                      <a:r>
                        <a:rPr lang="en-US" altLang="zh-CN" dirty="0" smtClean="0"/>
                        <a:t>Xilinx Spartan6 xc6slx100</a:t>
                      </a:r>
                      <a:endParaRPr lang="zh-CN" altLang="en-US" dirty="0"/>
                    </a:p>
                  </a:txBody>
                  <a:tcPr/>
                </a:tc>
              </a:tr>
              <a:tr h="370840">
                <a:tc>
                  <a:txBody>
                    <a:bodyPr/>
                    <a:lstStyle/>
                    <a:p>
                      <a:r>
                        <a:rPr lang="en-US" altLang="zh-CN" dirty="0" smtClean="0"/>
                        <a:t>RAM</a:t>
                      </a:r>
                      <a:endParaRPr lang="zh-CN" altLang="en-US" dirty="0"/>
                    </a:p>
                  </a:txBody>
                  <a:tcPr/>
                </a:tc>
                <a:tc>
                  <a:txBody>
                    <a:bodyPr/>
                    <a:lstStyle/>
                    <a:p>
                      <a:r>
                        <a:rPr lang="en-US" altLang="zh-CN" dirty="0" smtClean="0"/>
                        <a:t>32-bit</a:t>
                      </a:r>
                      <a:r>
                        <a:rPr lang="zh-CN" altLang="en-US" dirty="0" smtClean="0"/>
                        <a:t>字长，</a:t>
                      </a:r>
                      <a:r>
                        <a:rPr lang="en-US" altLang="zh-CN" dirty="0" smtClean="0"/>
                        <a:t>4</a:t>
                      </a:r>
                      <a:r>
                        <a:rPr lang="zh-CN" altLang="en-US" dirty="0" smtClean="0"/>
                        <a:t>块，共</a:t>
                      </a:r>
                      <a:r>
                        <a:rPr lang="en-US" altLang="zh-CN" dirty="0" smtClean="0"/>
                        <a:t>8MB</a:t>
                      </a:r>
                      <a:endParaRPr lang="zh-CN" altLang="en-US" dirty="0"/>
                    </a:p>
                  </a:txBody>
                  <a:tcPr/>
                </a:tc>
              </a:tr>
              <a:tr h="370840">
                <a:tc>
                  <a:txBody>
                    <a:bodyPr/>
                    <a:lstStyle/>
                    <a:p>
                      <a:r>
                        <a:rPr lang="en-US" altLang="zh-CN" dirty="0" smtClean="0"/>
                        <a:t>Flash</a:t>
                      </a:r>
                      <a:endParaRPr lang="zh-CN" altLang="en-US" dirty="0"/>
                    </a:p>
                  </a:txBody>
                  <a:tcPr/>
                </a:tc>
                <a:tc>
                  <a:txBody>
                    <a:bodyPr/>
                    <a:lstStyle/>
                    <a:p>
                      <a:r>
                        <a:rPr lang="en-US" altLang="zh-CN" dirty="0" smtClean="0"/>
                        <a:t>16-bit</a:t>
                      </a:r>
                      <a:r>
                        <a:rPr lang="zh-CN" altLang="en-US" dirty="0" smtClean="0"/>
                        <a:t>字长，共</a:t>
                      </a:r>
                      <a:r>
                        <a:rPr lang="en-US" altLang="zh-CN" dirty="0" smtClean="0"/>
                        <a:t>8MB</a:t>
                      </a:r>
                      <a:endParaRPr lang="zh-CN" altLang="en-US" dirty="0"/>
                    </a:p>
                  </a:txBody>
                  <a:tcPr/>
                </a:tc>
              </a:tr>
              <a:tr h="370840">
                <a:tc>
                  <a:txBody>
                    <a:bodyPr/>
                    <a:lstStyle/>
                    <a:p>
                      <a:r>
                        <a:rPr lang="en-US" altLang="zh-CN" dirty="0" smtClean="0"/>
                        <a:t>CPLD</a:t>
                      </a:r>
                      <a:endParaRPr lang="zh-CN" altLang="en-US" dirty="0"/>
                    </a:p>
                  </a:txBody>
                  <a:tcPr/>
                </a:tc>
                <a:tc>
                  <a:txBody>
                    <a:bodyPr/>
                    <a:lstStyle/>
                    <a:p>
                      <a:r>
                        <a:rPr lang="zh-CN" altLang="en-US" dirty="0" smtClean="0"/>
                        <a:t>与</a:t>
                      </a:r>
                      <a:r>
                        <a:rPr lang="en-US" altLang="zh-CN" dirty="0" smtClean="0"/>
                        <a:t>FPGA</a:t>
                      </a:r>
                      <a:r>
                        <a:rPr lang="zh-CN" altLang="en-US" dirty="0" smtClean="0"/>
                        <a:t>相连，用于</a:t>
                      </a:r>
                      <a:r>
                        <a:rPr lang="en-US" altLang="zh-CN" dirty="0" smtClean="0"/>
                        <a:t>I/O</a:t>
                      </a:r>
                      <a:endParaRPr lang="zh-CN" altLang="en-US" dirty="0"/>
                    </a:p>
                  </a:txBody>
                  <a:tcPr/>
                </a:tc>
              </a:tr>
              <a:tr h="370840">
                <a:tc>
                  <a:txBody>
                    <a:bodyPr/>
                    <a:lstStyle/>
                    <a:p>
                      <a:r>
                        <a:rPr lang="zh-CN" altLang="en-US" dirty="0" smtClean="0"/>
                        <a:t>串口</a:t>
                      </a:r>
                      <a:endParaRPr lang="zh-CN" altLang="en-US" dirty="0"/>
                    </a:p>
                  </a:txBody>
                  <a:tcPr/>
                </a:tc>
                <a:tc>
                  <a:txBody>
                    <a:bodyPr/>
                    <a:lstStyle/>
                    <a:p>
                      <a:r>
                        <a:rPr lang="en-US" altLang="zh-CN" dirty="0" smtClean="0"/>
                        <a:t>2</a:t>
                      </a:r>
                      <a:r>
                        <a:rPr lang="zh-CN" altLang="en-US" dirty="0" smtClean="0"/>
                        <a:t>个</a:t>
                      </a:r>
                      <a:endParaRPr lang="zh-CN" altLang="en-US" dirty="0"/>
                    </a:p>
                  </a:txBody>
                  <a:tcPr/>
                </a:tc>
              </a:tr>
              <a:tr h="370840">
                <a:tc>
                  <a:txBody>
                    <a:bodyPr/>
                    <a:lstStyle/>
                    <a:p>
                      <a:r>
                        <a:rPr lang="en-US" altLang="zh-CN" dirty="0" smtClean="0"/>
                        <a:t>ps/2</a:t>
                      </a:r>
                      <a:r>
                        <a:rPr lang="zh-CN" altLang="en-US" dirty="0" smtClean="0"/>
                        <a:t>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r h="370840">
                <a:tc>
                  <a:txBody>
                    <a:bodyPr/>
                    <a:lstStyle/>
                    <a:p>
                      <a:r>
                        <a:rPr lang="zh-CN" altLang="en-US" dirty="0" smtClean="0"/>
                        <a:t>以太网接口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r h="370840">
                <a:tc>
                  <a:txBody>
                    <a:bodyPr/>
                    <a:lstStyle/>
                    <a:p>
                      <a:r>
                        <a:rPr lang="en-US" altLang="zh-CN" dirty="0" smtClean="0"/>
                        <a:t>VGA</a:t>
                      </a:r>
                      <a:r>
                        <a:rPr lang="zh-CN" altLang="en-US" dirty="0" smtClean="0"/>
                        <a:t>接口</a:t>
                      </a:r>
                      <a:endParaRPr lang="zh-CN" altLang="en-US" dirty="0"/>
                    </a:p>
                  </a:txBody>
                  <a:tcPr/>
                </a:tc>
                <a:tc>
                  <a:txBody>
                    <a:bodyPr/>
                    <a:lstStyle/>
                    <a:p>
                      <a:r>
                        <a:rPr lang="en-US" altLang="zh-CN" dirty="0" smtClean="0"/>
                        <a:t>1</a:t>
                      </a:r>
                      <a:r>
                        <a:rPr lang="zh-CN" altLang="en-US" dirty="0" smtClean="0"/>
                        <a:t>个</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运行环境需求</a:t>
            </a:r>
            <a:r>
              <a:rPr lang="en-US" altLang="zh-CN" dirty="0" smtClean="0"/>
              <a:t>——</a:t>
            </a:r>
            <a:r>
              <a:rPr lang="zh-CN" altLang="en-US" dirty="0" smtClean="0"/>
              <a:t>控制</a:t>
            </a:r>
            <a:endParaRPr lang="zh-CN" altLang="en-US" dirty="0"/>
          </a:p>
        </p:txBody>
      </p:sp>
      <p:sp>
        <p:nvSpPr>
          <p:cNvPr id="3" name="内容占位符 2"/>
          <p:cNvSpPr>
            <a:spLocks noGrp="1"/>
          </p:cNvSpPr>
          <p:nvPr>
            <p:ph idx="1"/>
          </p:nvPr>
        </p:nvSpPr>
        <p:spPr/>
        <p:txBody>
          <a:bodyPr/>
          <a:lstStyle/>
          <a:p>
            <a:r>
              <a:rPr lang="zh-CN" altLang="en-US" dirty="0" smtClean="0"/>
              <a:t>充分利用开发板资源</a:t>
            </a:r>
            <a:endParaRPr lang="en-US" altLang="zh-CN" dirty="0" smtClean="0"/>
          </a:p>
          <a:p>
            <a:r>
              <a:rPr lang="zh-CN" altLang="en-US" dirty="0" smtClean="0"/>
              <a:t>输入：键盘</a:t>
            </a:r>
            <a:endParaRPr lang="en-US" altLang="zh-CN" dirty="0" smtClean="0"/>
          </a:p>
          <a:p>
            <a:r>
              <a:rPr lang="zh-CN" altLang="en-US" dirty="0" smtClean="0"/>
              <a:t>输出：</a:t>
            </a:r>
            <a:r>
              <a:rPr lang="en-US" altLang="zh-CN" dirty="0" smtClean="0"/>
              <a:t> PVGA</a:t>
            </a:r>
            <a:r>
              <a:rPr lang="zh-CN" altLang="en-US" dirty="0" smtClean="0"/>
              <a:t>显示</a:t>
            </a:r>
            <a:endParaRPr lang="en-US" altLang="zh-CN" dirty="0" smtClean="0"/>
          </a:p>
          <a:p>
            <a:r>
              <a:rPr lang="zh-CN" altLang="en-US" dirty="0" smtClean="0"/>
              <a:t>从终端通过串口和网口实现</a:t>
            </a:r>
            <a:r>
              <a:rPr lang="en-US" altLang="zh-CN" dirty="0" smtClean="0"/>
              <a:t>PC</a:t>
            </a:r>
            <a:r>
              <a:rPr lang="zh-CN" altLang="en-US" dirty="0" smtClean="0"/>
              <a:t>和开发板的双向通信和数据交流</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70000"/>
              </a:lnSpc>
            </a:pPr>
            <a:r>
              <a:rPr lang="en-US" altLang="zh-CN" dirty="0" smtClean="0"/>
              <a:t>[1</a:t>
            </a:r>
            <a:r>
              <a:rPr lang="en-US" altLang="zh-CN" dirty="0" smtClean="0"/>
              <a:t>] </a:t>
            </a:r>
            <a:r>
              <a:rPr lang="zh-CN" altLang="en-US" dirty="0" smtClean="0"/>
              <a:t>实验</a:t>
            </a:r>
            <a:r>
              <a:rPr lang="zh-CN" altLang="en-US" dirty="0" smtClean="0"/>
              <a:t>指导</a:t>
            </a:r>
            <a:r>
              <a:rPr lang="zh-CN" altLang="en-US" dirty="0" smtClean="0"/>
              <a:t>文档</a:t>
            </a:r>
          </a:p>
          <a:p>
            <a:pPr>
              <a:lnSpc>
                <a:spcPct val="170000"/>
              </a:lnSpc>
            </a:pPr>
            <a:r>
              <a:rPr lang="en-US" altLang="zh-CN" dirty="0" smtClean="0"/>
              <a:t>[2] </a:t>
            </a:r>
            <a:r>
              <a:rPr lang="en-US" altLang="zh-CN" dirty="0" err="1" smtClean="0"/>
              <a:t>OSLab</a:t>
            </a:r>
            <a:r>
              <a:rPr lang="zh-CN" altLang="en-US" dirty="0" smtClean="0"/>
              <a:t>实验参考</a:t>
            </a:r>
            <a:r>
              <a:rPr lang="zh-CN" altLang="en-US" dirty="0" smtClean="0"/>
              <a:t>文档</a:t>
            </a:r>
            <a:endParaRPr lang="zh-CN" altLang="en-US" dirty="0" smtClean="0"/>
          </a:p>
          <a:p>
            <a:pPr>
              <a:lnSpc>
                <a:spcPct val="170000"/>
              </a:lnSpc>
            </a:pPr>
            <a:r>
              <a:rPr lang="en-US" altLang="zh-CN" dirty="0" smtClean="0"/>
              <a:t>[3</a:t>
            </a:r>
            <a:r>
              <a:rPr lang="en-US" altLang="zh-CN" dirty="0" smtClean="0"/>
              <a:t>] </a:t>
            </a:r>
            <a:r>
              <a:rPr lang="zh-CN" altLang="en-US" dirty="0" smtClean="0"/>
              <a:t>计算</a:t>
            </a:r>
            <a:r>
              <a:rPr lang="zh-CN" altLang="en-US" dirty="0" smtClean="0"/>
              <a:t>机组成原理综合实验报告 贾</a:t>
            </a:r>
            <a:r>
              <a:rPr lang="zh-CN" altLang="en-US" dirty="0" smtClean="0"/>
              <a:t>开</a:t>
            </a:r>
            <a:endParaRPr lang="zh-CN" altLang="en-US" dirty="0" smtClean="0"/>
          </a:p>
          <a:p>
            <a:pPr>
              <a:lnSpc>
                <a:spcPct val="170000"/>
              </a:lnSpc>
            </a:pPr>
            <a:r>
              <a:rPr lang="en-US" altLang="zh-CN" dirty="0" smtClean="0"/>
              <a:t>[4</a:t>
            </a:r>
            <a:r>
              <a:rPr lang="en-US" altLang="zh-CN" dirty="0" smtClean="0"/>
              <a:t>] </a:t>
            </a:r>
            <a:r>
              <a:rPr lang="zh-CN" altLang="en-US" dirty="0" smtClean="0"/>
              <a:t>刘</a:t>
            </a:r>
            <a:r>
              <a:rPr lang="zh-CN" altLang="en-US" dirty="0" smtClean="0"/>
              <a:t>卫东</a:t>
            </a:r>
            <a:r>
              <a:rPr lang="en-US" altLang="zh-CN" dirty="0" smtClean="0"/>
              <a:t>, </a:t>
            </a:r>
            <a:r>
              <a:rPr lang="zh-CN" altLang="en-US" dirty="0" smtClean="0"/>
              <a:t>李山山</a:t>
            </a:r>
            <a:r>
              <a:rPr lang="en-US" altLang="zh-CN" dirty="0" smtClean="0"/>
              <a:t>, </a:t>
            </a:r>
            <a:r>
              <a:rPr lang="zh-CN" altLang="en-US" dirty="0" smtClean="0"/>
              <a:t>宋佳兴</a:t>
            </a:r>
            <a:r>
              <a:rPr lang="en-US" altLang="zh-CN" dirty="0" smtClean="0"/>
              <a:t>, </a:t>
            </a:r>
            <a:r>
              <a:rPr lang="zh-CN" altLang="en-US" dirty="0" smtClean="0"/>
              <a:t>等</a:t>
            </a:r>
            <a:r>
              <a:rPr lang="en-US" altLang="zh-CN" dirty="0" smtClean="0"/>
              <a:t>. </a:t>
            </a:r>
            <a:r>
              <a:rPr lang="zh-CN" altLang="en-US" dirty="0" smtClean="0"/>
              <a:t>计算机硬件系统实验教程</a:t>
            </a:r>
            <a:r>
              <a:rPr lang="en-US" altLang="zh-CN" dirty="0" smtClean="0"/>
              <a:t>[M]. </a:t>
            </a:r>
            <a:r>
              <a:rPr lang="zh-CN" altLang="en-US" dirty="0" smtClean="0"/>
              <a:t>清华大学出版社</a:t>
            </a:r>
            <a:r>
              <a:rPr lang="en-US" altLang="zh-CN" dirty="0" smtClean="0"/>
              <a:t>, 2013</a:t>
            </a:r>
            <a:r>
              <a:rPr lang="en-US" altLang="zh-CN" dirty="0" smtClean="0"/>
              <a:t>.</a:t>
            </a:r>
            <a:endParaRPr lang="en-US" altLang="zh-CN" dirty="0" smtClean="0"/>
          </a:p>
          <a:p>
            <a:pPr>
              <a:lnSpc>
                <a:spcPct val="170000"/>
              </a:lnSpc>
            </a:pPr>
            <a:r>
              <a:rPr lang="en-US" altLang="zh-CN" dirty="0" smtClean="0"/>
              <a:t>[5</a:t>
            </a:r>
            <a:r>
              <a:rPr lang="en-US" altLang="zh-CN" dirty="0" smtClean="0"/>
              <a:t>] </a:t>
            </a:r>
            <a:r>
              <a:rPr lang="zh-CN" altLang="en-US" dirty="0" smtClean="0"/>
              <a:t>帕特森</a:t>
            </a:r>
            <a:r>
              <a:rPr lang="en-US" altLang="zh-CN" dirty="0" smtClean="0"/>
              <a:t>, </a:t>
            </a:r>
            <a:r>
              <a:rPr lang="zh-CN" altLang="en-US" dirty="0" smtClean="0"/>
              <a:t>亨尼斯</a:t>
            </a:r>
            <a:r>
              <a:rPr lang="en-US" altLang="zh-CN" dirty="0" smtClean="0"/>
              <a:t>, </a:t>
            </a:r>
            <a:r>
              <a:rPr lang="zh-CN" altLang="en-US" dirty="0" smtClean="0"/>
              <a:t>康继昌</a:t>
            </a:r>
            <a:r>
              <a:rPr lang="en-US" altLang="zh-CN" dirty="0" smtClean="0"/>
              <a:t>, </a:t>
            </a:r>
            <a:r>
              <a:rPr lang="zh-CN" altLang="en-US" dirty="0" smtClean="0"/>
              <a:t>等</a:t>
            </a:r>
            <a:r>
              <a:rPr lang="en-US" altLang="zh-CN" dirty="0" smtClean="0"/>
              <a:t>. </a:t>
            </a:r>
            <a:r>
              <a:rPr lang="zh-CN" altLang="en-US" dirty="0" smtClean="0"/>
              <a:t>计算机组成与设计</a:t>
            </a:r>
            <a:r>
              <a:rPr lang="en-US" altLang="zh-CN" dirty="0" smtClean="0"/>
              <a:t>: </a:t>
            </a:r>
            <a:r>
              <a:rPr lang="zh-CN" altLang="en-US" dirty="0" smtClean="0"/>
              <a:t>硬件</a:t>
            </a:r>
            <a:r>
              <a:rPr lang="en-US" altLang="zh-CN" dirty="0" smtClean="0"/>
              <a:t>/</a:t>
            </a:r>
            <a:r>
              <a:rPr lang="zh-CN" altLang="en-US" dirty="0" smtClean="0"/>
              <a:t>软件接口</a:t>
            </a:r>
            <a:r>
              <a:rPr lang="en-US" altLang="zh-CN" dirty="0" smtClean="0"/>
              <a:t>[M]. </a:t>
            </a:r>
            <a:r>
              <a:rPr lang="zh-CN" altLang="en-US" dirty="0" smtClean="0"/>
              <a:t>机械工业出版社</a:t>
            </a:r>
            <a:r>
              <a:rPr lang="en-US" altLang="zh-CN" dirty="0" smtClean="0"/>
              <a:t>, 2012</a:t>
            </a:r>
            <a:r>
              <a:rPr lang="en-US" altLang="zh-CN" dirty="0" smtClean="0"/>
              <a:t>.</a:t>
            </a:r>
            <a:endParaRPr lang="en-US" altLang="zh-CN" dirty="0" smtClean="0"/>
          </a:p>
          <a:p>
            <a:pPr>
              <a:lnSpc>
                <a:spcPct val="170000"/>
              </a:lnSpc>
            </a:pPr>
            <a:r>
              <a:rPr lang="en-US" altLang="zh-CN" dirty="0" smtClean="0"/>
              <a:t>[6</a:t>
            </a:r>
            <a:r>
              <a:rPr lang="en-US" altLang="zh-CN" dirty="0" smtClean="0"/>
              <a:t>] </a:t>
            </a:r>
            <a:r>
              <a:rPr lang="en-US" altLang="zh-CN" dirty="0" err="1" smtClean="0"/>
              <a:t>Sweetman</a:t>
            </a:r>
            <a:r>
              <a:rPr lang="en-US" altLang="zh-CN" dirty="0" smtClean="0"/>
              <a:t> </a:t>
            </a:r>
            <a:r>
              <a:rPr lang="en-US" altLang="zh-CN" dirty="0" smtClean="0"/>
              <a:t>D. See MIPS run[M]. Morgan Kaufmann, 2010</a:t>
            </a:r>
            <a:r>
              <a:rPr lang="en-US" altLang="zh-CN" dirty="0" smtClean="0"/>
              <a:t>.</a:t>
            </a:r>
          </a:p>
          <a:p>
            <a:pPr>
              <a:lnSpc>
                <a:spcPct val="170000"/>
              </a:lnSpc>
            </a:pPr>
            <a:r>
              <a:rPr lang="en-US" altLang="zh-CN" dirty="0" smtClean="0"/>
              <a:t>[7] </a:t>
            </a:r>
            <a:r>
              <a:rPr lang="zh-CN" altLang="en-US" dirty="0" smtClean="0"/>
              <a:t>雷思磊</a:t>
            </a:r>
            <a:r>
              <a:rPr lang="en-US" altLang="zh-CN" dirty="0" smtClean="0"/>
              <a:t>. </a:t>
            </a:r>
            <a:r>
              <a:rPr lang="zh-CN" altLang="en-US" dirty="0" smtClean="0"/>
              <a:t>自己动手写</a:t>
            </a:r>
            <a:r>
              <a:rPr lang="en-US" altLang="zh-CN" dirty="0" smtClean="0"/>
              <a:t>CPU[M]. </a:t>
            </a:r>
            <a:r>
              <a:rPr lang="zh-CN" altLang="en-US" dirty="0" smtClean="0"/>
              <a:t>电子工业出版社</a:t>
            </a:r>
            <a:r>
              <a:rPr lang="en-US" altLang="zh-CN" dirty="0" smtClean="0"/>
              <a:t>, 2014.</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en-US" altLang="zh-CN" dirty="0" smtClean="0"/>
              <a:t>Thanks for your listening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展示内容</a:t>
            </a:r>
            <a:endParaRPr lang="zh-CN" altLang="en-US" dirty="0"/>
          </a:p>
        </p:txBody>
      </p:sp>
      <p:sp>
        <p:nvSpPr>
          <p:cNvPr id="3" name="内容占位符 2"/>
          <p:cNvSpPr>
            <a:spLocks noGrp="1"/>
          </p:cNvSpPr>
          <p:nvPr>
            <p:ph idx="1"/>
          </p:nvPr>
        </p:nvSpPr>
        <p:spPr/>
        <p:txBody>
          <a:bodyPr>
            <a:normAutofit/>
          </a:bodyPr>
          <a:lstStyle/>
          <a:p>
            <a:r>
              <a:rPr lang="zh-CN" altLang="en-US" dirty="0" smtClean="0"/>
              <a:t>功能需求</a:t>
            </a:r>
            <a:endParaRPr lang="en-US" altLang="zh-CN" dirty="0" smtClean="0"/>
          </a:p>
          <a:p>
            <a:pPr lvl="1"/>
            <a:r>
              <a:rPr lang="en-US" altLang="zh-CN" dirty="0" smtClean="0"/>
              <a:t>CPU</a:t>
            </a:r>
            <a:r>
              <a:rPr lang="zh-CN" altLang="en-US" dirty="0" smtClean="0"/>
              <a:t>、</a:t>
            </a:r>
            <a:r>
              <a:rPr lang="en-US" altLang="zh-CN" dirty="0" err="1" smtClean="0"/>
              <a:t>Ucore</a:t>
            </a:r>
            <a:r>
              <a:rPr lang="zh-CN" altLang="en-US" dirty="0" smtClean="0"/>
              <a:t>、</a:t>
            </a:r>
            <a:r>
              <a:rPr lang="zh-CN" altLang="en-US" dirty="0" smtClean="0"/>
              <a:t>外设</a:t>
            </a:r>
            <a:r>
              <a:rPr lang="zh-CN" altLang="en-US" dirty="0" smtClean="0"/>
              <a:t>、</a:t>
            </a:r>
            <a:r>
              <a:rPr lang="en-US" altLang="zh-CN" dirty="0" smtClean="0"/>
              <a:t>Decaf</a:t>
            </a:r>
            <a:r>
              <a:rPr lang="zh-CN" altLang="en-US" dirty="0" smtClean="0"/>
              <a:t>编译器</a:t>
            </a:r>
            <a:r>
              <a:rPr lang="zh-CN" altLang="en-US" dirty="0" smtClean="0"/>
              <a:t>、</a:t>
            </a:r>
            <a:r>
              <a:rPr lang="zh-CN" altLang="en-US" dirty="0" smtClean="0"/>
              <a:t>指令集与数据通路</a:t>
            </a:r>
            <a:endParaRPr lang="en-US" altLang="zh-CN" dirty="0" smtClean="0"/>
          </a:p>
          <a:p>
            <a:r>
              <a:rPr lang="zh-CN" altLang="en-US" dirty="0" smtClean="0"/>
              <a:t>性能需求</a:t>
            </a:r>
            <a:endParaRPr lang="en-US" altLang="zh-CN" dirty="0" smtClean="0"/>
          </a:p>
          <a:p>
            <a:r>
              <a:rPr lang="zh-CN" altLang="en-US" dirty="0" smtClean="0"/>
              <a:t>运行环境需求</a:t>
            </a:r>
            <a:endParaRPr lang="en-US" altLang="zh-CN" dirty="0" smtClean="0"/>
          </a:p>
          <a:p>
            <a:pPr lvl="1"/>
            <a:r>
              <a:rPr lang="zh-CN" altLang="en-US" dirty="0" smtClean="0"/>
              <a:t>设备</a:t>
            </a:r>
            <a:endParaRPr lang="en-US" altLang="zh-CN" dirty="0" smtClean="0"/>
          </a:p>
          <a:p>
            <a:pPr lvl="1"/>
            <a:r>
              <a:rPr lang="zh-CN" altLang="en-US" dirty="0" smtClean="0"/>
              <a:t>控制</a:t>
            </a:r>
            <a:endParaRPr lang="en-US" altLang="zh-CN" dirty="0" smtClean="0"/>
          </a:p>
          <a:p>
            <a:r>
              <a:rPr lang="zh-CN" altLang="en-US" dirty="0" smtClean="0"/>
              <a:t>参考资料</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a:t>
            </a:r>
            <a:r>
              <a:rPr lang="en-US" altLang="zh-CN" dirty="0" smtClean="0"/>
              <a:t>CPU</a:t>
            </a:r>
            <a:r>
              <a:rPr lang="zh-CN" altLang="en-US" dirty="0" smtClean="0"/>
              <a:t>部分</a:t>
            </a:r>
            <a:endParaRPr lang="zh-CN" altLang="en-US" dirty="0"/>
          </a:p>
        </p:txBody>
      </p:sp>
      <p:sp>
        <p:nvSpPr>
          <p:cNvPr id="3" name="内容占位符 2"/>
          <p:cNvSpPr>
            <a:spLocks noGrp="1"/>
          </p:cNvSpPr>
          <p:nvPr>
            <p:ph idx="1"/>
          </p:nvPr>
        </p:nvSpPr>
        <p:spPr/>
        <p:txBody>
          <a:bodyPr/>
          <a:lstStyle/>
          <a:p>
            <a:r>
              <a:rPr lang="en-US" altLang="zh-CN" dirty="0" smtClean="0"/>
              <a:t>ALU</a:t>
            </a:r>
          </a:p>
          <a:p>
            <a:r>
              <a:rPr lang="zh-CN" altLang="en-US" dirty="0" smtClean="0"/>
              <a:t>乘法器</a:t>
            </a:r>
            <a:endParaRPr lang="en-US" altLang="zh-CN" dirty="0" smtClean="0"/>
          </a:p>
          <a:p>
            <a:r>
              <a:rPr lang="zh-CN" altLang="en-US" dirty="0" smtClean="0"/>
              <a:t>寄存器</a:t>
            </a:r>
            <a:r>
              <a:rPr lang="zh-CN" altLang="en-US" dirty="0" smtClean="0"/>
              <a:t>堆</a:t>
            </a:r>
            <a:endParaRPr lang="en-US" altLang="zh-CN" dirty="0" smtClean="0"/>
          </a:p>
          <a:p>
            <a:r>
              <a:rPr lang="en-US" altLang="zh-CN" dirty="0" smtClean="0"/>
              <a:t>CP0</a:t>
            </a:r>
          </a:p>
          <a:p>
            <a:r>
              <a:rPr lang="zh-CN" altLang="en-US" dirty="0" smtClean="0"/>
              <a:t>异常</a:t>
            </a:r>
            <a:r>
              <a:rPr lang="zh-CN" altLang="en-US" dirty="0" smtClean="0"/>
              <a:t>中断处理</a:t>
            </a:r>
            <a:endParaRPr lang="en-US" altLang="zh-CN" dirty="0" smtClean="0"/>
          </a:p>
          <a:p>
            <a:r>
              <a:rPr lang="en-US" altLang="zh-CN" dirty="0" smtClean="0"/>
              <a:t>MMU</a:t>
            </a:r>
          </a:p>
          <a:p>
            <a:pPr lvl="1"/>
            <a:r>
              <a:rPr lang="zh-CN" altLang="en-US" dirty="0" smtClean="0"/>
              <a:t>虚拟地址映射</a:t>
            </a:r>
            <a:endParaRPr lang="en-US" altLang="zh-CN" dirty="0" smtClean="0"/>
          </a:p>
          <a:p>
            <a:pPr lvl="1"/>
            <a:r>
              <a:rPr lang="en-US" altLang="zh-CN" dirty="0" smtClean="0"/>
              <a:t>TLB</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本实验将实现基于标准</a:t>
            </a:r>
            <a:r>
              <a:rPr lang="en-US" altLang="zh-CN" dirty="0" smtClean="0"/>
              <a:t>32</a:t>
            </a:r>
            <a:r>
              <a:rPr lang="zh-CN" altLang="en-US" dirty="0" smtClean="0"/>
              <a:t>位</a:t>
            </a:r>
            <a:r>
              <a:rPr lang="en-US" altLang="zh-CN" dirty="0" smtClean="0"/>
              <a:t>MIPS</a:t>
            </a:r>
            <a:r>
              <a:rPr lang="zh-CN" altLang="en-US" dirty="0" smtClean="0"/>
              <a:t>指令集的子集的五级流水</a:t>
            </a:r>
            <a:r>
              <a:rPr lang="en-US" altLang="zh-CN" dirty="0" smtClean="0"/>
              <a:t>CPU</a:t>
            </a:r>
            <a:r>
              <a:rPr lang="zh-CN" altLang="en-US" dirty="0" smtClean="0"/>
              <a:t>，支持异常、中断、</a:t>
            </a:r>
            <a:r>
              <a:rPr lang="en-US" altLang="zh-CN" dirty="0" smtClean="0"/>
              <a:t>TLB</a:t>
            </a:r>
            <a:r>
              <a:rPr lang="zh-CN" altLang="en-US" dirty="0" smtClean="0"/>
              <a:t>等</a:t>
            </a:r>
            <a:r>
              <a:rPr lang="zh-CN" altLang="en-US" dirty="0" smtClean="0"/>
              <a:t>。</a:t>
            </a:r>
            <a:endParaRPr lang="en-US" altLang="zh-CN" dirty="0" smtClean="0"/>
          </a:p>
          <a:p>
            <a:r>
              <a:rPr lang="en-US" altLang="zh-CN" dirty="0" smtClean="0"/>
              <a:t>MIPS</a:t>
            </a:r>
            <a:r>
              <a:rPr lang="zh-CN" altLang="en-US" dirty="0" smtClean="0"/>
              <a:t>指令集的各条指令可以分解为取指（</a:t>
            </a:r>
            <a:r>
              <a:rPr lang="en-US" altLang="zh-CN" dirty="0" smtClean="0"/>
              <a:t>IF</a:t>
            </a:r>
            <a:r>
              <a:rPr lang="zh-CN" altLang="en-US" dirty="0" smtClean="0"/>
              <a:t>）、译码（</a:t>
            </a:r>
            <a:r>
              <a:rPr lang="en-US" altLang="zh-CN" dirty="0" smtClean="0"/>
              <a:t>ID</a:t>
            </a:r>
            <a:r>
              <a:rPr lang="zh-CN" altLang="en-US" dirty="0" smtClean="0"/>
              <a:t>）、执行（</a:t>
            </a:r>
            <a:r>
              <a:rPr lang="en-US" altLang="zh-CN" dirty="0" smtClean="0"/>
              <a:t>EX</a:t>
            </a:r>
            <a:r>
              <a:rPr lang="zh-CN" altLang="en-US" dirty="0" smtClean="0"/>
              <a:t>）、访存（</a:t>
            </a:r>
            <a:r>
              <a:rPr lang="en-US" altLang="zh-CN" dirty="0" smtClean="0"/>
              <a:t>MEM</a:t>
            </a:r>
            <a:r>
              <a:rPr lang="zh-CN" altLang="en-US" dirty="0" smtClean="0"/>
              <a:t>）和回写（</a:t>
            </a:r>
            <a:r>
              <a:rPr lang="en-US" altLang="zh-CN" dirty="0" smtClean="0"/>
              <a:t>WB</a:t>
            </a:r>
            <a:r>
              <a:rPr lang="zh-CN" altLang="en-US" dirty="0" smtClean="0"/>
              <a:t>）五个阶段，分别对应于本次实验需要实现的五个核心模块。模块内部采用组合逻辑电路实现，相邻模块之间的数据传输采用时序逻辑电路实现，每经过一个时钟周期，所有阶段将准备好的数据分别交给下一个阶段，从而实现流水</a:t>
            </a:r>
            <a:r>
              <a:rPr lang="en-US" altLang="zh-CN" dirty="0" smtClean="0"/>
              <a:t>CPU</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a:bodyPr>
          <a:lstStyle/>
          <a:p>
            <a:r>
              <a:rPr lang="zh-CN" altLang="en-US" dirty="0" smtClean="0"/>
              <a:t>此外，我们还需要实现寄存器堆模块（</a:t>
            </a:r>
            <a:r>
              <a:rPr lang="en-US" altLang="zh-CN" dirty="0" err="1" smtClean="0"/>
              <a:t>Regfile</a:t>
            </a:r>
            <a:r>
              <a:rPr lang="zh-CN" altLang="en-US" dirty="0" smtClean="0"/>
              <a:t>）、</a:t>
            </a:r>
            <a:r>
              <a:rPr lang="en-US" altLang="zh-CN" dirty="0" smtClean="0"/>
              <a:t>HILO</a:t>
            </a:r>
            <a:r>
              <a:rPr lang="zh-CN" altLang="en-US" dirty="0" smtClean="0"/>
              <a:t>模块（</a:t>
            </a:r>
            <a:r>
              <a:rPr lang="en-US" altLang="zh-CN" dirty="0" smtClean="0"/>
              <a:t>HILO</a:t>
            </a:r>
            <a:r>
              <a:rPr lang="zh-CN" altLang="en-US" dirty="0" smtClean="0"/>
              <a:t>）、协处理器模块（</a:t>
            </a:r>
            <a:r>
              <a:rPr lang="en-US" altLang="zh-CN" dirty="0" smtClean="0"/>
              <a:t>CP0</a:t>
            </a:r>
            <a:r>
              <a:rPr lang="zh-CN" altLang="en-US" dirty="0" smtClean="0"/>
              <a:t>）和控制模块（</a:t>
            </a:r>
            <a:r>
              <a:rPr lang="en-US" altLang="zh-CN" dirty="0" smtClean="0"/>
              <a:t>CTRL</a:t>
            </a:r>
            <a:r>
              <a:rPr lang="zh-CN" altLang="en-US" dirty="0" smtClean="0"/>
              <a:t>）。寄存器堆模块在译码阶段实现，便于指令在译码阶段访问寄存器并得到相应的数据。</a:t>
            </a:r>
            <a:r>
              <a:rPr lang="en-US" altLang="zh-CN" dirty="0" smtClean="0"/>
              <a:t>HILO</a:t>
            </a:r>
            <a:r>
              <a:rPr lang="zh-CN" altLang="en-US" dirty="0" smtClean="0"/>
              <a:t>模块和协处理器模块在回写阶段实现。控制模块则用于控制整个流水线的暂停、清除等动作，因此不将其归入流水线中的某一个阶段。</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功能需求</a:t>
            </a:r>
            <a:r>
              <a:rPr lang="en-US" altLang="zh-CN" dirty="0" smtClean="0"/>
              <a:t>——CPU</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流水线主要有结构冲突、数据冲突和控制冲突三种冲突类型。由于结构冲突不可避免，而控制冲突可以通过延时槽来解决，因此本实验重点需要解决的冲突是数据冲突。为此，我们引入数据前推技术，将计算结果从其产生处直接送到其他指令需要或所有需要的功能单元处，避免流水线暂停，其实现需要各个阶段相互协作。上述解决方案的前提是新的寄存器的值必须在执行阶段计算出来，如果是加载指令则不满足这个前提。对于</a:t>
            </a:r>
            <a:r>
              <a:rPr lang="en-US" altLang="zh-CN" dirty="0" smtClean="0"/>
              <a:t>load</a:t>
            </a:r>
            <a:r>
              <a:rPr lang="zh-CN" altLang="en-US" dirty="0" smtClean="0"/>
              <a:t>相关的情况就需要暂停流水线，为此需要给流水线实现暂停机制，使得</a:t>
            </a:r>
            <a:r>
              <a:rPr lang="en-US" altLang="zh-CN" dirty="0" smtClean="0"/>
              <a:t>Controller</a:t>
            </a:r>
            <a:r>
              <a:rPr lang="zh-CN" altLang="en-US" dirty="0" smtClean="0"/>
              <a:t>可以接收到来自各个阶段的暂停请求，并实现对流水线的暂停和恢复操作。</a:t>
            </a:r>
            <a:endParaRPr lang="zh-CN" alt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ar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10.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11.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4.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5.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17.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8.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19.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2.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2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1.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22.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2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4.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25.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26.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2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8.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29.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3.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30.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31.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32.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3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34.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35.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36.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3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38.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39.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2.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43.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44.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45.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46.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47.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48.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4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50.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51.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52.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53.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54.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55.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56.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57.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58.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59.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6.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60.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61.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62.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63.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6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65.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66.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67.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68.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69.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7.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70.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71.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72.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73.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74.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8.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9.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Props1.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10.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11.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13.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14.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15.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16.xml><?xml version="1.0" encoding="utf-8"?>
<ds:datastoreItem xmlns:ds="http://schemas.openxmlformats.org/officeDocument/2006/customXml" ds:itemID="{A9E9510A-02AF-4564-9E17-46676C80E84C}">
  <ds:schemaRefs>
    <ds:schemaRef ds:uri="http://purl.org/dc/dcmitype/"/>
    <ds:schemaRef ds:uri="http://www.w3.org/XML/1998/namespace"/>
    <ds:schemaRef ds:uri="b4ebf394-daf6-497a-96c5-a2f8c10b38cf"/>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s>
</ds:datastoreItem>
</file>

<file path=customXml/itemProps17.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18.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19.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2.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20.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21.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22.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23.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24.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25.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26.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27.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28.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29.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3.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30.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31.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32.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33.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34.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35.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36.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37.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38.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39.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4.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40.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41.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42.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43.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44.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45.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46.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47.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48.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49.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5.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50.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51.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52.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53.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54.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55.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56.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57.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58.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59.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6.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60.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61.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62.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63.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64.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65.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66.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67.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68.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69.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7.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70.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71.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72.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73.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74.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8.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9.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emplate>Starter Template</Template>
  <TotalTime>504</TotalTime>
  <Words>3816</Words>
  <Application>Microsoft Office PowerPoint</Application>
  <PresentationFormat>全屏显示(4:3)</PresentationFormat>
  <Paragraphs>248</Paragraphs>
  <Slides>48</Slides>
  <Notes>0</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Starter Template</vt:lpstr>
      <vt:lpstr>模块</vt:lpstr>
      <vt:lpstr>32位MIPS综合实验项目 需求分析</vt:lpstr>
      <vt:lpstr>需求报告编写目的</vt:lpstr>
      <vt:lpstr>项目背景</vt:lpstr>
      <vt:lpstr>MIPS架构下CPU运行</vt:lpstr>
      <vt:lpstr>展示内容</vt:lpstr>
      <vt:lpstr>功能需求——CPU部分</vt:lpstr>
      <vt:lpstr>功能需求——CPU</vt:lpstr>
      <vt:lpstr>功能需求——CPU</vt:lpstr>
      <vt:lpstr>功能需求——CPU</vt:lpstr>
      <vt:lpstr>功能需求——CPU总体设计图</vt:lpstr>
      <vt:lpstr>功能需求——ALU</vt:lpstr>
      <vt:lpstr>功能需求——乘法器</vt:lpstr>
      <vt:lpstr>功能需求——寄存器堆</vt:lpstr>
      <vt:lpstr>功能需求——CP0</vt:lpstr>
      <vt:lpstr>功能需求——CP0的寄存器及其功能</vt:lpstr>
      <vt:lpstr>功能需求——CP0</vt:lpstr>
      <vt:lpstr>功能需求——CP0</vt:lpstr>
      <vt:lpstr>功能需求——CP0</vt:lpstr>
      <vt:lpstr>功能需求——CP0</vt:lpstr>
      <vt:lpstr>功能需求——CP0</vt:lpstr>
      <vt:lpstr>功能需求——CP0</vt:lpstr>
      <vt:lpstr>功能需求——CP0</vt:lpstr>
      <vt:lpstr>功能需求——CP0</vt:lpstr>
      <vt:lpstr>功能需求——CP0</vt:lpstr>
      <vt:lpstr>功能需求——CP0</vt:lpstr>
      <vt:lpstr>功能需求——异常中断处理</vt:lpstr>
      <vt:lpstr>功能需求——异常中断处理</vt:lpstr>
      <vt:lpstr>功能需求——异常中断处理</vt:lpstr>
      <vt:lpstr>功能需求——异常中断处理</vt:lpstr>
      <vt:lpstr>功能需求——MMU</vt:lpstr>
      <vt:lpstr>功能需求——虚拟地址映射</vt:lpstr>
      <vt:lpstr>功能需求——TLB</vt:lpstr>
      <vt:lpstr>功能需求——Ucore部分</vt:lpstr>
      <vt:lpstr>功能需求——外设部分</vt:lpstr>
      <vt:lpstr>功能需求——串口</vt:lpstr>
      <vt:lpstr>功能需求——VGA</vt:lpstr>
      <vt:lpstr>功能需求——ps/2键盘</vt:lpstr>
      <vt:lpstr>功能需求——网口</vt:lpstr>
      <vt:lpstr>功能需求——decaf编译器部分</vt:lpstr>
      <vt:lpstr>功能需求——decaf编译器</vt:lpstr>
      <vt:lpstr>功能需求——decaf编译器</vt:lpstr>
      <vt:lpstr>功能需求——decaf编译器</vt:lpstr>
      <vt:lpstr>功能需求——指令集与数据通路</vt:lpstr>
      <vt:lpstr>性能需求</vt:lpstr>
      <vt:lpstr>运行环境需求——设备</vt:lpstr>
      <vt:lpstr>运行环境需求——控制</vt:lpstr>
      <vt:lpstr>参考资料</vt:lpstr>
      <vt:lpstr>Q&amp;A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32位MIPS综合实验项目 需求分析</dc:title>
  <dc:creator>huang</dc:creator>
  <cp:lastModifiedBy>huang</cp:lastModifiedBy>
  <cp:revision>2</cp:revision>
  <dcterms:created xsi:type="dcterms:W3CDTF">2015-10-20T05:20:42Z</dcterms:created>
  <dcterms:modified xsi:type="dcterms:W3CDTF">2015-10-21T14:33:49Z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