
<file path=[Content_Types].xml><?xml version="1.0" encoding="utf-8"?>
<Types xmlns="http://schemas.openxmlformats.org/package/2006/content-types">
  <Override PartName="/customXml/itemProps35.xml" ContentType="application/vnd.openxmlformats-officedocument.customXmlProperties+xml"/>
  <Override PartName="/customXml/itemProps53.xml" ContentType="application/vnd.openxmlformats-officedocument.customXmlProperties+xml"/>
  <Override PartName="/ppt/slides/slide29.xml" ContentType="application/vnd.openxmlformats-officedocument.presentationml.slide+xml"/>
  <Override PartName="/ppt/slides/slide47.xml" ContentType="application/vnd.openxmlformats-officedocument.presentationml.slide+xml"/>
  <Override PartName="/customXml/itemProps1.xml" ContentType="application/vnd.openxmlformats-officedocument.customXmlProperties+xml"/>
  <Override PartName="/customXml/itemProps13.xml" ContentType="application/vnd.openxmlformats-officedocument.customXmlProperties+xml"/>
  <Override PartName="/customXml/itemProps24.xml" ContentType="application/vnd.openxmlformats-officedocument.customXmlProperties+xml"/>
  <Override PartName="/customXml/itemProps42.xml" ContentType="application/vnd.openxmlformats-officedocument.customXmlProperties+xml"/>
  <Override PartName="/customXml/itemProps60.xml" ContentType="application/vnd.openxmlformats-officedocument.customXmlProperties+xml"/>
  <Override PartName="/customXml/itemProps7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customXml/itemProps3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customXml/itemProps20.xml" ContentType="application/vnd.openxmlformats-officedocument.customXmlProperties+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customXml/itemProps69.xml" ContentType="application/vnd.openxmlformats-officedocument.customXmlProperties+xml"/>
  <Override PartName="/customXml/itemProps6.xml" ContentType="application/vnd.openxmlformats-officedocument.customXmlProperties+xml"/>
  <Override PartName="/customXml/itemProps29.xml" ContentType="application/vnd.openxmlformats-officedocument.customXmlProperties+xml"/>
  <Override PartName="/customXml/itemProps58.xml" ContentType="application/vnd.openxmlformats-officedocument.customXmlProperties+xml"/>
  <Override PartName="/customXml/itemProps18.xml" ContentType="application/vnd.openxmlformats-officedocument.customXmlProperties+xml"/>
  <Override PartName="/customXml/itemProps36.xml" ContentType="application/vnd.openxmlformats-officedocument.customXmlProperties+xml"/>
  <Override PartName="/customXml/itemProps47.xml" ContentType="application/vnd.openxmlformats-officedocument.customXmlProperties+xml"/>
  <Override PartName="/customXml/itemProps65.xml" ContentType="application/vnd.openxmlformats-officedocument.customXmlProperties+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customXml/itemProps25.xml" ContentType="application/vnd.openxmlformats-officedocument.customXmlProperties+xml"/>
  <Override PartName="/customXml/itemProps54.xml" ContentType="application/vnd.openxmlformats-officedocument.customXmlProperties+xml"/>
  <Override PartName="/customXml/itemProps7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customXml/itemProps14.xml" ContentType="application/vnd.openxmlformats-officedocument.customXmlProperties+xml"/>
  <Override PartName="/customXml/itemProps32.xml" ContentType="application/vnd.openxmlformats-officedocument.customXmlProperties+xml"/>
  <Override PartName="/customXml/itemProps43.xml" ContentType="application/vnd.openxmlformats-officedocument.customXmlProperties+xml"/>
  <Override PartName="/customXml/itemProps61.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customXml/itemProps21.xml" ContentType="application/vnd.openxmlformats-officedocument.customXmlProperties+xml"/>
  <Override PartName="/customXml/itemProps50.xml" ContentType="application/vnd.openxmlformats-officedocument.customXmlPropertie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customXml/itemProps10.xml" ContentType="application/vnd.openxmlformats-officedocument.customXmlProperties+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customXml/itemProps9.xml" ContentType="application/vnd.openxmlformats-officedocument.customXmlProperties+xml"/>
  <Override PartName="/customXml/itemProps59.xml" ContentType="application/vnd.openxmlformats-officedocument.customXmlProperties+xml"/>
  <Override PartName="/ppt/slideLayouts/slideLayout10.xml" ContentType="application/vnd.openxmlformats-officedocument.presentationml.slideLayout+xml"/>
  <Override PartName="/customXml/itemProps7.xml" ContentType="application/vnd.openxmlformats-officedocument.customXmlProperties+xml"/>
  <Override PartName="/customXml/itemProps39.xml" ContentType="application/vnd.openxmlformats-officedocument.customXmlProperties+xml"/>
  <Override PartName="/customXml/itemProps48.xml" ContentType="application/vnd.openxmlformats-officedocument.customXmlProperties+xml"/>
  <Override PartName="/customXml/itemProps57.xml" ContentType="application/vnd.openxmlformats-officedocument.customXmlProperties+xml"/>
  <Override PartName="/customXml/itemProps68.xml" ContentType="application/vnd.openxmlformats-officedocument.customXmlProperties+xml"/>
  <Override PartName="/customXml/itemProps5.xml" ContentType="application/vnd.openxmlformats-officedocument.customXmlProperties+xml"/>
  <Override PartName="/customXml/itemProps17.xml" ContentType="application/vnd.openxmlformats-officedocument.customXmlProperties+xml"/>
  <Override PartName="/customXml/itemProps19.xml" ContentType="application/vnd.openxmlformats-officedocument.customXmlProperties+xml"/>
  <Override PartName="/customXml/itemProps28.xml" ContentType="application/vnd.openxmlformats-officedocument.customXmlProperties+xml"/>
  <Override PartName="/customXml/itemProps37.xml" ContentType="application/vnd.openxmlformats-officedocument.customXmlProperties+xml"/>
  <Override PartName="/customXml/itemProps46.xml" ContentType="application/vnd.openxmlformats-officedocument.customXmlProperties+xml"/>
  <Override PartName="/customXml/itemProps55.xml" ContentType="application/vnd.openxmlformats-officedocument.customXmlProperties+xml"/>
  <Override PartName="/customXml/itemProps64.xml" ContentType="application/vnd.openxmlformats-officedocument.customXmlProperties+xml"/>
  <Override PartName="/customXml/itemProps66.xml" ContentType="application/vnd.openxmlformats-officedocument.customXmlProperties+xml"/>
  <Override PartName="/ppt/slides/slide8.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customXml/itemProps15.xml" ContentType="application/vnd.openxmlformats-officedocument.customXmlProperties+xml"/>
  <Override PartName="/customXml/itemProps26.xml" ContentType="application/vnd.openxmlformats-officedocument.customXmlProperties+xml"/>
  <Override PartName="/customXml/itemProps44.xml" ContentType="application/vnd.openxmlformats-officedocument.customXmlProperties+xml"/>
  <Override PartName="/customXml/itemProps62.xml" ContentType="application/vnd.openxmlformats-officedocument.customXmlProperties+xml"/>
  <Override PartName="/customXml/itemProps7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3.xml" ContentType="application/vnd.openxmlformats-officedocument.customXmlProperties+xml"/>
  <Override PartName="/customXml/itemProps51.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customXml/itemProps11.xml" ContentType="application/vnd.openxmlformats-officedocument.customXmlProperties+xml"/>
  <Override PartName="/customXml/itemProps22.xml" ContentType="application/vnd.openxmlformats-officedocument.customXmlProperties+xml"/>
  <Override PartName="/customXml/itemProps40.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customXml/itemProps8.xml" ContentType="application/vnd.openxmlformats-officedocument.customXmlProperties+xml"/>
  <Override PartName="/customXml/itemProps38.xml" ContentType="application/vnd.openxmlformats-officedocument.customXmlProperties+xml"/>
  <Override PartName="/customXml/itemProps49.xml" ContentType="application/vnd.openxmlformats-officedocument.customXmlProperties+xml"/>
  <Override PartName="/customXml/itemProps67.xml" ContentType="application/vnd.openxmlformats-officedocument.customXmlProperties+xml"/>
  <Override PartName="/customXml/itemProps4.xml" ContentType="application/vnd.openxmlformats-officedocument.customXmlProperties+xml"/>
  <Override PartName="/customXml/itemProps27.xml" ContentType="application/vnd.openxmlformats-officedocument.customXmlProperties+xml"/>
  <Override PartName="/customXml/itemProps56.xml" ContentType="application/vnd.openxmlformats-officedocument.customXmlProperties+xml"/>
  <Override PartName="/customXml/itemProps74.xml" ContentType="application/vnd.openxmlformats-officedocument.customXmlProperties+xml"/>
  <Override PartName="/ppt/slides/slide7.xml" ContentType="application/vnd.openxmlformats-officedocument.presentationml.slide+xml"/>
  <Override PartName="/ppt/slideLayouts/slideLayout9.xml" ContentType="application/vnd.openxmlformats-officedocument.presentationml.slideLayout+xml"/>
  <Override PartName="/customXml/itemProps16.xml" ContentType="application/vnd.openxmlformats-officedocument.customXmlProperties+xml"/>
  <Override PartName="/customXml/itemProps34.xml" ContentType="application/vnd.openxmlformats-officedocument.customXmlProperties+xml"/>
  <Override PartName="/customXml/itemProps45.xml" ContentType="application/vnd.openxmlformats-officedocument.customXmlProperties+xml"/>
  <Override PartName="/customXml/itemProps63.xml" ContentType="application/vnd.openxmlformats-officedocument.customXmlPropertie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customXml/itemProps23.xml" ContentType="application/vnd.openxmlformats-officedocument.customXmlProperties+xml"/>
  <Override PartName="/customXml/itemProps41.xml" ContentType="application/vnd.openxmlformats-officedocument.customXmlProperties+xml"/>
  <Override PartName="/customXml/itemProps52.xml" ContentType="application/vnd.openxmlformats-officedocument.customXmlProperties+xml"/>
  <Override PartName="/customXml/itemProps70.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customXml/itemProps12.xml" ContentType="application/vnd.openxmlformats-officedocument.customXmlProperties+xml"/>
  <Override PartName="/customXml/itemProps30.xml" ContentType="application/vnd.openxmlformats-officedocument.customXmlProperties+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75"/>
    <p:sldMasterId id="2147484150" r:id="rId76"/>
  </p:sldMasterIdLst>
  <p:notesMasterIdLst>
    <p:notesMasterId r:id="rId125"/>
  </p:notesMasterIdLst>
  <p:sldIdLst>
    <p:sldId id="259" r:id="rId77"/>
    <p:sldId id="260" r:id="rId78"/>
    <p:sldId id="261" r:id="rId79"/>
    <p:sldId id="288" r:id="rId80"/>
    <p:sldId id="287" r:id="rId81"/>
    <p:sldId id="262" r:id="rId82"/>
    <p:sldId id="289" r:id="rId83"/>
    <p:sldId id="290" r:id="rId84"/>
    <p:sldId id="291" r:id="rId85"/>
    <p:sldId id="300" r:id="rId86"/>
    <p:sldId id="268" r:id="rId87"/>
    <p:sldId id="274" r:id="rId88"/>
    <p:sldId id="275" r:id="rId89"/>
    <p:sldId id="276" r:id="rId90"/>
    <p:sldId id="292" r:id="rId91"/>
    <p:sldId id="293" r:id="rId92"/>
    <p:sldId id="297" r:id="rId93"/>
    <p:sldId id="298" r:id="rId94"/>
    <p:sldId id="299" r:id="rId95"/>
    <p:sldId id="304" r:id="rId96"/>
    <p:sldId id="301" r:id="rId97"/>
    <p:sldId id="302" r:id="rId98"/>
    <p:sldId id="303" r:id="rId99"/>
    <p:sldId id="294" r:id="rId100"/>
    <p:sldId id="295" r:id="rId101"/>
    <p:sldId id="277" r:id="rId102"/>
    <p:sldId id="305" r:id="rId103"/>
    <p:sldId id="306" r:id="rId104"/>
    <p:sldId id="307" r:id="rId105"/>
    <p:sldId id="278" r:id="rId106"/>
    <p:sldId id="279" r:id="rId107"/>
    <p:sldId id="280" r:id="rId108"/>
    <p:sldId id="281" r:id="rId109"/>
    <p:sldId id="284" r:id="rId110"/>
    <p:sldId id="285" r:id="rId111"/>
    <p:sldId id="272" r:id="rId112"/>
    <p:sldId id="273" r:id="rId113"/>
    <p:sldId id="271" r:id="rId114"/>
    <p:sldId id="270" r:id="rId115"/>
    <p:sldId id="311" r:id="rId116"/>
    <p:sldId id="308" r:id="rId117"/>
    <p:sldId id="309" r:id="rId118"/>
    <p:sldId id="310" r:id="rId119"/>
    <p:sldId id="264" r:id="rId120"/>
    <p:sldId id="265" r:id="rId121"/>
    <p:sldId id="267" r:id="rId122"/>
    <p:sldId id="266" r:id="rId123"/>
    <p:sldId id="286"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85" autoAdjust="0"/>
  </p:normalViewPr>
  <p:slideViewPr>
    <p:cSldViewPr showGuides="1">
      <p:cViewPr varScale="1">
        <p:scale>
          <a:sx n="67" d="100"/>
          <a:sy n="67" d="100"/>
        </p:scale>
        <p:origin x="-1476" y="-102"/>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41.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slide" Target="slides/slide8.xml"/><Relationship Id="rId89" Type="http://schemas.openxmlformats.org/officeDocument/2006/relationships/slide" Target="slides/slide13.xml"/><Relationship Id="rId112" Type="http://schemas.openxmlformats.org/officeDocument/2006/relationships/slide" Target="slides/slide36.xml"/><Relationship Id="rId16" Type="http://schemas.openxmlformats.org/officeDocument/2006/relationships/customXml" Target="../customXml/item16.xml"/><Relationship Id="rId107" Type="http://schemas.openxmlformats.org/officeDocument/2006/relationships/slide" Target="slides/slide31.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slide" Target="slides/slide3.xml"/><Relationship Id="rId102" Type="http://schemas.openxmlformats.org/officeDocument/2006/relationships/slide" Target="slides/slide26.xml"/><Relationship Id="rId123" Type="http://schemas.openxmlformats.org/officeDocument/2006/relationships/slide" Target="slides/slide47.xml"/><Relationship Id="rId128" Type="http://schemas.openxmlformats.org/officeDocument/2006/relationships/theme" Target="theme/theme1.xml"/><Relationship Id="rId5" Type="http://schemas.openxmlformats.org/officeDocument/2006/relationships/customXml" Target="../customXml/item5.xml"/><Relationship Id="rId90" Type="http://schemas.openxmlformats.org/officeDocument/2006/relationships/slide" Target="slides/slide14.xml"/><Relationship Id="rId95" Type="http://schemas.openxmlformats.org/officeDocument/2006/relationships/slide" Target="slides/slide19.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slide" Target="slides/slide1.xml"/><Relationship Id="rId100" Type="http://schemas.openxmlformats.org/officeDocument/2006/relationships/slide" Target="slides/slide24.xml"/><Relationship Id="rId105" Type="http://schemas.openxmlformats.org/officeDocument/2006/relationships/slide" Target="slides/slide29.xml"/><Relationship Id="rId113" Type="http://schemas.openxmlformats.org/officeDocument/2006/relationships/slide" Target="slides/slide37.xml"/><Relationship Id="rId118" Type="http://schemas.openxmlformats.org/officeDocument/2006/relationships/slide" Target="slides/slide42.xml"/><Relationship Id="rId12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slide" Target="slides/slide4.xml"/><Relationship Id="rId85" Type="http://schemas.openxmlformats.org/officeDocument/2006/relationships/slide" Target="slides/slide9.xml"/><Relationship Id="rId93" Type="http://schemas.openxmlformats.org/officeDocument/2006/relationships/slide" Target="slides/slide17.xml"/><Relationship Id="rId98" Type="http://schemas.openxmlformats.org/officeDocument/2006/relationships/slide" Target="slides/slide22.xml"/><Relationship Id="rId12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slide" Target="slides/slide27.xml"/><Relationship Id="rId108" Type="http://schemas.openxmlformats.org/officeDocument/2006/relationships/slide" Target="slides/slide32.xml"/><Relationship Id="rId116" Type="http://schemas.openxmlformats.org/officeDocument/2006/relationships/slide" Target="slides/slide40.xml"/><Relationship Id="rId124" Type="http://schemas.openxmlformats.org/officeDocument/2006/relationships/slide" Target="slides/slide48.xml"/><Relationship Id="rId12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slideMaster" Target="slideMasters/slideMaster1.xml"/><Relationship Id="rId83" Type="http://schemas.openxmlformats.org/officeDocument/2006/relationships/slide" Target="slides/slide7.xml"/><Relationship Id="rId88" Type="http://schemas.openxmlformats.org/officeDocument/2006/relationships/slide" Target="slides/slide12.xml"/><Relationship Id="rId91" Type="http://schemas.openxmlformats.org/officeDocument/2006/relationships/slide" Target="slides/slide15.xml"/><Relationship Id="rId96" Type="http://schemas.openxmlformats.org/officeDocument/2006/relationships/slide" Target="slides/slide20.xml"/><Relationship Id="rId11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 Target="slides/slide30.xml"/><Relationship Id="rId114" Type="http://schemas.openxmlformats.org/officeDocument/2006/relationships/slide" Target="slides/slide38.xml"/><Relationship Id="rId119" Type="http://schemas.openxmlformats.org/officeDocument/2006/relationships/slide" Target="slides/slide43.xml"/><Relationship Id="rId12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slide" Target="slides/slide2.xml"/><Relationship Id="rId81" Type="http://schemas.openxmlformats.org/officeDocument/2006/relationships/slide" Target="slides/slide5.xml"/><Relationship Id="rId86" Type="http://schemas.openxmlformats.org/officeDocument/2006/relationships/slide" Target="slides/slide10.xml"/><Relationship Id="rId94" Type="http://schemas.openxmlformats.org/officeDocument/2006/relationships/slide" Target="slides/slide18.xml"/><Relationship Id="rId99" Type="http://schemas.openxmlformats.org/officeDocument/2006/relationships/slide" Target="slides/slide23.xml"/><Relationship Id="rId101" Type="http://schemas.openxmlformats.org/officeDocument/2006/relationships/slide" Target="slides/slide25.xml"/><Relationship Id="rId12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33.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slideMaster" Target="slideMasters/slideMaster2.xml"/><Relationship Id="rId97" Type="http://schemas.openxmlformats.org/officeDocument/2006/relationships/slide" Target="slides/slide21.xml"/><Relationship Id="rId104" Type="http://schemas.openxmlformats.org/officeDocument/2006/relationships/slide" Target="slides/slide28.xml"/><Relationship Id="rId120" Type="http://schemas.openxmlformats.org/officeDocument/2006/relationships/slide" Target="slides/slide44.xml"/><Relationship Id="rId125"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 Target="slides/slide16.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slide" Target="slides/slide11.xml"/><Relationship Id="rId110" Type="http://schemas.openxmlformats.org/officeDocument/2006/relationships/slide" Target="slides/slide34.xml"/><Relationship Id="rId115" Type="http://schemas.openxmlformats.org/officeDocument/2006/relationships/slide" Target="slides/slide39.xml"/><Relationship Id="rId61" Type="http://schemas.openxmlformats.org/officeDocument/2006/relationships/customXml" Target="../customXml/item61.xml"/><Relationship Id="rId8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4A6EE-E360-4005-A696-0C73C91B5E4F}" type="datetimeFigureOut">
              <a:rPr lang="en-US" smtClean="0"/>
              <a:pPr/>
              <a:t>10/22/2015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00EAD-471F-4167-8F19-70DD6DFFA2B7}" type="slidenum">
              <a:rPr lang="en-US" smtClean="0"/>
              <a:pPr/>
              <a:t>‹#›</a:t>
            </a:fld>
            <a:endParaRPr lang="en-US"/>
          </a:p>
        </p:txBody>
      </p:sp>
    </p:spTree>
    <p:extLst>
      <p:ext uri="{BB962C8B-B14F-4D97-AF65-F5344CB8AC3E}">
        <p14:creationId xmlns="" xmlns:p14="http://schemas.microsoft.com/office/powerpoint/2010/main" val="355900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316999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312130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250031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45BBB01-C0FD-49BD-B697-ABC298F9664F}" type="slidenum">
              <a:rPr lang="en-US" smtClean="0"/>
              <a:pPr/>
              <a:t>‹#›</a:t>
            </a:fld>
            <a:endParaRPr 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210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AD33D0BB-003F-42B4-BF7A-CD36EAA9C443}" type="datetimeFigureOut">
              <a:rPr lang="en-US" smtClean="0"/>
              <a:pPr/>
              <a:t>10/22/2015</a:t>
            </a:fld>
            <a:endParaRPr 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灯片编号占位符 6"/>
          <p:cNvSpPr>
            <a:spLocks noGrp="1"/>
          </p:cNvSpPr>
          <p:nvPr>
            <p:ph type="sldNum" sz="quarter" idx="12"/>
          </p:nvPr>
        </p:nvSpPr>
        <p:spPr>
          <a:xfrm>
            <a:off x="8339328" y="1170432"/>
            <a:ext cx="733864" cy="201168"/>
          </a:xfrm>
        </p:spPr>
        <p:txBody>
          <a:bodyPr/>
          <a:lstStyle/>
          <a:p>
            <a:fld id="{745BBB01-C0FD-49BD-B697-ABC298F9664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页脚占位符 4"/>
          <p:cNvSpPr>
            <a:spLocks noGrp="1"/>
          </p:cNvSpPr>
          <p:nvPr>
            <p:ph type="ftr" sz="quarter" idx="11"/>
          </p:nvPr>
        </p:nvSpPr>
        <p:spPr>
          <a:xfrm>
            <a:off x="2640597" y="6377459"/>
            <a:ext cx="3836404" cy="365125"/>
          </a:xfrm>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280024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22691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389143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210095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323338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345494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D33D0BB-003F-42B4-BF7A-CD36EAA9C443}" type="datetimeFigureOut">
              <a:rPr lang="en-US" smtClean="0"/>
              <a:pPr/>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358378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rgbClr val="FFFFFF"/>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tint val="75000"/>
                  </a:srgbClr>
                </a:solidFill>
              </a:defRPr>
            </a:lvl1pPr>
          </a:lstStyle>
          <a:p>
            <a:fld id="{AD33D0BB-003F-42B4-BF7A-CD36EAA9C443}" type="datetimeFigureOut">
              <a:rPr lang="en-US" smtClean="0"/>
              <a:pPr/>
              <a:t>10/22/2015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00">
                    <a:tint val="75000"/>
                  </a:srgb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00">
                    <a:tint val="75000"/>
                  </a:srgbClr>
                </a:solidFill>
              </a:defRPr>
            </a:lvl1pPr>
          </a:lstStyle>
          <a:p>
            <a:fld id="{745BBB01-C0FD-49BD-B697-ABC298F9664F}" type="slidenum">
              <a:rPr lang="en-US" smtClean="0"/>
              <a:pPr/>
              <a:t>‹#›</a:t>
            </a:fld>
            <a:endParaRPr lang="en-US"/>
          </a:p>
        </p:txBody>
      </p:sp>
    </p:spTree>
    <p:extLst>
      <p:ext uri="{BB962C8B-B14F-4D97-AF65-F5344CB8AC3E}">
        <p14:creationId xmlns="" xmlns:p14="http://schemas.microsoft.com/office/powerpoint/2010/main" val="11384847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D33D0BB-003F-42B4-BF7A-CD36EAA9C443}" type="datetimeFigureOut">
              <a:rPr lang="en-US" smtClean="0"/>
              <a:pPr/>
              <a:t>10/22/2015</a:t>
            </a:fld>
            <a:endParaRPr 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45BBB01-C0FD-49BD-B697-ABC298F966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32</a:t>
            </a:r>
            <a:r>
              <a:rPr lang="zh-CN" altLang="en-US" dirty="0" smtClean="0"/>
              <a:t>位</a:t>
            </a:r>
            <a:r>
              <a:rPr lang="en-US" altLang="zh-CN" dirty="0" smtClean="0"/>
              <a:t>MIPS</a:t>
            </a:r>
            <a:r>
              <a:rPr lang="zh-CN" altLang="en-US" dirty="0" smtClean="0"/>
              <a:t>综合实验项目</a:t>
            </a:r>
            <a:r>
              <a:rPr lang="en-US" altLang="zh-CN" dirty="0" smtClean="0"/>
              <a:t/>
            </a:r>
            <a:br>
              <a:rPr lang="en-US" altLang="zh-CN" dirty="0" smtClean="0"/>
            </a:br>
            <a:r>
              <a:rPr lang="zh-CN" altLang="en-US" dirty="0" smtClean="0"/>
              <a:t>需求分析</a:t>
            </a:r>
            <a:endParaRPr lang="zh-CN" altLang="en-US" dirty="0"/>
          </a:p>
        </p:txBody>
      </p:sp>
      <p:sp>
        <p:nvSpPr>
          <p:cNvPr id="3" name="副标题 2"/>
          <p:cNvSpPr>
            <a:spLocks noGrp="1"/>
          </p:cNvSpPr>
          <p:nvPr>
            <p:ph type="subTitle" idx="1"/>
          </p:nvPr>
        </p:nvSpPr>
        <p:spPr/>
        <p:txBody>
          <a:bodyPr/>
          <a:lstStyle/>
          <a:p>
            <a:r>
              <a:rPr lang="zh-CN" altLang="en-US" dirty="0" smtClean="0"/>
              <a:t>挑战性课程项目 暨 计原</a:t>
            </a:r>
            <a:r>
              <a:rPr lang="en-US" altLang="zh-CN" dirty="0" smtClean="0"/>
              <a:t>-</a:t>
            </a:r>
            <a:r>
              <a:rPr lang="zh-CN" altLang="en-US" dirty="0" smtClean="0"/>
              <a:t>软工联合项目</a:t>
            </a:r>
            <a:endParaRPr lang="zh-CN" altLang="en-US" dirty="0"/>
          </a:p>
        </p:txBody>
      </p:sp>
      <p:sp>
        <p:nvSpPr>
          <p:cNvPr id="4" name="副标题 2"/>
          <p:cNvSpPr txBox="1">
            <a:spLocks/>
          </p:cNvSpPr>
          <p:nvPr/>
        </p:nvSpPr>
        <p:spPr>
          <a:xfrm>
            <a:off x="611560" y="4941168"/>
            <a:ext cx="8077200" cy="1499616"/>
          </a:xfrm>
          <a:prstGeom prst="rect">
            <a:avLst/>
          </a:prstGeom>
        </p:spPr>
        <p:txBody>
          <a:bodyPr vert="horz" lIns="118872" tIns="0" rIns="45720" bIns="0" rtlCol="0" anchor="b">
            <a:normAutofit/>
          </a:bodyPr>
          <a:lstStyle/>
          <a:p>
            <a:pPr marL="0" marR="0" lvl="0" indent="0"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原子小组</a:t>
            </a:r>
            <a:endParaRPr kumimoji="0" lang="en-US" altLang="zh-CN"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计</a:t>
            </a: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33</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班</a:t>
            </a: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 </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徐炜杰 王楠 黄欢</a:t>
            </a:r>
            <a:endParaRPr kumimoji="0" lang="en-US" altLang="zh-CN"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2015</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年</a:t>
            </a: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10</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月</a:t>
            </a: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23</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——CPU</a:t>
            </a:r>
            <a:r>
              <a:rPr lang="zh-CN" altLang="en-US" dirty="0" smtClean="0"/>
              <a:t>总体设计图</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979712" y="1537679"/>
            <a:ext cx="4536504" cy="52371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——ALU</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ALU</a:t>
            </a:r>
            <a:r>
              <a:rPr lang="zh-CN" altLang="en-US" dirty="0" smtClean="0"/>
              <a:t>负责实现双输入的算术、逻辑和移位运算功能，其中包括乘法运算，并完成指令系统的算术指令。</a:t>
            </a:r>
          </a:p>
          <a:p>
            <a:endParaRPr lang="zh-CN" altLang="en-US" dirty="0" smtClean="0"/>
          </a:p>
          <a:p>
            <a:r>
              <a:rPr lang="en-US" altLang="zh-CN" dirty="0" smtClean="0"/>
              <a:t>ALU</a:t>
            </a:r>
            <a:r>
              <a:rPr lang="zh-CN" altLang="en-US" dirty="0" smtClean="0"/>
              <a:t>的输入端为两个</a:t>
            </a:r>
            <a:r>
              <a:rPr lang="en-US" altLang="zh-CN" dirty="0" smtClean="0"/>
              <a:t>32</a:t>
            </a:r>
            <a:r>
              <a:rPr lang="zh-CN" altLang="en-US" dirty="0" smtClean="0"/>
              <a:t>位整数和一个</a:t>
            </a:r>
            <a:r>
              <a:rPr lang="en-US" altLang="zh-CN" dirty="0" smtClean="0"/>
              <a:t>8</a:t>
            </a:r>
            <a:r>
              <a:rPr lang="zh-CN" altLang="en-US" dirty="0" smtClean="0"/>
              <a:t>位操作码，输出端为</a:t>
            </a:r>
            <a:r>
              <a:rPr lang="en-US" altLang="zh-CN" dirty="0" smtClean="0"/>
              <a:t>32</a:t>
            </a:r>
            <a:r>
              <a:rPr lang="zh-CN" altLang="en-US" dirty="0" smtClean="0"/>
              <a:t>位整数（乘法运算除外），不给出标志位。</a:t>
            </a:r>
          </a:p>
          <a:p>
            <a:endParaRPr lang="zh-CN" altLang="en-US" dirty="0" smtClean="0"/>
          </a:p>
          <a:p>
            <a:r>
              <a:rPr lang="zh-CN" altLang="en-US" dirty="0" smtClean="0"/>
              <a:t>由于</a:t>
            </a:r>
            <a:r>
              <a:rPr lang="en-US" altLang="zh-CN" dirty="0" smtClean="0"/>
              <a:t>ALU</a:t>
            </a:r>
            <a:r>
              <a:rPr lang="zh-CN" altLang="en-US" dirty="0" smtClean="0"/>
              <a:t>需要实现的运算种类较多，我们在此不做列举。</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乘法器</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乘法器负责实现乘法功能，输入为两个</a:t>
            </a:r>
            <a:r>
              <a:rPr lang="en-US" altLang="zh-CN" dirty="0" smtClean="0"/>
              <a:t>32</a:t>
            </a:r>
            <a:r>
              <a:rPr lang="zh-CN" altLang="en-US" dirty="0" smtClean="0"/>
              <a:t>位整数，输出为两个</a:t>
            </a:r>
            <a:r>
              <a:rPr lang="en-US" altLang="zh-CN" dirty="0" smtClean="0"/>
              <a:t>32</a:t>
            </a:r>
            <a:r>
              <a:rPr lang="zh-CN" altLang="en-US" dirty="0" smtClean="0"/>
              <a:t>位整数，分别存放在</a:t>
            </a:r>
            <a:r>
              <a:rPr lang="en-US" altLang="zh-CN" dirty="0" smtClean="0"/>
              <a:t>LO</a:t>
            </a:r>
            <a:r>
              <a:rPr lang="zh-CN" altLang="en-US" dirty="0" smtClean="0"/>
              <a:t>和</a:t>
            </a:r>
            <a:r>
              <a:rPr lang="en-US" altLang="zh-CN" dirty="0" smtClean="0"/>
              <a:t>HI</a:t>
            </a:r>
            <a:r>
              <a:rPr lang="zh-CN" altLang="en-US" dirty="0" smtClean="0"/>
              <a:t>寄存器中。</a:t>
            </a:r>
          </a:p>
          <a:p>
            <a:endParaRPr lang="zh-CN" altLang="en-US" dirty="0" smtClean="0"/>
          </a:p>
          <a:p>
            <a:r>
              <a:rPr lang="zh-CN" altLang="en-US" dirty="0" smtClean="0"/>
              <a:t>乘法运算采用</a:t>
            </a:r>
            <a:r>
              <a:rPr lang="en-US" altLang="zh-CN" dirty="0" err="1" smtClean="0"/>
              <a:t>Verilog</a:t>
            </a:r>
            <a:r>
              <a:rPr lang="zh-CN" altLang="en-US" dirty="0" smtClean="0"/>
              <a:t>语言提供的乘法运算符实现。我们没有将乘法器作为一个独立的元件来实现，而是在</a:t>
            </a:r>
            <a:r>
              <a:rPr lang="en-US" altLang="zh-CN" dirty="0" smtClean="0"/>
              <a:t>ALU</a:t>
            </a:r>
            <a:r>
              <a:rPr lang="zh-CN" altLang="en-US" dirty="0" smtClean="0"/>
              <a:t>中加入乘法的操作码，将乘法器并入</a:t>
            </a:r>
            <a:r>
              <a:rPr lang="en-US" altLang="zh-CN" dirty="0" smtClean="0"/>
              <a:t>ALU</a:t>
            </a:r>
            <a:r>
              <a:rPr lang="zh-CN" altLang="en-US" dirty="0" smtClean="0"/>
              <a:t>中实现。</a:t>
            </a:r>
          </a:p>
          <a:p>
            <a:endParaRPr lang="zh-CN" altLang="en-US" dirty="0" smtClean="0"/>
          </a:p>
          <a:p>
            <a:r>
              <a:rPr lang="zh-CN" altLang="en-US" dirty="0" smtClean="0"/>
              <a:t>考虑到乘法运算需要的时间比较长，如果乘法指令需要多周期完成，那么</a:t>
            </a:r>
            <a:r>
              <a:rPr lang="en-US" altLang="zh-CN" dirty="0" smtClean="0"/>
              <a:t>Controller</a:t>
            </a:r>
            <a:r>
              <a:rPr lang="zh-CN" altLang="en-US" dirty="0" smtClean="0"/>
              <a:t>就必须暂停流水线，等待乘法指令完成后再让流水线继续运作。为避免这种情况发生，可适当降低时钟频率，以使得乘法运算可以在一个时钟周期内完成运算。</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寄存器堆</a:t>
            </a:r>
            <a:endParaRPr lang="zh-CN" altLang="en-US" dirty="0"/>
          </a:p>
        </p:txBody>
      </p:sp>
      <p:sp>
        <p:nvSpPr>
          <p:cNvPr id="3" name="内容占位符 2"/>
          <p:cNvSpPr>
            <a:spLocks noGrp="1"/>
          </p:cNvSpPr>
          <p:nvPr>
            <p:ph idx="1"/>
          </p:nvPr>
        </p:nvSpPr>
        <p:spPr/>
        <p:txBody>
          <a:bodyPr/>
          <a:lstStyle/>
          <a:p>
            <a:r>
              <a:rPr lang="zh-CN" altLang="en-US" dirty="0" smtClean="0"/>
              <a:t>寄存器堆负责实现通用寄存器的读写和在数据通路中的控制，在流水线译码阶段读取一个或两个通用寄存器的数据（组合逻辑），并在流水线写回阶段将结果写入通用寄存器（时序逻辑）。</a:t>
            </a:r>
          </a:p>
          <a:p>
            <a:endParaRPr lang="zh-CN" altLang="en-US" dirty="0" smtClean="0"/>
          </a:p>
          <a:p>
            <a:r>
              <a:rPr lang="zh-CN" altLang="en-US" dirty="0" smtClean="0"/>
              <a:t>寄存器堆采用</a:t>
            </a:r>
            <a:r>
              <a:rPr lang="en-US" altLang="zh-CN" dirty="0" smtClean="0"/>
              <a:t>FPGA</a:t>
            </a:r>
            <a:r>
              <a:rPr lang="zh-CN" altLang="en-US" dirty="0" smtClean="0"/>
              <a:t>的逻辑单元来实现数据的存储，在</a:t>
            </a:r>
            <a:r>
              <a:rPr lang="en-US" altLang="zh-CN" dirty="0" smtClean="0"/>
              <a:t>32</a:t>
            </a:r>
            <a:r>
              <a:rPr lang="zh-CN" altLang="en-US" dirty="0" smtClean="0"/>
              <a:t>位</a:t>
            </a:r>
            <a:r>
              <a:rPr lang="en-US" altLang="zh-CN" dirty="0" smtClean="0"/>
              <a:t>MIPS</a:t>
            </a:r>
            <a:r>
              <a:rPr lang="zh-CN" altLang="en-US" dirty="0" smtClean="0"/>
              <a:t>架构下需要实现</a:t>
            </a:r>
            <a:r>
              <a:rPr lang="en-US" altLang="zh-CN" dirty="0" smtClean="0"/>
              <a:t>32</a:t>
            </a:r>
            <a:r>
              <a:rPr lang="zh-CN" altLang="en-US" dirty="0" smtClean="0"/>
              <a:t>个</a:t>
            </a:r>
            <a:r>
              <a:rPr lang="en-US" altLang="zh-CN" dirty="0" smtClean="0"/>
              <a:t>32</a:t>
            </a:r>
            <a:r>
              <a:rPr lang="zh-CN" altLang="en-US" dirty="0" smtClean="0"/>
              <a:t>位通用寄存器。</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p:txBody>
          <a:bodyPr/>
          <a:lstStyle/>
          <a:p>
            <a:r>
              <a:rPr lang="en-US" altLang="zh-CN" dirty="0" smtClean="0"/>
              <a:t>CP0</a:t>
            </a:r>
            <a:r>
              <a:rPr lang="zh-CN" altLang="en-US" dirty="0" smtClean="0"/>
              <a:t>是系统控制协处理器，本次实验我们需要通过</a:t>
            </a:r>
            <a:r>
              <a:rPr lang="en-US" altLang="zh-CN" dirty="0" smtClean="0"/>
              <a:t>CP0</a:t>
            </a:r>
            <a:r>
              <a:rPr lang="zh-CN" altLang="en-US" dirty="0" smtClean="0"/>
              <a:t>实现对</a:t>
            </a:r>
            <a:r>
              <a:rPr lang="en-US" altLang="zh-CN" dirty="0" smtClean="0"/>
              <a:t>TLB</a:t>
            </a:r>
            <a:r>
              <a:rPr lang="zh-CN" altLang="en-US" dirty="0" smtClean="0"/>
              <a:t>、</a:t>
            </a:r>
            <a:r>
              <a:rPr lang="en-US" altLang="zh-CN" dirty="0" smtClean="0"/>
              <a:t>MMU</a:t>
            </a:r>
            <a:r>
              <a:rPr lang="zh-CN" altLang="en-US" dirty="0" smtClean="0"/>
              <a:t>及异常处理的管理机制。</a:t>
            </a:r>
            <a:endParaRPr lang="en-US" altLang="zh-CN" dirty="0" smtClean="0"/>
          </a:p>
          <a:p>
            <a:endParaRPr lang="zh-CN" altLang="en-US" dirty="0" smtClean="0"/>
          </a:p>
          <a:p>
            <a:r>
              <a:rPr lang="zh-CN" altLang="en-US" dirty="0" smtClean="0"/>
              <a:t>下表列出了</a:t>
            </a:r>
            <a:r>
              <a:rPr lang="en-US" altLang="zh-CN" dirty="0" smtClean="0"/>
              <a:t>CP0</a:t>
            </a:r>
            <a:r>
              <a:rPr lang="zh-CN" altLang="en-US" dirty="0" smtClean="0"/>
              <a:t>的寄存器及其功能，这里我们只给出必须实现的</a:t>
            </a:r>
            <a:r>
              <a:rPr lang="en-US" altLang="zh-CN" dirty="0" smtClean="0"/>
              <a:t>11</a:t>
            </a:r>
            <a:r>
              <a:rPr lang="zh-CN" altLang="en-US" dirty="0" smtClean="0"/>
              <a:t>个寄存器。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功能需求</a:t>
            </a:r>
            <a:r>
              <a:rPr lang="en-US" altLang="zh-CN" dirty="0" smtClean="0"/>
              <a:t>——CP0</a:t>
            </a:r>
            <a:r>
              <a:rPr lang="zh-CN" altLang="en-US" dirty="0" smtClean="0"/>
              <a:t>的寄存器及其功能</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238125" y="1772816"/>
            <a:ext cx="8667750"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323528" y="3819525"/>
            <a:ext cx="8420100" cy="30384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00808"/>
            <a:ext cx="8280920" cy="2570442"/>
          </a:xfrm>
        </p:spPr>
        <p:txBody>
          <a:bodyPr>
            <a:normAutofit fontScale="70000" lnSpcReduction="20000"/>
          </a:bodyPr>
          <a:lstStyle/>
          <a:p>
            <a:r>
              <a:rPr lang="en-US" altLang="zh-CN" dirty="0" smtClean="0"/>
              <a:t>Index</a:t>
            </a:r>
            <a:r>
              <a:rPr lang="zh-CN" altLang="en-US" dirty="0" smtClean="0"/>
              <a:t>寄存器是一个</a:t>
            </a:r>
            <a:r>
              <a:rPr lang="en-US" altLang="zh-CN" dirty="0" smtClean="0"/>
              <a:t>32</a:t>
            </a:r>
            <a:r>
              <a:rPr lang="zh-CN" altLang="en-US" dirty="0" smtClean="0"/>
              <a:t>位读</a:t>
            </a:r>
            <a:r>
              <a:rPr lang="en-US" altLang="zh-CN" dirty="0" smtClean="0"/>
              <a:t>/</a:t>
            </a:r>
            <a:r>
              <a:rPr lang="zh-CN" altLang="en-US" dirty="0" smtClean="0"/>
              <a:t>写寄存器，可用于</a:t>
            </a:r>
            <a:r>
              <a:rPr lang="en-US" altLang="zh-CN" dirty="0" smtClean="0"/>
              <a:t>TLBP</a:t>
            </a:r>
            <a:r>
              <a:rPr lang="zh-CN" altLang="en-US" dirty="0" smtClean="0"/>
              <a:t>、</a:t>
            </a:r>
            <a:r>
              <a:rPr lang="en-US" altLang="zh-CN" dirty="0" smtClean="0"/>
              <a:t>TLBR</a:t>
            </a:r>
            <a:r>
              <a:rPr lang="zh-CN" altLang="en-US" dirty="0" smtClean="0"/>
              <a:t>和</a:t>
            </a:r>
            <a:r>
              <a:rPr lang="en-US" altLang="zh-CN" dirty="0" smtClean="0"/>
              <a:t>TLBWI</a:t>
            </a:r>
            <a:r>
              <a:rPr lang="zh-CN" altLang="en-US" dirty="0" smtClean="0"/>
              <a:t>指令访问</a:t>
            </a:r>
            <a:r>
              <a:rPr lang="en-US" altLang="zh-CN" dirty="0" smtClean="0"/>
              <a:t>TLB</a:t>
            </a:r>
            <a:r>
              <a:rPr lang="zh-CN" altLang="en-US" dirty="0" smtClean="0"/>
              <a:t>入口的索引序号。</a:t>
            </a:r>
          </a:p>
          <a:p>
            <a:r>
              <a:rPr lang="en-US" altLang="zh-CN" dirty="0" smtClean="0"/>
              <a:t>Index</a:t>
            </a:r>
            <a:r>
              <a:rPr lang="zh-CN" altLang="en-US" dirty="0" smtClean="0"/>
              <a:t>区域的大小根据具体实现方式随</a:t>
            </a:r>
            <a:r>
              <a:rPr lang="en-US" altLang="zh-CN" dirty="0" smtClean="0"/>
              <a:t>TLB</a:t>
            </a:r>
            <a:r>
              <a:rPr lang="zh-CN" altLang="en-US" dirty="0" smtClean="0"/>
              <a:t>的入口个数而定。对于基于</a:t>
            </a:r>
            <a:r>
              <a:rPr lang="en-US" altLang="zh-CN" dirty="0" smtClean="0"/>
              <a:t>TLB</a:t>
            </a:r>
            <a:r>
              <a:rPr lang="zh-CN" altLang="en-US" dirty="0" smtClean="0"/>
              <a:t>的内存管理单元</a:t>
            </a:r>
            <a:r>
              <a:rPr lang="en-US" altLang="zh-CN" dirty="0" smtClean="0"/>
              <a:t>MMU</a:t>
            </a:r>
            <a:r>
              <a:rPr lang="zh-CN" altLang="en-US" dirty="0" smtClean="0"/>
              <a:t>来说，该区域的最小值为</a:t>
            </a:r>
            <a:r>
              <a:rPr lang="en-US" altLang="zh-CN" dirty="0" smtClean="0"/>
              <a:t>⌈log2(</a:t>
            </a:r>
            <a:r>
              <a:rPr lang="en-US" altLang="zh-CN" dirty="0" err="1" smtClean="0"/>
              <a:t>TLBEntries</a:t>
            </a:r>
            <a:r>
              <a:rPr lang="en-US" altLang="zh-CN" dirty="0" smtClean="0"/>
              <a:t>)⌉</a:t>
            </a:r>
            <a:r>
              <a:rPr lang="zh-CN" altLang="en-US" dirty="0" smtClean="0"/>
              <a:t>。</a:t>
            </a:r>
          </a:p>
          <a:p>
            <a:r>
              <a:rPr lang="zh-CN" altLang="en-US" dirty="0" smtClean="0"/>
              <a:t>如果一个写入</a:t>
            </a:r>
            <a:r>
              <a:rPr lang="en-US" altLang="zh-CN" dirty="0" smtClean="0"/>
              <a:t>Index</a:t>
            </a:r>
            <a:r>
              <a:rPr lang="zh-CN" altLang="en-US" dirty="0" smtClean="0"/>
              <a:t>寄存器的值大于等于</a:t>
            </a:r>
            <a:r>
              <a:rPr lang="en-US" altLang="zh-CN" dirty="0" smtClean="0"/>
              <a:t>TLB</a:t>
            </a:r>
            <a:r>
              <a:rPr lang="zh-CN" altLang="en-US" dirty="0" smtClean="0"/>
              <a:t>入口数，则该处理器的操作是未定义的。</a:t>
            </a:r>
          </a:p>
          <a:p>
            <a:r>
              <a:rPr lang="zh-CN" altLang="en-US" dirty="0" smtClean="0"/>
              <a:t>该寄存器仅对</a:t>
            </a:r>
            <a:r>
              <a:rPr lang="en-US" altLang="zh-CN" dirty="0" smtClean="0"/>
              <a:t>TLB</a:t>
            </a:r>
            <a:r>
              <a:rPr lang="zh-CN" altLang="en-US" dirty="0" smtClean="0"/>
              <a:t>有效。</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5888410" y="3405924"/>
            <a:ext cx="2644030" cy="599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280920" cy="3722570"/>
          </a:xfrm>
        </p:spPr>
        <p:txBody>
          <a:bodyPr>
            <a:normAutofit fontScale="92500" lnSpcReduction="20000"/>
          </a:bodyPr>
          <a:lstStyle/>
          <a:p>
            <a:r>
              <a:rPr lang="en-US" altLang="zh-CN" dirty="0" smtClean="0"/>
              <a:t>EntryLo1/EntryLo0</a:t>
            </a:r>
            <a:r>
              <a:rPr lang="zh-CN" altLang="en-US" dirty="0" smtClean="0"/>
              <a:t>寄存器</a:t>
            </a:r>
          </a:p>
          <a:p>
            <a:r>
              <a:rPr lang="zh-CN" altLang="en-US" dirty="0" smtClean="0"/>
              <a:t>这对</a:t>
            </a:r>
            <a:r>
              <a:rPr lang="en-US" altLang="zh-CN" dirty="0" err="1" smtClean="0"/>
              <a:t>EntryLo</a:t>
            </a:r>
            <a:r>
              <a:rPr lang="zh-CN" altLang="en-US" dirty="0" smtClean="0"/>
              <a:t>寄存器的作用等同于</a:t>
            </a:r>
            <a:r>
              <a:rPr lang="en-US" altLang="zh-CN" dirty="0" smtClean="0"/>
              <a:t>TLB</a:t>
            </a:r>
            <a:r>
              <a:rPr lang="zh-CN" altLang="en-US" dirty="0" smtClean="0"/>
              <a:t>、</a:t>
            </a:r>
            <a:r>
              <a:rPr lang="en-US" altLang="zh-CN" dirty="0" smtClean="0"/>
              <a:t>TLBR</a:t>
            </a:r>
            <a:r>
              <a:rPr lang="zh-CN" altLang="en-US" dirty="0" smtClean="0"/>
              <a:t>、</a:t>
            </a:r>
            <a:r>
              <a:rPr lang="en-US" altLang="zh-CN" dirty="0" smtClean="0"/>
              <a:t>TLBWI</a:t>
            </a:r>
            <a:r>
              <a:rPr lang="zh-CN" altLang="en-US" dirty="0" smtClean="0"/>
              <a:t>和</a:t>
            </a:r>
            <a:r>
              <a:rPr lang="en-US" altLang="zh-CN" dirty="0" smtClean="0"/>
              <a:t>TLBWR</a:t>
            </a:r>
            <a:r>
              <a:rPr lang="zh-CN" altLang="en-US" dirty="0" smtClean="0"/>
              <a:t>指令间的接口。对基于</a:t>
            </a:r>
            <a:r>
              <a:rPr lang="en-US" altLang="zh-CN" dirty="0" smtClean="0"/>
              <a:t>TLB</a:t>
            </a:r>
            <a:r>
              <a:rPr lang="zh-CN" altLang="en-US" dirty="0" smtClean="0"/>
              <a:t>的</a:t>
            </a:r>
            <a:r>
              <a:rPr lang="en-US" altLang="zh-CN" dirty="0" smtClean="0"/>
              <a:t>MMU</a:t>
            </a:r>
            <a:r>
              <a:rPr lang="zh-CN" altLang="en-US" dirty="0" smtClean="0"/>
              <a:t>而言，</a:t>
            </a:r>
            <a:r>
              <a:rPr lang="en-US" altLang="zh-CN" dirty="0" smtClean="0"/>
              <a:t>EntryLo0</a:t>
            </a:r>
            <a:r>
              <a:rPr lang="zh-CN" altLang="en-US" dirty="0" smtClean="0"/>
              <a:t>管理偶数页的入口，</a:t>
            </a:r>
            <a:r>
              <a:rPr lang="en-US" altLang="zh-CN" dirty="0" smtClean="0"/>
              <a:t>EntryLo1</a:t>
            </a:r>
            <a:r>
              <a:rPr lang="zh-CN" altLang="en-US" dirty="0" smtClean="0"/>
              <a:t>管理奇数页的入口。如果出现了地址错误，</a:t>
            </a:r>
            <a:r>
              <a:rPr lang="en-US" altLang="zh-CN" dirty="0" smtClean="0"/>
              <a:t>TLB</a:t>
            </a:r>
            <a:r>
              <a:rPr lang="zh-CN" altLang="en-US" dirty="0" smtClean="0"/>
              <a:t>失效，</a:t>
            </a:r>
            <a:r>
              <a:rPr lang="en-US" altLang="zh-CN" dirty="0" smtClean="0"/>
              <a:t>TLB</a:t>
            </a:r>
            <a:r>
              <a:rPr lang="zh-CN" altLang="en-US" dirty="0" smtClean="0"/>
              <a:t>修改或是</a:t>
            </a:r>
            <a:r>
              <a:rPr lang="en-US" altLang="zh-CN" dirty="0" smtClean="0"/>
              <a:t>TLB</a:t>
            </a:r>
            <a:r>
              <a:rPr lang="zh-CN" altLang="en-US" dirty="0" smtClean="0"/>
              <a:t>重填异常的行为，那么</a:t>
            </a:r>
            <a:r>
              <a:rPr lang="en-US" altLang="zh-CN" dirty="0" smtClean="0"/>
              <a:t>EntryLo0</a:t>
            </a:r>
            <a:r>
              <a:rPr lang="zh-CN" altLang="en-US" dirty="0" smtClean="0"/>
              <a:t>和</a:t>
            </a:r>
            <a:r>
              <a:rPr lang="en-US" altLang="zh-CN" dirty="0" smtClean="0"/>
              <a:t>EntryLo1</a:t>
            </a:r>
            <a:r>
              <a:rPr lang="zh-CN" altLang="en-US" dirty="0" smtClean="0"/>
              <a:t>寄存器的内容将会成为未定义的。只有当基于</a:t>
            </a:r>
            <a:r>
              <a:rPr lang="en-US" altLang="zh-CN" dirty="0" smtClean="0"/>
              <a:t>TLB</a:t>
            </a:r>
            <a:r>
              <a:rPr lang="zh-CN" altLang="en-US" dirty="0" smtClean="0"/>
              <a:t>的存储管理单元存在时，这些寄存器才有效。</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611560" y="5517232"/>
            <a:ext cx="5591175" cy="102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5849144" y="3286456"/>
            <a:ext cx="3331368" cy="1958066"/>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6336704" cy="2570442"/>
          </a:xfrm>
        </p:spPr>
        <p:txBody>
          <a:bodyPr>
            <a:normAutofit/>
          </a:bodyPr>
          <a:lstStyle/>
          <a:p>
            <a:endParaRPr lang="zh-CN" altLang="en-US" dirty="0"/>
          </a:p>
        </p:txBody>
      </p:sp>
      <p:pic>
        <p:nvPicPr>
          <p:cNvPr id="7170" name="Picture 2"/>
          <p:cNvPicPr>
            <a:picLocks noChangeAspect="1" noChangeArrowheads="1"/>
          </p:cNvPicPr>
          <p:nvPr/>
        </p:nvPicPr>
        <p:blipFill>
          <a:blip r:embed="rId3" cstate="print"/>
          <a:srcRect/>
          <a:stretch>
            <a:fillRect/>
          </a:stretch>
        </p:blipFill>
        <p:spPr bwMode="auto">
          <a:xfrm>
            <a:off x="251520" y="1575138"/>
            <a:ext cx="5753694" cy="51662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496944" cy="4730682"/>
          </a:xfrm>
        </p:spPr>
        <p:txBody>
          <a:bodyPr>
            <a:normAutofit fontScale="70000" lnSpcReduction="20000"/>
          </a:bodyPr>
          <a:lstStyle/>
          <a:p>
            <a:r>
              <a:rPr lang="en-US" altLang="zh-CN" dirty="0" err="1" smtClean="0"/>
              <a:t>EntryHi</a:t>
            </a:r>
            <a:r>
              <a:rPr lang="zh-CN" altLang="en-US" dirty="0" smtClean="0"/>
              <a:t>寄存器</a:t>
            </a:r>
          </a:p>
          <a:p>
            <a:r>
              <a:rPr lang="en-US" altLang="zh-CN" dirty="0" err="1" smtClean="0"/>
              <a:t>EntryHi</a:t>
            </a:r>
            <a:r>
              <a:rPr lang="zh-CN" altLang="en-US" dirty="0" smtClean="0"/>
              <a:t>寄存器包含了用于</a:t>
            </a:r>
            <a:r>
              <a:rPr lang="en-US" altLang="zh-CN" dirty="0" smtClean="0"/>
              <a:t>TLB</a:t>
            </a:r>
            <a:r>
              <a:rPr lang="zh-CN" altLang="en-US" dirty="0" smtClean="0"/>
              <a:t>读、写和访问操作的虚拟地址匹配信息。当</a:t>
            </a:r>
            <a:r>
              <a:rPr lang="en-US" altLang="zh-CN" dirty="0" smtClean="0"/>
              <a:t>TLB</a:t>
            </a:r>
            <a:r>
              <a:rPr lang="zh-CN" altLang="en-US" dirty="0" smtClean="0"/>
              <a:t>异常（</a:t>
            </a:r>
            <a:r>
              <a:rPr lang="en-US" altLang="zh-CN" dirty="0" smtClean="0"/>
              <a:t>TLB Refill</a:t>
            </a:r>
            <a:r>
              <a:rPr lang="zh-CN" altLang="en-US" dirty="0" smtClean="0"/>
              <a:t>，</a:t>
            </a:r>
            <a:r>
              <a:rPr lang="en-US" altLang="zh-CN" dirty="0" smtClean="0"/>
              <a:t>TLB Invalid</a:t>
            </a:r>
            <a:r>
              <a:rPr lang="zh-CN" altLang="en-US" dirty="0" smtClean="0"/>
              <a:t>或</a:t>
            </a:r>
            <a:r>
              <a:rPr lang="en-US" altLang="zh-CN" dirty="0" smtClean="0"/>
              <a:t>TLB Modified</a:t>
            </a:r>
            <a:r>
              <a:rPr lang="zh-CN" altLang="en-US" dirty="0" smtClean="0"/>
              <a:t>）发生时，系统将虚拟地址的</a:t>
            </a:r>
            <a:r>
              <a:rPr lang="en-US" altLang="zh-CN" dirty="0" smtClean="0"/>
              <a:t>[31:13]</a:t>
            </a:r>
            <a:r>
              <a:rPr lang="zh-CN" altLang="en-US" dirty="0" smtClean="0"/>
              <a:t>位写入</a:t>
            </a:r>
            <a:r>
              <a:rPr lang="en-US" altLang="zh-CN" dirty="0" err="1" smtClean="0"/>
              <a:t>EntryHi</a:t>
            </a:r>
            <a:r>
              <a:rPr lang="zh-CN" altLang="en-US" dirty="0" smtClean="0"/>
              <a:t>寄存器的</a:t>
            </a:r>
            <a:r>
              <a:rPr lang="en-US" altLang="zh-CN" dirty="0" smtClean="0"/>
              <a:t>VPN2</a:t>
            </a:r>
            <a:r>
              <a:rPr lang="zh-CN" altLang="en-US" dirty="0" smtClean="0"/>
              <a:t>区域。</a:t>
            </a:r>
            <a:r>
              <a:rPr lang="en-US" altLang="zh-CN" dirty="0" smtClean="0"/>
              <a:t>TLBR</a:t>
            </a:r>
            <a:r>
              <a:rPr lang="zh-CN" altLang="en-US" dirty="0" smtClean="0"/>
              <a:t>指令将选中的</a:t>
            </a:r>
            <a:r>
              <a:rPr lang="en-US" altLang="zh-CN" dirty="0" smtClean="0"/>
              <a:t>TLB</a:t>
            </a:r>
            <a:r>
              <a:rPr lang="zh-CN" altLang="en-US" dirty="0" smtClean="0"/>
              <a:t>入口相应的区域写入</a:t>
            </a:r>
            <a:r>
              <a:rPr lang="en-US" altLang="zh-CN" dirty="0" err="1" smtClean="0"/>
              <a:t>EntryHi</a:t>
            </a:r>
            <a:r>
              <a:rPr lang="zh-CN" altLang="en-US" dirty="0" smtClean="0"/>
              <a:t>寄存器。软件（通常是操作系统）将当前地址空间标识符写入</a:t>
            </a:r>
            <a:r>
              <a:rPr lang="en-US" altLang="zh-CN" dirty="0" smtClean="0"/>
              <a:t>ASID</a:t>
            </a:r>
            <a:r>
              <a:rPr lang="zh-CN" altLang="en-US" dirty="0" smtClean="0"/>
              <a:t>区域，该区域在</a:t>
            </a:r>
            <a:r>
              <a:rPr lang="en-US" altLang="zh-CN" dirty="0" smtClean="0"/>
              <a:t>TLB</a:t>
            </a:r>
            <a:r>
              <a:rPr lang="zh-CN" altLang="en-US" dirty="0" smtClean="0"/>
              <a:t>比较过程中用于确定</a:t>
            </a:r>
            <a:r>
              <a:rPr lang="en-US" altLang="zh-CN" dirty="0" smtClean="0"/>
              <a:t>TLB</a:t>
            </a:r>
            <a:r>
              <a:rPr lang="zh-CN" altLang="en-US" dirty="0" smtClean="0"/>
              <a:t>是否可以匹配。</a:t>
            </a:r>
          </a:p>
          <a:p>
            <a:r>
              <a:rPr lang="zh-CN" altLang="en-US" dirty="0" smtClean="0"/>
              <a:t>由于</a:t>
            </a:r>
            <a:r>
              <a:rPr lang="en-US" altLang="zh-CN" dirty="0" smtClean="0"/>
              <a:t>ASID</a:t>
            </a:r>
            <a:r>
              <a:rPr lang="zh-CN" altLang="en-US" dirty="0" smtClean="0"/>
              <a:t>区域被</a:t>
            </a:r>
            <a:r>
              <a:rPr lang="en-US" altLang="zh-CN" dirty="0" smtClean="0"/>
              <a:t>TLBR</a:t>
            </a:r>
            <a:r>
              <a:rPr lang="zh-CN" altLang="en-US" dirty="0" smtClean="0"/>
              <a:t>指令重填覆盖了，软件必须保存和重新存储有关</a:t>
            </a:r>
            <a:r>
              <a:rPr lang="en-US" altLang="zh-CN" dirty="0" smtClean="0"/>
              <a:t>TLBR</a:t>
            </a:r>
            <a:r>
              <a:rPr lang="zh-CN" altLang="en-US" dirty="0" smtClean="0"/>
              <a:t>使用的</a:t>
            </a:r>
            <a:r>
              <a:rPr lang="en-US" altLang="zh-CN" dirty="0" smtClean="0"/>
              <a:t>ASID</a:t>
            </a:r>
            <a:r>
              <a:rPr lang="zh-CN" altLang="en-US" dirty="0" smtClean="0"/>
              <a:t>的值。这在发生</a:t>
            </a:r>
            <a:r>
              <a:rPr lang="en-US" altLang="zh-CN" dirty="0" smtClean="0"/>
              <a:t>TLB</a:t>
            </a:r>
            <a:r>
              <a:rPr lang="zh-CN" altLang="en-US" dirty="0" smtClean="0"/>
              <a:t>失效和</a:t>
            </a:r>
            <a:r>
              <a:rPr lang="en-US" altLang="zh-CN" dirty="0" smtClean="0"/>
              <a:t>TLB</a:t>
            </a:r>
            <a:r>
              <a:rPr lang="zh-CN" altLang="en-US" dirty="0" smtClean="0"/>
              <a:t>修改异常时，以及在其它存储管理软件中尤为重要。</a:t>
            </a:r>
          </a:p>
          <a:p>
            <a:r>
              <a:rPr lang="zh-CN" altLang="en-US" dirty="0" smtClean="0"/>
              <a:t>在发生了地址错误的异常后，</a:t>
            </a:r>
            <a:r>
              <a:rPr lang="en-US" altLang="zh-CN" dirty="0" err="1" smtClean="0"/>
              <a:t>EntryHi</a:t>
            </a:r>
            <a:r>
              <a:rPr lang="zh-CN" altLang="en-US" dirty="0" smtClean="0"/>
              <a:t>寄存器的</a:t>
            </a:r>
            <a:r>
              <a:rPr lang="en-US" altLang="zh-CN" dirty="0" smtClean="0"/>
              <a:t>VPN2</a:t>
            </a:r>
            <a:r>
              <a:rPr lang="zh-CN" altLang="en-US" dirty="0" smtClean="0"/>
              <a:t>区域将成为未定义的，并且该区域可能在发生地址错误异常的过程中被硬件修改。</a:t>
            </a:r>
            <a:r>
              <a:rPr lang="en-US" altLang="zh-CN" dirty="0" err="1" smtClean="0"/>
              <a:t>EntryHi</a:t>
            </a:r>
            <a:r>
              <a:rPr lang="zh-CN" altLang="en-US" dirty="0" smtClean="0"/>
              <a:t>寄存器的软件写操作（通过</a:t>
            </a:r>
            <a:r>
              <a:rPr lang="en-US" altLang="zh-CN" dirty="0" smtClean="0"/>
              <a:t>MTC0</a:t>
            </a:r>
            <a:r>
              <a:rPr lang="zh-CN" altLang="en-US" dirty="0" smtClean="0"/>
              <a:t>）不会导致</a:t>
            </a:r>
            <a:r>
              <a:rPr lang="en-US" altLang="zh-CN" dirty="0" err="1" smtClean="0"/>
              <a:t>BadVAddr</a:t>
            </a:r>
            <a:r>
              <a:rPr lang="zh-CN" altLang="en-US" dirty="0" smtClean="0"/>
              <a:t>和</a:t>
            </a:r>
            <a:r>
              <a:rPr lang="en-US" altLang="zh-CN" dirty="0" smtClean="0"/>
              <a:t>Context</a:t>
            </a:r>
            <a:r>
              <a:rPr lang="zh-CN" altLang="en-US" dirty="0" smtClean="0"/>
              <a:t>寄存器中的地址相关区域发生隐式的写入（</a:t>
            </a:r>
            <a:r>
              <a:rPr lang="en-US" altLang="zh-CN" dirty="0" smtClean="0"/>
              <a:t>implicit write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需求报告编写目的</a:t>
            </a:r>
            <a:endParaRPr lang="zh-CN" altLang="en-US" dirty="0"/>
          </a:p>
        </p:txBody>
      </p:sp>
      <p:sp>
        <p:nvSpPr>
          <p:cNvPr id="3" name="内容占位符 2"/>
          <p:cNvSpPr>
            <a:spLocks noGrp="1"/>
          </p:cNvSpPr>
          <p:nvPr>
            <p:ph idx="1"/>
          </p:nvPr>
        </p:nvSpPr>
        <p:spPr/>
        <p:txBody>
          <a:bodyPr/>
          <a:lstStyle/>
          <a:p>
            <a:r>
              <a:rPr lang="zh-CN" altLang="en-US" dirty="0" smtClean="0"/>
              <a:t>明确项目需求与功能</a:t>
            </a:r>
            <a:endParaRPr lang="en-US" altLang="zh-CN" dirty="0" smtClean="0"/>
          </a:p>
          <a:p>
            <a:r>
              <a:rPr lang="zh-CN" altLang="en-US" dirty="0" smtClean="0"/>
              <a:t>明确开发资源与项目目标</a:t>
            </a:r>
            <a:endParaRPr lang="en-US" altLang="zh-CN" dirty="0" smtClean="0"/>
          </a:p>
          <a:p>
            <a:r>
              <a:rPr lang="zh-CN" altLang="en-US" dirty="0" smtClean="0"/>
              <a:t>引导并控制整个开发过程</a:t>
            </a:r>
            <a:endParaRPr lang="en-US" altLang="zh-CN" dirty="0" smtClean="0"/>
          </a:p>
          <a:p>
            <a:r>
              <a:rPr lang="zh-CN" altLang="en-US" dirty="0" smtClean="0"/>
              <a:t>降低开发过程中小组讨论的成本</a:t>
            </a:r>
            <a:endParaRPr lang="en-US" altLang="zh-CN" dirty="0" smtClean="0"/>
          </a:p>
          <a:p>
            <a:r>
              <a:rPr lang="zh-CN" altLang="en-US" dirty="0" smtClean="0"/>
              <a:t>预期读者：开发人员、任务提出者及其他使用该资源的用户</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srcRect/>
          <a:stretch>
            <a:fillRect/>
          </a:stretch>
        </p:blipFill>
        <p:spPr bwMode="auto">
          <a:xfrm>
            <a:off x="1023938" y="2220813"/>
            <a:ext cx="7096125" cy="380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496944" cy="4730682"/>
          </a:xfrm>
        </p:spPr>
        <p:txBody>
          <a:bodyPr>
            <a:normAutofit fontScale="85000" lnSpcReduction="20000"/>
          </a:bodyPr>
          <a:lstStyle/>
          <a:p>
            <a:r>
              <a:rPr lang="en-US" altLang="zh-CN" dirty="0" smtClean="0"/>
              <a:t>Status</a:t>
            </a:r>
            <a:r>
              <a:rPr lang="zh-CN" altLang="en-US" dirty="0" smtClean="0"/>
              <a:t>寄存器</a:t>
            </a:r>
          </a:p>
          <a:p>
            <a:r>
              <a:rPr lang="en-US" altLang="zh-CN" dirty="0" smtClean="0"/>
              <a:t>Status</a:t>
            </a:r>
            <a:r>
              <a:rPr lang="zh-CN" altLang="en-US" dirty="0" smtClean="0"/>
              <a:t>寄存器是一个读</a:t>
            </a:r>
            <a:r>
              <a:rPr lang="en-US" altLang="zh-CN" dirty="0" smtClean="0"/>
              <a:t>/</a:t>
            </a:r>
            <a:r>
              <a:rPr lang="zh-CN" altLang="en-US" dirty="0" smtClean="0"/>
              <a:t>写寄存器，可以表示处理器的操作模式、中断使能以及诊断状态。该寄存器的区域联合作用，可以创建处理器的工作模式。</a:t>
            </a:r>
          </a:p>
          <a:p>
            <a:r>
              <a:rPr lang="zh-CN" altLang="en-US" dirty="0" smtClean="0"/>
              <a:t>中断使能：当一下所有条件成立时启用中断：</a:t>
            </a:r>
          </a:p>
          <a:p>
            <a:pPr lvl="1"/>
            <a:r>
              <a:rPr lang="en-US" altLang="zh-CN" dirty="0" smtClean="0"/>
              <a:t>Status[0]:IE = 1</a:t>
            </a:r>
          </a:p>
          <a:p>
            <a:pPr lvl="1"/>
            <a:r>
              <a:rPr lang="en-US" altLang="zh-CN" dirty="0" smtClean="0"/>
              <a:t>Status[0]:EXL = 0</a:t>
            </a:r>
          </a:p>
          <a:p>
            <a:pPr lvl="1"/>
            <a:r>
              <a:rPr lang="en-US" altLang="zh-CN" dirty="0" smtClean="0"/>
              <a:t>Status[0]:ERL = 0</a:t>
            </a:r>
          </a:p>
          <a:p>
            <a:pPr lvl="1"/>
            <a:r>
              <a:rPr lang="zh-CN" altLang="en-US" dirty="0" smtClean="0"/>
              <a:t>额外的：</a:t>
            </a:r>
            <a:r>
              <a:rPr lang="en-US" altLang="zh-CN" dirty="0" smtClean="0"/>
              <a:t>Debug[0]:DM = 0</a:t>
            </a:r>
          </a:p>
          <a:p>
            <a:r>
              <a:rPr lang="zh-CN" altLang="en-US" dirty="0" smtClean="0"/>
              <a:t>当这些条件都符合时，设置</a:t>
            </a:r>
            <a:r>
              <a:rPr lang="en-US" altLang="zh-CN" dirty="0" smtClean="0"/>
              <a:t>IM</a:t>
            </a:r>
            <a:r>
              <a:rPr lang="zh-CN" altLang="en-US" dirty="0" smtClean="0"/>
              <a:t>（</a:t>
            </a:r>
            <a:r>
              <a:rPr lang="en-US" altLang="zh-CN" dirty="0" smtClean="0"/>
              <a:t>Status[16:9]</a:t>
            </a:r>
            <a:r>
              <a:rPr lang="zh-CN" altLang="en-US" dirty="0" smtClean="0"/>
              <a:t>）位和</a:t>
            </a:r>
            <a:r>
              <a:rPr lang="en-US" altLang="zh-CN" dirty="0" smtClean="0"/>
              <a:t>IE</a:t>
            </a:r>
            <a:r>
              <a:rPr lang="zh-CN" altLang="en-US" dirty="0" smtClean="0"/>
              <a:t>位可以使能中断。</a:t>
            </a:r>
          </a:p>
          <a:p>
            <a:r>
              <a:rPr lang="en-US" altLang="zh-CN" dirty="0" smtClean="0"/>
              <a:t>EXL</a:t>
            </a:r>
            <a:r>
              <a:rPr lang="zh-CN" altLang="en-US" dirty="0" smtClean="0"/>
              <a:t>与</a:t>
            </a:r>
            <a:r>
              <a:rPr lang="en-US" altLang="zh-CN" dirty="0" smtClean="0"/>
              <a:t>ERL</a:t>
            </a:r>
            <a:r>
              <a:rPr lang="zh-CN" altLang="en-US" dirty="0" smtClean="0"/>
              <a:t>任一位置</a:t>
            </a:r>
            <a:r>
              <a:rPr lang="en-US" altLang="zh-CN" dirty="0" smtClean="0"/>
              <a:t>1</a:t>
            </a:r>
            <a:r>
              <a:rPr lang="zh-CN" altLang="en-US" dirty="0" smtClean="0"/>
              <a:t>都可使系统进入</a:t>
            </a:r>
            <a:r>
              <a:rPr lang="en-US" altLang="zh-CN" dirty="0" smtClean="0"/>
              <a:t>Kernel</a:t>
            </a:r>
            <a:r>
              <a:rPr lang="zh-CN" altLang="en-US" dirty="0" smtClean="0"/>
              <a:t>模式，否则为</a:t>
            </a:r>
            <a:r>
              <a:rPr lang="en-US" altLang="zh-CN" dirty="0" smtClean="0"/>
              <a:t>User</a:t>
            </a:r>
            <a:r>
              <a:rPr lang="zh-CN" altLang="en-US" dirty="0" smtClean="0"/>
              <a:t>模式。</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496944" cy="4730682"/>
          </a:xfrm>
        </p:spPr>
        <p:txBody>
          <a:bodyPr>
            <a:normAutofit/>
          </a:bodyPr>
          <a:lstStyle/>
          <a:p>
            <a:r>
              <a:rPr lang="en-US" altLang="zh-CN" dirty="0" smtClean="0"/>
              <a:t>Cause</a:t>
            </a:r>
            <a:r>
              <a:rPr lang="zh-CN" altLang="en-US" dirty="0" smtClean="0"/>
              <a:t>寄存器</a:t>
            </a:r>
          </a:p>
          <a:p>
            <a:r>
              <a:rPr lang="en-US" altLang="zh-CN" dirty="0" smtClean="0"/>
              <a:t>Cause</a:t>
            </a:r>
            <a:r>
              <a:rPr lang="zh-CN" altLang="en-US" dirty="0" smtClean="0"/>
              <a:t>寄存器主要记录最近一次异常的原因，也控制软件中断请求以及中断处理派分的向量。除了</a:t>
            </a:r>
            <a:r>
              <a:rPr lang="en-US" altLang="zh-CN" dirty="0" smtClean="0"/>
              <a:t>IP1..0</a:t>
            </a:r>
            <a:r>
              <a:rPr lang="zh-CN" altLang="en-US" dirty="0" smtClean="0"/>
              <a:t>、</a:t>
            </a:r>
            <a:r>
              <a:rPr lang="en-US" altLang="zh-CN" dirty="0" smtClean="0"/>
              <a:t>DC</a:t>
            </a:r>
            <a:r>
              <a:rPr lang="zh-CN" altLang="en-US" dirty="0" smtClean="0"/>
              <a:t>、</a:t>
            </a:r>
            <a:r>
              <a:rPr lang="en-US" altLang="zh-CN" dirty="0" smtClean="0"/>
              <a:t>IV</a:t>
            </a:r>
            <a:r>
              <a:rPr lang="zh-CN" altLang="en-US" dirty="0" smtClean="0"/>
              <a:t>和</a:t>
            </a:r>
            <a:r>
              <a:rPr lang="en-US" altLang="zh-CN" dirty="0" smtClean="0"/>
              <a:t>WP</a:t>
            </a:r>
            <a:r>
              <a:rPr lang="zh-CN" altLang="en-US" dirty="0" smtClean="0"/>
              <a:t>区域，</a:t>
            </a:r>
            <a:r>
              <a:rPr lang="en-US" altLang="zh-CN" dirty="0" smtClean="0"/>
              <a:t>Cause</a:t>
            </a:r>
            <a:r>
              <a:rPr lang="zh-CN" altLang="en-US" dirty="0" smtClean="0"/>
              <a:t>寄存器中其它的所有区域都是只读的。第二版架构在外部中断控制器（</a:t>
            </a:r>
            <a:r>
              <a:rPr lang="en-US" altLang="zh-CN" dirty="0" smtClean="0"/>
              <a:t>EIC</a:t>
            </a:r>
            <a:r>
              <a:rPr lang="zh-CN" altLang="en-US" dirty="0" smtClean="0"/>
              <a:t>）的中断模式下，增加了可选项。在这个模式下，</a:t>
            </a:r>
            <a:r>
              <a:rPr lang="en-US" altLang="zh-CN" dirty="0" smtClean="0"/>
              <a:t>IP7..2</a:t>
            </a:r>
            <a:r>
              <a:rPr lang="zh-CN" altLang="en-US" dirty="0" smtClean="0"/>
              <a:t>表示请求中断优先级（</a:t>
            </a:r>
            <a:r>
              <a:rPr lang="en-US" altLang="zh-CN" dirty="0" smtClean="0"/>
              <a:t>RIPL</a:t>
            </a:r>
            <a:r>
              <a:rPr lang="zh-CN" altLang="en-US" dirty="0" smtClean="0"/>
              <a:t>）。</a:t>
            </a:r>
          </a:p>
          <a:p>
            <a:r>
              <a:rPr lang="en-US" altLang="zh-CN" dirty="0" smtClean="0"/>
              <a:t>Cause[6:2]</a:t>
            </a:r>
            <a:r>
              <a:rPr lang="zh-CN" altLang="en-US" dirty="0" smtClean="0"/>
              <a:t>表示</a:t>
            </a:r>
            <a:r>
              <a:rPr lang="en-US" altLang="zh-CN" dirty="0" err="1" smtClean="0"/>
              <a:t>ExcCode</a:t>
            </a:r>
            <a:r>
              <a:rPr lang="zh-CN" altLang="en-US" dirty="0" smtClean="0"/>
              <a:t>，即异常号。</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496944" cy="4730682"/>
          </a:xfrm>
        </p:spPr>
        <p:txBody>
          <a:bodyPr>
            <a:normAutofit fontScale="70000" lnSpcReduction="20000"/>
          </a:bodyPr>
          <a:lstStyle/>
          <a:p>
            <a:r>
              <a:rPr lang="en-US" altLang="zh-CN" dirty="0" err="1" smtClean="0"/>
              <a:t>Ebase</a:t>
            </a:r>
            <a:r>
              <a:rPr lang="zh-CN" altLang="en-US" dirty="0" smtClean="0"/>
              <a:t>寄存器</a:t>
            </a:r>
          </a:p>
          <a:p>
            <a:r>
              <a:rPr lang="en-US" altLang="zh-CN" dirty="0" err="1" smtClean="0"/>
              <a:t>EBase</a:t>
            </a:r>
            <a:r>
              <a:rPr lang="zh-CN" altLang="en-US" dirty="0" smtClean="0"/>
              <a:t>寄存器是一个读</a:t>
            </a:r>
            <a:r>
              <a:rPr lang="en-US" altLang="zh-CN" dirty="0" smtClean="0"/>
              <a:t>/</a:t>
            </a:r>
            <a:r>
              <a:rPr lang="zh-CN" altLang="en-US" dirty="0" smtClean="0"/>
              <a:t>写寄存器，包含了在</a:t>
            </a:r>
            <a:r>
              <a:rPr lang="en-US" altLang="zh-CN" dirty="0" err="1" smtClean="0"/>
              <a:t>StatusBEV</a:t>
            </a:r>
            <a:r>
              <a:rPr lang="zh-CN" altLang="en-US" dirty="0" smtClean="0"/>
              <a:t>为</a:t>
            </a:r>
            <a:r>
              <a:rPr lang="en-US" altLang="zh-CN" dirty="0" smtClean="0"/>
              <a:t>0</a:t>
            </a:r>
            <a:r>
              <a:rPr lang="zh-CN" altLang="en-US" dirty="0" smtClean="0"/>
              <a:t>时所使用的异常向量的基地址及一个只读</a:t>
            </a:r>
            <a:r>
              <a:rPr lang="en-US" altLang="zh-CN" dirty="0" smtClean="0"/>
              <a:t>CPU</a:t>
            </a:r>
            <a:r>
              <a:rPr lang="zh-CN" altLang="en-US" dirty="0" smtClean="0"/>
              <a:t>号，该</a:t>
            </a:r>
            <a:r>
              <a:rPr lang="en-US" altLang="zh-CN" dirty="0" smtClean="0"/>
              <a:t>CPU</a:t>
            </a:r>
            <a:r>
              <a:rPr lang="zh-CN" altLang="en-US" dirty="0" smtClean="0"/>
              <a:t>号可以被软件用来区分多处理器系统中不同的处理器。</a:t>
            </a:r>
          </a:p>
          <a:p>
            <a:r>
              <a:rPr lang="en-US" altLang="zh-CN" dirty="0" err="1" smtClean="0"/>
              <a:t>EBase</a:t>
            </a:r>
            <a:r>
              <a:rPr lang="zh-CN" altLang="en-US" dirty="0" smtClean="0"/>
              <a:t>寄存器使软件能在多处理器系统中识别特定的处理器，并允许每个处理器的异常向量可以不同，特别是对由多种处理器组成的系统。当</a:t>
            </a:r>
            <a:r>
              <a:rPr lang="en-US" altLang="zh-CN" dirty="0" err="1" smtClean="0"/>
              <a:t>StatusBEV</a:t>
            </a:r>
            <a:r>
              <a:rPr lang="zh-CN" altLang="en-US" dirty="0" smtClean="0"/>
              <a:t>为</a:t>
            </a:r>
            <a:r>
              <a:rPr lang="en-US" altLang="zh-CN" dirty="0" smtClean="0"/>
              <a:t>0</a:t>
            </a:r>
            <a:r>
              <a:rPr lang="zh-CN" altLang="en-US" dirty="0" smtClean="0"/>
              <a:t>时，</a:t>
            </a:r>
            <a:r>
              <a:rPr lang="en-US" altLang="zh-CN" dirty="0" err="1" smtClean="0"/>
              <a:t>EBase</a:t>
            </a:r>
            <a:r>
              <a:rPr lang="zh-CN" altLang="en-US" dirty="0" smtClean="0"/>
              <a:t>寄存器的位</a:t>
            </a:r>
            <a:r>
              <a:rPr lang="en-US" altLang="zh-CN" dirty="0" smtClean="0"/>
              <a:t>31:12</a:t>
            </a:r>
            <a:r>
              <a:rPr lang="zh-CN" altLang="en-US" dirty="0" smtClean="0"/>
              <a:t>由</a:t>
            </a:r>
            <a:r>
              <a:rPr lang="en-US" altLang="zh-CN" dirty="0" smtClean="0"/>
              <a:t>0</a:t>
            </a:r>
            <a:r>
              <a:rPr lang="zh-CN" altLang="en-US" dirty="0" smtClean="0"/>
              <a:t>构成，形成异常向量的基地址。当</a:t>
            </a:r>
            <a:r>
              <a:rPr lang="en-US" altLang="zh-CN" dirty="0" err="1" smtClean="0"/>
              <a:t>StatusBEV</a:t>
            </a:r>
            <a:r>
              <a:rPr lang="zh-CN" altLang="en-US" dirty="0" smtClean="0"/>
              <a:t>为</a:t>
            </a:r>
            <a:r>
              <a:rPr lang="en-US" altLang="zh-CN" dirty="0" smtClean="0"/>
              <a:t>1</a:t>
            </a:r>
            <a:r>
              <a:rPr lang="zh-CN" altLang="en-US" dirty="0" smtClean="0"/>
              <a:t>时，或在任何</a:t>
            </a:r>
            <a:r>
              <a:rPr lang="en-US" altLang="zh-CN" dirty="0" smtClean="0"/>
              <a:t>EJTAG</a:t>
            </a:r>
            <a:r>
              <a:rPr lang="zh-CN" altLang="en-US" dirty="0" smtClean="0"/>
              <a:t>调试异常的情况下，异常向量的基地址由固定的缺省值确定。</a:t>
            </a:r>
          </a:p>
          <a:p>
            <a:r>
              <a:rPr lang="en-US" altLang="zh-CN" dirty="0" err="1" smtClean="0"/>
              <a:t>EBase</a:t>
            </a:r>
            <a:r>
              <a:rPr lang="zh-CN" altLang="en-US" dirty="0" smtClean="0"/>
              <a:t>寄存器的位</a:t>
            </a:r>
            <a:r>
              <a:rPr lang="en-US" altLang="zh-CN" dirty="0" smtClean="0"/>
              <a:t>31:30</a:t>
            </a:r>
            <a:r>
              <a:rPr lang="zh-CN" altLang="en-US" dirty="0" smtClean="0"/>
              <a:t>固定为</a:t>
            </a:r>
            <a:r>
              <a:rPr lang="en-US" altLang="zh-CN" dirty="0" smtClean="0"/>
              <a:t>2#10</a:t>
            </a:r>
            <a:r>
              <a:rPr lang="zh-CN" altLang="en-US" dirty="0" smtClean="0"/>
              <a:t>，从而强制异常基地址在</a:t>
            </a:r>
            <a:r>
              <a:rPr lang="en-US" altLang="zh-CN" dirty="0" smtClean="0"/>
              <a:t>kseg0</a:t>
            </a:r>
            <a:r>
              <a:rPr lang="zh-CN" altLang="en-US" dirty="0" smtClean="0"/>
              <a:t>或</a:t>
            </a:r>
            <a:r>
              <a:rPr lang="en-US" altLang="zh-CN" dirty="0" smtClean="0"/>
              <a:t>kseg1</a:t>
            </a:r>
            <a:r>
              <a:rPr lang="zh-CN" altLang="en-US" dirty="0" smtClean="0"/>
              <a:t>的无映射的虚拟地址段中。在缓存错误异常中，异常基地址的位</a:t>
            </a:r>
            <a:r>
              <a:rPr lang="en-US" altLang="zh-CN" dirty="0" smtClean="0"/>
              <a:t>29</a:t>
            </a:r>
            <a:r>
              <a:rPr lang="zh-CN" altLang="en-US" dirty="0" smtClean="0"/>
              <a:t>将被强制置为</a:t>
            </a:r>
            <a:r>
              <a:rPr lang="en-US" altLang="zh-CN" dirty="0" smtClean="0"/>
              <a:t>1</a:t>
            </a:r>
            <a:r>
              <a:rPr lang="zh-CN" altLang="en-US" dirty="0" smtClean="0"/>
              <a:t>，从而使异常处理器从无缓存的</a:t>
            </a:r>
            <a:r>
              <a:rPr lang="en-US" altLang="zh-CN" dirty="0" smtClean="0"/>
              <a:t>kseg1</a:t>
            </a:r>
            <a:r>
              <a:rPr lang="zh-CN" altLang="en-US" dirty="0" smtClean="0"/>
              <a:t>段开始执行。如果需要改变异常基地址寄存器的值，则操作必须在</a:t>
            </a:r>
            <a:r>
              <a:rPr lang="en-US" altLang="zh-CN" dirty="0" err="1" smtClean="0"/>
              <a:t>StatusBEV</a:t>
            </a:r>
            <a:r>
              <a:rPr lang="zh-CN" altLang="en-US" dirty="0" smtClean="0"/>
              <a:t>为</a:t>
            </a:r>
            <a:r>
              <a:rPr lang="en-US" altLang="zh-CN" dirty="0" smtClean="0"/>
              <a:t>1</a:t>
            </a:r>
            <a:r>
              <a:rPr lang="zh-CN" altLang="en-US" dirty="0" smtClean="0"/>
              <a:t>的情况下进行。如果在</a:t>
            </a:r>
            <a:r>
              <a:rPr lang="en-US" altLang="zh-CN" dirty="0" err="1" smtClean="0"/>
              <a:t>StatusBEV</a:t>
            </a:r>
            <a:r>
              <a:rPr lang="zh-CN" altLang="en-US" dirty="0" smtClean="0"/>
              <a:t>为</a:t>
            </a:r>
            <a:r>
              <a:rPr lang="en-US" altLang="zh-CN" dirty="0" smtClean="0"/>
              <a:t>0</a:t>
            </a:r>
            <a:r>
              <a:rPr lang="zh-CN" altLang="en-US" dirty="0" smtClean="0"/>
              <a:t>时，在异常基地址区域写入了一个不同的值，处理器的操作将成为未定义的。</a:t>
            </a:r>
          </a:p>
          <a:p>
            <a:r>
              <a:rPr lang="zh-CN" altLang="en-US" dirty="0" smtClean="0"/>
              <a:t>将位</a:t>
            </a:r>
            <a:r>
              <a:rPr lang="en-US" altLang="zh-CN" dirty="0" smtClean="0"/>
              <a:t>31:12</a:t>
            </a:r>
            <a:r>
              <a:rPr lang="zh-CN" altLang="en-US" dirty="0" smtClean="0"/>
              <a:t>与异常基地址区域相结合，可允许将异常向量的基地址置于任何</a:t>
            </a:r>
            <a:r>
              <a:rPr lang="en-US" altLang="zh-CN" dirty="0" smtClean="0"/>
              <a:t>4KB</a:t>
            </a:r>
            <a:r>
              <a:rPr lang="zh-CN" altLang="en-US" dirty="0" smtClean="0"/>
              <a:t>字节大小的页面的边界上。</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p:txBody>
          <a:bodyPr/>
          <a:lstStyle/>
          <a:p>
            <a:endParaRPr lang="zh-CN" altLang="en-US"/>
          </a:p>
        </p:txBody>
      </p:sp>
      <p:pic>
        <p:nvPicPr>
          <p:cNvPr id="4100" name="Picture 4"/>
          <p:cNvPicPr>
            <a:picLocks noChangeAspect="1" noChangeArrowheads="1"/>
          </p:cNvPicPr>
          <p:nvPr/>
        </p:nvPicPr>
        <p:blipFill>
          <a:blip r:embed="rId2" cstate="print"/>
          <a:srcRect/>
          <a:stretch>
            <a:fillRect/>
          </a:stretch>
        </p:blipFill>
        <p:spPr bwMode="auto">
          <a:xfrm>
            <a:off x="1143000" y="1751037"/>
            <a:ext cx="6858000" cy="448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实现步骤：</a:t>
            </a:r>
            <a:endParaRPr lang="en-US" altLang="zh-CN" dirty="0" smtClean="0"/>
          </a:p>
          <a:p>
            <a:r>
              <a:rPr lang="zh-CN" altLang="en-US" dirty="0" smtClean="0"/>
              <a:t>选择要实现的</a:t>
            </a:r>
            <a:r>
              <a:rPr lang="en-US" altLang="zh-CN" dirty="0" smtClean="0"/>
              <a:t>CP0</a:t>
            </a:r>
            <a:r>
              <a:rPr lang="zh-CN" altLang="en-US" dirty="0" smtClean="0"/>
              <a:t>寄存器，可考虑推荐实现的寄存器或自行决定额外寄存器实现。</a:t>
            </a:r>
            <a:endParaRPr lang="en-US" altLang="zh-CN" dirty="0" smtClean="0"/>
          </a:p>
          <a:p>
            <a:r>
              <a:rPr lang="zh-CN" altLang="en-US" dirty="0" smtClean="0"/>
              <a:t>按照</a:t>
            </a:r>
            <a:r>
              <a:rPr lang="en-US" altLang="zh-CN" dirty="0" smtClean="0"/>
              <a:t>CP0</a:t>
            </a:r>
            <a:r>
              <a:rPr lang="zh-CN" altLang="en-US" dirty="0" smtClean="0"/>
              <a:t>寄存器的功能分别在</a:t>
            </a:r>
            <a:r>
              <a:rPr lang="en-US" altLang="zh-CN" dirty="0" smtClean="0"/>
              <a:t>CPU</a:t>
            </a:r>
            <a:r>
              <a:rPr lang="zh-CN" altLang="en-US" dirty="0" smtClean="0"/>
              <a:t>的不同模块完成各寄存器的赋值。</a:t>
            </a:r>
            <a:endParaRPr lang="en-US" altLang="zh-CN" dirty="0" smtClean="0"/>
          </a:p>
          <a:p>
            <a:pPr lvl="1"/>
            <a:r>
              <a:rPr lang="zh-CN" altLang="en-US" dirty="0" smtClean="0"/>
              <a:t>在译码、运算及访存阶段发生地址错误时将错误地址赋值给</a:t>
            </a:r>
            <a:r>
              <a:rPr lang="en-US" altLang="zh-CN" dirty="0" err="1" smtClean="0"/>
              <a:t>BadVAddr</a:t>
            </a:r>
            <a:endParaRPr lang="en-US" altLang="zh-CN" dirty="0" smtClean="0"/>
          </a:p>
          <a:p>
            <a:pPr lvl="1"/>
            <a:r>
              <a:rPr lang="zh-CN" altLang="en-US" dirty="0" smtClean="0"/>
              <a:t>异常处理开始时，若为</a:t>
            </a:r>
            <a:r>
              <a:rPr lang="en-US" altLang="zh-CN" dirty="0" smtClean="0"/>
              <a:t>TLB</a:t>
            </a:r>
            <a:r>
              <a:rPr lang="zh-CN" altLang="en-US" dirty="0" smtClean="0"/>
              <a:t>异常，则将错误地址高</a:t>
            </a:r>
            <a:r>
              <a:rPr lang="en-US" altLang="zh-CN" dirty="0" smtClean="0"/>
              <a:t>20</a:t>
            </a:r>
            <a:r>
              <a:rPr lang="zh-CN" altLang="en-US" dirty="0" smtClean="0"/>
              <a:t>位赋值给</a:t>
            </a:r>
            <a:r>
              <a:rPr lang="en-US" altLang="zh-CN" dirty="0" err="1" smtClean="0"/>
              <a:t>EntryHi</a:t>
            </a:r>
            <a:r>
              <a:rPr lang="zh-CN" altLang="en-US" dirty="0" smtClean="0"/>
              <a:t>高</a:t>
            </a:r>
            <a:r>
              <a:rPr lang="en-US" altLang="zh-CN" dirty="0" smtClean="0"/>
              <a:t>20</a:t>
            </a:r>
            <a:r>
              <a:rPr lang="zh-CN" altLang="en-US" dirty="0" smtClean="0"/>
              <a:t>位</a:t>
            </a:r>
          </a:p>
          <a:p>
            <a:pPr lvl="1"/>
            <a:r>
              <a:rPr lang="zh-CN" altLang="en-US" dirty="0" smtClean="0"/>
              <a:t>异常处理开始时，将</a:t>
            </a:r>
            <a:r>
              <a:rPr lang="en-US" altLang="zh-CN" dirty="0" smtClean="0"/>
              <a:t>Status[1]</a:t>
            </a:r>
            <a:r>
              <a:rPr lang="zh-CN" altLang="en-US" dirty="0" smtClean="0"/>
              <a:t>赋值为</a:t>
            </a:r>
            <a:r>
              <a:rPr lang="en-US" altLang="zh-CN" dirty="0" smtClean="0"/>
              <a:t>1</a:t>
            </a:r>
            <a:r>
              <a:rPr lang="zh-CN" altLang="en-US" dirty="0" smtClean="0"/>
              <a:t>；在执行</a:t>
            </a:r>
            <a:r>
              <a:rPr lang="en-US" altLang="zh-CN" dirty="0" smtClean="0"/>
              <a:t>ERET</a:t>
            </a:r>
            <a:r>
              <a:rPr lang="zh-CN" altLang="en-US" dirty="0" smtClean="0"/>
              <a:t>指令时将</a:t>
            </a:r>
            <a:r>
              <a:rPr lang="en-US" altLang="zh-CN" dirty="0" smtClean="0"/>
              <a:t>Status[1]</a:t>
            </a:r>
            <a:r>
              <a:rPr lang="zh-CN" altLang="en-US" dirty="0" smtClean="0"/>
              <a:t>赋值为</a:t>
            </a:r>
            <a:r>
              <a:rPr lang="en-US" altLang="zh-CN" dirty="0" smtClean="0"/>
              <a:t>0</a:t>
            </a:r>
          </a:p>
          <a:p>
            <a:pPr lvl="1"/>
            <a:r>
              <a:rPr lang="zh-CN" altLang="en-US" dirty="0" smtClean="0"/>
              <a:t>异常处理开始时，将</a:t>
            </a:r>
            <a:r>
              <a:rPr lang="en-US" altLang="zh-CN" dirty="0" smtClean="0"/>
              <a:t>Cause[6:2]</a:t>
            </a:r>
            <a:r>
              <a:rPr lang="zh-CN" altLang="en-US" dirty="0" smtClean="0"/>
              <a:t>赋值为异常号</a:t>
            </a:r>
          </a:p>
          <a:p>
            <a:pPr lvl="1"/>
            <a:r>
              <a:rPr lang="zh-CN" altLang="en-US" dirty="0" smtClean="0"/>
              <a:t>异常处理开始时，将</a:t>
            </a:r>
            <a:r>
              <a:rPr lang="en-US" altLang="zh-CN" dirty="0" smtClean="0"/>
              <a:t>EPC</a:t>
            </a:r>
            <a:r>
              <a:rPr lang="zh-CN" altLang="en-US" dirty="0" smtClean="0"/>
              <a:t>赋值为</a:t>
            </a:r>
            <a:r>
              <a:rPr lang="en-US" altLang="zh-CN" dirty="0" smtClean="0"/>
              <a:t>Victim</a:t>
            </a:r>
            <a:r>
              <a:rPr lang="zh-CN" altLang="en-US" dirty="0" smtClean="0"/>
              <a:t>指令地址</a:t>
            </a:r>
          </a:p>
          <a:p>
            <a:pPr lvl="1"/>
            <a:r>
              <a:rPr lang="zh-CN" altLang="en-US" dirty="0" smtClean="0"/>
              <a:t>每个周期，</a:t>
            </a:r>
            <a:r>
              <a:rPr lang="en-US" altLang="zh-CN" dirty="0" smtClean="0"/>
              <a:t>Count</a:t>
            </a:r>
            <a:r>
              <a:rPr lang="zh-CN" altLang="en-US" dirty="0" smtClean="0"/>
              <a:t>加</a:t>
            </a:r>
            <a:r>
              <a:rPr lang="en-US" altLang="zh-CN" dirty="0" smtClean="0"/>
              <a:t>1</a:t>
            </a:r>
          </a:p>
          <a:p>
            <a:pPr lvl="1"/>
            <a:r>
              <a:rPr lang="zh-CN" altLang="en-US" dirty="0" smtClean="0"/>
              <a:t>其他写操作由软件完成</a:t>
            </a:r>
            <a:endParaRPr lang="en-US" altLang="zh-CN" dirty="0" smtClean="0"/>
          </a:p>
          <a:p>
            <a:r>
              <a:rPr lang="zh-CN" altLang="en-US" dirty="0" smtClean="0"/>
              <a:t>实现</a:t>
            </a:r>
            <a:r>
              <a:rPr lang="en-US" altLang="zh-CN" dirty="0" smtClean="0"/>
              <a:t>MFC0</a:t>
            </a:r>
            <a:r>
              <a:rPr lang="zh-CN" altLang="en-US" dirty="0" smtClean="0"/>
              <a:t>，</a:t>
            </a:r>
            <a:r>
              <a:rPr lang="en-US" altLang="zh-CN" dirty="0" smtClean="0"/>
              <a:t>MTC0</a:t>
            </a:r>
            <a:r>
              <a:rPr lang="zh-CN" altLang="en-US" dirty="0" smtClean="0"/>
              <a:t>指令访问</a:t>
            </a:r>
            <a:r>
              <a:rPr lang="en-US" altLang="zh-CN" dirty="0" smtClean="0"/>
              <a:t>CP0</a:t>
            </a:r>
            <a:r>
              <a:rPr lang="zh-CN" altLang="en-US" dirty="0" smtClean="0"/>
              <a:t>寄存器的功能。</a:t>
            </a:r>
            <a:endParaRPr lang="en-US" altLang="zh-CN" dirty="0" smtClean="0"/>
          </a:p>
          <a:p>
            <a:r>
              <a:rPr lang="zh-CN" altLang="en-US" dirty="0" smtClean="0"/>
              <a:t>通过各寄存器值控制相应功能。</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异常中断处理</a:t>
            </a:r>
            <a:endParaRPr lang="zh-CN" altLang="en-US" dirty="0"/>
          </a:p>
        </p:txBody>
      </p:sp>
      <p:sp>
        <p:nvSpPr>
          <p:cNvPr id="3" name="内容占位符 2"/>
          <p:cNvSpPr>
            <a:spLocks noGrp="1"/>
          </p:cNvSpPr>
          <p:nvPr>
            <p:ph idx="1"/>
          </p:nvPr>
        </p:nvSpPr>
        <p:spPr/>
        <p:txBody>
          <a:bodyPr/>
          <a:lstStyle/>
          <a:p>
            <a:r>
              <a:rPr lang="zh-CN" altLang="en-US" dirty="0" smtClean="0"/>
              <a:t>本次实验要求实现精确异常处理，以下是一些可能用到的中断及异常的情况。</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1795463" y="3140968"/>
            <a:ext cx="5553075"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异常中断处理</a:t>
            </a:r>
            <a:endParaRPr lang="zh-CN" altLang="en-US" dirty="0"/>
          </a:p>
        </p:txBody>
      </p:sp>
      <p:sp>
        <p:nvSpPr>
          <p:cNvPr id="3" name="内容占位符 2"/>
          <p:cNvSpPr>
            <a:spLocks noGrp="1"/>
          </p:cNvSpPr>
          <p:nvPr>
            <p:ph idx="1"/>
          </p:nvPr>
        </p:nvSpPr>
        <p:spPr/>
        <p:txBody>
          <a:bodyPr/>
          <a:lstStyle/>
          <a:p>
            <a:r>
              <a:rPr lang="zh-CN" altLang="en-US" dirty="0" smtClean="0"/>
              <a:t>下表列出可能用到的中断号。</a:t>
            </a:r>
            <a:endParaRPr lang="zh-CN" altLang="en-US" dirty="0"/>
          </a:p>
        </p:txBody>
      </p:sp>
      <p:pic>
        <p:nvPicPr>
          <p:cNvPr id="12292" name="Picture 4"/>
          <p:cNvPicPr>
            <a:picLocks noChangeAspect="1" noChangeArrowheads="1"/>
          </p:cNvPicPr>
          <p:nvPr/>
        </p:nvPicPr>
        <p:blipFill>
          <a:blip r:embed="rId2" cstate="print"/>
          <a:srcRect/>
          <a:stretch>
            <a:fillRect/>
          </a:stretch>
        </p:blipFill>
        <p:spPr bwMode="auto">
          <a:xfrm>
            <a:off x="1979713" y="2559178"/>
            <a:ext cx="5184576" cy="38941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异常中断处理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中断</a:t>
            </a:r>
            <a:r>
              <a:rPr lang="en-US" altLang="zh-CN" dirty="0" smtClean="0"/>
              <a:t>/</a:t>
            </a:r>
            <a:r>
              <a:rPr lang="zh-CN" altLang="en-US" dirty="0" smtClean="0"/>
              <a:t>异常处理的一般流程如下：</a:t>
            </a:r>
            <a:endParaRPr lang="en-US" altLang="zh-CN" dirty="0" smtClean="0"/>
          </a:p>
          <a:p>
            <a:r>
              <a:rPr lang="zh-CN" altLang="en-US" dirty="0" smtClean="0"/>
              <a:t>保存中断信息，主要是</a:t>
            </a:r>
            <a:r>
              <a:rPr lang="en-US" altLang="zh-CN" dirty="0" smtClean="0"/>
              <a:t>EPC</a:t>
            </a:r>
            <a:r>
              <a:rPr lang="zh-CN" altLang="en-US" dirty="0" smtClean="0"/>
              <a:t>，</a:t>
            </a:r>
            <a:r>
              <a:rPr lang="en-US" altLang="zh-CN" dirty="0" err="1" smtClean="0"/>
              <a:t>BadVaddr</a:t>
            </a:r>
            <a:r>
              <a:rPr lang="zh-CN" altLang="en-US" dirty="0" smtClean="0"/>
              <a:t>，</a:t>
            </a:r>
            <a:r>
              <a:rPr lang="en-US" altLang="zh-CN" dirty="0" smtClean="0"/>
              <a:t>Status</a:t>
            </a:r>
            <a:r>
              <a:rPr lang="zh-CN" altLang="en-US" dirty="0" smtClean="0"/>
              <a:t>，</a:t>
            </a:r>
            <a:r>
              <a:rPr lang="en-US" altLang="zh-CN" dirty="0" smtClean="0"/>
              <a:t>Cause</a:t>
            </a:r>
            <a:r>
              <a:rPr lang="zh-CN" altLang="en-US" dirty="0" smtClean="0"/>
              <a:t>等寄存器的信息</a:t>
            </a:r>
            <a:endParaRPr lang="en-US" altLang="zh-CN" dirty="0" smtClean="0"/>
          </a:p>
          <a:p>
            <a:pPr lvl="1"/>
            <a:r>
              <a:rPr lang="en-US" altLang="zh-CN" dirty="0" smtClean="0"/>
              <a:t>EPC:</a:t>
            </a:r>
            <a:r>
              <a:rPr lang="zh-CN" altLang="en-US" dirty="0" smtClean="0"/>
              <a:t>存储异常处理之后程序恢复执行的地址。对于一般异常，当前发生错误的指令地址即为</a:t>
            </a:r>
            <a:r>
              <a:rPr lang="en-US" altLang="zh-CN" dirty="0" smtClean="0"/>
              <a:t>EPC</a:t>
            </a:r>
            <a:r>
              <a:rPr lang="zh-CN" altLang="en-US" dirty="0" smtClean="0"/>
              <a:t>应当保存的地址；而对于硬件中断，由于是异步产生则可以任意设定一条并未执行完成的指令地址保存，但在进入下一步处理之前，该指令前的指令都应当被执行完。</a:t>
            </a:r>
            <a:endParaRPr lang="en-US" altLang="zh-CN" dirty="0" smtClean="0"/>
          </a:p>
          <a:p>
            <a:pPr lvl="1"/>
            <a:r>
              <a:rPr lang="en-US" altLang="zh-CN" dirty="0" err="1" smtClean="0"/>
              <a:t>BadVAddr</a:t>
            </a:r>
            <a:r>
              <a:rPr lang="zh-CN" altLang="en-US" dirty="0" smtClean="0"/>
              <a:t>：捕捉最近一次地址错误或</a:t>
            </a:r>
            <a:r>
              <a:rPr lang="en-US" altLang="zh-CN" dirty="0" smtClean="0"/>
              <a:t>TLB</a:t>
            </a:r>
            <a:r>
              <a:rPr lang="zh-CN" altLang="en-US" dirty="0" smtClean="0"/>
              <a:t>异常（重填、失效、修改）时的虚拟地址。</a:t>
            </a:r>
            <a:endParaRPr lang="en-US" altLang="zh-CN" dirty="0" smtClean="0"/>
          </a:p>
          <a:p>
            <a:pPr lvl="1"/>
            <a:r>
              <a:rPr lang="en-US" altLang="zh-CN" dirty="0" smtClean="0"/>
              <a:t>Status</a:t>
            </a:r>
            <a:r>
              <a:rPr lang="zh-CN" altLang="en-US" dirty="0" smtClean="0"/>
              <a:t>：将</a:t>
            </a:r>
            <a:r>
              <a:rPr lang="en-US" altLang="zh-CN" dirty="0" smtClean="0"/>
              <a:t>EXL</a:t>
            </a:r>
            <a:r>
              <a:rPr lang="zh-CN" altLang="en-US" dirty="0" smtClean="0"/>
              <a:t>位置为</a:t>
            </a:r>
            <a:r>
              <a:rPr lang="en-US" altLang="zh-CN" dirty="0" smtClean="0"/>
              <a:t>1</a:t>
            </a:r>
            <a:r>
              <a:rPr lang="zh-CN" altLang="en-US" dirty="0" smtClean="0"/>
              <a:t>，进入</a:t>
            </a:r>
            <a:r>
              <a:rPr lang="en-US" altLang="zh-CN" dirty="0" smtClean="0"/>
              <a:t>kernel</a:t>
            </a:r>
            <a:r>
              <a:rPr lang="zh-CN" altLang="en-US" dirty="0" smtClean="0"/>
              <a:t>模式进行中断处理。</a:t>
            </a:r>
            <a:endParaRPr lang="en-US" altLang="zh-CN" dirty="0" smtClean="0"/>
          </a:p>
          <a:p>
            <a:pPr lvl="1"/>
            <a:r>
              <a:rPr lang="en-US" altLang="zh-CN" dirty="0" smtClean="0"/>
              <a:t>Cause</a:t>
            </a:r>
            <a:r>
              <a:rPr lang="zh-CN" altLang="en-US" dirty="0" smtClean="0"/>
              <a:t>：记录下异常号。</a:t>
            </a:r>
            <a:endParaRPr lang="en-US" altLang="zh-CN" dirty="0" smtClean="0"/>
          </a:p>
          <a:p>
            <a:pPr lvl="1"/>
            <a:r>
              <a:rPr lang="en-US" altLang="zh-CN" dirty="0" err="1" smtClean="0"/>
              <a:t>EntryHi</a:t>
            </a:r>
            <a:r>
              <a:rPr lang="zh-CN" altLang="en-US" dirty="0" smtClean="0"/>
              <a:t>：</a:t>
            </a:r>
            <a:r>
              <a:rPr lang="en-US" altLang="zh-CN" dirty="0" smtClean="0"/>
              <a:t>TLB</a:t>
            </a:r>
            <a:r>
              <a:rPr lang="zh-CN" altLang="en-US" dirty="0" smtClean="0"/>
              <a:t>异常时，记录下</a:t>
            </a:r>
            <a:r>
              <a:rPr lang="en-US" altLang="zh-CN" dirty="0" err="1" smtClean="0"/>
              <a:t>BadVAddr</a:t>
            </a:r>
            <a:r>
              <a:rPr lang="zh-CN" altLang="en-US" dirty="0" smtClean="0"/>
              <a:t>的部分高位。</a:t>
            </a:r>
            <a:endParaRPr lang="en-US" altLang="zh-CN" dirty="0" smtClean="0"/>
          </a:p>
          <a:p>
            <a:r>
              <a:rPr lang="zh-CN" altLang="en-US" dirty="0" smtClean="0"/>
              <a:t>根据</a:t>
            </a:r>
            <a:r>
              <a:rPr lang="en-US" altLang="zh-CN" dirty="0" smtClean="0"/>
              <a:t>Cause</a:t>
            </a:r>
            <a:r>
              <a:rPr lang="zh-CN" altLang="en-US" dirty="0" smtClean="0"/>
              <a:t>中的异常号跳转到相应的异常处理函数入口</a:t>
            </a:r>
            <a:endParaRPr lang="en-US" altLang="zh-CN" dirty="0" smtClean="0"/>
          </a:p>
          <a:p>
            <a:r>
              <a:rPr lang="zh-CN" altLang="en-US" dirty="0" smtClean="0"/>
              <a:t>中断处理</a:t>
            </a:r>
            <a:endParaRPr lang="en-US" altLang="zh-CN" dirty="0" smtClean="0"/>
          </a:p>
          <a:p>
            <a:r>
              <a:rPr lang="zh-CN" altLang="en-US" dirty="0" smtClean="0"/>
              <a:t>通过调用</a:t>
            </a:r>
            <a:r>
              <a:rPr lang="en-US" altLang="zh-CN" dirty="0" smtClean="0"/>
              <a:t>ERET</a:t>
            </a:r>
            <a:r>
              <a:rPr lang="zh-CN" altLang="en-US" dirty="0" smtClean="0"/>
              <a:t>指令恢复现场，返回</a:t>
            </a:r>
            <a:r>
              <a:rPr lang="en-US" altLang="zh-CN" dirty="0" smtClean="0"/>
              <a:t>EPC</a:t>
            </a:r>
            <a:r>
              <a:rPr lang="zh-CN" altLang="en-US" dirty="0" smtClean="0"/>
              <a:t>所存地址执行并且将</a:t>
            </a:r>
            <a:r>
              <a:rPr lang="en-US" altLang="zh-CN" dirty="0" smtClean="0"/>
              <a:t>Status</a:t>
            </a:r>
            <a:r>
              <a:rPr lang="zh-CN" altLang="en-US" dirty="0" smtClean="0"/>
              <a:t>中的</a:t>
            </a:r>
            <a:r>
              <a:rPr lang="en-US" altLang="zh-CN" dirty="0" smtClean="0"/>
              <a:t>EXL</a:t>
            </a:r>
            <a:r>
              <a:rPr lang="zh-CN" altLang="en-US" dirty="0" smtClean="0"/>
              <a:t>重置为</a:t>
            </a:r>
            <a:r>
              <a:rPr lang="en-US" altLang="zh-CN" dirty="0" smtClean="0"/>
              <a:t>0</a:t>
            </a:r>
            <a:r>
              <a:rPr lang="zh-CN" altLang="en-US" dirty="0" smtClean="0"/>
              <a:t>表示进入</a:t>
            </a:r>
            <a:r>
              <a:rPr lang="en-US" altLang="zh-CN" dirty="0" smtClean="0"/>
              <a:t>user</a:t>
            </a:r>
            <a:r>
              <a:rPr lang="zh-CN" altLang="en-US" dirty="0" smtClean="0"/>
              <a:t>模式。</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异常中断处理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实现步骤：</a:t>
            </a:r>
            <a:endParaRPr lang="en-US" altLang="zh-CN" dirty="0" smtClean="0"/>
          </a:p>
          <a:p>
            <a:r>
              <a:rPr lang="zh-CN" altLang="en-US" dirty="0" smtClean="0"/>
              <a:t>在可能发生异常的位置实现对异常的记录。</a:t>
            </a:r>
            <a:endParaRPr lang="en-US" altLang="zh-CN" dirty="0" smtClean="0"/>
          </a:p>
          <a:p>
            <a:pPr lvl="1"/>
            <a:r>
              <a:rPr lang="zh-CN" altLang="en-US" dirty="0" smtClean="0"/>
              <a:t>访存时可能发生</a:t>
            </a:r>
            <a:r>
              <a:rPr lang="en-US" altLang="zh-CN" dirty="0" smtClean="0"/>
              <a:t>ADEL</a:t>
            </a:r>
            <a:r>
              <a:rPr lang="zh-CN" altLang="en-US" dirty="0" smtClean="0"/>
              <a:t>，</a:t>
            </a:r>
            <a:r>
              <a:rPr lang="en-US" altLang="zh-CN" dirty="0" smtClean="0"/>
              <a:t>ADES</a:t>
            </a:r>
            <a:r>
              <a:rPr lang="zh-CN" altLang="en-US" dirty="0" smtClean="0"/>
              <a:t>，</a:t>
            </a:r>
            <a:r>
              <a:rPr lang="en-US" altLang="zh-CN" dirty="0" smtClean="0"/>
              <a:t>TLBM</a:t>
            </a:r>
            <a:r>
              <a:rPr lang="zh-CN" altLang="en-US" dirty="0" smtClean="0"/>
              <a:t>，</a:t>
            </a:r>
            <a:r>
              <a:rPr lang="en-US" altLang="zh-CN" dirty="0" smtClean="0"/>
              <a:t>TLBL</a:t>
            </a:r>
            <a:r>
              <a:rPr lang="zh-CN" altLang="en-US" dirty="0" smtClean="0"/>
              <a:t>，</a:t>
            </a:r>
            <a:r>
              <a:rPr lang="en-US" altLang="zh-CN" dirty="0" smtClean="0"/>
              <a:t>TLBS</a:t>
            </a:r>
            <a:r>
              <a:rPr lang="zh-CN" altLang="en-US" dirty="0" smtClean="0"/>
              <a:t>，</a:t>
            </a:r>
            <a:r>
              <a:rPr lang="en-US" altLang="zh-CN" dirty="0" smtClean="0"/>
              <a:t>Watch</a:t>
            </a:r>
            <a:r>
              <a:rPr lang="zh-CN" altLang="en-US" dirty="0" smtClean="0"/>
              <a:t>异常</a:t>
            </a:r>
            <a:endParaRPr lang="en-US" altLang="zh-CN" dirty="0" smtClean="0"/>
          </a:p>
          <a:p>
            <a:pPr lvl="1"/>
            <a:r>
              <a:rPr lang="zh-CN" altLang="en-US" dirty="0" smtClean="0"/>
              <a:t>译码后可能发生</a:t>
            </a:r>
            <a:r>
              <a:rPr lang="en-US" altLang="zh-CN" dirty="0" smtClean="0"/>
              <a:t>RI</a:t>
            </a:r>
            <a:r>
              <a:rPr lang="zh-CN" altLang="en-US" dirty="0" smtClean="0"/>
              <a:t>，</a:t>
            </a:r>
            <a:r>
              <a:rPr lang="en-US" altLang="zh-CN" dirty="0" smtClean="0"/>
              <a:t>SYSCALL</a:t>
            </a:r>
            <a:r>
              <a:rPr lang="zh-CN" altLang="en-US" dirty="0" smtClean="0"/>
              <a:t>，</a:t>
            </a:r>
            <a:r>
              <a:rPr lang="en-US" altLang="zh-CN" dirty="0" smtClean="0"/>
              <a:t>Co-</a:t>
            </a:r>
            <a:r>
              <a:rPr lang="en-US" altLang="zh-CN" dirty="0" err="1" smtClean="0"/>
              <a:t>ProcessorU</a:t>
            </a:r>
            <a:r>
              <a:rPr lang="zh-CN" altLang="en-US" dirty="0" smtClean="0"/>
              <a:t>异常</a:t>
            </a:r>
            <a:endParaRPr lang="en-US" altLang="zh-CN" dirty="0" smtClean="0"/>
          </a:p>
          <a:p>
            <a:r>
              <a:rPr lang="zh-CN" altLang="en-US" dirty="0" smtClean="0"/>
              <a:t>实现对中断的记录。</a:t>
            </a:r>
            <a:endParaRPr lang="en-US" altLang="zh-CN" dirty="0" smtClean="0"/>
          </a:p>
          <a:p>
            <a:pPr lvl="1"/>
            <a:r>
              <a:rPr lang="zh-CN" altLang="en-US" dirty="0" smtClean="0"/>
              <a:t>硬件产生中断时将信息写入</a:t>
            </a:r>
            <a:r>
              <a:rPr lang="en-US" altLang="zh-CN" dirty="0" smtClean="0"/>
              <a:t>CP0</a:t>
            </a:r>
            <a:r>
              <a:rPr lang="zh-CN" altLang="en-US" dirty="0" smtClean="0"/>
              <a:t>寄存器</a:t>
            </a:r>
            <a:endParaRPr lang="en-US" altLang="zh-CN" dirty="0" smtClean="0"/>
          </a:p>
          <a:p>
            <a:r>
              <a:rPr lang="zh-CN" altLang="en-US" dirty="0" smtClean="0"/>
              <a:t>根据异常记录信息判断是否产生异常。</a:t>
            </a:r>
            <a:endParaRPr lang="en-US" altLang="zh-CN" dirty="0" smtClean="0"/>
          </a:p>
          <a:p>
            <a:r>
              <a:rPr lang="zh-CN" altLang="en-US" dirty="0" smtClean="0"/>
              <a:t>进入异常处理流程。</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内容占位符 2"/>
          <p:cNvSpPr>
            <a:spLocks noGrp="1"/>
          </p:cNvSpPr>
          <p:nvPr>
            <p:ph idx="1"/>
          </p:nvPr>
        </p:nvSpPr>
        <p:spPr/>
        <p:txBody>
          <a:bodyPr/>
          <a:lstStyle/>
          <a:p>
            <a:r>
              <a:rPr lang="zh-CN" altLang="en-US" dirty="0" smtClean="0"/>
              <a:t>系统名称：</a:t>
            </a:r>
            <a:r>
              <a:rPr lang="en-US" altLang="zh-CN" dirty="0" smtClean="0"/>
              <a:t>32</a:t>
            </a:r>
            <a:r>
              <a:rPr lang="zh-CN" altLang="en-US" dirty="0" smtClean="0"/>
              <a:t>位</a:t>
            </a:r>
            <a:r>
              <a:rPr lang="en-US" altLang="zh-CN" dirty="0" smtClean="0"/>
              <a:t>MIPS</a:t>
            </a:r>
            <a:r>
              <a:rPr lang="zh-CN" altLang="en-US" dirty="0" smtClean="0"/>
              <a:t>处理器</a:t>
            </a:r>
            <a:endParaRPr lang="en-US" altLang="zh-CN" dirty="0" smtClean="0"/>
          </a:p>
          <a:p>
            <a:r>
              <a:rPr lang="zh-CN" altLang="en-US" dirty="0" smtClean="0"/>
              <a:t>任务提出者：刘卫东老师（计算机组成原理）、白晓颖老师（软件工程）</a:t>
            </a:r>
            <a:endParaRPr lang="en-US" altLang="zh-CN" dirty="0" smtClean="0"/>
          </a:p>
          <a:p>
            <a:r>
              <a:rPr lang="zh-CN" altLang="en-US" dirty="0" smtClean="0"/>
              <a:t>开发者：徐炜杰、王楠、黄欢</a:t>
            </a:r>
            <a:endParaRPr lang="en-US" altLang="zh-CN" dirty="0" smtClean="0"/>
          </a:p>
          <a:p>
            <a:r>
              <a:rPr lang="zh-CN" altLang="en-US" dirty="0" smtClean="0"/>
              <a:t>指导者：刘卫东老师、白晓颖老师、王钧奕助教、张乐助教</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——MMU</a:t>
            </a:r>
            <a:endParaRPr lang="zh-CN" altLang="en-US" dirty="0"/>
          </a:p>
        </p:txBody>
      </p:sp>
      <p:sp>
        <p:nvSpPr>
          <p:cNvPr id="3" name="内容占位符 2"/>
          <p:cNvSpPr>
            <a:spLocks noGrp="1"/>
          </p:cNvSpPr>
          <p:nvPr>
            <p:ph idx="1"/>
          </p:nvPr>
        </p:nvSpPr>
        <p:spPr/>
        <p:txBody>
          <a:bodyPr/>
          <a:lstStyle/>
          <a:p>
            <a:r>
              <a:rPr lang="en-US" altLang="zh-CN" dirty="0" smtClean="0"/>
              <a:t>MMU</a:t>
            </a:r>
            <a:r>
              <a:rPr lang="zh-CN" altLang="en-US" dirty="0" smtClean="0"/>
              <a:t>负责实现虚拟地址转换到物理地址，再访问相应元件读取或写入数据的全过程，并实现内核态与用户态的区分。同时</a:t>
            </a:r>
            <a:r>
              <a:rPr lang="en-US" altLang="zh-CN" dirty="0" smtClean="0"/>
              <a:t>MMU</a:t>
            </a:r>
            <a:r>
              <a:rPr lang="zh-CN" altLang="en-US" dirty="0" smtClean="0"/>
              <a:t>还需要集成</a:t>
            </a:r>
            <a:r>
              <a:rPr lang="en-US" altLang="zh-CN" dirty="0" smtClean="0"/>
              <a:t>TLB</a:t>
            </a:r>
            <a:r>
              <a:rPr lang="zh-CN" altLang="en-US" dirty="0" smtClean="0"/>
              <a:t>模块，并实现相应的</a:t>
            </a:r>
            <a:r>
              <a:rPr lang="en-US" altLang="zh-CN" dirty="0" smtClean="0"/>
              <a:t>TLB</a:t>
            </a:r>
            <a:r>
              <a:rPr lang="zh-CN" altLang="en-US" dirty="0" smtClean="0"/>
              <a:t>异常处理。这里我们只考虑硬件需要提供给操作系统的支持，不考虑操作系统已经实现的功能。</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虚拟地址映射</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通过划分虚拟地址，将所有外设映射到特定的虚拟地址来实现操作系统对外设的</a:t>
            </a:r>
            <a:r>
              <a:rPr lang="en-US" altLang="zh-CN" sz="2800" dirty="0" smtClean="0"/>
              <a:t>I/O</a:t>
            </a:r>
            <a:r>
              <a:rPr lang="zh-CN" altLang="en-US" sz="2800" dirty="0" smtClean="0"/>
              <a:t>操作，对于未映射的地址，读操始终返回</a:t>
            </a:r>
            <a:r>
              <a:rPr lang="en-US" altLang="zh-CN" sz="2800" dirty="0" smtClean="0"/>
              <a:t>0</a:t>
            </a:r>
            <a:r>
              <a:rPr lang="zh-CN" altLang="en-US" sz="2800" dirty="0" smtClean="0"/>
              <a:t>，写操作忽略。</a:t>
            </a:r>
            <a:endParaRPr lang="zh-CN" altLang="en-US" sz="2800" dirty="0"/>
          </a:p>
        </p:txBody>
      </p:sp>
      <p:pic>
        <p:nvPicPr>
          <p:cNvPr id="14338" name="Picture 2"/>
          <p:cNvPicPr>
            <a:picLocks noChangeAspect="1" noChangeArrowheads="1"/>
          </p:cNvPicPr>
          <p:nvPr/>
        </p:nvPicPr>
        <p:blipFill>
          <a:blip r:embed="rId2" cstate="print"/>
          <a:srcRect/>
          <a:stretch>
            <a:fillRect/>
          </a:stretch>
        </p:blipFill>
        <p:spPr bwMode="auto">
          <a:xfrm>
            <a:off x="648072" y="3284984"/>
            <a:ext cx="8244408" cy="327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——TLB</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TLB</a:t>
            </a:r>
            <a:r>
              <a:rPr lang="zh-CN" altLang="en-US" dirty="0" smtClean="0"/>
              <a:t>是一个寄存器组，用作页表的缓存。根据表大小以及相连度不同而不同。以下是设计方案：</a:t>
            </a:r>
            <a:endParaRPr lang="en-US" altLang="zh-CN" dirty="0" smtClean="0"/>
          </a:p>
          <a:p>
            <a:pPr lvl="1"/>
            <a:r>
              <a:rPr lang="zh-CN" altLang="en-US" dirty="0" smtClean="0"/>
              <a:t>对于一个拥有</a:t>
            </a:r>
            <a:r>
              <a:rPr lang="en-US" altLang="zh-CN" dirty="0" smtClean="0"/>
              <a:t>2^N</a:t>
            </a:r>
            <a:r>
              <a:rPr lang="zh-CN" altLang="en-US" dirty="0" smtClean="0"/>
              <a:t>个表项的</a:t>
            </a:r>
            <a:r>
              <a:rPr lang="en-US" altLang="zh-CN" dirty="0" smtClean="0"/>
              <a:t>TLB</a:t>
            </a:r>
            <a:r>
              <a:rPr lang="zh-CN" altLang="en-US" dirty="0" smtClean="0"/>
              <a:t>来说，每个表项有</a:t>
            </a:r>
            <a:r>
              <a:rPr lang="en-US" altLang="zh-CN" dirty="0" smtClean="0"/>
              <a:t>64</a:t>
            </a:r>
            <a:r>
              <a:rPr lang="zh-CN" altLang="en-US" dirty="0" smtClean="0"/>
              <a:t>位长，每次更新时它的信息被存放在如下寄存器中：目录为</a:t>
            </a:r>
            <a:r>
              <a:rPr lang="en-US" altLang="zh-CN" dirty="0" smtClean="0"/>
              <a:t>INDEX[ N-1:0]</a:t>
            </a:r>
            <a:r>
              <a:rPr lang="zh-CN" altLang="en-US" dirty="0" smtClean="0"/>
              <a:t>，对应的每个表项即每个入口为</a:t>
            </a:r>
            <a:r>
              <a:rPr lang="en-US" altLang="zh-CN" dirty="0" smtClean="0"/>
              <a:t>{</a:t>
            </a:r>
            <a:r>
              <a:rPr lang="en-US" altLang="zh-CN" dirty="0" err="1" smtClean="0"/>
              <a:t>EntryHi</a:t>
            </a:r>
            <a:r>
              <a:rPr lang="en-US" altLang="zh-CN" dirty="0" smtClean="0"/>
              <a:t>[ 31:13], EntryLo1[ 25:6 ],EntryLo1[ 2:1 ], EntryLo0[ 25:6], EntryLo0[ 2:1] }</a:t>
            </a:r>
          </a:p>
          <a:p>
            <a:pPr lvl="1"/>
            <a:r>
              <a:rPr lang="zh-CN" altLang="en-US" dirty="0" smtClean="0"/>
              <a:t>即高</a:t>
            </a:r>
            <a:r>
              <a:rPr lang="en-US" altLang="zh-CN" dirty="0" smtClean="0"/>
              <a:t>22</a:t>
            </a:r>
            <a:r>
              <a:rPr lang="zh-CN" altLang="en-US" dirty="0" smtClean="0"/>
              <a:t>位存储了虚拟地址高</a:t>
            </a:r>
            <a:r>
              <a:rPr lang="en-US" altLang="zh-CN" dirty="0" smtClean="0"/>
              <a:t>22</a:t>
            </a:r>
            <a:r>
              <a:rPr lang="zh-CN" altLang="en-US" dirty="0" smtClean="0"/>
              <a:t>位，后面分别跟着两组物理地址（奇偶）及其标志位（</a:t>
            </a:r>
            <a:r>
              <a:rPr lang="en-US" altLang="zh-CN" dirty="0" smtClean="0"/>
              <a:t>Valid</a:t>
            </a:r>
            <a:r>
              <a:rPr lang="zh-CN" altLang="en-US" dirty="0" smtClean="0"/>
              <a:t>，</a:t>
            </a:r>
            <a:r>
              <a:rPr lang="en-US" altLang="zh-CN" dirty="0" smtClean="0"/>
              <a:t>Global</a:t>
            </a:r>
            <a:r>
              <a:rPr lang="zh-CN" altLang="en-US" dirty="0" smtClean="0"/>
              <a:t>），匹配虚拟地址与标志后将实地址合并得到物理地址。</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en-US" altLang="zh-CN" dirty="0" err="1" smtClean="0"/>
              <a:t>Ucore</a:t>
            </a:r>
            <a:r>
              <a:rPr lang="zh-CN" altLang="en-US" dirty="0" smtClean="0"/>
              <a:t>部分</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BIOS</a:t>
            </a:r>
          </a:p>
          <a:p>
            <a:pPr lvl="1"/>
            <a:r>
              <a:rPr lang="en-US" altLang="zh-CN" dirty="0" smtClean="0"/>
              <a:t>BIOS</a:t>
            </a:r>
            <a:r>
              <a:rPr lang="zh-CN" altLang="en-US" dirty="0" smtClean="0"/>
              <a:t>即为启动</a:t>
            </a:r>
            <a:r>
              <a:rPr lang="en-US" altLang="zh-CN" dirty="0" err="1" smtClean="0"/>
              <a:t>ucore</a:t>
            </a:r>
            <a:r>
              <a:rPr lang="zh-CN" altLang="en-US" dirty="0" smtClean="0"/>
              <a:t>所用的</a:t>
            </a:r>
            <a:r>
              <a:rPr lang="en-US" altLang="zh-CN" dirty="0" err="1" smtClean="0"/>
              <a:t>Bootloader</a:t>
            </a:r>
            <a:r>
              <a:rPr lang="zh-CN" altLang="en-US" dirty="0" smtClean="0"/>
              <a:t>程序，通常是放在</a:t>
            </a:r>
            <a:r>
              <a:rPr lang="en-US" altLang="zh-CN" dirty="0" smtClean="0"/>
              <a:t>Flash</a:t>
            </a:r>
            <a:r>
              <a:rPr lang="zh-CN" altLang="en-US" dirty="0" smtClean="0"/>
              <a:t>中。而本实验中我们将在</a:t>
            </a:r>
            <a:r>
              <a:rPr lang="en-US" altLang="zh-CN" dirty="0" smtClean="0"/>
              <a:t>FPGA</a:t>
            </a:r>
            <a:r>
              <a:rPr lang="zh-CN" altLang="en-US" dirty="0" smtClean="0"/>
              <a:t>里建立一块</a:t>
            </a:r>
            <a:r>
              <a:rPr lang="en-US" altLang="zh-CN" dirty="0" smtClean="0"/>
              <a:t>ROM</a:t>
            </a:r>
            <a:r>
              <a:rPr lang="zh-CN" altLang="en-US" dirty="0" smtClean="0"/>
              <a:t>，将</a:t>
            </a:r>
            <a:r>
              <a:rPr lang="en-US" altLang="zh-CN" dirty="0" err="1" smtClean="0"/>
              <a:t>Bootloader</a:t>
            </a:r>
            <a:r>
              <a:rPr lang="zh-CN" altLang="en-US" dirty="0" smtClean="0"/>
              <a:t>放置在该</a:t>
            </a:r>
            <a:r>
              <a:rPr lang="en-US" altLang="zh-CN" dirty="0" smtClean="0"/>
              <a:t>ROM</a:t>
            </a:r>
            <a:r>
              <a:rPr lang="zh-CN" altLang="en-US" dirty="0" smtClean="0"/>
              <a:t>中，并且设置</a:t>
            </a:r>
            <a:r>
              <a:rPr lang="en-US" altLang="zh-CN" dirty="0" smtClean="0"/>
              <a:t>CPU</a:t>
            </a:r>
            <a:r>
              <a:rPr lang="zh-CN" altLang="en-US" dirty="0" smtClean="0"/>
              <a:t>的访问地址从该</a:t>
            </a:r>
            <a:r>
              <a:rPr lang="en-US" altLang="zh-CN" dirty="0" smtClean="0"/>
              <a:t>ROM</a:t>
            </a:r>
            <a:r>
              <a:rPr lang="zh-CN" altLang="en-US" dirty="0" smtClean="0"/>
              <a:t>开始。这样能避免由于</a:t>
            </a:r>
            <a:r>
              <a:rPr lang="en-US" altLang="zh-CN" dirty="0" smtClean="0"/>
              <a:t>Flash</a:t>
            </a:r>
            <a:r>
              <a:rPr lang="zh-CN" altLang="en-US" dirty="0" smtClean="0"/>
              <a:t>的读写不稳定而对</a:t>
            </a:r>
            <a:r>
              <a:rPr lang="en-US" altLang="zh-CN" dirty="0" smtClean="0"/>
              <a:t>BIOS</a:t>
            </a:r>
            <a:r>
              <a:rPr lang="zh-CN" altLang="en-US" dirty="0" smtClean="0"/>
              <a:t>造成的破坏，还能将</a:t>
            </a:r>
            <a:r>
              <a:rPr lang="en-US" altLang="zh-CN" dirty="0" err="1" smtClean="0"/>
              <a:t>ucore</a:t>
            </a:r>
            <a:r>
              <a:rPr lang="zh-CN" altLang="en-US" dirty="0" smtClean="0"/>
              <a:t>与其独立开来。</a:t>
            </a:r>
          </a:p>
          <a:p>
            <a:pPr lvl="1"/>
            <a:r>
              <a:rPr lang="en-US" altLang="zh-CN" dirty="0" smtClean="0"/>
              <a:t>BIOS</a:t>
            </a:r>
            <a:r>
              <a:rPr lang="zh-CN" altLang="en-US" dirty="0" smtClean="0"/>
              <a:t>启动时，</a:t>
            </a:r>
            <a:r>
              <a:rPr lang="en-US" altLang="zh-CN" dirty="0" smtClean="0"/>
              <a:t>Flash</a:t>
            </a:r>
            <a:r>
              <a:rPr lang="zh-CN" altLang="en-US" dirty="0" smtClean="0"/>
              <a:t>中的操作系统加载到内存中，然后跳转到操作系统的初始化代码，从而开始操作系统的工作。</a:t>
            </a:r>
            <a:endParaRPr lang="en-US" altLang="zh-CN" dirty="0" smtClean="0"/>
          </a:p>
          <a:p>
            <a:r>
              <a:rPr lang="zh-CN" altLang="en-US" dirty="0" smtClean="0"/>
              <a:t>远程文件执行</a:t>
            </a:r>
            <a:endParaRPr lang="en-US" altLang="zh-CN" dirty="0" smtClean="0"/>
          </a:p>
          <a:p>
            <a:pPr lvl="1"/>
            <a:r>
              <a:rPr lang="zh-CN" altLang="en-US" dirty="0" smtClean="0"/>
              <a:t>实验要求修改</a:t>
            </a:r>
            <a:r>
              <a:rPr lang="en-US" altLang="zh-CN" dirty="0" err="1" smtClean="0"/>
              <a:t>ucore</a:t>
            </a:r>
            <a:r>
              <a:rPr lang="zh-CN" altLang="en-US" dirty="0" smtClean="0"/>
              <a:t>，实现简单的远程文件执行功能，即通过串口从</a:t>
            </a:r>
            <a:r>
              <a:rPr lang="en-US" altLang="zh-CN" dirty="0" smtClean="0"/>
              <a:t>PC</a:t>
            </a:r>
            <a:r>
              <a:rPr lang="zh-CN" altLang="en-US" dirty="0" smtClean="0"/>
              <a:t>上获取</a:t>
            </a:r>
            <a:r>
              <a:rPr lang="en-US" altLang="zh-CN" dirty="0" smtClean="0"/>
              <a:t>ELF</a:t>
            </a:r>
            <a:r>
              <a:rPr lang="zh-CN" altLang="en-US" dirty="0" smtClean="0"/>
              <a:t>文件，并在本地执行。</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外设部分</a:t>
            </a:r>
            <a:endParaRPr lang="zh-CN" altLang="en-US" dirty="0"/>
          </a:p>
        </p:txBody>
      </p:sp>
      <p:sp>
        <p:nvSpPr>
          <p:cNvPr id="3" name="内容占位符 2"/>
          <p:cNvSpPr>
            <a:spLocks noGrp="1"/>
          </p:cNvSpPr>
          <p:nvPr>
            <p:ph idx="1"/>
          </p:nvPr>
        </p:nvSpPr>
        <p:spPr/>
        <p:txBody>
          <a:bodyPr/>
          <a:lstStyle/>
          <a:p>
            <a:r>
              <a:rPr lang="zh-CN" altLang="en-US" dirty="0" smtClean="0"/>
              <a:t>串口</a:t>
            </a:r>
            <a:endParaRPr lang="en-US" altLang="zh-CN" dirty="0" smtClean="0"/>
          </a:p>
          <a:p>
            <a:r>
              <a:rPr lang="en-US" altLang="zh-CN" dirty="0" smtClean="0"/>
              <a:t>VGA</a:t>
            </a:r>
          </a:p>
          <a:p>
            <a:r>
              <a:rPr lang="en-US" altLang="zh-CN" dirty="0" smtClean="0"/>
              <a:t>ps/2</a:t>
            </a:r>
            <a:r>
              <a:rPr lang="zh-CN" altLang="en-US" dirty="0" smtClean="0"/>
              <a:t>键盘</a:t>
            </a:r>
            <a:endParaRPr lang="en-US" altLang="zh-CN" dirty="0" smtClean="0"/>
          </a:p>
          <a:p>
            <a:r>
              <a:rPr lang="zh-CN" altLang="en-US" dirty="0" smtClean="0"/>
              <a:t>网口</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串口</a:t>
            </a:r>
            <a:endParaRPr lang="zh-CN" altLang="en-US" dirty="0"/>
          </a:p>
        </p:txBody>
      </p:sp>
      <p:sp>
        <p:nvSpPr>
          <p:cNvPr id="3" name="内容占位符 2"/>
          <p:cNvSpPr>
            <a:spLocks noGrp="1"/>
          </p:cNvSpPr>
          <p:nvPr>
            <p:ph idx="1"/>
          </p:nvPr>
        </p:nvSpPr>
        <p:spPr/>
        <p:txBody>
          <a:bodyPr>
            <a:noAutofit/>
          </a:bodyPr>
          <a:lstStyle/>
          <a:p>
            <a:r>
              <a:rPr lang="zh-CN" altLang="en-US" sz="2400" dirty="0" smtClean="0"/>
              <a:t>串口的功能需求为实现与</a:t>
            </a:r>
            <a:r>
              <a:rPr lang="en-US" altLang="zh-CN" sz="2400" dirty="0" smtClean="0"/>
              <a:t>PC</a:t>
            </a:r>
            <a:r>
              <a:rPr lang="zh-CN" altLang="en-US" sz="2400" dirty="0" smtClean="0"/>
              <a:t>机的通信，通过计算机键盘输入数据，向计算机输出数据。</a:t>
            </a:r>
          </a:p>
          <a:p>
            <a:r>
              <a:rPr lang="zh-CN" altLang="en-US" sz="2400" dirty="0" smtClean="0"/>
              <a:t>串口模块的主要部分位于板子上的</a:t>
            </a:r>
            <a:r>
              <a:rPr lang="en-US" altLang="zh-CN" sz="2400" dirty="0" smtClean="0"/>
              <a:t>CPLD</a:t>
            </a:r>
            <a:r>
              <a:rPr lang="zh-CN" altLang="en-US" sz="2400" dirty="0" smtClean="0"/>
              <a:t>中，在</a:t>
            </a:r>
            <a:r>
              <a:rPr lang="en-US" altLang="zh-CN" sz="2400" dirty="0" smtClean="0"/>
              <a:t>FPGA</a:t>
            </a:r>
            <a:r>
              <a:rPr lang="zh-CN" altLang="en-US" sz="2400" dirty="0" smtClean="0"/>
              <a:t>端，对串口的控制通过</a:t>
            </a:r>
            <a:r>
              <a:rPr lang="en-US" altLang="zh-CN" sz="2400" dirty="0" err="1" smtClean="0"/>
              <a:t>data_ready</a:t>
            </a:r>
            <a:r>
              <a:rPr lang="zh-CN" altLang="en-US" sz="2400" dirty="0" smtClean="0"/>
              <a:t>、</a:t>
            </a:r>
            <a:r>
              <a:rPr lang="en-US" altLang="zh-CN" sz="2400" dirty="0" err="1" smtClean="0"/>
              <a:t>tbre</a:t>
            </a:r>
            <a:r>
              <a:rPr lang="zh-CN" altLang="en-US" sz="2400" dirty="0" smtClean="0"/>
              <a:t>、</a:t>
            </a:r>
            <a:r>
              <a:rPr lang="en-US" altLang="zh-CN" sz="2400" dirty="0" err="1" smtClean="0"/>
              <a:t>tsre</a:t>
            </a:r>
            <a:r>
              <a:rPr lang="zh-CN" altLang="en-US" sz="2400" dirty="0" smtClean="0"/>
              <a:t>、</a:t>
            </a:r>
            <a:r>
              <a:rPr lang="en-US" altLang="zh-CN" sz="2400" dirty="0" err="1" smtClean="0"/>
              <a:t>rdn</a:t>
            </a:r>
            <a:r>
              <a:rPr lang="zh-CN" altLang="en-US" sz="2400" dirty="0" smtClean="0"/>
              <a:t>、</a:t>
            </a:r>
            <a:r>
              <a:rPr lang="en-US" altLang="zh-CN" sz="2400" dirty="0" err="1" smtClean="0"/>
              <a:t>wrn</a:t>
            </a:r>
            <a:r>
              <a:rPr lang="zh-CN" altLang="en-US" sz="2400" dirty="0" smtClean="0"/>
              <a:t>进行。</a:t>
            </a:r>
          </a:p>
          <a:p>
            <a:r>
              <a:rPr lang="zh-CN" altLang="en-US" sz="2400" dirty="0" smtClean="0"/>
              <a:t>当</a:t>
            </a:r>
            <a:r>
              <a:rPr lang="en-US" altLang="zh-CN" sz="2400" dirty="0" err="1" smtClean="0"/>
              <a:t>data_ready</a:t>
            </a:r>
            <a:r>
              <a:rPr lang="en-US" altLang="zh-CN" sz="2400" dirty="0" smtClean="0"/>
              <a:t>=‘1’</a:t>
            </a:r>
            <a:r>
              <a:rPr lang="zh-CN" altLang="en-US" sz="2400" dirty="0" smtClean="0"/>
              <a:t>时串口数据就绪，可以读出。</a:t>
            </a:r>
          </a:p>
          <a:p>
            <a:r>
              <a:rPr lang="zh-CN" altLang="en-US" sz="2400" dirty="0" smtClean="0"/>
              <a:t>当</a:t>
            </a:r>
            <a:r>
              <a:rPr lang="en-US" altLang="zh-CN" sz="2400" dirty="0" err="1" smtClean="0"/>
              <a:t>tbre</a:t>
            </a:r>
            <a:r>
              <a:rPr lang="en-US" altLang="zh-CN" sz="2400" dirty="0" smtClean="0"/>
              <a:t> and </a:t>
            </a:r>
            <a:r>
              <a:rPr lang="en-US" altLang="zh-CN" sz="2400" dirty="0" err="1" smtClean="0"/>
              <a:t>tsre</a:t>
            </a:r>
            <a:r>
              <a:rPr lang="en-US" altLang="zh-CN" sz="2400" dirty="0" smtClean="0"/>
              <a:t>=‘1’</a:t>
            </a:r>
            <a:r>
              <a:rPr lang="zh-CN" altLang="en-US" sz="2400" dirty="0" smtClean="0"/>
              <a:t>时，表示可以向串口写入。</a:t>
            </a:r>
          </a:p>
          <a:p>
            <a:r>
              <a:rPr lang="zh-CN" altLang="en-US" sz="2400" dirty="0" smtClean="0"/>
              <a:t>将</a:t>
            </a:r>
            <a:r>
              <a:rPr lang="en-US" altLang="zh-CN" sz="2400" dirty="0" err="1" smtClean="0"/>
              <a:t>rdn</a:t>
            </a:r>
            <a:r>
              <a:rPr lang="zh-CN" altLang="en-US" sz="2400" dirty="0" smtClean="0"/>
              <a:t>置‘</a:t>
            </a:r>
            <a:r>
              <a:rPr lang="en-US" altLang="zh-CN" sz="2400" dirty="0" smtClean="0"/>
              <a:t>0’</a:t>
            </a:r>
            <a:r>
              <a:rPr lang="zh-CN" altLang="en-US" sz="2400" dirty="0" smtClean="0"/>
              <a:t>且数据线写高阻，可以从数据线得出串口数据。</a:t>
            </a:r>
          </a:p>
          <a:p>
            <a:r>
              <a:rPr lang="zh-CN" altLang="en-US" sz="2400" dirty="0" smtClean="0"/>
              <a:t>将数据写入数据线且将</a:t>
            </a:r>
            <a:r>
              <a:rPr lang="en-US" altLang="zh-CN" sz="2400" dirty="0" err="1" smtClean="0"/>
              <a:t>wrn</a:t>
            </a:r>
            <a:r>
              <a:rPr lang="zh-CN" altLang="en-US" sz="2400" dirty="0" smtClean="0"/>
              <a:t>置‘</a:t>
            </a:r>
            <a:r>
              <a:rPr lang="en-US" altLang="zh-CN" sz="2400" dirty="0" smtClean="0"/>
              <a:t>0’</a:t>
            </a:r>
            <a:r>
              <a:rPr lang="zh-CN" altLang="en-US" sz="2400" dirty="0" smtClean="0"/>
              <a:t>，可以向串口发出数据。</a:t>
            </a:r>
          </a:p>
          <a:p>
            <a:r>
              <a:rPr lang="zh-CN" altLang="en-US" sz="2400" dirty="0" smtClean="0"/>
              <a:t>串口模块</a:t>
            </a:r>
            <a:r>
              <a:rPr lang="en-US" altLang="zh-CN" sz="2400" dirty="0" smtClean="0"/>
              <a:t>1FD003F8</a:t>
            </a:r>
            <a:r>
              <a:rPr lang="zh-CN" altLang="en-US" sz="2400" dirty="0" smtClean="0"/>
              <a:t>地址表示数据（只有低</a:t>
            </a:r>
            <a:r>
              <a:rPr lang="en-US" altLang="zh-CN" sz="2400" dirty="0" smtClean="0"/>
              <a:t>8</a:t>
            </a:r>
            <a:r>
              <a:rPr lang="zh-CN" altLang="en-US" sz="2400" dirty="0" smtClean="0"/>
              <a:t>位有效），必须使用</a:t>
            </a:r>
            <a:r>
              <a:rPr lang="en-US" altLang="zh-CN" sz="2400" dirty="0" smtClean="0"/>
              <a:t>SW</a:t>
            </a:r>
            <a:r>
              <a:rPr lang="zh-CN" altLang="en-US" sz="2400" dirty="0" smtClean="0"/>
              <a:t>指令写入。</a:t>
            </a:r>
          </a:p>
          <a:p>
            <a:r>
              <a:rPr lang="en-US" altLang="zh-CN" sz="2400" dirty="0" smtClean="0"/>
              <a:t>1FD003FC</a:t>
            </a:r>
            <a:r>
              <a:rPr lang="zh-CN" altLang="en-US" sz="2400" dirty="0" smtClean="0"/>
              <a:t>地址表示状态寄存器</a:t>
            </a:r>
            <a:r>
              <a:rPr lang="en-US" altLang="zh-CN" sz="2400" dirty="0" smtClean="0"/>
              <a:t>Status</a:t>
            </a:r>
            <a:r>
              <a:rPr lang="zh-CN" altLang="en-US" sz="2400" dirty="0" smtClean="0"/>
              <a:t>，</a:t>
            </a:r>
            <a:r>
              <a:rPr lang="en-US" altLang="zh-CN" sz="2400" dirty="0" smtClean="0"/>
              <a:t>Status&amp;1=1</a:t>
            </a:r>
            <a:r>
              <a:rPr lang="zh-CN" altLang="en-US" sz="2400" dirty="0" smtClean="0"/>
              <a:t>时可写，</a:t>
            </a:r>
            <a:r>
              <a:rPr lang="en-US" altLang="zh-CN" sz="2400" dirty="0" smtClean="0"/>
              <a:t>Status&amp;2=2</a:t>
            </a:r>
            <a:r>
              <a:rPr lang="zh-CN" altLang="en-US" sz="2400" dirty="0" smtClean="0"/>
              <a:t>时可读。</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——VGA</a:t>
            </a:r>
            <a:endParaRPr lang="zh-CN" altLang="en-US" dirty="0"/>
          </a:p>
        </p:txBody>
      </p:sp>
      <p:sp>
        <p:nvSpPr>
          <p:cNvPr id="3" name="内容占位符 2"/>
          <p:cNvSpPr>
            <a:spLocks noGrp="1"/>
          </p:cNvSpPr>
          <p:nvPr>
            <p:ph idx="1"/>
          </p:nvPr>
        </p:nvSpPr>
        <p:spPr/>
        <p:txBody>
          <a:bodyPr/>
          <a:lstStyle/>
          <a:p>
            <a:r>
              <a:rPr lang="en-US" altLang="zh-CN" dirty="0" err="1" smtClean="0"/>
              <a:t>Device_VGA</a:t>
            </a:r>
            <a:r>
              <a:rPr lang="zh-CN" altLang="en-US" dirty="0" smtClean="0"/>
              <a:t>模块是显示控制模块，接受</a:t>
            </a:r>
            <a:r>
              <a:rPr lang="en-US" altLang="zh-CN" dirty="0" smtClean="0"/>
              <a:t>CPU</a:t>
            </a:r>
            <a:r>
              <a:rPr lang="zh-CN" altLang="en-US" dirty="0" smtClean="0"/>
              <a:t>写入的</a:t>
            </a:r>
            <a:r>
              <a:rPr lang="en-US" altLang="zh-CN" dirty="0" smtClean="0"/>
              <a:t>ASCII</a:t>
            </a:r>
            <a:r>
              <a:rPr lang="zh-CN" altLang="en-US" dirty="0" smtClean="0"/>
              <a:t>码数据，并维护一个字符矩阵，以字符中断的形式通过</a:t>
            </a:r>
            <a:r>
              <a:rPr lang="en-US" altLang="zh-CN" dirty="0" smtClean="0"/>
              <a:t>VGA</a:t>
            </a:r>
            <a:r>
              <a:rPr lang="zh-CN" altLang="en-US" dirty="0" smtClean="0"/>
              <a:t>接口输出到显示器。</a:t>
            </a:r>
          </a:p>
          <a:p>
            <a:endParaRPr lang="zh-CN" altLang="en-US" dirty="0" smtClean="0"/>
          </a:p>
          <a:p>
            <a:r>
              <a:rPr lang="en-US" altLang="zh-CN" dirty="0" smtClean="0"/>
              <a:t>CPU</a:t>
            </a:r>
            <a:r>
              <a:rPr lang="zh-CN" altLang="en-US" dirty="0" smtClean="0"/>
              <a:t>需要从</a:t>
            </a:r>
            <a:r>
              <a:rPr lang="en-US" altLang="zh-CN" dirty="0" smtClean="0"/>
              <a:t>1FC03000</a:t>
            </a:r>
            <a:r>
              <a:rPr lang="zh-CN" altLang="en-US" dirty="0" smtClean="0"/>
              <a:t>地址读出数据，如果结果为‘</a:t>
            </a:r>
            <a:r>
              <a:rPr lang="en-US" altLang="zh-CN" dirty="0" smtClean="0"/>
              <a:t>1’</a:t>
            </a:r>
            <a:r>
              <a:rPr lang="zh-CN" altLang="en-US" dirty="0" smtClean="0"/>
              <a:t>表示可以写入，否则不能吸入；可以写入时，向</a:t>
            </a:r>
            <a:r>
              <a:rPr lang="en-US" altLang="zh-CN" dirty="0" smtClean="0"/>
              <a:t>1FC03000</a:t>
            </a:r>
            <a:r>
              <a:rPr lang="zh-CN" altLang="en-US" dirty="0" smtClean="0"/>
              <a:t>地址写入</a:t>
            </a:r>
            <a:r>
              <a:rPr lang="en-US" altLang="zh-CN" dirty="0" smtClean="0"/>
              <a:t>ASCII</a:t>
            </a:r>
            <a:r>
              <a:rPr lang="zh-CN" altLang="en-US" dirty="0" smtClean="0"/>
              <a:t>数据即可。</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——ps/2</a:t>
            </a:r>
            <a:r>
              <a:rPr lang="zh-CN" altLang="en-US" dirty="0" smtClean="0"/>
              <a:t>键盘</a:t>
            </a:r>
            <a:endParaRPr lang="zh-CN" altLang="en-US" dirty="0"/>
          </a:p>
        </p:txBody>
      </p:sp>
      <p:sp>
        <p:nvSpPr>
          <p:cNvPr id="3" name="内容占位符 2"/>
          <p:cNvSpPr>
            <a:spLocks noGrp="1"/>
          </p:cNvSpPr>
          <p:nvPr>
            <p:ph idx="1"/>
          </p:nvPr>
        </p:nvSpPr>
        <p:spPr/>
        <p:txBody>
          <a:bodyPr/>
          <a:lstStyle/>
          <a:p>
            <a:r>
              <a:rPr lang="en-US" altLang="zh-CN" dirty="0" err="1" smtClean="0"/>
              <a:t>Device_Keyboard</a:t>
            </a:r>
            <a:r>
              <a:rPr lang="zh-CN" altLang="en-US" dirty="0" smtClean="0"/>
              <a:t>模块位键盘控制模块。只要从</a:t>
            </a:r>
            <a:r>
              <a:rPr lang="en-US" altLang="zh-CN" dirty="0" smtClean="0"/>
              <a:t>0F000000</a:t>
            </a:r>
            <a:r>
              <a:rPr lang="zh-CN" altLang="en-US" dirty="0" smtClean="0"/>
              <a:t>地址读出数据，结果为</a:t>
            </a:r>
            <a:r>
              <a:rPr lang="en-US" altLang="zh-CN" dirty="0" smtClean="0"/>
              <a:t>0</a:t>
            </a:r>
            <a:r>
              <a:rPr lang="zh-CN" altLang="en-US" dirty="0" smtClean="0"/>
              <a:t>表示没有新数据，否则读到的就是键入的</a:t>
            </a:r>
            <a:r>
              <a:rPr lang="en-US" altLang="zh-CN" dirty="0" smtClean="0"/>
              <a:t>ASCII</a:t>
            </a:r>
            <a:r>
              <a:rPr lang="zh-CN" altLang="en-US" dirty="0" smtClean="0"/>
              <a:t>码。</a:t>
            </a:r>
          </a:p>
          <a:p>
            <a:endParaRPr lang="zh-CN" altLang="en-US" dirty="0" smtClean="0"/>
          </a:p>
          <a:p>
            <a:r>
              <a:rPr lang="en-US" altLang="zh-CN" dirty="0" smtClean="0"/>
              <a:t>PS/2</a:t>
            </a:r>
            <a:r>
              <a:rPr lang="zh-CN" altLang="en-US" dirty="0" smtClean="0"/>
              <a:t>键盘读到的是扫描码，为了方便软件，可以在硬件层面加入编码转换，</a:t>
            </a:r>
            <a:r>
              <a:rPr lang="en-US" altLang="zh-CN" dirty="0" smtClean="0"/>
              <a:t>CPU</a:t>
            </a:r>
            <a:r>
              <a:rPr lang="zh-CN" altLang="en-US" dirty="0" smtClean="0"/>
              <a:t>读到的直接就是</a:t>
            </a:r>
            <a:r>
              <a:rPr lang="en-US" altLang="zh-CN" dirty="0" smtClean="0"/>
              <a:t>ASCII</a:t>
            </a:r>
            <a:r>
              <a:rPr lang="zh-CN" altLang="en-US" dirty="0" smtClean="0"/>
              <a:t>码。</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网口</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这是拓展要求。实验提供了</a:t>
            </a:r>
            <a:r>
              <a:rPr lang="en-US" altLang="zh-CN" dirty="0" smtClean="0"/>
              <a:t>DM9000A</a:t>
            </a:r>
            <a:r>
              <a:rPr lang="zh-CN" altLang="en-US" dirty="0" smtClean="0"/>
              <a:t>网口芯片与</a:t>
            </a:r>
            <a:r>
              <a:rPr lang="en-US" altLang="zh-CN" dirty="0" smtClean="0"/>
              <a:t>PC</a:t>
            </a:r>
            <a:r>
              <a:rPr lang="zh-CN" altLang="en-US" dirty="0" smtClean="0"/>
              <a:t>机进行网络通讯。该芯片带有通用处理器接口的以太网控制器，一个</a:t>
            </a:r>
            <a:r>
              <a:rPr lang="en-US" altLang="zh-CN" dirty="0" smtClean="0"/>
              <a:t>10/100M PHY</a:t>
            </a:r>
            <a:r>
              <a:rPr lang="zh-CN" altLang="en-US" dirty="0" smtClean="0"/>
              <a:t>和</a:t>
            </a:r>
            <a:r>
              <a:rPr lang="en-US" altLang="zh-CN" dirty="0" smtClean="0"/>
              <a:t>4K</a:t>
            </a:r>
            <a:r>
              <a:rPr lang="zh-CN" altLang="en-US" dirty="0" smtClean="0"/>
              <a:t>双字的</a:t>
            </a:r>
            <a:r>
              <a:rPr lang="en-US" altLang="zh-CN" dirty="0" smtClean="0"/>
              <a:t>SRAM</a:t>
            </a:r>
            <a:r>
              <a:rPr lang="zh-CN" altLang="en-US" dirty="0" smtClean="0"/>
              <a:t>，</a:t>
            </a:r>
            <a:r>
              <a:rPr lang="en-US" altLang="zh-CN" dirty="0" smtClean="0"/>
              <a:t>IO</a:t>
            </a:r>
            <a:r>
              <a:rPr lang="zh-CN" altLang="en-US" dirty="0" smtClean="0"/>
              <a:t>端口支持</a:t>
            </a:r>
            <a:r>
              <a:rPr lang="en-US" altLang="zh-CN" dirty="0" smtClean="0"/>
              <a:t>3.3V</a:t>
            </a:r>
            <a:r>
              <a:rPr lang="zh-CN" altLang="en-US" dirty="0" smtClean="0"/>
              <a:t>与</a:t>
            </a:r>
            <a:r>
              <a:rPr lang="en-US" altLang="zh-CN" dirty="0" smtClean="0"/>
              <a:t>5V</a:t>
            </a:r>
            <a:r>
              <a:rPr lang="zh-CN" altLang="en-US" dirty="0" smtClean="0"/>
              <a:t>容限值。</a:t>
            </a:r>
          </a:p>
          <a:p>
            <a:endParaRPr lang="zh-CN" altLang="en-US" dirty="0" smtClean="0"/>
          </a:p>
          <a:p>
            <a:r>
              <a:rPr lang="zh-CN" altLang="en-US" dirty="0" smtClean="0"/>
              <a:t>当收到数据包时，芯片通过中断信号方式通知</a:t>
            </a:r>
            <a:r>
              <a:rPr lang="en-US" altLang="zh-CN" dirty="0" smtClean="0"/>
              <a:t>CPU</a:t>
            </a:r>
            <a:r>
              <a:rPr lang="zh-CN" altLang="en-US" dirty="0" smtClean="0"/>
              <a:t>触发异常，由操作系统对数据包进行处理。若要完成此需求，则需对操作系统进行改写：在初始化时添加网口中断使能、添加网口芯片初始化代码、手动实现网络通信协议和网口驱动等。</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——decaf</a:t>
            </a:r>
            <a:r>
              <a:rPr lang="zh-CN" altLang="en-US" dirty="0" smtClean="0"/>
              <a:t>编译器部分</a:t>
            </a:r>
            <a:endParaRPr lang="zh-CN" altLang="en-US" dirty="0"/>
          </a:p>
        </p:txBody>
      </p:sp>
      <p:sp>
        <p:nvSpPr>
          <p:cNvPr id="3" name="内容占位符 2"/>
          <p:cNvSpPr>
            <a:spLocks noGrp="1"/>
          </p:cNvSpPr>
          <p:nvPr>
            <p:ph idx="1"/>
          </p:nvPr>
        </p:nvSpPr>
        <p:spPr/>
        <p:txBody>
          <a:bodyPr>
            <a:normAutofit/>
          </a:bodyPr>
          <a:lstStyle/>
          <a:p>
            <a:r>
              <a:rPr lang="zh-CN" altLang="en-US" dirty="0" smtClean="0"/>
              <a:t>汇编指令的生成</a:t>
            </a:r>
            <a:endParaRPr lang="en-US" altLang="zh-CN" dirty="0" smtClean="0"/>
          </a:p>
          <a:p>
            <a:r>
              <a:rPr lang="zh-CN" altLang="en-US" dirty="0" smtClean="0"/>
              <a:t>库函数调用及</a:t>
            </a:r>
            <a:r>
              <a:rPr lang="en-US" altLang="zh-CN" dirty="0" smtClean="0"/>
              <a:t>calling convention</a:t>
            </a:r>
          </a:p>
          <a:p>
            <a:r>
              <a:rPr lang="zh-CN" altLang="en-US" dirty="0" smtClean="0"/>
              <a:t>程序入口及退出</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a:t>
            </a:r>
            <a:r>
              <a:rPr lang="zh-CN" altLang="en-US" dirty="0" smtClean="0"/>
              <a:t>架构下</a:t>
            </a:r>
            <a:r>
              <a:rPr lang="en-US" altLang="zh-CN" dirty="0" smtClean="0"/>
              <a:t>CPU</a:t>
            </a:r>
            <a:r>
              <a:rPr lang="zh-CN" altLang="en-US" dirty="0" smtClean="0"/>
              <a:t>运行</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基本功能：从内存中提取指令并执行</a:t>
            </a:r>
            <a:endParaRPr lang="en-US" altLang="zh-CN" dirty="0" smtClean="0"/>
          </a:p>
          <a:p>
            <a:r>
              <a:rPr lang="zh-CN" altLang="en-US" dirty="0" smtClean="0"/>
              <a:t>硬件运行的权限管理：用户态、内核态</a:t>
            </a:r>
            <a:endParaRPr lang="en-US" altLang="zh-CN" dirty="0" smtClean="0"/>
          </a:p>
          <a:p>
            <a:pPr lvl="1"/>
            <a:r>
              <a:rPr lang="zh-CN" altLang="en-US" dirty="0" smtClean="0"/>
              <a:t>内核态可使用的内存空间更大，指令条数和硬件模块更多</a:t>
            </a:r>
            <a:endParaRPr lang="en-US" altLang="zh-CN" dirty="0" smtClean="0"/>
          </a:p>
          <a:p>
            <a:pPr lvl="1"/>
            <a:r>
              <a:rPr lang="zh-CN" altLang="en-US" dirty="0" smtClean="0"/>
              <a:t>简化用户操作，方便操作系统进行系统级操作，安全</a:t>
            </a:r>
            <a:endParaRPr lang="en-US" altLang="zh-CN" dirty="0" smtClean="0"/>
          </a:p>
          <a:p>
            <a:r>
              <a:rPr lang="zh-CN" altLang="en-US" dirty="0" smtClean="0"/>
              <a:t>内存管理：虚拟地址机制</a:t>
            </a:r>
            <a:endParaRPr lang="en-US" altLang="zh-CN" dirty="0" smtClean="0"/>
          </a:p>
          <a:p>
            <a:pPr lvl="1"/>
            <a:r>
              <a:rPr lang="zh-CN" altLang="en-US" dirty="0" smtClean="0"/>
              <a:t>设置权限，防止访问未经授权的资源而造成危险</a:t>
            </a:r>
            <a:endParaRPr lang="en-US" altLang="zh-CN" dirty="0" smtClean="0"/>
          </a:p>
          <a:p>
            <a:pPr lvl="1"/>
            <a:r>
              <a:rPr lang="zh-CN" altLang="en-US" dirty="0" smtClean="0"/>
              <a:t>使各个进程之间互不干扰，虚拟地址可以复用，大大简化了程序的设计</a:t>
            </a:r>
            <a:endParaRPr lang="en-US" altLang="zh-CN" dirty="0" smtClean="0"/>
          </a:p>
          <a:p>
            <a:r>
              <a:rPr lang="en-US" altLang="zh-CN" dirty="0" smtClean="0"/>
              <a:t>TLB</a:t>
            </a:r>
            <a:r>
              <a:rPr lang="zh-CN" altLang="en-US" dirty="0" smtClean="0"/>
              <a:t>：将页表的一部分放入</a:t>
            </a:r>
            <a:r>
              <a:rPr lang="en-US" altLang="zh-CN" dirty="0" smtClean="0"/>
              <a:t>CPU</a:t>
            </a:r>
            <a:r>
              <a:rPr lang="zh-CN" altLang="en-US" dirty="0" smtClean="0"/>
              <a:t>做成高速缓存</a:t>
            </a:r>
            <a:endParaRPr lang="en-US" altLang="zh-CN" dirty="0" smtClean="0"/>
          </a:p>
          <a:p>
            <a:pPr lvl="1"/>
            <a:r>
              <a:rPr lang="zh-CN" altLang="en-US" dirty="0" smtClean="0"/>
              <a:t>减少访问代价</a:t>
            </a:r>
            <a:endParaRPr lang="en-US" altLang="zh-CN" dirty="0" smtClean="0"/>
          </a:p>
          <a:p>
            <a:r>
              <a:rPr lang="zh-CN" altLang="en-US" dirty="0" smtClean="0"/>
              <a:t>访存：</a:t>
            </a:r>
            <a:r>
              <a:rPr lang="en-US" altLang="zh-CN" dirty="0" smtClean="0"/>
              <a:t>CPU</a:t>
            </a:r>
            <a:r>
              <a:rPr lang="zh-CN" altLang="en-US" dirty="0" smtClean="0"/>
              <a:t>和外界互动的统一接口</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——decaf</a:t>
            </a:r>
            <a:r>
              <a:rPr lang="zh-CN" altLang="en-US" dirty="0" smtClean="0"/>
              <a:t>编译器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汇编指令的生成</a:t>
            </a:r>
            <a:endParaRPr lang="en-US" altLang="zh-CN" dirty="0" smtClean="0"/>
          </a:p>
          <a:p>
            <a:pPr lvl="1"/>
            <a:r>
              <a:rPr lang="zh-CN" altLang="en-US" dirty="0" smtClean="0"/>
              <a:t>由于简化的</a:t>
            </a:r>
            <a:r>
              <a:rPr lang="en-US" altLang="zh-CN" dirty="0" smtClean="0"/>
              <a:t>CPU</a:t>
            </a:r>
            <a:r>
              <a:rPr lang="zh-CN" altLang="en-US" dirty="0" smtClean="0"/>
              <a:t>中并未实现</a:t>
            </a:r>
            <a:r>
              <a:rPr lang="en-US" altLang="zh-CN" dirty="0" smtClean="0"/>
              <a:t>add</a:t>
            </a:r>
            <a:r>
              <a:rPr lang="zh-CN" altLang="en-US" dirty="0" smtClean="0"/>
              <a:t>、</a:t>
            </a:r>
            <a:r>
              <a:rPr lang="en-US" altLang="zh-CN" dirty="0" smtClean="0"/>
              <a:t>sub</a:t>
            </a:r>
            <a:r>
              <a:rPr lang="zh-CN" altLang="en-US" dirty="0" smtClean="0"/>
              <a:t>指令，需要把</a:t>
            </a:r>
            <a:r>
              <a:rPr lang="en-US" altLang="zh-CN" dirty="0" smtClean="0"/>
              <a:t>decaf</a:t>
            </a:r>
            <a:r>
              <a:rPr lang="zh-CN" altLang="en-US" dirty="0" smtClean="0"/>
              <a:t>的</a:t>
            </a:r>
            <a:r>
              <a:rPr lang="en-US" altLang="zh-CN" dirty="0" smtClean="0"/>
              <a:t>MIPS</a:t>
            </a:r>
            <a:r>
              <a:rPr lang="zh-CN" altLang="en-US" dirty="0" smtClean="0"/>
              <a:t>后端里生成</a:t>
            </a:r>
            <a:r>
              <a:rPr lang="en-US" altLang="zh-CN" dirty="0" smtClean="0"/>
              <a:t>add</a:t>
            </a:r>
            <a:r>
              <a:rPr lang="zh-CN" altLang="en-US" dirty="0" smtClean="0"/>
              <a:t>、</a:t>
            </a:r>
            <a:r>
              <a:rPr lang="en-US" altLang="zh-CN" dirty="0" smtClean="0"/>
              <a:t>sub</a:t>
            </a:r>
            <a:r>
              <a:rPr lang="zh-CN" altLang="en-US" dirty="0" smtClean="0"/>
              <a:t>指令的部分改成</a:t>
            </a:r>
            <a:r>
              <a:rPr lang="en-US" altLang="zh-CN" dirty="0" err="1" smtClean="0"/>
              <a:t>addu</a:t>
            </a:r>
            <a:r>
              <a:rPr lang="zh-CN" altLang="en-US" dirty="0" smtClean="0"/>
              <a:t>、</a:t>
            </a:r>
            <a:r>
              <a:rPr lang="en-US" altLang="zh-CN" dirty="0" err="1" smtClean="0"/>
              <a:t>subu</a:t>
            </a:r>
            <a:r>
              <a:rPr lang="zh-CN" altLang="en-US" dirty="0" smtClean="0"/>
              <a:t>，区别仅在于溢出时后者不会产生异常。</a:t>
            </a:r>
          </a:p>
          <a:p>
            <a:pPr lvl="1"/>
            <a:r>
              <a:rPr lang="zh-CN" altLang="en-US" dirty="0" smtClean="0"/>
              <a:t>另外，</a:t>
            </a:r>
            <a:r>
              <a:rPr lang="en-US" altLang="zh-CN" dirty="0" smtClean="0"/>
              <a:t>CPU</a:t>
            </a:r>
            <a:r>
              <a:rPr lang="zh-CN" altLang="en-US" dirty="0" smtClean="0"/>
              <a:t>中也未实现除法指令，不过由于所用测试程序中没有除法运算，因此不进行相关修改。如果需要除法，可以用其它指令手动实现除法函数，并把除法翻译成函数调用。</a:t>
            </a:r>
            <a:endParaRPr lang="en-US" altLang="zh-CN" dirty="0" smtClean="0"/>
          </a:p>
          <a:p>
            <a:r>
              <a:rPr lang="zh-CN" altLang="en-US" dirty="0" smtClean="0"/>
              <a:t>库函数调用及</a:t>
            </a:r>
            <a:r>
              <a:rPr lang="en-US" altLang="zh-CN" dirty="0" smtClean="0"/>
              <a:t>calling convention</a:t>
            </a:r>
          </a:p>
          <a:p>
            <a:r>
              <a:rPr lang="zh-CN" altLang="en-US" dirty="0" smtClean="0"/>
              <a:t>程序入口及退出</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——decaf</a:t>
            </a:r>
            <a:r>
              <a:rPr lang="zh-CN" altLang="en-US" dirty="0" smtClean="0"/>
              <a:t>编译器</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汇编指令的生成</a:t>
            </a:r>
            <a:endParaRPr lang="en-US" altLang="zh-CN" dirty="0" smtClean="0"/>
          </a:p>
          <a:p>
            <a:r>
              <a:rPr lang="zh-CN" altLang="en-US" dirty="0" smtClean="0"/>
              <a:t>库函数调用及</a:t>
            </a:r>
            <a:r>
              <a:rPr lang="en-US" altLang="zh-CN" dirty="0" smtClean="0"/>
              <a:t>calling convention</a:t>
            </a:r>
          </a:p>
          <a:p>
            <a:pPr lvl="1"/>
            <a:r>
              <a:rPr lang="zh-CN" altLang="en-US" dirty="0" smtClean="0"/>
              <a:t>标准</a:t>
            </a:r>
            <a:r>
              <a:rPr lang="en-US" altLang="zh-CN" dirty="0" smtClean="0"/>
              <a:t>MIPS32</a:t>
            </a:r>
            <a:r>
              <a:rPr lang="zh-CN" altLang="en-US" dirty="0" smtClean="0"/>
              <a:t>使用</a:t>
            </a:r>
            <a:r>
              <a:rPr lang="en-US" altLang="zh-CN" dirty="0" smtClean="0"/>
              <a:t>032 ABI</a:t>
            </a:r>
            <a:r>
              <a:rPr lang="zh-CN" altLang="en-US" dirty="0" smtClean="0"/>
              <a:t>，函数调用的前四个参数通过</a:t>
            </a:r>
            <a:r>
              <a:rPr lang="en-US" altLang="zh-CN" dirty="0" smtClean="0"/>
              <a:t>$a0-$a3</a:t>
            </a:r>
            <a:r>
              <a:rPr lang="zh-CN" altLang="en-US" dirty="0" smtClean="0"/>
              <a:t>四个寄存器传输；但</a:t>
            </a:r>
            <a:r>
              <a:rPr lang="en-US" altLang="zh-CN" dirty="0" smtClean="0"/>
              <a:t>decaf</a:t>
            </a:r>
            <a:r>
              <a:rPr lang="zh-CN" altLang="en-US" dirty="0" smtClean="0"/>
              <a:t>编译出的程序的参数全都在栈上传递。当然，无论什么</a:t>
            </a:r>
            <a:r>
              <a:rPr lang="en-US" altLang="zh-CN" dirty="0" smtClean="0"/>
              <a:t>calling convention</a:t>
            </a:r>
            <a:r>
              <a:rPr lang="zh-CN" altLang="en-US" dirty="0" smtClean="0"/>
              <a:t>，只要能自恰，程序本身就应该能正常运行，所以需要解决的问题只有用于程序与</a:t>
            </a:r>
            <a:r>
              <a:rPr lang="en-US" altLang="zh-CN" dirty="0" smtClean="0"/>
              <a:t>C</a:t>
            </a:r>
            <a:r>
              <a:rPr lang="zh-CN" altLang="en-US" dirty="0" smtClean="0"/>
              <a:t>实现的库函数及操作系统交互的部分。</a:t>
            </a:r>
          </a:p>
          <a:p>
            <a:pPr lvl="1"/>
            <a:r>
              <a:rPr lang="zh-CN" altLang="en-US" dirty="0" smtClean="0"/>
              <a:t>在这里，我们在</a:t>
            </a:r>
            <a:r>
              <a:rPr lang="en-US" altLang="zh-CN" dirty="0" smtClean="0"/>
              <a:t>decaf</a:t>
            </a:r>
            <a:r>
              <a:rPr lang="zh-CN" altLang="en-US" dirty="0" smtClean="0"/>
              <a:t>和库函数之间增加一个适配器层，将</a:t>
            </a:r>
            <a:r>
              <a:rPr lang="en-US" altLang="zh-CN" dirty="0" smtClean="0"/>
              <a:t>decaf</a:t>
            </a:r>
            <a:r>
              <a:rPr lang="zh-CN" altLang="en-US" dirty="0" smtClean="0"/>
              <a:t>的调用约定翻译成</a:t>
            </a:r>
            <a:r>
              <a:rPr lang="en-US" altLang="zh-CN" dirty="0" smtClean="0"/>
              <a:t>032 ABI</a:t>
            </a:r>
            <a:r>
              <a:rPr lang="zh-CN" altLang="en-US" dirty="0" smtClean="0"/>
              <a:t>再调用库函数。</a:t>
            </a:r>
            <a:endParaRPr lang="en-US" altLang="zh-CN" dirty="0" smtClean="0"/>
          </a:p>
          <a:p>
            <a:r>
              <a:rPr lang="zh-CN" altLang="en-US" dirty="0" smtClean="0"/>
              <a:t>程序入口及退出</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——decaf</a:t>
            </a:r>
            <a:r>
              <a:rPr lang="zh-CN" altLang="en-US" dirty="0" smtClean="0"/>
              <a:t>编译器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汇编指令的生成</a:t>
            </a:r>
            <a:endParaRPr lang="en-US" altLang="zh-CN" dirty="0" smtClean="0"/>
          </a:p>
          <a:p>
            <a:r>
              <a:rPr lang="zh-CN" altLang="en-US" dirty="0" smtClean="0"/>
              <a:t>库函数调用及</a:t>
            </a:r>
            <a:r>
              <a:rPr lang="en-US" altLang="zh-CN" dirty="0" smtClean="0"/>
              <a:t>calling convention</a:t>
            </a:r>
          </a:p>
          <a:p>
            <a:r>
              <a:rPr lang="zh-CN" altLang="en-US" dirty="0" smtClean="0"/>
              <a:t>程序入口及退出</a:t>
            </a:r>
            <a:endParaRPr lang="en-US" altLang="zh-CN" dirty="0" smtClean="0"/>
          </a:p>
          <a:p>
            <a:pPr lvl="1"/>
            <a:r>
              <a:rPr lang="zh-CN" altLang="en-US" dirty="0" smtClean="0"/>
              <a:t>直接使用</a:t>
            </a:r>
            <a:r>
              <a:rPr lang="en-US" altLang="zh-CN" dirty="0" err="1" smtClean="0"/>
              <a:t>ucore</a:t>
            </a:r>
            <a:r>
              <a:rPr lang="zh-CN" altLang="en-US" dirty="0" smtClean="0"/>
              <a:t>里的</a:t>
            </a:r>
            <a:r>
              <a:rPr lang="en-US" altLang="zh-CN" dirty="0" smtClean="0"/>
              <a:t>linker script(</a:t>
            </a:r>
            <a:r>
              <a:rPr lang="en-US" altLang="zh-CN" dirty="0" err="1" smtClean="0"/>
              <a:t>user.Id</a:t>
            </a:r>
            <a:r>
              <a:rPr lang="en-US" altLang="zh-CN" dirty="0" smtClean="0"/>
              <a:t>)</a:t>
            </a:r>
            <a:r>
              <a:rPr lang="zh-CN" altLang="en-US" dirty="0" smtClean="0"/>
              <a:t>以及用户静态函数库</a:t>
            </a:r>
            <a:r>
              <a:rPr lang="en-US" altLang="zh-CN" dirty="0" err="1" smtClean="0"/>
              <a:t>libuser.a</a:t>
            </a:r>
            <a:r>
              <a:rPr lang="zh-CN" altLang="en-US" dirty="0" smtClean="0"/>
              <a:t>，在该环境下系统会设置好一些全局变量，然后跳转到</a:t>
            </a:r>
            <a:r>
              <a:rPr lang="en-US" altLang="zh-CN" dirty="0" smtClean="0"/>
              <a:t>main</a:t>
            </a:r>
            <a:r>
              <a:rPr lang="zh-CN" altLang="en-US" dirty="0" smtClean="0"/>
              <a:t>执行。我们将修改</a:t>
            </a:r>
            <a:r>
              <a:rPr lang="en-US" altLang="zh-CN" dirty="0" smtClean="0"/>
              <a:t>decaf</a:t>
            </a:r>
            <a:r>
              <a:rPr lang="zh-CN" altLang="en-US" dirty="0" smtClean="0"/>
              <a:t>编译器，将其输出的</a:t>
            </a:r>
            <a:r>
              <a:rPr lang="en-US" altLang="zh-CN" dirty="0" smtClean="0"/>
              <a:t>main</a:t>
            </a:r>
            <a:r>
              <a:rPr lang="zh-CN" altLang="en-US" dirty="0" smtClean="0"/>
              <a:t>重命名为</a:t>
            </a:r>
            <a:r>
              <a:rPr lang="en-US" altLang="zh-CN" dirty="0" err="1" smtClean="0"/>
              <a:t>decaf_main</a:t>
            </a:r>
            <a:r>
              <a:rPr lang="zh-CN" altLang="en-US" dirty="0" smtClean="0"/>
              <a:t>，然后汇编实现一个新的</a:t>
            </a:r>
            <a:r>
              <a:rPr lang="en-US" altLang="zh-CN" dirty="0" smtClean="0"/>
              <a:t>main</a:t>
            </a:r>
            <a:r>
              <a:rPr lang="zh-CN" altLang="en-US" dirty="0" smtClean="0"/>
              <a:t>函数。由于</a:t>
            </a:r>
            <a:r>
              <a:rPr lang="en-US" altLang="zh-CN" dirty="0" smtClean="0"/>
              <a:t>decaf</a:t>
            </a:r>
            <a:r>
              <a:rPr lang="zh-CN" altLang="en-US" dirty="0" smtClean="0"/>
              <a:t>的</a:t>
            </a:r>
            <a:r>
              <a:rPr lang="en-US" altLang="zh-CN" dirty="0" smtClean="0"/>
              <a:t>main</a:t>
            </a:r>
            <a:r>
              <a:rPr lang="zh-CN" altLang="en-US" dirty="0" smtClean="0"/>
              <a:t>是</a:t>
            </a:r>
            <a:r>
              <a:rPr lang="en-US" altLang="zh-CN" dirty="0" smtClean="0"/>
              <a:t>void</a:t>
            </a:r>
            <a:r>
              <a:rPr lang="zh-CN" altLang="en-US" dirty="0" smtClean="0"/>
              <a:t>类型，我们默认其执行成功返回</a:t>
            </a:r>
            <a:r>
              <a:rPr lang="en-US" altLang="zh-CN" dirty="0" smtClean="0"/>
              <a:t>0</a:t>
            </a:r>
            <a:r>
              <a:rPr lang="zh-CN" altLang="en-US" dirty="0" smtClean="0"/>
              <a:t>，于是在</a:t>
            </a:r>
            <a:r>
              <a:rPr lang="en-US" altLang="zh-CN" dirty="0" err="1" smtClean="0"/>
              <a:t>decaf_main</a:t>
            </a:r>
            <a:r>
              <a:rPr lang="zh-CN" altLang="en-US" dirty="0" smtClean="0"/>
              <a:t>返回后直接调用</a:t>
            </a:r>
            <a:r>
              <a:rPr lang="en-US" altLang="zh-CN" dirty="0" smtClean="0"/>
              <a:t>exit(0)</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E:\course\GitRepository\备份\figure.jpg"/>
          <p:cNvPicPr>
            <a:picLocks noChangeAspect="1" noChangeArrowheads="1"/>
          </p:cNvPicPr>
          <p:nvPr/>
        </p:nvPicPr>
        <p:blipFill>
          <a:blip r:embed="rId2" cstate="print"/>
          <a:srcRect/>
          <a:stretch>
            <a:fillRect/>
          </a:stretch>
        </p:blipFill>
        <p:spPr bwMode="auto">
          <a:xfrm>
            <a:off x="971600" y="2348880"/>
            <a:ext cx="7200800" cy="4388328"/>
          </a:xfrm>
          <a:prstGeom prst="rect">
            <a:avLst/>
          </a:prstGeom>
          <a:noFill/>
        </p:spPr>
      </p:pic>
      <p:sp>
        <p:nvSpPr>
          <p:cNvPr id="2" name="标题 1"/>
          <p:cNvSpPr>
            <a:spLocks noGrp="1"/>
          </p:cNvSpPr>
          <p:nvPr>
            <p:ph type="title"/>
          </p:nvPr>
        </p:nvSpPr>
        <p:spPr/>
        <p:txBody>
          <a:bodyPr>
            <a:normAutofit/>
          </a:bodyPr>
          <a:lstStyle/>
          <a:p>
            <a:r>
              <a:rPr lang="zh-CN" altLang="en-US" dirty="0" smtClean="0"/>
              <a:t>功能需求</a:t>
            </a:r>
            <a:r>
              <a:rPr lang="en-US" altLang="zh-CN" dirty="0" smtClean="0"/>
              <a:t>——</a:t>
            </a:r>
            <a:r>
              <a:rPr lang="zh-CN" altLang="en-US" dirty="0" smtClean="0"/>
              <a:t>指令集与数据通路</a:t>
            </a:r>
            <a:endParaRPr lang="zh-CN" altLang="en-US" dirty="0"/>
          </a:p>
        </p:txBody>
      </p:sp>
      <p:sp>
        <p:nvSpPr>
          <p:cNvPr id="3" name="内容占位符 2"/>
          <p:cNvSpPr>
            <a:spLocks noGrp="1"/>
          </p:cNvSpPr>
          <p:nvPr>
            <p:ph idx="1"/>
          </p:nvPr>
        </p:nvSpPr>
        <p:spPr>
          <a:xfrm>
            <a:off x="457200" y="1628800"/>
            <a:ext cx="8229600" cy="4625609"/>
          </a:xfrm>
        </p:spPr>
        <p:txBody>
          <a:bodyPr>
            <a:normAutofit/>
          </a:bodyPr>
          <a:lstStyle/>
          <a:p>
            <a:r>
              <a:rPr lang="zh-CN" altLang="en-US" sz="2000" dirty="0" smtClean="0"/>
              <a:t>本实验需要实现的</a:t>
            </a:r>
            <a:r>
              <a:rPr lang="en-US" altLang="zh-CN" sz="2000" dirty="0" smtClean="0"/>
              <a:t>48</a:t>
            </a:r>
            <a:r>
              <a:rPr lang="zh-CN" altLang="en-US" sz="2000" dirty="0" smtClean="0"/>
              <a:t>条</a:t>
            </a:r>
            <a:r>
              <a:rPr lang="en-US" altLang="zh-CN" sz="2000" dirty="0" smtClean="0"/>
              <a:t>MIPS32</a:t>
            </a:r>
            <a:r>
              <a:rPr lang="zh-CN" altLang="en-US" sz="2000" dirty="0" smtClean="0"/>
              <a:t>指令集详见文档附录，在此不做列举。</a:t>
            </a:r>
            <a:endParaRPr lang="en-US" altLang="zh-CN" sz="2000" dirty="0" smtClean="0"/>
          </a:p>
          <a:p>
            <a:r>
              <a:rPr lang="zh-CN" altLang="en-US" sz="2000" dirty="0" smtClean="0"/>
              <a:t>基本数据通路图参照</a:t>
            </a:r>
            <a:r>
              <a:rPr lang="en-US" altLang="zh-CN" sz="2000" dirty="0" smtClean="0"/>
              <a:t>《</a:t>
            </a:r>
            <a:r>
              <a:rPr lang="zh-CN" altLang="en-US" sz="2000" dirty="0" smtClean="0"/>
              <a:t>自己动手写</a:t>
            </a:r>
            <a:r>
              <a:rPr lang="en-US" altLang="zh-CN" sz="2000" dirty="0" smtClean="0"/>
              <a:t>CPU》P56</a:t>
            </a:r>
            <a:r>
              <a:rPr lang="zh-CN" altLang="en-US" sz="2000" dirty="0" smtClean="0"/>
              <a:t>，并做一定的扩展。</a:t>
            </a:r>
            <a:endParaRPr lang="zh-CN" alt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性能需求</a:t>
            </a:r>
            <a:endParaRPr lang="zh-CN" altLang="en-US" dirty="0"/>
          </a:p>
        </p:txBody>
      </p:sp>
      <p:sp>
        <p:nvSpPr>
          <p:cNvPr id="3" name="内容占位符 2"/>
          <p:cNvSpPr>
            <a:spLocks noGrp="1"/>
          </p:cNvSpPr>
          <p:nvPr>
            <p:ph idx="1"/>
          </p:nvPr>
        </p:nvSpPr>
        <p:spPr/>
        <p:txBody>
          <a:bodyPr/>
          <a:lstStyle/>
          <a:p>
            <a:r>
              <a:rPr lang="zh-CN" altLang="en-US" dirty="0" smtClean="0"/>
              <a:t>实现流水线</a:t>
            </a:r>
            <a:r>
              <a:rPr lang="en-US" altLang="zh-CN" dirty="0" smtClean="0"/>
              <a:t>CPU</a:t>
            </a:r>
            <a:r>
              <a:rPr lang="zh-CN" altLang="en-US" dirty="0" smtClean="0"/>
              <a:t>，通过良好的内部设计使流水线各阶段的用时相当，以减少因某些指令带来整体延迟的情况。</a:t>
            </a:r>
            <a:endParaRPr lang="en-US" altLang="zh-CN" dirty="0" smtClean="0"/>
          </a:p>
          <a:p>
            <a:r>
              <a:rPr lang="zh-CN" altLang="en-US" dirty="0" smtClean="0"/>
              <a:t>针对流水线</a:t>
            </a:r>
            <a:r>
              <a:rPr lang="en-US" altLang="zh-CN" dirty="0" smtClean="0"/>
              <a:t>CPU</a:t>
            </a:r>
            <a:r>
              <a:rPr lang="zh-CN" altLang="en-US" dirty="0" smtClean="0"/>
              <a:t>的开发目标，本项目的主频目标暂定为</a:t>
            </a:r>
            <a:r>
              <a:rPr lang="en-US" altLang="zh-CN" dirty="0" smtClean="0"/>
              <a:t>12.5 MHz</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运行环境需求</a:t>
            </a:r>
            <a:r>
              <a:rPr lang="en-US" altLang="zh-CN" dirty="0" smtClean="0"/>
              <a:t>——</a:t>
            </a:r>
            <a:r>
              <a:rPr lang="zh-CN" altLang="en-US" dirty="0" smtClean="0"/>
              <a:t>设备</a:t>
            </a:r>
            <a:endParaRPr lang="zh-CN" altLang="en-US" dirty="0"/>
          </a:p>
        </p:txBody>
      </p:sp>
      <p:sp>
        <p:nvSpPr>
          <p:cNvPr id="3" name="内容占位符 2"/>
          <p:cNvSpPr>
            <a:spLocks noGrp="1"/>
          </p:cNvSpPr>
          <p:nvPr>
            <p:ph idx="1"/>
          </p:nvPr>
        </p:nvSpPr>
        <p:spPr/>
        <p:txBody>
          <a:bodyPr/>
          <a:lstStyle/>
          <a:p>
            <a:r>
              <a:rPr lang="zh-CN" altLang="en-US" dirty="0" smtClean="0"/>
              <a:t>在硬件上提供了一块开发板，主要核心部件为</a:t>
            </a:r>
            <a:r>
              <a:rPr lang="en-US" altLang="zh-CN" dirty="0" smtClean="0"/>
              <a:t>Xilinx Spartan6 xc6slx100 FPGA</a:t>
            </a:r>
            <a:r>
              <a:rPr lang="zh-CN" altLang="en-US" dirty="0" smtClean="0"/>
              <a:t>。</a:t>
            </a:r>
            <a:endParaRPr lang="en-US" altLang="zh-CN" dirty="0" smtClean="0"/>
          </a:p>
          <a:p>
            <a:endParaRPr lang="en-US" altLang="zh-CN" dirty="0" smtClean="0"/>
          </a:p>
          <a:p>
            <a:endParaRPr lang="zh-CN" altLang="en-US" dirty="0"/>
          </a:p>
        </p:txBody>
      </p:sp>
      <p:graphicFrame>
        <p:nvGraphicFramePr>
          <p:cNvPr id="4" name="表格 3"/>
          <p:cNvGraphicFramePr>
            <a:graphicFrameLocks noGrp="1"/>
          </p:cNvGraphicFramePr>
          <p:nvPr/>
        </p:nvGraphicFramePr>
        <p:xfrm>
          <a:off x="1187624" y="3068960"/>
          <a:ext cx="6096000" cy="3337560"/>
        </p:xfrm>
        <a:graphic>
          <a:graphicData uri="http://schemas.openxmlformats.org/drawingml/2006/table">
            <a:tbl>
              <a:tblPr firstRow="1" bandRow="1">
                <a:tableStyleId>{5C22544A-7EE6-4342-B048-85BDC9FD1C3A}</a:tableStyleId>
              </a:tblPr>
              <a:tblGrid>
                <a:gridCol w="1872208"/>
                <a:gridCol w="4223792"/>
              </a:tblGrid>
              <a:tr h="370840">
                <a:tc>
                  <a:txBody>
                    <a:bodyPr/>
                    <a:lstStyle/>
                    <a:p>
                      <a:r>
                        <a:rPr lang="zh-CN" altLang="en-US" dirty="0" smtClean="0"/>
                        <a:t>环境</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FPGA</a:t>
                      </a:r>
                      <a:endParaRPr lang="zh-CN" altLang="en-US" dirty="0"/>
                    </a:p>
                  </a:txBody>
                  <a:tcPr/>
                </a:tc>
                <a:tc>
                  <a:txBody>
                    <a:bodyPr/>
                    <a:lstStyle/>
                    <a:p>
                      <a:r>
                        <a:rPr lang="en-US" altLang="zh-CN" dirty="0" smtClean="0"/>
                        <a:t>Xilinx Spartan6 xc6slx100</a:t>
                      </a:r>
                      <a:endParaRPr lang="zh-CN" altLang="en-US" dirty="0"/>
                    </a:p>
                  </a:txBody>
                  <a:tcPr/>
                </a:tc>
              </a:tr>
              <a:tr h="370840">
                <a:tc>
                  <a:txBody>
                    <a:bodyPr/>
                    <a:lstStyle/>
                    <a:p>
                      <a:r>
                        <a:rPr lang="en-US" altLang="zh-CN" dirty="0" smtClean="0"/>
                        <a:t>RAM</a:t>
                      </a:r>
                      <a:endParaRPr lang="zh-CN" altLang="en-US" dirty="0"/>
                    </a:p>
                  </a:txBody>
                  <a:tcPr/>
                </a:tc>
                <a:tc>
                  <a:txBody>
                    <a:bodyPr/>
                    <a:lstStyle/>
                    <a:p>
                      <a:r>
                        <a:rPr lang="en-US" altLang="zh-CN" dirty="0" smtClean="0"/>
                        <a:t>32-bit</a:t>
                      </a:r>
                      <a:r>
                        <a:rPr lang="zh-CN" altLang="en-US" dirty="0" smtClean="0"/>
                        <a:t>字长，</a:t>
                      </a:r>
                      <a:r>
                        <a:rPr lang="en-US" altLang="zh-CN" dirty="0" smtClean="0"/>
                        <a:t>4</a:t>
                      </a:r>
                      <a:r>
                        <a:rPr lang="zh-CN" altLang="en-US" dirty="0" smtClean="0"/>
                        <a:t>块，共</a:t>
                      </a:r>
                      <a:r>
                        <a:rPr lang="en-US" altLang="zh-CN" dirty="0" smtClean="0"/>
                        <a:t>8MB</a:t>
                      </a:r>
                      <a:endParaRPr lang="zh-CN" altLang="en-US" dirty="0"/>
                    </a:p>
                  </a:txBody>
                  <a:tcPr/>
                </a:tc>
              </a:tr>
              <a:tr h="370840">
                <a:tc>
                  <a:txBody>
                    <a:bodyPr/>
                    <a:lstStyle/>
                    <a:p>
                      <a:r>
                        <a:rPr lang="en-US" altLang="zh-CN" dirty="0" smtClean="0"/>
                        <a:t>Flash</a:t>
                      </a:r>
                      <a:endParaRPr lang="zh-CN" altLang="en-US" dirty="0"/>
                    </a:p>
                  </a:txBody>
                  <a:tcPr/>
                </a:tc>
                <a:tc>
                  <a:txBody>
                    <a:bodyPr/>
                    <a:lstStyle/>
                    <a:p>
                      <a:r>
                        <a:rPr lang="en-US" altLang="zh-CN" dirty="0" smtClean="0"/>
                        <a:t>16-bit</a:t>
                      </a:r>
                      <a:r>
                        <a:rPr lang="zh-CN" altLang="en-US" dirty="0" smtClean="0"/>
                        <a:t>字长，共</a:t>
                      </a:r>
                      <a:r>
                        <a:rPr lang="en-US" altLang="zh-CN" dirty="0" smtClean="0"/>
                        <a:t>8MB</a:t>
                      </a:r>
                      <a:endParaRPr lang="zh-CN" altLang="en-US" dirty="0"/>
                    </a:p>
                  </a:txBody>
                  <a:tcPr/>
                </a:tc>
              </a:tr>
              <a:tr h="370840">
                <a:tc>
                  <a:txBody>
                    <a:bodyPr/>
                    <a:lstStyle/>
                    <a:p>
                      <a:r>
                        <a:rPr lang="en-US" altLang="zh-CN" dirty="0" smtClean="0"/>
                        <a:t>CPLD</a:t>
                      </a:r>
                      <a:endParaRPr lang="zh-CN" altLang="en-US" dirty="0"/>
                    </a:p>
                  </a:txBody>
                  <a:tcPr/>
                </a:tc>
                <a:tc>
                  <a:txBody>
                    <a:bodyPr/>
                    <a:lstStyle/>
                    <a:p>
                      <a:r>
                        <a:rPr lang="zh-CN" altLang="en-US" dirty="0" smtClean="0"/>
                        <a:t>与</a:t>
                      </a:r>
                      <a:r>
                        <a:rPr lang="en-US" altLang="zh-CN" dirty="0" smtClean="0"/>
                        <a:t>FPGA</a:t>
                      </a:r>
                      <a:r>
                        <a:rPr lang="zh-CN" altLang="en-US" dirty="0" smtClean="0"/>
                        <a:t>相连，用于</a:t>
                      </a:r>
                      <a:r>
                        <a:rPr lang="en-US" altLang="zh-CN" dirty="0" smtClean="0"/>
                        <a:t>I/O</a:t>
                      </a:r>
                      <a:endParaRPr lang="zh-CN" altLang="en-US" dirty="0"/>
                    </a:p>
                  </a:txBody>
                  <a:tcPr/>
                </a:tc>
              </a:tr>
              <a:tr h="370840">
                <a:tc>
                  <a:txBody>
                    <a:bodyPr/>
                    <a:lstStyle/>
                    <a:p>
                      <a:r>
                        <a:rPr lang="zh-CN" altLang="en-US" dirty="0" smtClean="0"/>
                        <a:t>串口</a:t>
                      </a:r>
                      <a:endParaRPr lang="zh-CN" altLang="en-US" dirty="0"/>
                    </a:p>
                  </a:txBody>
                  <a:tcPr/>
                </a:tc>
                <a:tc>
                  <a:txBody>
                    <a:bodyPr/>
                    <a:lstStyle/>
                    <a:p>
                      <a:r>
                        <a:rPr lang="en-US" altLang="zh-CN" dirty="0" smtClean="0"/>
                        <a:t>2</a:t>
                      </a:r>
                      <a:r>
                        <a:rPr lang="zh-CN" altLang="en-US" dirty="0" smtClean="0"/>
                        <a:t>个</a:t>
                      </a:r>
                      <a:endParaRPr lang="zh-CN" altLang="en-US" dirty="0"/>
                    </a:p>
                  </a:txBody>
                  <a:tcPr/>
                </a:tc>
              </a:tr>
              <a:tr h="370840">
                <a:tc>
                  <a:txBody>
                    <a:bodyPr/>
                    <a:lstStyle/>
                    <a:p>
                      <a:r>
                        <a:rPr lang="en-US" altLang="zh-CN" dirty="0" smtClean="0"/>
                        <a:t>ps/2</a:t>
                      </a:r>
                      <a:r>
                        <a:rPr lang="zh-CN" altLang="en-US" dirty="0" smtClean="0"/>
                        <a:t>接口</a:t>
                      </a:r>
                      <a:endParaRPr lang="zh-CN" altLang="en-US" dirty="0"/>
                    </a:p>
                  </a:txBody>
                  <a:tcPr/>
                </a:tc>
                <a:tc>
                  <a:txBody>
                    <a:bodyPr/>
                    <a:lstStyle/>
                    <a:p>
                      <a:r>
                        <a:rPr lang="en-US" altLang="zh-CN" dirty="0" smtClean="0"/>
                        <a:t>1</a:t>
                      </a:r>
                      <a:r>
                        <a:rPr lang="zh-CN" altLang="en-US" dirty="0" smtClean="0"/>
                        <a:t>个</a:t>
                      </a:r>
                      <a:endParaRPr lang="zh-CN" altLang="en-US" dirty="0"/>
                    </a:p>
                  </a:txBody>
                  <a:tcPr/>
                </a:tc>
              </a:tr>
              <a:tr h="370840">
                <a:tc>
                  <a:txBody>
                    <a:bodyPr/>
                    <a:lstStyle/>
                    <a:p>
                      <a:r>
                        <a:rPr lang="zh-CN" altLang="en-US" dirty="0" smtClean="0"/>
                        <a:t>以太网接口</a:t>
                      </a:r>
                      <a:endParaRPr lang="zh-CN" altLang="en-US" dirty="0"/>
                    </a:p>
                  </a:txBody>
                  <a:tcPr/>
                </a:tc>
                <a:tc>
                  <a:txBody>
                    <a:bodyPr/>
                    <a:lstStyle/>
                    <a:p>
                      <a:r>
                        <a:rPr lang="en-US" altLang="zh-CN" dirty="0" smtClean="0"/>
                        <a:t>1</a:t>
                      </a:r>
                      <a:r>
                        <a:rPr lang="zh-CN" altLang="en-US" dirty="0" smtClean="0"/>
                        <a:t>个</a:t>
                      </a:r>
                      <a:endParaRPr lang="zh-CN" altLang="en-US" dirty="0"/>
                    </a:p>
                  </a:txBody>
                  <a:tcPr/>
                </a:tc>
              </a:tr>
              <a:tr h="370840">
                <a:tc>
                  <a:txBody>
                    <a:bodyPr/>
                    <a:lstStyle/>
                    <a:p>
                      <a:r>
                        <a:rPr lang="en-US" altLang="zh-CN" dirty="0" smtClean="0"/>
                        <a:t>VGA</a:t>
                      </a:r>
                      <a:r>
                        <a:rPr lang="zh-CN" altLang="en-US" dirty="0" smtClean="0"/>
                        <a:t>接口</a:t>
                      </a:r>
                      <a:endParaRPr lang="zh-CN" altLang="en-US" dirty="0"/>
                    </a:p>
                  </a:txBody>
                  <a:tcPr/>
                </a:tc>
                <a:tc>
                  <a:txBody>
                    <a:bodyPr/>
                    <a:lstStyle/>
                    <a:p>
                      <a:r>
                        <a:rPr lang="en-US" altLang="zh-CN" dirty="0" smtClean="0"/>
                        <a:t>1</a:t>
                      </a:r>
                      <a:r>
                        <a:rPr lang="zh-CN" altLang="en-US" dirty="0" smtClean="0"/>
                        <a:t>个</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运行环境需求</a:t>
            </a:r>
            <a:r>
              <a:rPr lang="en-US" altLang="zh-CN" dirty="0" smtClean="0"/>
              <a:t>——</a:t>
            </a:r>
            <a:r>
              <a:rPr lang="zh-CN" altLang="en-US" dirty="0" smtClean="0"/>
              <a:t>控制</a:t>
            </a:r>
            <a:endParaRPr lang="zh-CN" altLang="en-US" dirty="0"/>
          </a:p>
        </p:txBody>
      </p:sp>
      <p:sp>
        <p:nvSpPr>
          <p:cNvPr id="3" name="内容占位符 2"/>
          <p:cNvSpPr>
            <a:spLocks noGrp="1"/>
          </p:cNvSpPr>
          <p:nvPr>
            <p:ph idx="1"/>
          </p:nvPr>
        </p:nvSpPr>
        <p:spPr/>
        <p:txBody>
          <a:bodyPr/>
          <a:lstStyle/>
          <a:p>
            <a:r>
              <a:rPr lang="zh-CN" altLang="en-US" dirty="0" smtClean="0"/>
              <a:t>充分利用开发板资源</a:t>
            </a:r>
            <a:endParaRPr lang="en-US" altLang="zh-CN" dirty="0" smtClean="0"/>
          </a:p>
          <a:p>
            <a:r>
              <a:rPr lang="zh-CN" altLang="en-US" dirty="0" smtClean="0"/>
              <a:t>输入：键盘</a:t>
            </a:r>
            <a:endParaRPr lang="en-US" altLang="zh-CN" dirty="0" smtClean="0"/>
          </a:p>
          <a:p>
            <a:r>
              <a:rPr lang="zh-CN" altLang="en-US" dirty="0" smtClean="0"/>
              <a:t>输出：</a:t>
            </a:r>
            <a:r>
              <a:rPr lang="en-US" altLang="zh-CN" dirty="0" smtClean="0"/>
              <a:t> PVGA</a:t>
            </a:r>
            <a:r>
              <a:rPr lang="zh-CN" altLang="en-US" dirty="0" smtClean="0"/>
              <a:t>显示</a:t>
            </a:r>
            <a:endParaRPr lang="en-US" altLang="zh-CN" dirty="0" smtClean="0"/>
          </a:p>
          <a:p>
            <a:r>
              <a:rPr lang="zh-CN" altLang="en-US" dirty="0" smtClean="0"/>
              <a:t>从终端通过串口和网口实现</a:t>
            </a:r>
            <a:r>
              <a:rPr lang="en-US" altLang="zh-CN" dirty="0" smtClean="0"/>
              <a:t>PC</a:t>
            </a:r>
            <a:r>
              <a:rPr lang="zh-CN" altLang="en-US" dirty="0" smtClean="0"/>
              <a:t>和开发板的双向通信和数据交流</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normAutofit fontScale="62500" lnSpcReduction="20000"/>
          </a:bodyPr>
          <a:lstStyle/>
          <a:p>
            <a:pPr>
              <a:lnSpc>
                <a:spcPct val="170000"/>
              </a:lnSpc>
            </a:pPr>
            <a:r>
              <a:rPr lang="en-US" altLang="zh-CN" dirty="0" smtClean="0"/>
              <a:t>[1] </a:t>
            </a:r>
            <a:r>
              <a:rPr lang="zh-CN" altLang="en-US" dirty="0" smtClean="0"/>
              <a:t>实验指导文档</a:t>
            </a:r>
          </a:p>
          <a:p>
            <a:pPr>
              <a:lnSpc>
                <a:spcPct val="170000"/>
              </a:lnSpc>
            </a:pPr>
            <a:r>
              <a:rPr lang="en-US" altLang="zh-CN" dirty="0" smtClean="0"/>
              <a:t>[2] </a:t>
            </a:r>
            <a:r>
              <a:rPr lang="en-US" altLang="zh-CN" dirty="0" err="1" smtClean="0"/>
              <a:t>OSLab</a:t>
            </a:r>
            <a:r>
              <a:rPr lang="zh-CN" altLang="en-US" dirty="0" smtClean="0"/>
              <a:t>实验参考文档</a:t>
            </a:r>
          </a:p>
          <a:p>
            <a:pPr>
              <a:lnSpc>
                <a:spcPct val="170000"/>
              </a:lnSpc>
            </a:pPr>
            <a:r>
              <a:rPr lang="en-US" altLang="zh-CN" dirty="0" smtClean="0"/>
              <a:t>[3] </a:t>
            </a:r>
            <a:r>
              <a:rPr lang="zh-CN" altLang="en-US" dirty="0" smtClean="0"/>
              <a:t>计算机组成原理综合实验报告 贾开</a:t>
            </a:r>
          </a:p>
          <a:p>
            <a:pPr>
              <a:lnSpc>
                <a:spcPct val="170000"/>
              </a:lnSpc>
            </a:pPr>
            <a:r>
              <a:rPr lang="en-US" altLang="zh-CN" dirty="0" smtClean="0"/>
              <a:t>[4] </a:t>
            </a:r>
            <a:r>
              <a:rPr lang="zh-CN" altLang="en-US" dirty="0" smtClean="0"/>
              <a:t>刘卫东</a:t>
            </a:r>
            <a:r>
              <a:rPr lang="en-US" altLang="zh-CN" dirty="0" smtClean="0"/>
              <a:t>, </a:t>
            </a:r>
            <a:r>
              <a:rPr lang="zh-CN" altLang="en-US" dirty="0" smtClean="0"/>
              <a:t>李山山</a:t>
            </a:r>
            <a:r>
              <a:rPr lang="en-US" altLang="zh-CN" dirty="0" smtClean="0"/>
              <a:t>, </a:t>
            </a:r>
            <a:r>
              <a:rPr lang="zh-CN" altLang="en-US" dirty="0" smtClean="0"/>
              <a:t>宋佳兴</a:t>
            </a:r>
            <a:r>
              <a:rPr lang="en-US" altLang="zh-CN" dirty="0" smtClean="0"/>
              <a:t>, </a:t>
            </a:r>
            <a:r>
              <a:rPr lang="zh-CN" altLang="en-US" dirty="0" smtClean="0"/>
              <a:t>等</a:t>
            </a:r>
            <a:r>
              <a:rPr lang="en-US" altLang="zh-CN" dirty="0" smtClean="0"/>
              <a:t>. </a:t>
            </a:r>
            <a:r>
              <a:rPr lang="zh-CN" altLang="en-US" dirty="0" smtClean="0"/>
              <a:t>计算机硬件系统实验教程</a:t>
            </a:r>
            <a:r>
              <a:rPr lang="en-US" altLang="zh-CN" dirty="0" smtClean="0"/>
              <a:t>[M]. </a:t>
            </a:r>
            <a:r>
              <a:rPr lang="zh-CN" altLang="en-US" dirty="0" smtClean="0"/>
              <a:t>清华大学出版社</a:t>
            </a:r>
            <a:r>
              <a:rPr lang="en-US" altLang="zh-CN" dirty="0" smtClean="0"/>
              <a:t>, 2013.</a:t>
            </a:r>
          </a:p>
          <a:p>
            <a:pPr>
              <a:lnSpc>
                <a:spcPct val="170000"/>
              </a:lnSpc>
            </a:pPr>
            <a:r>
              <a:rPr lang="en-US" altLang="zh-CN" dirty="0" smtClean="0"/>
              <a:t>[5] </a:t>
            </a:r>
            <a:r>
              <a:rPr lang="zh-CN" altLang="en-US" dirty="0" smtClean="0"/>
              <a:t>帕特森</a:t>
            </a:r>
            <a:r>
              <a:rPr lang="en-US" altLang="zh-CN" dirty="0" smtClean="0"/>
              <a:t>, </a:t>
            </a:r>
            <a:r>
              <a:rPr lang="zh-CN" altLang="en-US" dirty="0" smtClean="0"/>
              <a:t>亨尼斯</a:t>
            </a:r>
            <a:r>
              <a:rPr lang="en-US" altLang="zh-CN" dirty="0" smtClean="0"/>
              <a:t>, </a:t>
            </a:r>
            <a:r>
              <a:rPr lang="zh-CN" altLang="en-US" dirty="0" smtClean="0"/>
              <a:t>康继昌</a:t>
            </a:r>
            <a:r>
              <a:rPr lang="en-US" altLang="zh-CN" dirty="0" smtClean="0"/>
              <a:t>, </a:t>
            </a:r>
            <a:r>
              <a:rPr lang="zh-CN" altLang="en-US" dirty="0" smtClean="0"/>
              <a:t>等</a:t>
            </a:r>
            <a:r>
              <a:rPr lang="en-US" altLang="zh-CN" dirty="0" smtClean="0"/>
              <a:t>. </a:t>
            </a:r>
            <a:r>
              <a:rPr lang="zh-CN" altLang="en-US" dirty="0" smtClean="0"/>
              <a:t>计算机组成与设计</a:t>
            </a:r>
            <a:r>
              <a:rPr lang="en-US" altLang="zh-CN" dirty="0" smtClean="0"/>
              <a:t>: </a:t>
            </a:r>
            <a:r>
              <a:rPr lang="zh-CN" altLang="en-US" dirty="0" smtClean="0"/>
              <a:t>硬件</a:t>
            </a:r>
            <a:r>
              <a:rPr lang="en-US" altLang="zh-CN" dirty="0" smtClean="0"/>
              <a:t>/</a:t>
            </a:r>
            <a:r>
              <a:rPr lang="zh-CN" altLang="en-US" dirty="0" smtClean="0"/>
              <a:t>软件接口</a:t>
            </a:r>
            <a:r>
              <a:rPr lang="en-US" altLang="zh-CN" dirty="0" smtClean="0"/>
              <a:t>[M]. </a:t>
            </a:r>
            <a:r>
              <a:rPr lang="zh-CN" altLang="en-US" dirty="0" smtClean="0"/>
              <a:t>机械工业出版社</a:t>
            </a:r>
            <a:r>
              <a:rPr lang="en-US" altLang="zh-CN" dirty="0" smtClean="0"/>
              <a:t>, 2012.</a:t>
            </a:r>
          </a:p>
          <a:p>
            <a:pPr>
              <a:lnSpc>
                <a:spcPct val="170000"/>
              </a:lnSpc>
            </a:pPr>
            <a:r>
              <a:rPr lang="en-US" altLang="zh-CN" dirty="0" smtClean="0"/>
              <a:t>[6] </a:t>
            </a:r>
            <a:r>
              <a:rPr lang="en-US" altLang="zh-CN" dirty="0" err="1" smtClean="0"/>
              <a:t>Sweetman</a:t>
            </a:r>
            <a:r>
              <a:rPr lang="en-US" altLang="zh-CN" dirty="0" smtClean="0"/>
              <a:t> D. See MIPS run[M]. Morgan Kaufmann, 2010.</a:t>
            </a:r>
          </a:p>
          <a:p>
            <a:pPr>
              <a:lnSpc>
                <a:spcPct val="170000"/>
              </a:lnSpc>
            </a:pPr>
            <a:r>
              <a:rPr lang="en-US" altLang="zh-CN" dirty="0" smtClean="0"/>
              <a:t>[7] </a:t>
            </a:r>
            <a:r>
              <a:rPr lang="zh-CN" altLang="en-US" dirty="0" smtClean="0"/>
              <a:t>雷思磊</a:t>
            </a:r>
            <a:r>
              <a:rPr lang="en-US" altLang="zh-CN" dirty="0" smtClean="0"/>
              <a:t>. </a:t>
            </a:r>
            <a:r>
              <a:rPr lang="zh-CN" altLang="en-US" dirty="0" smtClean="0"/>
              <a:t>自己动手写</a:t>
            </a:r>
            <a:r>
              <a:rPr lang="en-US" altLang="zh-CN" dirty="0" smtClean="0"/>
              <a:t>CPU[M]. </a:t>
            </a:r>
            <a:r>
              <a:rPr lang="zh-CN" altLang="en-US" dirty="0" smtClean="0"/>
              <a:t>电子工业出版社</a:t>
            </a:r>
            <a:r>
              <a:rPr lang="en-US" altLang="zh-CN" dirty="0" smtClean="0"/>
              <a:t>, 2014.</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p:txBody>
          <a:bodyPr/>
          <a:lstStyle/>
          <a:p>
            <a:r>
              <a:rPr lang="en-US" altLang="zh-CN" dirty="0" smtClean="0"/>
              <a:t>Thanks for your listening</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展示内容</a:t>
            </a:r>
            <a:endParaRPr lang="zh-CN" altLang="en-US" dirty="0"/>
          </a:p>
        </p:txBody>
      </p:sp>
      <p:sp>
        <p:nvSpPr>
          <p:cNvPr id="3" name="内容占位符 2"/>
          <p:cNvSpPr>
            <a:spLocks noGrp="1"/>
          </p:cNvSpPr>
          <p:nvPr>
            <p:ph idx="1"/>
          </p:nvPr>
        </p:nvSpPr>
        <p:spPr/>
        <p:txBody>
          <a:bodyPr>
            <a:normAutofit/>
          </a:bodyPr>
          <a:lstStyle/>
          <a:p>
            <a:r>
              <a:rPr lang="zh-CN" altLang="en-US" dirty="0" smtClean="0"/>
              <a:t>功能需求</a:t>
            </a:r>
            <a:endParaRPr lang="en-US" altLang="zh-CN" dirty="0" smtClean="0"/>
          </a:p>
          <a:p>
            <a:pPr lvl="1"/>
            <a:r>
              <a:rPr lang="en-US" altLang="zh-CN" dirty="0" smtClean="0"/>
              <a:t>CPU</a:t>
            </a:r>
            <a:r>
              <a:rPr lang="zh-CN" altLang="en-US" dirty="0" smtClean="0"/>
              <a:t>、</a:t>
            </a:r>
            <a:r>
              <a:rPr lang="en-US" altLang="zh-CN" dirty="0" err="1" smtClean="0"/>
              <a:t>Ucore</a:t>
            </a:r>
            <a:r>
              <a:rPr lang="zh-CN" altLang="en-US" dirty="0" smtClean="0"/>
              <a:t>、外设、</a:t>
            </a:r>
            <a:r>
              <a:rPr lang="en-US" altLang="zh-CN" dirty="0" smtClean="0"/>
              <a:t>Decaf</a:t>
            </a:r>
            <a:r>
              <a:rPr lang="zh-CN" altLang="en-US" dirty="0" smtClean="0"/>
              <a:t>编译器、指令集与数据通路</a:t>
            </a:r>
            <a:endParaRPr lang="en-US" altLang="zh-CN" dirty="0" smtClean="0"/>
          </a:p>
          <a:p>
            <a:r>
              <a:rPr lang="zh-CN" altLang="en-US" dirty="0" smtClean="0"/>
              <a:t>性能需求</a:t>
            </a:r>
            <a:endParaRPr lang="en-US" altLang="zh-CN" dirty="0" smtClean="0"/>
          </a:p>
          <a:p>
            <a:r>
              <a:rPr lang="zh-CN" altLang="en-US" dirty="0" smtClean="0"/>
              <a:t>运行环境需求</a:t>
            </a:r>
            <a:endParaRPr lang="en-US" altLang="zh-CN" dirty="0" smtClean="0"/>
          </a:p>
          <a:p>
            <a:pPr lvl="1"/>
            <a:r>
              <a:rPr lang="zh-CN" altLang="en-US" dirty="0" smtClean="0"/>
              <a:t>设备</a:t>
            </a:r>
            <a:endParaRPr lang="en-US" altLang="zh-CN" dirty="0" smtClean="0"/>
          </a:p>
          <a:p>
            <a:pPr lvl="1"/>
            <a:r>
              <a:rPr lang="zh-CN" altLang="en-US" dirty="0" smtClean="0"/>
              <a:t>控制</a:t>
            </a:r>
            <a:endParaRPr lang="en-US" altLang="zh-CN" dirty="0" smtClean="0"/>
          </a:p>
          <a:p>
            <a:r>
              <a:rPr lang="zh-CN" altLang="en-US" dirty="0" smtClean="0"/>
              <a:t>参考资料</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——CPU</a:t>
            </a:r>
            <a:r>
              <a:rPr lang="zh-CN" altLang="en-US" dirty="0" smtClean="0"/>
              <a:t>部分</a:t>
            </a:r>
            <a:endParaRPr lang="zh-CN" altLang="en-US" dirty="0"/>
          </a:p>
        </p:txBody>
      </p:sp>
      <p:sp>
        <p:nvSpPr>
          <p:cNvPr id="3" name="内容占位符 2"/>
          <p:cNvSpPr>
            <a:spLocks noGrp="1"/>
          </p:cNvSpPr>
          <p:nvPr>
            <p:ph idx="1"/>
          </p:nvPr>
        </p:nvSpPr>
        <p:spPr/>
        <p:txBody>
          <a:bodyPr/>
          <a:lstStyle/>
          <a:p>
            <a:r>
              <a:rPr lang="en-US" altLang="zh-CN" dirty="0" smtClean="0"/>
              <a:t>ALU</a:t>
            </a:r>
          </a:p>
          <a:p>
            <a:r>
              <a:rPr lang="zh-CN" altLang="en-US" dirty="0" smtClean="0"/>
              <a:t>乘法器</a:t>
            </a:r>
            <a:endParaRPr lang="en-US" altLang="zh-CN" dirty="0" smtClean="0"/>
          </a:p>
          <a:p>
            <a:r>
              <a:rPr lang="zh-CN" altLang="en-US" dirty="0" smtClean="0"/>
              <a:t>寄存器堆</a:t>
            </a:r>
            <a:endParaRPr lang="en-US" altLang="zh-CN" dirty="0" smtClean="0"/>
          </a:p>
          <a:p>
            <a:r>
              <a:rPr lang="en-US" altLang="zh-CN" dirty="0" smtClean="0"/>
              <a:t>CP0</a:t>
            </a:r>
          </a:p>
          <a:p>
            <a:r>
              <a:rPr lang="zh-CN" altLang="en-US" dirty="0" smtClean="0"/>
              <a:t>异常中断处理</a:t>
            </a:r>
            <a:endParaRPr lang="en-US" altLang="zh-CN" dirty="0" smtClean="0"/>
          </a:p>
          <a:p>
            <a:r>
              <a:rPr lang="en-US" altLang="zh-CN" dirty="0" smtClean="0"/>
              <a:t>MMU</a:t>
            </a:r>
          </a:p>
          <a:p>
            <a:pPr lvl="1"/>
            <a:r>
              <a:rPr lang="zh-CN" altLang="en-US" dirty="0" smtClean="0"/>
              <a:t>虚拟地址映射</a:t>
            </a:r>
            <a:endParaRPr lang="en-US" altLang="zh-CN" dirty="0" smtClean="0"/>
          </a:p>
          <a:p>
            <a:pPr lvl="1"/>
            <a:r>
              <a:rPr lang="en-US" altLang="zh-CN" dirty="0" smtClean="0"/>
              <a:t>TLB</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——CPU</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本实验将实现基于标准</a:t>
            </a:r>
            <a:r>
              <a:rPr lang="en-US" altLang="zh-CN" dirty="0" smtClean="0"/>
              <a:t>32</a:t>
            </a:r>
            <a:r>
              <a:rPr lang="zh-CN" altLang="en-US" dirty="0" smtClean="0"/>
              <a:t>位</a:t>
            </a:r>
            <a:r>
              <a:rPr lang="en-US" altLang="zh-CN" dirty="0" smtClean="0"/>
              <a:t>MIPS</a:t>
            </a:r>
            <a:r>
              <a:rPr lang="zh-CN" altLang="en-US" dirty="0" smtClean="0"/>
              <a:t>指令集的子集的五级流水</a:t>
            </a:r>
            <a:r>
              <a:rPr lang="en-US" altLang="zh-CN" dirty="0" smtClean="0"/>
              <a:t>CPU</a:t>
            </a:r>
            <a:r>
              <a:rPr lang="zh-CN" altLang="en-US" dirty="0" smtClean="0"/>
              <a:t>，支持异常、中断、</a:t>
            </a:r>
            <a:r>
              <a:rPr lang="en-US" altLang="zh-CN" dirty="0" smtClean="0"/>
              <a:t>TLB</a:t>
            </a:r>
            <a:r>
              <a:rPr lang="zh-CN" altLang="en-US" dirty="0" smtClean="0"/>
              <a:t>等。</a:t>
            </a:r>
            <a:endParaRPr lang="en-US" altLang="zh-CN" dirty="0" smtClean="0"/>
          </a:p>
          <a:p>
            <a:r>
              <a:rPr lang="en-US" altLang="zh-CN" dirty="0" smtClean="0"/>
              <a:t>MIPS</a:t>
            </a:r>
            <a:r>
              <a:rPr lang="zh-CN" altLang="en-US" dirty="0" smtClean="0"/>
              <a:t>指令集的各条指令可以分解为取指（</a:t>
            </a:r>
            <a:r>
              <a:rPr lang="en-US" altLang="zh-CN" dirty="0" smtClean="0"/>
              <a:t>IF</a:t>
            </a:r>
            <a:r>
              <a:rPr lang="zh-CN" altLang="en-US" dirty="0" smtClean="0"/>
              <a:t>）、译码（</a:t>
            </a:r>
            <a:r>
              <a:rPr lang="en-US" altLang="zh-CN" dirty="0" smtClean="0"/>
              <a:t>ID</a:t>
            </a:r>
            <a:r>
              <a:rPr lang="zh-CN" altLang="en-US" dirty="0" smtClean="0"/>
              <a:t>）、执行（</a:t>
            </a:r>
            <a:r>
              <a:rPr lang="en-US" altLang="zh-CN" dirty="0" smtClean="0"/>
              <a:t>EX</a:t>
            </a:r>
            <a:r>
              <a:rPr lang="zh-CN" altLang="en-US" dirty="0" smtClean="0"/>
              <a:t>）、访存（</a:t>
            </a:r>
            <a:r>
              <a:rPr lang="en-US" altLang="zh-CN" dirty="0" smtClean="0"/>
              <a:t>MEM</a:t>
            </a:r>
            <a:r>
              <a:rPr lang="zh-CN" altLang="en-US" dirty="0" smtClean="0"/>
              <a:t>）和回写（</a:t>
            </a:r>
            <a:r>
              <a:rPr lang="en-US" altLang="zh-CN" dirty="0" smtClean="0"/>
              <a:t>WB</a:t>
            </a:r>
            <a:r>
              <a:rPr lang="zh-CN" altLang="en-US" dirty="0" smtClean="0"/>
              <a:t>）五个阶段，分别对应于本次实验需要实现的五个核心模块。模块内部采用组合逻辑电路实现，相邻模块之间的数据传输采用时序逻辑电路实现，每经过一个时钟周期，所有阶段将准备好的数据分别交给下一个阶段，从而实现流水</a:t>
            </a:r>
            <a:r>
              <a:rPr lang="en-US" altLang="zh-CN" dirty="0" smtClean="0"/>
              <a:t>CPU</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——CPU</a:t>
            </a:r>
            <a:endParaRPr lang="zh-CN" altLang="en-US" dirty="0"/>
          </a:p>
        </p:txBody>
      </p:sp>
      <p:sp>
        <p:nvSpPr>
          <p:cNvPr id="3" name="内容占位符 2"/>
          <p:cNvSpPr>
            <a:spLocks noGrp="1"/>
          </p:cNvSpPr>
          <p:nvPr>
            <p:ph idx="1"/>
          </p:nvPr>
        </p:nvSpPr>
        <p:spPr/>
        <p:txBody>
          <a:bodyPr>
            <a:normAutofit/>
          </a:bodyPr>
          <a:lstStyle/>
          <a:p>
            <a:r>
              <a:rPr lang="zh-CN" altLang="en-US" dirty="0" smtClean="0"/>
              <a:t>此外，我们还需要实现寄存器堆模块（</a:t>
            </a:r>
            <a:r>
              <a:rPr lang="en-US" altLang="zh-CN" dirty="0" err="1" smtClean="0"/>
              <a:t>Regfile</a:t>
            </a:r>
            <a:r>
              <a:rPr lang="zh-CN" altLang="en-US" dirty="0" smtClean="0"/>
              <a:t>）、</a:t>
            </a:r>
            <a:r>
              <a:rPr lang="en-US" altLang="zh-CN" dirty="0" smtClean="0"/>
              <a:t>HILO</a:t>
            </a:r>
            <a:r>
              <a:rPr lang="zh-CN" altLang="en-US" dirty="0" smtClean="0"/>
              <a:t>模块（</a:t>
            </a:r>
            <a:r>
              <a:rPr lang="en-US" altLang="zh-CN" dirty="0" smtClean="0"/>
              <a:t>HILO</a:t>
            </a:r>
            <a:r>
              <a:rPr lang="zh-CN" altLang="en-US" dirty="0" smtClean="0"/>
              <a:t>）、协处理器模块（</a:t>
            </a:r>
            <a:r>
              <a:rPr lang="en-US" altLang="zh-CN" dirty="0" smtClean="0"/>
              <a:t>CP0</a:t>
            </a:r>
            <a:r>
              <a:rPr lang="zh-CN" altLang="en-US" dirty="0" smtClean="0"/>
              <a:t>）和控制模块（</a:t>
            </a:r>
            <a:r>
              <a:rPr lang="en-US" altLang="zh-CN" dirty="0" smtClean="0"/>
              <a:t>CTRL</a:t>
            </a:r>
            <a:r>
              <a:rPr lang="zh-CN" altLang="en-US" dirty="0" smtClean="0"/>
              <a:t>）。寄存器堆模块在译码阶段实现，便于指令在译码阶段访问寄存器并得到相应的数据。</a:t>
            </a:r>
            <a:r>
              <a:rPr lang="en-US" altLang="zh-CN" dirty="0" smtClean="0"/>
              <a:t>HILO</a:t>
            </a:r>
            <a:r>
              <a:rPr lang="zh-CN" altLang="en-US" dirty="0" smtClean="0"/>
              <a:t>模块和协处理器模块在回写阶段实现。控制模块则用于控制整个流水线的暂停、清除等动作，因此不将其归入流水线中的某一个阶段。</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——CPU</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流水线主要有结构冲突、数据冲突和控制冲突三种冲突类型。由于结构冲突不可避免，而控制冲突可以通过延时槽来解决，因此本实验重点需要解决的冲突是数据冲突。为此，我们引入数据前推技术，将计算结果从其产生处直接送到其他指令需要或所有需要的功能单元处，避免流水线暂停，其实现需要各个阶段相互协作。上述解决方案的前提是新的寄存器的值必须在执行阶段计算出来，如果是加载指令则不满足这个前提。对于</a:t>
            </a:r>
            <a:r>
              <a:rPr lang="en-US" altLang="zh-CN" dirty="0" smtClean="0"/>
              <a:t>load</a:t>
            </a:r>
            <a:r>
              <a:rPr lang="zh-CN" altLang="en-US" dirty="0" smtClean="0"/>
              <a:t>相关的情况就需要暂停流水线，为此需要给流水线实现暂停机制，使得</a:t>
            </a:r>
            <a:r>
              <a:rPr lang="en-US" altLang="zh-CN" dirty="0" smtClean="0"/>
              <a:t>Controller</a:t>
            </a:r>
            <a:r>
              <a:rPr lang="zh-CN" altLang="en-US" dirty="0" smtClean="0"/>
              <a:t>可以接收到来自各个阶段的暂停请求，并实现对流水线的暂停和恢复操作。</a:t>
            </a:r>
            <a:endParaRPr lang="zh-CN" alt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ar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1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1.xml><?xml version="1.0" encoding="utf-8"?>
<Control xmlns="http://schemas.microsoft.com/VisualStudio/2011/storyboarding/control/v1.0">
  <Id Name="System.Storyboard.Stencil.TabGroup" RevisionId="00000000-0000-0000-0000-000000000000" Stencil="System.Common" StencilRevisionId="00000000-0000-0000-0000-000000000000" StencilVersion="1.0"/>
</Control>
</file>

<file path=customXml/item12.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3.xml><?xml version="1.0" encoding="utf-8"?>
<Control xmlns="http://schemas.microsoft.com/VisualStudio/2011/storyboarding/control/v1.0">
  <Id Name="System.Storyboard.Stencil.PhoneNotification" RevisionId="00000000-0000-0000-0000-000000000000" Stencil="System.Windows_Phone_7" StencilRevisionId="00000000-0000-0000-0000-000000000000" StencilVersion="1.0"/>
</Control>
</file>

<file path=customXml/item14.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5.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16.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17.xml><?xml version="1.0" encoding="utf-8"?>
<Control xmlns="http://schemas.microsoft.com/VisualStudio/2011/storyboarding/control">
  <Id Name="System.Storyboarding.Backgrounds.SharePoint" RevisionId="bdb52a43-f875-417f-a3f8-9b0259dd3051" Stencil="System.Storyboarding.Backgrounds" StencilRevisionId="bdb52a43-f875-417f-a3f8-9b0259dd3051" StencilVersion="0.1"/>
</Control>
</file>

<file path=customXml/item1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9.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2.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20.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21.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22.xml><?xml version="1.0" encoding="utf-8"?>
<Control xmlns="http://schemas.microsoft.com/VisualStudio/2011/storyboarding/control/v1.0">
  <Id Name="System.Storyboard.Stencil.HorizontalScrollbar" RevisionId="00000000-0000-0000-0000-000000000000" Stencil="System.Common" StencilRevisionId="00000000-0000-0000-0000-000000000000" StencilVersion="1.0"/>
</Control>
</file>

<file path=customXml/item23.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24.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5.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26.xml><?xml version="1.0" encoding="utf-8"?>
<Control xmlns="http://schemas.microsoft.com/VisualStudio/2011/storyboarding/control">
  <Id Name="System.Storyboarding.Backgrounds.WebBrowser" RevisionId="bdb52a43-f875-417f-a3f8-9b0259dd3051" Stencil="System.Storyboarding.Backgrounds" StencilRevisionId="bdb52a43-f875-417f-a3f8-9b0259dd3051" StencilVersion="0.1"/>
</Control>
</file>

<file path=customXml/item27.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8.xml><?xml version="1.0" encoding="utf-8"?>
<Control xmlns="http://schemas.microsoft.com/VisualStudio/2011/storyboarding/control/v1.0">
  <Id Name="System.Storyboard.Stencil.VideoPlayer" RevisionId="00000000-0000-0000-0000-000000000000" Stencil="System.Media" StencilRevisionId="00000000-0000-0000-0000-000000000000" StencilVersion="1.0"/>
</Control>
</file>

<file path=customXml/item29.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3.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32.xml><?xml version="1.0" encoding="utf-8"?>
<Control xmlns="http://schemas.microsoft.com/VisualStudio/2011/storyboarding/control">
  <Id Name="System.Storyboarding.WindowsPhoneIcons.Video" RevisionId="5814b1e0-0169-11e0-a976-0800200c9a66" Stencil="System.Storyboarding.WindowsPhoneIcons" StencilRevisionId="5814b1e0-0169-11e0-a976-0800200c9a66" StencilVersion="0.1"/>
</Control>
</file>

<file path=customXml/item33.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34.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35.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36.xml><?xml version="1.0" encoding="utf-8"?>
<Control xmlns="http://schemas.microsoft.com/VisualStudio/2011/storyboarding/control">
  <Id Name="System.Storyboarding.Backgrounds.WindowsPhone" RevisionId="bdb52a43-f875-417f-a3f8-9b0259dd3051" Stencil="System.Storyboarding.Backgrounds" StencilRevisionId="bdb52a43-f875-417f-a3f8-9b0259dd3051" StencilVersion="0.1"/>
</Control>
</file>

<file path=customXml/item37.xml><?xml version="1.0" encoding="utf-8"?>
<Control xmlns="http://schemas.microsoft.com/VisualStudio/2011/storyboarding/control">
  <Id Name="System.Storyboarding.Backgrounds.WindowsPhoneLandscape" RevisionId="bdb52a43-f875-417f-a3f8-9b0259dd3051" Stencil="System.Storyboarding.Backgrounds" StencilRevisionId="bdb52a43-f875-417f-a3f8-9b0259dd3051" StencilVersion="0.1"/>
</Control>
</file>

<file path=customXml/item3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9.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ontrol xmlns="http://schemas.microsoft.com/VisualStudio/2011/storyboarding/control">
  <Id Name="System.Storyboarding.Backgrounds.Window" RevisionId="bdb52a43-f875-417f-a3f8-9b0259dd3051" Stencil="System.Storyboarding.Backgrounds" StencilRevisionId="bdb52a43-f875-417f-a3f8-9b0259dd3051" StencilVersion="0.1"/>
</Control>
</file>

<file path=customXml/item40.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41.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42.xml><?xml version="1.0" encoding="utf-8"?>
<Control xmlns="http://schemas.microsoft.com/VisualStudio/2011/storyboarding/control/v1.0">
  <Id Name="System.Storyboard.Stencil.Browser" RevisionId="bdb52a43-f875-417f-a3f8-9b0259dd3051" Stencil="System.Backgrounds" StencilRevisionId="bdb52a43-f875-417f-a3f8-9b0259dd3051" StencilVersion="1.0"/>
</Control>
</file>

<file path=customXml/item43.xml><?xml version="1.0" encoding="utf-8"?>
<Control xmlns="http://schemas.microsoft.com/VisualStudio/2011/storyboarding/control/v1.0">
  <Id Name="System.Storyboard.Stencil.VerticalSplitter" RevisionId="00000000-0000-0000-0000-000000000000" Stencil="System.Windows" StencilRevisionId="00000000-0000-0000-0000-000000000000" StencilVersion="1.0"/>
</Control>
</file>

<file path=customXml/item44.xml><?xml version="1.0" encoding="utf-8"?>
<Control xmlns="http://schemas.microsoft.com/VisualStudio/2011/storyboarding/control/v1.0">
  <Id Name="System.Storyboard.Stencil.VerticalBarChart" RevisionId="00000000-0000-0000-0000-000000000000" Stencil="System.Media" StencilRevisionId="00000000-0000-0000-0000-000000000000" StencilVersion="1.0"/>
</Control>
</file>

<file path=customXml/item45.xml><?xml version="1.0" encoding="utf-8"?>
<Control xmlns="http://schemas.microsoft.com/VisualStudio/2011/storyboarding/control/v1.0">
  <Id Name="System.Storyboard.Stencil.Breadcrumb" RevisionId="00000000-0000-0000-0000-000000000000" Stencil="System.Common" StencilRevisionId="00000000-0000-0000-0000-000000000000" StencilVersion="1.0"/>
</Control>
</file>

<file path=customXml/item46.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47.xml><?xml version="1.0" encoding="utf-8"?>
<Control xmlns="http://schemas.microsoft.com/VisualStudio/2011/storyboarding/control/v1.0">
  <Id Name="System.Storyboard.Stencil.PhoneApplicationBar" RevisionId="00000000-0000-0000-0000-000000000000" Stencil="System.Windows_Phone_7" StencilRevisionId="00000000-0000-0000-0000-000000000000" StencilVersion="1.0"/>
</Control>
</file>

<file path=customXml/item48.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49.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50.xml><?xml version="1.0" encoding="utf-8"?>
<Control xmlns="http://schemas.microsoft.com/VisualStudio/2011/storyboarding/control/v1.0">
  <Id Name="System.Storyboard.Stencil.Hyperlink" RevisionId="00000000-0000-0000-0000-000000000000" Stencil="System.Common" StencilRevisionId="00000000-0000-0000-0000-000000000000" StencilVersion="1.0"/>
</Control>
</file>

<file path=customXml/item51.xml><?xml version="1.0" encoding="utf-8"?>
<Control xmlns="http://schemas.microsoft.com/VisualStudio/2011/storyboarding/control/v1.0">
  <Id Name="System.Storyboard.Stencil.PhoneKeyboard" RevisionId="00000000-0000-0000-0000-000000000000" Stencil="System.Windows_Phone_7" StencilRevisionId="00000000-0000-0000-0000-000000000000" StencilVersion="1.0"/>
</Control>
</file>

<file path=customXml/item52.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53.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54.xml><?xml version="1.0" encoding="utf-8"?>
<Control xmlns="http://schemas.microsoft.com/VisualStudio/2011/storyboarding/control/v1.0">
  <Id Name="System.Storyboard.Stencil.Image" RevisionId="00000000-0000-0000-0000-000000000000" Stencil="System.Media" StencilRevisionId="00000000-0000-0000-0000-000000000000" StencilVersion="1.0"/>
</Control>
</file>

<file path=customXml/item55.xml><?xml version="1.0" encoding="utf-8"?>
<Control xmlns="http://schemas.microsoft.com/VisualStudio/2011/storyboarding/control/v1.0">
  <Id Name="System.Storyboard.Stencil.TextArea" RevisionId="00000000-0000-0000-0000-000000000000" Stencil="System.Common" StencilRevisionId="00000000-0000-0000-0000-000000000000" StencilVersion="1.0"/>
</Control>
</file>

<file path=customXml/item56.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57.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5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9.xml><?xml version="1.0" encoding="utf-8"?>
<Control xmlns="http://schemas.microsoft.com/VisualStudio/2011/storyboarding/control/v1.0">
  <Id Name="System.Storyboard.Stencil.PhoneBrowserBar" RevisionId="00000000-0000-0000-0000-000000000000" Stencil="System.Windows_Phone_7" StencilRevisionId="00000000-0000-0000-0000-000000000000" StencilVersion="1.0"/>
</Control>
</file>

<file path=customXml/item6.xml><?xml version="1.0" encoding="utf-8"?>
<Control xmlns="http://schemas.microsoft.com/VisualStudio/2011/storyboarding/control/v1.0">
  <Id Name="System.Storyboard.Stencil.Button" RevisionId="00000000-0000-0000-0000-000000000000" Stencil="System.Common" StencilRevisionId="00000000-0000-0000-0000-000000000000" StencilVersion="1.0"/>
</Control>
</file>

<file path=customXml/item60.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61.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62.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63.xml><?xml version="1.0" encoding="utf-8"?>
<Control xmlns="http://schemas.microsoft.com/VisualStudio/2011/storyboarding/control/v1.0">
  <Id Name="System.Storyboard.Stencil.PlayControls" RevisionId="00000000-0000-0000-0000-000000000000" Stencil="System.Media" StencilRevisionId="00000000-0000-0000-0000-000000000000" StencilVersion="1.0"/>
</Control>
</file>

<file path=customXml/item64.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65.xml><?xml version="1.0" encoding="utf-8"?>
<Control xmlns="http://schemas.microsoft.com/VisualStudio/2011/storyboarding/control/v1.0">
  <Id Name="System.Storyboard.Stencil.FourItemList" RevisionId="00000000-0000-0000-0000-000000000000" Stencil="System.Common" StencilRevisionId="00000000-0000-0000-0000-000000000000" StencilVersion="1.0"/>
</Control>
</file>

<file path=customXml/item66.xml><?xml version="1.0" encoding="utf-8"?>
<Control xmlns="http://schemas.microsoft.com/VisualStudio/2011/storyboarding/control/v1.0">
  <Id Name="System.Storyboard.Stencil.Slider" RevisionId="00000000-0000-0000-0000-000000000000" Stencil="System.Common" StencilRevisionId="00000000-0000-0000-0000-000000000000" StencilVersion="1.0"/>
</Control>
</file>

<file path=customXml/item67.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68.xml><?xml version="1.0" encoding="utf-8"?>
<Control xmlns="http://schemas.microsoft.com/VisualStudio/2011/storyboarding/control/v1.0">
  <Id Name="System.Storyboard.Stencil.Group" RevisionId="00000000-0000-0000-0000-000000000000" Stencil="System.Windows" StencilRevisionId="00000000-0000-0000-0000-000000000000" StencilVersion="1.0"/>
</Control>
</file>

<file path=customXml/item69.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7.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TT6HZDVJM2HV-178-540</_dlc_DocId>
    <_dlc_DocIdUrl xmlns="b4ebf394-daf6-497a-96c5-a2f8c10b38cf">
      <Url>http://vstsdfmoss/sites/VSTSDF/DevDiv/TFS/teams/rm/_layouts/DocIdRedir.aspx?ID=TT6HZDVJM2HV-178-540</Url>
      <Description>TT6HZDVJM2HV-178-540</Description>
    </_dlc_DocIdUrl>
  </documentManagement>
</p:properties>
</file>

<file path=customXml/item70.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7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72.xml><?xml version="1.0" encoding="utf-8"?>
<Control xmlns="http://schemas.microsoft.com/VisualStudio/2011/storyboarding/control/v1.0">
  <Id Name="System.Storyboard.Stencil.Calendar" RevisionId="00000000-0000-0000-0000-000000000000" Stencil="System.Common" StencilRevisionId="00000000-0000-0000-0000-000000000000" StencilVersion="1.0"/>
</Control>
</file>

<file path=customXml/item73.xml><?xml version="1.0" encoding="utf-8"?>
<Control xmlns="http://schemas.microsoft.com/VisualStudio/2011/storyboarding/control/v1.0">
  <Id Name="System.Storyboard.Stencil.StatusBar" RevisionId="00000000-0000-0000-0000-000000000000" Stencil="System.Windows" StencilRevisionId="00000000-0000-0000-0000-000000000000" StencilVersion="1.0"/>
</Control>
</file>

<file path=customXml/item74.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8.xml><?xml version="1.0" encoding="utf-8"?>
<ct:contentTypeSchema xmlns:ct="http://schemas.microsoft.com/office/2006/metadata/contentType" xmlns:ma="http://schemas.microsoft.com/office/2006/metadata/properties/metaAttributes" ct:_="" ma:_="" ma:contentTypeName="Document" ma:contentTypeID="0x01010022C9F813607D1D469674AAA3D24DC85B" ma:contentTypeVersion="0" ma:contentTypeDescription="Create a new document." ma:contentTypeScope="" ma:versionID="2370c695874a1292907530ead749c2be">
  <xsd:schema xmlns:xsd="http://www.w3.org/2001/XMLSchema" xmlns:xs="http://www.w3.org/2001/XMLSchema" xmlns:p="http://schemas.microsoft.com/office/2006/metadata/properties" xmlns:ns2="b4ebf394-daf6-497a-96c5-a2f8c10b38cf" targetNamespace="http://schemas.microsoft.com/office/2006/metadata/properties" ma:root="true" ma:fieldsID="9b19f9f2e3a2b2958cd8578711e95110" ns2:_="">
    <xsd:import namespace="b4ebf394-daf6-497a-96c5-a2f8c10b38c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ebf394-daf6-497a-96c5-a2f8c10b38c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v1.0">
  <Id Name="System.Storyboard.Stencil.DatePicker" RevisionId="00000000-0000-0000-0000-000000000000" Stencil="System.Common" StencilRevisionId="00000000-0000-0000-0000-000000000000" StencilVersion="1.0"/>
</Control>
</file>

<file path=customXml/itemProps1.xml><?xml version="1.0" encoding="utf-8"?>
<ds:datastoreItem xmlns:ds="http://schemas.openxmlformats.org/officeDocument/2006/customXml" ds:itemID="{CC419530-796D-4DBE-BBEE-9A6630A896E1}">
  <ds:schemaRefs>
    <ds:schemaRef ds:uri="http://schemas.microsoft.com/VisualStudio/2011/storyboarding/control/v1.0"/>
  </ds:schemaRefs>
</ds:datastoreItem>
</file>

<file path=customXml/itemProps10.xml><?xml version="1.0" encoding="utf-8"?>
<ds:datastoreItem xmlns:ds="http://schemas.openxmlformats.org/officeDocument/2006/customXml" ds:itemID="{20EE139D-44C7-4192-A8B7-E25390148E28}">
  <ds:schemaRefs>
    <ds:schemaRef ds:uri="http://schemas.microsoft.com/VisualStudio/2011/storyboarding/control/v1.0"/>
  </ds:schemaRefs>
</ds:datastoreItem>
</file>

<file path=customXml/itemProps11.xml><?xml version="1.0" encoding="utf-8"?>
<ds:datastoreItem xmlns:ds="http://schemas.openxmlformats.org/officeDocument/2006/customXml" ds:itemID="{63E5DE85-F05E-4507-B223-806D8F49F058}">
  <ds:schemaRefs>
    <ds:schemaRef ds:uri="http://schemas.microsoft.com/VisualStudio/2011/storyboarding/control/v1.0"/>
  </ds:schemaRefs>
</ds:datastoreItem>
</file>

<file path=customXml/itemProps12.xml><?xml version="1.0" encoding="utf-8"?>
<ds:datastoreItem xmlns:ds="http://schemas.openxmlformats.org/officeDocument/2006/customXml" ds:itemID="{D356E6DB-54C9-4389-B932-0F583366BD4B}">
  <ds:schemaRefs>
    <ds:schemaRef ds:uri="http://schemas.microsoft.com/VisualStudio/2011/storyboarding/control/v1.0"/>
  </ds:schemaRefs>
</ds:datastoreItem>
</file>

<file path=customXml/itemProps13.xml><?xml version="1.0" encoding="utf-8"?>
<ds:datastoreItem xmlns:ds="http://schemas.openxmlformats.org/officeDocument/2006/customXml" ds:itemID="{4EE14C2A-AD9F-4617-A8CC-4057921BFCA8}">
  <ds:schemaRefs>
    <ds:schemaRef ds:uri="http://schemas.microsoft.com/VisualStudio/2011/storyboarding/control/v1.0"/>
  </ds:schemaRefs>
</ds:datastoreItem>
</file>

<file path=customXml/itemProps14.xml><?xml version="1.0" encoding="utf-8"?>
<ds:datastoreItem xmlns:ds="http://schemas.openxmlformats.org/officeDocument/2006/customXml" ds:itemID="{416D00B5-FBFE-483F-BE84-520287240459}">
  <ds:schemaRefs>
    <ds:schemaRef ds:uri="http://schemas.microsoft.com/VisualStudio/2011/storyboarding/control/v1.0"/>
  </ds:schemaRefs>
</ds:datastoreItem>
</file>

<file path=customXml/itemProps15.xml><?xml version="1.0" encoding="utf-8"?>
<ds:datastoreItem xmlns:ds="http://schemas.openxmlformats.org/officeDocument/2006/customXml" ds:itemID="{63E54A0C-A919-4747-87DB-6EB5DB41F719}">
  <ds:schemaRefs>
    <ds:schemaRef ds:uri="http://schemas.microsoft.com/VisualStudio/2011/storyboarding/control/v1.0"/>
  </ds:schemaRefs>
</ds:datastoreItem>
</file>

<file path=customXml/itemProps16.xml><?xml version="1.0" encoding="utf-8"?>
<ds:datastoreItem xmlns:ds="http://schemas.openxmlformats.org/officeDocument/2006/customXml" ds:itemID="{6B22741B-5AC6-4A2C-A57A-E4BDF22E0A90}">
  <ds:schemaRefs>
    <ds:schemaRef ds:uri="http://schemas.microsoft.com/VisualStudio/2011/storyboarding/control/v1.0"/>
  </ds:schemaRefs>
</ds:datastoreItem>
</file>

<file path=customXml/itemProps17.xml><?xml version="1.0" encoding="utf-8"?>
<ds:datastoreItem xmlns:ds="http://schemas.openxmlformats.org/officeDocument/2006/customXml" ds:itemID="{379BFC32-51F7-4218-B2AD-CFD6564CE11F}">
  <ds:schemaRefs>
    <ds:schemaRef ds:uri="http://schemas.microsoft.com/VisualStudio/2011/storyboarding/control"/>
  </ds:schemaRefs>
</ds:datastoreItem>
</file>

<file path=customXml/itemProps18.xml><?xml version="1.0" encoding="utf-8"?>
<ds:datastoreItem xmlns:ds="http://schemas.openxmlformats.org/officeDocument/2006/customXml" ds:itemID="{6574190A-3D9E-42C1-B276-38E33156AA99}">
  <ds:schemaRefs>
    <ds:schemaRef ds:uri="http://schemas.microsoft.com/VisualStudio/2011/storyboarding/control/v1.0"/>
  </ds:schemaRefs>
</ds:datastoreItem>
</file>

<file path=customXml/itemProps19.xml><?xml version="1.0" encoding="utf-8"?>
<ds:datastoreItem xmlns:ds="http://schemas.openxmlformats.org/officeDocument/2006/customXml" ds:itemID="{9C57ED54-5F7A-476D-BFE2-C46C7230CC6B}">
  <ds:schemaRefs>
    <ds:schemaRef ds:uri="http://schemas.microsoft.com/VisualStudio/2011/storyboarding/control/v1.0"/>
  </ds:schemaRefs>
</ds:datastoreItem>
</file>

<file path=customXml/itemProps2.xml><?xml version="1.0" encoding="utf-8"?>
<ds:datastoreItem xmlns:ds="http://schemas.openxmlformats.org/officeDocument/2006/customXml" ds:itemID="{B2C9D19C-4878-43E0-A5AD-CB76AB49D960}">
  <ds:schemaRefs>
    <ds:schemaRef ds:uri="http://schemas.microsoft.com/VisualStudio/2011/storyboarding/control/v1.0"/>
  </ds:schemaRefs>
</ds:datastoreItem>
</file>

<file path=customXml/itemProps20.xml><?xml version="1.0" encoding="utf-8"?>
<ds:datastoreItem xmlns:ds="http://schemas.openxmlformats.org/officeDocument/2006/customXml" ds:itemID="{E9C4CBB0-7D2F-42EC-9ED0-589327F3DDE1}">
  <ds:schemaRefs>
    <ds:schemaRef ds:uri="http://schemas.microsoft.com/VisualStudio/2011/storyboarding/control"/>
  </ds:schemaRefs>
</ds:datastoreItem>
</file>

<file path=customXml/itemProps21.xml><?xml version="1.0" encoding="utf-8"?>
<ds:datastoreItem xmlns:ds="http://schemas.openxmlformats.org/officeDocument/2006/customXml" ds:itemID="{7BF16C54-4775-4FA7-AF88-98AF6D5E8CA6}">
  <ds:schemaRefs>
    <ds:schemaRef ds:uri="http://schemas.microsoft.com/VisualStudio/2011/storyboarding/control/v1.0"/>
  </ds:schemaRefs>
</ds:datastoreItem>
</file>

<file path=customXml/itemProps22.xml><?xml version="1.0" encoding="utf-8"?>
<ds:datastoreItem xmlns:ds="http://schemas.openxmlformats.org/officeDocument/2006/customXml" ds:itemID="{CB953D38-E965-4BB2-94FE-DF647E85A654}">
  <ds:schemaRefs>
    <ds:schemaRef ds:uri="http://schemas.microsoft.com/VisualStudio/2011/storyboarding/control/v1.0"/>
  </ds:schemaRefs>
</ds:datastoreItem>
</file>

<file path=customXml/itemProps23.xml><?xml version="1.0" encoding="utf-8"?>
<ds:datastoreItem xmlns:ds="http://schemas.openxmlformats.org/officeDocument/2006/customXml" ds:itemID="{253B000D-0B23-420C-B5B5-11B6002E5391}">
  <ds:schemaRefs>
    <ds:schemaRef ds:uri="http://schemas.microsoft.com/VisualStudio/2011/storyboarding/control/v1.0"/>
  </ds:schemaRefs>
</ds:datastoreItem>
</file>

<file path=customXml/itemProps24.xml><?xml version="1.0" encoding="utf-8"?>
<ds:datastoreItem xmlns:ds="http://schemas.openxmlformats.org/officeDocument/2006/customXml" ds:itemID="{9C4C7B07-3AE3-46A1-A54D-2BDFAB93A8EF}">
  <ds:schemaRefs>
    <ds:schemaRef ds:uri="http://schemas.microsoft.com/VisualStudio/2011/storyboarding/control/v1.0"/>
  </ds:schemaRefs>
</ds:datastoreItem>
</file>

<file path=customXml/itemProps25.xml><?xml version="1.0" encoding="utf-8"?>
<ds:datastoreItem xmlns:ds="http://schemas.openxmlformats.org/officeDocument/2006/customXml" ds:itemID="{0BD21A30-063A-4397-97B8-0121D45BD9D6}">
  <ds:schemaRefs>
    <ds:schemaRef ds:uri="http://schemas.microsoft.com/VisualStudio/2011/storyboarding/control/v1.0"/>
  </ds:schemaRefs>
</ds:datastoreItem>
</file>

<file path=customXml/itemProps26.xml><?xml version="1.0" encoding="utf-8"?>
<ds:datastoreItem xmlns:ds="http://schemas.openxmlformats.org/officeDocument/2006/customXml" ds:itemID="{387838C4-29F2-40AB-9647-8346D39956AB}">
  <ds:schemaRefs>
    <ds:schemaRef ds:uri="http://schemas.microsoft.com/VisualStudio/2011/storyboarding/control"/>
  </ds:schemaRefs>
</ds:datastoreItem>
</file>

<file path=customXml/itemProps27.xml><?xml version="1.0" encoding="utf-8"?>
<ds:datastoreItem xmlns:ds="http://schemas.openxmlformats.org/officeDocument/2006/customXml" ds:itemID="{A2DAA52B-5F52-4A8E-B601-7BF162CD738F}">
  <ds:schemaRefs>
    <ds:schemaRef ds:uri="http://schemas.microsoft.com/VisualStudio/2011/storyboarding/control/v1.0"/>
  </ds:schemaRefs>
</ds:datastoreItem>
</file>

<file path=customXml/itemProps28.xml><?xml version="1.0" encoding="utf-8"?>
<ds:datastoreItem xmlns:ds="http://schemas.openxmlformats.org/officeDocument/2006/customXml" ds:itemID="{156ACD54-663F-4146-A83C-D39B7758E090}">
  <ds:schemaRefs>
    <ds:schemaRef ds:uri="http://schemas.microsoft.com/VisualStudio/2011/storyboarding/control/v1.0"/>
  </ds:schemaRefs>
</ds:datastoreItem>
</file>

<file path=customXml/itemProps29.xml><?xml version="1.0" encoding="utf-8"?>
<ds:datastoreItem xmlns:ds="http://schemas.openxmlformats.org/officeDocument/2006/customXml" ds:itemID="{188F6680-9EB8-4B03-8D3B-773D66FC777A}">
  <ds:schemaRefs>
    <ds:schemaRef ds:uri="http://schemas.microsoft.com/VisualStudio/2011/storyboarding/control/v1.0"/>
  </ds:schemaRefs>
</ds:datastoreItem>
</file>

<file path=customXml/itemProps3.xml><?xml version="1.0" encoding="utf-8"?>
<ds:datastoreItem xmlns:ds="http://schemas.openxmlformats.org/officeDocument/2006/customXml" ds:itemID="{C1E8400F-CB83-4A16-AF3D-36FAF22BDD23}">
  <ds:schemaRefs>
    <ds:schemaRef ds:uri="http://schemas.microsoft.com/VisualStudio/2011/storyboarding/control/v1.0"/>
  </ds:schemaRefs>
</ds:datastoreItem>
</file>

<file path=customXml/itemProps30.xml><?xml version="1.0" encoding="utf-8"?>
<ds:datastoreItem xmlns:ds="http://schemas.openxmlformats.org/officeDocument/2006/customXml" ds:itemID="{B7BD4F34-B154-4D92-BE87-C557EB1B7EFB}">
  <ds:schemaRefs>
    <ds:schemaRef ds:uri="http://schemas.microsoft.com/sharepoint/v3/contenttype/forms"/>
  </ds:schemaRefs>
</ds:datastoreItem>
</file>

<file path=customXml/itemProps31.xml><?xml version="1.0" encoding="utf-8"?>
<ds:datastoreItem xmlns:ds="http://schemas.openxmlformats.org/officeDocument/2006/customXml" ds:itemID="{5E2E8CE4-298D-499A-B8B4-4A593AC844A5}">
  <ds:schemaRefs>
    <ds:schemaRef ds:uri="http://schemas.microsoft.com/VisualStudio/2011/storyboarding/control/v1.0"/>
  </ds:schemaRefs>
</ds:datastoreItem>
</file>

<file path=customXml/itemProps32.xml><?xml version="1.0" encoding="utf-8"?>
<ds:datastoreItem xmlns:ds="http://schemas.openxmlformats.org/officeDocument/2006/customXml" ds:itemID="{70C23831-7801-40F8-9A53-4E9925562CBE}">
  <ds:schemaRefs>
    <ds:schemaRef ds:uri="http://schemas.microsoft.com/VisualStudio/2011/storyboarding/control"/>
  </ds:schemaRefs>
</ds:datastoreItem>
</file>

<file path=customXml/itemProps33.xml><?xml version="1.0" encoding="utf-8"?>
<ds:datastoreItem xmlns:ds="http://schemas.openxmlformats.org/officeDocument/2006/customXml" ds:itemID="{A1B88D5F-41A7-488A-960C-6D819000899D}">
  <ds:schemaRefs>
    <ds:schemaRef ds:uri="http://schemas.microsoft.com/VisualStudio/2011/storyboarding/control/v1.0"/>
  </ds:schemaRefs>
</ds:datastoreItem>
</file>

<file path=customXml/itemProps34.xml><?xml version="1.0" encoding="utf-8"?>
<ds:datastoreItem xmlns:ds="http://schemas.openxmlformats.org/officeDocument/2006/customXml" ds:itemID="{B41892D7-DF8B-4D5A-8AD2-983048A35AA0}">
  <ds:schemaRefs>
    <ds:schemaRef ds:uri="http://schemas.microsoft.com/VisualStudio/2011/storyboarding/control/v1.0"/>
  </ds:schemaRefs>
</ds:datastoreItem>
</file>

<file path=customXml/itemProps35.xml><?xml version="1.0" encoding="utf-8"?>
<ds:datastoreItem xmlns:ds="http://schemas.openxmlformats.org/officeDocument/2006/customXml" ds:itemID="{E4A0845B-41B6-4256-8FB3-E31EA581BF55}">
  <ds:schemaRefs>
    <ds:schemaRef ds:uri="http://schemas.microsoft.com/VisualStudio/2011/storyboarding/control/v1.0"/>
  </ds:schemaRefs>
</ds:datastoreItem>
</file>

<file path=customXml/itemProps36.xml><?xml version="1.0" encoding="utf-8"?>
<ds:datastoreItem xmlns:ds="http://schemas.openxmlformats.org/officeDocument/2006/customXml" ds:itemID="{A6ECB6E0-BD84-4681-8699-56A1B3F36A60}">
  <ds:schemaRefs>
    <ds:schemaRef ds:uri="http://schemas.microsoft.com/VisualStudio/2011/storyboarding/control"/>
  </ds:schemaRefs>
</ds:datastoreItem>
</file>

<file path=customXml/itemProps37.xml><?xml version="1.0" encoding="utf-8"?>
<ds:datastoreItem xmlns:ds="http://schemas.openxmlformats.org/officeDocument/2006/customXml" ds:itemID="{E2EFB470-892C-4F70-98FA-B53F970592A9}">
  <ds:schemaRefs>
    <ds:schemaRef ds:uri="http://schemas.microsoft.com/VisualStudio/2011/storyboarding/control"/>
  </ds:schemaRefs>
</ds:datastoreItem>
</file>

<file path=customXml/itemProps38.xml><?xml version="1.0" encoding="utf-8"?>
<ds:datastoreItem xmlns:ds="http://schemas.openxmlformats.org/officeDocument/2006/customXml" ds:itemID="{E4D924B8-E923-4751-87E1-B31AA64A9F7B}">
  <ds:schemaRefs>
    <ds:schemaRef ds:uri="http://schemas.microsoft.com/VisualStudio/2011/storyboarding/control/v1.0"/>
  </ds:schemaRefs>
</ds:datastoreItem>
</file>

<file path=customXml/itemProps39.xml><?xml version="1.0" encoding="utf-8"?>
<ds:datastoreItem xmlns:ds="http://schemas.openxmlformats.org/officeDocument/2006/customXml" ds:itemID="{18A6A270-A75C-4D7E-86E4-765FF07C5144}">
  <ds:schemaRefs>
    <ds:schemaRef ds:uri="http://schemas.microsoft.com/sharepoint/events"/>
  </ds:schemaRefs>
</ds:datastoreItem>
</file>

<file path=customXml/itemProps4.xml><?xml version="1.0" encoding="utf-8"?>
<ds:datastoreItem xmlns:ds="http://schemas.openxmlformats.org/officeDocument/2006/customXml" ds:itemID="{1AF31726-A62F-4331-8622-ED351D5149B7}">
  <ds:schemaRefs>
    <ds:schemaRef ds:uri="http://schemas.microsoft.com/VisualStudio/2011/storyboarding/control"/>
  </ds:schemaRefs>
</ds:datastoreItem>
</file>

<file path=customXml/itemProps40.xml><?xml version="1.0" encoding="utf-8"?>
<ds:datastoreItem xmlns:ds="http://schemas.openxmlformats.org/officeDocument/2006/customXml" ds:itemID="{AECE9E1B-E7C1-46F6-9945-164C1E49BE74}">
  <ds:schemaRefs>
    <ds:schemaRef ds:uri="http://schemas.microsoft.com/VisualStudio/2011/storyboarding/control/v1.0"/>
  </ds:schemaRefs>
</ds:datastoreItem>
</file>

<file path=customXml/itemProps41.xml><?xml version="1.0" encoding="utf-8"?>
<ds:datastoreItem xmlns:ds="http://schemas.openxmlformats.org/officeDocument/2006/customXml" ds:itemID="{19CB1DF2-8822-4520-A56A-045D340F0C71}">
  <ds:schemaRefs>
    <ds:schemaRef ds:uri="http://schemas.microsoft.com/VisualStudio/2011/storyboarding/control/v1.0"/>
  </ds:schemaRefs>
</ds:datastoreItem>
</file>

<file path=customXml/itemProps42.xml><?xml version="1.0" encoding="utf-8"?>
<ds:datastoreItem xmlns:ds="http://schemas.openxmlformats.org/officeDocument/2006/customXml" ds:itemID="{53BC856C-B486-437D-A7B4-612AE9417D7A}">
  <ds:schemaRefs>
    <ds:schemaRef ds:uri="http://schemas.microsoft.com/VisualStudio/2011/storyboarding/control/v1.0"/>
  </ds:schemaRefs>
</ds:datastoreItem>
</file>

<file path=customXml/itemProps43.xml><?xml version="1.0" encoding="utf-8"?>
<ds:datastoreItem xmlns:ds="http://schemas.openxmlformats.org/officeDocument/2006/customXml" ds:itemID="{DDEEC505-9111-44CE-9DED-8A454ABEC272}">
  <ds:schemaRefs>
    <ds:schemaRef ds:uri="http://schemas.microsoft.com/VisualStudio/2011/storyboarding/control/v1.0"/>
  </ds:schemaRefs>
</ds:datastoreItem>
</file>

<file path=customXml/itemProps44.xml><?xml version="1.0" encoding="utf-8"?>
<ds:datastoreItem xmlns:ds="http://schemas.openxmlformats.org/officeDocument/2006/customXml" ds:itemID="{16772130-8F5D-442B-AA11-39D4F229ACC6}">
  <ds:schemaRefs>
    <ds:schemaRef ds:uri="http://schemas.microsoft.com/VisualStudio/2011/storyboarding/control/v1.0"/>
  </ds:schemaRefs>
</ds:datastoreItem>
</file>

<file path=customXml/itemProps45.xml><?xml version="1.0" encoding="utf-8"?>
<ds:datastoreItem xmlns:ds="http://schemas.openxmlformats.org/officeDocument/2006/customXml" ds:itemID="{4CFA599C-9F1C-4AB4-AB4F-10CF77B58F79}">
  <ds:schemaRefs>
    <ds:schemaRef ds:uri="http://schemas.microsoft.com/VisualStudio/2011/storyboarding/control/v1.0"/>
  </ds:schemaRefs>
</ds:datastoreItem>
</file>

<file path=customXml/itemProps46.xml><?xml version="1.0" encoding="utf-8"?>
<ds:datastoreItem xmlns:ds="http://schemas.openxmlformats.org/officeDocument/2006/customXml" ds:itemID="{07B11A95-7731-4379-9E1B-32BC87FA2B56}">
  <ds:schemaRefs>
    <ds:schemaRef ds:uri="http://schemas.microsoft.com/VisualStudio/2011/storyboarding/control/v1.0"/>
  </ds:schemaRefs>
</ds:datastoreItem>
</file>

<file path=customXml/itemProps47.xml><?xml version="1.0" encoding="utf-8"?>
<ds:datastoreItem xmlns:ds="http://schemas.openxmlformats.org/officeDocument/2006/customXml" ds:itemID="{E6C688DD-065A-4726-BCE5-E5AFDA3F5641}">
  <ds:schemaRefs>
    <ds:schemaRef ds:uri="http://schemas.microsoft.com/VisualStudio/2011/storyboarding/control/v1.0"/>
  </ds:schemaRefs>
</ds:datastoreItem>
</file>

<file path=customXml/itemProps48.xml><?xml version="1.0" encoding="utf-8"?>
<ds:datastoreItem xmlns:ds="http://schemas.openxmlformats.org/officeDocument/2006/customXml" ds:itemID="{699689A1-427B-4DEA-8FDB-0058CB4B38D8}">
  <ds:schemaRefs>
    <ds:schemaRef ds:uri="http://schemas.microsoft.com/VisualStudio/2011/storyboarding/control/v1.0"/>
  </ds:schemaRefs>
</ds:datastoreItem>
</file>

<file path=customXml/itemProps49.xml><?xml version="1.0" encoding="utf-8"?>
<ds:datastoreItem xmlns:ds="http://schemas.openxmlformats.org/officeDocument/2006/customXml" ds:itemID="{3C6220BE-0F2A-49C6-BFB2-C458479F3F62}">
  <ds:schemaRefs>
    <ds:schemaRef ds:uri="http://schemas.microsoft.com/VisualStudio/2011/storyboarding/control/v1.0"/>
  </ds:schemaRefs>
</ds:datastoreItem>
</file>

<file path=customXml/itemProps5.xml><?xml version="1.0" encoding="utf-8"?>
<ds:datastoreItem xmlns:ds="http://schemas.openxmlformats.org/officeDocument/2006/customXml" ds:itemID="{B4BE880E-F71A-4C21-A1C3-8A2437E3C677}">
  <ds:schemaRefs>
    <ds:schemaRef ds:uri="http://schemas.microsoft.com/VisualStudio/2011/storyboarding/control/v1.0"/>
  </ds:schemaRefs>
</ds:datastoreItem>
</file>

<file path=customXml/itemProps50.xml><?xml version="1.0" encoding="utf-8"?>
<ds:datastoreItem xmlns:ds="http://schemas.openxmlformats.org/officeDocument/2006/customXml" ds:itemID="{C4783010-23AB-4BDC-BABF-F6576658A2B0}">
  <ds:schemaRefs>
    <ds:schemaRef ds:uri="http://schemas.microsoft.com/VisualStudio/2011/storyboarding/control/v1.0"/>
  </ds:schemaRefs>
</ds:datastoreItem>
</file>

<file path=customXml/itemProps51.xml><?xml version="1.0" encoding="utf-8"?>
<ds:datastoreItem xmlns:ds="http://schemas.openxmlformats.org/officeDocument/2006/customXml" ds:itemID="{288CEDBF-3F9B-47CF-AF84-2B8486359159}">
  <ds:schemaRefs>
    <ds:schemaRef ds:uri="http://schemas.microsoft.com/VisualStudio/2011/storyboarding/control/v1.0"/>
  </ds:schemaRefs>
</ds:datastoreItem>
</file>

<file path=customXml/itemProps52.xml><?xml version="1.0" encoding="utf-8"?>
<ds:datastoreItem xmlns:ds="http://schemas.openxmlformats.org/officeDocument/2006/customXml" ds:itemID="{D8E0912A-795B-4916-9114-34B4F28A0EE3}">
  <ds:schemaRefs>
    <ds:schemaRef ds:uri="http://schemas.microsoft.com/VisualStudio/2011/storyboarding/control/v1.0"/>
  </ds:schemaRefs>
</ds:datastoreItem>
</file>

<file path=customXml/itemProps53.xml><?xml version="1.0" encoding="utf-8"?>
<ds:datastoreItem xmlns:ds="http://schemas.openxmlformats.org/officeDocument/2006/customXml" ds:itemID="{574C0546-69B0-4850-A983-CDA8017CD4CE}">
  <ds:schemaRefs>
    <ds:schemaRef ds:uri="http://schemas.microsoft.com/VisualStudio/2011/storyboarding/control"/>
  </ds:schemaRefs>
</ds:datastoreItem>
</file>

<file path=customXml/itemProps54.xml><?xml version="1.0" encoding="utf-8"?>
<ds:datastoreItem xmlns:ds="http://schemas.openxmlformats.org/officeDocument/2006/customXml" ds:itemID="{D705ACE5-FAF8-44EC-9622-845721B4A44D}">
  <ds:schemaRefs>
    <ds:schemaRef ds:uri="http://schemas.microsoft.com/VisualStudio/2011/storyboarding/control/v1.0"/>
  </ds:schemaRefs>
</ds:datastoreItem>
</file>

<file path=customXml/itemProps55.xml><?xml version="1.0" encoding="utf-8"?>
<ds:datastoreItem xmlns:ds="http://schemas.openxmlformats.org/officeDocument/2006/customXml" ds:itemID="{7C4FADB9-82C5-46C4-AD0E-6B60B5C6AEAE}">
  <ds:schemaRefs>
    <ds:schemaRef ds:uri="http://schemas.microsoft.com/VisualStudio/2011/storyboarding/control/v1.0"/>
  </ds:schemaRefs>
</ds:datastoreItem>
</file>

<file path=customXml/itemProps56.xml><?xml version="1.0" encoding="utf-8"?>
<ds:datastoreItem xmlns:ds="http://schemas.openxmlformats.org/officeDocument/2006/customXml" ds:itemID="{39536A02-E179-4A1C-9FA7-86EF40631969}">
  <ds:schemaRefs>
    <ds:schemaRef ds:uri="http://schemas.microsoft.com/VisualStudio/2011/storyboarding/control/v1.0"/>
  </ds:schemaRefs>
</ds:datastoreItem>
</file>

<file path=customXml/itemProps57.xml><?xml version="1.0" encoding="utf-8"?>
<ds:datastoreItem xmlns:ds="http://schemas.openxmlformats.org/officeDocument/2006/customXml" ds:itemID="{F17D5AF6-3BD9-4DFF-AE9B-2E10D3430779}">
  <ds:schemaRefs>
    <ds:schemaRef ds:uri="http://schemas.microsoft.com/VisualStudio/2011/storyboarding/control/v1.0"/>
  </ds:schemaRefs>
</ds:datastoreItem>
</file>

<file path=customXml/itemProps58.xml><?xml version="1.0" encoding="utf-8"?>
<ds:datastoreItem xmlns:ds="http://schemas.openxmlformats.org/officeDocument/2006/customXml" ds:itemID="{729DB56D-F542-4709-9AE0-E83CD92BA163}">
  <ds:schemaRefs>
    <ds:schemaRef ds:uri="http://schemas.microsoft.com/VisualStudio/2011/storyboarding/control/v1.0"/>
  </ds:schemaRefs>
</ds:datastoreItem>
</file>

<file path=customXml/itemProps59.xml><?xml version="1.0" encoding="utf-8"?>
<ds:datastoreItem xmlns:ds="http://schemas.openxmlformats.org/officeDocument/2006/customXml" ds:itemID="{CD17C18B-5B11-471F-97AA-CE2EA822BB97}">
  <ds:schemaRefs>
    <ds:schemaRef ds:uri="http://schemas.microsoft.com/VisualStudio/2011/storyboarding/control/v1.0"/>
  </ds:schemaRefs>
</ds:datastoreItem>
</file>

<file path=customXml/itemProps6.xml><?xml version="1.0" encoding="utf-8"?>
<ds:datastoreItem xmlns:ds="http://schemas.openxmlformats.org/officeDocument/2006/customXml" ds:itemID="{A84BE01C-E91B-4A90-8E7F-25887EF8E061}">
  <ds:schemaRefs>
    <ds:schemaRef ds:uri="http://schemas.microsoft.com/VisualStudio/2011/storyboarding/control/v1.0"/>
  </ds:schemaRefs>
</ds:datastoreItem>
</file>

<file path=customXml/itemProps60.xml><?xml version="1.0" encoding="utf-8"?>
<ds:datastoreItem xmlns:ds="http://schemas.openxmlformats.org/officeDocument/2006/customXml" ds:itemID="{BA2C55E9-BDE8-41FC-B02F-EBA8C07A01F8}">
  <ds:schemaRefs>
    <ds:schemaRef ds:uri="http://schemas.microsoft.com/VisualStudio/2011/storyboarding/control/v1.0"/>
  </ds:schemaRefs>
</ds:datastoreItem>
</file>

<file path=customXml/itemProps61.xml><?xml version="1.0" encoding="utf-8"?>
<ds:datastoreItem xmlns:ds="http://schemas.openxmlformats.org/officeDocument/2006/customXml" ds:itemID="{AA5E4F96-8C72-44F9-A0C5-FB007B246D91}">
  <ds:schemaRefs>
    <ds:schemaRef ds:uri="http://schemas.microsoft.com/VisualStudio/2011/storyboarding/control/v1.0"/>
  </ds:schemaRefs>
</ds:datastoreItem>
</file>

<file path=customXml/itemProps62.xml><?xml version="1.0" encoding="utf-8"?>
<ds:datastoreItem xmlns:ds="http://schemas.openxmlformats.org/officeDocument/2006/customXml" ds:itemID="{F395D8ED-A0D3-4F6E-91F3-A29EC16A8083}">
  <ds:schemaRefs>
    <ds:schemaRef ds:uri="http://schemas.microsoft.com/VisualStudio/2011/storyboarding/control/v1.0"/>
  </ds:schemaRefs>
</ds:datastoreItem>
</file>

<file path=customXml/itemProps63.xml><?xml version="1.0" encoding="utf-8"?>
<ds:datastoreItem xmlns:ds="http://schemas.openxmlformats.org/officeDocument/2006/customXml" ds:itemID="{4BCB20A2-9850-49DA-9BD6-A5D2B0ABF72F}">
  <ds:schemaRefs>
    <ds:schemaRef ds:uri="http://schemas.microsoft.com/VisualStudio/2011/storyboarding/control/v1.0"/>
  </ds:schemaRefs>
</ds:datastoreItem>
</file>

<file path=customXml/itemProps64.xml><?xml version="1.0" encoding="utf-8"?>
<ds:datastoreItem xmlns:ds="http://schemas.openxmlformats.org/officeDocument/2006/customXml" ds:itemID="{5423C7C4-EE26-4ED2-9F11-C9ABAA081BA5}">
  <ds:schemaRefs>
    <ds:schemaRef ds:uri="http://schemas.microsoft.com/VisualStudio/2011/storyboarding/control/v1.0"/>
  </ds:schemaRefs>
</ds:datastoreItem>
</file>

<file path=customXml/itemProps65.xml><?xml version="1.0" encoding="utf-8"?>
<ds:datastoreItem xmlns:ds="http://schemas.openxmlformats.org/officeDocument/2006/customXml" ds:itemID="{AB006AED-D3B6-450F-A436-759E490055A5}">
  <ds:schemaRefs>
    <ds:schemaRef ds:uri="http://schemas.microsoft.com/VisualStudio/2011/storyboarding/control/v1.0"/>
  </ds:schemaRefs>
</ds:datastoreItem>
</file>

<file path=customXml/itemProps66.xml><?xml version="1.0" encoding="utf-8"?>
<ds:datastoreItem xmlns:ds="http://schemas.openxmlformats.org/officeDocument/2006/customXml" ds:itemID="{E2968586-6EB5-4B3C-A2E1-82E35F695B75}">
  <ds:schemaRefs>
    <ds:schemaRef ds:uri="http://schemas.microsoft.com/VisualStudio/2011/storyboarding/control/v1.0"/>
  </ds:schemaRefs>
</ds:datastoreItem>
</file>

<file path=customXml/itemProps67.xml><?xml version="1.0" encoding="utf-8"?>
<ds:datastoreItem xmlns:ds="http://schemas.openxmlformats.org/officeDocument/2006/customXml" ds:itemID="{B571350C-23C3-4B5A-8F49-FBEB6CF22964}">
  <ds:schemaRefs>
    <ds:schemaRef ds:uri="http://schemas.microsoft.com/VisualStudio/2011/storyboarding/control/v1.0"/>
  </ds:schemaRefs>
</ds:datastoreItem>
</file>

<file path=customXml/itemProps68.xml><?xml version="1.0" encoding="utf-8"?>
<ds:datastoreItem xmlns:ds="http://schemas.openxmlformats.org/officeDocument/2006/customXml" ds:itemID="{6772C88A-36A0-4EAC-86A3-BB16EEADAB3E}">
  <ds:schemaRefs>
    <ds:schemaRef ds:uri="http://schemas.microsoft.com/VisualStudio/2011/storyboarding/control/v1.0"/>
  </ds:schemaRefs>
</ds:datastoreItem>
</file>

<file path=customXml/itemProps69.xml><?xml version="1.0" encoding="utf-8"?>
<ds:datastoreItem xmlns:ds="http://schemas.openxmlformats.org/officeDocument/2006/customXml" ds:itemID="{814432F2-7AE9-411E-9F7B-EBBF16C4666D}">
  <ds:schemaRefs>
    <ds:schemaRef ds:uri="http://schemas.microsoft.com/VisualStudio/2011/storyboarding/control/v1.0"/>
  </ds:schemaRefs>
</ds:datastoreItem>
</file>

<file path=customXml/itemProps7.xml><?xml version="1.0" encoding="utf-8"?>
<ds:datastoreItem xmlns:ds="http://schemas.openxmlformats.org/officeDocument/2006/customXml" ds:itemID="{A9E9510A-02AF-4564-9E17-46676C80E84C}">
  <ds:schemaRefs>
    <ds:schemaRef ds:uri="http://purl.org/dc/dcmitype/"/>
    <ds:schemaRef ds:uri="http://www.w3.org/XML/1998/namespace"/>
    <ds:schemaRef ds:uri="b4ebf394-daf6-497a-96c5-a2f8c10b38cf"/>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s>
</ds:datastoreItem>
</file>

<file path=customXml/itemProps70.xml><?xml version="1.0" encoding="utf-8"?>
<ds:datastoreItem xmlns:ds="http://schemas.openxmlformats.org/officeDocument/2006/customXml" ds:itemID="{2B6243A2-99B5-42ED-B049-93E27D774527}">
  <ds:schemaRefs>
    <ds:schemaRef ds:uri="http://schemas.microsoft.com/VisualStudio/2011/storyboarding/control/v1.0"/>
  </ds:schemaRefs>
</ds:datastoreItem>
</file>

<file path=customXml/itemProps71.xml><?xml version="1.0" encoding="utf-8"?>
<ds:datastoreItem xmlns:ds="http://schemas.openxmlformats.org/officeDocument/2006/customXml" ds:itemID="{EDE713BE-A567-491C-902D-E6087D824056}">
  <ds:schemaRefs>
    <ds:schemaRef ds:uri="http://schemas.microsoft.com/VisualStudio/2011/storyboarding/control/v1.0"/>
  </ds:schemaRefs>
</ds:datastoreItem>
</file>

<file path=customXml/itemProps72.xml><?xml version="1.0" encoding="utf-8"?>
<ds:datastoreItem xmlns:ds="http://schemas.openxmlformats.org/officeDocument/2006/customXml" ds:itemID="{B0DBD337-FDC5-4C36-BF85-C09756391AA1}">
  <ds:schemaRefs>
    <ds:schemaRef ds:uri="http://schemas.microsoft.com/VisualStudio/2011/storyboarding/control/v1.0"/>
  </ds:schemaRefs>
</ds:datastoreItem>
</file>

<file path=customXml/itemProps73.xml><?xml version="1.0" encoding="utf-8"?>
<ds:datastoreItem xmlns:ds="http://schemas.openxmlformats.org/officeDocument/2006/customXml" ds:itemID="{359B13B5-DE77-48C2-859A-70355A1B9D90}">
  <ds:schemaRefs>
    <ds:schemaRef ds:uri="http://schemas.microsoft.com/VisualStudio/2011/storyboarding/control/v1.0"/>
  </ds:schemaRefs>
</ds:datastoreItem>
</file>

<file path=customXml/itemProps74.xml><?xml version="1.0" encoding="utf-8"?>
<ds:datastoreItem xmlns:ds="http://schemas.openxmlformats.org/officeDocument/2006/customXml" ds:itemID="{08904217-40E1-4558-95D8-8D709CA82866}">
  <ds:schemaRefs>
    <ds:schemaRef ds:uri="http://schemas.microsoft.com/VisualStudio/2011/storyboarding/control/v1.0"/>
  </ds:schemaRefs>
</ds:datastoreItem>
</file>

<file path=customXml/itemProps8.xml><?xml version="1.0" encoding="utf-8"?>
<ds:datastoreItem xmlns:ds="http://schemas.openxmlformats.org/officeDocument/2006/customXml" ds:itemID="{2FEB3A16-E640-4049-92BF-229BF3B54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ebf394-daf6-497a-96c5-a2f8c10b3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AD9C1405-6371-400D-A0E2-389A1557BE20}">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emplate>Starter Template</Template>
  <TotalTime>525</TotalTime>
  <Words>3814</Words>
  <Application>Microsoft Office PowerPoint</Application>
  <PresentationFormat>全屏显示(4:3)</PresentationFormat>
  <Paragraphs>248</Paragraphs>
  <Slides>48</Slides>
  <Notes>0</Notes>
  <HiddenSlides>0</HiddenSlides>
  <MMClips>0</MMClips>
  <ScaleCrop>false</ScaleCrop>
  <HeadingPairs>
    <vt:vector size="4" baseType="variant">
      <vt:variant>
        <vt:lpstr>主题</vt:lpstr>
      </vt:variant>
      <vt:variant>
        <vt:i4>2</vt:i4>
      </vt:variant>
      <vt:variant>
        <vt:lpstr>幻灯片标题</vt:lpstr>
      </vt:variant>
      <vt:variant>
        <vt:i4>48</vt:i4>
      </vt:variant>
    </vt:vector>
  </HeadingPairs>
  <TitlesOfParts>
    <vt:vector size="50" baseType="lpstr">
      <vt:lpstr>Starter Template</vt:lpstr>
      <vt:lpstr>模块</vt:lpstr>
      <vt:lpstr>32位MIPS综合实验项目 需求分析</vt:lpstr>
      <vt:lpstr>需求报告编写目的</vt:lpstr>
      <vt:lpstr>项目背景</vt:lpstr>
      <vt:lpstr>MIPS架构下CPU运行</vt:lpstr>
      <vt:lpstr>展示内容</vt:lpstr>
      <vt:lpstr>功能需求——CPU部分</vt:lpstr>
      <vt:lpstr>功能需求——CPU</vt:lpstr>
      <vt:lpstr>功能需求——CPU</vt:lpstr>
      <vt:lpstr>功能需求——CPU</vt:lpstr>
      <vt:lpstr>功能需求——CPU总体设计图</vt:lpstr>
      <vt:lpstr>功能需求——ALU</vt:lpstr>
      <vt:lpstr>功能需求——乘法器</vt:lpstr>
      <vt:lpstr>功能需求——寄存器堆</vt:lpstr>
      <vt:lpstr>功能需求——CP0</vt:lpstr>
      <vt:lpstr>功能需求——CP0的寄存器及其功能</vt:lpstr>
      <vt:lpstr>功能需求——CP0</vt:lpstr>
      <vt:lpstr>功能需求——CP0</vt:lpstr>
      <vt:lpstr>功能需求——CP0</vt:lpstr>
      <vt:lpstr>功能需求——CP0</vt:lpstr>
      <vt:lpstr>功能需求——CP0</vt:lpstr>
      <vt:lpstr>功能需求——CP0</vt:lpstr>
      <vt:lpstr>功能需求——CP0</vt:lpstr>
      <vt:lpstr>功能需求——CP0</vt:lpstr>
      <vt:lpstr>功能需求——CP0</vt:lpstr>
      <vt:lpstr>功能需求——CP0</vt:lpstr>
      <vt:lpstr>功能需求——异常中断处理</vt:lpstr>
      <vt:lpstr>功能需求——异常中断处理</vt:lpstr>
      <vt:lpstr>功能需求——异常中断处理</vt:lpstr>
      <vt:lpstr>功能需求——异常中断处理</vt:lpstr>
      <vt:lpstr>功能需求——MMU</vt:lpstr>
      <vt:lpstr>功能需求——虚拟地址映射</vt:lpstr>
      <vt:lpstr>功能需求——TLB</vt:lpstr>
      <vt:lpstr>功能需求——Ucore部分</vt:lpstr>
      <vt:lpstr>功能需求——外设部分</vt:lpstr>
      <vt:lpstr>功能需求——串口</vt:lpstr>
      <vt:lpstr>功能需求——VGA</vt:lpstr>
      <vt:lpstr>功能需求——ps/2键盘</vt:lpstr>
      <vt:lpstr>功能需求——网口</vt:lpstr>
      <vt:lpstr>功能需求——decaf编译器部分</vt:lpstr>
      <vt:lpstr>功能需求——decaf编译器</vt:lpstr>
      <vt:lpstr>功能需求——decaf编译器</vt:lpstr>
      <vt:lpstr>功能需求——decaf编译器</vt:lpstr>
      <vt:lpstr>功能需求——指令集与数据通路</vt:lpstr>
      <vt:lpstr>性能需求</vt:lpstr>
      <vt:lpstr>运行环境需求——设备</vt:lpstr>
      <vt:lpstr>运行环境需求——控制</vt:lpstr>
      <vt:lpstr>参考资料</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32位MIPS综合实验项目 需求分析</dc:title>
  <dc:creator>huang</dc:creator>
  <cp:lastModifiedBy>huang</cp:lastModifiedBy>
  <cp:revision>3</cp:revision>
  <dcterms:created xsi:type="dcterms:W3CDTF">2015-10-20T05:20:42Z</dcterms:created>
  <dcterms:modified xsi:type="dcterms:W3CDTF">2015-10-22T13:54:24Z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