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6"/>
  </p:notesMasterIdLst>
  <p:sldIdLst>
    <p:sldId id="275" r:id="rId2"/>
    <p:sldId id="316" r:id="rId3"/>
    <p:sldId id="336" r:id="rId4"/>
    <p:sldId id="337" r:id="rId5"/>
    <p:sldId id="312" r:id="rId6"/>
    <p:sldId id="323" r:id="rId7"/>
    <p:sldId id="327" r:id="rId8"/>
    <p:sldId id="338" r:id="rId9"/>
    <p:sldId id="347" r:id="rId10"/>
    <p:sldId id="340" r:id="rId11"/>
    <p:sldId id="341" r:id="rId12"/>
    <p:sldId id="342" r:id="rId13"/>
    <p:sldId id="343" r:id="rId14"/>
    <p:sldId id="345" r:id="rId15"/>
    <p:sldId id="348" r:id="rId16"/>
    <p:sldId id="349" r:id="rId17"/>
    <p:sldId id="344" r:id="rId18"/>
    <p:sldId id="350" r:id="rId19"/>
    <p:sldId id="324" r:id="rId20"/>
    <p:sldId id="310" r:id="rId21"/>
    <p:sldId id="351" r:id="rId22"/>
    <p:sldId id="354" r:id="rId23"/>
    <p:sldId id="353" r:id="rId24"/>
    <p:sldId id="356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wj" initials="x" lastIdx="1" clrIdx="0">
    <p:extLst>
      <p:ext uri="{19B8F6BF-5375-455C-9EA6-DF929625EA0E}">
        <p15:presenceInfo xmlns="" xmlns:p15="http://schemas.microsoft.com/office/powerpoint/2012/main" userId="xw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9394A"/>
    <a:srgbClr val="212121"/>
    <a:srgbClr val="FFFFFF"/>
    <a:srgbClr val="C00000"/>
    <a:srgbClr val="474747"/>
    <a:srgbClr val="C94251"/>
    <a:srgbClr val="EB030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1734" autoAdjust="0"/>
  </p:normalViewPr>
  <p:slideViewPr>
    <p:cSldViewPr snapToGrid="0" snapToObjects="1">
      <p:cViewPr varScale="1">
        <p:scale>
          <a:sx n="87" d="100"/>
          <a:sy n="87" d="100"/>
        </p:scale>
        <p:origin x="-816" y="-84"/>
      </p:cViewPr>
      <p:guideLst>
        <p:guide orient="horz" pos="713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18.5.9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https://blog.csdn.net/get_set/article/details/79492439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535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152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149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77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59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59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098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8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18.5.9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972000" y="2294751"/>
            <a:ext cx="7200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Sping5 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Webflux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响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应式编程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矩形"/>
          <p:cNvSpPr>
            <a:spLocks/>
          </p:cNvSpPr>
          <p:nvPr/>
        </p:nvSpPr>
        <p:spPr>
          <a:xfrm>
            <a:off x="1152000" y="3291750"/>
            <a:ext cx="63900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2018.05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课程小结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Stream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流编程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1783082" y="2605783"/>
            <a:ext cx="710891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外部迭代和内部迭代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1776640" y="1779212"/>
            <a:ext cx="692127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概念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1771562" y="3432354"/>
            <a:ext cx="692634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中间操作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终止操作和惰性求值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Stream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流编程 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–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创建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65200" y="1261531"/>
          <a:ext cx="7194826" cy="310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67"/>
                <a:gridCol w="5027359"/>
              </a:tblGrid>
              <a:tr h="540149">
                <a:tc>
                  <a:txBody>
                    <a:bodyPr/>
                    <a:lstStyle/>
                    <a:p>
                      <a:endParaRPr lang="zh-CN" altLang="en-US" b="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相关方法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4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集合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Collection.stream/parallelStream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4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Arrays.stream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49">
                <a:tc rowSpan="2"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数字</a:t>
                      </a: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Stream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IntStream/LongStream</a:t>
                      </a: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 range/</a:t>
                      </a: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rangeClosed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49">
                <a:tc vMerge="1">
                  <a:txBody>
                    <a:bodyPr/>
                    <a:lstStyle/>
                    <a:p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Random.ints</a:t>
                      </a: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/longs/doubles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002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自己创建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Stream. generate/iterate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Stream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流编程 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–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中间操作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65199" y="1261535"/>
          <a:ext cx="7179733" cy="3721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566"/>
                <a:gridCol w="5004167"/>
              </a:tblGrid>
              <a:tr h="413808">
                <a:tc>
                  <a:txBody>
                    <a:bodyPr/>
                    <a:lstStyle/>
                    <a:p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相关方法</a:t>
                      </a:r>
                      <a:endParaRPr lang="zh-CN" altLang="en-US" b="1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无状态操作</a:t>
                      </a:r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map/ </a:t>
                      </a:r>
                      <a:r>
                        <a:rPr lang="en-US" altLang="zh-CN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mapToXxx</a:t>
                      </a:r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 b="1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flatMap</a:t>
                      </a: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/ </a:t>
                      </a:r>
                      <a:r>
                        <a:rPr lang="en-US" altLang="zh-CN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flatMapToXxx</a:t>
                      </a:r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 b="1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filter</a:t>
                      </a:r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peek</a:t>
                      </a:r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633">
                <a:tc vMerge="1">
                  <a:txBody>
                    <a:bodyPr/>
                    <a:lstStyle/>
                    <a:p>
                      <a:endParaRPr lang="zh-CN" altLang="en-US" b="1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unordered</a:t>
                      </a:r>
                      <a:endParaRPr lang="en-US" altLang="zh-CN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rowSpan="3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有状态操作</a:t>
                      </a:r>
                    </a:p>
                    <a:p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distinct</a:t>
                      </a:r>
                      <a:endParaRPr lang="en-US" altLang="zh-CN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 b="1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sorted</a:t>
                      </a:r>
                      <a:endParaRPr lang="en-US" altLang="zh-CN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 b="1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limit / skip</a:t>
                      </a:r>
                      <a:endParaRPr lang="zh-CN" altLang="en-US" b="0" i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Stream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流编程 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–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终止操作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65200" y="1261535"/>
          <a:ext cx="7162800" cy="3091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565"/>
                <a:gridCol w="4987235"/>
              </a:tblGrid>
              <a:tr h="413808">
                <a:tc>
                  <a:txBody>
                    <a:bodyPr/>
                    <a:lstStyle/>
                    <a:p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相关方法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rowSpan="4">
                  <a:txBody>
                    <a:bodyPr/>
                    <a:lstStyle/>
                    <a:p>
                      <a:pPr lvl="0" algn="ctr"/>
                      <a:r>
                        <a:rPr lang="zh-CN" altLang="en-US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非短路操作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forEach</a:t>
                      </a: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</a:t>
                      </a: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forEachOrdered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collect/ </a:t>
                      </a: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toArray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vMerge="1">
                  <a:txBody>
                    <a:bodyPr/>
                    <a:lstStyle/>
                    <a:p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min/ max/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0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短路操作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findFirst</a:t>
                      </a: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</a:t>
                      </a: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findAny</a:t>
                      </a:r>
                      <a:endParaRPr lang="en-US" altLang="zh-CN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956">
                <a:tc vMerge="1">
                  <a:txBody>
                    <a:bodyPr/>
                    <a:lstStyle/>
                    <a:p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allMatch</a:t>
                      </a: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</a:t>
                      </a: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anyMatch</a:t>
                      </a:r>
                      <a:r>
                        <a:rPr lang="en-US" altLang="zh-CN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</a:t>
                      </a:r>
                      <a:r>
                        <a:rPr lang="en-US" altLang="zh-CN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noneMatch</a:t>
                      </a:r>
                      <a:endParaRPr lang="zh-CN" altLang="en-US" b="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并行流</a:t>
            </a: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收集器</a:t>
            </a: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Stream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运行机制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课程小节</a:t>
            </a: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JDK9 Reactive Stream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1783082" y="2605783"/>
            <a:ext cx="710891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背压 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1776640" y="1779212"/>
            <a:ext cx="692127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概念 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1771562" y="3432354"/>
            <a:ext cx="692634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包含的接口 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0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异步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高吞吐量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6" name="图片 5" descr="Spring WebFlux性能测试——响应式Spring的道法术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1725" y="1326539"/>
            <a:ext cx="4400550" cy="2771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19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743230" y="1880471"/>
            <a:ext cx="681954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概念 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1723556" y="2664915"/>
            <a:ext cx="681954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SpringMVC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关系 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1692000" y="3471750"/>
            <a:ext cx="681954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优势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Spring 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WebFlux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2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异步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Servlet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WebFlux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开发</a:t>
            </a: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SSE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Server-Sent Events 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课程小节</a:t>
            </a: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课程前置知识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1783082" y="2605783"/>
            <a:ext cx="56552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JDK8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Stream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编程</a:t>
            </a:r>
            <a:endParaRPr lang="zh-CN" altLang="en-US" sz="200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1776641" y="1779212"/>
            <a:ext cx="566166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JDK8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函数式编程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/lambda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1771562" y="3432354"/>
            <a:ext cx="566674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JDK9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响应式编程</a:t>
            </a:r>
            <a:endParaRPr lang="zh-CN" altLang="en-US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50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函数式编程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/lambda</a:t>
            </a:r>
            <a:endParaRPr lang="zh-CN" altLang="en-US" sz="3000" b="1" kern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1783082" y="2605783"/>
            <a:ext cx="56552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为什么要使用函数式编程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1776641" y="1779212"/>
            <a:ext cx="566166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函数式编程概念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1771562" y="3432354"/>
            <a:ext cx="566674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lambda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初接触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24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函数式编程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/lambda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1783082" y="2605783"/>
            <a:ext cx="56552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函数接口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1776641" y="1779212"/>
            <a:ext cx="566166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JDK8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接口新特性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24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函数式编程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/lambda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52000" y="1265670"/>
          <a:ext cx="6839999" cy="332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1080000"/>
                <a:gridCol w="1080000"/>
                <a:gridCol w="2519999"/>
              </a:tblGrid>
              <a:tr h="35590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接口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输入参数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返回类型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5590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Predicate&lt;T&gt;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断言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5590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Consumer&lt;T&gt;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消费一个数据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5590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Function&lt;T,R&gt;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的函数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5590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Supplier&lt;T&gt;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提供一个数据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55905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UnaryOperator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&lt;T&gt;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一元函数（输出输入类型相同）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55905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BiFunction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&lt;T, U, R&gt;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(T, U)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个输入的函数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14745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BinaryOperator</a:t>
                      </a:r>
                      <a:r>
                        <a:rPr lang="en-US" altLang="zh-CN" sz="1600" b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&lt;T</a:t>
                      </a:r>
                      <a:r>
                        <a:rPr lang="en-US" altLang="zh-CN" sz="16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(T,T)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二元函数（输出输入类型相同）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122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函数式编程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/lambda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1783082" y="2605783"/>
            <a:ext cx="710891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类型推断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1776640" y="1779212"/>
            <a:ext cx="692127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方法引用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1771562" y="3432354"/>
            <a:ext cx="692634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变量引用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1783082" y="4191750"/>
            <a:ext cx="692634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级联表达式和柯里化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Lambda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惰性求值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>
            <a:spLocks/>
          </p:cNvSpPr>
          <p:nvPr/>
        </p:nvSpPr>
        <p:spPr>
          <a:xfrm>
            <a:off x="457200" y="2283619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Lambda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底层实现原理</a:t>
            </a:r>
            <a:endParaRPr lang="zh-CN" altLang="en-US" sz="3000" b="1" kern="0" dirty="0" smtClean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7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lnDef>
      <a:spPr>
        <a:ln w="63500">
          <a:solidFill>
            <a:srgbClr val="C9394A"/>
          </a:solidFill>
          <a:prstDash val="sysDash"/>
          <a:tailEnd type="triangle"/>
        </a:ln>
        <a:effectLst>
          <a:glow rad="127000">
            <a:schemeClr val="accent2">
              <a:satMod val="175000"/>
              <a:alpha val="4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53614</TotalTime>
  <Words>461</Words>
  <Application>Microsoft Office PowerPoint</Application>
  <PresentationFormat>全屏显示(16:9)</PresentationFormat>
  <Paragraphs>132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讲师ppt模板20141215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晓风轻</dc:creator>
  <cp:lastModifiedBy>Administrator</cp:lastModifiedBy>
  <cp:revision>1458</cp:revision>
  <dcterms:created xsi:type="dcterms:W3CDTF">2016-04-25T01:54:29Z</dcterms:created>
  <dcterms:modified xsi:type="dcterms:W3CDTF">2018-05-09T12:17:17Z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