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7" r:id="rId1"/>
  </p:sldMasterIdLst>
  <p:notesMasterIdLst>
    <p:notesMasterId r:id="rId34"/>
  </p:notesMasterIdLst>
  <p:handoutMasterIdLst>
    <p:handoutMasterId r:id="rId35"/>
  </p:handoutMasterIdLst>
  <p:sldIdLst>
    <p:sldId id="257" r:id="rId2"/>
    <p:sldId id="340" r:id="rId3"/>
    <p:sldId id="336" r:id="rId4"/>
    <p:sldId id="339" r:id="rId5"/>
    <p:sldId id="337" r:id="rId6"/>
    <p:sldId id="338" r:id="rId7"/>
    <p:sldId id="335" r:id="rId8"/>
    <p:sldId id="358" r:id="rId9"/>
    <p:sldId id="341" r:id="rId10"/>
    <p:sldId id="343" r:id="rId11"/>
    <p:sldId id="344" r:id="rId12"/>
    <p:sldId id="346" r:id="rId13"/>
    <p:sldId id="347" r:id="rId14"/>
    <p:sldId id="348" r:id="rId15"/>
    <p:sldId id="342" r:id="rId16"/>
    <p:sldId id="350" r:id="rId17"/>
    <p:sldId id="351" r:id="rId18"/>
    <p:sldId id="352" r:id="rId19"/>
    <p:sldId id="353" r:id="rId20"/>
    <p:sldId id="354" r:id="rId21"/>
    <p:sldId id="355" r:id="rId22"/>
    <p:sldId id="356" r:id="rId23"/>
    <p:sldId id="357" r:id="rId24"/>
    <p:sldId id="360" r:id="rId25"/>
    <p:sldId id="361" r:id="rId26"/>
    <p:sldId id="362" r:id="rId27"/>
    <p:sldId id="359" r:id="rId28"/>
    <p:sldId id="363" r:id="rId29"/>
    <p:sldId id="349" r:id="rId30"/>
    <p:sldId id="364" r:id="rId31"/>
    <p:sldId id="365" r:id="rId32"/>
    <p:sldId id="281"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91" userDrawn="1">
          <p15:clr>
            <a:srgbClr val="A4A3A4"/>
          </p15:clr>
        </p15:guide>
        <p15:guide id="2" orient="horz" pos="1298" userDrawn="1">
          <p15:clr>
            <a:srgbClr val="A4A3A4"/>
          </p15:clr>
        </p15:guide>
        <p15:guide id="3" orient="horz" pos="3793" userDrawn="1">
          <p15:clr>
            <a:srgbClr val="A4A3A4"/>
          </p15:clr>
        </p15:guide>
        <p15:guide id="4" orient="horz" pos="3113" userDrawn="1">
          <p15:clr>
            <a:srgbClr val="A4A3A4"/>
          </p15:clr>
        </p15:guide>
        <p15:guide id="5" orient="horz" pos="2704" userDrawn="1">
          <p15:clr>
            <a:srgbClr val="A4A3A4"/>
          </p15:clr>
        </p15:guide>
        <p15:guide id="6" orient="horz" pos="3294" userDrawn="1">
          <p15:clr>
            <a:srgbClr val="A4A3A4"/>
          </p15:clr>
        </p15:guide>
        <p15:guide id="7" pos="2880" userDrawn="1">
          <p15:clr>
            <a:srgbClr val="A4A3A4"/>
          </p15:clr>
        </p15:guide>
        <p15:guide id="8" pos="669" userDrawn="1">
          <p15:clr>
            <a:srgbClr val="A4A3A4"/>
          </p15:clr>
        </p15:guide>
        <p15:guide id="9" pos="5738" userDrawn="1">
          <p15:clr>
            <a:srgbClr val="A4A3A4"/>
          </p15:clr>
        </p15:guide>
        <p15:guide id="10" pos="5261" userDrawn="1">
          <p15:clr>
            <a:srgbClr val="A4A3A4"/>
          </p15:clr>
        </p15:guide>
        <p15:guide id="11" pos="941" userDrawn="1">
          <p15:clr>
            <a:srgbClr val="A4A3A4"/>
          </p15:clr>
        </p15:guide>
        <p15:guide id="12" pos="4751" userDrawn="1">
          <p15:clr>
            <a:srgbClr val="A4A3A4"/>
          </p15:clr>
        </p15:guide>
        <p15:guide id="13" pos="657">
          <p15:clr>
            <a:srgbClr val="A4A3A4"/>
          </p15:clr>
        </p15:guide>
        <p15:guide id="14" pos="49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509"/>
    <a:srgbClr val="F57E1B"/>
    <a:srgbClr val="28A9D6"/>
    <a:srgbClr val="404040"/>
    <a:srgbClr val="7FCCE7"/>
    <a:srgbClr val="6AC3E2"/>
    <a:srgbClr val="4AB7DC"/>
    <a:srgbClr val="C1E6F3"/>
    <a:srgbClr val="8ED2E9"/>
    <a:srgbClr val="5BBD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31" autoAdjust="0"/>
    <p:restoredTop sz="88220" autoAdjust="0"/>
  </p:normalViewPr>
  <p:slideViewPr>
    <p:cSldViewPr>
      <p:cViewPr varScale="1">
        <p:scale>
          <a:sx n="86" d="100"/>
          <a:sy n="86" d="100"/>
        </p:scale>
        <p:origin x="960" y="184"/>
      </p:cViewPr>
      <p:guideLst>
        <p:guide orient="horz" pos="391"/>
        <p:guide orient="horz" pos="1298"/>
        <p:guide orient="horz" pos="3793"/>
        <p:guide orient="horz" pos="3113"/>
        <p:guide orient="horz" pos="2704"/>
        <p:guide orient="horz" pos="3294"/>
        <p:guide pos="2880"/>
        <p:guide pos="669"/>
        <p:guide pos="5738"/>
        <p:guide pos="5261"/>
        <p:guide pos="941"/>
        <p:guide pos="4751"/>
        <p:guide pos="657"/>
        <p:guide pos="4921"/>
      </p:guideLst>
    </p:cSldViewPr>
  </p:slideViewPr>
  <p:notesTextViewPr>
    <p:cViewPr>
      <p:scale>
        <a:sx n="3" d="2"/>
        <a:sy n="3" d="2"/>
      </p:scale>
      <p:origin x="0" y="0"/>
    </p:cViewPr>
  </p:notesTextViewPr>
  <p:sorterViewPr>
    <p:cViewPr>
      <p:scale>
        <a:sx n="125" d="100"/>
        <a:sy n="125" d="100"/>
      </p:scale>
      <p:origin x="0" y="0"/>
    </p:cViewPr>
  </p:sorter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7B8117-D72A-4BCC-A4F9-813B5E52CE6F}" type="datetimeFigureOut">
              <a:rPr lang="zh-CN" altLang="en-US" smtClean="0"/>
              <a:pPr/>
              <a:t>16/6/21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5AB168-2A45-4880-B219-BDF3809BF1B4}" type="slidenum">
              <a:rPr lang="zh-CN" altLang="en-US" smtClean="0"/>
              <a:pPr/>
              <a:t>‹#›</a:t>
            </a:fld>
            <a:endParaRPr lang="zh-CN" altLang="en-US"/>
          </a:p>
        </p:txBody>
      </p:sp>
    </p:spTree>
    <p:extLst>
      <p:ext uri="{BB962C8B-B14F-4D97-AF65-F5344CB8AC3E}">
        <p14:creationId xmlns:p14="http://schemas.microsoft.com/office/powerpoint/2010/main" val="3319862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A42217C6-39FA-41F7-A301-AFB86D4B1886}" type="datetimeFigureOut">
              <a:rPr lang="zh-CN" altLang="en-US"/>
              <a:pPr>
                <a:defRPr/>
              </a:pPr>
              <a:t>16/6/21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4E1E0B9-B7FC-4D53-9E75-ACE17FA684CB}" type="slidenum">
              <a:rPr lang="zh-CN" altLang="en-US"/>
              <a:pPr>
                <a:defRPr/>
              </a:pPr>
              <a:t>‹#›</a:t>
            </a:fld>
            <a:endParaRPr lang="zh-CN" altLang="en-US"/>
          </a:p>
        </p:txBody>
      </p:sp>
    </p:spTree>
    <p:extLst>
      <p:ext uri="{BB962C8B-B14F-4D97-AF65-F5344CB8AC3E}">
        <p14:creationId xmlns:p14="http://schemas.microsoft.com/office/powerpoint/2010/main" val="34939496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a:t>
            </a:fld>
            <a:endParaRPr lang="zh-CN" altLang="en-US"/>
          </a:p>
        </p:txBody>
      </p:sp>
    </p:spTree>
    <p:extLst>
      <p:ext uri="{BB962C8B-B14F-4D97-AF65-F5344CB8AC3E}">
        <p14:creationId xmlns:p14="http://schemas.microsoft.com/office/powerpoint/2010/main" val="59517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10</a:t>
            </a:fld>
            <a:endParaRPr lang="zh-CN" altLang="en-US"/>
          </a:p>
        </p:txBody>
      </p:sp>
    </p:spTree>
    <p:extLst>
      <p:ext uri="{BB962C8B-B14F-4D97-AF65-F5344CB8AC3E}">
        <p14:creationId xmlns:p14="http://schemas.microsoft.com/office/powerpoint/2010/main" val="485772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11</a:t>
            </a:fld>
            <a:endParaRPr lang="zh-CN" altLang="en-US"/>
          </a:p>
        </p:txBody>
      </p:sp>
    </p:spTree>
    <p:extLst>
      <p:ext uri="{BB962C8B-B14F-4D97-AF65-F5344CB8AC3E}">
        <p14:creationId xmlns:p14="http://schemas.microsoft.com/office/powerpoint/2010/main" val="1351810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12</a:t>
            </a:fld>
            <a:endParaRPr lang="zh-CN" altLang="en-US"/>
          </a:p>
        </p:txBody>
      </p:sp>
    </p:spTree>
    <p:extLst>
      <p:ext uri="{BB962C8B-B14F-4D97-AF65-F5344CB8AC3E}">
        <p14:creationId xmlns:p14="http://schemas.microsoft.com/office/powerpoint/2010/main" val="2117214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13</a:t>
            </a:fld>
            <a:endParaRPr lang="zh-CN" altLang="en-US"/>
          </a:p>
        </p:txBody>
      </p:sp>
    </p:spTree>
    <p:extLst>
      <p:ext uri="{BB962C8B-B14F-4D97-AF65-F5344CB8AC3E}">
        <p14:creationId xmlns:p14="http://schemas.microsoft.com/office/powerpoint/2010/main" val="146208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14</a:t>
            </a:fld>
            <a:endParaRPr lang="zh-CN" altLang="en-US"/>
          </a:p>
        </p:txBody>
      </p:sp>
    </p:spTree>
    <p:extLst>
      <p:ext uri="{BB962C8B-B14F-4D97-AF65-F5344CB8AC3E}">
        <p14:creationId xmlns:p14="http://schemas.microsoft.com/office/powerpoint/2010/main" val="127799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15</a:t>
            </a:fld>
            <a:endParaRPr lang="zh-CN" altLang="en-US"/>
          </a:p>
        </p:txBody>
      </p:sp>
    </p:spTree>
    <p:extLst>
      <p:ext uri="{BB962C8B-B14F-4D97-AF65-F5344CB8AC3E}">
        <p14:creationId xmlns:p14="http://schemas.microsoft.com/office/powerpoint/2010/main" val="1303597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16</a:t>
            </a:fld>
            <a:endParaRPr lang="zh-CN" altLang="en-US"/>
          </a:p>
        </p:txBody>
      </p:sp>
    </p:spTree>
    <p:extLst>
      <p:ext uri="{BB962C8B-B14F-4D97-AF65-F5344CB8AC3E}">
        <p14:creationId xmlns:p14="http://schemas.microsoft.com/office/powerpoint/2010/main" val="1656285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17</a:t>
            </a:fld>
            <a:endParaRPr lang="zh-CN" altLang="en-US"/>
          </a:p>
        </p:txBody>
      </p:sp>
    </p:spTree>
    <p:extLst>
      <p:ext uri="{BB962C8B-B14F-4D97-AF65-F5344CB8AC3E}">
        <p14:creationId xmlns:p14="http://schemas.microsoft.com/office/powerpoint/2010/main" val="1877835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18</a:t>
            </a:fld>
            <a:endParaRPr lang="zh-CN" altLang="en-US"/>
          </a:p>
        </p:txBody>
      </p:sp>
    </p:spTree>
    <p:extLst>
      <p:ext uri="{BB962C8B-B14F-4D97-AF65-F5344CB8AC3E}">
        <p14:creationId xmlns:p14="http://schemas.microsoft.com/office/powerpoint/2010/main" val="1204459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19</a:t>
            </a:fld>
            <a:endParaRPr lang="zh-CN" altLang="en-US"/>
          </a:p>
        </p:txBody>
      </p:sp>
    </p:spTree>
    <p:extLst>
      <p:ext uri="{BB962C8B-B14F-4D97-AF65-F5344CB8AC3E}">
        <p14:creationId xmlns:p14="http://schemas.microsoft.com/office/powerpoint/2010/main" val="136425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a:t>
            </a:fld>
            <a:endParaRPr lang="zh-CN" altLang="en-US"/>
          </a:p>
        </p:txBody>
      </p:sp>
    </p:spTree>
    <p:extLst>
      <p:ext uri="{BB962C8B-B14F-4D97-AF65-F5344CB8AC3E}">
        <p14:creationId xmlns:p14="http://schemas.microsoft.com/office/powerpoint/2010/main" val="796808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20</a:t>
            </a:fld>
            <a:endParaRPr lang="zh-CN" altLang="en-US"/>
          </a:p>
        </p:txBody>
      </p:sp>
    </p:spTree>
    <p:extLst>
      <p:ext uri="{BB962C8B-B14F-4D97-AF65-F5344CB8AC3E}">
        <p14:creationId xmlns:p14="http://schemas.microsoft.com/office/powerpoint/2010/main" val="181404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21</a:t>
            </a:fld>
            <a:endParaRPr lang="zh-CN" altLang="en-US"/>
          </a:p>
        </p:txBody>
      </p:sp>
    </p:spTree>
    <p:extLst>
      <p:ext uri="{BB962C8B-B14F-4D97-AF65-F5344CB8AC3E}">
        <p14:creationId xmlns:p14="http://schemas.microsoft.com/office/powerpoint/2010/main" val="2134480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22</a:t>
            </a:fld>
            <a:endParaRPr lang="zh-CN" altLang="en-US"/>
          </a:p>
        </p:txBody>
      </p:sp>
    </p:spTree>
    <p:extLst>
      <p:ext uri="{BB962C8B-B14F-4D97-AF65-F5344CB8AC3E}">
        <p14:creationId xmlns:p14="http://schemas.microsoft.com/office/powerpoint/2010/main" val="1630896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23</a:t>
            </a:fld>
            <a:endParaRPr lang="zh-CN" altLang="en-US"/>
          </a:p>
        </p:txBody>
      </p:sp>
    </p:spTree>
    <p:extLst>
      <p:ext uri="{BB962C8B-B14F-4D97-AF65-F5344CB8AC3E}">
        <p14:creationId xmlns:p14="http://schemas.microsoft.com/office/powerpoint/2010/main" val="1277158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24</a:t>
            </a:fld>
            <a:endParaRPr lang="zh-CN" altLang="en-US"/>
          </a:p>
        </p:txBody>
      </p:sp>
    </p:spTree>
    <p:extLst>
      <p:ext uri="{BB962C8B-B14F-4D97-AF65-F5344CB8AC3E}">
        <p14:creationId xmlns:p14="http://schemas.microsoft.com/office/powerpoint/2010/main" val="88786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25</a:t>
            </a:fld>
            <a:endParaRPr lang="zh-CN" altLang="en-US"/>
          </a:p>
        </p:txBody>
      </p:sp>
    </p:spTree>
    <p:extLst>
      <p:ext uri="{BB962C8B-B14F-4D97-AF65-F5344CB8AC3E}">
        <p14:creationId xmlns:p14="http://schemas.microsoft.com/office/powerpoint/2010/main" val="1566494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26</a:t>
            </a:fld>
            <a:endParaRPr lang="zh-CN" altLang="en-US"/>
          </a:p>
        </p:txBody>
      </p:sp>
    </p:spTree>
    <p:extLst>
      <p:ext uri="{BB962C8B-B14F-4D97-AF65-F5344CB8AC3E}">
        <p14:creationId xmlns:p14="http://schemas.microsoft.com/office/powerpoint/2010/main" val="1654157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27</a:t>
            </a:fld>
            <a:endParaRPr lang="zh-CN" altLang="en-US"/>
          </a:p>
        </p:txBody>
      </p:sp>
    </p:spTree>
    <p:extLst>
      <p:ext uri="{BB962C8B-B14F-4D97-AF65-F5344CB8AC3E}">
        <p14:creationId xmlns:p14="http://schemas.microsoft.com/office/powerpoint/2010/main" val="781618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28</a:t>
            </a:fld>
            <a:endParaRPr lang="zh-CN" altLang="en-US"/>
          </a:p>
        </p:txBody>
      </p:sp>
    </p:spTree>
    <p:extLst>
      <p:ext uri="{BB962C8B-B14F-4D97-AF65-F5344CB8AC3E}">
        <p14:creationId xmlns:p14="http://schemas.microsoft.com/office/powerpoint/2010/main" val="702574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29</a:t>
            </a:fld>
            <a:endParaRPr lang="zh-CN" altLang="en-US"/>
          </a:p>
        </p:txBody>
      </p:sp>
    </p:spTree>
    <p:extLst>
      <p:ext uri="{BB962C8B-B14F-4D97-AF65-F5344CB8AC3E}">
        <p14:creationId xmlns:p14="http://schemas.microsoft.com/office/powerpoint/2010/main" val="56420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3</a:t>
            </a:fld>
            <a:endParaRPr lang="zh-CN" altLang="en-US"/>
          </a:p>
        </p:txBody>
      </p:sp>
    </p:spTree>
    <p:extLst>
      <p:ext uri="{BB962C8B-B14F-4D97-AF65-F5344CB8AC3E}">
        <p14:creationId xmlns:p14="http://schemas.microsoft.com/office/powerpoint/2010/main" val="1612881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30</a:t>
            </a:fld>
            <a:endParaRPr lang="zh-CN" altLang="en-US"/>
          </a:p>
        </p:txBody>
      </p:sp>
    </p:spTree>
    <p:extLst>
      <p:ext uri="{BB962C8B-B14F-4D97-AF65-F5344CB8AC3E}">
        <p14:creationId xmlns:p14="http://schemas.microsoft.com/office/powerpoint/2010/main" val="137935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4</a:t>
            </a:fld>
            <a:endParaRPr lang="zh-CN" altLang="en-US"/>
          </a:p>
        </p:txBody>
      </p:sp>
    </p:spTree>
    <p:extLst>
      <p:ext uri="{BB962C8B-B14F-4D97-AF65-F5344CB8AC3E}">
        <p14:creationId xmlns:p14="http://schemas.microsoft.com/office/powerpoint/2010/main" val="1609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5</a:t>
            </a:fld>
            <a:endParaRPr lang="zh-CN" altLang="en-US"/>
          </a:p>
        </p:txBody>
      </p:sp>
    </p:spTree>
    <p:extLst>
      <p:ext uri="{BB962C8B-B14F-4D97-AF65-F5344CB8AC3E}">
        <p14:creationId xmlns:p14="http://schemas.microsoft.com/office/powerpoint/2010/main" val="194889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6</a:t>
            </a:fld>
            <a:endParaRPr lang="zh-CN" altLang="en-US"/>
          </a:p>
        </p:txBody>
      </p:sp>
    </p:spTree>
    <p:extLst>
      <p:ext uri="{BB962C8B-B14F-4D97-AF65-F5344CB8AC3E}">
        <p14:creationId xmlns:p14="http://schemas.microsoft.com/office/powerpoint/2010/main" val="196036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7</a:t>
            </a:fld>
            <a:endParaRPr lang="zh-CN" altLang="en-US"/>
          </a:p>
        </p:txBody>
      </p:sp>
    </p:spTree>
    <p:extLst>
      <p:ext uri="{BB962C8B-B14F-4D97-AF65-F5344CB8AC3E}">
        <p14:creationId xmlns:p14="http://schemas.microsoft.com/office/powerpoint/2010/main" val="101619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8</a:t>
            </a:fld>
            <a:endParaRPr lang="zh-CN" altLang="en-US"/>
          </a:p>
        </p:txBody>
      </p:sp>
    </p:spTree>
    <p:extLst>
      <p:ext uri="{BB962C8B-B14F-4D97-AF65-F5344CB8AC3E}">
        <p14:creationId xmlns:p14="http://schemas.microsoft.com/office/powerpoint/2010/main" val="1404786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a:t>
            </a:r>
            <a:r>
              <a:rPr lang="en-US" altLang="zh-CN" dirty="0" smtClean="0"/>
              <a:t>master</a:t>
            </a:r>
            <a:r>
              <a:rPr lang="zh-CN" altLang="en-US" dirty="0" smtClean="0"/>
              <a:t>下有</a:t>
            </a:r>
            <a:r>
              <a:rPr lang="en-US" altLang="zh-CN" dirty="0" smtClean="0"/>
              <a:t>slave</a:t>
            </a:r>
            <a:r>
              <a:rPr lang="zh-CN" altLang="en-US" dirty="0" smtClean="0"/>
              <a:t>，则可实现</a:t>
            </a:r>
            <a:r>
              <a:rPr lang="en-US" altLang="zh-CN" dirty="0" smtClean="0"/>
              <a:t>replication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1.ver &gt;= 3.0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a:t>
            </a:r>
            <a:r>
              <a:rPr lang="zh-CN" altLang="en-US" dirty="0" smtClean="0"/>
              <a:t>只有指定了</a:t>
            </a:r>
            <a:r>
              <a:rPr lang="en-US" altLang="zh-CN" dirty="0" smtClean="0"/>
              <a:t>hash tag</a:t>
            </a:r>
            <a:r>
              <a:rPr lang="zh-CN" altLang="en-US" dirty="0" smtClean="0"/>
              <a:t>的情况下才支持</a:t>
            </a:r>
            <a:r>
              <a:rPr lang="en-US" altLang="zh-CN" dirty="0" smtClean="0"/>
              <a:t>multi keys</a:t>
            </a:r>
            <a:r>
              <a:rPr lang="zh-CN" altLang="en-US" dirty="0" smtClean="0"/>
              <a:t>命令</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3.</a:t>
            </a:r>
            <a:r>
              <a:rPr lang="zh-CN" altLang="zh-CN" sz="1200" kern="1200" dirty="0" smtClean="0">
                <a:solidFill>
                  <a:schemeClr val="tx1"/>
                </a:solidFill>
                <a:effectLst/>
                <a:latin typeface="+mn-lt"/>
                <a:ea typeface="+mn-ea"/>
                <a:cs typeface="+mn-cs"/>
              </a:rPr>
              <a:t>部署成本高，需要用到多个新实例</a:t>
            </a:r>
          </a:p>
          <a:p>
            <a:endParaRPr lang="zh-CN" altLang="en-US" dirty="0"/>
          </a:p>
        </p:txBody>
      </p:sp>
      <p:sp>
        <p:nvSpPr>
          <p:cNvPr id="4" name="Slide Number Placeholder 3"/>
          <p:cNvSpPr>
            <a:spLocks noGrp="1"/>
          </p:cNvSpPr>
          <p:nvPr>
            <p:ph type="sldNum" sz="quarter" idx="10"/>
          </p:nvPr>
        </p:nvSpPr>
        <p:spPr/>
        <p:txBody>
          <a:bodyPr/>
          <a:lstStyle/>
          <a:p>
            <a:pPr>
              <a:defRPr/>
            </a:pPr>
            <a:fld id="{C4E1E0B9-B7FC-4D53-9E75-ACE17FA684CB}" type="slidenum">
              <a:rPr lang="zh-CN" altLang="en-US" smtClean="0"/>
              <a:pPr>
                <a:defRPr/>
              </a:pPr>
              <a:t>9</a:t>
            </a:fld>
            <a:endParaRPr lang="zh-CN" altLang="en-US"/>
          </a:p>
        </p:txBody>
      </p:sp>
    </p:spTree>
    <p:extLst>
      <p:ext uri="{BB962C8B-B14F-4D97-AF65-F5344CB8AC3E}">
        <p14:creationId xmlns:p14="http://schemas.microsoft.com/office/powerpoint/2010/main" val="209405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0" y="980728"/>
            <a:ext cx="9144000" cy="1287066"/>
          </a:xfrm>
          <a:prstGeom prst="rect">
            <a:avLst/>
          </a:prstGeom>
          <a:solidFill>
            <a:schemeClr val="accent6">
              <a:lumMod val="75000"/>
            </a:schemeClr>
          </a:solidFill>
          <a:ln w="9525">
            <a:noFill/>
            <a:miter lim="800000"/>
            <a:headEnd/>
            <a:tailEnd/>
          </a:ln>
        </p:spPr>
        <p:txBody>
          <a:bodyPr lIns="91440" tIns="45720" rIns="91440" bIns="45720"/>
          <a:lstStyle/>
          <a:p>
            <a:endParaRPr lang="zh-CN" altLang="en-US">
              <a:latin typeface="Copperplate Gothic Bold" pitchFamily="34" charset="0"/>
              <a:ea typeface="微软雅黑" pitchFamily="34" charset="-122"/>
            </a:endParaRPr>
          </a:p>
        </p:txBody>
      </p:sp>
      <p:pic>
        <p:nvPicPr>
          <p:cNvPr id="5124" name="Picture 4" descr="http://redis.io/images/redis-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39393" y="5903254"/>
            <a:ext cx="921039" cy="80295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过渡页">
    <p:spTree>
      <p:nvGrpSpPr>
        <p:cNvPr id="1" name=""/>
        <p:cNvGrpSpPr/>
        <p:nvPr/>
      </p:nvGrpSpPr>
      <p:grpSpPr>
        <a:xfrm>
          <a:off x="0" y="0"/>
          <a:ext cx="0" cy="0"/>
          <a:chOff x="0" y="0"/>
          <a:chExt cx="0" cy="0"/>
        </a:xfrm>
      </p:grpSpPr>
      <p:cxnSp>
        <p:nvCxnSpPr>
          <p:cNvPr id="20" name="直接连接符 19" hidden="1"/>
          <p:cNvCxnSpPr/>
          <p:nvPr userDrawn="1"/>
        </p:nvCxnSpPr>
        <p:spPr>
          <a:xfrm>
            <a:off x="2386013" y="431801"/>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2" name="标题 1"/>
          <p:cNvSpPr>
            <a:spLocks noGrp="1"/>
          </p:cNvSpPr>
          <p:nvPr userDrawn="1">
            <p:ph type="title" hasCustomPrompt="1"/>
          </p:nvPr>
        </p:nvSpPr>
        <p:spPr>
          <a:xfrm>
            <a:off x="639786" y="214313"/>
            <a:ext cx="7289800" cy="714357"/>
          </a:xfrm>
          <a:prstGeom prst="rect">
            <a:avLst/>
          </a:prstGeom>
        </p:spPr>
        <p:txBody>
          <a:bodyPr/>
          <a:lstStyle>
            <a:lvl1pPr algn="l">
              <a:defRPr sz="2800">
                <a:latin typeface="华文中宋" panose="02010600040101010101" pitchFamily="2" charset="-122"/>
                <a:ea typeface="华文中宋" panose="02010600040101010101" pitchFamily="2"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sp>
        <p:nvSpPr>
          <p:cNvPr id="50" name="AutoShape 190"/>
          <p:cNvSpPr>
            <a:spLocks noChangeArrowheads="1"/>
          </p:cNvSpPr>
          <p:nvPr userDrawn="1"/>
        </p:nvSpPr>
        <p:spPr bwMode="auto">
          <a:xfrm>
            <a:off x="8701088" y="6453188"/>
            <a:ext cx="279400" cy="279400"/>
          </a:xfrm>
          <a:prstGeom prst="roundRect">
            <a:avLst>
              <a:gd name="adj" fmla="val 6250"/>
            </a:avLst>
          </a:prstGeom>
          <a:solidFill>
            <a:srgbClr val="28A9D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n-US" altLang="zh-CN" b="1">
              <a:solidFill>
                <a:schemeClr val="lt1"/>
              </a:solidFill>
              <a:latin typeface="+mn-lt"/>
              <a:ea typeface="+mn-ea"/>
            </a:endParaRPr>
          </a:p>
        </p:txBody>
      </p:sp>
      <p:sp>
        <p:nvSpPr>
          <p:cNvPr id="52" name="Line 194"/>
          <p:cNvSpPr>
            <a:spLocks noChangeShapeType="1"/>
          </p:cNvSpPr>
          <p:nvPr userDrawn="1"/>
        </p:nvSpPr>
        <p:spPr bwMode="auto">
          <a:xfrm>
            <a:off x="8615363" y="6453188"/>
            <a:ext cx="0" cy="279400"/>
          </a:xfrm>
          <a:prstGeom prst="line">
            <a:avLst/>
          </a:prstGeom>
          <a:noFill/>
          <a:ln w="6350">
            <a:solidFill>
              <a:schemeClr val="bg1">
                <a:lumMod val="65000"/>
              </a:schemeClr>
            </a:solidFill>
            <a:round/>
            <a:headEnd/>
            <a:tailEnd/>
          </a:ln>
          <a:extLst/>
        </p:spPr>
        <p:txBody>
          <a:bodyPr wrap="none" lIns="46800" tIns="64800" rIns="46800" bIns="64800" anchor="ctr"/>
          <a:lstStyle/>
          <a:p>
            <a:pPr fontAlgn="auto">
              <a:spcBef>
                <a:spcPts val="0"/>
              </a:spcBef>
              <a:spcAft>
                <a:spcPts val="0"/>
              </a:spcAft>
              <a:defRPr/>
            </a:pPr>
            <a:endParaRPr lang="zh-CN" altLang="en-US">
              <a:latin typeface="+mn-lt"/>
              <a:ea typeface="+mn-ea"/>
            </a:endParaRPr>
          </a:p>
        </p:txBody>
      </p:sp>
      <p:sp>
        <p:nvSpPr>
          <p:cNvPr id="53" name="Slide Number Placeholder 5"/>
          <p:cNvSpPr txBox="1">
            <a:spLocks/>
          </p:cNvSpPr>
          <p:nvPr userDrawn="1"/>
        </p:nvSpPr>
        <p:spPr>
          <a:xfrm>
            <a:off x="8673703" y="6486724"/>
            <a:ext cx="334169" cy="212329"/>
          </a:xfrm>
          <a:prstGeom prst="rect">
            <a:avLst/>
          </a:prstGeom>
        </p:spPr>
        <p:txBody>
          <a:bodyPr/>
          <a:lstStyle>
            <a:defPPr>
              <a:defRPr lang="zh-CN"/>
            </a:defPPr>
            <a:lvl1pPr algn="ctr" rtl="0" fontAlgn="base">
              <a:spcBef>
                <a:spcPct val="0"/>
              </a:spcBef>
              <a:spcAft>
                <a:spcPct val="0"/>
              </a:spcAft>
              <a:defRPr sz="900" kern="1200">
                <a:solidFill>
                  <a:schemeClr val="bg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1423388E-E460-4994-A6D1-DD4137BC1635}" type="slidenum">
              <a:rPr lang="zh-CN" altLang="en-US" b="1" smtClean="0"/>
              <a:pPr>
                <a:defRPr/>
              </a:pPr>
              <a:t>‹#›</a:t>
            </a:fld>
            <a:endParaRPr lang="zh-CN" altLang="en-US" b="1" dirty="0"/>
          </a:p>
        </p:txBody>
      </p:sp>
      <p:pic>
        <p:nvPicPr>
          <p:cNvPr id="9" name="Picture 4" descr="http://redis.io/images/redis-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5929631"/>
            <a:ext cx="921039" cy="80295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cxnSp>
        <p:nvCxnSpPr>
          <p:cNvPr id="20" name="直接连接符 19" hidden="1"/>
          <p:cNvCxnSpPr/>
          <p:nvPr userDrawn="1"/>
        </p:nvCxnSpPr>
        <p:spPr>
          <a:xfrm>
            <a:off x="2386013" y="431801"/>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H="1">
            <a:off x="1" y="855663"/>
            <a:ext cx="91439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标题 1"/>
          <p:cNvSpPr>
            <a:spLocks noGrp="1"/>
          </p:cNvSpPr>
          <p:nvPr userDrawn="1">
            <p:ph type="title" hasCustomPrompt="1"/>
          </p:nvPr>
        </p:nvSpPr>
        <p:spPr>
          <a:xfrm>
            <a:off x="639786" y="214313"/>
            <a:ext cx="7289800" cy="714357"/>
          </a:xfrm>
          <a:prstGeom prst="rect">
            <a:avLst/>
          </a:prstGeom>
        </p:spPr>
        <p:txBody>
          <a:bodyPr/>
          <a:lstStyle>
            <a:lvl1pPr algn="l">
              <a:defRPr sz="2800">
                <a:latin typeface="华文中宋" panose="02010600040101010101" pitchFamily="2" charset="-122"/>
                <a:ea typeface="华文中宋" panose="02010600040101010101" pitchFamily="2"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sp>
        <p:nvSpPr>
          <p:cNvPr id="50" name="AutoShape 190"/>
          <p:cNvSpPr>
            <a:spLocks noChangeArrowheads="1"/>
          </p:cNvSpPr>
          <p:nvPr userDrawn="1"/>
        </p:nvSpPr>
        <p:spPr bwMode="auto">
          <a:xfrm>
            <a:off x="8701088" y="6453188"/>
            <a:ext cx="279400" cy="279400"/>
          </a:xfrm>
          <a:prstGeom prst="roundRect">
            <a:avLst>
              <a:gd name="adj" fmla="val 6250"/>
            </a:avLst>
          </a:prstGeom>
          <a:solidFill>
            <a:srgbClr val="28A9D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n-US" altLang="zh-CN" b="1">
              <a:solidFill>
                <a:schemeClr val="lt1"/>
              </a:solidFill>
              <a:latin typeface="+mn-lt"/>
              <a:ea typeface="+mn-ea"/>
            </a:endParaRPr>
          </a:p>
        </p:txBody>
      </p:sp>
      <p:sp>
        <p:nvSpPr>
          <p:cNvPr id="52" name="Line 194"/>
          <p:cNvSpPr>
            <a:spLocks noChangeShapeType="1"/>
          </p:cNvSpPr>
          <p:nvPr userDrawn="1"/>
        </p:nvSpPr>
        <p:spPr bwMode="auto">
          <a:xfrm>
            <a:off x="8615363" y="6453188"/>
            <a:ext cx="0" cy="279400"/>
          </a:xfrm>
          <a:prstGeom prst="line">
            <a:avLst/>
          </a:prstGeom>
          <a:noFill/>
          <a:ln w="6350">
            <a:solidFill>
              <a:schemeClr val="bg1">
                <a:lumMod val="65000"/>
              </a:schemeClr>
            </a:solidFill>
            <a:round/>
            <a:headEnd/>
            <a:tailEnd/>
          </a:ln>
          <a:extLst/>
        </p:spPr>
        <p:txBody>
          <a:bodyPr wrap="none" lIns="46800" tIns="64800" rIns="46800" bIns="64800" anchor="ctr"/>
          <a:lstStyle/>
          <a:p>
            <a:pPr fontAlgn="auto">
              <a:spcBef>
                <a:spcPts val="0"/>
              </a:spcBef>
              <a:spcAft>
                <a:spcPts val="0"/>
              </a:spcAft>
              <a:defRPr/>
            </a:pPr>
            <a:endParaRPr lang="zh-CN" altLang="en-US">
              <a:latin typeface="+mn-lt"/>
              <a:ea typeface="+mn-ea"/>
            </a:endParaRPr>
          </a:p>
        </p:txBody>
      </p:sp>
      <p:sp>
        <p:nvSpPr>
          <p:cNvPr id="53" name="Slide Number Placeholder 5"/>
          <p:cNvSpPr txBox="1">
            <a:spLocks/>
          </p:cNvSpPr>
          <p:nvPr userDrawn="1"/>
        </p:nvSpPr>
        <p:spPr>
          <a:xfrm>
            <a:off x="8673703" y="6486724"/>
            <a:ext cx="334169" cy="212329"/>
          </a:xfrm>
          <a:prstGeom prst="rect">
            <a:avLst/>
          </a:prstGeom>
        </p:spPr>
        <p:txBody>
          <a:bodyPr/>
          <a:lstStyle>
            <a:defPPr>
              <a:defRPr lang="zh-CN"/>
            </a:defPPr>
            <a:lvl1pPr algn="ctr" rtl="0" fontAlgn="base">
              <a:spcBef>
                <a:spcPct val="0"/>
              </a:spcBef>
              <a:spcAft>
                <a:spcPct val="0"/>
              </a:spcAft>
              <a:defRPr sz="900" kern="1200">
                <a:solidFill>
                  <a:schemeClr val="bg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1423388E-E460-4994-A6D1-DD4137BC1635}" type="slidenum">
              <a:rPr lang="zh-CN" altLang="en-US" b="1" smtClean="0"/>
              <a:pPr>
                <a:defRPr/>
              </a:pPr>
              <a:t>‹#›</a:t>
            </a:fld>
            <a:endParaRPr lang="zh-CN" altLang="en-US" b="1" dirty="0"/>
          </a:p>
        </p:txBody>
      </p:sp>
      <p:pic>
        <p:nvPicPr>
          <p:cNvPr id="10" name="Picture 4" descr="http://redis.io/images/redis-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5903254"/>
            <a:ext cx="921039" cy="80295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过渡页">
    <p:spTree>
      <p:nvGrpSpPr>
        <p:cNvPr id="1" name=""/>
        <p:cNvGrpSpPr/>
        <p:nvPr/>
      </p:nvGrpSpPr>
      <p:grpSpPr>
        <a:xfrm>
          <a:off x="0" y="0"/>
          <a:ext cx="0" cy="0"/>
          <a:chOff x="0" y="0"/>
          <a:chExt cx="0" cy="0"/>
        </a:xfrm>
      </p:grpSpPr>
      <p:sp>
        <p:nvSpPr>
          <p:cNvPr id="38" name="矩形 1"/>
          <p:cNvSpPr>
            <a:spLocks noChangeArrowheads="1"/>
          </p:cNvSpPr>
          <p:nvPr userDrawn="1"/>
        </p:nvSpPr>
        <p:spPr bwMode="auto">
          <a:xfrm>
            <a:off x="0" y="4879134"/>
            <a:ext cx="9144000" cy="1957948"/>
          </a:xfrm>
          <a:prstGeom prst="rect">
            <a:avLst/>
          </a:prstGeom>
          <a:solidFill>
            <a:schemeClr val="accent6">
              <a:lumMod val="75000"/>
            </a:schemeClr>
          </a:solidFill>
          <a:ln w="9525">
            <a:noFill/>
            <a:miter lim="800000"/>
            <a:headEnd/>
            <a:tailEnd/>
          </a:ln>
        </p:spPr>
        <p:txBody>
          <a:bodyPr lIns="91440" tIns="45720" rIns="91440" bIns="45720"/>
          <a:lstStyle/>
          <a:p>
            <a:endParaRPr lang="zh-CN" altLang="en-US">
              <a:latin typeface="Copperplate Gothic Bold" pitchFamily="34" charset="0"/>
              <a:ea typeface="微软雅黑" pitchFamily="34" charset="-122"/>
            </a:endParaRPr>
          </a:p>
        </p:txBody>
      </p:sp>
      <p:cxnSp>
        <p:nvCxnSpPr>
          <p:cNvPr id="20" name="直接连接符 19" hidden="1"/>
          <p:cNvCxnSpPr/>
          <p:nvPr userDrawn="1"/>
        </p:nvCxnSpPr>
        <p:spPr>
          <a:xfrm>
            <a:off x="2386013" y="431801"/>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userDrawn="1"/>
        </p:nvSpPr>
        <p:spPr>
          <a:xfrm>
            <a:off x="4572000" y="5858108"/>
            <a:ext cx="3748421" cy="307777"/>
          </a:xfrm>
          <a:prstGeom prst="rect">
            <a:avLst/>
          </a:prstGeom>
          <a:noFill/>
        </p:spPr>
        <p:txBody>
          <a:bodyPr wrap="square" rtlCol="0">
            <a:spAutoFit/>
          </a:bodyPr>
          <a:lstStyle/>
          <a:p>
            <a:r>
              <a:rPr lang="zh-CN" altLang="en-US" sz="1400" dirty="0" smtClean="0">
                <a:solidFill>
                  <a:schemeClr val="bg1"/>
                </a:solidFill>
              </a:rPr>
              <a:t>奶茶，当然，奶茶妹妹也行</a:t>
            </a:r>
            <a:r>
              <a:rPr lang="en-US" altLang="zh-CN" sz="1400" dirty="0" err="1" smtClean="0">
                <a:solidFill>
                  <a:schemeClr val="bg1"/>
                </a:solidFill>
              </a:rPr>
              <a:t>lol</a:t>
            </a:r>
            <a:endParaRPr lang="zh-CN" altLang="en-US" sz="1400" dirty="0">
              <a:solidFill>
                <a:schemeClr val="bg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2463" y="430213"/>
            <a:ext cx="7745412" cy="871537"/>
          </a:xfrm>
          <a:prstGeom prst="rect">
            <a:avLst/>
          </a:prstGeom>
        </p:spPr>
        <p:txBody>
          <a:bodyPr/>
          <a:lstStyle>
            <a:lvl1pPr>
              <a:defRPr>
                <a:solidFill>
                  <a:srgbClr val="EE6600"/>
                </a:solidFill>
              </a:defRPr>
            </a:lvl1pPr>
          </a:lstStyle>
          <a:p>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8172401" y="6353264"/>
            <a:ext cx="971600" cy="455613"/>
          </a:xfrm>
          <a:prstGeom prst="rect">
            <a:avLst/>
          </a:prstGeom>
          <a:ln/>
        </p:spPr>
        <p:txBody>
          <a:bodyPr/>
          <a:lstStyle>
            <a:lvl1pPr>
              <a:defRPr/>
            </a:lvl1pPr>
          </a:lstStyle>
          <a:p>
            <a:pPr>
              <a:defRPr/>
            </a:pPr>
            <a:fld id="{33D59A0D-02C9-49FE-B44D-A9B2CF1281B2}" type="slidenum">
              <a:rPr lang="de-DE" altLang="zh-CN" smtClean="0"/>
              <a:pPr>
                <a:defRPr/>
              </a:pPr>
              <a:t>‹#›</a:t>
            </a:fld>
            <a:endParaRPr lang="en-GB" altLang="zh-C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2" r:id="rId1"/>
    <p:sldLayoutId id="2147483696" r:id="rId2"/>
    <p:sldLayoutId id="2147483693" r:id="rId3"/>
    <p:sldLayoutId id="2147483694" r:id="rId4"/>
    <p:sldLayoutId id="2147483697"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ctr" defTabSz="913210" rtl="0" fontAlgn="base">
        <a:spcBef>
          <a:spcPct val="0"/>
        </a:spcBef>
        <a:spcAft>
          <a:spcPct val="0"/>
        </a:spcAft>
        <a:defRPr sz="4350" kern="1200">
          <a:solidFill>
            <a:schemeClr val="tx1"/>
          </a:solidFill>
          <a:latin typeface="+mj-lt"/>
          <a:ea typeface="+mj-ea"/>
          <a:cs typeface="+mj-cs"/>
        </a:defRPr>
      </a:lvl1pPr>
      <a:lvl2pPr algn="ctr" defTabSz="913210" rtl="0" fontAlgn="base">
        <a:spcBef>
          <a:spcPct val="0"/>
        </a:spcBef>
        <a:spcAft>
          <a:spcPct val="0"/>
        </a:spcAft>
        <a:defRPr sz="4350">
          <a:solidFill>
            <a:schemeClr val="tx1"/>
          </a:solidFill>
          <a:latin typeface="Copperplate Gothic Bold" pitchFamily="34" charset="0"/>
          <a:ea typeface="微软雅黑" pitchFamily="34" charset="-122"/>
        </a:defRPr>
      </a:lvl2pPr>
      <a:lvl3pPr algn="ctr" defTabSz="913210" rtl="0" fontAlgn="base">
        <a:spcBef>
          <a:spcPct val="0"/>
        </a:spcBef>
        <a:spcAft>
          <a:spcPct val="0"/>
        </a:spcAft>
        <a:defRPr sz="4350">
          <a:solidFill>
            <a:schemeClr val="tx1"/>
          </a:solidFill>
          <a:latin typeface="Copperplate Gothic Bold" pitchFamily="34" charset="0"/>
          <a:ea typeface="微软雅黑" pitchFamily="34" charset="-122"/>
        </a:defRPr>
      </a:lvl3pPr>
      <a:lvl4pPr algn="ctr" defTabSz="913210" rtl="0" fontAlgn="base">
        <a:spcBef>
          <a:spcPct val="0"/>
        </a:spcBef>
        <a:spcAft>
          <a:spcPct val="0"/>
        </a:spcAft>
        <a:defRPr sz="4350">
          <a:solidFill>
            <a:schemeClr val="tx1"/>
          </a:solidFill>
          <a:latin typeface="Copperplate Gothic Bold" pitchFamily="34" charset="0"/>
          <a:ea typeface="微软雅黑" pitchFamily="34" charset="-122"/>
        </a:defRPr>
      </a:lvl4pPr>
      <a:lvl5pPr algn="ctr" defTabSz="913210" rtl="0" fontAlgn="base">
        <a:spcBef>
          <a:spcPct val="0"/>
        </a:spcBef>
        <a:spcAft>
          <a:spcPct val="0"/>
        </a:spcAft>
        <a:defRPr sz="4350">
          <a:solidFill>
            <a:schemeClr val="tx1"/>
          </a:solidFill>
          <a:latin typeface="Copperplate Gothic Bold" pitchFamily="34" charset="0"/>
          <a:ea typeface="微软雅黑" pitchFamily="34" charset="-122"/>
        </a:defRPr>
      </a:lvl5pPr>
      <a:lvl6pPr marL="342900" algn="ctr" defTabSz="913210" rtl="0" fontAlgn="base">
        <a:spcBef>
          <a:spcPct val="0"/>
        </a:spcBef>
        <a:spcAft>
          <a:spcPct val="0"/>
        </a:spcAft>
        <a:defRPr sz="4350">
          <a:solidFill>
            <a:schemeClr val="tx1"/>
          </a:solidFill>
          <a:latin typeface="Copperplate Gothic Bold" pitchFamily="34" charset="0"/>
          <a:ea typeface="微软雅黑" pitchFamily="34" charset="-122"/>
        </a:defRPr>
      </a:lvl6pPr>
      <a:lvl7pPr marL="685800" algn="ctr" defTabSz="913210" rtl="0" fontAlgn="base">
        <a:spcBef>
          <a:spcPct val="0"/>
        </a:spcBef>
        <a:spcAft>
          <a:spcPct val="0"/>
        </a:spcAft>
        <a:defRPr sz="4350">
          <a:solidFill>
            <a:schemeClr val="tx1"/>
          </a:solidFill>
          <a:latin typeface="Copperplate Gothic Bold" pitchFamily="34" charset="0"/>
          <a:ea typeface="微软雅黑" pitchFamily="34" charset="-122"/>
        </a:defRPr>
      </a:lvl7pPr>
      <a:lvl8pPr marL="1028700" algn="ctr" defTabSz="913210" rtl="0" fontAlgn="base">
        <a:spcBef>
          <a:spcPct val="0"/>
        </a:spcBef>
        <a:spcAft>
          <a:spcPct val="0"/>
        </a:spcAft>
        <a:defRPr sz="4350">
          <a:solidFill>
            <a:schemeClr val="tx1"/>
          </a:solidFill>
          <a:latin typeface="Copperplate Gothic Bold" pitchFamily="34" charset="0"/>
          <a:ea typeface="微软雅黑" pitchFamily="34" charset="-122"/>
        </a:defRPr>
      </a:lvl8pPr>
      <a:lvl9pPr marL="1371600" algn="ctr" defTabSz="913210" rtl="0" fontAlgn="base">
        <a:spcBef>
          <a:spcPct val="0"/>
        </a:spcBef>
        <a:spcAft>
          <a:spcPct val="0"/>
        </a:spcAft>
        <a:defRPr sz="4350">
          <a:solidFill>
            <a:schemeClr val="tx1"/>
          </a:solidFill>
          <a:latin typeface="Copperplate Gothic Bold" pitchFamily="34" charset="0"/>
          <a:ea typeface="微软雅黑" pitchFamily="34" charset="-122"/>
        </a:defRPr>
      </a:lvl9pPr>
    </p:titleStyle>
    <p:bodyStyle>
      <a:lvl1pPr marL="341710" indent="-341710" algn="l" defTabSz="913210" rtl="0" fontAlgn="base">
        <a:spcBef>
          <a:spcPct val="20000"/>
        </a:spcBef>
        <a:spcAft>
          <a:spcPct val="0"/>
        </a:spcAft>
        <a:buFont typeface="Arial" charset="0"/>
        <a:buChar char="•"/>
        <a:defRPr sz="3150" kern="1200">
          <a:solidFill>
            <a:schemeClr val="tx1"/>
          </a:solidFill>
          <a:latin typeface="+mn-lt"/>
          <a:ea typeface="+mn-ea"/>
          <a:cs typeface="+mn-cs"/>
        </a:defRPr>
      </a:lvl1pPr>
      <a:lvl2pPr marL="741760" indent="-284560" algn="l" defTabSz="913210" rtl="0" fontAlgn="base">
        <a:spcBef>
          <a:spcPct val="20000"/>
        </a:spcBef>
        <a:spcAft>
          <a:spcPct val="0"/>
        </a:spcAft>
        <a:buFont typeface="Arial" charset="0"/>
        <a:buChar char="–"/>
        <a:defRPr sz="2775" kern="1200">
          <a:solidFill>
            <a:schemeClr val="tx1"/>
          </a:solidFill>
          <a:latin typeface="+mn-lt"/>
          <a:ea typeface="+mn-ea"/>
          <a:cs typeface="+mn-cs"/>
        </a:defRPr>
      </a:lvl2pPr>
      <a:lvl3pPr marL="1141810" indent="-227410" algn="l" defTabSz="913210" rtl="0" fontAlgn="base">
        <a:spcBef>
          <a:spcPct val="20000"/>
        </a:spcBef>
        <a:spcAft>
          <a:spcPct val="0"/>
        </a:spcAft>
        <a:buFont typeface="Arial" charset="0"/>
        <a:buChar char="•"/>
        <a:defRPr sz="2400" kern="1200">
          <a:solidFill>
            <a:schemeClr val="tx1"/>
          </a:solidFill>
          <a:latin typeface="+mn-lt"/>
          <a:ea typeface="+mn-ea"/>
          <a:cs typeface="+mn-cs"/>
        </a:defRPr>
      </a:lvl3pPr>
      <a:lvl4pPr marL="15990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4pPr>
      <a:lvl5pPr marL="20562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7" name="Text Box 19"/>
          <p:cNvSpPr txBox="1">
            <a:spLocks noChangeArrowheads="1"/>
          </p:cNvSpPr>
          <p:nvPr/>
        </p:nvSpPr>
        <p:spPr bwMode="auto">
          <a:xfrm>
            <a:off x="428596" y="1340768"/>
            <a:ext cx="8501090" cy="646331"/>
          </a:xfrm>
          <a:prstGeom prst="rect">
            <a:avLst/>
          </a:prstGeom>
          <a:noFill/>
          <a:ln w="9525">
            <a:noFill/>
            <a:miter lim="800000"/>
            <a:headEnd/>
            <a:tailEnd/>
          </a:ln>
          <a:effectLst/>
        </p:spPr>
        <p:txBody>
          <a:bodyPr wrap="square">
            <a:spAutoFit/>
          </a:bodyPr>
          <a:lstStyle/>
          <a:p>
            <a:pPr algn="ctr">
              <a:spcBef>
                <a:spcPct val="50000"/>
              </a:spcBef>
            </a:pPr>
            <a:r>
              <a:rPr lang="zh-CN" altLang="en-US" sz="3600" dirty="0" smtClean="0">
                <a:solidFill>
                  <a:schemeClr val="tx1">
                    <a:lumMod val="95000"/>
                    <a:lumOff val="5000"/>
                  </a:schemeClr>
                </a:solidFill>
                <a:latin typeface="华文中宋" panose="02010600040101010101" pitchFamily="2" charset="-122"/>
                <a:ea typeface="华文中宋" panose="02010600040101010101" pitchFamily="2" charset="-122"/>
              </a:rPr>
              <a:t>托管平台设计</a:t>
            </a:r>
            <a:endParaRPr lang="zh-CN" altLang="en-US" sz="3600" dirty="0">
              <a:solidFill>
                <a:schemeClr val="tx1">
                  <a:lumMod val="95000"/>
                  <a:lumOff val="5000"/>
                </a:schemeClr>
              </a:solidFill>
              <a:latin typeface="华文中宋" panose="02010600040101010101" pitchFamily="2" charset="-122"/>
              <a:ea typeface="华文中宋" panose="02010600040101010101" pitchFamily="2"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a:t>账号</a:t>
            </a:r>
            <a:r>
              <a:rPr lang="zh-CN" altLang="en-US" dirty="0" smtClean="0"/>
              <a:t>模块：</a:t>
            </a:r>
            <a:r>
              <a:rPr lang="zh-CN" altLang="en-US" sz="2400" dirty="0">
                <a:latin typeface="HannotateSC-W5" charset="-122"/>
              </a:rPr>
              <a:t>第三方机构账号</a:t>
            </a:r>
            <a:endParaRPr lang="en-US" altLang="zh-CN" sz="2400" dirty="0"/>
          </a:p>
        </p:txBody>
      </p:sp>
      <p:sp>
        <p:nvSpPr>
          <p:cNvPr id="3" name="矩形 2"/>
          <p:cNvSpPr/>
          <p:nvPr/>
        </p:nvSpPr>
        <p:spPr>
          <a:xfrm>
            <a:off x="639786" y="4422350"/>
            <a:ext cx="8136904" cy="1015663"/>
          </a:xfrm>
          <a:prstGeom prst="rect">
            <a:avLst/>
          </a:prstGeom>
        </p:spPr>
        <p:txBody>
          <a:bodyPr wrap="square">
            <a:spAutoFit/>
          </a:bodyPr>
          <a:lstStyle/>
          <a:p>
            <a:r>
              <a:rPr lang="zh-CN" altLang="en-US" sz="2000" dirty="0" smtClean="0">
                <a:latin typeface="HannotateSC-W5" charset="-122"/>
              </a:rPr>
              <a:t>      顾问</a:t>
            </a:r>
            <a:r>
              <a:rPr lang="zh-CN" altLang="en-US" sz="2000" dirty="0">
                <a:latin typeface="HannotateSC-W5" charset="-122"/>
              </a:rPr>
              <a:t>把资料审核后使用后台管理系统生成帐号，帐号规则是纯数字的方式，第一个表示类别。</a:t>
            </a:r>
            <a:r>
              <a:rPr lang="zh-CN" altLang="en-US" sz="2000" dirty="0">
                <a:solidFill>
                  <a:srgbClr val="000000"/>
                </a:solidFill>
                <a:latin typeface="HannotateSC-W5" charset="-122"/>
              </a:rPr>
              <a:t>用于发布广告，可以查看广告，账号是否可以发布广告和发布广告的有效期是和支付相关联的。</a:t>
            </a:r>
            <a:endParaRPr lang="zh-CN" altLang="en-US" sz="2000" dirty="0">
              <a:latin typeface="Helvetica Neue"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01" y="1062610"/>
            <a:ext cx="8318500" cy="3225800"/>
          </a:xfrm>
          <a:prstGeom prst="rect">
            <a:avLst/>
          </a:prstGeom>
        </p:spPr>
      </p:pic>
    </p:spTree>
    <p:extLst>
      <p:ext uri="{BB962C8B-B14F-4D97-AF65-F5344CB8AC3E}">
        <p14:creationId xmlns:p14="http://schemas.microsoft.com/office/powerpoint/2010/main" val="208538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a:t>账号</a:t>
            </a:r>
            <a:r>
              <a:rPr lang="zh-CN" altLang="en-US" dirty="0" smtClean="0"/>
              <a:t>模块：</a:t>
            </a:r>
            <a:r>
              <a:rPr lang="zh-CN" altLang="en-US" sz="2400" dirty="0">
                <a:latin typeface="HannotateSC-W5" charset="-122"/>
              </a:rPr>
              <a:t>托管机构帐号</a:t>
            </a:r>
            <a:endParaRPr lang="en-US" altLang="zh-CN" sz="2400" dirty="0"/>
          </a:p>
        </p:txBody>
      </p:sp>
      <p:sp>
        <p:nvSpPr>
          <p:cNvPr id="3" name="矩形 2"/>
          <p:cNvSpPr/>
          <p:nvPr/>
        </p:nvSpPr>
        <p:spPr>
          <a:xfrm>
            <a:off x="633624" y="4422350"/>
            <a:ext cx="7927015" cy="769441"/>
          </a:xfrm>
          <a:prstGeom prst="rect">
            <a:avLst/>
          </a:prstGeom>
        </p:spPr>
        <p:txBody>
          <a:bodyPr wrap="square">
            <a:spAutoFit/>
          </a:bodyPr>
          <a:lstStyle/>
          <a:p>
            <a:r>
              <a:rPr lang="zh-CN" altLang="en-US" sz="2400" dirty="0" smtClean="0">
                <a:latin typeface="HannotateSC-W5" charset="-122"/>
              </a:rPr>
              <a:t>     </a:t>
            </a:r>
            <a:r>
              <a:rPr lang="zh-CN" altLang="en-US" sz="2000" dirty="0" smtClean="0">
                <a:latin typeface="HannotateSC-W5" charset="-122"/>
              </a:rPr>
              <a:t>托管机构账号的生成和第三</a:t>
            </a:r>
            <a:r>
              <a:rPr lang="zh-CN" altLang="en-US" sz="2000" dirty="0">
                <a:latin typeface="HannotateSC-W5" charset="-122"/>
              </a:rPr>
              <a:t>方机构帐号类似。</a:t>
            </a:r>
            <a:r>
              <a:rPr lang="zh-CN" altLang="en-US" sz="2000" dirty="0" smtClean="0">
                <a:latin typeface="HannotateSC-W5" charset="-122"/>
              </a:rPr>
              <a:t>但是在功能上还</a:t>
            </a:r>
            <a:r>
              <a:rPr lang="zh-CN" altLang="en-US" sz="2000" dirty="0">
                <a:latin typeface="HannotateSC-W5" charset="-122"/>
              </a:rPr>
              <a:t>需要支持和教师账号进行</a:t>
            </a:r>
            <a:r>
              <a:rPr lang="zh-CN" altLang="en-US" sz="2000" dirty="0" smtClean="0">
                <a:latin typeface="HannotateSC-W5" charset="-122"/>
              </a:rPr>
              <a:t>绑定。</a:t>
            </a:r>
            <a:endParaRPr lang="zh-CN" altLang="en-US" sz="2000" dirty="0">
              <a:effectLst/>
              <a:latin typeface="HannotateSC-W5"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01" y="1062610"/>
            <a:ext cx="8318500" cy="3225800"/>
          </a:xfrm>
          <a:prstGeom prst="rect">
            <a:avLst/>
          </a:prstGeom>
        </p:spPr>
      </p:pic>
    </p:spTree>
    <p:extLst>
      <p:ext uri="{BB962C8B-B14F-4D97-AF65-F5344CB8AC3E}">
        <p14:creationId xmlns:p14="http://schemas.microsoft.com/office/powerpoint/2010/main" val="174950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a:t>账号</a:t>
            </a:r>
            <a:r>
              <a:rPr lang="zh-CN" altLang="en-US" dirty="0" smtClean="0"/>
              <a:t>模块：</a:t>
            </a:r>
            <a:r>
              <a:rPr lang="zh-CN" altLang="en-US" sz="2400" dirty="0" smtClean="0">
                <a:latin typeface="HannotateSC-W5" charset="-122"/>
              </a:rPr>
              <a:t>家长帐号</a:t>
            </a:r>
            <a:endParaRPr lang="en-US" altLang="zh-CN" sz="2400" dirty="0"/>
          </a:p>
        </p:txBody>
      </p:sp>
      <p:sp>
        <p:nvSpPr>
          <p:cNvPr id="3" name="矩形 2"/>
          <p:cNvSpPr/>
          <p:nvPr/>
        </p:nvSpPr>
        <p:spPr>
          <a:xfrm>
            <a:off x="755576" y="4149080"/>
            <a:ext cx="7834126" cy="1323439"/>
          </a:xfrm>
          <a:prstGeom prst="rect">
            <a:avLst/>
          </a:prstGeom>
        </p:spPr>
        <p:txBody>
          <a:bodyPr wrap="square">
            <a:spAutoFit/>
          </a:bodyPr>
          <a:lstStyle/>
          <a:p>
            <a:r>
              <a:rPr lang="zh-CN" altLang="en-US" sz="2000" dirty="0" smtClean="0">
                <a:latin typeface="HannotateSC-W5" charset="-122"/>
              </a:rPr>
              <a:t>      可以</a:t>
            </a:r>
            <a:r>
              <a:rPr lang="zh-CN" altLang="en-US" sz="2000" dirty="0">
                <a:latin typeface="HannotateSC-W5" charset="-122"/>
              </a:rPr>
              <a:t>家长自己在微信端生成，生成时按规则生成就好， 不需要审核，也不回收，但是需要支持绑定孩子账号，在查看孩子信息时需要检查支付情况，主要用于查看孩子签到信息，老师发布的信息，以及商家或机构的</a:t>
            </a:r>
            <a:r>
              <a:rPr lang="zh-CN" altLang="en-US" sz="2000" dirty="0" smtClean="0">
                <a:latin typeface="HannotateSC-W5" charset="-122"/>
              </a:rPr>
              <a:t>广告。</a:t>
            </a:r>
            <a:endParaRPr lang="zh-CN" altLang="en-US" sz="2000" dirty="0">
              <a:effectLst/>
              <a:latin typeface="HannotateSC-W5"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612" y="1179975"/>
            <a:ext cx="7099300" cy="2717800"/>
          </a:xfrm>
          <a:prstGeom prst="rect">
            <a:avLst/>
          </a:prstGeom>
        </p:spPr>
      </p:pic>
    </p:spTree>
    <p:extLst>
      <p:ext uri="{BB962C8B-B14F-4D97-AF65-F5344CB8AC3E}">
        <p14:creationId xmlns:p14="http://schemas.microsoft.com/office/powerpoint/2010/main" val="150818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a:t>账号</a:t>
            </a:r>
            <a:r>
              <a:rPr lang="zh-CN" altLang="en-US" dirty="0" smtClean="0"/>
              <a:t>模块：</a:t>
            </a:r>
            <a:r>
              <a:rPr lang="zh-CN" altLang="en-US" sz="2400" dirty="0">
                <a:latin typeface="HannotateSC-W5" charset="-122"/>
              </a:rPr>
              <a:t>孩子账号</a:t>
            </a:r>
            <a:endParaRPr lang="en-US" altLang="zh-CN" sz="2400" dirty="0"/>
          </a:p>
        </p:txBody>
      </p:sp>
      <p:sp>
        <p:nvSpPr>
          <p:cNvPr id="3" name="矩形 2"/>
          <p:cNvSpPr/>
          <p:nvPr/>
        </p:nvSpPr>
        <p:spPr>
          <a:xfrm>
            <a:off x="639786" y="4437112"/>
            <a:ext cx="7820646" cy="1015663"/>
          </a:xfrm>
          <a:prstGeom prst="rect">
            <a:avLst/>
          </a:prstGeom>
        </p:spPr>
        <p:txBody>
          <a:bodyPr wrap="square">
            <a:spAutoFit/>
          </a:bodyPr>
          <a:lstStyle/>
          <a:p>
            <a:r>
              <a:rPr lang="zh-CN" altLang="en-US" sz="2000" dirty="0" smtClean="0">
                <a:latin typeface="HannotateSC-W5" charset="-122"/>
              </a:rPr>
              <a:t>      </a:t>
            </a:r>
            <a:r>
              <a:rPr lang="zh-CN" altLang="en-US" sz="2000" dirty="0">
                <a:latin typeface="HannotateSC-W5" charset="-122"/>
              </a:rPr>
              <a:t>（孩子账号目前用于汇总该孩子的相关信息，仅此而已，不做登录使用）。每个孩子都会在家长添加孩子时生成账号？或者在孩子注册指纹信息时生成账号？待定。</a:t>
            </a:r>
            <a:endParaRPr lang="zh-CN" altLang="en-US" sz="2000" dirty="0">
              <a:latin typeface="Helvetica Neue"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86" y="1556792"/>
            <a:ext cx="7645400" cy="2476500"/>
          </a:xfrm>
          <a:prstGeom prst="rect">
            <a:avLst/>
          </a:prstGeom>
        </p:spPr>
      </p:pic>
    </p:spTree>
    <p:extLst>
      <p:ext uri="{BB962C8B-B14F-4D97-AF65-F5344CB8AC3E}">
        <p14:creationId xmlns:p14="http://schemas.microsoft.com/office/powerpoint/2010/main" val="1334205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a:t>账号</a:t>
            </a:r>
            <a:r>
              <a:rPr lang="zh-CN" altLang="en-US" dirty="0" smtClean="0"/>
              <a:t>模块：</a:t>
            </a:r>
            <a:r>
              <a:rPr lang="zh-CN" altLang="en-US" sz="2400" dirty="0">
                <a:latin typeface="HannotateSC-W5" charset="-122"/>
              </a:rPr>
              <a:t>老师账号</a:t>
            </a:r>
            <a:endParaRPr lang="en-US" altLang="zh-CN" sz="2400" dirty="0"/>
          </a:p>
        </p:txBody>
      </p:sp>
      <p:sp>
        <p:nvSpPr>
          <p:cNvPr id="3" name="矩形 2"/>
          <p:cNvSpPr/>
          <p:nvPr/>
        </p:nvSpPr>
        <p:spPr>
          <a:xfrm>
            <a:off x="639786" y="4365104"/>
            <a:ext cx="7820646" cy="1323439"/>
          </a:xfrm>
          <a:prstGeom prst="rect">
            <a:avLst/>
          </a:prstGeom>
        </p:spPr>
        <p:txBody>
          <a:bodyPr wrap="square">
            <a:spAutoFit/>
          </a:bodyPr>
          <a:lstStyle/>
          <a:p>
            <a:r>
              <a:rPr lang="zh-CN" altLang="en-US" sz="2000" dirty="0" smtClean="0">
                <a:latin typeface="HannotateSC-W5" charset="-122"/>
              </a:rPr>
              <a:t>      老师</a:t>
            </a:r>
            <a:r>
              <a:rPr lang="zh-CN" altLang="en-US" sz="2000" dirty="0">
                <a:latin typeface="HannotateSC-W5" charset="-122"/>
              </a:rPr>
              <a:t>自己在微信端生成或者由机构向顾问提供相关信息，由顾问生成（后者更安全），但是在生成时必须绑定机构，非机构制定的老师是不可以生成老师账号的。老师账号主要用于发布孩子在校情况的信息，所以必须保证老师的真实性。</a:t>
            </a:r>
            <a:endParaRPr lang="zh-CN" altLang="en-US" sz="2000" dirty="0">
              <a:latin typeface="Helvetica Neue"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556792"/>
            <a:ext cx="8293100" cy="2387600"/>
          </a:xfrm>
          <a:prstGeom prst="rect">
            <a:avLst/>
          </a:prstGeom>
        </p:spPr>
      </p:pic>
    </p:spTree>
    <p:extLst>
      <p:ext uri="{BB962C8B-B14F-4D97-AF65-F5344CB8AC3E}">
        <p14:creationId xmlns:p14="http://schemas.microsoft.com/office/powerpoint/2010/main" val="467019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指纹签到模块</a:t>
            </a:r>
            <a:endParaRPr lang="en-US" altLang="zh-CN" dirty="0"/>
          </a:p>
        </p:txBody>
      </p:sp>
      <p:sp>
        <p:nvSpPr>
          <p:cNvPr id="3" name="矩形 2"/>
          <p:cNvSpPr/>
          <p:nvPr/>
        </p:nvSpPr>
        <p:spPr>
          <a:xfrm>
            <a:off x="639786" y="1844824"/>
            <a:ext cx="7820646" cy="3046988"/>
          </a:xfrm>
          <a:prstGeom prst="rect">
            <a:avLst/>
          </a:prstGeom>
        </p:spPr>
        <p:txBody>
          <a:bodyPr wrap="square">
            <a:spAutoFit/>
          </a:bodyPr>
          <a:lstStyle/>
          <a:p>
            <a:pPr marL="285750" indent="-285750">
              <a:buFont typeface="Wingdings" charset="2"/>
              <a:buChar char="Ø"/>
            </a:pPr>
            <a:r>
              <a:rPr lang="zh-CN" altLang="en-US" sz="2400" dirty="0"/>
              <a:t>参与者： 家长，老师，运营顾问</a:t>
            </a:r>
          </a:p>
          <a:p>
            <a:pPr marL="285750" indent="-285750">
              <a:buFont typeface="Wingdings" charset="2"/>
              <a:buChar char="Ø"/>
            </a:pPr>
            <a:r>
              <a:rPr lang="zh-CN" altLang="en-US" sz="2400" dirty="0"/>
              <a:t>目标： 通过指纹打卡来实现机构对孩子的签到监管；</a:t>
            </a:r>
          </a:p>
          <a:p>
            <a:pPr marL="285750" indent="-285750">
              <a:buFont typeface="Wingdings" charset="2"/>
              <a:buChar char="Ø"/>
            </a:pPr>
            <a:r>
              <a:rPr lang="zh-CN" altLang="en-US" sz="2400" dirty="0" smtClean="0"/>
              <a:t>内容：</a:t>
            </a:r>
            <a:r>
              <a:rPr lang="zh-CN" altLang="en-US" sz="2400" dirty="0"/>
              <a:t> </a:t>
            </a:r>
            <a:endParaRPr lang="en-US" altLang="zh-CN" sz="2400" dirty="0"/>
          </a:p>
          <a:p>
            <a:r>
              <a:rPr lang="zh-CN" altLang="en-US" sz="2400" dirty="0" smtClean="0"/>
              <a:t>        该模块包括以下几个部分：</a:t>
            </a:r>
            <a:endParaRPr lang="en-US" altLang="zh-CN" sz="2400" dirty="0" smtClean="0"/>
          </a:p>
          <a:p>
            <a:r>
              <a:rPr lang="zh-CN" altLang="en-US" sz="2400" dirty="0"/>
              <a:t> </a:t>
            </a:r>
            <a:r>
              <a:rPr lang="zh-CN" altLang="en-US" sz="2400" dirty="0" smtClean="0"/>
              <a:t>        </a:t>
            </a:r>
            <a:r>
              <a:rPr lang="en-US" altLang="zh-CN" sz="2400" dirty="0" smtClean="0"/>
              <a:t>1.</a:t>
            </a:r>
            <a:r>
              <a:rPr lang="zh-CN" altLang="en-US" sz="2400" dirty="0" smtClean="0"/>
              <a:t>  设备本身信息和状态的维护；</a:t>
            </a:r>
            <a:endParaRPr lang="en-US" altLang="zh-CN" sz="2400" dirty="0" smtClean="0"/>
          </a:p>
          <a:p>
            <a:r>
              <a:rPr lang="zh-CN" altLang="en-US" sz="2400" dirty="0"/>
              <a:t> </a:t>
            </a:r>
            <a:r>
              <a:rPr lang="zh-CN" altLang="en-US" sz="2400" dirty="0" smtClean="0"/>
              <a:t>        </a:t>
            </a:r>
            <a:r>
              <a:rPr lang="en-US" altLang="zh-CN" sz="2400" dirty="0" smtClean="0"/>
              <a:t>2.</a:t>
            </a:r>
            <a:r>
              <a:rPr lang="zh-CN" altLang="en-US" sz="2400" dirty="0" smtClean="0"/>
              <a:t>  孩子初次指纹注册和登记；</a:t>
            </a:r>
            <a:endParaRPr lang="en-US" altLang="zh-CN" sz="2400" dirty="0" smtClean="0"/>
          </a:p>
          <a:p>
            <a:r>
              <a:rPr lang="zh-CN" altLang="en-US" sz="2400" dirty="0"/>
              <a:t> </a:t>
            </a:r>
            <a:r>
              <a:rPr lang="zh-CN" altLang="en-US" sz="2400" dirty="0" smtClean="0"/>
              <a:t>        </a:t>
            </a:r>
            <a:r>
              <a:rPr lang="en-US" altLang="zh-CN" sz="2400" dirty="0" smtClean="0"/>
              <a:t>3.</a:t>
            </a:r>
            <a:r>
              <a:rPr lang="zh-CN" altLang="en-US" sz="2400" dirty="0" smtClean="0"/>
              <a:t>  打卡信息向后台的传送；</a:t>
            </a:r>
            <a:endParaRPr lang="en-US" altLang="zh-CN" sz="2400" dirty="0"/>
          </a:p>
          <a:p>
            <a:endParaRPr lang="en-US" altLang="zh-CN" sz="2400" dirty="0" smtClean="0"/>
          </a:p>
        </p:txBody>
      </p:sp>
    </p:spTree>
    <p:extLst>
      <p:ext uri="{BB962C8B-B14F-4D97-AF65-F5344CB8AC3E}">
        <p14:creationId xmlns:p14="http://schemas.microsoft.com/office/powerpoint/2010/main" val="685195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指纹签到模块：设备维护</a:t>
            </a:r>
            <a:endParaRPr lang="en-US" altLang="zh-CN" dirty="0"/>
          </a:p>
        </p:txBody>
      </p:sp>
      <p:sp>
        <p:nvSpPr>
          <p:cNvPr id="3" name="矩形 2"/>
          <p:cNvSpPr/>
          <p:nvPr/>
        </p:nvSpPr>
        <p:spPr>
          <a:xfrm>
            <a:off x="639786" y="4319861"/>
            <a:ext cx="7820646" cy="1692771"/>
          </a:xfrm>
          <a:prstGeom prst="rect">
            <a:avLst/>
          </a:prstGeom>
        </p:spPr>
        <p:txBody>
          <a:bodyPr wrap="square">
            <a:spAutoFit/>
          </a:bodyPr>
          <a:lstStyle/>
          <a:p>
            <a:r>
              <a:rPr lang="zh-CN" altLang="en-US" sz="2000" dirty="0" smtClean="0"/>
              <a:t>       指纹机</a:t>
            </a:r>
            <a:r>
              <a:rPr lang="zh-CN" altLang="en-US" sz="2000" dirty="0"/>
              <a:t>需要后台保持状态跟进（例如利用定期轮询的方式上报设备自己的状态信息（包括但不限于设备序列号，设置</a:t>
            </a:r>
            <a:r>
              <a:rPr lang="en-US" altLang="zh-CN" sz="2000" dirty="0"/>
              <a:t>GPS</a:t>
            </a:r>
            <a:r>
              <a:rPr lang="zh-CN" altLang="en-US" sz="2000" dirty="0"/>
              <a:t>（如果有的话）等。），同时从后台同步当前机构的学员信息。）同时平台需要保存指纹设备的初装信息表。</a:t>
            </a:r>
          </a:p>
          <a:p>
            <a:endParaRPr lang="en-US" altLang="zh-CN" sz="24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709" y="1556792"/>
            <a:ext cx="6654800" cy="2133600"/>
          </a:xfrm>
          <a:prstGeom prst="rect">
            <a:avLst/>
          </a:prstGeom>
        </p:spPr>
      </p:pic>
    </p:spTree>
    <p:extLst>
      <p:ext uri="{BB962C8B-B14F-4D97-AF65-F5344CB8AC3E}">
        <p14:creationId xmlns:p14="http://schemas.microsoft.com/office/powerpoint/2010/main" val="183119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指纹签到模块：指纹注册</a:t>
            </a:r>
            <a:endParaRPr lang="en-US" altLang="zh-CN" dirty="0"/>
          </a:p>
        </p:txBody>
      </p:sp>
      <p:sp>
        <p:nvSpPr>
          <p:cNvPr id="3" name="矩形 2"/>
          <p:cNvSpPr/>
          <p:nvPr/>
        </p:nvSpPr>
        <p:spPr>
          <a:xfrm>
            <a:off x="657718" y="4293096"/>
            <a:ext cx="8162753" cy="1384995"/>
          </a:xfrm>
          <a:prstGeom prst="rect">
            <a:avLst/>
          </a:prstGeom>
        </p:spPr>
        <p:txBody>
          <a:bodyPr wrap="square">
            <a:spAutoFit/>
          </a:bodyPr>
          <a:lstStyle/>
          <a:p>
            <a:r>
              <a:rPr lang="zh-CN" altLang="en-US" sz="2400" dirty="0" smtClean="0"/>
              <a:t>       </a:t>
            </a:r>
            <a:r>
              <a:rPr lang="zh-CN" altLang="en-US" sz="2000" dirty="0" smtClean="0"/>
              <a:t>家长</a:t>
            </a:r>
            <a:r>
              <a:rPr lang="zh-CN" altLang="en-US" sz="2000" dirty="0"/>
              <a:t>第一次使用系统时需要帮孩子在机构的指纹机上注册指纹，并绑定孩子信息和家长</a:t>
            </a:r>
            <a:r>
              <a:rPr lang="zh-CN" altLang="en-US" sz="2000" dirty="0" smtClean="0"/>
              <a:t>信息。指纹机在初次使用前必须下载机构的</a:t>
            </a:r>
            <a:r>
              <a:rPr lang="en-US" altLang="zh-CN" sz="2000" dirty="0" smtClean="0"/>
              <a:t>profile</a:t>
            </a:r>
            <a:r>
              <a:rPr lang="zh-CN" altLang="en-US" sz="2000" dirty="0" smtClean="0"/>
              <a:t>文件，里面包含机构的相关信息。注册时由指纹机调用后台账号模块生成孩子账号。</a:t>
            </a:r>
            <a:endParaRPr lang="en-US" altLang="zh-CN" sz="20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588657"/>
            <a:ext cx="7645400" cy="2476500"/>
          </a:xfrm>
          <a:prstGeom prst="rect">
            <a:avLst/>
          </a:prstGeom>
        </p:spPr>
      </p:pic>
    </p:spTree>
    <p:extLst>
      <p:ext uri="{BB962C8B-B14F-4D97-AF65-F5344CB8AC3E}">
        <p14:creationId xmlns:p14="http://schemas.microsoft.com/office/powerpoint/2010/main" val="1928451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指纹签到模块：打卡上报</a:t>
            </a:r>
            <a:endParaRPr lang="en-US" altLang="zh-CN" dirty="0"/>
          </a:p>
        </p:txBody>
      </p:sp>
      <p:sp>
        <p:nvSpPr>
          <p:cNvPr id="3" name="矩形 2"/>
          <p:cNvSpPr/>
          <p:nvPr/>
        </p:nvSpPr>
        <p:spPr>
          <a:xfrm>
            <a:off x="827584" y="4437112"/>
            <a:ext cx="7560840" cy="1077218"/>
          </a:xfrm>
          <a:prstGeom prst="rect">
            <a:avLst/>
          </a:prstGeom>
        </p:spPr>
        <p:txBody>
          <a:bodyPr wrap="square">
            <a:spAutoFit/>
          </a:bodyPr>
          <a:lstStyle/>
          <a:p>
            <a:r>
              <a:rPr lang="zh-CN" altLang="en-US" sz="2400" dirty="0" smtClean="0"/>
              <a:t>       </a:t>
            </a:r>
            <a:r>
              <a:rPr lang="zh-CN" altLang="en-US" sz="2000" dirty="0" smtClean="0"/>
              <a:t>孩子每次</a:t>
            </a:r>
            <a:r>
              <a:rPr lang="zh-CN" altLang="en-US" sz="2000" dirty="0"/>
              <a:t>进入机构和离开机构都需要进行指纹签到，签到后指纹机实时把孩子签到信息发送的平台。家长在查看孩子的信息时也需要包括签到信息。</a:t>
            </a:r>
            <a:endParaRPr lang="en-US" altLang="zh-CN" sz="20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529349"/>
            <a:ext cx="7505700" cy="2451100"/>
          </a:xfrm>
          <a:prstGeom prst="rect">
            <a:avLst/>
          </a:prstGeom>
        </p:spPr>
      </p:pic>
    </p:spTree>
    <p:extLst>
      <p:ext uri="{BB962C8B-B14F-4D97-AF65-F5344CB8AC3E}">
        <p14:creationId xmlns:p14="http://schemas.microsoft.com/office/powerpoint/2010/main" val="186713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孩子信息模块</a:t>
            </a:r>
            <a:endParaRPr lang="en-US" altLang="zh-CN" dirty="0"/>
          </a:p>
        </p:txBody>
      </p:sp>
      <p:sp>
        <p:nvSpPr>
          <p:cNvPr id="3" name="矩形 2"/>
          <p:cNvSpPr/>
          <p:nvPr/>
        </p:nvSpPr>
        <p:spPr>
          <a:xfrm>
            <a:off x="179512" y="928670"/>
            <a:ext cx="8577410" cy="4431983"/>
          </a:xfrm>
          <a:prstGeom prst="rect">
            <a:avLst/>
          </a:prstGeom>
        </p:spPr>
        <p:txBody>
          <a:bodyPr wrap="square">
            <a:spAutoFit/>
          </a:bodyPr>
          <a:lstStyle/>
          <a:p>
            <a:pPr marL="285750" indent="-285750">
              <a:buFont typeface="Wingdings" charset="2"/>
              <a:buChar char="u"/>
            </a:pPr>
            <a:r>
              <a:rPr lang="zh-CN" altLang="en-US" sz="2400" b="1" dirty="0" smtClean="0">
                <a:solidFill>
                  <a:srgbClr val="000000"/>
                </a:solidFill>
                <a:latin typeface="HannotateSC-W5" charset="-122"/>
              </a:rPr>
              <a:t>参与者：</a:t>
            </a:r>
            <a:r>
              <a:rPr lang="zh-CN" altLang="en-US" sz="2400" dirty="0" smtClean="0">
                <a:solidFill>
                  <a:srgbClr val="000000"/>
                </a:solidFill>
                <a:latin typeface="HannotateSC-W5" charset="-122"/>
              </a:rPr>
              <a:t>家长</a:t>
            </a:r>
            <a:r>
              <a:rPr lang="zh-CN" altLang="en-US" sz="2400" dirty="0">
                <a:solidFill>
                  <a:srgbClr val="000000"/>
                </a:solidFill>
                <a:latin typeface="HannotateSC-W5" charset="-122"/>
              </a:rPr>
              <a:t>，教师，运营</a:t>
            </a:r>
            <a:r>
              <a:rPr lang="zh-CN" altLang="en-US" sz="2400" dirty="0" smtClean="0">
                <a:solidFill>
                  <a:srgbClr val="000000"/>
                </a:solidFill>
                <a:latin typeface="HannotateSC-W5" charset="-122"/>
              </a:rPr>
              <a:t>顾问，孩子；</a:t>
            </a:r>
            <a:endParaRPr lang="en-US" altLang="zh-CN" sz="2400" dirty="0" smtClean="0">
              <a:solidFill>
                <a:srgbClr val="000000"/>
              </a:solidFill>
              <a:latin typeface="HannotateSC-W5" charset="-122"/>
            </a:endParaRPr>
          </a:p>
          <a:p>
            <a:pPr marL="285750" indent="-285750">
              <a:buFont typeface="Wingdings" charset="2"/>
              <a:buChar char="u"/>
            </a:pPr>
            <a:endParaRPr lang="en-US" altLang="zh-CN" sz="2400" dirty="0" smtClean="0">
              <a:solidFill>
                <a:srgbClr val="000000"/>
              </a:solidFill>
              <a:latin typeface="HannotateSC-W5" charset="-122"/>
            </a:endParaRPr>
          </a:p>
          <a:p>
            <a:pPr marL="285750" indent="-285750">
              <a:buFont typeface="Wingdings" charset="2"/>
              <a:buChar char="u"/>
            </a:pPr>
            <a:r>
              <a:rPr lang="zh-CN" altLang="en-US" sz="2400" b="1" dirty="0" smtClean="0">
                <a:latin typeface="HannotateSC-W5" charset="-122"/>
              </a:rPr>
              <a:t>目标：</a:t>
            </a:r>
            <a:r>
              <a:rPr lang="zh-CN" altLang="en-US" sz="2400" dirty="0"/>
              <a:t>老师能在移动端</a:t>
            </a:r>
            <a:r>
              <a:rPr lang="zh-CN" altLang="en-US" sz="2400" dirty="0" smtClean="0"/>
              <a:t>发布信息</a:t>
            </a:r>
            <a:r>
              <a:rPr lang="zh-CN" altLang="en-US" sz="2400" dirty="0" smtClean="0">
                <a:solidFill>
                  <a:srgbClr val="000000"/>
                </a:solidFill>
                <a:latin typeface="HannotateSC-W5" charset="-122"/>
              </a:rPr>
              <a:t>；家长在手机端可以实时拉取到孩子信息。</a:t>
            </a:r>
            <a:endParaRPr lang="en-US" altLang="zh-CN" sz="2400" dirty="0" smtClean="0">
              <a:solidFill>
                <a:srgbClr val="000000"/>
              </a:solidFill>
              <a:latin typeface="HannotateSC-W5" charset="-122"/>
            </a:endParaRPr>
          </a:p>
          <a:p>
            <a:pPr marL="285750" indent="-285750">
              <a:buFont typeface="Wingdings" charset="2"/>
              <a:buChar char="u"/>
            </a:pPr>
            <a:endParaRPr lang="en-US" altLang="zh-CN" sz="2400" dirty="0" smtClean="0">
              <a:latin typeface="Helvetica Neue" charset="0"/>
            </a:endParaRPr>
          </a:p>
          <a:p>
            <a:pPr marL="285750" indent="-285750">
              <a:buFont typeface="Wingdings" charset="2"/>
              <a:buChar char="u"/>
            </a:pPr>
            <a:r>
              <a:rPr lang="zh-CN" altLang="en-US" sz="2400" dirty="0" smtClean="0">
                <a:latin typeface="HannotateSC-W5" charset="-122"/>
              </a:rPr>
              <a:t>内容：孩子信息模块主要包括以下几个部分：</a:t>
            </a:r>
            <a:endParaRPr lang="zh-CN" altLang="en-US" sz="2400" dirty="0">
              <a:latin typeface="Helvetica Neue" charset="0"/>
            </a:endParaRPr>
          </a:p>
          <a:p>
            <a:r>
              <a:rPr lang="zh-CN" altLang="en-US" sz="2400" dirty="0">
                <a:latin typeface="HannotateSC-W5" charset="-122"/>
              </a:rPr>
              <a:t>       </a:t>
            </a:r>
            <a:r>
              <a:rPr lang="en-US" altLang="zh-CN" sz="2400" dirty="0">
                <a:latin typeface="HannotateSC-W5" charset="-122"/>
              </a:rPr>
              <a:t>1. </a:t>
            </a:r>
            <a:r>
              <a:rPr lang="zh-CN" altLang="en-US" sz="2400" dirty="0" smtClean="0">
                <a:latin typeface="HannotateSC-W5" charset="-122"/>
              </a:rPr>
              <a:t>孩子打卡模块的信息实时上传到后台指纹签到模块中并且入库；</a:t>
            </a:r>
            <a:endParaRPr lang="en-US" altLang="zh-CN" sz="2400" dirty="0" smtClean="0">
              <a:latin typeface="HannotateSC-W5" charset="-122"/>
            </a:endParaRPr>
          </a:p>
          <a:p>
            <a:r>
              <a:rPr lang="zh-CN" altLang="en-US" sz="2400" dirty="0">
                <a:latin typeface="HannotateSC-W5" charset="-122"/>
              </a:rPr>
              <a:t>       </a:t>
            </a:r>
            <a:r>
              <a:rPr lang="en-US" altLang="zh-CN" sz="2400" dirty="0">
                <a:latin typeface="HannotateSC-W5" charset="-122"/>
              </a:rPr>
              <a:t>2. </a:t>
            </a:r>
            <a:r>
              <a:rPr lang="zh-CN" altLang="en-US" sz="2400" dirty="0" smtClean="0">
                <a:latin typeface="HannotateSC-W5" charset="-122"/>
              </a:rPr>
              <a:t>老师在移动端用微信发布的相关信息存入到该模块中；</a:t>
            </a:r>
            <a:endParaRPr lang="zh-CN" altLang="en-US" sz="2400" dirty="0">
              <a:latin typeface="Helvetica Neue" charset="0"/>
            </a:endParaRPr>
          </a:p>
          <a:p>
            <a:r>
              <a:rPr lang="zh-CN" altLang="en-US" sz="2400" dirty="0">
                <a:latin typeface="HannotateSC-W5" charset="-122"/>
              </a:rPr>
              <a:t>       </a:t>
            </a:r>
            <a:r>
              <a:rPr lang="en-US" altLang="zh-CN" sz="2400" dirty="0">
                <a:latin typeface="HannotateSC-W5" charset="-122"/>
              </a:rPr>
              <a:t>3. </a:t>
            </a:r>
            <a:r>
              <a:rPr lang="zh-CN" altLang="en-US" sz="2400" dirty="0" smtClean="0">
                <a:latin typeface="HannotateSC-W5" charset="-122"/>
              </a:rPr>
              <a:t>家长</a:t>
            </a:r>
            <a:r>
              <a:rPr lang="zh-CN" altLang="en-US" sz="2400" dirty="0">
                <a:latin typeface="HannotateSC-W5" charset="-122"/>
              </a:rPr>
              <a:t>在移动端用</a:t>
            </a:r>
            <a:r>
              <a:rPr lang="zh-CN" altLang="en-US" sz="2400" dirty="0" smtClean="0">
                <a:latin typeface="HannotateSC-W5" charset="-122"/>
              </a:rPr>
              <a:t>微信可以实时拉取相关信息并以合适的方式展示；</a:t>
            </a:r>
            <a:endParaRPr lang="zh-CN" altLang="en-US" sz="2400" dirty="0">
              <a:latin typeface="Helvetica Neue" charset="0"/>
            </a:endParaRPr>
          </a:p>
          <a:p>
            <a:endParaRPr lang="zh-CN" altLang="en-US" dirty="0">
              <a:effectLst/>
              <a:latin typeface="HannotateSC-W5" charset="-122"/>
            </a:endParaRPr>
          </a:p>
        </p:txBody>
      </p:sp>
    </p:spTree>
    <p:extLst>
      <p:ext uri="{BB962C8B-B14F-4D97-AF65-F5344CB8AC3E}">
        <p14:creationId xmlns:p14="http://schemas.microsoft.com/office/powerpoint/2010/main" val="710234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pPr lvl="0"/>
            <a:r>
              <a:rPr lang="zh-CN" altLang="en-US" b="1" dirty="0" smtClean="0"/>
              <a:t>目录</a:t>
            </a:r>
            <a:endParaRPr lang="zh-CN" altLang="en-US" dirty="0"/>
          </a:p>
        </p:txBody>
      </p:sp>
      <p:sp>
        <p:nvSpPr>
          <p:cNvPr id="5" name="Rectangle 24"/>
          <p:cNvSpPr txBox="1">
            <a:spLocks noChangeArrowheads="1"/>
          </p:cNvSpPr>
          <p:nvPr/>
        </p:nvSpPr>
        <p:spPr>
          <a:xfrm>
            <a:off x="652463" y="1362075"/>
            <a:ext cx="8491537" cy="4194175"/>
          </a:xfrm>
          <a:prstGeom prst="rect">
            <a:avLst/>
          </a:prstGeom>
          <a:noFill/>
        </p:spPr>
        <p:txBody>
          <a:bodyPr/>
          <a:lstStyle>
            <a:lvl1pPr marL="341710" indent="-341710" algn="l" defTabSz="913210" rtl="0" fontAlgn="base">
              <a:spcBef>
                <a:spcPct val="20000"/>
              </a:spcBef>
              <a:spcAft>
                <a:spcPct val="0"/>
              </a:spcAft>
              <a:buFont typeface="Arial" charset="0"/>
              <a:buChar char="•"/>
              <a:defRPr sz="3150" kern="1200">
                <a:solidFill>
                  <a:schemeClr val="tx1"/>
                </a:solidFill>
                <a:latin typeface="+mn-lt"/>
                <a:ea typeface="+mn-ea"/>
                <a:cs typeface="+mn-cs"/>
              </a:defRPr>
            </a:lvl1pPr>
            <a:lvl2pPr marL="741760" indent="-284560" algn="l" defTabSz="913210" rtl="0" fontAlgn="base">
              <a:spcBef>
                <a:spcPct val="20000"/>
              </a:spcBef>
              <a:spcAft>
                <a:spcPct val="0"/>
              </a:spcAft>
              <a:buFont typeface="Arial" charset="0"/>
              <a:buChar char="–"/>
              <a:defRPr sz="2775" kern="1200">
                <a:solidFill>
                  <a:schemeClr val="tx1"/>
                </a:solidFill>
                <a:latin typeface="+mn-lt"/>
                <a:ea typeface="+mn-ea"/>
                <a:cs typeface="+mn-cs"/>
              </a:defRPr>
            </a:lvl2pPr>
            <a:lvl3pPr marL="1141810" indent="-227410" algn="l" defTabSz="913210" rtl="0" fontAlgn="base">
              <a:spcBef>
                <a:spcPct val="20000"/>
              </a:spcBef>
              <a:spcAft>
                <a:spcPct val="0"/>
              </a:spcAft>
              <a:buFont typeface="Arial" charset="0"/>
              <a:buChar char="•"/>
              <a:defRPr sz="2400" kern="1200">
                <a:solidFill>
                  <a:schemeClr val="tx1"/>
                </a:solidFill>
                <a:latin typeface="+mn-lt"/>
                <a:ea typeface="+mn-ea"/>
                <a:cs typeface="+mn-cs"/>
              </a:defRPr>
            </a:lvl3pPr>
            <a:lvl4pPr marL="15990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4pPr>
            <a:lvl5pPr marL="20562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mtClean="0">
                <a:solidFill>
                  <a:srgbClr val="D56509"/>
                </a:solidFill>
                <a:latin typeface="华文中宋" pitchFamily="2" charset="-122"/>
                <a:ea typeface="华文中宋" pitchFamily="2" charset="-122"/>
              </a:rPr>
              <a:t>需求划分</a:t>
            </a:r>
            <a:endParaRPr lang="en-US" altLang="zh-CN" smtClean="0">
              <a:solidFill>
                <a:srgbClr val="D56509"/>
              </a:solidFill>
              <a:latin typeface="华文中宋" pitchFamily="2" charset="-122"/>
              <a:ea typeface="华文中宋" pitchFamily="2" charset="-122"/>
            </a:endParaRPr>
          </a:p>
          <a:p>
            <a:r>
              <a:rPr lang="zh-CN" altLang="en-US" smtClean="0">
                <a:latin typeface="华文中宋" pitchFamily="2" charset="-122"/>
                <a:ea typeface="华文中宋" pitchFamily="2" charset="-122"/>
              </a:rPr>
              <a:t>架构设计</a:t>
            </a:r>
            <a:endParaRPr lang="en-US" altLang="zh-CN" smtClean="0">
              <a:latin typeface="华文中宋" pitchFamily="2" charset="-122"/>
              <a:ea typeface="华文中宋" pitchFamily="2" charset="-122"/>
            </a:endParaRPr>
          </a:p>
          <a:p>
            <a:r>
              <a:rPr lang="zh-CN" altLang="en-US" smtClean="0">
                <a:latin typeface="华文中宋" pitchFamily="2" charset="-122"/>
                <a:ea typeface="华文中宋" pitchFamily="2" charset="-122"/>
              </a:rPr>
              <a:t>模块设计</a:t>
            </a:r>
            <a:endParaRPr lang="en-US" altLang="zh-CN" smtClean="0">
              <a:latin typeface="华文中宋" pitchFamily="2" charset="-122"/>
              <a:ea typeface="华文中宋" pitchFamily="2" charset="-122"/>
            </a:endParaRPr>
          </a:p>
          <a:p>
            <a:endParaRPr lang="zh-CN" altLang="en-US" dirty="0" smtClean="0">
              <a:latin typeface="华文中宋" pitchFamily="2" charset="-122"/>
              <a:ea typeface="华文中宋" pitchFamily="2" charset="-122"/>
            </a:endParaRPr>
          </a:p>
        </p:txBody>
      </p:sp>
    </p:spTree>
    <p:extLst>
      <p:ext uri="{BB962C8B-B14F-4D97-AF65-F5344CB8AC3E}">
        <p14:creationId xmlns:p14="http://schemas.microsoft.com/office/powerpoint/2010/main" val="77593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孩子信息模块：</a:t>
            </a:r>
            <a:r>
              <a:rPr lang="zh-CN" altLang="en-US" sz="2400" dirty="0" smtClean="0"/>
              <a:t>打卡上传</a:t>
            </a:r>
            <a:endParaRPr lang="en-US" altLang="zh-CN" sz="2400" dirty="0"/>
          </a:p>
        </p:txBody>
      </p:sp>
      <p:sp>
        <p:nvSpPr>
          <p:cNvPr id="3" name="矩形 2"/>
          <p:cNvSpPr/>
          <p:nvPr/>
        </p:nvSpPr>
        <p:spPr>
          <a:xfrm>
            <a:off x="2627784" y="3356992"/>
            <a:ext cx="4464496" cy="461665"/>
          </a:xfrm>
          <a:prstGeom prst="rect">
            <a:avLst/>
          </a:prstGeom>
        </p:spPr>
        <p:txBody>
          <a:bodyPr wrap="square">
            <a:spAutoFit/>
          </a:bodyPr>
          <a:lstStyle/>
          <a:p>
            <a:r>
              <a:rPr lang="zh-CN" altLang="en-US" sz="2400" dirty="0" smtClean="0">
                <a:effectLst/>
                <a:latin typeface="HannotateSC-W5" charset="-122"/>
              </a:rPr>
              <a:t>该部分在指纹上传模块中实现</a:t>
            </a:r>
            <a:endParaRPr lang="zh-CN" altLang="en-US" sz="2400" dirty="0">
              <a:effectLst/>
              <a:latin typeface="HannotateSC-W5" charset="-122"/>
            </a:endParaRPr>
          </a:p>
        </p:txBody>
      </p:sp>
    </p:spTree>
    <p:extLst>
      <p:ext uri="{BB962C8B-B14F-4D97-AF65-F5344CB8AC3E}">
        <p14:creationId xmlns:p14="http://schemas.microsoft.com/office/powerpoint/2010/main" val="377906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孩子信息模块：</a:t>
            </a:r>
            <a:r>
              <a:rPr lang="zh-CN" altLang="en-US" sz="2400" dirty="0" smtClean="0"/>
              <a:t>老师发布</a:t>
            </a:r>
            <a:endParaRPr lang="en-US" altLang="zh-CN" sz="2400" dirty="0"/>
          </a:p>
        </p:txBody>
      </p:sp>
      <p:sp>
        <p:nvSpPr>
          <p:cNvPr id="3" name="矩形 2"/>
          <p:cNvSpPr/>
          <p:nvPr/>
        </p:nvSpPr>
        <p:spPr>
          <a:xfrm>
            <a:off x="179512" y="3717032"/>
            <a:ext cx="8856984" cy="1938992"/>
          </a:xfrm>
          <a:prstGeom prst="rect">
            <a:avLst/>
          </a:prstGeom>
        </p:spPr>
        <p:txBody>
          <a:bodyPr wrap="square">
            <a:spAutoFit/>
          </a:bodyPr>
          <a:lstStyle/>
          <a:p>
            <a:r>
              <a:rPr lang="zh-CN" altLang="en-US" sz="2000" dirty="0" smtClean="0"/>
              <a:t>      老师</a:t>
            </a:r>
            <a:r>
              <a:rPr lang="zh-CN" altLang="en-US" sz="2000" dirty="0"/>
              <a:t>能在移动端发布照片信息，文字信息，在发布照片时可以填写备注，在发布同时选择类型，例如就餐，培训，活动，作业，</a:t>
            </a:r>
            <a:r>
              <a:rPr lang="zh-CN" altLang="en-US" sz="2000" smtClean="0"/>
              <a:t>等等。老师在</a:t>
            </a:r>
            <a:r>
              <a:rPr lang="zh-CN" altLang="en-US" sz="2000" dirty="0"/>
              <a:t>移动端打开相关页面，创建一个发布页，填写相关信息，拍照（可选），提交发布信息，发布的信息是不可以修改的。但同一类型发布可以提交多次，每次可以提交多个照片。但发布只能发布今天的信息。还信息只能在有孩子在该托管机构的家长和该托管机构的老师看到，发布的信息必须带上老师帐号，位置信息。</a:t>
            </a:r>
            <a:endParaRPr lang="zh-CN" altLang="en-US" sz="2000" dirty="0">
              <a:effectLst/>
              <a:latin typeface="HannotateSC-W5"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928670"/>
            <a:ext cx="8748464" cy="2485844"/>
          </a:xfrm>
          <a:prstGeom prst="rect">
            <a:avLst/>
          </a:prstGeom>
        </p:spPr>
      </p:pic>
    </p:spTree>
    <p:extLst>
      <p:ext uri="{BB962C8B-B14F-4D97-AF65-F5344CB8AC3E}">
        <p14:creationId xmlns:p14="http://schemas.microsoft.com/office/powerpoint/2010/main" val="1408807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孩子信息模块：</a:t>
            </a:r>
            <a:r>
              <a:rPr lang="zh-CN" altLang="en-US" sz="2400" dirty="0" smtClean="0"/>
              <a:t>家长信息获取</a:t>
            </a:r>
            <a:endParaRPr lang="en-US" altLang="zh-CN" sz="2400" dirty="0"/>
          </a:p>
        </p:txBody>
      </p:sp>
      <p:sp>
        <p:nvSpPr>
          <p:cNvPr id="3" name="矩形 2"/>
          <p:cNvSpPr/>
          <p:nvPr/>
        </p:nvSpPr>
        <p:spPr>
          <a:xfrm>
            <a:off x="638958" y="4465934"/>
            <a:ext cx="8208912" cy="1323439"/>
          </a:xfrm>
          <a:prstGeom prst="rect">
            <a:avLst/>
          </a:prstGeom>
        </p:spPr>
        <p:txBody>
          <a:bodyPr wrap="square">
            <a:spAutoFit/>
          </a:bodyPr>
          <a:lstStyle/>
          <a:p>
            <a:r>
              <a:rPr lang="zh-CN" altLang="en-US" sz="2000" dirty="0" smtClean="0"/>
              <a:t>      家长只能获取自己孩子所在托管机构所发布的信息。后台系统在返回家长信息前需要做计费审查。信息模块必须按天为单位合并教师发布的信息和指纹签到的信息。并且建议以类似微信朋友圈中朋友发布的信息的方式显示。</a:t>
            </a:r>
            <a:endParaRPr lang="zh-CN" altLang="en-US" sz="2000" dirty="0">
              <a:effectLst/>
              <a:latin typeface="HannotateSC-W5"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180082"/>
            <a:ext cx="7882352" cy="3285852"/>
          </a:xfrm>
          <a:prstGeom prst="rect">
            <a:avLst/>
          </a:prstGeom>
        </p:spPr>
      </p:pic>
    </p:spTree>
    <p:extLst>
      <p:ext uri="{BB962C8B-B14F-4D97-AF65-F5344CB8AC3E}">
        <p14:creationId xmlns:p14="http://schemas.microsoft.com/office/powerpoint/2010/main" val="1511172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广告模块</a:t>
            </a:r>
            <a:endParaRPr lang="en-US" altLang="zh-CN" dirty="0"/>
          </a:p>
        </p:txBody>
      </p:sp>
      <p:sp>
        <p:nvSpPr>
          <p:cNvPr id="3" name="矩形 2"/>
          <p:cNvSpPr/>
          <p:nvPr/>
        </p:nvSpPr>
        <p:spPr>
          <a:xfrm>
            <a:off x="639786" y="1628800"/>
            <a:ext cx="7820646" cy="3416320"/>
          </a:xfrm>
          <a:prstGeom prst="rect">
            <a:avLst/>
          </a:prstGeom>
        </p:spPr>
        <p:txBody>
          <a:bodyPr wrap="square">
            <a:spAutoFit/>
          </a:bodyPr>
          <a:lstStyle/>
          <a:p>
            <a:pPr marL="285750" indent="-285750">
              <a:buFont typeface="Wingdings" charset="2"/>
              <a:buChar char="Ø"/>
            </a:pPr>
            <a:r>
              <a:rPr lang="zh-CN" altLang="en-US" sz="2400" dirty="0"/>
              <a:t>参与者： 第三方商家，托管机构，家长，老师</a:t>
            </a:r>
          </a:p>
          <a:p>
            <a:pPr marL="285750" indent="-285750">
              <a:buFont typeface="Wingdings" charset="2"/>
              <a:buChar char="Ø"/>
            </a:pPr>
            <a:r>
              <a:rPr lang="zh-CN" altLang="en-US" sz="2400" dirty="0"/>
              <a:t>目标：第三方商家和托管机构可以用自己的账号发布广告，各参与者都可以浏览和搜索到在有效期内的广告。</a:t>
            </a:r>
          </a:p>
          <a:p>
            <a:pPr marL="285750" indent="-285750">
              <a:buFont typeface="Wingdings" charset="2"/>
              <a:buChar char="Ø"/>
            </a:pPr>
            <a:r>
              <a:rPr lang="zh-CN" altLang="en-US" sz="2400" dirty="0" smtClean="0"/>
              <a:t>内容：</a:t>
            </a:r>
            <a:endParaRPr lang="en-US" altLang="zh-CN" sz="2400" dirty="0" smtClean="0"/>
          </a:p>
          <a:p>
            <a:r>
              <a:rPr lang="zh-CN" altLang="en-US" sz="2400" dirty="0"/>
              <a:t> </a:t>
            </a:r>
            <a:r>
              <a:rPr lang="zh-CN" altLang="en-US" sz="2400" dirty="0" smtClean="0"/>
              <a:t>     </a:t>
            </a:r>
            <a:r>
              <a:rPr lang="en-US" altLang="zh-CN" sz="2400" dirty="0" smtClean="0"/>
              <a:t>1.</a:t>
            </a:r>
            <a:r>
              <a:rPr lang="zh-CN" altLang="en-US" sz="2400" dirty="0" smtClean="0"/>
              <a:t>  广告发布</a:t>
            </a:r>
            <a:endParaRPr lang="en-US" altLang="zh-CN" sz="2400" dirty="0" smtClean="0"/>
          </a:p>
          <a:p>
            <a:r>
              <a:rPr lang="zh-CN" altLang="en-US" sz="2400" dirty="0"/>
              <a:t> </a:t>
            </a:r>
            <a:r>
              <a:rPr lang="zh-CN" altLang="en-US" sz="2400" dirty="0" smtClean="0"/>
              <a:t>     </a:t>
            </a:r>
            <a:r>
              <a:rPr lang="en-US" altLang="zh-CN" sz="2400" dirty="0" smtClean="0"/>
              <a:t>2.</a:t>
            </a:r>
            <a:r>
              <a:rPr lang="zh-CN" altLang="en-US" sz="2400" dirty="0" smtClean="0"/>
              <a:t>  广告搜索和展现</a:t>
            </a:r>
            <a:endParaRPr lang="en-US" altLang="zh-CN" sz="2400" dirty="0" smtClean="0"/>
          </a:p>
          <a:p>
            <a:r>
              <a:rPr lang="zh-CN" altLang="en-US" sz="2400" dirty="0"/>
              <a:t> </a:t>
            </a:r>
            <a:r>
              <a:rPr lang="zh-CN" altLang="en-US" sz="2400" dirty="0" smtClean="0"/>
              <a:t>     </a:t>
            </a:r>
            <a:r>
              <a:rPr lang="en-US" altLang="zh-CN" sz="2400" dirty="0" smtClean="0"/>
              <a:t>3.</a:t>
            </a:r>
            <a:r>
              <a:rPr lang="zh-CN" altLang="en-US" sz="2400" dirty="0" smtClean="0"/>
              <a:t>  置顶、排名</a:t>
            </a:r>
            <a:endParaRPr lang="en-US" altLang="zh-CN" sz="2400" dirty="0" smtClean="0"/>
          </a:p>
          <a:p>
            <a:pPr marL="285750" indent="-285750">
              <a:buFont typeface="Wingdings" charset="2"/>
              <a:buChar char="Ø"/>
            </a:pPr>
            <a:r>
              <a:rPr lang="zh-CN" altLang="en-US" sz="2400" dirty="0" smtClean="0"/>
              <a:t>结果</a:t>
            </a:r>
            <a:r>
              <a:rPr lang="zh-CN" altLang="en-US" sz="2400" dirty="0"/>
              <a:t>：发布信息实时在各参与者账号中能实时拉取和搜索到相关广告。</a:t>
            </a:r>
          </a:p>
        </p:txBody>
      </p:sp>
    </p:spTree>
    <p:extLst>
      <p:ext uri="{BB962C8B-B14F-4D97-AF65-F5344CB8AC3E}">
        <p14:creationId xmlns:p14="http://schemas.microsoft.com/office/powerpoint/2010/main" val="971045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广告模块：</a:t>
            </a:r>
            <a:r>
              <a:rPr lang="zh-CN" altLang="en-US" sz="2400" dirty="0" smtClean="0"/>
              <a:t>广告发布</a:t>
            </a:r>
            <a:endParaRPr lang="en-US" altLang="zh-CN" sz="2400" dirty="0"/>
          </a:p>
        </p:txBody>
      </p:sp>
      <p:sp>
        <p:nvSpPr>
          <p:cNvPr id="3" name="矩形 2"/>
          <p:cNvSpPr/>
          <p:nvPr/>
        </p:nvSpPr>
        <p:spPr>
          <a:xfrm>
            <a:off x="323528" y="4365104"/>
            <a:ext cx="8355913" cy="1015663"/>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Wingdings" charset="2"/>
              <a:buNone/>
              <a:tabLst/>
              <a:defRPr/>
            </a:pPr>
            <a:r>
              <a:rPr lang="zh-CN" altLang="en-US" sz="2000" dirty="0" smtClean="0"/>
              <a:t>           广告发布和老师的信息发布处理流程类似，第三方</a:t>
            </a:r>
            <a:r>
              <a:rPr lang="zh-CN" altLang="en-US" sz="2000" dirty="0"/>
              <a:t>商家和托管机构自行在微信端发布</a:t>
            </a:r>
            <a:r>
              <a:rPr lang="zh-CN" altLang="en-US" sz="2000" dirty="0" smtClean="0"/>
              <a:t>广告，但是发布</a:t>
            </a:r>
            <a:r>
              <a:rPr lang="zh-CN" altLang="en-US" sz="2000" dirty="0"/>
              <a:t>和刷新的次数和广告有效期必须由该账号的支付情况决定，因此该模块需要检查支付情况。</a:t>
            </a:r>
            <a:endParaRPr lang="zh-CN" altLang="en-US" sz="20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43" y="1416348"/>
            <a:ext cx="8496944" cy="246107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452" y="1183183"/>
            <a:ext cx="8677326" cy="2927406"/>
          </a:xfrm>
          <a:prstGeom prst="rect">
            <a:avLst/>
          </a:prstGeom>
        </p:spPr>
      </p:pic>
    </p:spTree>
    <p:extLst>
      <p:ext uri="{BB962C8B-B14F-4D97-AF65-F5344CB8AC3E}">
        <p14:creationId xmlns:p14="http://schemas.microsoft.com/office/powerpoint/2010/main" val="79239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广告模块：</a:t>
            </a:r>
            <a:r>
              <a:rPr lang="zh-CN" altLang="en-US" sz="2400" dirty="0"/>
              <a:t>广告搜索和展现</a:t>
            </a:r>
            <a:endParaRPr lang="en-US" altLang="zh-CN" sz="2400" dirty="0"/>
          </a:p>
        </p:txBody>
      </p:sp>
      <p:sp>
        <p:nvSpPr>
          <p:cNvPr id="3" name="矩形 2"/>
          <p:cNvSpPr/>
          <p:nvPr/>
        </p:nvSpPr>
        <p:spPr>
          <a:xfrm>
            <a:off x="323528" y="4365104"/>
            <a:ext cx="8355913" cy="707886"/>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Wingdings" charset="2"/>
              <a:buNone/>
              <a:tabLst/>
              <a:defRPr/>
            </a:pPr>
            <a:r>
              <a:rPr lang="zh-CN" altLang="en-US" sz="2000" dirty="0" smtClean="0"/>
              <a:t>          广告</a:t>
            </a:r>
            <a:r>
              <a:rPr lang="zh-CN" altLang="en-US" sz="2000" dirty="0"/>
              <a:t>在各账号上的呈现都是一样的，同时可以搜索。可以按标题和全文内容两个方面进行搜索，广告目前不做推送，由各端自由</a:t>
            </a:r>
            <a:r>
              <a:rPr lang="zh-CN" altLang="en-US" sz="2000" dirty="0" smtClean="0"/>
              <a:t>拉取。</a:t>
            </a:r>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64" y="1268760"/>
            <a:ext cx="8532440" cy="2015691"/>
          </a:xfrm>
          <a:prstGeom prst="rect">
            <a:avLst/>
          </a:prstGeom>
        </p:spPr>
      </p:pic>
    </p:spTree>
    <p:extLst>
      <p:ext uri="{BB962C8B-B14F-4D97-AF65-F5344CB8AC3E}">
        <p14:creationId xmlns:p14="http://schemas.microsoft.com/office/powerpoint/2010/main" val="769583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广告模块：</a:t>
            </a:r>
            <a:r>
              <a:rPr lang="zh-CN" altLang="en-US" sz="2400" dirty="0"/>
              <a:t>置顶、</a:t>
            </a:r>
            <a:r>
              <a:rPr lang="zh-CN" altLang="en-US" sz="2400" dirty="0" smtClean="0"/>
              <a:t>排名</a:t>
            </a:r>
            <a:endParaRPr lang="en-US" altLang="zh-CN" sz="2400" dirty="0"/>
          </a:p>
        </p:txBody>
      </p:sp>
      <p:sp>
        <p:nvSpPr>
          <p:cNvPr id="3" name="矩形 2"/>
          <p:cNvSpPr/>
          <p:nvPr/>
        </p:nvSpPr>
        <p:spPr>
          <a:xfrm>
            <a:off x="971600" y="2276872"/>
            <a:ext cx="7299209" cy="1938992"/>
          </a:xfrm>
          <a:prstGeom prst="rect">
            <a:avLst/>
          </a:prstGeom>
        </p:spPr>
        <p:txBody>
          <a:bodyPr wrap="square">
            <a:spAutoFit/>
          </a:bodyPr>
          <a:lstStyle/>
          <a:p>
            <a:r>
              <a:rPr lang="zh-CN" altLang="en-US" sz="2000" dirty="0" smtClean="0"/>
              <a:t>   </a:t>
            </a:r>
            <a:r>
              <a:rPr lang="zh-CN" altLang="en-US" sz="2400" dirty="0" smtClean="0"/>
              <a:t>     广告</a:t>
            </a:r>
            <a:r>
              <a:rPr lang="zh-CN" altLang="en-US" sz="2400" dirty="0"/>
              <a:t>要支持付费置顶，以及其它搜索排名方式（待定），各方在浏览广告时要能看到已浏览次数的</a:t>
            </a:r>
            <a:r>
              <a:rPr lang="zh-CN" altLang="en-US" sz="2400" dirty="0" smtClean="0"/>
              <a:t>信息，以及最后刷新或创建日期。</a:t>
            </a:r>
            <a:endParaRPr lang="en-US" altLang="zh-CN" sz="2400" dirty="0" smtClean="0"/>
          </a:p>
          <a:p>
            <a:r>
              <a:rPr lang="zh-CN" altLang="en-US" sz="2400" dirty="0"/>
              <a:t> </a:t>
            </a:r>
            <a:r>
              <a:rPr lang="zh-CN" altLang="en-US" sz="2400" dirty="0" smtClean="0"/>
              <a:t>      整个广告部分可以参考</a:t>
            </a:r>
            <a:r>
              <a:rPr lang="en-US" altLang="zh-CN" sz="2400" dirty="0" smtClean="0"/>
              <a:t>58</a:t>
            </a:r>
            <a:r>
              <a:rPr lang="zh-CN" altLang="en-US" sz="2400" dirty="0" smtClean="0"/>
              <a:t>同城上的房屋发布信息的方式。</a:t>
            </a:r>
            <a:endParaRPr lang="zh-CN" altLang="en-US" sz="2400" dirty="0"/>
          </a:p>
        </p:txBody>
      </p:sp>
    </p:spTree>
    <p:extLst>
      <p:ext uri="{BB962C8B-B14F-4D97-AF65-F5344CB8AC3E}">
        <p14:creationId xmlns:p14="http://schemas.microsoft.com/office/powerpoint/2010/main" val="1229143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评分模块</a:t>
            </a:r>
            <a:endParaRPr lang="en-US" altLang="zh-CN" dirty="0"/>
          </a:p>
        </p:txBody>
      </p:sp>
      <p:sp>
        <p:nvSpPr>
          <p:cNvPr id="3" name="矩形 2"/>
          <p:cNvSpPr/>
          <p:nvPr/>
        </p:nvSpPr>
        <p:spPr>
          <a:xfrm>
            <a:off x="179512" y="928670"/>
            <a:ext cx="8784976" cy="5293757"/>
          </a:xfrm>
          <a:prstGeom prst="rect">
            <a:avLst/>
          </a:prstGeom>
        </p:spPr>
        <p:txBody>
          <a:bodyPr wrap="square">
            <a:spAutoFit/>
          </a:bodyPr>
          <a:lstStyle/>
          <a:p>
            <a:pPr marL="285750" indent="-285750">
              <a:buFont typeface="Wingdings" charset="2"/>
              <a:buChar char="Ø"/>
            </a:pPr>
            <a:r>
              <a:rPr lang="zh-CN" altLang="en-US" sz="2000" dirty="0"/>
              <a:t>参与者： 家长，老师，运营顾问</a:t>
            </a:r>
          </a:p>
          <a:p>
            <a:pPr marL="285750" indent="-285750">
              <a:buFont typeface="Wingdings" charset="2"/>
              <a:buChar char="Ø"/>
            </a:pPr>
            <a:r>
              <a:rPr lang="zh-CN" altLang="en-US" sz="2000" dirty="0"/>
              <a:t>目标：通过对老师，托管机构，第三方机构进行评星来提高他们对孩子服务质量；</a:t>
            </a:r>
          </a:p>
          <a:p>
            <a:pPr marL="285750" indent="-285750">
              <a:buFont typeface="Wingdings" charset="2"/>
              <a:buChar char="Ø"/>
            </a:pPr>
            <a:r>
              <a:rPr lang="zh-CN" altLang="en-US" sz="2000" dirty="0" smtClean="0"/>
              <a:t>评分规则：</a:t>
            </a:r>
            <a:endParaRPr lang="en-US" altLang="zh-CN" sz="2000" dirty="0"/>
          </a:p>
          <a:p>
            <a:r>
              <a:rPr lang="zh-CN" altLang="en-US" sz="2000" dirty="0"/>
              <a:t> </a:t>
            </a:r>
            <a:r>
              <a:rPr lang="zh-CN" altLang="en-US" sz="2000" dirty="0" smtClean="0"/>
              <a:t>  </a:t>
            </a:r>
            <a:r>
              <a:rPr lang="zh-CN" altLang="en-US" sz="2000" dirty="0"/>
              <a:t> </a:t>
            </a:r>
            <a:r>
              <a:rPr lang="zh-CN" altLang="en-US" sz="2000" dirty="0" smtClean="0"/>
              <a:t>   </a:t>
            </a:r>
            <a:r>
              <a:rPr lang="en-US" altLang="zh-CN" sz="2000" dirty="0" smtClean="0"/>
              <a:t>1.</a:t>
            </a:r>
            <a:r>
              <a:rPr lang="zh-CN" altLang="en-US" sz="2000" dirty="0" smtClean="0"/>
              <a:t> 采用评星的方式，最高</a:t>
            </a:r>
            <a:r>
              <a:rPr lang="en-US" altLang="zh-CN" sz="2000" dirty="0" smtClean="0"/>
              <a:t>5</a:t>
            </a:r>
            <a:r>
              <a:rPr lang="zh-CN" altLang="en-US" sz="2000" dirty="0" smtClean="0"/>
              <a:t>星，最低</a:t>
            </a:r>
            <a:r>
              <a:rPr lang="en-US" altLang="zh-CN" sz="2000" dirty="0" smtClean="0"/>
              <a:t>1</a:t>
            </a:r>
            <a:r>
              <a:rPr lang="zh-CN" altLang="en-US" sz="2000" dirty="0" smtClean="0"/>
              <a:t>星，</a:t>
            </a:r>
            <a:r>
              <a:rPr lang="en-US" altLang="zh-CN" sz="2000" dirty="0" smtClean="0"/>
              <a:t>0</a:t>
            </a:r>
            <a:r>
              <a:rPr lang="zh-CN" altLang="en-US" sz="2000" dirty="0" smtClean="0"/>
              <a:t>星表示不与置评，所有</a:t>
            </a:r>
            <a:r>
              <a:rPr lang="zh-CN" altLang="en-US" sz="2000" dirty="0"/>
              <a:t>评星评论都是匿名</a:t>
            </a:r>
            <a:r>
              <a:rPr lang="zh-CN" altLang="en-US" sz="2000" dirty="0" smtClean="0"/>
              <a:t>的；</a:t>
            </a:r>
            <a:endParaRPr lang="zh-CN" altLang="en-US" sz="2000" dirty="0"/>
          </a:p>
          <a:p>
            <a:r>
              <a:rPr lang="zh-CN" altLang="en-US" sz="2000" dirty="0"/>
              <a:t>       </a:t>
            </a:r>
            <a:r>
              <a:rPr lang="en-US" altLang="zh-CN" sz="2000" dirty="0"/>
              <a:t>2</a:t>
            </a:r>
            <a:r>
              <a:rPr lang="en-US" altLang="zh-CN" sz="2000" dirty="0" smtClean="0"/>
              <a:t>. </a:t>
            </a:r>
            <a:r>
              <a:rPr lang="zh-CN" altLang="en-US" sz="2000" dirty="0"/>
              <a:t>家长可以对老师评星，对托管机构评星，对第三方机构评星，同时可以提交备注（可选</a:t>
            </a:r>
            <a:r>
              <a:rPr lang="zh-CN" altLang="en-US" sz="2000" dirty="0" smtClean="0"/>
              <a:t>）；</a:t>
            </a:r>
            <a:endParaRPr lang="zh-CN" altLang="en-US" sz="2000" dirty="0"/>
          </a:p>
          <a:p>
            <a:r>
              <a:rPr lang="zh-CN" altLang="en-US" sz="2000" dirty="0"/>
              <a:t>       </a:t>
            </a:r>
            <a:r>
              <a:rPr lang="en-US" altLang="zh-CN" sz="2000" dirty="0"/>
              <a:t>3</a:t>
            </a:r>
            <a:r>
              <a:rPr lang="en-US" altLang="zh-CN" sz="2000" dirty="0" smtClean="0"/>
              <a:t>. </a:t>
            </a:r>
            <a:r>
              <a:rPr lang="zh-CN" altLang="en-US" sz="2000" dirty="0"/>
              <a:t>老师可以对第三方机构评星，对孩子评星，并且可以提出</a:t>
            </a:r>
            <a:r>
              <a:rPr lang="zh-CN" altLang="en-US" sz="2000" dirty="0" smtClean="0"/>
              <a:t>评语；</a:t>
            </a:r>
            <a:endParaRPr lang="en-US" altLang="zh-CN" sz="2000" dirty="0" smtClean="0"/>
          </a:p>
          <a:p>
            <a:r>
              <a:rPr lang="zh-CN" altLang="en-US" sz="2000" dirty="0"/>
              <a:t>       </a:t>
            </a:r>
            <a:r>
              <a:rPr lang="en-US" altLang="zh-CN" sz="2000" dirty="0"/>
              <a:t>4. </a:t>
            </a:r>
            <a:r>
              <a:rPr lang="zh-CN" altLang="en-US" sz="2000" dirty="0"/>
              <a:t>家长的评星评论在其它各家长和老师端都能看到，包括机构外的其它托管机构的家长和教师；</a:t>
            </a:r>
          </a:p>
          <a:p>
            <a:r>
              <a:rPr lang="zh-CN" altLang="en-US" sz="2000" dirty="0"/>
              <a:t>       </a:t>
            </a:r>
            <a:r>
              <a:rPr lang="en-US" altLang="zh-CN" sz="2000" dirty="0"/>
              <a:t>5. </a:t>
            </a:r>
            <a:r>
              <a:rPr lang="zh-CN" altLang="en-US" sz="2000" dirty="0"/>
              <a:t>老师对第三方机构的评星评论也是所有人都能看到，但是老师对孩子的评星只能是孩子绑定的家长本人能看到；</a:t>
            </a:r>
          </a:p>
          <a:p>
            <a:r>
              <a:rPr lang="zh-CN" altLang="en-US" sz="2000" dirty="0"/>
              <a:t>       </a:t>
            </a:r>
            <a:r>
              <a:rPr lang="en-US" altLang="zh-CN" sz="2000" dirty="0"/>
              <a:t>6. </a:t>
            </a:r>
            <a:r>
              <a:rPr lang="zh-CN" altLang="en-US" sz="2000" dirty="0"/>
              <a:t>所有评星都做列表项显示，每一项都是由家长或老师提供，目前平台并不做显示的综合计算来为老师或机构提供一个统一的评分。</a:t>
            </a:r>
            <a:endParaRPr lang="en-US" altLang="zh-CN" sz="2000" dirty="0"/>
          </a:p>
          <a:p>
            <a:endParaRPr lang="zh-CN" altLang="en-US" sz="2000" dirty="0"/>
          </a:p>
          <a:p>
            <a:r>
              <a:rPr lang="zh-CN" altLang="en-US" dirty="0"/>
              <a:t>     </a:t>
            </a:r>
          </a:p>
        </p:txBody>
      </p:sp>
    </p:spTree>
    <p:extLst>
      <p:ext uri="{BB962C8B-B14F-4D97-AF65-F5344CB8AC3E}">
        <p14:creationId xmlns:p14="http://schemas.microsoft.com/office/powerpoint/2010/main" val="1423108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评分模块</a:t>
            </a:r>
            <a:endParaRPr lang="en-US" altLang="zh-CN" dirty="0"/>
          </a:p>
        </p:txBody>
      </p:sp>
      <p:sp>
        <p:nvSpPr>
          <p:cNvPr id="4" name="文本框 3"/>
          <p:cNvSpPr txBox="1"/>
          <p:nvPr/>
        </p:nvSpPr>
        <p:spPr>
          <a:xfrm>
            <a:off x="761460" y="4729375"/>
            <a:ext cx="7547259" cy="461665"/>
          </a:xfrm>
          <a:prstGeom prst="rect">
            <a:avLst/>
          </a:prstGeom>
          <a:noFill/>
        </p:spPr>
        <p:txBody>
          <a:bodyPr wrap="none" rtlCol="0">
            <a:spAutoFit/>
          </a:bodyPr>
          <a:lstStyle/>
          <a:p>
            <a:r>
              <a:rPr lang="zh-CN" altLang="en-US" sz="2400" dirty="0"/>
              <a:t> 所有的评星都是公开的</a:t>
            </a:r>
            <a:r>
              <a:rPr lang="zh-CN" altLang="en-US" sz="2400" dirty="0" smtClean="0"/>
              <a:t>，并且评论者</a:t>
            </a:r>
            <a:r>
              <a:rPr lang="zh-CN" altLang="en-US" sz="2400" dirty="0"/>
              <a:t>都是匿名显示。</a:t>
            </a:r>
            <a:endParaRPr kumimoji="1" lang="zh-CN" altLang="en-US"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72816"/>
            <a:ext cx="8423124" cy="2549371"/>
          </a:xfrm>
          <a:prstGeom prst="rect">
            <a:avLst/>
          </a:prstGeom>
        </p:spPr>
      </p:pic>
    </p:spTree>
    <p:extLst>
      <p:ext uri="{BB962C8B-B14F-4D97-AF65-F5344CB8AC3E}">
        <p14:creationId xmlns:p14="http://schemas.microsoft.com/office/powerpoint/2010/main" val="1373991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后台管理模块</a:t>
            </a:r>
            <a:endParaRPr lang="en-US" altLang="zh-CN" dirty="0"/>
          </a:p>
        </p:txBody>
      </p:sp>
      <p:sp>
        <p:nvSpPr>
          <p:cNvPr id="3" name="矩形 2"/>
          <p:cNvSpPr/>
          <p:nvPr/>
        </p:nvSpPr>
        <p:spPr>
          <a:xfrm>
            <a:off x="639786" y="1628800"/>
            <a:ext cx="7820646" cy="3477875"/>
          </a:xfrm>
          <a:prstGeom prst="rect">
            <a:avLst/>
          </a:prstGeom>
        </p:spPr>
        <p:txBody>
          <a:bodyPr wrap="square">
            <a:spAutoFit/>
          </a:bodyPr>
          <a:lstStyle/>
          <a:p>
            <a:pPr marL="285750" indent="-285750">
              <a:buFont typeface="Wingdings" charset="2"/>
              <a:buChar char="Ø"/>
            </a:pPr>
            <a:r>
              <a:rPr lang="zh-CN" altLang="en-US" sz="2000" dirty="0"/>
              <a:t>参与者： 运营顾问</a:t>
            </a:r>
          </a:p>
          <a:p>
            <a:pPr marL="285750" indent="-285750">
              <a:buFont typeface="Wingdings" charset="2"/>
              <a:buChar char="Ø"/>
            </a:pPr>
            <a:r>
              <a:rPr lang="zh-CN" altLang="en-US" sz="2000" dirty="0"/>
              <a:t>目标：运营顾问可以通过后台管理系统对平台进行日常管理；</a:t>
            </a:r>
          </a:p>
          <a:p>
            <a:pPr marL="285750" indent="-285750">
              <a:buFont typeface="Wingdings" charset="2"/>
              <a:buChar char="Ø"/>
            </a:pPr>
            <a:r>
              <a:rPr lang="zh-CN" altLang="en-US" sz="2000" dirty="0" smtClean="0"/>
              <a:t>内容：</a:t>
            </a:r>
            <a:endParaRPr lang="zh-CN" altLang="en-US" sz="2000" dirty="0"/>
          </a:p>
          <a:p>
            <a:r>
              <a:rPr lang="zh-CN" altLang="en-US" sz="2000" dirty="0"/>
              <a:t>       </a:t>
            </a:r>
            <a:r>
              <a:rPr lang="en-US" altLang="zh-CN" sz="2000" dirty="0"/>
              <a:t>1. </a:t>
            </a:r>
            <a:r>
              <a:rPr lang="zh-CN" altLang="en-US" sz="2000" dirty="0"/>
              <a:t>运营顾问需要通过后台管理系统使用自己账号进行登录，通过管理系统添加第三方机构、托管机构的相关信息，创建第三方机构、托管机构的账号，并且对各机构进行百度地图打标，填写这两个账号的支付信息。</a:t>
            </a:r>
          </a:p>
          <a:p>
            <a:r>
              <a:rPr lang="zh-CN" altLang="en-US" sz="2000" dirty="0"/>
              <a:t>       </a:t>
            </a:r>
            <a:r>
              <a:rPr lang="en-US" altLang="zh-CN" sz="2000" dirty="0"/>
              <a:t>2. </a:t>
            </a:r>
            <a:r>
              <a:rPr lang="zh-CN" altLang="en-US" sz="2000" dirty="0"/>
              <a:t>能够录入和修改机构的学生信息和老师信息。</a:t>
            </a:r>
          </a:p>
          <a:p>
            <a:r>
              <a:rPr lang="zh-CN" altLang="en-US" sz="2000" dirty="0"/>
              <a:t>       </a:t>
            </a:r>
            <a:r>
              <a:rPr lang="en-US" altLang="zh-CN" sz="2000" dirty="0"/>
              <a:t>3. </a:t>
            </a:r>
            <a:r>
              <a:rPr lang="zh-CN" altLang="en-US" sz="2000" dirty="0"/>
              <a:t>能够查看老师发布的信息，但是不可以修改。</a:t>
            </a:r>
          </a:p>
          <a:p>
            <a:r>
              <a:rPr lang="zh-CN" altLang="en-US" sz="2000" dirty="0"/>
              <a:t>       </a:t>
            </a:r>
            <a:r>
              <a:rPr lang="en-US" altLang="zh-CN" sz="2000" dirty="0"/>
              <a:t>4. </a:t>
            </a:r>
            <a:r>
              <a:rPr lang="zh-CN" altLang="en-US" sz="2000" dirty="0"/>
              <a:t>按机构进行信息统计，例如统计各机构的老师人数，孩子人数等。</a:t>
            </a:r>
          </a:p>
        </p:txBody>
      </p:sp>
    </p:spTree>
    <p:extLst>
      <p:ext uri="{BB962C8B-B14F-4D97-AF65-F5344CB8AC3E}">
        <p14:creationId xmlns:p14="http://schemas.microsoft.com/office/powerpoint/2010/main" val="1355842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pPr lvl="0"/>
            <a:r>
              <a:rPr lang="zh-CN" altLang="en-US" b="1" dirty="0" smtClean="0"/>
              <a:t>需求划分</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2200"/>
            <a:ext cx="9144000" cy="4666593"/>
          </a:xfrm>
          <a:prstGeom prst="rect">
            <a:avLst/>
          </a:prstGeom>
        </p:spPr>
      </p:pic>
    </p:spTree>
    <p:extLst>
      <p:ext uri="{BB962C8B-B14F-4D97-AF65-F5344CB8AC3E}">
        <p14:creationId xmlns:p14="http://schemas.microsoft.com/office/powerpoint/2010/main" val="698711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后台管理模块</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916832"/>
            <a:ext cx="8172400" cy="2234641"/>
          </a:xfrm>
          <a:prstGeom prst="rect">
            <a:avLst/>
          </a:prstGeom>
        </p:spPr>
      </p:pic>
    </p:spTree>
    <p:extLst>
      <p:ext uri="{BB962C8B-B14F-4D97-AF65-F5344CB8AC3E}">
        <p14:creationId xmlns:p14="http://schemas.microsoft.com/office/powerpoint/2010/main" val="839886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计费模块</a:t>
            </a:r>
            <a:endParaRPr lang="en-US" altLang="zh-CN" dirty="0"/>
          </a:p>
        </p:txBody>
      </p:sp>
      <p:sp>
        <p:nvSpPr>
          <p:cNvPr id="3" name="矩形 2"/>
          <p:cNvSpPr/>
          <p:nvPr/>
        </p:nvSpPr>
        <p:spPr>
          <a:xfrm>
            <a:off x="639786" y="2204864"/>
            <a:ext cx="7820646" cy="2862322"/>
          </a:xfrm>
          <a:prstGeom prst="rect">
            <a:avLst/>
          </a:prstGeom>
        </p:spPr>
        <p:txBody>
          <a:bodyPr wrap="square">
            <a:spAutoFit/>
          </a:bodyPr>
          <a:lstStyle/>
          <a:p>
            <a:pPr marL="285750" indent="-285750">
              <a:buFont typeface="Wingdings" charset="2"/>
              <a:buChar char="Ø"/>
            </a:pPr>
            <a:r>
              <a:rPr lang="zh-CN" altLang="en-US" sz="2000" dirty="0"/>
              <a:t>参与者： 运营</a:t>
            </a:r>
            <a:r>
              <a:rPr lang="zh-CN" altLang="en-US" sz="2000" dirty="0" smtClean="0"/>
              <a:t>顾问，模块调用</a:t>
            </a:r>
            <a:endParaRPr lang="zh-CN" altLang="en-US" sz="2000" dirty="0"/>
          </a:p>
          <a:p>
            <a:pPr marL="285750" indent="-285750">
              <a:buFont typeface="Wingdings" charset="2"/>
              <a:buChar char="Ø"/>
            </a:pPr>
            <a:r>
              <a:rPr lang="zh-CN" altLang="en-US" sz="2000" dirty="0"/>
              <a:t>目标</a:t>
            </a:r>
            <a:r>
              <a:rPr lang="zh-CN" altLang="en-US" sz="2000" dirty="0" smtClean="0"/>
              <a:t>：用于系统计费业务的处理，包括广告部分和家长信息查看部分；</a:t>
            </a:r>
            <a:endParaRPr lang="zh-CN" altLang="en-US" sz="2000" dirty="0"/>
          </a:p>
          <a:p>
            <a:pPr marL="285750" indent="-285750">
              <a:buFont typeface="Wingdings" charset="2"/>
              <a:buChar char="Ø"/>
            </a:pPr>
            <a:r>
              <a:rPr lang="zh-CN" altLang="en-US" sz="2000" dirty="0" smtClean="0"/>
              <a:t>内容：</a:t>
            </a:r>
            <a:endParaRPr lang="zh-CN" altLang="en-US" sz="2000" dirty="0"/>
          </a:p>
          <a:p>
            <a:r>
              <a:rPr lang="zh-CN" altLang="en-US" sz="2000" dirty="0"/>
              <a:t>       </a:t>
            </a:r>
            <a:r>
              <a:rPr lang="en-US" altLang="zh-CN" sz="2000" dirty="0"/>
              <a:t>1. </a:t>
            </a:r>
            <a:r>
              <a:rPr lang="zh-CN" altLang="en-US" sz="2000" dirty="0" smtClean="0"/>
              <a:t> 在广告发布时检查是否还有余额发布广告；</a:t>
            </a:r>
            <a:endParaRPr lang="zh-CN" altLang="en-US" sz="2000" dirty="0"/>
          </a:p>
          <a:p>
            <a:r>
              <a:rPr lang="zh-CN" altLang="en-US" sz="2000" dirty="0"/>
              <a:t>       </a:t>
            </a:r>
            <a:r>
              <a:rPr lang="en-US" altLang="zh-CN" sz="2000" dirty="0"/>
              <a:t>2</a:t>
            </a:r>
            <a:r>
              <a:rPr lang="en-US" altLang="zh-CN" sz="2000" dirty="0" smtClean="0"/>
              <a:t>.</a:t>
            </a:r>
            <a:r>
              <a:rPr lang="zh-CN" altLang="en-US" sz="2000" dirty="0" smtClean="0"/>
              <a:t>  在家长拉取孩子信息时</a:t>
            </a:r>
            <a:r>
              <a:rPr lang="zh-CN" altLang="en-US" sz="2000" dirty="0"/>
              <a:t>检查是否还有</a:t>
            </a:r>
            <a:r>
              <a:rPr lang="zh-CN" altLang="en-US" sz="2000" dirty="0" smtClean="0"/>
              <a:t>余额获取信息；</a:t>
            </a:r>
            <a:endParaRPr lang="zh-CN" altLang="en-US" sz="2000" dirty="0"/>
          </a:p>
          <a:p>
            <a:r>
              <a:rPr lang="zh-CN" altLang="en-US" sz="2000" dirty="0"/>
              <a:t>       </a:t>
            </a:r>
            <a:r>
              <a:rPr lang="en-US" altLang="zh-CN" sz="2000" dirty="0"/>
              <a:t>3. </a:t>
            </a:r>
            <a:r>
              <a:rPr lang="zh-CN" altLang="en-US" sz="2000" dirty="0" smtClean="0"/>
              <a:t> 在管理后台提供页面添加订单信息，并且计算相关广告费用信息；</a:t>
            </a:r>
            <a:endParaRPr lang="en-US" altLang="zh-CN" sz="2000" dirty="0" smtClean="0"/>
          </a:p>
          <a:p>
            <a:r>
              <a:rPr lang="zh-CN" altLang="en-US" sz="2000" dirty="0"/>
              <a:t> </a:t>
            </a:r>
            <a:r>
              <a:rPr lang="zh-CN" altLang="en-US" sz="2000" dirty="0" smtClean="0"/>
              <a:t>      </a:t>
            </a:r>
            <a:r>
              <a:rPr lang="en-US" altLang="zh-CN" sz="2000" dirty="0" smtClean="0"/>
              <a:t>4.</a:t>
            </a:r>
            <a:r>
              <a:rPr lang="zh-CN" altLang="en-US" sz="2000" dirty="0" smtClean="0"/>
              <a:t>  在管理后台提供页面展示费用约报表。</a:t>
            </a:r>
            <a:endParaRPr lang="zh-CN" altLang="en-US" sz="2000" dirty="0"/>
          </a:p>
        </p:txBody>
      </p:sp>
    </p:spTree>
    <p:extLst>
      <p:ext uri="{BB962C8B-B14F-4D97-AF65-F5344CB8AC3E}">
        <p14:creationId xmlns:p14="http://schemas.microsoft.com/office/powerpoint/2010/main" val="1958205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2348880"/>
            <a:ext cx="3262432" cy="1015663"/>
          </a:xfrm>
          <a:prstGeom prst="rect">
            <a:avLst/>
          </a:prstGeom>
          <a:noFill/>
        </p:spPr>
        <p:txBody>
          <a:bodyPr wrap="none" rtlCol="0">
            <a:spAutoFit/>
          </a:bodyPr>
          <a:lstStyle/>
          <a:p>
            <a:r>
              <a:rPr lang="zh-CN" altLang="en-US" sz="6000" dirty="0" smtClean="0">
                <a:latin typeface="华文隶书" panose="02010800040101010101" pitchFamily="2" charset="-122"/>
                <a:ea typeface="华文隶书" panose="02010800040101010101" pitchFamily="2" charset="-122"/>
              </a:rPr>
              <a:t>欢迎指教</a:t>
            </a:r>
            <a:endParaRPr lang="zh-CN" altLang="en-US" sz="6000" dirty="0">
              <a:latin typeface="华文隶书" panose="02010800040101010101" pitchFamily="2" charset="-122"/>
              <a:ea typeface="华文隶书" panose="02010800040101010101" pitchFamily="2"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pPr lvl="0"/>
            <a:r>
              <a:rPr lang="zh-CN" altLang="en-US" b="1" dirty="0" smtClean="0"/>
              <a:t>目录</a:t>
            </a:r>
            <a:endParaRPr lang="zh-CN" altLang="en-US" dirty="0"/>
          </a:p>
        </p:txBody>
      </p:sp>
      <p:sp>
        <p:nvSpPr>
          <p:cNvPr id="4" name="Rectangle 24"/>
          <p:cNvSpPr txBox="1">
            <a:spLocks noChangeArrowheads="1"/>
          </p:cNvSpPr>
          <p:nvPr/>
        </p:nvSpPr>
        <p:spPr>
          <a:xfrm>
            <a:off x="652463" y="1362075"/>
            <a:ext cx="8491537" cy="4194175"/>
          </a:xfrm>
          <a:prstGeom prst="rect">
            <a:avLst/>
          </a:prstGeom>
          <a:noFill/>
        </p:spPr>
        <p:txBody>
          <a:bodyPr/>
          <a:lstStyle>
            <a:lvl1pPr marL="341710" indent="-341710" algn="l" defTabSz="913210" rtl="0" fontAlgn="base">
              <a:spcBef>
                <a:spcPct val="20000"/>
              </a:spcBef>
              <a:spcAft>
                <a:spcPct val="0"/>
              </a:spcAft>
              <a:buFont typeface="Arial" charset="0"/>
              <a:buChar char="•"/>
              <a:defRPr sz="3150" kern="1200">
                <a:solidFill>
                  <a:schemeClr val="tx1"/>
                </a:solidFill>
                <a:latin typeface="+mn-lt"/>
                <a:ea typeface="+mn-ea"/>
                <a:cs typeface="+mn-cs"/>
              </a:defRPr>
            </a:lvl1pPr>
            <a:lvl2pPr marL="741760" indent="-284560" algn="l" defTabSz="913210" rtl="0" fontAlgn="base">
              <a:spcBef>
                <a:spcPct val="20000"/>
              </a:spcBef>
              <a:spcAft>
                <a:spcPct val="0"/>
              </a:spcAft>
              <a:buFont typeface="Arial" charset="0"/>
              <a:buChar char="–"/>
              <a:defRPr sz="2775" kern="1200">
                <a:solidFill>
                  <a:schemeClr val="tx1"/>
                </a:solidFill>
                <a:latin typeface="+mn-lt"/>
                <a:ea typeface="+mn-ea"/>
                <a:cs typeface="+mn-cs"/>
              </a:defRPr>
            </a:lvl2pPr>
            <a:lvl3pPr marL="1141810" indent="-227410" algn="l" defTabSz="913210" rtl="0" fontAlgn="base">
              <a:spcBef>
                <a:spcPct val="20000"/>
              </a:spcBef>
              <a:spcAft>
                <a:spcPct val="0"/>
              </a:spcAft>
              <a:buFont typeface="Arial" charset="0"/>
              <a:buChar char="•"/>
              <a:defRPr sz="2400" kern="1200">
                <a:solidFill>
                  <a:schemeClr val="tx1"/>
                </a:solidFill>
                <a:latin typeface="+mn-lt"/>
                <a:ea typeface="+mn-ea"/>
                <a:cs typeface="+mn-cs"/>
              </a:defRPr>
            </a:lvl3pPr>
            <a:lvl4pPr marL="15990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4pPr>
            <a:lvl5pPr marL="20562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latin typeface="华文中宋" pitchFamily="2" charset="-122"/>
                <a:ea typeface="华文中宋" pitchFamily="2" charset="-122"/>
              </a:rPr>
              <a:t>需求划分</a:t>
            </a:r>
            <a:endParaRPr lang="en-US" altLang="zh-CN" dirty="0">
              <a:latin typeface="华文中宋" pitchFamily="2" charset="-122"/>
              <a:ea typeface="华文中宋" pitchFamily="2" charset="-122"/>
            </a:endParaRPr>
          </a:p>
          <a:p>
            <a:r>
              <a:rPr lang="zh-CN" altLang="en-US" dirty="0">
                <a:solidFill>
                  <a:srgbClr val="D56509"/>
                </a:solidFill>
                <a:latin typeface="华文中宋" pitchFamily="2" charset="-122"/>
                <a:ea typeface="华文中宋" pitchFamily="2" charset="-122"/>
              </a:rPr>
              <a:t>架构设计</a:t>
            </a:r>
            <a:endParaRPr lang="en-US" altLang="zh-CN" dirty="0">
              <a:solidFill>
                <a:srgbClr val="D56509"/>
              </a:solidFill>
              <a:latin typeface="华文中宋" pitchFamily="2" charset="-122"/>
              <a:ea typeface="华文中宋" pitchFamily="2" charset="-122"/>
            </a:endParaRPr>
          </a:p>
          <a:p>
            <a:r>
              <a:rPr lang="zh-CN" altLang="en-US" dirty="0" smtClean="0">
                <a:latin typeface="华文中宋" pitchFamily="2" charset="-122"/>
                <a:ea typeface="华文中宋" pitchFamily="2" charset="-122"/>
              </a:rPr>
              <a:t>模块设计</a:t>
            </a:r>
            <a:endParaRPr lang="en-US" altLang="zh-CN" dirty="0" smtClean="0">
              <a:latin typeface="华文中宋" pitchFamily="2" charset="-122"/>
              <a:ea typeface="华文中宋" pitchFamily="2" charset="-122"/>
            </a:endParaRPr>
          </a:p>
          <a:p>
            <a:endParaRPr lang="zh-CN" altLang="en-US" dirty="0" smtClean="0">
              <a:latin typeface="华文中宋" pitchFamily="2" charset="-122"/>
              <a:ea typeface="华文中宋" pitchFamily="2" charset="-122"/>
            </a:endParaRPr>
          </a:p>
        </p:txBody>
      </p:sp>
    </p:spTree>
    <p:extLst>
      <p:ext uri="{BB962C8B-B14F-4D97-AF65-F5344CB8AC3E}">
        <p14:creationId xmlns:p14="http://schemas.microsoft.com/office/powerpoint/2010/main" val="326556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pPr lvl="0"/>
            <a:r>
              <a:rPr lang="zh-CN" altLang="en-US" b="1" dirty="0" smtClean="0"/>
              <a:t>架构设计</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00"/>
            <a:ext cx="9144000" cy="5603861"/>
          </a:xfrm>
          <a:prstGeom prst="rect">
            <a:avLst/>
          </a:prstGeom>
        </p:spPr>
      </p:pic>
    </p:spTree>
    <p:extLst>
      <p:ext uri="{BB962C8B-B14F-4D97-AF65-F5344CB8AC3E}">
        <p14:creationId xmlns:p14="http://schemas.microsoft.com/office/powerpoint/2010/main" val="120397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pPr lvl="0"/>
            <a:r>
              <a:rPr lang="zh-CN" altLang="en-US" b="1" dirty="0" smtClean="0"/>
              <a:t>目录</a:t>
            </a:r>
            <a:endParaRPr lang="zh-CN" altLang="en-US" dirty="0"/>
          </a:p>
        </p:txBody>
      </p:sp>
      <p:sp>
        <p:nvSpPr>
          <p:cNvPr id="3" name="Rectangle 24"/>
          <p:cNvSpPr txBox="1">
            <a:spLocks noChangeArrowheads="1"/>
          </p:cNvSpPr>
          <p:nvPr/>
        </p:nvSpPr>
        <p:spPr>
          <a:xfrm>
            <a:off x="652463" y="1362075"/>
            <a:ext cx="8491537" cy="4194175"/>
          </a:xfrm>
          <a:prstGeom prst="rect">
            <a:avLst/>
          </a:prstGeom>
          <a:noFill/>
        </p:spPr>
        <p:txBody>
          <a:bodyPr/>
          <a:lstStyle>
            <a:lvl1pPr marL="341710" indent="-341710" algn="l" defTabSz="913210" rtl="0" fontAlgn="base">
              <a:spcBef>
                <a:spcPct val="20000"/>
              </a:spcBef>
              <a:spcAft>
                <a:spcPct val="0"/>
              </a:spcAft>
              <a:buFont typeface="Arial" charset="0"/>
              <a:buChar char="•"/>
              <a:defRPr sz="3150" kern="1200">
                <a:solidFill>
                  <a:schemeClr val="tx1"/>
                </a:solidFill>
                <a:latin typeface="+mn-lt"/>
                <a:ea typeface="+mn-ea"/>
                <a:cs typeface="+mn-cs"/>
              </a:defRPr>
            </a:lvl1pPr>
            <a:lvl2pPr marL="741760" indent="-284560" algn="l" defTabSz="913210" rtl="0" fontAlgn="base">
              <a:spcBef>
                <a:spcPct val="20000"/>
              </a:spcBef>
              <a:spcAft>
                <a:spcPct val="0"/>
              </a:spcAft>
              <a:buFont typeface="Arial" charset="0"/>
              <a:buChar char="–"/>
              <a:defRPr sz="2775" kern="1200">
                <a:solidFill>
                  <a:schemeClr val="tx1"/>
                </a:solidFill>
                <a:latin typeface="+mn-lt"/>
                <a:ea typeface="+mn-ea"/>
                <a:cs typeface="+mn-cs"/>
              </a:defRPr>
            </a:lvl2pPr>
            <a:lvl3pPr marL="1141810" indent="-227410" algn="l" defTabSz="913210" rtl="0" fontAlgn="base">
              <a:spcBef>
                <a:spcPct val="20000"/>
              </a:spcBef>
              <a:spcAft>
                <a:spcPct val="0"/>
              </a:spcAft>
              <a:buFont typeface="Arial" charset="0"/>
              <a:buChar char="•"/>
              <a:defRPr sz="2400" kern="1200">
                <a:solidFill>
                  <a:schemeClr val="tx1"/>
                </a:solidFill>
                <a:latin typeface="+mn-lt"/>
                <a:ea typeface="+mn-ea"/>
                <a:cs typeface="+mn-cs"/>
              </a:defRPr>
            </a:lvl3pPr>
            <a:lvl4pPr marL="15990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4pPr>
            <a:lvl5pPr marL="20562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latin typeface="华文中宋" pitchFamily="2" charset="-122"/>
                <a:ea typeface="华文中宋" pitchFamily="2" charset="-122"/>
              </a:rPr>
              <a:t>需求划分</a:t>
            </a:r>
            <a:endParaRPr lang="en-US" altLang="zh-CN" dirty="0">
              <a:latin typeface="华文中宋" pitchFamily="2" charset="-122"/>
              <a:ea typeface="华文中宋" pitchFamily="2" charset="-122"/>
            </a:endParaRPr>
          </a:p>
          <a:p>
            <a:r>
              <a:rPr lang="zh-CN" altLang="en-US" dirty="0">
                <a:latin typeface="华文中宋" pitchFamily="2" charset="-122"/>
                <a:ea typeface="华文中宋" pitchFamily="2" charset="-122"/>
              </a:rPr>
              <a:t>架构设计</a:t>
            </a:r>
            <a:endParaRPr lang="en-US" altLang="zh-CN" dirty="0">
              <a:latin typeface="华文中宋" pitchFamily="2" charset="-122"/>
              <a:ea typeface="华文中宋" pitchFamily="2" charset="-122"/>
            </a:endParaRPr>
          </a:p>
          <a:p>
            <a:r>
              <a:rPr lang="zh-CN" altLang="en-US" dirty="0">
                <a:solidFill>
                  <a:srgbClr val="D56509"/>
                </a:solidFill>
                <a:latin typeface="华文中宋" pitchFamily="2" charset="-122"/>
                <a:ea typeface="华文中宋" pitchFamily="2" charset="-122"/>
              </a:rPr>
              <a:t>模块设计</a:t>
            </a:r>
            <a:endParaRPr lang="en-US" altLang="zh-CN" dirty="0">
              <a:solidFill>
                <a:srgbClr val="D56509"/>
              </a:solidFill>
              <a:latin typeface="华文中宋" pitchFamily="2" charset="-122"/>
              <a:ea typeface="华文中宋" pitchFamily="2" charset="-122"/>
            </a:endParaRPr>
          </a:p>
          <a:p>
            <a:endParaRPr lang="zh-CN" altLang="en-US" dirty="0" smtClean="0">
              <a:latin typeface="华文中宋" pitchFamily="2" charset="-122"/>
              <a:ea typeface="华文中宋" pitchFamily="2" charset="-122"/>
            </a:endParaRPr>
          </a:p>
        </p:txBody>
      </p:sp>
    </p:spTree>
    <p:extLst>
      <p:ext uri="{BB962C8B-B14F-4D97-AF65-F5344CB8AC3E}">
        <p14:creationId xmlns:p14="http://schemas.microsoft.com/office/powerpoint/2010/main" val="1061272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pPr lvl="0"/>
            <a:r>
              <a:rPr lang="zh-CN" altLang="en-US" b="1" dirty="0"/>
              <a:t>模块设计</a:t>
            </a:r>
            <a:endParaRPr lang="zh-CN" altLang="en-US" dirty="0"/>
          </a:p>
        </p:txBody>
      </p:sp>
      <p:sp>
        <p:nvSpPr>
          <p:cNvPr id="6" name="Rectangle 24"/>
          <p:cNvSpPr txBox="1">
            <a:spLocks noChangeArrowheads="1"/>
          </p:cNvSpPr>
          <p:nvPr/>
        </p:nvSpPr>
        <p:spPr>
          <a:xfrm>
            <a:off x="652463" y="1362075"/>
            <a:ext cx="8491537" cy="4194175"/>
          </a:xfrm>
          <a:prstGeom prst="rect">
            <a:avLst/>
          </a:prstGeom>
          <a:noFill/>
        </p:spPr>
        <p:txBody>
          <a:bodyPr/>
          <a:lstStyle>
            <a:lvl1pPr marL="341710" indent="-341710" algn="l" defTabSz="913210" rtl="0" fontAlgn="base">
              <a:spcBef>
                <a:spcPct val="20000"/>
              </a:spcBef>
              <a:spcAft>
                <a:spcPct val="0"/>
              </a:spcAft>
              <a:buFont typeface="Arial" charset="0"/>
              <a:buChar char="•"/>
              <a:defRPr sz="3150" kern="1200">
                <a:solidFill>
                  <a:schemeClr val="tx1"/>
                </a:solidFill>
                <a:latin typeface="+mn-lt"/>
                <a:ea typeface="+mn-ea"/>
                <a:cs typeface="+mn-cs"/>
              </a:defRPr>
            </a:lvl1pPr>
            <a:lvl2pPr marL="741760" indent="-284560" algn="l" defTabSz="913210" rtl="0" fontAlgn="base">
              <a:spcBef>
                <a:spcPct val="20000"/>
              </a:spcBef>
              <a:spcAft>
                <a:spcPct val="0"/>
              </a:spcAft>
              <a:buFont typeface="Arial" charset="0"/>
              <a:buChar char="–"/>
              <a:defRPr sz="2775" kern="1200">
                <a:solidFill>
                  <a:schemeClr val="tx1"/>
                </a:solidFill>
                <a:latin typeface="+mn-lt"/>
                <a:ea typeface="+mn-ea"/>
                <a:cs typeface="+mn-cs"/>
              </a:defRPr>
            </a:lvl2pPr>
            <a:lvl3pPr marL="1141810" indent="-227410" algn="l" defTabSz="913210" rtl="0" fontAlgn="base">
              <a:spcBef>
                <a:spcPct val="20000"/>
              </a:spcBef>
              <a:spcAft>
                <a:spcPct val="0"/>
              </a:spcAft>
              <a:buFont typeface="Arial" charset="0"/>
              <a:buChar char="•"/>
              <a:defRPr sz="2400" kern="1200">
                <a:solidFill>
                  <a:schemeClr val="tx1"/>
                </a:solidFill>
                <a:latin typeface="+mn-lt"/>
                <a:ea typeface="+mn-ea"/>
                <a:cs typeface="+mn-cs"/>
              </a:defRPr>
            </a:lvl3pPr>
            <a:lvl4pPr marL="15990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4pPr>
            <a:lvl5pPr marL="2056210" indent="-227410" algn="l" defTabSz="913210" rtl="0" fontAlgn="base">
              <a:spcBef>
                <a:spcPct val="20000"/>
              </a:spcBef>
              <a:spcAft>
                <a:spcPct val="0"/>
              </a:spcAft>
              <a:buFont typeface="Arial" charset="0"/>
              <a:buChar char="»"/>
              <a:defRPr sz="195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Ø"/>
            </a:pPr>
            <a:r>
              <a:rPr lang="zh-CN" altLang="en-US" sz="2400" dirty="0" smtClean="0">
                <a:latin typeface="华文中宋" pitchFamily="2" charset="-122"/>
                <a:ea typeface="华文中宋" pitchFamily="2" charset="-122"/>
              </a:rPr>
              <a:t>*机构入驻</a:t>
            </a:r>
            <a:endParaRPr lang="en-US" altLang="zh-CN" sz="2400" dirty="0" smtClean="0">
              <a:latin typeface="华文中宋" pitchFamily="2" charset="-122"/>
              <a:ea typeface="华文中宋" pitchFamily="2" charset="-122"/>
            </a:endParaRPr>
          </a:p>
          <a:p>
            <a:pPr>
              <a:buFont typeface="Wingdings" charset="2"/>
              <a:buChar char="Ø"/>
            </a:pPr>
            <a:r>
              <a:rPr lang="zh-CN" altLang="en-US" sz="2400" dirty="0" smtClean="0">
                <a:latin typeface="华文中宋" pitchFamily="2" charset="-122"/>
                <a:ea typeface="华文中宋" pitchFamily="2" charset="-122"/>
              </a:rPr>
              <a:t>账号模块</a:t>
            </a:r>
            <a:endParaRPr lang="en-US" altLang="zh-CN" sz="2400" dirty="0" smtClean="0">
              <a:latin typeface="华文中宋" pitchFamily="2" charset="-122"/>
              <a:ea typeface="华文中宋" pitchFamily="2" charset="-122"/>
            </a:endParaRPr>
          </a:p>
          <a:p>
            <a:pPr>
              <a:buFont typeface="Wingdings" charset="2"/>
              <a:buChar char="Ø"/>
            </a:pPr>
            <a:r>
              <a:rPr lang="zh-CN" altLang="en-US" sz="2400" dirty="0" smtClean="0">
                <a:latin typeface="华文中宋" pitchFamily="2" charset="-122"/>
                <a:ea typeface="华文中宋" pitchFamily="2" charset="-122"/>
              </a:rPr>
              <a:t>指纹</a:t>
            </a:r>
            <a:r>
              <a:rPr lang="zh-CN" altLang="en-US" sz="2400" dirty="0">
                <a:latin typeface="华文中宋" pitchFamily="2" charset="-122"/>
                <a:ea typeface="华文中宋" pitchFamily="2" charset="-122"/>
              </a:rPr>
              <a:t>签到</a:t>
            </a:r>
            <a:r>
              <a:rPr lang="zh-CN" altLang="en-US" sz="2400" dirty="0" smtClean="0">
                <a:latin typeface="华文中宋" pitchFamily="2" charset="-122"/>
                <a:ea typeface="华文中宋" pitchFamily="2" charset="-122"/>
              </a:rPr>
              <a:t>模块</a:t>
            </a:r>
            <a:endParaRPr lang="en-US" altLang="zh-CN" sz="2400" dirty="0" smtClean="0">
              <a:latin typeface="华文中宋" pitchFamily="2" charset="-122"/>
              <a:ea typeface="华文中宋" pitchFamily="2" charset="-122"/>
            </a:endParaRPr>
          </a:p>
          <a:p>
            <a:pPr>
              <a:buFont typeface="Wingdings" charset="2"/>
              <a:buChar char="Ø"/>
            </a:pPr>
            <a:r>
              <a:rPr lang="zh-CN" altLang="en-US" sz="2400" dirty="0" smtClean="0">
                <a:latin typeface="华文中宋" pitchFamily="2" charset="-122"/>
                <a:ea typeface="华文中宋" pitchFamily="2" charset="-122"/>
              </a:rPr>
              <a:t>孩子信息模块</a:t>
            </a:r>
            <a:endParaRPr lang="en-US" altLang="zh-CN" sz="2400" dirty="0">
              <a:latin typeface="华文中宋" pitchFamily="2" charset="-122"/>
              <a:ea typeface="华文中宋" pitchFamily="2" charset="-122"/>
            </a:endParaRPr>
          </a:p>
          <a:p>
            <a:pPr>
              <a:buFont typeface="Wingdings" charset="2"/>
              <a:buChar char="Ø"/>
            </a:pPr>
            <a:r>
              <a:rPr lang="zh-CN" altLang="en-US" sz="2400" dirty="0">
                <a:latin typeface="华文中宋" pitchFamily="2" charset="-122"/>
                <a:ea typeface="华文中宋" pitchFamily="2" charset="-122"/>
              </a:rPr>
              <a:t>广告</a:t>
            </a:r>
            <a:r>
              <a:rPr lang="zh-CN" altLang="en-US" sz="2400" dirty="0" smtClean="0">
                <a:latin typeface="华文中宋" pitchFamily="2" charset="-122"/>
                <a:ea typeface="华文中宋" pitchFamily="2" charset="-122"/>
              </a:rPr>
              <a:t>模块</a:t>
            </a:r>
            <a:endParaRPr lang="en-US" altLang="zh-CN" sz="2400" dirty="0" smtClean="0">
              <a:latin typeface="华文中宋" pitchFamily="2" charset="-122"/>
              <a:ea typeface="华文中宋" pitchFamily="2" charset="-122"/>
            </a:endParaRPr>
          </a:p>
          <a:p>
            <a:pPr>
              <a:buFont typeface="Wingdings" charset="2"/>
              <a:buChar char="Ø"/>
            </a:pPr>
            <a:r>
              <a:rPr lang="zh-CN" altLang="en-US" sz="2400" dirty="0" smtClean="0">
                <a:latin typeface="华文中宋" pitchFamily="2" charset="-122"/>
                <a:ea typeface="华文中宋" pitchFamily="2" charset="-122"/>
              </a:rPr>
              <a:t>计费模块</a:t>
            </a:r>
            <a:endParaRPr lang="en-US" altLang="zh-CN" sz="2400" dirty="0" smtClean="0">
              <a:latin typeface="华文中宋" pitchFamily="2" charset="-122"/>
              <a:ea typeface="华文中宋" pitchFamily="2" charset="-122"/>
            </a:endParaRPr>
          </a:p>
          <a:p>
            <a:pPr>
              <a:buFont typeface="Wingdings" charset="2"/>
              <a:buChar char="Ø"/>
            </a:pPr>
            <a:r>
              <a:rPr lang="zh-CN" altLang="en-US" sz="2400" dirty="0" smtClean="0">
                <a:latin typeface="华文中宋" pitchFamily="2" charset="-122"/>
                <a:ea typeface="华文中宋" pitchFamily="2" charset="-122"/>
              </a:rPr>
              <a:t>评分模块</a:t>
            </a:r>
            <a:endParaRPr lang="en-US" altLang="zh-CN" sz="2400" dirty="0" smtClean="0">
              <a:latin typeface="华文中宋" pitchFamily="2" charset="-122"/>
              <a:ea typeface="华文中宋" pitchFamily="2" charset="-122"/>
            </a:endParaRPr>
          </a:p>
          <a:p>
            <a:pPr>
              <a:buFont typeface="Wingdings" charset="2"/>
              <a:buChar char="Ø"/>
            </a:pPr>
            <a:r>
              <a:rPr lang="zh-CN" altLang="en-US" sz="2400" dirty="0" smtClean="0">
                <a:latin typeface="华文中宋" pitchFamily="2" charset="-122"/>
                <a:ea typeface="华文中宋" pitchFamily="2" charset="-122"/>
              </a:rPr>
              <a:t>后台管理模块</a:t>
            </a:r>
            <a:endParaRPr lang="en-US" altLang="zh-CN" sz="2400" dirty="0" smtClean="0">
              <a:latin typeface="华文中宋" pitchFamily="2" charset="-122"/>
              <a:ea typeface="华文中宋" pitchFamily="2" charset="-122"/>
            </a:endParaRPr>
          </a:p>
          <a:p>
            <a:pPr>
              <a:buFont typeface="Wingdings" charset="2"/>
              <a:buChar char="Ø"/>
            </a:pPr>
            <a:r>
              <a:rPr lang="zh-CN" altLang="en-US" sz="2400" dirty="0" smtClean="0">
                <a:latin typeface="华文中宋" pitchFamily="2" charset="-122"/>
                <a:ea typeface="华文中宋" pitchFamily="2" charset="-122"/>
              </a:rPr>
              <a:t>微信模块（不需要开发）</a:t>
            </a:r>
            <a:endParaRPr lang="en-US" altLang="zh-CN" sz="2400" dirty="0">
              <a:latin typeface="华文中宋" pitchFamily="2" charset="-122"/>
              <a:ea typeface="华文中宋" pitchFamily="2" charset="-122"/>
            </a:endParaRPr>
          </a:p>
          <a:p>
            <a:endParaRPr lang="en-US" altLang="zh-CN" dirty="0">
              <a:solidFill>
                <a:srgbClr val="D56509"/>
              </a:solidFill>
              <a:latin typeface="华文中宋" pitchFamily="2" charset="-122"/>
              <a:ea typeface="华文中宋" pitchFamily="2" charset="-122"/>
            </a:endParaRPr>
          </a:p>
          <a:p>
            <a:endParaRPr lang="zh-CN" altLang="en-US" dirty="0" smtClean="0">
              <a:latin typeface="华文中宋" pitchFamily="2" charset="-122"/>
              <a:ea typeface="华文中宋" pitchFamily="2" charset="-122"/>
            </a:endParaRPr>
          </a:p>
        </p:txBody>
      </p:sp>
    </p:spTree>
    <p:extLst>
      <p:ext uri="{BB962C8B-B14F-4D97-AF65-F5344CB8AC3E}">
        <p14:creationId xmlns:p14="http://schemas.microsoft.com/office/powerpoint/2010/main" val="1385816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smtClean="0"/>
              <a:t>*机构入驻</a:t>
            </a:r>
            <a:endParaRPr lang="en-US" altLang="zh-CN" dirty="0"/>
          </a:p>
        </p:txBody>
      </p:sp>
      <p:sp>
        <p:nvSpPr>
          <p:cNvPr id="3" name="矩形 2"/>
          <p:cNvSpPr/>
          <p:nvPr/>
        </p:nvSpPr>
        <p:spPr>
          <a:xfrm>
            <a:off x="28324" y="1412776"/>
            <a:ext cx="8964488" cy="4062651"/>
          </a:xfrm>
          <a:prstGeom prst="rect">
            <a:avLst/>
          </a:prstGeom>
        </p:spPr>
        <p:txBody>
          <a:bodyPr wrap="square">
            <a:spAutoFit/>
          </a:bodyPr>
          <a:lstStyle/>
          <a:p>
            <a:pPr marL="342900" indent="-342900">
              <a:buFont typeface="Wingdings" charset="2"/>
              <a:buChar char="Ø"/>
            </a:pPr>
            <a:r>
              <a:rPr lang="zh-CN" altLang="en-US" sz="2400" dirty="0"/>
              <a:t>参与者： 第三方商家，托管机构，运营顾问；</a:t>
            </a:r>
          </a:p>
          <a:p>
            <a:pPr marL="342900" indent="-342900">
              <a:buFont typeface="Wingdings" charset="2"/>
              <a:buChar char="Ø"/>
            </a:pPr>
            <a:r>
              <a:rPr lang="zh-CN" altLang="en-US" sz="2400" dirty="0"/>
              <a:t>目标：参与者入驻以后可以发布自己的广告；</a:t>
            </a:r>
          </a:p>
          <a:p>
            <a:pPr marL="342900" indent="-342900">
              <a:buFont typeface="Wingdings" charset="2"/>
              <a:buChar char="Ø"/>
            </a:pPr>
            <a:r>
              <a:rPr lang="zh-CN" altLang="en-US" sz="2400" dirty="0"/>
              <a:t>过程：参与者向顾问提供相关资质审核信息，目前可以是线下提供），由顾问进行信息的人工审核，审核通过后，进行信息录入系统，为参与者的位置信息进行百度打标，账号创建（使用账号模块），入驻结果通知；</a:t>
            </a:r>
          </a:p>
          <a:p>
            <a:pPr marL="342900" indent="-342900">
              <a:buFont typeface="Wingdings" charset="2"/>
              <a:buChar char="Ø"/>
            </a:pPr>
            <a:r>
              <a:rPr lang="zh-CN" altLang="en-US" sz="2400" dirty="0"/>
              <a:t>结果：参与者可以拿到商家</a:t>
            </a:r>
            <a:r>
              <a:rPr lang="en-US" altLang="zh-CN" sz="2400" dirty="0"/>
              <a:t>/</a:t>
            </a:r>
            <a:r>
              <a:rPr lang="zh-CN" altLang="en-US" sz="2400" dirty="0"/>
              <a:t>机构账号进行登录（在广告发布模块），并且使用账号进行自己的广告信息发布，广告发布后在各方账号都能看到相关信息。该账号是有广告发布有效期的，并且该有效期是和相关支付有关联的。</a:t>
            </a:r>
          </a:p>
          <a:p>
            <a:endParaRPr lang="zh-CN" altLang="en-US" dirty="0">
              <a:effectLst/>
              <a:latin typeface="HannotateSC-W5" charset="-122"/>
            </a:endParaRPr>
          </a:p>
        </p:txBody>
      </p:sp>
    </p:spTree>
    <p:extLst>
      <p:ext uri="{BB962C8B-B14F-4D97-AF65-F5344CB8AC3E}">
        <p14:creationId xmlns:p14="http://schemas.microsoft.com/office/powerpoint/2010/main" val="1128425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86" y="214313"/>
            <a:ext cx="7004048" cy="714357"/>
          </a:xfrm>
        </p:spPr>
        <p:txBody>
          <a:bodyPr/>
          <a:lstStyle/>
          <a:p>
            <a:r>
              <a:rPr lang="zh-CN" altLang="en-US" dirty="0"/>
              <a:t>账号模块</a:t>
            </a:r>
            <a:endParaRPr lang="en-US" altLang="zh-CN" dirty="0"/>
          </a:p>
        </p:txBody>
      </p:sp>
      <p:sp>
        <p:nvSpPr>
          <p:cNvPr id="3" name="矩形 2"/>
          <p:cNvSpPr/>
          <p:nvPr/>
        </p:nvSpPr>
        <p:spPr>
          <a:xfrm>
            <a:off x="27038" y="928670"/>
            <a:ext cx="8964488" cy="4431983"/>
          </a:xfrm>
          <a:prstGeom prst="rect">
            <a:avLst/>
          </a:prstGeom>
        </p:spPr>
        <p:txBody>
          <a:bodyPr wrap="square">
            <a:spAutoFit/>
          </a:bodyPr>
          <a:lstStyle/>
          <a:p>
            <a:pPr marL="285750" indent="-285750">
              <a:buFont typeface="Wingdings" charset="2"/>
              <a:buChar char="u"/>
            </a:pPr>
            <a:r>
              <a:rPr lang="zh-CN" altLang="en-US" sz="2400" dirty="0" smtClean="0">
                <a:solidFill>
                  <a:srgbClr val="000000"/>
                </a:solidFill>
                <a:latin typeface="HannotateSC-W5" charset="-122"/>
              </a:rPr>
              <a:t>参与者</a:t>
            </a:r>
            <a:r>
              <a:rPr lang="zh-CN" altLang="en-US" sz="2400" dirty="0">
                <a:solidFill>
                  <a:srgbClr val="000000"/>
                </a:solidFill>
                <a:latin typeface="HannotateSC-W5" charset="-122"/>
              </a:rPr>
              <a:t>：第三方商家，托管机构，家长，教师，运营顾问</a:t>
            </a:r>
            <a:r>
              <a:rPr lang="zh-CN" altLang="en-US" sz="2400" dirty="0" smtClean="0">
                <a:solidFill>
                  <a:srgbClr val="000000"/>
                </a:solidFill>
                <a:latin typeface="HannotateSC-W5" charset="-122"/>
              </a:rPr>
              <a:t>；</a:t>
            </a:r>
            <a:endParaRPr lang="en-US" altLang="zh-CN" sz="2400" dirty="0" smtClean="0">
              <a:solidFill>
                <a:srgbClr val="000000"/>
              </a:solidFill>
              <a:latin typeface="HannotateSC-W5" charset="-122"/>
            </a:endParaRPr>
          </a:p>
          <a:p>
            <a:pPr marL="285750" indent="-285750">
              <a:buFont typeface="Wingdings" charset="2"/>
              <a:buChar char="u"/>
            </a:pPr>
            <a:endParaRPr lang="en-US" altLang="zh-CN" sz="2400" dirty="0" smtClean="0">
              <a:solidFill>
                <a:srgbClr val="000000"/>
              </a:solidFill>
              <a:latin typeface="HannotateSC-W5" charset="-122"/>
            </a:endParaRPr>
          </a:p>
          <a:p>
            <a:pPr marL="285750" indent="-285750">
              <a:buFont typeface="Wingdings" charset="2"/>
              <a:buChar char="u"/>
            </a:pPr>
            <a:r>
              <a:rPr lang="zh-CN" altLang="en-US" sz="2400" dirty="0" smtClean="0">
                <a:latin typeface="HannotateSC-W5" charset="-122"/>
              </a:rPr>
              <a:t>目标</a:t>
            </a:r>
            <a:r>
              <a:rPr lang="zh-CN" altLang="en-US" sz="2400" dirty="0">
                <a:latin typeface="HannotateSC-W5" charset="-122"/>
              </a:rPr>
              <a:t>：</a:t>
            </a:r>
            <a:r>
              <a:rPr lang="zh-CN" altLang="en-US" sz="2400" dirty="0">
                <a:solidFill>
                  <a:srgbClr val="000000"/>
                </a:solidFill>
                <a:latin typeface="HannotateSC-W5" charset="-122"/>
              </a:rPr>
              <a:t>各方参与者拿到</a:t>
            </a:r>
            <a:r>
              <a:rPr lang="zh-CN" altLang="en-US" sz="2400" dirty="0" smtClean="0">
                <a:solidFill>
                  <a:srgbClr val="000000"/>
                </a:solidFill>
                <a:latin typeface="HannotateSC-W5" charset="-122"/>
              </a:rPr>
              <a:t>相关账号</a:t>
            </a:r>
            <a:r>
              <a:rPr lang="zh-CN" altLang="en-US" sz="2400" dirty="0">
                <a:solidFill>
                  <a:srgbClr val="000000"/>
                </a:solidFill>
                <a:latin typeface="HannotateSC-W5" charset="-122"/>
              </a:rPr>
              <a:t>可以登录进行不同权限的操作</a:t>
            </a:r>
            <a:r>
              <a:rPr lang="zh-CN" altLang="en-US" sz="2400" dirty="0" smtClean="0">
                <a:solidFill>
                  <a:srgbClr val="000000"/>
                </a:solidFill>
                <a:latin typeface="HannotateSC-W5" charset="-122"/>
              </a:rPr>
              <a:t>；</a:t>
            </a:r>
            <a:endParaRPr lang="en-US" altLang="zh-CN" sz="2400" dirty="0" smtClean="0">
              <a:solidFill>
                <a:srgbClr val="000000"/>
              </a:solidFill>
              <a:latin typeface="HannotateSC-W5" charset="-122"/>
            </a:endParaRPr>
          </a:p>
          <a:p>
            <a:pPr marL="285750" indent="-285750">
              <a:buFont typeface="Wingdings" charset="2"/>
              <a:buChar char="u"/>
            </a:pPr>
            <a:endParaRPr lang="en-US" altLang="zh-CN" sz="2400" dirty="0" smtClean="0">
              <a:latin typeface="Helvetica Neue" charset="0"/>
            </a:endParaRPr>
          </a:p>
          <a:p>
            <a:pPr marL="285750" indent="-285750">
              <a:buFont typeface="Wingdings" charset="2"/>
              <a:buChar char="u"/>
            </a:pPr>
            <a:r>
              <a:rPr lang="zh-CN" altLang="en-US" sz="2400" dirty="0" smtClean="0">
                <a:latin typeface="HannotateSC-W5" charset="-122"/>
              </a:rPr>
              <a:t>内容：账号包括以下几种账号：</a:t>
            </a:r>
            <a:endParaRPr lang="zh-CN" altLang="en-US" sz="2400" dirty="0">
              <a:latin typeface="Helvetica Neue" charset="0"/>
            </a:endParaRPr>
          </a:p>
          <a:p>
            <a:r>
              <a:rPr lang="zh-CN" altLang="en-US" sz="2400" dirty="0">
                <a:latin typeface="HannotateSC-W5" charset="-122"/>
              </a:rPr>
              <a:t>       </a:t>
            </a:r>
            <a:r>
              <a:rPr lang="en-US" altLang="zh-CN" sz="2400" dirty="0">
                <a:latin typeface="HannotateSC-W5" charset="-122"/>
              </a:rPr>
              <a:t>1. </a:t>
            </a:r>
            <a:r>
              <a:rPr lang="zh-CN" altLang="en-US" sz="2400" dirty="0">
                <a:latin typeface="HannotateSC-W5" charset="-122"/>
              </a:rPr>
              <a:t>第三方机构</a:t>
            </a:r>
            <a:r>
              <a:rPr lang="zh-CN" altLang="en-US" sz="2400" dirty="0" smtClean="0">
                <a:latin typeface="HannotateSC-W5" charset="-122"/>
              </a:rPr>
              <a:t>账号；</a:t>
            </a:r>
            <a:endParaRPr lang="en-US" altLang="zh-CN" sz="2400" dirty="0" smtClean="0">
              <a:latin typeface="HannotateSC-W5" charset="-122"/>
            </a:endParaRPr>
          </a:p>
          <a:p>
            <a:r>
              <a:rPr lang="zh-CN" altLang="en-US" sz="2400" dirty="0">
                <a:latin typeface="HannotateSC-W5" charset="-122"/>
              </a:rPr>
              <a:t>       </a:t>
            </a:r>
            <a:r>
              <a:rPr lang="en-US" altLang="zh-CN" sz="2400" dirty="0">
                <a:latin typeface="HannotateSC-W5" charset="-122"/>
              </a:rPr>
              <a:t>2. </a:t>
            </a:r>
            <a:r>
              <a:rPr lang="zh-CN" altLang="en-US" sz="2400" dirty="0">
                <a:latin typeface="HannotateSC-W5" charset="-122"/>
              </a:rPr>
              <a:t>托管机构</a:t>
            </a:r>
            <a:r>
              <a:rPr lang="zh-CN" altLang="en-US" sz="2400" dirty="0" smtClean="0">
                <a:latin typeface="HannotateSC-W5" charset="-122"/>
              </a:rPr>
              <a:t>帐号；</a:t>
            </a:r>
            <a:endParaRPr lang="zh-CN" altLang="en-US" sz="2400" dirty="0">
              <a:latin typeface="Helvetica Neue" charset="0"/>
            </a:endParaRPr>
          </a:p>
          <a:p>
            <a:r>
              <a:rPr lang="zh-CN" altLang="en-US" sz="2400" dirty="0">
                <a:latin typeface="HannotateSC-W5" charset="-122"/>
              </a:rPr>
              <a:t>       </a:t>
            </a:r>
            <a:r>
              <a:rPr lang="en-US" altLang="zh-CN" sz="2400" dirty="0">
                <a:latin typeface="HannotateSC-W5" charset="-122"/>
              </a:rPr>
              <a:t>3. </a:t>
            </a:r>
            <a:r>
              <a:rPr lang="zh-CN" altLang="en-US" sz="2400" dirty="0">
                <a:latin typeface="HannotateSC-W5" charset="-122"/>
              </a:rPr>
              <a:t>家长</a:t>
            </a:r>
            <a:r>
              <a:rPr lang="zh-CN" altLang="en-US" sz="2400" dirty="0" smtClean="0">
                <a:latin typeface="HannotateSC-W5" charset="-122"/>
              </a:rPr>
              <a:t>账号；</a:t>
            </a:r>
            <a:endParaRPr lang="zh-CN" altLang="en-US" sz="2400" dirty="0">
              <a:latin typeface="Helvetica Neue" charset="0"/>
            </a:endParaRPr>
          </a:p>
          <a:p>
            <a:r>
              <a:rPr lang="zh-CN" altLang="en-US" sz="2400" dirty="0">
                <a:latin typeface="HannotateSC-W5" charset="-122"/>
              </a:rPr>
              <a:t>       </a:t>
            </a:r>
            <a:r>
              <a:rPr lang="en-US" altLang="zh-CN" sz="2400" dirty="0">
                <a:latin typeface="HannotateSC-W5" charset="-122"/>
              </a:rPr>
              <a:t>4. </a:t>
            </a:r>
            <a:r>
              <a:rPr lang="zh-CN" altLang="en-US" sz="2400" dirty="0">
                <a:latin typeface="HannotateSC-W5" charset="-122"/>
              </a:rPr>
              <a:t>孩子</a:t>
            </a:r>
            <a:r>
              <a:rPr lang="zh-CN" altLang="en-US" sz="2400" dirty="0" smtClean="0">
                <a:latin typeface="HannotateSC-W5" charset="-122"/>
              </a:rPr>
              <a:t>账号；</a:t>
            </a:r>
            <a:endParaRPr lang="zh-CN" altLang="en-US" sz="2400" dirty="0">
              <a:latin typeface="Helvetica Neue" charset="0"/>
            </a:endParaRPr>
          </a:p>
          <a:p>
            <a:r>
              <a:rPr lang="zh-CN" altLang="en-US" sz="2400" dirty="0">
                <a:latin typeface="HannotateSC-W5" charset="-122"/>
              </a:rPr>
              <a:t>       </a:t>
            </a:r>
            <a:r>
              <a:rPr lang="en-US" altLang="zh-CN" sz="2400" dirty="0">
                <a:latin typeface="HannotateSC-W5" charset="-122"/>
              </a:rPr>
              <a:t>5</a:t>
            </a:r>
            <a:r>
              <a:rPr lang="en-US" altLang="zh-CN" sz="2400" dirty="0" smtClean="0">
                <a:latin typeface="HannotateSC-W5" charset="-122"/>
              </a:rPr>
              <a:t>.</a:t>
            </a:r>
            <a:r>
              <a:rPr lang="zh-CN" altLang="en-US" sz="2400" dirty="0" smtClean="0">
                <a:latin typeface="HannotateSC-W5" charset="-122"/>
              </a:rPr>
              <a:t> 老师账号；</a:t>
            </a:r>
            <a:endParaRPr lang="en-US" altLang="zh-CN" sz="2400" dirty="0" smtClean="0">
              <a:latin typeface="HannotateSC-W5" charset="-122"/>
            </a:endParaRPr>
          </a:p>
          <a:p>
            <a:r>
              <a:rPr lang="zh-CN" altLang="en-US" sz="2400" dirty="0">
                <a:latin typeface="HannotateSC-W5" charset="-122"/>
              </a:rPr>
              <a:t> </a:t>
            </a:r>
            <a:r>
              <a:rPr lang="zh-CN" altLang="en-US" sz="2400" dirty="0" smtClean="0">
                <a:latin typeface="HannotateSC-W5" charset="-122"/>
              </a:rPr>
              <a:t>      </a:t>
            </a:r>
            <a:r>
              <a:rPr lang="en-US" altLang="zh-CN" sz="2400" dirty="0" smtClean="0">
                <a:latin typeface="HannotateSC-W5" charset="-122"/>
              </a:rPr>
              <a:t>6.</a:t>
            </a:r>
            <a:r>
              <a:rPr lang="zh-CN" altLang="en-US" sz="2400" dirty="0" smtClean="0">
                <a:latin typeface="HannotateSC-W5" charset="-122"/>
              </a:rPr>
              <a:t> 顾问账号；</a:t>
            </a:r>
            <a:endParaRPr lang="en-US" altLang="zh-CN" sz="2400" dirty="0" smtClean="0">
              <a:latin typeface="HannotateSC-W5" charset="-122"/>
            </a:endParaRPr>
          </a:p>
          <a:p>
            <a:endParaRPr lang="zh-CN" altLang="en-US" dirty="0">
              <a:effectLst/>
              <a:latin typeface="HannotateSC-W5" charset="-122"/>
            </a:endParaRPr>
          </a:p>
        </p:txBody>
      </p:sp>
    </p:spTree>
    <p:extLst>
      <p:ext uri="{BB962C8B-B14F-4D97-AF65-F5344CB8AC3E}">
        <p14:creationId xmlns:p14="http://schemas.microsoft.com/office/powerpoint/2010/main" val="260229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9590</TotalTime>
  <Words>2192</Words>
  <Application>Microsoft Macintosh PowerPoint</Application>
  <PresentationFormat>全屏显示(4:3)</PresentationFormat>
  <Paragraphs>253</Paragraphs>
  <Slides>32</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华文隶书</vt:lpstr>
      <vt:lpstr>Copperplate Gothic Bold</vt:lpstr>
      <vt:lpstr>Wingdings</vt:lpstr>
      <vt:lpstr>Arial</vt:lpstr>
      <vt:lpstr>Helvetica Neue</vt:lpstr>
      <vt:lpstr>HannotateSC-W5</vt:lpstr>
      <vt:lpstr>Calibri</vt:lpstr>
      <vt:lpstr>微软雅黑</vt:lpstr>
      <vt:lpstr>华文中宋</vt:lpstr>
      <vt:lpstr>宋体</vt:lpstr>
      <vt:lpstr>1_Office 主题​​</vt:lpstr>
      <vt:lpstr>PowerPoint 演示文稿</vt:lpstr>
      <vt:lpstr>目录</vt:lpstr>
      <vt:lpstr>需求划分</vt:lpstr>
      <vt:lpstr>目录</vt:lpstr>
      <vt:lpstr>架构设计</vt:lpstr>
      <vt:lpstr>目录</vt:lpstr>
      <vt:lpstr>模块设计</vt:lpstr>
      <vt:lpstr>*机构入驻</vt:lpstr>
      <vt:lpstr>账号模块</vt:lpstr>
      <vt:lpstr>账号模块：第三方机构账号</vt:lpstr>
      <vt:lpstr>账号模块：托管机构帐号</vt:lpstr>
      <vt:lpstr>账号模块：家长帐号</vt:lpstr>
      <vt:lpstr>账号模块：孩子账号</vt:lpstr>
      <vt:lpstr>账号模块：老师账号</vt:lpstr>
      <vt:lpstr>指纹签到模块</vt:lpstr>
      <vt:lpstr>指纹签到模块：设备维护</vt:lpstr>
      <vt:lpstr>指纹签到模块：指纹注册</vt:lpstr>
      <vt:lpstr>指纹签到模块：打卡上报</vt:lpstr>
      <vt:lpstr>孩子信息模块</vt:lpstr>
      <vt:lpstr>孩子信息模块：打卡上传</vt:lpstr>
      <vt:lpstr>孩子信息模块：老师发布</vt:lpstr>
      <vt:lpstr>孩子信息模块：家长信息获取</vt:lpstr>
      <vt:lpstr>广告模块</vt:lpstr>
      <vt:lpstr>广告模块：广告发布</vt:lpstr>
      <vt:lpstr>广告模块：广告搜索和展现</vt:lpstr>
      <vt:lpstr>广告模块：置顶、排名</vt:lpstr>
      <vt:lpstr>评分模块</vt:lpstr>
      <vt:lpstr>评分模块</vt:lpstr>
      <vt:lpstr>后台管理模块</vt:lpstr>
      <vt:lpstr>后台管理模块</vt:lpstr>
      <vt:lpstr>计费模块</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538</cp:revision>
  <dcterms:created xsi:type="dcterms:W3CDTF">2014-01-11T15:22:26Z</dcterms:created>
  <dcterms:modified xsi:type="dcterms:W3CDTF">2016-06-21T14:19:19Z</dcterms:modified>
</cp:coreProperties>
</file>