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1"/>
  </p:notesMasterIdLst>
  <p:sldIdLst>
    <p:sldId id="257" r:id="rId2"/>
    <p:sldId id="262" r:id="rId3"/>
    <p:sldId id="279" r:id="rId4"/>
    <p:sldId id="304" r:id="rId5"/>
    <p:sldId id="305" r:id="rId6"/>
    <p:sldId id="295" r:id="rId7"/>
    <p:sldId id="306" r:id="rId8"/>
    <p:sldId id="307" r:id="rId9"/>
    <p:sldId id="308" r:id="rId10"/>
  </p:sldIdLst>
  <p:sldSz cx="12192000" cy="6858000"/>
  <p:notesSz cx="6858000" cy="9144000"/>
  <p:embeddedFontLst>
    <p:embeddedFont>
      <p:font typeface="맑은 고딕" panose="020B0503020000020004" pitchFamily="34" charset="-127"/>
      <p:regular r:id="rId12"/>
      <p:bold r:id="rId13"/>
    </p:embeddedFont>
    <p:embeddedFont>
      <p:font typeface="나눔스퀘어 ExtraBold" panose="020F0502020204030204" pitchFamily="34" charset="0"/>
      <p:regular r:id="rId14"/>
      <p:bold r:id="rId15"/>
      <p:italic r:id="rId16"/>
      <p:boldItalic r:id="rId17"/>
    </p:embeddedFont>
    <p:embeddedFont>
      <p:font typeface="NanumSquareOTF" panose="020B0600000101010101" pitchFamily="34" charset="-127"/>
      <p:regular r:id="rId18"/>
    </p:embeddedFont>
    <p:embeddedFont>
      <p:font typeface="NanumSquareOTF Bold" panose="020B0600000101010101" pitchFamily="34" charset="-127"/>
      <p:bold r:id="rId19"/>
    </p:embeddedFont>
    <p:embeddedFont>
      <p:font typeface="NanumSquareOTF ExtraBold" panose="020B0600000101010101" pitchFamily="34" charset="-127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3BE8"/>
    <a:srgbClr val="634EEA"/>
    <a:srgbClr val="00002F"/>
    <a:srgbClr val="D0CECE"/>
    <a:srgbClr val="8DBABD"/>
    <a:srgbClr val="BD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3" autoAdjust="0"/>
    <p:restoredTop sz="90938"/>
  </p:normalViewPr>
  <p:slideViewPr>
    <p:cSldViewPr snapToGrid="0">
      <p:cViewPr varScale="1">
        <p:scale>
          <a:sx n="98" d="100"/>
          <a:sy n="98" d="100"/>
        </p:scale>
        <p:origin x="448" y="192"/>
      </p:cViewPr>
      <p:guideLst>
        <p:guide pos="3840"/>
        <p:guide orient="horz" pos="2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2021. 8. 9.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71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2343" y="2210406"/>
            <a:ext cx="4929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spc="-300" dirty="0">
                <a:solidFill>
                  <a:srgbClr val="00002F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Kotlin 6</a:t>
            </a:r>
            <a:r>
              <a:rPr lang="ko-KR" altLang="en-US" sz="7200" b="1" spc="-300" dirty="0">
                <a:solidFill>
                  <a:srgbClr val="00002F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주차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72523" y="3354749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210809 Tech </a:t>
            </a:r>
            <a:r>
              <a:rPr lang="ko-KR" altLang="en-US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개발팀 </a:t>
            </a:r>
            <a:r>
              <a:rPr lang="en-US" altLang="ko-KR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Hailey</a:t>
            </a:r>
            <a:endParaRPr lang="ko-KR" altLang="en-US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4" name="Picture 2" descr="Kotlin] 흐름 제어">
            <a:extLst>
              <a:ext uri="{FF2B5EF4-FFF2-40B4-BE49-F238E27FC236}">
                <a16:creationId xmlns:a16="http://schemas.microsoft.com/office/drawing/2014/main" id="{E2E23766-99D3-DD41-9EC7-5066FE68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082" y="3813619"/>
            <a:ext cx="2965835" cy="148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56667" y="1939176"/>
            <a:ext cx="16786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97726" y="3486150"/>
            <a:ext cx="3396546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제네릭 다루기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62573" y="627893"/>
            <a:ext cx="3066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8</a:t>
            </a:r>
            <a:r>
              <a:rPr lang="ko-KR" altLang="en-US" sz="3200" b="1" spc="-150" dirty="0">
                <a:solidFill>
                  <a:srgbClr val="00002F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장 제네릭과 배열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3263900" y="1212668"/>
            <a:ext cx="54700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369436" y="3956050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ore-KR" altLang="en-US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데이터 클래스</a:t>
            </a:r>
            <a:endParaRPr lang="ko-KR" altLang="en-US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04CFD6-0507-884F-AC5F-900D747E4AB4}"/>
              </a:ext>
            </a:extLst>
          </p:cNvPr>
          <p:cNvSpPr/>
          <p:nvPr/>
        </p:nvSpPr>
        <p:spPr>
          <a:xfrm>
            <a:off x="5474435" y="4325382"/>
            <a:ext cx="12923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ore-KR" altLang="en-US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내부 클래스</a:t>
            </a:r>
            <a:endParaRPr lang="en" altLang="ko-Kore-KR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algn="ctr"/>
            <a:endParaRPr lang="ko-KR" altLang="en-US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70A427-037B-EA44-9A8A-CC599E63BA53}"/>
              </a:ext>
            </a:extLst>
          </p:cNvPr>
          <p:cNvSpPr/>
          <p:nvPr/>
        </p:nvSpPr>
        <p:spPr>
          <a:xfrm>
            <a:off x="5486457" y="4694714"/>
            <a:ext cx="1268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ore-KR" altLang="en-US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애노테이션</a:t>
            </a:r>
            <a:endParaRPr lang="en" altLang="ko-Kore-KR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algn="ctr"/>
            <a:endParaRPr lang="ko-KR" altLang="en-US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FAA49A-060B-4F46-B78A-5D07ADCA8D29}"/>
              </a:ext>
            </a:extLst>
          </p:cNvPr>
          <p:cNvSpPr txBox="1"/>
          <p:nvPr/>
        </p:nvSpPr>
        <p:spPr>
          <a:xfrm>
            <a:off x="1026522" y="465928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rgbClr val="00002F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제네릭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77F31-C818-F846-9687-B81CC34D7721}"/>
              </a:ext>
            </a:extLst>
          </p:cNvPr>
          <p:cNvSpPr txBox="1"/>
          <p:nvPr/>
        </p:nvSpPr>
        <p:spPr>
          <a:xfrm>
            <a:off x="399428" y="49894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8-1.</a:t>
            </a:r>
            <a:endParaRPr lang="ko-KR" altLang="en-US" sz="2400" b="1" spc="-150" dirty="0">
              <a:solidFill>
                <a:srgbClr val="00002F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5B36D0-ED88-FF42-B4B1-8597E3B3312A}"/>
              </a:ext>
            </a:extLst>
          </p:cNvPr>
          <p:cNvSpPr txBox="1"/>
          <p:nvPr/>
        </p:nvSpPr>
        <p:spPr>
          <a:xfrm>
            <a:off x="426722" y="1054886"/>
            <a:ext cx="10996921" cy="1638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제네릭</a:t>
            </a:r>
            <a:r>
              <a:rPr lang="ko-Kore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en-US" altLang="ko-Kore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: </a:t>
            </a:r>
            <a:r>
              <a:rPr lang="ko-Kore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자료형을 일반화해 내부에서 그 자료형에 맞춰 교체하는 방법으로</a:t>
            </a:r>
            <a:r>
              <a:rPr lang="en-US" altLang="ko-Kore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, </a:t>
            </a:r>
            <a:r>
              <a:rPr lang="ko-Kore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나중에 인스턴스를 </a:t>
            </a:r>
            <a:endParaRPr lang="en-US" altLang="ko-Kore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ore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                생성할 때 자료형을 확정</a:t>
            </a:r>
            <a:endParaRPr lang="en-US" altLang="ko-Kore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ore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객체의 자료형을 </a:t>
            </a:r>
            <a:r>
              <a:rPr lang="ko-Kore-KR" altLang="en-US" sz="2100" b="1" spc="-150" dirty="0">
                <a:solidFill>
                  <a:srgbClr val="523BE8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컴파일 할 때 체크 </a:t>
            </a:r>
            <a:r>
              <a:rPr lang="en-US" altLang="ko-Kore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-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&gt; 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객체 </a:t>
            </a:r>
            <a:r>
              <a:rPr lang="ko-KR" altLang="en-US" sz="21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자료형의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안정성을 </a:t>
            </a:r>
            <a:r>
              <a:rPr lang="ko-KR" altLang="en-US" sz="21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높히고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, 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형 변환의 번거로움 </a:t>
            </a:r>
            <a:r>
              <a:rPr lang="ko-KR" altLang="en-US" sz="21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줄음</a:t>
            </a:r>
            <a:endParaRPr lang="en-US" altLang="ko-Kore-KR" sz="2100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20090E-EBC1-A449-BF59-4F97B6379470}"/>
              </a:ext>
            </a:extLst>
          </p:cNvPr>
          <p:cNvSpPr/>
          <p:nvPr/>
        </p:nvSpPr>
        <p:spPr>
          <a:xfrm>
            <a:off x="6177928" y="3446828"/>
            <a:ext cx="5868370" cy="2356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앵글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브래킷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&lt;&gt;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을 사용해 그 사이에 형식 매개변수를 넣어 선언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형식 매개변수로 받은 인자가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name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에 저장됨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객체를 생성할 때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자료형에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따라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name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의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자료형의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차이가 생김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cxnSp>
        <p:nvCxnSpPr>
          <p:cNvPr id="15" name="직선 연결선 3">
            <a:extLst>
              <a:ext uri="{FF2B5EF4-FFF2-40B4-BE49-F238E27FC236}">
                <a16:creationId xmlns:a16="http://schemas.microsoft.com/office/drawing/2014/main" id="{2CE95FFE-0B18-7145-A915-18AC869693A3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11079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C6A4615-AD12-4741-981E-B77AE849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8" y="3500438"/>
            <a:ext cx="5778500" cy="2336800"/>
          </a:xfrm>
          <a:prstGeom prst="rect">
            <a:avLst/>
          </a:prstGeom>
        </p:spPr>
      </p:pic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575781C-249F-3A4F-9FAE-DC3CD2758E85}"/>
              </a:ext>
            </a:extLst>
          </p:cNvPr>
          <p:cNvCxnSpPr>
            <a:cxnSpLocks/>
          </p:cNvCxnSpPr>
          <p:nvPr/>
        </p:nvCxnSpPr>
        <p:spPr>
          <a:xfrm>
            <a:off x="1098615" y="3991986"/>
            <a:ext cx="872574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4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FAA49A-060B-4F46-B78A-5D07ADCA8D29}"/>
              </a:ext>
            </a:extLst>
          </p:cNvPr>
          <p:cNvSpPr txBox="1"/>
          <p:nvPr/>
        </p:nvSpPr>
        <p:spPr>
          <a:xfrm>
            <a:off x="1026522" y="46592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rgbClr val="00002F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제네릭 클래스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77F31-C818-F846-9687-B81CC34D7721}"/>
              </a:ext>
            </a:extLst>
          </p:cNvPr>
          <p:cNvSpPr txBox="1"/>
          <p:nvPr/>
        </p:nvSpPr>
        <p:spPr>
          <a:xfrm>
            <a:off x="399428" y="49894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8-1.</a:t>
            </a:r>
            <a:endParaRPr lang="ko-KR" altLang="en-US" sz="2400" b="1" spc="-150" dirty="0">
              <a:solidFill>
                <a:srgbClr val="00002F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5B36D0-ED88-FF42-B4B1-8597E3B3312A}"/>
              </a:ext>
            </a:extLst>
          </p:cNvPr>
          <p:cNvSpPr txBox="1"/>
          <p:nvPr/>
        </p:nvSpPr>
        <p:spPr>
          <a:xfrm>
            <a:off x="426722" y="1054886"/>
            <a:ext cx="11535530" cy="1638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제네릭 클래스</a:t>
            </a:r>
            <a:r>
              <a:rPr lang="ko-Kore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en-US" altLang="ko-Kore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: </a:t>
            </a:r>
            <a:r>
              <a:rPr lang="ko-Kore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형식 매개변수를 </a:t>
            </a:r>
            <a:r>
              <a:rPr lang="en-US" altLang="ko-Kore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</a:t>
            </a:r>
            <a:r>
              <a:rPr lang="ko-Kore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개 이상 받는 클래스</a:t>
            </a:r>
            <a:r>
              <a:rPr lang="en-US" altLang="ko-Kore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, </a:t>
            </a:r>
            <a:r>
              <a:rPr lang="ko-Kore-KR" altLang="en-US" sz="2400" b="1" spc="-150" dirty="0">
                <a:solidFill>
                  <a:srgbClr val="523BE8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인스턴스를 생성하는 시점</a:t>
            </a:r>
            <a:r>
              <a:rPr lang="ko-Kore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에서 클래스의 </a:t>
            </a:r>
            <a:endParaRPr lang="en-US" altLang="ko-Kore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ore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		</a:t>
            </a:r>
            <a:r>
              <a:rPr lang="ko-Kore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자료형을 정함</a:t>
            </a:r>
          </a:p>
          <a:p>
            <a:pPr>
              <a:lnSpc>
                <a:spcPct val="150000"/>
              </a:lnSpc>
            </a:pP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- 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형식 매개변수를 </a:t>
            </a:r>
            <a:r>
              <a:rPr lang="ko-KR" altLang="en-US" sz="21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프로퍼티에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사용하는 경우 내부에서는 사용할 수 없기 때문에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, </a:t>
            </a:r>
            <a:r>
              <a:rPr lang="ko-KR" altLang="en-US" sz="2100" b="1" spc="-150" dirty="0">
                <a:solidFill>
                  <a:srgbClr val="523BE8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주</a:t>
            </a:r>
            <a:r>
              <a:rPr lang="en-US" altLang="ko-KR" sz="2100" b="1" spc="-150" dirty="0">
                <a:solidFill>
                  <a:srgbClr val="523BE8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/</a:t>
            </a:r>
            <a:r>
              <a:rPr lang="ko-KR" altLang="en-US" sz="2100" b="1" spc="-150" dirty="0">
                <a:solidFill>
                  <a:srgbClr val="523BE8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부 </a:t>
            </a:r>
            <a:r>
              <a:rPr lang="ko-KR" altLang="en-US" sz="2100" b="1" spc="-150" dirty="0" err="1">
                <a:solidFill>
                  <a:srgbClr val="523BE8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생성자</a:t>
            </a:r>
            <a:r>
              <a:rPr lang="ko-KR" altLang="en-US" sz="21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에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지정해 사용해야함</a:t>
            </a:r>
            <a:endParaRPr lang="en-US" altLang="ko-Kore-KR" sz="2100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cxnSp>
        <p:nvCxnSpPr>
          <p:cNvPr id="15" name="직선 연결선 3">
            <a:extLst>
              <a:ext uri="{FF2B5EF4-FFF2-40B4-BE49-F238E27FC236}">
                <a16:creationId xmlns:a16="http://schemas.microsoft.com/office/drawing/2014/main" id="{2CE95FFE-0B18-7145-A915-18AC869693A3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101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5031AA93-2531-8443-BD92-2D8E6DC5D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071991"/>
              </p:ext>
            </p:extLst>
          </p:nvPr>
        </p:nvGraphicFramePr>
        <p:xfrm>
          <a:off x="6455744" y="3429000"/>
          <a:ext cx="5091539" cy="23403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72053">
                  <a:extLst>
                    <a:ext uri="{9D8B030D-6E8A-4147-A177-3AD203B41FA5}">
                      <a16:colId xmlns:a16="http://schemas.microsoft.com/office/drawing/2014/main" val="3121662572"/>
                    </a:ext>
                  </a:extLst>
                </a:gridCol>
                <a:gridCol w="3019486">
                  <a:extLst>
                    <a:ext uri="{9D8B030D-6E8A-4147-A177-3AD203B41FA5}">
                      <a16:colId xmlns:a16="http://schemas.microsoft.com/office/drawing/2014/main" val="1647230969"/>
                    </a:ext>
                  </a:extLst>
                </a:gridCol>
              </a:tblGrid>
              <a:tr h="46806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E</a:t>
                      </a:r>
                      <a:endParaRPr lang="ko-Kore-KR" altLang="en-US" sz="16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Element </a:t>
                      </a:r>
                      <a:r>
                        <a:rPr lang="ko-Kore-KR" altLang="en-US" sz="16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요소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309754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K</a:t>
                      </a:r>
                      <a:endParaRPr lang="ko-Kore-KR" altLang="en-US" sz="16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Key </a:t>
                      </a:r>
                      <a:r>
                        <a:rPr lang="ko-Kore-KR" altLang="en-US" sz="16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152664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</a:t>
                      </a:r>
                      <a:endParaRPr lang="ko-Kore-KR" altLang="en-US" sz="16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Number </a:t>
                      </a:r>
                      <a:r>
                        <a:rPr lang="ko-Kore-KR" altLang="en-US" sz="16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숫자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191928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T</a:t>
                      </a:r>
                      <a:endParaRPr lang="ko-Kore-KR" altLang="en-US" sz="16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Type </a:t>
                      </a:r>
                      <a:r>
                        <a:rPr lang="ko-KR" altLang="en-US" sz="16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형식</a:t>
                      </a:r>
                      <a:endParaRPr lang="ko-Kore-KR" altLang="en-US" sz="16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84004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V</a:t>
                      </a:r>
                      <a:endParaRPr lang="ko-Kore-KR" altLang="en-US" sz="16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Value </a:t>
                      </a:r>
                      <a:r>
                        <a:rPr lang="ko-Kore-KR" altLang="en-US" sz="16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444252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6248500-705F-4848-B919-10214159A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5" y="2955453"/>
            <a:ext cx="4737100" cy="3403600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19B2332-23B5-7440-8244-CE81901A7ADD}"/>
              </a:ext>
            </a:extLst>
          </p:cNvPr>
          <p:cNvCxnSpPr>
            <a:cxnSpLocks/>
          </p:cNvCxnSpPr>
          <p:nvPr/>
        </p:nvCxnSpPr>
        <p:spPr>
          <a:xfrm>
            <a:off x="2692092" y="4409998"/>
            <a:ext cx="1474959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B08C7CF8-2F29-664A-A6DA-60D3B5B40876}"/>
              </a:ext>
            </a:extLst>
          </p:cNvPr>
          <p:cNvCxnSpPr>
            <a:cxnSpLocks/>
          </p:cNvCxnSpPr>
          <p:nvPr/>
        </p:nvCxnSpPr>
        <p:spPr>
          <a:xfrm>
            <a:off x="1112846" y="5381985"/>
            <a:ext cx="2205120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03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FAA49A-060B-4F46-B78A-5D07ADCA8D29}"/>
              </a:ext>
            </a:extLst>
          </p:cNvPr>
          <p:cNvSpPr txBox="1"/>
          <p:nvPr/>
        </p:nvSpPr>
        <p:spPr>
          <a:xfrm>
            <a:off x="1026522" y="465928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err="1">
                <a:solidFill>
                  <a:srgbClr val="00002F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자료형</a:t>
            </a:r>
            <a:r>
              <a:rPr lang="ko-KR" altLang="en-US" sz="2800" b="1" spc="-150" dirty="0">
                <a:solidFill>
                  <a:srgbClr val="00002F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제한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77F31-C818-F846-9687-B81CC34D7721}"/>
              </a:ext>
            </a:extLst>
          </p:cNvPr>
          <p:cNvSpPr txBox="1"/>
          <p:nvPr/>
        </p:nvSpPr>
        <p:spPr>
          <a:xfrm>
            <a:off x="399428" y="49894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8-1.</a:t>
            </a:r>
            <a:endParaRPr lang="ko-KR" altLang="en-US" sz="2400" b="1" spc="-150" dirty="0">
              <a:solidFill>
                <a:srgbClr val="00002F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5B36D0-ED88-FF42-B4B1-8597E3B3312A}"/>
              </a:ext>
            </a:extLst>
          </p:cNvPr>
          <p:cNvSpPr txBox="1"/>
          <p:nvPr/>
        </p:nvSpPr>
        <p:spPr>
          <a:xfrm>
            <a:off x="418847" y="1299454"/>
            <a:ext cx="6397905" cy="101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클래스나 메서드가 받는 형식 매개변수를 </a:t>
            </a:r>
            <a:r>
              <a:rPr lang="ko-Kore-KR" altLang="en-US" sz="2100" b="1" spc="-150" dirty="0">
                <a:solidFill>
                  <a:srgbClr val="523BE8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특정 자료형으로 제한</a:t>
            </a:r>
            <a:endParaRPr lang="en-US" altLang="ko-Kore-KR" sz="2100" b="1" spc="-150" dirty="0">
              <a:solidFill>
                <a:srgbClr val="523BE8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ore-KR" sz="2100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cxnSp>
        <p:nvCxnSpPr>
          <p:cNvPr id="15" name="직선 연결선 3">
            <a:extLst>
              <a:ext uri="{FF2B5EF4-FFF2-40B4-BE49-F238E27FC236}">
                <a16:creationId xmlns:a16="http://schemas.microsoft.com/office/drawing/2014/main" id="{2CE95FFE-0B18-7145-A915-18AC869693A3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101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D958E3E-0AD1-7241-87C1-BDD344A00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1" y="2024084"/>
            <a:ext cx="2832100" cy="6985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B51DB0-0C16-F04C-A669-8D1AC394D18B}"/>
              </a:ext>
            </a:extLst>
          </p:cNvPr>
          <p:cNvSpPr/>
          <p:nvPr/>
        </p:nvSpPr>
        <p:spPr>
          <a:xfrm>
            <a:off x="3316691" y="1906914"/>
            <a:ext cx="9145939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만약 </a:t>
            </a: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Calc&lt;String&gt;() 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의 코드가  불려진다면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String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은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Number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자료형에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포함되지 않기 때문에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Error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class 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혹은 </a:t>
            </a: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method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의 역할에 따라 특정 자료형만 필요한 경우 사용할 수 있음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4972E-7DD2-3942-9356-AFD178263423}"/>
              </a:ext>
            </a:extLst>
          </p:cNvPr>
          <p:cNvSpPr txBox="1"/>
          <p:nvPr/>
        </p:nvSpPr>
        <p:spPr>
          <a:xfrm>
            <a:off x="399428" y="2958206"/>
            <a:ext cx="9435596" cy="530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하나가 아닌 </a:t>
            </a:r>
            <a:r>
              <a:rPr lang="ko-Kore-KR" altLang="en-US" sz="2100" b="1" spc="-150" dirty="0">
                <a:solidFill>
                  <a:srgbClr val="523BE8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여러개의 조건</a:t>
            </a:r>
            <a:r>
              <a:rPr lang="ko-Kore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에 맞춰 형식 매개변수의 </a:t>
            </a:r>
            <a:r>
              <a:rPr lang="ko-Kore-KR" altLang="en-US" sz="2100" b="1" spc="-150" dirty="0">
                <a:solidFill>
                  <a:srgbClr val="523BE8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사용 범위를 지정</a:t>
            </a:r>
            <a:r>
              <a:rPr lang="ko-Kore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하려고 할 땐 </a:t>
            </a:r>
            <a:r>
              <a:rPr lang="en-US" altLang="ko-Kore-KR" sz="2100" b="1" spc="-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wher</a:t>
            </a:r>
            <a:r>
              <a:rPr lang="en-US" altLang="ko-KR" sz="2100" b="1" spc="-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e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사용</a:t>
            </a:r>
            <a:endParaRPr lang="en-US" altLang="ko-Kore-KR" sz="2100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D72335-78DE-F64D-8A41-EC4DE7167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0" y="3558655"/>
            <a:ext cx="6908800" cy="9906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0C7E76-6CDF-AC4F-B566-E74166934382}"/>
              </a:ext>
            </a:extLst>
          </p:cNvPr>
          <p:cNvSpPr/>
          <p:nvPr/>
        </p:nvSpPr>
        <p:spPr>
          <a:xfrm>
            <a:off x="399428" y="4552441"/>
            <a:ext cx="9145939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ore-KR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a,b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인자에 들어갈 자료형이 숫자형과 비교형으로만 조건을 제한시킴</a:t>
            </a:r>
            <a:endParaRPr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B7309D-2C53-524D-907A-1D80F7E45F5B}"/>
              </a:ext>
            </a:extLst>
          </p:cNvPr>
          <p:cNvSpPr txBox="1"/>
          <p:nvPr/>
        </p:nvSpPr>
        <p:spPr>
          <a:xfrm>
            <a:off x="399428" y="4955800"/>
            <a:ext cx="10636245" cy="530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기본적으로 형식 매개변수는 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null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이 가능하기 때문에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, null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을 허용하지 않으려면 특정 </a:t>
            </a:r>
            <a:r>
              <a:rPr lang="ko-KR" altLang="en-US" sz="21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자료형을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ko-KR" altLang="en-US" sz="21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지정해야함</a:t>
            </a:r>
            <a:endParaRPr lang="en-US" altLang="ko-Kore-KR" sz="2100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0F93142-59A7-D045-A784-FE476757F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5" y="5555209"/>
            <a:ext cx="2818130" cy="121318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9B49566-DFE8-9A4F-BDC1-A0FFD8945D7B}"/>
              </a:ext>
            </a:extLst>
          </p:cNvPr>
          <p:cNvSpPr/>
          <p:nvPr/>
        </p:nvSpPr>
        <p:spPr>
          <a:xfrm>
            <a:off x="3486515" y="5555209"/>
            <a:ext cx="779951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자료형 </a:t>
            </a: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Any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를 지정되어서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n</a:t>
            </a: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ull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을 허용되지 않게 제한</a:t>
            </a:r>
            <a:endParaRPr lang="en-US" altLang="ko-Kore-KR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Hailey&lt;T&gt; 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라면 </a:t>
            </a: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n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ull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이 허용되어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자료형에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?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기호를 사용함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3935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E60E3F-3107-3341-998E-CC17D1AD2790}"/>
              </a:ext>
            </a:extLst>
          </p:cNvPr>
          <p:cNvSpPr txBox="1"/>
          <p:nvPr/>
        </p:nvSpPr>
        <p:spPr>
          <a:xfrm>
            <a:off x="1026522" y="465928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err="1">
                <a:solidFill>
                  <a:srgbClr val="00002F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자료형</a:t>
            </a:r>
            <a:r>
              <a:rPr lang="ko-KR" altLang="en-US" sz="2800" b="1" spc="-150" dirty="0">
                <a:solidFill>
                  <a:srgbClr val="00002F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변환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4A2DB-1689-0645-8552-BD570BA5F62A}"/>
              </a:ext>
            </a:extLst>
          </p:cNvPr>
          <p:cNvSpPr txBox="1"/>
          <p:nvPr/>
        </p:nvSpPr>
        <p:spPr>
          <a:xfrm>
            <a:off x="399428" y="49894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8-1.</a:t>
            </a:r>
            <a:endParaRPr lang="ko-KR" altLang="en-US" sz="2400" b="1" spc="-150" dirty="0">
              <a:solidFill>
                <a:srgbClr val="00002F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cxnSp>
        <p:nvCxnSpPr>
          <p:cNvPr id="15" name="직선 연결선 3">
            <a:extLst>
              <a:ext uri="{FF2B5EF4-FFF2-40B4-BE49-F238E27FC236}">
                <a16:creationId xmlns:a16="http://schemas.microsoft.com/office/drawing/2014/main" id="{82590B63-A229-D241-AA2C-C51E952A0112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101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EFEF8F-2754-ED4B-8DEA-A4CE002423DC}"/>
              </a:ext>
            </a:extLst>
          </p:cNvPr>
          <p:cNvSpPr txBox="1"/>
          <p:nvPr/>
        </p:nvSpPr>
        <p:spPr>
          <a:xfrm>
            <a:off x="426722" y="1054886"/>
            <a:ext cx="11719875" cy="593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제네릭 클래스는 </a:t>
            </a:r>
            <a:r>
              <a:rPr lang="ko-Kore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가변성</a:t>
            </a:r>
            <a:r>
              <a:rPr lang="ko-Kore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을 지정하지 않는다면 형식 매개변수에 </a:t>
            </a:r>
            <a:r>
              <a:rPr lang="ko-Kore-KR" altLang="en-US" sz="2400" b="1" spc="-150" dirty="0">
                <a:solidFill>
                  <a:srgbClr val="523BE8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상</a:t>
            </a:r>
            <a:r>
              <a:rPr lang="en-US" altLang="ko-Kore-KR" sz="2400" b="1" spc="-150" dirty="0">
                <a:solidFill>
                  <a:srgbClr val="523BE8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/</a:t>
            </a:r>
            <a:r>
              <a:rPr lang="ko-Kore-KR" altLang="en-US" sz="2400" b="1" spc="-150" dirty="0">
                <a:solidFill>
                  <a:srgbClr val="523BE8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하위 클래스 변환</a:t>
            </a:r>
            <a:r>
              <a:rPr lang="ko-Kore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을 사용할 수 없음</a:t>
            </a:r>
            <a:endParaRPr lang="en-US" altLang="ko-Kore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BEB7AC-9B6B-4D44-BDC3-3C26B3B02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703" y="1899093"/>
            <a:ext cx="6044028" cy="25776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2641FB-FBF9-1A46-B91D-619DDBA11B32}"/>
              </a:ext>
            </a:extLst>
          </p:cNvPr>
          <p:cNvSpPr/>
          <p:nvPr/>
        </p:nvSpPr>
        <p:spPr>
          <a:xfrm>
            <a:off x="269409" y="4737049"/>
            <a:ext cx="11196617" cy="17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제네릭 클래스에서 형식 매개변수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T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에 상위 하위 클래스를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지정시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서로 관련이 없는 형식이라고 인식되기 때문에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자료형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불일치 오류 발생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서로에 관계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(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상위 하위 클래스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)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에  따라 변환이 가능하게 하려면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가변성을 주기 위해 </a:t>
            </a:r>
            <a:r>
              <a:rPr lang="en-US" altLang="ko-KR" b="1" spc="-150" dirty="0">
                <a:solidFill>
                  <a:srgbClr val="523BE8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in, out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같은 키워드를 사용해야함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90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E60E3F-3107-3341-998E-CC17D1AD2790}"/>
              </a:ext>
            </a:extLst>
          </p:cNvPr>
          <p:cNvSpPr txBox="1"/>
          <p:nvPr/>
        </p:nvSpPr>
        <p:spPr>
          <a:xfrm>
            <a:off x="1026522" y="465928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rgbClr val="00002F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가변성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4A2DB-1689-0645-8552-BD570BA5F62A}"/>
              </a:ext>
            </a:extLst>
          </p:cNvPr>
          <p:cNvSpPr txBox="1"/>
          <p:nvPr/>
        </p:nvSpPr>
        <p:spPr>
          <a:xfrm>
            <a:off x="399428" y="49894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8-1.</a:t>
            </a:r>
            <a:endParaRPr lang="ko-KR" altLang="en-US" sz="2400" b="1" spc="-150" dirty="0">
              <a:solidFill>
                <a:srgbClr val="00002F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cxnSp>
        <p:nvCxnSpPr>
          <p:cNvPr id="15" name="직선 연결선 3">
            <a:extLst>
              <a:ext uri="{FF2B5EF4-FFF2-40B4-BE49-F238E27FC236}">
                <a16:creationId xmlns:a16="http://schemas.microsoft.com/office/drawing/2014/main" id="{82590B63-A229-D241-AA2C-C51E952A0112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101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EFEF8F-2754-ED4B-8DEA-A4CE002423DC}"/>
              </a:ext>
            </a:extLst>
          </p:cNvPr>
          <p:cNvSpPr txBox="1"/>
          <p:nvPr/>
        </p:nvSpPr>
        <p:spPr>
          <a:xfrm>
            <a:off x="426722" y="1054886"/>
            <a:ext cx="9666429" cy="1569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가변성</a:t>
            </a:r>
            <a:r>
              <a:rPr lang="ko-Kore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: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형식 매개변수가 클래스 계층에 영향을 주는 것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보통 하위 클래스는 상위 클래스가 수용 가능함 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(ex. Number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ko-KR" altLang="en-US" sz="21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자료형은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Int </a:t>
            </a:r>
            <a:r>
              <a:rPr lang="ko-KR" altLang="en-US" sz="21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자료형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수용 가능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ore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공변성</a:t>
            </a:r>
            <a:r>
              <a:rPr lang="en-US" altLang="ko-Kore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, </a:t>
            </a:r>
            <a:r>
              <a:rPr lang="ko-Kore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반공변성</a:t>
            </a:r>
            <a:r>
              <a:rPr lang="en-US" altLang="ko-Kore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, </a:t>
            </a:r>
            <a:r>
              <a:rPr lang="ko-Kore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무변성의 </a:t>
            </a:r>
            <a:r>
              <a:rPr lang="en-US" altLang="ko-Kore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3</a:t>
            </a:r>
            <a:r>
              <a:rPr lang="ko-Kore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가지 유형 존재</a:t>
            </a:r>
            <a:endParaRPr lang="en-US" altLang="ko-Kore-KR" sz="2100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DFD10-D958-A143-AA77-D193706BA1C7}"/>
              </a:ext>
            </a:extLst>
          </p:cNvPr>
          <p:cNvSpPr txBox="1"/>
          <p:nvPr/>
        </p:nvSpPr>
        <p:spPr>
          <a:xfrm>
            <a:off x="302828" y="2896998"/>
            <a:ext cx="10735631" cy="530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 </a:t>
            </a:r>
            <a:r>
              <a:rPr lang="ko-KR" altLang="en-US" sz="21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무변성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  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: </a:t>
            </a:r>
            <a:r>
              <a:rPr lang="ko-KR" altLang="en-US" sz="21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공변성이나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ko-KR" altLang="en-US" sz="21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반공변성을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따로 지정하지 않은 상태로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, C&lt;T&gt; 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와 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C&lt;T’&gt;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가 </a:t>
            </a:r>
            <a:r>
              <a:rPr lang="ko-KR" altLang="en-US" sz="2100" b="1" spc="-150" dirty="0">
                <a:solidFill>
                  <a:srgbClr val="523BE8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아무런 관계도 없는 상태</a:t>
            </a:r>
            <a:endParaRPr lang="en-US" altLang="ko-Kore-KR" sz="2100" b="1" spc="-150" dirty="0">
              <a:solidFill>
                <a:srgbClr val="523BE8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8E7C56-2C7A-2244-AAD6-8F1FF5BB1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9" y="4088614"/>
            <a:ext cx="5321300" cy="17145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AC9451B-F6F5-174E-987B-FEC9FB0F1E9C}"/>
              </a:ext>
            </a:extLst>
          </p:cNvPr>
          <p:cNvSpPr/>
          <p:nvPr/>
        </p:nvSpPr>
        <p:spPr>
          <a:xfrm>
            <a:off x="5923573" y="4088614"/>
            <a:ext cx="5751896" cy="1714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Int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는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Any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의 하위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자료형이므로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수용 가능하지 않을까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? NO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현재 </a:t>
            </a: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Box Class 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의 형식 매개변수 </a:t>
            </a: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T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는 무변성으로 지정되어있음</a:t>
            </a:r>
            <a:endParaRPr lang="en-US" altLang="ko-Kore-KR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Error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을 제거하려면</a:t>
            </a: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?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in, out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등으로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공변성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반공변성을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지정해줘야함</a:t>
            </a:r>
            <a:endParaRPr lang="en-US" altLang="ko-Kore-KR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19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E60E3F-3107-3341-998E-CC17D1AD2790}"/>
              </a:ext>
            </a:extLst>
          </p:cNvPr>
          <p:cNvSpPr txBox="1"/>
          <p:nvPr/>
        </p:nvSpPr>
        <p:spPr>
          <a:xfrm>
            <a:off x="1026522" y="465928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rgbClr val="00002F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가변성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4A2DB-1689-0645-8552-BD570BA5F62A}"/>
              </a:ext>
            </a:extLst>
          </p:cNvPr>
          <p:cNvSpPr txBox="1"/>
          <p:nvPr/>
        </p:nvSpPr>
        <p:spPr>
          <a:xfrm>
            <a:off x="399428" y="49894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8-1.</a:t>
            </a:r>
            <a:endParaRPr lang="ko-KR" altLang="en-US" sz="2400" b="1" spc="-150" dirty="0">
              <a:solidFill>
                <a:srgbClr val="00002F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cxnSp>
        <p:nvCxnSpPr>
          <p:cNvPr id="15" name="직선 연결선 3">
            <a:extLst>
              <a:ext uri="{FF2B5EF4-FFF2-40B4-BE49-F238E27FC236}">
                <a16:creationId xmlns:a16="http://schemas.microsoft.com/office/drawing/2014/main" id="{82590B63-A229-D241-AA2C-C51E952A0112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101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6DFD10-D958-A143-AA77-D193706BA1C7}"/>
              </a:ext>
            </a:extLst>
          </p:cNvPr>
          <p:cNvSpPr txBox="1"/>
          <p:nvPr/>
        </p:nvSpPr>
        <p:spPr>
          <a:xfrm>
            <a:off x="281554" y="1039238"/>
            <a:ext cx="11184472" cy="101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2. </a:t>
            </a:r>
            <a:r>
              <a:rPr lang="ko-KR" altLang="en-US" sz="21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공변성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  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: T’</a:t>
            </a:r>
            <a:r>
              <a:rPr lang="ko-Kore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가 </a:t>
            </a:r>
            <a:r>
              <a:rPr lang="en-US" altLang="ko-Kore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T</a:t>
            </a:r>
            <a:r>
              <a:rPr lang="ko-Kore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의 하위 자료형일 때</a:t>
            </a:r>
            <a:r>
              <a:rPr lang="en-US" altLang="ko-Kore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, C&lt;T’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&gt; 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는 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C&lt;T&gt;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의 하위 자료형으로의 </a:t>
            </a:r>
            <a:r>
              <a:rPr lang="ko-KR" altLang="en-US" sz="2100" b="1" spc="-150" dirty="0">
                <a:solidFill>
                  <a:srgbClr val="523BE8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상하 </a:t>
            </a:r>
            <a:r>
              <a:rPr lang="ko-KR" altLang="en-US" sz="2100" b="1" spc="-150" dirty="0" err="1">
                <a:solidFill>
                  <a:srgbClr val="523BE8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자료형</a:t>
            </a:r>
            <a:r>
              <a:rPr lang="ko-KR" altLang="en-US" sz="2100" b="1" spc="-150" dirty="0">
                <a:solidFill>
                  <a:srgbClr val="523BE8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관계가 이어져서 성립 </a:t>
            </a:r>
            <a:endParaRPr lang="en-US" altLang="ko-KR" sz="2100" b="1" spc="-150" dirty="0">
              <a:solidFill>
                <a:srgbClr val="523BE8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-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out 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키워드를 사용</a:t>
            </a:r>
            <a:endParaRPr lang="en-US" altLang="ko-Kore-KR" sz="2100" b="1" spc="-150" dirty="0">
              <a:solidFill>
                <a:srgbClr val="523BE8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9451B-F6F5-174E-987B-FEC9FB0F1E9C}"/>
              </a:ext>
            </a:extLst>
          </p:cNvPr>
          <p:cNvSpPr/>
          <p:nvPr/>
        </p:nvSpPr>
        <p:spPr>
          <a:xfrm>
            <a:off x="6119800" y="2143133"/>
            <a:ext cx="5450531" cy="1714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Int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는 </a:t>
            </a: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Any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의 하위 자료형</a:t>
            </a:r>
            <a:endParaRPr lang="en-US" altLang="ko-Kore-KR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out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을 사용해 상하 자료형 관계가 형식 매개변수에서도 성립</a:t>
            </a:r>
            <a:endParaRPr lang="en-US" altLang="ko-Kore-KR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하지만 </a:t>
            </a: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Nothing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은 </a:t>
            </a: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Int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의 하위 자료형이 아니므로 오류 발생</a:t>
            </a:r>
            <a:endParaRPr lang="en-US" altLang="ko-Kore-KR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상하 자료형 관계가 먼저 성립해야함</a:t>
            </a:r>
            <a:endParaRPr lang="en-US" altLang="ko-Kore-KR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42DCB6-6404-C042-975F-65007CD25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54" y="2143133"/>
            <a:ext cx="5651500" cy="1917700"/>
          </a:xfrm>
          <a:prstGeom prst="rect">
            <a:avLst/>
          </a:prstGeom>
        </p:spPr>
      </p:pic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AC8A28A4-475E-6C4B-97B6-E7451B30B3B0}"/>
              </a:ext>
            </a:extLst>
          </p:cNvPr>
          <p:cNvCxnSpPr>
            <a:cxnSpLocks/>
          </p:cNvCxnSpPr>
          <p:nvPr/>
        </p:nvCxnSpPr>
        <p:spPr>
          <a:xfrm>
            <a:off x="1220840" y="2636968"/>
            <a:ext cx="1109200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BB561A-7D61-DF42-9063-9D8811813A35}"/>
              </a:ext>
            </a:extLst>
          </p:cNvPr>
          <p:cNvSpPr txBox="1"/>
          <p:nvPr/>
        </p:nvSpPr>
        <p:spPr>
          <a:xfrm>
            <a:off x="281554" y="4060833"/>
            <a:ext cx="11436144" cy="101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3. </a:t>
            </a:r>
            <a:r>
              <a:rPr lang="ko-KR" altLang="en-US" sz="21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반공변성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  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: T’</a:t>
            </a:r>
            <a:r>
              <a:rPr lang="ko-Kore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가 </a:t>
            </a:r>
            <a:r>
              <a:rPr lang="en-US" altLang="ko-Kore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T</a:t>
            </a:r>
            <a:r>
              <a:rPr lang="ko-Kore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의 하위 자료형일 때</a:t>
            </a:r>
            <a:r>
              <a:rPr lang="en-US" altLang="ko-Kore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, C&lt;T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&gt; 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는 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C&lt;T’&gt;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의 하위 </a:t>
            </a:r>
            <a:r>
              <a:rPr lang="ko-KR" altLang="en-US" sz="21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자료형으로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, 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상하 관계가 반대되어서 관계가 성립</a:t>
            </a:r>
            <a:endParaRPr lang="en-US" altLang="ko-KR" sz="2100" b="1" spc="-150" dirty="0">
              <a:solidFill>
                <a:srgbClr val="523BE8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-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in 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키워드를 사용</a:t>
            </a:r>
            <a:endParaRPr lang="en-US" altLang="ko-Kore-KR" sz="2100" b="1" spc="-150" dirty="0">
              <a:solidFill>
                <a:srgbClr val="523BE8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0AFD9D0-4EBF-6340-B5F8-ACA682ECB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54" y="5076047"/>
            <a:ext cx="5308600" cy="1714500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EAE7754-B7C1-0947-87B3-FAAB4B2235CE}"/>
              </a:ext>
            </a:extLst>
          </p:cNvPr>
          <p:cNvCxnSpPr>
            <a:cxnSpLocks/>
          </p:cNvCxnSpPr>
          <p:nvPr/>
        </p:nvCxnSpPr>
        <p:spPr>
          <a:xfrm>
            <a:off x="1125909" y="5401939"/>
            <a:ext cx="1109200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E9B294-6132-7445-94AC-E9EA5E2E3EE3}"/>
              </a:ext>
            </a:extLst>
          </p:cNvPr>
          <p:cNvSpPr/>
          <p:nvPr/>
        </p:nvSpPr>
        <p:spPr>
          <a:xfrm>
            <a:off x="5984304" y="5377070"/>
            <a:ext cx="4626588" cy="883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상하 관계가 반대되어야 하므로 </a:t>
            </a: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obj 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코드는 에러 </a:t>
            </a:r>
            <a:endParaRPr lang="en-US" altLang="ko-Kore-KR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Noting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의 상위 자료형이 </a:t>
            </a: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Int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이므로 객체 생성 가능</a:t>
            </a:r>
            <a:endParaRPr lang="en-US" altLang="ko-Kore-KR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27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E60E3F-3107-3341-998E-CC17D1AD2790}"/>
              </a:ext>
            </a:extLst>
          </p:cNvPr>
          <p:cNvSpPr txBox="1"/>
          <p:nvPr/>
        </p:nvSpPr>
        <p:spPr>
          <a:xfrm>
            <a:off x="1026522" y="465928"/>
            <a:ext cx="278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err="1">
                <a:solidFill>
                  <a:srgbClr val="00002F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공변성에</a:t>
            </a:r>
            <a:r>
              <a:rPr lang="ko-KR" altLang="en-US" sz="2800" b="1" spc="-150" dirty="0">
                <a:solidFill>
                  <a:srgbClr val="00002F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따른 제한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4A2DB-1689-0645-8552-BD570BA5F62A}"/>
              </a:ext>
            </a:extLst>
          </p:cNvPr>
          <p:cNvSpPr txBox="1"/>
          <p:nvPr/>
        </p:nvSpPr>
        <p:spPr>
          <a:xfrm>
            <a:off x="399428" y="49894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8-1.</a:t>
            </a:r>
            <a:endParaRPr lang="ko-KR" altLang="en-US" sz="2400" b="1" spc="-150" dirty="0">
              <a:solidFill>
                <a:srgbClr val="00002F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cxnSp>
        <p:nvCxnSpPr>
          <p:cNvPr id="15" name="직선 연결선 3">
            <a:extLst>
              <a:ext uri="{FF2B5EF4-FFF2-40B4-BE49-F238E27FC236}">
                <a16:creationId xmlns:a16="http://schemas.microsoft.com/office/drawing/2014/main" id="{82590B63-A229-D241-AA2C-C51E952A0112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101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6DFD10-D958-A143-AA77-D193706BA1C7}"/>
              </a:ext>
            </a:extLst>
          </p:cNvPr>
          <p:cNvSpPr txBox="1"/>
          <p:nvPr/>
        </p:nvSpPr>
        <p:spPr>
          <a:xfrm>
            <a:off x="281554" y="1039238"/>
            <a:ext cx="11184472" cy="101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2. </a:t>
            </a:r>
            <a:r>
              <a:rPr lang="ko-KR" altLang="en-US" sz="21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공변성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  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: T’</a:t>
            </a:r>
            <a:r>
              <a:rPr lang="ko-Kore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가 </a:t>
            </a:r>
            <a:r>
              <a:rPr lang="en-US" altLang="ko-Kore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T</a:t>
            </a:r>
            <a:r>
              <a:rPr lang="ko-Kore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의 하위 자료형일 때</a:t>
            </a:r>
            <a:r>
              <a:rPr lang="en-US" altLang="ko-Kore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, C&lt;T’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&gt; 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는 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C&lt;T&gt;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의 하위 자료형으로의 </a:t>
            </a:r>
            <a:r>
              <a:rPr lang="ko-KR" altLang="en-US" sz="2100" b="1" spc="-150" dirty="0">
                <a:solidFill>
                  <a:srgbClr val="523BE8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상하 </a:t>
            </a:r>
            <a:r>
              <a:rPr lang="ko-KR" altLang="en-US" sz="2100" b="1" spc="-150" dirty="0" err="1">
                <a:solidFill>
                  <a:srgbClr val="523BE8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자료형</a:t>
            </a:r>
            <a:r>
              <a:rPr lang="ko-KR" altLang="en-US" sz="2100" b="1" spc="-150" dirty="0">
                <a:solidFill>
                  <a:srgbClr val="523BE8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관계가 이어져서 성립 </a:t>
            </a:r>
            <a:endParaRPr lang="en-US" altLang="ko-KR" sz="2100" b="1" spc="-150" dirty="0">
              <a:solidFill>
                <a:srgbClr val="523BE8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-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out 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키워드를 사용</a:t>
            </a:r>
            <a:endParaRPr lang="en-US" altLang="ko-Kore-KR" sz="2100" b="1" spc="-150" dirty="0">
              <a:solidFill>
                <a:srgbClr val="523BE8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9451B-F6F5-174E-987B-FEC9FB0F1E9C}"/>
              </a:ext>
            </a:extLst>
          </p:cNvPr>
          <p:cNvSpPr/>
          <p:nvPr/>
        </p:nvSpPr>
        <p:spPr>
          <a:xfrm>
            <a:off x="6119800" y="2143133"/>
            <a:ext cx="5450531" cy="1714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Int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는 </a:t>
            </a: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Any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의 하위 자료형</a:t>
            </a:r>
            <a:endParaRPr lang="en-US" altLang="ko-Kore-KR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out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을 사용해 상하 자료형 관계가 형식 매개변수에서도 성립</a:t>
            </a:r>
            <a:endParaRPr lang="en-US" altLang="ko-Kore-KR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하지만 </a:t>
            </a: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Nothing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은 </a:t>
            </a: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Int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의 하위 자료형이 아니므로 오류 발생</a:t>
            </a:r>
            <a:endParaRPr lang="en-US" altLang="ko-Kore-KR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상하 자료형 관계가 먼저 성립해야함</a:t>
            </a:r>
            <a:endParaRPr lang="en-US" altLang="ko-Kore-KR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42DCB6-6404-C042-975F-65007CD25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54" y="2143133"/>
            <a:ext cx="5651500" cy="1917700"/>
          </a:xfrm>
          <a:prstGeom prst="rect">
            <a:avLst/>
          </a:prstGeom>
        </p:spPr>
      </p:pic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AC8A28A4-475E-6C4B-97B6-E7451B30B3B0}"/>
              </a:ext>
            </a:extLst>
          </p:cNvPr>
          <p:cNvCxnSpPr>
            <a:cxnSpLocks/>
          </p:cNvCxnSpPr>
          <p:nvPr/>
        </p:nvCxnSpPr>
        <p:spPr>
          <a:xfrm>
            <a:off x="1220840" y="2636968"/>
            <a:ext cx="1109200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BB561A-7D61-DF42-9063-9D8811813A35}"/>
              </a:ext>
            </a:extLst>
          </p:cNvPr>
          <p:cNvSpPr txBox="1"/>
          <p:nvPr/>
        </p:nvSpPr>
        <p:spPr>
          <a:xfrm>
            <a:off x="281554" y="4060833"/>
            <a:ext cx="11436144" cy="101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3. </a:t>
            </a:r>
            <a:r>
              <a:rPr lang="ko-KR" altLang="en-US" sz="21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반공변성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  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: T’</a:t>
            </a:r>
            <a:r>
              <a:rPr lang="ko-Kore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가 </a:t>
            </a:r>
            <a:r>
              <a:rPr lang="en-US" altLang="ko-Kore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T</a:t>
            </a:r>
            <a:r>
              <a:rPr lang="ko-Kore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의 하위 자료형일 때</a:t>
            </a:r>
            <a:r>
              <a:rPr lang="en-US" altLang="ko-Kore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, C&lt;T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&gt; 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는 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C&lt;T’&gt;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의 하위 </a:t>
            </a:r>
            <a:r>
              <a:rPr lang="ko-KR" altLang="en-US" sz="21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자료형으로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, 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상하 관계가 반대되어서 관계가 성립</a:t>
            </a:r>
            <a:endParaRPr lang="en-US" altLang="ko-KR" sz="2100" b="1" spc="-150" dirty="0">
              <a:solidFill>
                <a:srgbClr val="523BE8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-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en-US" altLang="ko-KR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in </a:t>
            </a:r>
            <a:r>
              <a:rPr lang="ko-KR" altLang="en-US" sz="21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키워드를 사용</a:t>
            </a:r>
            <a:endParaRPr lang="en-US" altLang="ko-Kore-KR" sz="2100" b="1" spc="-150" dirty="0">
              <a:solidFill>
                <a:srgbClr val="523BE8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0AFD9D0-4EBF-6340-B5F8-ACA682ECB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54" y="5076047"/>
            <a:ext cx="5308600" cy="1714500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EAE7754-B7C1-0947-87B3-FAAB4B2235CE}"/>
              </a:ext>
            </a:extLst>
          </p:cNvPr>
          <p:cNvCxnSpPr>
            <a:cxnSpLocks/>
          </p:cNvCxnSpPr>
          <p:nvPr/>
        </p:nvCxnSpPr>
        <p:spPr>
          <a:xfrm>
            <a:off x="1125909" y="5401939"/>
            <a:ext cx="1109200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E9B294-6132-7445-94AC-E9EA5E2E3EE3}"/>
              </a:ext>
            </a:extLst>
          </p:cNvPr>
          <p:cNvSpPr/>
          <p:nvPr/>
        </p:nvSpPr>
        <p:spPr>
          <a:xfrm>
            <a:off x="5984304" y="5377070"/>
            <a:ext cx="4626588" cy="883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상하 관계가 반대되어야 하므로 </a:t>
            </a: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obj 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코드는 에러 </a:t>
            </a:r>
            <a:endParaRPr lang="en-US" altLang="ko-Kore-KR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Noting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의 상위 자료형이 </a:t>
            </a:r>
            <a:r>
              <a:rPr lang="en-US" altLang="ko-Kore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Int</a:t>
            </a:r>
            <a:r>
              <a:rPr lang="ko-Kore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이므로 객체 생성 가능</a:t>
            </a:r>
            <a:endParaRPr lang="en-US" altLang="ko-Kore-KR" b="1" spc="-150" dirty="0">
              <a:solidFill>
                <a:schemeClr val="tx1">
                  <a:lumMod val="75000"/>
                  <a:lumOff val="25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329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636</Words>
  <Application>Microsoft Macintosh PowerPoint</Application>
  <PresentationFormat>와이드스크린</PresentationFormat>
  <Paragraphs>83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Arial</vt:lpstr>
      <vt:lpstr>NanumSquareOTF</vt:lpstr>
      <vt:lpstr>맑은 고딕</vt:lpstr>
      <vt:lpstr>NanumSquareOTF Bold</vt:lpstr>
      <vt:lpstr>나눔스퀘어 ExtraBold</vt:lpstr>
      <vt:lpstr>NanumSquareOTF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Mark Obrien</cp:lastModifiedBy>
  <cp:revision>85</cp:revision>
  <dcterms:created xsi:type="dcterms:W3CDTF">2017-05-29T09:12:16Z</dcterms:created>
  <dcterms:modified xsi:type="dcterms:W3CDTF">2021-08-08T19:56:43Z</dcterms:modified>
</cp:coreProperties>
</file>