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2" r:id="rId4"/>
    <p:sldId id="259" r:id="rId5"/>
    <p:sldId id="260" r:id="rId6"/>
    <p:sldId id="258" r:id="rId7"/>
    <p:sldId id="261" r:id="rId8"/>
    <p:sldId id="293" r:id="rId9"/>
    <p:sldId id="294" r:id="rId10"/>
    <p:sldId id="295" r:id="rId11"/>
    <p:sldId id="298" r:id="rId12"/>
    <p:sldId id="299" r:id="rId13"/>
    <p:sldId id="296" r:id="rId14"/>
    <p:sldId id="297" r:id="rId15"/>
    <p:sldId id="300" r:id="rId16"/>
    <p:sldId id="303" r:id="rId17"/>
    <p:sldId id="302" r:id="rId18"/>
    <p:sldId id="301" r:id="rId19"/>
    <p:sldId id="304" r:id="rId20"/>
    <p:sldId id="305" r:id="rId21"/>
    <p:sldId id="306" r:id="rId22"/>
    <p:sldId id="307" r:id="rId23"/>
    <p:sldId id="308" r:id="rId24"/>
    <p:sldId id="310" r:id="rId25"/>
    <p:sldId id="313" r:id="rId26"/>
    <p:sldId id="314" r:id="rId27"/>
    <p:sldId id="311" r:id="rId28"/>
    <p:sldId id="315" r:id="rId29"/>
    <p:sldId id="312" r:id="rId30"/>
    <p:sldId id="316" r:id="rId31"/>
    <p:sldId id="317" r:id="rId32"/>
    <p:sldId id="318" r:id="rId33"/>
    <p:sldId id="319" r:id="rId34"/>
    <p:sldId id="320" r:id="rId35"/>
    <p:sldId id="289" r:id="rId3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7030A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812" y="2690812"/>
            <a:ext cx="1881187" cy="2452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4330" y="1788498"/>
            <a:ext cx="1755338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4519" y="0"/>
            <a:ext cx="364948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496" y="296633"/>
            <a:ext cx="254000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274" y="1421970"/>
            <a:ext cx="3709035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A2B8D-F6A8-A65C-AD27-950580E1A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78303"/>
          <a:stretch/>
        </p:blipFill>
        <p:spPr>
          <a:xfrm>
            <a:off x="304800" y="296633"/>
            <a:ext cx="304800" cy="299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u_nan_nan/article/details/4560329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29" y="1661853"/>
            <a:ext cx="3750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solidFill>
                  <a:schemeClr val="tx1"/>
                </a:solidFill>
              </a:rPr>
              <a:t>CUDA</a:t>
            </a:r>
            <a:r>
              <a:rPr sz="4200" spc="-70" dirty="0">
                <a:solidFill>
                  <a:schemeClr val="tx1"/>
                </a:solidFill>
              </a:rPr>
              <a:t> </a:t>
            </a:r>
            <a:r>
              <a:rPr sz="4200" spc="-25" dirty="0" err="1">
                <a:solidFill>
                  <a:schemeClr val="tx1"/>
                </a:solidFill>
              </a:rPr>
              <a:t>编程</a:t>
            </a:r>
            <a:endParaRPr sz="42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solidFill>
                  <a:schemeClr val="tx1"/>
                </a:solidFill>
              </a:rPr>
              <a:t>及</a:t>
            </a:r>
            <a:r>
              <a:rPr sz="4200" spc="-220" dirty="0">
                <a:solidFill>
                  <a:schemeClr val="tx1"/>
                </a:solidFill>
              </a:rPr>
              <a:t>GPU</a:t>
            </a:r>
            <a:r>
              <a:rPr sz="4200" spc="-15" dirty="0">
                <a:solidFill>
                  <a:schemeClr val="tx1"/>
                </a:solidFill>
              </a:rPr>
              <a:t>基本知识</a:t>
            </a:r>
            <a:endParaRPr sz="4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6D49D-69EC-B43B-A628-9F62464D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9550"/>
            <a:ext cx="1282369" cy="27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971800" y="461775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产品线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FDFCD5-3C20-BF67-B2A7-F0A00DEA2AAA}"/>
              </a:ext>
            </a:extLst>
          </p:cNvPr>
          <p:cNvSpPr txBox="1"/>
          <p:nvPr/>
        </p:nvSpPr>
        <p:spPr>
          <a:xfrm>
            <a:off x="228600" y="1352550"/>
            <a:ext cx="853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Clara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面向医疗成像和生命科学领域，提供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和加速计算能力，用于医学影像处理和生命数据分析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Jetson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面向边缘计算和机器人市场，提供小型化、低功耗的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计算模块，适合嵌入式系统和机器人应用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Orin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自动驾驶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和边缘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市场，高能效的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SoC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System on Chip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），集成了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CPU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GPU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和深度学习加速器</a:t>
            </a: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9821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224873" y="345628"/>
            <a:ext cx="411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 GPU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架构演进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5122" name="Picture 2" descr="Understanding NVIDIA's Datacenter GPU line">
            <a:extLst>
              <a:ext uri="{FF2B5EF4-FFF2-40B4-BE49-F238E27FC236}">
                <a16:creationId xmlns:a16="http://schemas.microsoft.com/office/drawing/2014/main" id="{7981A180-8AE5-9F39-5FE9-E5C39909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550"/>
            <a:ext cx="9144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FB8C6C-FD27-8960-9C2B-D9A5A5D7E8E3}"/>
              </a:ext>
            </a:extLst>
          </p:cNvPr>
          <p:cNvSpPr txBox="1"/>
          <p:nvPr/>
        </p:nvSpPr>
        <p:spPr>
          <a:xfrm>
            <a:off x="-76200" y="2048530"/>
            <a:ext cx="213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Titan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760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89A719-761C-32A5-1B6B-4F3227CB7CCB}"/>
              </a:ext>
            </a:extLst>
          </p:cNvPr>
          <p:cNvSpPr txBox="1"/>
          <p:nvPr/>
        </p:nvSpPr>
        <p:spPr>
          <a:xfrm>
            <a:off x="870496" y="2636815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GTX</a:t>
            </a: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 750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970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Titan 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32B378-45E2-91E3-70C9-E96882F13CCB}"/>
              </a:ext>
            </a:extLst>
          </p:cNvPr>
          <p:cNvSpPr txBox="1"/>
          <p:nvPr/>
        </p:nvSpPr>
        <p:spPr>
          <a:xfrm>
            <a:off x="2256693" y="1874337"/>
            <a:ext cx="4630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 P100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10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 P6000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B8E9D2-0212-36A7-9D4E-0E8B33A81100}"/>
              </a:ext>
            </a:extLst>
          </p:cNvPr>
          <p:cNvSpPr txBox="1"/>
          <p:nvPr/>
        </p:nvSpPr>
        <p:spPr>
          <a:xfrm>
            <a:off x="3200400" y="2798872"/>
            <a:ext cx="2035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 V100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Titan V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884E36-3129-E910-0A31-191E83DCB57A}"/>
              </a:ext>
            </a:extLst>
          </p:cNvPr>
          <p:cNvSpPr txBox="1"/>
          <p:nvPr/>
        </p:nvSpPr>
        <p:spPr>
          <a:xfrm>
            <a:off x="4314093" y="1886535"/>
            <a:ext cx="15533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20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 RTX 6000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Turing T4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E6F190-8547-5052-877C-C01EE5BE283E}"/>
              </a:ext>
            </a:extLst>
          </p:cNvPr>
          <p:cNvSpPr txBox="1"/>
          <p:nvPr/>
        </p:nvSpPr>
        <p:spPr>
          <a:xfrm>
            <a:off x="5486400" y="2240459"/>
            <a:ext cx="19782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A800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30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RTX A5000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DD58E2-FE59-8F32-E694-98691AB09251}"/>
              </a:ext>
            </a:extLst>
          </p:cNvPr>
          <p:cNvSpPr txBox="1"/>
          <p:nvPr/>
        </p:nvSpPr>
        <p:spPr>
          <a:xfrm>
            <a:off x="6705600" y="1791496"/>
            <a:ext cx="463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H200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H800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H20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220CE-AE80-11BC-2FDC-EF491F263D2E}"/>
              </a:ext>
            </a:extLst>
          </p:cNvPr>
          <p:cNvSpPr txBox="1"/>
          <p:nvPr/>
        </p:nvSpPr>
        <p:spPr>
          <a:xfrm>
            <a:off x="6477000" y="13335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2024 Blackwell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F62376-F7D5-749D-0632-FE0B73A67429}"/>
              </a:ext>
            </a:extLst>
          </p:cNvPr>
          <p:cNvSpPr txBox="1"/>
          <p:nvPr/>
        </p:nvSpPr>
        <p:spPr>
          <a:xfrm>
            <a:off x="6475505" y="410385"/>
            <a:ext cx="57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B40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B100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0B08AE-1995-7432-38CD-83E34DA3AE39}"/>
              </a:ext>
            </a:extLst>
          </p:cNvPr>
          <p:cNvSpPr txBox="1"/>
          <p:nvPr/>
        </p:nvSpPr>
        <p:spPr>
          <a:xfrm>
            <a:off x="7620000" y="2682982"/>
            <a:ext cx="19782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L40</a:t>
            </a:r>
            <a:endParaRPr lang="pt-BR" altLang="zh-CN" sz="1100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40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RTX A6000 A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da</a:t>
            </a:r>
            <a:endParaRPr lang="pt-BR" altLang="zh-CN" sz="1100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00821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209800" y="154105"/>
            <a:ext cx="426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GPU 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架构代号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10533-D70D-52BA-065A-22D8CF8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21"/>
            <a:ext cx="9144000" cy="2209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3DAEAE-2B76-9885-35ED-CF012DB5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3948"/>
            <a:ext cx="4288200" cy="213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6AC72A-1937-7A6D-1B60-2ADC2CC86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854971"/>
            <a:ext cx="4648200" cy="7275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625132-B062-4D22-AF57-ED281440B274}"/>
              </a:ext>
            </a:extLst>
          </p:cNvPr>
          <p:cNvSpPr txBox="1"/>
          <p:nvPr/>
        </p:nvSpPr>
        <p:spPr>
          <a:xfrm>
            <a:off x="4180114" y="4010748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Link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https://arnon.dk/matching-sm-architectures-arch-and-gencode-for-various-nvidia-cards/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60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3048000" y="154105"/>
            <a:ext cx="358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AI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显卡横向对比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642E58-6A43-895C-9280-B4C4F251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1408"/>
            <a:ext cx="8077200" cy="35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73365-188E-ACCE-34EB-858D2460FBF9}"/>
              </a:ext>
            </a:extLst>
          </p:cNvPr>
          <p:cNvSpPr txBox="1"/>
          <p:nvPr/>
        </p:nvSpPr>
        <p:spPr>
          <a:xfrm>
            <a:off x="304800" y="462915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总结： 核心数量增加、制程工艺优化、计算和带宽加速（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Tensorcore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加速十几倍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275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3048000" y="154105"/>
            <a:ext cx="358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AI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显卡横向对比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5C716-2FF0-DF21-6AC9-8E573946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354"/>
            <a:ext cx="7964487" cy="50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chemeClr val="tx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显卡驱动（版本兼容性问题）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3927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驱动相关</a:t>
            </a:r>
            <a:endParaRPr spc="-85" dirty="0"/>
          </a:p>
        </p:txBody>
      </p:sp>
      <p:pic>
        <p:nvPicPr>
          <p:cNvPr id="8194" name="Picture 2" descr="1">
            <a:extLst>
              <a:ext uri="{FF2B5EF4-FFF2-40B4-BE49-F238E27FC236}">
                <a16:creationId xmlns:a16="http://schemas.microsoft.com/office/drawing/2014/main" id="{63A67425-DA10-F55E-6F49-FDF003C8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2150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ABE422-8EC8-279E-0306-9BAF3DF98CC9}"/>
              </a:ext>
            </a:extLst>
          </p:cNvPr>
          <p:cNvCxnSpPr>
            <a:cxnSpLocks/>
          </p:cNvCxnSpPr>
          <p:nvPr/>
        </p:nvCxnSpPr>
        <p:spPr>
          <a:xfrm>
            <a:off x="2438400" y="209550"/>
            <a:ext cx="0" cy="472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7B28196-DFDA-DFB8-07D8-2430EF5F161D}"/>
              </a:ext>
            </a:extLst>
          </p:cNvPr>
          <p:cNvSpPr txBox="1"/>
          <p:nvPr/>
        </p:nvSpPr>
        <p:spPr>
          <a:xfrm>
            <a:off x="1979164" y="1428750"/>
            <a:ext cx="380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调用关系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自顶向下</a:t>
            </a:r>
          </a:p>
        </p:txBody>
      </p:sp>
    </p:spTree>
    <p:extLst>
      <p:ext uri="{BB962C8B-B14F-4D97-AF65-F5344CB8AC3E}">
        <p14:creationId xmlns:p14="http://schemas.microsoft.com/office/powerpoint/2010/main" val="330029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CUDA</a:t>
            </a:r>
            <a:r>
              <a:rPr lang="zh-CN" altLang="en-US" spc="-85" dirty="0"/>
              <a:t>版本查询</a:t>
            </a:r>
            <a:endParaRPr spc="-85" dirty="0"/>
          </a:p>
        </p:txBody>
      </p:sp>
      <p:pic>
        <p:nvPicPr>
          <p:cNvPr id="6146" name="Picture 2" descr="Components of CUDA">
            <a:extLst>
              <a:ext uri="{FF2B5EF4-FFF2-40B4-BE49-F238E27FC236}">
                <a16:creationId xmlns:a16="http://schemas.microsoft.com/office/drawing/2014/main" id="{A790E591-14C5-85A5-880B-DA83D3DA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9150"/>
            <a:ext cx="4176346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50E4D6-44E4-3832-EF46-F2B880D2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00350"/>
            <a:ext cx="3929062" cy="2205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0E7C0E-7961-8243-C665-06E8B324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4350"/>
            <a:ext cx="3522845" cy="146685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A08F7C-A708-C6D2-AACE-F40BAD8BC5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86000" y="1247775"/>
            <a:ext cx="2667000" cy="40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91A35-FCB2-9BAF-7B28-B5BD3FBED93E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571750"/>
            <a:ext cx="259080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4A36C83-17C4-2ED5-EE5E-43CB7512C8EC}"/>
              </a:ext>
            </a:extLst>
          </p:cNvPr>
          <p:cNvSpPr txBox="1"/>
          <p:nvPr/>
        </p:nvSpPr>
        <p:spPr>
          <a:xfrm>
            <a:off x="68873" y="478678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https://tianzhipeng-git.github.io/2023/11/21/cuda-version.html</a:t>
            </a:r>
          </a:p>
        </p:txBody>
      </p:sp>
    </p:spTree>
    <p:extLst>
      <p:ext uri="{BB962C8B-B14F-4D97-AF65-F5344CB8AC3E}">
        <p14:creationId xmlns:p14="http://schemas.microsoft.com/office/powerpoint/2010/main" val="41637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9E277-9AB4-AE7E-A5FA-4BF1D5E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203454" cy="4857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A7AF4C-7DB1-3E8B-B6BB-AA535C6121BC}"/>
              </a:ext>
            </a:extLst>
          </p:cNvPr>
          <p:cNvSpPr txBox="1"/>
          <p:nvPr/>
        </p:nvSpPr>
        <p:spPr>
          <a:xfrm>
            <a:off x="228600" y="4912668"/>
            <a:ext cx="899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https://docs.nvidia.com/cuda/cuda-toolkit-release-notes/index.html?spm=a2c4g.207292.0.0.62f2778erY9RgV</a:t>
            </a:r>
            <a:endParaRPr lang="zh-CN" altLang="en-US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D91378-4B71-559F-6B85-A1AC515D97E8}"/>
              </a:ext>
            </a:extLst>
          </p:cNvPr>
          <p:cNvSpPr txBox="1"/>
          <p:nvPr/>
        </p:nvSpPr>
        <p:spPr>
          <a:xfrm>
            <a:off x="457200" y="210570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CUDA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与驱动兼容性</a:t>
            </a:r>
          </a:p>
        </p:txBody>
      </p:sp>
    </p:spTree>
    <p:extLst>
      <p:ext uri="{BB962C8B-B14F-4D97-AF65-F5344CB8AC3E}">
        <p14:creationId xmlns:p14="http://schemas.microsoft.com/office/powerpoint/2010/main" val="51998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A7AF4C-7DB1-3E8B-B6BB-AA535C6121BC}"/>
              </a:ext>
            </a:extLst>
          </p:cNvPr>
          <p:cNvSpPr txBox="1"/>
          <p:nvPr/>
        </p:nvSpPr>
        <p:spPr>
          <a:xfrm>
            <a:off x="228600" y="4912668"/>
            <a:ext cx="899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https://docs.nvidia.com/deploy/cuda-compatibility/index.html#conclusio</a:t>
            </a:r>
            <a:endParaRPr lang="zh-CN" altLang="en-US" sz="9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5C50A-B173-570D-760A-8347A44E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86160"/>
            <a:ext cx="4376737" cy="33403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48F03E-07DF-8A28-09FB-7074B5F7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47750"/>
            <a:ext cx="46572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架构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3004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D6D5FCB-DB47-9799-D1C9-184CBFCA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11" y="0"/>
            <a:ext cx="6810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CEBF90-977C-69A9-AD0D-00ACB9ECE9AB}"/>
              </a:ext>
            </a:extLst>
          </p:cNvPr>
          <p:cNvSpPr txBox="1"/>
          <p:nvPr/>
        </p:nvSpPr>
        <p:spPr>
          <a:xfrm>
            <a:off x="42397" y="4125402"/>
            <a:ext cx="21719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https://forums.developer.nvidia.com/t/cuda-compatibility-between-nvidia-rtx-a5000-and-geforce-rtx-4060-ti/264216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5AE7F-2D27-E209-D900-CB036A11FE19}"/>
              </a:ext>
            </a:extLst>
          </p:cNvPr>
          <p:cNvSpPr txBox="1"/>
          <p:nvPr/>
        </p:nvSpPr>
        <p:spPr>
          <a:xfrm>
            <a:off x="152400" y="18068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显卡与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CUDA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兼容性</a:t>
            </a:r>
          </a:p>
        </p:txBody>
      </p:sp>
    </p:spTree>
    <p:extLst>
      <p:ext uri="{BB962C8B-B14F-4D97-AF65-F5344CB8AC3E}">
        <p14:creationId xmlns:p14="http://schemas.microsoft.com/office/powerpoint/2010/main" val="5333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chemeClr val="tx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显卡驱动（版本兼容性问题）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4 Nvidia Container Toolkit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7830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Nvidia Container Toolkit</a:t>
            </a:r>
            <a:endParaRPr spc="-85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46CFE6-596E-B7A6-0B3A-ED955148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5638800" cy="398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460B4C-B929-0DC6-F878-30BA32771AF1}"/>
              </a:ext>
            </a:extLst>
          </p:cNvPr>
          <p:cNvSpPr txBox="1"/>
          <p:nvPr/>
        </p:nvSpPr>
        <p:spPr>
          <a:xfrm>
            <a:off x="304800" y="4723195"/>
            <a:ext cx="853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https://docs.nvidia.com/datacenter/cloud-native/container-toolkit/latest/index.html</a:t>
            </a:r>
          </a:p>
        </p:txBody>
      </p:sp>
    </p:spTree>
    <p:extLst>
      <p:ext uri="{BB962C8B-B14F-4D97-AF65-F5344CB8AC3E}">
        <p14:creationId xmlns:p14="http://schemas.microsoft.com/office/powerpoint/2010/main" val="341607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Nvidia Container Toolkit</a:t>
            </a:r>
            <a:endParaRPr spc="-85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C07FAF-9D0D-9AEF-8FCA-4C3697DB5EF9}"/>
              </a:ext>
            </a:extLst>
          </p:cNvPr>
          <p:cNvSpPr/>
          <p:nvPr/>
        </p:nvSpPr>
        <p:spPr>
          <a:xfrm>
            <a:off x="1122374" y="1276350"/>
            <a:ext cx="6629400" cy="3265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/>
              <a:t>TODO</a:t>
            </a:r>
            <a:r>
              <a:rPr lang="zh-CN" altLang="en-US" sz="7200" dirty="0"/>
              <a:t>： </a:t>
            </a:r>
            <a:r>
              <a:rPr lang="en-US" altLang="zh-CN" sz="7200" dirty="0"/>
              <a:t>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chemeClr val="tx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显卡驱动（版本兼容性问题）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4 Nvidia Container Toolkit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网络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(</a:t>
            </a:r>
            <a:r>
              <a:rPr lang="en-US" altLang="zh-CN" sz="2800" b="1" spc="-15" dirty="0" err="1">
                <a:solidFill>
                  <a:srgbClr val="00B050"/>
                </a:solidFill>
                <a:latin typeface="Microsoft JhengHei"/>
                <a:cs typeface="Microsoft JhengHei"/>
              </a:rPr>
              <a:t>nvlink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2800" b="1" spc="-15" dirty="0" err="1">
                <a:solidFill>
                  <a:srgbClr val="00B050"/>
                </a:solidFill>
                <a:latin typeface="Microsoft JhengHei"/>
                <a:cs typeface="Microsoft JhengHei"/>
              </a:rPr>
              <a:t>nvswitch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 IB)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73598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967882-9A1D-ECEE-3218-C0FE1250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9144000" cy="3864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70AD7-AF24-BF0B-7182-EA96C42BA7B5}"/>
              </a:ext>
            </a:extLst>
          </p:cNvPr>
          <p:cNvSpPr txBox="1"/>
          <p:nvPr/>
        </p:nvSpPr>
        <p:spPr>
          <a:xfrm>
            <a:off x="0" y="4835723"/>
            <a:ext cx="7010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https://huggingface.co/spaces/hf-accelerate/model-memory-usage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6C535B-F0D7-ED7F-2F75-EF08BA0F3D7C}"/>
              </a:ext>
            </a:extLst>
          </p:cNvPr>
          <p:cNvSpPr txBox="1"/>
          <p:nvPr/>
        </p:nvSpPr>
        <p:spPr>
          <a:xfrm>
            <a:off x="2013496" y="59456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Qwen2–72Billion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模型为例，使用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float32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训练需要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1.05T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显存</a:t>
            </a:r>
          </a:p>
        </p:txBody>
      </p:sp>
    </p:spTree>
    <p:extLst>
      <p:ext uri="{BB962C8B-B14F-4D97-AF65-F5344CB8AC3E}">
        <p14:creationId xmlns:p14="http://schemas.microsoft.com/office/powerpoint/2010/main" val="23294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88D4BB-317A-551C-14ED-8B51B7D5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95350"/>
            <a:ext cx="5553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579AF2-A890-3BEC-3A54-CF419E13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42950"/>
            <a:ext cx="659288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5F032A-DB5B-C74B-4761-7972C1EEBCDB}"/>
              </a:ext>
            </a:extLst>
          </p:cNvPr>
          <p:cNvSpPr txBox="1"/>
          <p:nvPr/>
        </p:nvSpPr>
        <p:spPr>
          <a:xfrm>
            <a:off x="304800" y="234306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传统卡间互联需要走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PCIe</a:t>
            </a:r>
            <a:r>
              <a:rPr lang="zh-CN" altLang="en-US" dirty="0">
                <a:latin typeface="+mn-ea"/>
                <a:ea typeface="+mn-ea"/>
              </a:rPr>
              <a:t>总线，经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处理，速度慢。</a:t>
            </a:r>
          </a:p>
        </p:txBody>
      </p:sp>
    </p:spTree>
    <p:extLst>
      <p:ext uri="{BB962C8B-B14F-4D97-AF65-F5344CB8AC3E}">
        <p14:creationId xmlns:p14="http://schemas.microsoft.com/office/powerpoint/2010/main" val="247355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F032A-DB5B-C74B-4761-7972C1EEBCDB}"/>
              </a:ext>
            </a:extLst>
          </p:cNvPr>
          <p:cNvSpPr txBox="1"/>
          <p:nvPr/>
        </p:nvSpPr>
        <p:spPr>
          <a:xfrm>
            <a:off x="228600" y="211455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NVLINK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增加了卡间的物理直连，绕过了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，速度是传统</a:t>
            </a:r>
            <a:r>
              <a:rPr lang="en-US" altLang="zh-CN" dirty="0">
                <a:latin typeface="+mn-ea"/>
                <a:ea typeface="+mn-ea"/>
              </a:rPr>
              <a:t>PCIe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倍</a:t>
            </a:r>
          </a:p>
        </p:txBody>
      </p:sp>
      <p:pic>
        <p:nvPicPr>
          <p:cNvPr id="6146" name="Picture 2" descr="endereçamento físico nvswitch">
            <a:extLst>
              <a:ext uri="{FF2B5EF4-FFF2-40B4-BE49-F238E27FC236}">
                <a16:creationId xmlns:a16="http://schemas.microsoft.com/office/drawing/2014/main" id="{105A37AF-A158-1FB3-2796-8D05C0D1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66750"/>
            <a:ext cx="6615650" cy="44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DC67713-EB48-4D95-D01B-CC7E458C1FB0}"/>
              </a:ext>
            </a:extLst>
          </p:cNvPr>
          <p:cNvCxnSpPr>
            <a:cxnSpLocks/>
          </p:cNvCxnSpPr>
          <p:nvPr/>
        </p:nvCxnSpPr>
        <p:spPr>
          <a:xfrm>
            <a:off x="1905000" y="3181350"/>
            <a:ext cx="2688198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9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4765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NVSwitch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多卡间的数据交互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pic>
        <p:nvPicPr>
          <p:cNvPr id="4098" name="Picture 2" descr="quadrilha">
            <a:extLst>
              <a:ext uri="{FF2B5EF4-FFF2-40B4-BE49-F238E27FC236}">
                <a16:creationId xmlns:a16="http://schemas.microsoft.com/office/drawing/2014/main" id="{8B993F0F-483C-8787-2972-D96DC1C8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4431"/>
            <a:ext cx="3408912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100">
            <a:extLst>
              <a:ext uri="{FF2B5EF4-FFF2-40B4-BE49-F238E27FC236}">
                <a16:creationId xmlns:a16="http://schemas.microsoft.com/office/drawing/2014/main" id="{F14EF009-37FA-64FA-54C1-EF1FF8CE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64432"/>
            <a:ext cx="3276600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FF832826-DA34-0CE3-E701-4736A1CF9A60}"/>
              </a:ext>
            </a:extLst>
          </p:cNvPr>
          <p:cNvSpPr/>
          <p:nvPr/>
        </p:nvSpPr>
        <p:spPr>
          <a:xfrm>
            <a:off x="4017402" y="241935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5F4F1-C419-C06A-A34C-F836DAC1EDA1}"/>
              </a:ext>
            </a:extLst>
          </p:cNvPr>
          <p:cNvSpPr txBox="1"/>
          <p:nvPr/>
        </p:nvSpPr>
        <p:spPr>
          <a:xfrm>
            <a:off x="170412" y="476313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https://fibermall.com/pt/blog/analysis-nv-switch.htm</a:t>
            </a:r>
          </a:p>
        </p:txBody>
      </p:sp>
    </p:spTree>
    <p:extLst>
      <p:ext uri="{BB962C8B-B14F-4D97-AF65-F5344CB8AC3E}">
        <p14:creationId xmlns:p14="http://schemas.microsoft.com/office/powerpoint/2010/main" val="168807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5550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4765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NVSwitch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更为复杂的拓扑结构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5F4F1-C419-C06A-A34C-F836DAC1EDA1}"/>
              </a:ext>
            </a:extLst>
          </p:cNvPr>
          <p:cNvSpPr txBox="1"/>
          <p:nvPr/>
        </p:nvSpPr>
        <p:spPr>
          <a:xfrm>
            <a:off x="170412" y="476313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https://fibermall.com/pt/blog/analysis-nv-switch.htm</a:t>
            </a:r>
          </a:p>
        </p:txBody>
      </p:sp>
      <p:pic>
        <p:nvPicPr>
          <p:cNvPr id="9218" name="Picture 2" descr="Arquitetura Volta alcançou comunicação 300G">
            <a:extLst>
              <a:ext uri="{FF2B5EF4-FFF2-40B4-BE49-F238E27FC236}">
                <a16:creationId xmlns:a16="http://schemas.microsoft.com/office/drawing/2014/main" id="{C680EBEF-6929-C946-BE3C-D69CA694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829"/>
            <a:ext cx="9144000" cy="40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3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4765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NVSwitch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更为复杂的拓扑结构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5F4F1-C419-C06A-A34C-F836DAC1EDA1}"/>
              </a:ext>
            </a:extLst>
          </p:cNvPr>
          <p:cNvSpPr txBox="1"/>
          <p:nvPr/>
        </p:nvSpPr>
        <p:spPr>
          <a:xfrm>
            <a:off x="170412" y="476313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https://fibermall.com/pt/blog/analysis-nv-switch.htm</a:t>
            </a:r>
          </a:p>
        </p:txBody>
      </p:sp>
      <p:pic>
        <p:nvPicPr>
          <p:cNvPr id="10242" name="Picture 2" descr="interconectividade total entre múltiplas GPUs">
            <a:extLst>
              <a:ext uri="{FF2B5EF4-FFF2-40B4-BE49-F238E27FC236}">
                <a16:creationId xmlns:a16="http://schemas.microsoft.com/office/drawing/2014/main" id="{C1B68263-536D-06FC-5DAA-10D41879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08103"/>
            <a:ext cx="8686800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2860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InfiniBand Network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5F4F1-C419-C06A-A34C-F836DAC1EDA1}"/>
              </a:ext>
            </a:extLst>
          </p:cNvPr>
          <p:cNvSpPr txBox="1"/>
          <p:nvPr/>
        </p:nvSpPr>
        <p:spPr>
          <a:xfrm>
            <a:off x="170412" y="476313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https://community.fs.com/article/an-overview-of-nvidia-nvlink.html</a:t>
            </a:r>
            <a:endParaRPr lang="zh-CN" altLang="en-US" dirty="0"/>
          </a:p>
        </p:txBody>
      </p:sp>
      <p:pic>
        <p:nvPicPr>
          <p:cNvPr id="12290" name="Picture 2" descr="NVLink">
            <a:extLst>
              <a:ext uri="{FF2B5EF4-FFF2-40B4-BE49-F238E27FC236}">
                <a16:creationId xmlns:a16="http://schemas.microsoft.com/office/drawing/2014/main" id="{B07EEC80-D991-3F98-00B9-7E5CCD8E4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 bwMode="auto">
          <a:xfrm>
            <a:off x="0" y="1474871"/>
            <a:ext cx="9144000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BD335E-02AA-EB80-A404-CF11505E687F}"/>
              </a:ext>
            </a:extLst>
          </p:cNvPr>
          <p:cNvSpPr txBox="1"/>
          <p:nvPr/>
        </p:nvSpPr>
        <p:spPr>
          <a:xfrm>
            <a:off x="609600" y="97155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IB</a:t>
            </a:r>
            <a:r>
              <a:rPr lang="zh-CN" altLang="en-US" dirty="0">
                <a:latin typeface="+mn-ea"/>
                <a:ea typeface="+mn-ea"/>
              </a:rPr>
              <a:t>网卡用于多个服务器间的数据通信，位于</a:t>
            </a:r>
            <a:r>
              <a:rPr lang="en-US" altLang="zh-CN" dirty="0" err="1">
                <a:latin typeface="+mn-ea"/>
                <a:ea typeface="+mn-ea"/>
              </a:rPr>
              <a:t>Nvswitch</a:t>
            </a:r>
            <a:r>
              <a:rPr lang="zh-CN" altLang="en-US" dirty="0">
                <a:latin typeface="+mn-ea"/>
                <a:ea typeface="+mn-ea"/>
              </a:rPr>
              <a:t>的上层</a:t>
            </a:r>
          </a:p>
        </p:txBody>
      </p:sp>
    </p:spTree>
    <p:extLst>
      <p:ext uri="{BB962C8B-B14F-4D97-AF65-F5344CB8AC3E}">
        <p14:creationId xmlns:p14="http://schemas.microsoft.com/office/powerpoint/2010/main" val="195965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4765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Hccl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Tccl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5F4F1-C419-C06A-A34C-F836DAC1EDA1}"/>
              </a:ext>
            </a:extLst>
          </p:cNvPr>
          <p:cNvSpPr txBox="1"/>
          <p:nvPr/>
        </p:nvSpPr>
        <p:spPr>
          <a:xfrm>
            <a:off x="152400" y="4773951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https://zhuanlan.zhihu.com/p/673903240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DB365-DF1C-7698-CAF7-311DD28304C1}"/>
              </a:ext>
            </a:extLst>
          </p:cNvPr>
          <p:cNvSpPr txBox="1"/>
          <p:nvPr/>
        </p:nvSpPr>
        <p:spPr>
          <a:xfrm>
            <a:off x="533400" y="716684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NCCL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（</a:t>
            </a:r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Nvidia Collective multi-GPU Communication Library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）是英伟达基于 </a:t>
            </a:r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NVIDIA GPU 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的一套开源的集合通信库，实现了针对 </a:t>
            </a:r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NVIDIA GPU 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性能优化的多 </a:t>
            </a:r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GPU 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和多节点集合通信原语。</a:t>
            </a:r>
            <a:r>
              <a:rPr lang="zh-CN" altLang="en-US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探测计算节点的网络设备和拓扑结构</a:t>
            </a:r>
            <a:r>
              <a:rPr lang="zh-CN" alt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，使用算法自动调优选择一个最优的通信方式。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449790E-6200-81D5-BD16-D41E434040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8338" y="1700213"/>
            <a:ext cx="5267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AEC595D-4B19-7409-F25C-3F9E0B26D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BF77BED0-7B56-9C08-C6A4-05BFC232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33040"/>
            <a:ext cx="4191000" cy="13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0974D79-0C03-1995-A9AC-9881311D0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21" y="2492284"/>
            <a:ext cx="4804121" cy="13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1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85" dirty="0"/>
              <a:t>GPU</a:t>
            </a:r>
            <a:r>
              <a:rPr lang="zh-CN" altLang="en-US" spc="-85" dirty="0"/>
              <a:t>网络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5C1F4-FC2B-53AA-DC92-D9123840A040}"/>
              </a:ext>
            </a:extLst>
          </p:cNvPr>
          <p:cNvSpPr txBox="1"/>
          <p:nvPr/>
        </p:nvSpPr>
        <p:spPr>
          <a:xfrm>
            <a:off x="2476500" y="184883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Hccl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Tccl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449790E-6200-81D5-BD16-D41E434040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8338" y="1700213"/>
            <a:ext cx="52673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AEC595D-4B19-7409-F25C-3F9E0B26D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 descr="图形用户界面, 文本&#10;&#10;中度可信度描述已自动生成">
            <a:extLst>
              <a:ext uri="{FF2B5EF4-FFF2-40B4-BE49-F238E27FC236}">
                <a16:creationId xmlns:a16="http://schemas.microsoft.com/office/drawing/2014/main" id="{A8573176-5324-AD14-860C-F4EDA64E2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55195"/>
            <a:ext cx="7547223" cy="4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400" spc="-15" dirty="0"/>
              <a:t>感谢聆听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226903" y="2496599"/>
            <a:ext cx="23507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80" dirty="0">
                <a:solidFill>
                  <a:srgbClr val="464646"/>
                </a:solidFill>
                <a:latin typeface="Microsoft JhengHei"/>
                <a:cs typeface="Microsoft JhengHei"/>
              </a:rPr>
              <a:t>Thanks</a:t>
            </a:r>
            <a:r>
              <a:rPr sz="2000" b="1" spc="-45" dirty="0">
                <a:solidFill>
                  <a:srgbClr val="464646"/>
                </a:solidFill>
                <a:latin typeface="Microsoft JhengHei"/>
                <a:cs typeface="Microsoft JhengHei"/>
              </a:rPr>
              <a:t> </a:t>
            </a:r>
            <a:r>
              <a:rPr sz="20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for</a:t>
            </a:r>
            <a:r>
              <a:rPr sz="2000" b="1" spc="-70" dirty="0">
                <a:solidFill>
                  <a:srgbClr val="464646"/>
                </a:solidFill>
                <a:latin typeface="Microsoft JhengHei"/>
                <a:cs typeface="Microsoft JhengHei"/>
              </a:rPr>
              <a:t> </a:t>
            </a:r>
            <a:r>
              <a:rPr sz="2000" b="1" spc="-65" dirty="0">
                <a:solidFill>
                  <a:srgbClr val="464646"/>
                </a:solidFill>
                <a:latin typeface="Microsoft JhengHei"/>
                <a:cs typeface="Microsoft JhengHei"/>
              </a:rPr>
              <a:t>Listening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5130" y="1595892"/>
            <a:ext cx="347345" cy="898525"/>
          </a:xfrm>
          <a:custGeom>
            <a:avLst/>
            <a:gdLst/>
            <a:ahLst/>
            <a:cxnLst/>
            <a:rect l="l" t="t" r="r" b="b"/>
            <a:pathLst>
              <a:path w="347345" h="898525">
                <a:moveTo>
                  <a:pt x="203454" y="0"/>
                </a:moveTo>
                <a:lnTo>
                  <a:pt x="194198" y="44897"/>
                </a:lnTo>
                <a:lnTo>
                  <a:pt x="184726" y="90393"/>
                </a:lnTo>
                <a:lnTo>
                  <a:pt x="175037" y="136487"/>
                </a:lnTo>
                <a:lnTo>
                  <a:pt x="165131" y="183178"/>
                </a:lnTo>
                <a:lnTo>
                  <a:pt x="155008" y="230468"/>
                </a:lnTo>
                <a:lnTo>
                  <a:pt x="144667" y="278355"/>
                </a:lnTo>
                <a:lnTo>
                  <a:pt x="134110" y="326840"/>
                </a:lnTo>
                <a:lnTo>
                  <a:pt x="123335" y="375924"/>
                </a:lnTo>
                <a:lnTo>
                  <a:pt x="112344" y="425605"/>
                </a:lnTo>
                <a:lnTo>
                  <a:pt x="101135" y="475884"/>
                </a:lnTo>
                <a:lnTo>
                  <a:pt x="89709" y="526761"/>
                </a:lnTo>
                <a:lnTo>
                  <a:pt x="78065" y="578236"/>
                </a:lnTo>
                <a:lnTo>
                  <a:pt x="66205" y="630309"/>
                </a:lnTo>
                <a:lnTo>
                  <a:pt x="54127" y="682980"/>
                </a:lnTo>
                <a:lnTo>
                  <a:pt x="158559" y="709015"/>
                </a:lnTo>
                <a:lnTo>
                  <a:pt x="178667" y="639205"/>
                </a:lnTo>
                <a:lnTo>
                  <a:pt x="189957" y="599653"/>
                </a:lnTo>
                <a:lnTo>
                  <a:pt x="202070" y="557002"/>
                </a:lnTo>
                <a:lnTo>
                  <a:pt x="215006" y="511254"/>
                </a:lnTo>
                <a:lnTo>
                  <a:pt x="228765" y="462407"/>
                </a:lnTo>
                <a:lnTo>
                  <a:pt x="243348" y="410462"/>
                </a:lnTo>
                <a:lnTo>
                  <a:pt x="274981" y="297279"/>
                </a:lnTo>
                <a:lnTo>
                  <a:pt x="309905" y="171704"/>
                </a:lnTo>
                <a:lnTo>
                  <a:pt x="321788" y="128789"/>
                </a:lnTo>
                <a:lnTo>
                  <a:pt x="331987" y="91846"/>
                </a:lnTo>
                <a:lnTo>
                  <a:pt x="347345" y="35877"/>
                </a:lnTo>
                <a:lnTo>
                  <a:pt x="203454" y="0"/>
                </a:lnTo>
                <a:close/>
              </a:path>
              <a:path w="347345" h="898525">
                <a:moveTo>
                  <a:pt x="34556" y="728700"/>
                </a:moveTo>
                <a:lnTo>
                  <a:pt x="0" y="867295"/>
                </a:lnTo>
                <a:lnTo>
                  <a:pt x="125120" y="898499"/>
                </a:lnTo>
                <a:lnTo>
                  <a:pt x="159677" y="759891"/>
                </a:lnTo>
                <a:lnTo>
                  <a:pt x="34556" y="728700"/>
                </a:lnTo>
                <a:close/>
              </a:path>
            </a:pathLst>
          </a:custGeom>
          <a:solidFill>
            <a:srgbClr val="005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C8881F-BD0C-EA05-3F5C-1BFC2FEC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50"/>
            <a:ext cx="178575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128" y="296633"/>
            <a:ext cx="2808072" cy="2700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64646"/>
                </a:solidFill>
                <a:latin typeface="Microsoft JhengHei"/>
                <a:cs typeface="Microsoft JhengHei"/>
              </a:rPr>
              <a:t>CPUs</a:t>
            </a:r>
            <a:r>
              <a:rPr sz="1800" b="1" spc="-30" dirty="0">
                <a:solidFill>
                  <a:srgbClr val="464646"/>
                </a:solidFill>
                <a:latin typeface="Microsoft JhengHei"/>
                <a:cs typeface="Microsoft JhengHei"/>
              </a:rPr>
              <a:t>: 延迟导向设计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spc="-35" dirty="0">
                <a:latin typeface="SimSun"/>
                <a:cs typeface="SimSun"/>
              </a:rPr>
              <a:t>内存大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多级缓存结构提高访存速度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30" dirty="0">
                <a:latin typeface="SimSun"/>
                <a:cs typeface="SimSun"/>
              </a:rPr>
              <a:t>控制复杂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分支预测机制</a:t>
            </a:r>
            <a:endParaRPr sz="12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流水线数据前送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5" dirty="0">
                <a:latin typeface="SimSun"/>
                <a:cs typeface="SimSun"/>
              </a:rPr>
              <a:t>运算单元强大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整型浮点型复杂运算速度快</a:t>
            </a:r>
            <a:endParaRPr sz="1200" dirty="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628" y="727049"/>
            <a:ext cx="4265281" cy="4227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C0EC5F-AA5E-8025-01E0-A9AC165902B0}"/>
              </a:ext>
            </a:extLst>
          </p:cNvPr>
          <p:cNvSpPr/>
          <p:nvPr/>
        </p:nvSpPr>
        <p:spPr>
          <a:xfrm>
            <a:off x="602063" y="3321474"/>
            <a:ext cx="381000" cy="381000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C31831-9887-A86A-D0F7-CEC9A29C0771}"/>
              </a:ext>
            </a:extLst>
          </p:cNvPr>
          <p:cNvSpPr/>
          <p:nvPr/>
        </p:nvSpPr>
        <p:spPr>
          <a:xfrm>
            <a:off x="598714" y="3867150"/>
            <a:ext cx="381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F2CC3-3308-E584-6B92-4995C77D969E}"/>
              </a:ext>
            </a:extLst>
          </p:cNvPr>
          <p:cNvSpPr/>
          <p:nvPr/>
        </p:nvSpPr>
        <p:spPr>
          <a:xfrm>
            <a:off x="598714" y="4408296"/>
            <a:ext cx="3810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DBC42B-EC88-DA1B-79EE-4DD2A6433AEF}"/>
              </a:ext>
            </a:extLst>
          </p:cNvPr>
          <p:cNvSpPr/>
          <p:nvPr/>
        </p:nvSpPr>
        <p:spPr>
          <a:xfrm>
            <a:off x="1132114" y="4408296"/>
            <a:ext cx="381000" cy="381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20A81-E405-8080-876C-8CF777E942A0}"/>
              </a:ext>
            </a:extLst>
          </p:cNvPr>
          <p:cNvSpPr/>
          <p:nvPr/>
        </p:nvSpPr>
        <p:spPr>
          <a:xfrm>
            <a:off x="1673888" y="4411227"/>
            <a:ext cx="381000" cy="381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AB547A-C6A6-EE12-F51B-69130746548B}"/>
              </a:ext>
            </a:extLst>
          </p:cNvPr>
          <p:cNvSpPr txBox="1"/>
          <p:nvPr/>
        </p:nvSpPr>
        <p:spPr>
          <a:xfrm>
            <a:off x="1055914" y="3321474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latin typeface="+mn-ea"/>
                <a:ea typeface="+mn-ea"/>
              </a:rPr>
              <a:t>计算单元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D70D3E-9611-C48C-9835-B5001192584F}"/>
              </a:ext>
            </a:extLst>
          </p:cNvPr>
          <p:cNvSpPr txBox="1"/>
          <p:nvPr/>
        </p:nvSpPr>
        <p:spPr>
          <a:xfrm>
            <a:off x="1051116" y="3830961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/>
            </a:lvl1pPr>
          </a:lstStyle>
          <a:p>
            <a:r>
              <a:rPr lang="zh-CN" altLang="en-US" dirty="0"/>
              <a:t>  </a:t>
            </a:r>
            <a:r>
              <a:rPr lang="zh-CN" altLang="en-US" dirty="0">
                <a:latin typeface="+mn-ea"/>
                <a:ea typeface="+mn-ea"/>
              </a:rPr>
              <a:t>控制单元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3C4BC0-FF71-CB0A-59DD-CE86E21AA177}"/>
              </a:ext>
            </a:extLst>
          </p:cNvPr>
          <p:cNvSpPr txBox="1"/>
          <p:nvPr/>
        </p:nvSpPr>
        <p:spPr>
          <a:xfrm>
            <a:off x="2101164" y="4405366"/>
            <a:ext cx="17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各级缓存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889" y="754025"/>
            <a:ext cx="2673350" cy="256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SimSun"/>
                <a:cs typeface="SimSun"/>
              </a:rPr>
              <a:t>缓存小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提高内存吞吐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30" dirty="0">
                <a:latin typeface="SimSun"/>
                <a:cs typeface="SimSun"/>
              </a:rPr>
              <a:t>控制简单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没有分支预测</a:t>
            </a:r>
            <a:endParaRPr sz="12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没有数据转发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25" dirty="0">
                <a:latin typeface="SimSun"/>
                <a:cs typeface="SimSun"/>
              </a:rPr>
              <a:t>精简运算单元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多长延时流水线以实现高吞吐量</a:t>
            </a:r>
            <a:endParaRPr sz="12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需要大量线程来容忍延迟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9809"/>
            <a:ext cx="1270" cy="257810"/>
          </a:xfrm>
          <a:custGeom>
            <a:avLst/>
            <a:gdLst/>
            <a:ahLst/>
            <a:cxnLst/>
            <a:rect l="l" t="t" r="r" b="b"/>
            <a:pathLst>
              <a:path w="1270" h="257810">
                <a:moveTo>
                  <a:pt x="762" y="0"/>
                </a:moveTo>
                <a:lnTo>
                  <a:pt x="0" y="0"/>
                </a:lnTo>
                <a:lnTo>
                  <a:pt x="0" y="257568"/>
                </a:lnTo>
                <a:lnTo>
                  <a:pt x="762" y="257568"/>
                </a:lnTo>
                <a:lnTo>
                  <a:pt x="762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122" y="725335"/>
            <a:ext cx="3744756" cy="37399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GPUs</a:t>
            </a:r>
            <a:r>
              <a:rPr spc="-30" dirty="0"/>
              <a:t>: 吞吐导向设计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5D21D4-9EBF-D718-B456-EBEA58827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CPU</a:t>
            </a:r>
            <a:r>
              <a:rPr dirty="0"/>
              <a:t>和</a:t>
            </a:r>
            <a:r>
              <a:rPr spc="-105" dirty="0"/>
              <a:t>GPU</a:t>
            </a:r>
            <a:r>
              <a:rPr spc="-25" dirty="0"/>
              <a:t>架构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6494" y="882396"/>
            <a:ext cx="939800" cy="528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600" b="1" spc="-25" dirty="0">
                <a:solidFill>
                  <a:srgbClr val="464646"/>
                </a:solidFill>
                <a:latin typeface="Microsoft JhengHei"/>
                <a:cs typeface="Microsoft JhengHei"/>
              </a:rPr>
              <a:t>CPU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延迟导向</a:t>
            </a:r>
            <a:r>
              <a:rPr sz="12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内核</a:t>
            </a:r>
            <a:endParaRPr sz="1200" dirty="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7597" y="1741551"/>
            <a:ext cx="2515870" cy="2525395"/>
            <a:chOff x="1347597" y="1741551"/>
            <a:chExt cx="2515870" cy="2525395"/>
          </a:xfrm>
        </p:grpSpPr>
        <p:sp>
          <p:nvSpPr>
            <p:cNvPr id="5" name="object 5"/>
            <p:cNvSpPr/>
            <p:nvPr/>
          </p:nvSpPr>
          <p:spPr>
            <a:xfrm>
              <a:off x="1347597" y="1741551"/>
              <a:ext cx="2515870" cy="2525395"/>
            </a:xfrm>
            <a:custGeom>
              <a:avLst/>
              <a:gdLst/>
              <a:ahLst/>
              <a:cxnLst/>
              <a:rect l="l" t="t" r="r" b="b"/>
              <a:pathLst>
                <a:path w="2515870" h="2525395">
                  <a:moveTo>
                    <a:pt x="2515362" y="0"/>
                  </a:moveTo>
                  <a:lnTo>
                    <a:pt x="0" y="0"/>
                  </a:lnTo>
                  <a:lnTo>
                    <a:pt x="0" y="2525268"/>
                  </a:lnTo>
                  <a:lnTo>
                    <a:pt x="2515362" y="2525268"/>
                  </a:lnTo>
                  <a:lnTo>
                    <a:pt x="251536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9191" y="1783461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5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5" y="2055114"/>
                  </a:lnTo>
                  <a:lnTo>
                    <a:pt x="19072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9191" y="1783461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5" y="0"/>
                  </a:lnTo>
                  <a:lnTo>
                    <a:pt x="1907285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3847" y="19069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6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6" y="2055114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3847" y="19069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6" y="0"/>
                  </a:lnTo>
                  <a:lnTo>
                    <a:pt x="1907286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9265" y="2021205"/>
              <a:ext cx="1906270" cy="2055495"/>
            </a:xfrm>
            <a:custGeom>
              <a:avLst/>
              <a:gdLst/>
              <a:ahLst/>
              <a:cxnLst/>
              <a:rect l="l" t="t" r="r" b="b"/>
              <a:pathLst>
                <a:path w="1906270" h="2055495">
                  <a:moveTo>
                    <a:pt x="1905762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5762" y="2055114"/>
                  </a:lnTo>
                  <a:lnTo>
                    <a:pt x="19057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9265" y="2021205"/>
              <a:ext cx="1906270" cy="2055495"/>
            </a:xfrm>
            <a:custGeom>
              <a:avLst/>
              <a:gdLst/>
              <a:ahLst/>
              <a:cxnLst/>
              <a:rect l="l" t="t" r="r" b="b"/>
              <a:pathLst>
                <a:path w="1906270" h="2055495">
                  <a:moveTo>
                    <a:pt x="0" y="0"/>
                  </a:moveTo>
                  <a:lnTo>
                    <a:pt x="1905762" y="0"/>
                  </a:lnTo>
                  <a:lnTo>
                    <a:pt x="1905762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681" y="21355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6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6" y="2055114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8681" y="21355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6" y="0"/>
                  </a:lnTo>
                  <a:lnTo>
                    <a:pt x="1907286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0601" y="2473833"/>
              <a:ext cx="1685289" cy="234950"/>
            </a:xfrm>
            <a:custGeom>
              <a:avLst/>
              <a:gdLst/>
              <a:ahLst/>
              <a:cxnLst/>
              <a:rect l="l" t="t" r="r" b="b"/>
              <a:pathLst>
                <a:path w="1685289" h="234950">
                  <a:moveTo>
                    <a:pt x="1684781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1684781" y="234695"/>
                  </a:lnTo>
                  <a:lnTo>
                    <a:pt x="168478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0601" y="2473833"/>
              <a:ext cx="1685289" cy="234950"/>
            </a:xfrm>
            <a:custGeom>
              <a:avLst/>
              <a:gdLst/>
              <a:ahLst/>
              <a:cxnLst/>
              <a:rect l="l" t="t" r="r" b="b"/>
              <a:pathLst>
                <a:path w="1685289" h="234950">
                  <a:moveTo>
                    <a:pt x="0" y="0"/>
                  </a:moveTo>
                  <a:lnTo>
                    <a:pt x="1684781" y="0"/>
                  </a:lnTo>
                  <a:lnTo>
                    <a:pt x="1684781" y="234695"/>
                  </a:lnTo>
                  <a:lnTo>
                    <a:pt x="0" y="2346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8983" y="2793873"/>
              <a:ext cx="1266825" cy="389890"/>
            </a:xfrm>
            <a:custGeom>
              <a:avLst/>
              <a:gdLst/>
              <a:ahLst/>
              <a:cxnLst/>
              <a:rect l="l" t="t" r="r" b="b"/>
              <a:pathLst>
                <a:path w="1266825" h="389889">
                  <a:moveTo>
                    <a:pt x="1266444" y="0"/>
                  </a:moveTo>
                  <a:lnTo>
                    <a:pt x="0" y="0"/>
                  </a:lnTo>
                  <a:lnTo>
                    <a:pt x="0" y="389381"/>
                  </a:lnTo>
                  <a:lnTo>
                    <a:pt x="1266444" y="389381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FF5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8983" y="2793873"/>
              <a:ext cx="1266825" cy="389890"/>
            </a:xfrm>
            <a:custGeom>
              <a:avLst/>
              <a:gdLst/>
              <a:ahLst/>
              <a:cxnLst/>
              <a:rect l="l" t="t" r="r" b="b"/>
              <a:pathLst>
                <a:path w="1266825" h="389889">
                  <a:moveTo>
                    <a:pt x="0" y="0"/>
                  </a:moveTo>
                  <a:lnTo>
                    <a:pt x="1266444" y="0"/>
                  </a:lnTo>
                  <a:lnTo>
                    <a:pt x="1266444" y="389381"/>
                  </a:lnTo>
                  <a:lnTo>
                    <a:pt x="0" y="38938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4599" y="3258693"/>
              <a:ext cx="1290955" cy="690880"/>
            </a:xfrm>
            <a:custGeom>
              <a:avLst/>
              <a:gdLst/>
              <a:ahLst/>
              <a:cxnLst/>
              <a:rect l="l" t="t" r="r" b="b"/>
              <a:pathLst>
                <a:path w="1290955" h="690879">
                  <a:moveTo>
                    <a:pt x="1290827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1290827" y="690371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4599" y="3258693"/>
              <a:ext cx="1290955" cy="690880"/>
            </a:xfrm>
            <a:custGeom>
              <a:avLst/>
              <a:gdLst/>
              <a:ahLst/>
              <a:cxnLst/>
              <a:rect l="l" t="t" r="r" b="b"/>
              <a:pathLst>
                <a:path w="1290955" h="690879">
                  <a:moveTo>
                    <a:pt x="0" y="0"/>
                  </a:moveTo>
                  <a:lnTo>
                    <a:pt x="1290827" y="0"/>
                  </a:lnTo>
                  <a:lnTo>
                    <a:pt x="1290827" y="690371"/>
                  </a:lnTo>
                  <a:lnTo>
                    <a:pt x="0" y="6903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47597" y="1741551"/>
            <a:ext cx="2515870" cy="25253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000" spc="-20" dirty="0">
                <a:solidFill>
                  <a:srgbClr val="FFFFFF"/>
                </a:solidFill>
                <a:latin typeface="SimSun"/>
                <a:cs typeface="SimSun"/>
              </a:rPr>
              <a:t>Chip</a:t>
            </a:r>
            <a:endParaRPr sz="1000" dirty="0">
              <a:latin typeface="SimSun"/>
              <a:cs typeface="SimSun"/>
            </a:endParaRPr>
          </a:p>
          <a:p>
            <a:pPr marL="346710">
              <a:lnSpc>
                <a:spcPct val="100000"/>
              </a:lnSpc>
              <a:spcBef>
                <a:spcPts val="1185"/>
              </a:spcBef>
            </a:pPr>
            <a:r>
              <a:rPr sz="1650" spc="85" dirty="0">
                <a:latin typeface="SimSun"/>
                <a:cs typeface="SimSun"/>
              </a:rPr>
              <a:t>Compute</a:t>
            </a:r>
            <a:r>
              <a:rPr sz="1650" spc="-345" dirty="0">
                <a:latin typeface="SimSun"/>
                <a:cs typeface="SimSun"/>
              </a:rPr>
              <a:t> </a:t>
            </a:r>
            <a:r>
              <a:rPr sz="1650" spc="-20" dirty="0">
                <a:latin typeface="SimSun"/>
                <a:cs typeface="SimSun"/>
              </a:rPr>
              <a:t>Unit</a:t>
            </a:r>
            <a:endParaRPr sz="1650" dirty="0">
              <a:latin typeface="SimSun"/>
              <a:cs typeface="SimSun"/>
            </a:endParaRPr>
          </a:p>
          <a:p>
            <a:pPr marL="534035">
              <a:lnSpc>
                <a:spcPct val="100000"/>
              </a:lnSpc>
              <a:spcBef>
                <a:spcPts val="905"/>
              </a:spcBef>
            </a:pPr>
            <a:r>
              <a:rPr sz="1500" spc="-65" dirty="0">
                <a:latin typeface="SimSun"/>
                <a:cs typeface="SimSun"/>
              </a:rPr>
              <a:t>Cache/Local</a:t>
            </a:r>
            <a:r>
              <a:rPr sz="1500" spc="-245" dirty="0">
                <a:latin typeface="SimSun"/>
                <a:cs typeface="SimSun"/>
              </a:rPr>
              <a:t> </a:t>
            </a:r>
            <a:r>
              <a:rPr sz="1500" spc="290" dirty="0">
                <a:latin typeface="SimSun"/>
                <a:cs typeface="SimSun"/>
              </a:rPr>
              <a:t>Mem</a:t>
            </a:r>
            <a:endParaRPr sz="1500" dirty="0">
              <a:latin typeface="SimSun"/>
              <a:cs typeface="SimSun"/>
            </a:endParaRPr>
          </a:p>
          <a:p>
            <a:pPr marR="398145" algn="ctr">
              <a:lnSpc>
                <a:spcPct val="100000"/>
              </a:lnSpc>
              <a:spcBef>
                <a:spcPts val="1689"/>
              </a:spcBef>
            </a:pPr>
            <a:r>
              <a:rPr sz="1000" spc="-10" dirty="0">
                <a:latin typeface="SimSun"/>
                <a:cs typeface="SimSun"/>
              </a:rPr>
              <a:t>Registers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00" dirty="0">
              <a:latin typeface="SimSun"/>
              <a:cs typeface="SimSun"/>
            </a:endParaRPr>
          </a:p>
          <a:p>
            <a:pPr marR="423545" algn="ctr">
              <a:lnSpc>
                <a:spcPts val="1660"/>
              </a:lnSpc>
            </a:pPr>
            <a:r>
              <a:rPr sz="1650" spc="65" dirty="0">
                <a:solidFill>
                  <a:srgbClr val="FFFFFF"/>
                </a:solidFill>
                <a:latin typeface="SimSun"/>
                <a:cs typeface="SimSun"/>
              </a:rPr>
              <a:t>SIMD</a:t>
            </a:r>
            <a:endParaRPr sz="1650" dirty="0">
              <a:latin typeface="SimSun"/>
              <a:cs typeface="SimSun"/>
            </a:endParaRPr>
          </a:p>
          <a:p>
            <a:pPr marR="424180" algn="ctr">
              <a:lnSpc>
                <a:spcPts val="1660"/>
              </a:lnSpc>
            </a:pPr>
            <a:r>
              <a:rPr sz="1650" spc="-20" dirty="0">
                <a:solidFill>
                  <a:srgbClr val="FFFFFF"/>
                </a:solidFill>
                <a:latin typeface="SimSun"/>
                <a:cs typeface="SimSun"/>
              </a:rPr>
              <a:t>Unit</a:t>
            </a:r>
            <a:endParaRPr sz="1650" dirty="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0601" y="2793873"/>
            <a:ext cx="1704339" cy="1199515"/>
            <a:chOff x="1760601" y="2793873"/>
            <a:chExt cx="1704339" cy="1199515"/>
          </a:xfrm>
        </p:grpSpPr>
        <p:sp>
          <p:nvSpPr>
            <p:cNvPr id="22" name="object 22"/>
            <p:cNvSpPr/>
            <p:nvPr/>
          </p:nvSpPr>
          <p:spPr>
            <a:xfrm>
              <a:off x="2011299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7237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3937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60601" y="3599307"/>
              <a:ext cx="1275080" cy="0"/>
            </a:xfrm>
            <a:custGeom>
              <a:avLst/>
              <a:gdLst/>
              <a:ahLst/>
              <a:cxnLst/>
              <a:rect l="l" t="t" r="r" b="b"/>
              <a:pathLst>
                <a:path w="1275080">
                  <a:moveTo>
                    <a:pt x="0" y="0"/>
                  </a:moveTo>
                  <a:lnTo>
                    <a:pt x="12748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30677" y="2793873"/>
              <a:ext cx="334010" cy="1199515"/>
            </a:xfrm>
            <a:custGeom>
              <a:avLst/>
              <a:gdLst/>
              <a:ahLst/>
              <a:cxnLst/>
              <a:rect l="l" t="t" r="r" b="b"/>
              <a:pathLst>
                <a:path w="334010" h="1199514">
                  <a:moveTo>
                    <a:pt x="333756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333756" y="1199388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0677" y="2793873"/>
              <a:ext cx="334010" cy="1199515"/>
            </a:xfrm>
            <a:custGeom>
              <a:avLst/>
              <a:gdLst/>
              <a:ahLst/>
              <a:cxnLst/>
              <a:rect l="l" t="t" r="r" b="b"/>
              <a:pathLst>
                <a:path w="334010" h="1199514">
                  <a:moveTo>
                    <a:pt x="333756" y="1199388"/>
                  </a:moveTo>
                  <a:lnTo>
                    <a:pt x="0" y="1199388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11993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84825" y="2977220"/>
            <a:ext cx="224154" cy="8337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spc="-45" dirty="0">
                <a:solidFill>
                  <a:srgbClr val="FFFFFF"/>
                </a:solidFill>
                <a:latin typeface="SimSun"/>
                <a:cs typeface="SimSun"/>
              </a:rPr>
              <a:t>Threading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76727" y="3258311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365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329809" y="1741551"/>
            <a:ext cx="2516505" cy="2525395"/>
            <a:chOff x="5329809" y="1741551"/>
            <a:chExt cx="2516505" cy="2525395"/>
          </a:xfrm>
        </p:grpSpPr>
        <p:sp>
          <p:nvSpPr>
            <p:cNvPr id="31" name="object 31"/>
            <p:cNvSpPr/>
            <p:nvPr/>
          </p:nvSpPr>
          <p:spPr>
            <a:xfrm>
              <a:off x="5329809" y="1741551"/>
              <a:ext cx="2516505" cy="2525395"/>
            </a:xfrm>
            <a:custGeom>
              <a:avLst/>
              <a:gdLst/>
              <a:ahLst/>
              <a:cxnLst/>
              <a:rect l="l" t="t" r="r" b="b"/>
              <a:pathLst>
                <a:path w="2516504" h="2525395">
                  <a:moveTo>
                    <a:pt x="2516123" y="0"/>
                  </a:moveTo>
                  <a:lnTo>
                    <a:pt x="0" y="0"/>
                  </a:lnTo>
                  <a:lnTo>
                    <a:pt x="0" y="2525268"/>
                  </a:lnTo>
                  <a:lnTo>
                    <a:pt x="2516123" y="2525268"/>
                  </a:lnTo>
                  <a:lnTo>
                    <a:pt x="25161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2165" y="1784223"/>
              <a:ext cx="1907539" cy="2054860"/>
            </a:xfrm>
            <a:custGeom>
              <a:avLst/>
              <a:gdLst/>
              <a:ahLst/>
              <a:cxnLst/>
              <a:rect l="l" t="t" r="r" b="b"/>
              <a:pathLst>
                <a:path w="1907540" h="2054860">
                  <a:moveTo>
                    <a:pt x="1907286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1907286" y="2054352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2165" y="1784223"/>
              <a:ext cx="1907539" cy="2054860"/>
            </a:xfrm>
            <a:custGeom>
              <a:avLst/>
              <a:gdLst/>
              <a:ahLst/>
              <a:cxnLst/>
              <a:rect l="l" t="t" r="r" b="b"/>
              <a:pathLst>
                <a:path w="1907540" h="2054860">
                  <a:moveTo>
                    <a:pt x="0" y="0"/>
                  </a:moveTo>
                  <a:lnTo>
                    <a:pt x="1907286" y="0"/>
                  </a:lnTo>
                  <a:lnTo>
                    <a:pt x="1907286" y="2054352"/>
                  </a:lnTo>
                  <a:lnTo>
                    <a:pt x="0" y="20543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7583" y="1908429"/>
              <a:ext cx="1906270" cy="2053589"/>
            </a:xfrm>
            <a:custGeom>
              <a:avLst/>
              <a:gdLst/>
              <a:ahLst/>
              <a:cxnLst/>
              <a:rect l="l" t="t" r="r" b="b"/>
              <a:pathLst>
                <a:path w="1906270" h="2053589">
                  <a:moveTo>
                    <a:pt x="1905762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5762" y="2053589"/>
                  </a:lnTo>
                  <a:lnTo>
                    <a:pt x="19057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7583" y="1908429"/>
              <a:ext cx="1906270" cy="2053589"/>
            </a:xfrm>
            <a:custGeom>
              <a:avLst/>
              <a:gdLst/>
              <a:ahLst/>
              <a:cxnLst/>
              <a:rect l="l" t="t" r="r" b="b"/>
              <a:pathLst>
                <a:path w="1906270" h="2053589">
                  <a:moveTo>
                    <a:pt x="0" y="0"/>
                  </a:moveTo>
                  <a:lnTo>
                    <a:pt x="1905762" y="0"/>
                  </a:lnTo>
                  <a:lnTo>
                    <a:pt x="1905762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21477" y="20227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1907286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7286" y="2053589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1477" y="20227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0" y="0"/>
                  </a:moveTo>
                  <a:lnTo>
                    <a:pt x="1907286" y="0"/>
                  </a:lnTo>
                  <a:lnTo>
                    <a:pt x="1907286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1655" y="21370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1907285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7285" y="2053589"/>
                  </a:lnTo>
                  <a:lnTo>
                    <a:pt x="19072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21655" y="21370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0" y="0"/>
                  </a:moveTo>
                  <a:lnTo>
                    <a:pt x="1907285" y="0"/>
                  </a:lnTo>
                  <a:lnTo>
                    <a:pt x="1907285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71769" y="2511933"/>
              <a:ext cx="1674495" cy="651510"/>
            </a:xfrm>
            <a:custGeom>
              <a:avLst/>
              <a:gdLst/>
              <a:ahLst/>
              <a:cxnLst/>
              <a:rect l="l" t="t" r="r" b="b"/>
              <a:pathLst>
                <a:path w="1674495" h="651510">
                  <a:moveTo>
                    <a:pt x="1674113" y="0"/>
                  </a:moveTo>
                  <a:lnTo>
                    <a:pt x="0" y="0"/>
                  </a:lnTo>
                  <a:lnTo>
                    <a:pt x="0" y="651509"/>
                  </a:lnTo>
                  <a:lnTo>
                    <a:pt x="1674113" y="651509"/>
                  </a:lnTo>
                  <a:lnTo>
                    <a:pt x="16741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1769" y="2511933"/>
              <a:ext cx="1674495" cy="651510"/>
            </a:xfrm>
            <a:custGeom>
              <a:avLst/>
              <a:gdLst/>
              <a:ahLst/>
              <a:cxnLst/>
              <a:rect l="l" t="t" r="r" b="b"/>
              <a:pathLst>
                <a:path w="1674495" h="651510">
                  <a:moveTo>
                    <a:pt x="0" y="0"/>
                  </a:moveTo>
                  <a:lnTo>
                    <a:pt x="1674113" y="0"/>
                  </a:lnTo>
                  <a:lnTo>
                    <a:pt x="1674113" y="651509"/>
                  </a:lnTo>
                  <a:lnTo>
                    <a:pt x="0" y="6515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0819" y="3296793"/>
              <a:ext cx="986155" cy="205104"/>
            </a:xfrm>
            <a:custGeom>
              <a:avLst/>
              <a:gdLst/>
              <a:ahLst/>
              <a:cxnLst/>
              <a:rect l="l" t="t" r="r" b="b"/>
              <a:pathLst>
                <a:path w="986154" h="205104">
                  <a:moveTo>
                    <a:pt x="986027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986027" y="204977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5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0819" y="3296793"/>
              <a:ext cx="986155" cy="205104"/>
            </a:xfrm>
            <a:custGeom>
              <a:avLst/>
              <a:gdLst/>
              <a:ahLst/>
              <a:cxnLst/>
              <a:rect l="l" t="t" r="r" b="b"/>
              <a:pathLst>
                <a:path w="986154" h="205104">
                  <a:moveTo>
                    <a:pt x="0" y="0"/>
                  </a:moveTo>
                  <a:lnTo>
                    <a:pt x="986027" y="0"/>
                  </a:lnTo>
                  <a:lnTo>
                    <a:pt x="986027" y="204977"/>
                  </a:lnTo>
                  <a:lnTo>
                    <a:pt x="0" y="20497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9295" y="3581019"/>
              <a:ext cx="998219" cy="448945"/>
            </a:xfrm>
            <a:custGeom>
              <a:avLst/>
              <a:gdLst/>
              <a:ahLst/>
              <a:cxnLst/>
              <a:rect l="l" t="t" r="r" b="b"/>
              <a:pathLst>
                <a:path w="998220" h="448945">
                  <a:moveTo>
                    <a:pt x="998220" y="0"/>
                  </a:moveTo>
                  <a:lnTo>
                    <a:pt x="0" y="0"/>
                  </a:lnTo>
                  <a:lnTo>
                    <a:pt x="0" y="448817"/>
                  </a:lnTo>
                  <a:lnTo>
                    <a:pt x="998220" y="448817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89295" y="3581019"/>
              <a:ext cx="998219" cy="448945"/>
            </a:xfrm>
            <a:custGeom>
              <a:avLst/>
              <a:gdLst/>
              <a:ahLst/>
              <a:cxnLst/>
              <a:rect l="l" t="t" r="r" b="b"/>
              <a:pathLst>
                <a:path w="998220" h="448945">
                  <a:moveTo>
                    <a:pt x="0" y="0"/>
                  </a:moveTo>
                  <a:lnTo>
                    <a:pt x="998220" y="0"/>
                  </a:lnTo>
                  <a:lnTo>
                    <a:pt x="998220" y="448817"/>
                  </a:lnTo>
                  <a:lnTo>
                    <a:pt x="0" y="4488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29809" y="1741551"/>
            <a:ext cx="2516505" cy="25253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50"/>
              </a:spcBef>
            </a:pPr>
            <a:r>
              <a:rPr sz="1000" spc="-20" dirty="0">
                <a:solidFill>
                  <a:srgbClr val="FFFFFF"/>
                </a:solidFill>
                <a:latin typeface="SimSun"/>
                <a:cs typeface="SimSun"/>
              </a:rPr>
              <a:t>Chip</a:t>
            </a:r>
            <a:endParaRPr sz="1000">
              <a:latin typeface="SimSun"/>
              <a:cs typeface="SimSun"/>
            </a:endParaRPr>
          </a:p>
          <a:p>
            <a:pPr marL="344805">
              <a:lnSpc>
                <a:spcPct val="100000"/>
              </a:lnSpc>
              <a:spcBef>
                <a:spcPts val="1255"/>
              </a:spcBef>
            </a:pPr>
            <a:r>
              <a:rPr sz="1650" spc="-20" dirty="0">
                <a:latin typeface="SimSun"/>
                <a:cs typeface="SimSun"/>
              </a:rPr>
              <a:t>Core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650">
              <a:latin typeface="SimSun"/>
              <a:cs typeface="SimSun"/>
            </a:endParaRPr>
          </a:p>
          <a:p>
            <a:pPr marL="750570">
              <a:lnSpc>
                <a:spcPct val="100000"/>
              </a:lnSpc>
            </a:pPr>
            <a:r>
              <a:rPr sz="1650" spc="-130" dirty="0">
                <a:latin typeface="SimSun"/>
                <a:cs typeface="SimSun"/>
              </a:rPr>
              <a:t>Local</a:t>
            </a:r>
            <a:r>
              <a:rPr sz="1650" spc="-330" dirty="0">
                <a:latin typeface="SimSun"/>
                <a:cs typeface="SimSun"/>
              </a:rPr>
              <a:t> </a:t>
            </a:r>
            <a:r>
              <a:rPr sz="1650" spc="-10" dirty="0">
                <a:latin typeface="SimSun"/>
                <a:cs typeface="SimSun"/>
              </a:rPr>
              <a:t>Cache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50">
              <a:latin typeface="SimSun"/>
              <a:cs typeface="SimSun"/>
            </a:endParaRPr>
          </a:p>
          <a:p>
            <a:pPr marL="68643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SimSun"/>
                <a:cs typeface="SimSun"/>
              </a:rPr>
              <a:t>Registers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SimSun"/>
              <a:cs typeface="SimSun"/>
            </a:endParaRPr>
          </a:p>
          <a:p>
            <a:pPr marL="518795">
              <a:lnSpc>
                <a:spcPct val="100000"/>
              </a:lnSpc>
            </a:pPr>
            <a:r>
              <a:rPr sz="1650" spc="85" dirty="0">
                <a:solidFill>
                  <a:srgbClr val="FFFFFF"/>
                </a:solidFill>
                <a:latin typeface="SimSun"/>
                <a:cs typeface="SimSun"/>
              </a:rPr>
              <a:t>SIMD</a:t>
            </a:r>
            <a:r>
              <a:rPr sz="1650" spc="-3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imSun"/>
                <a:cs typeface="SimSun"/>
              </a:rPr>
              <a:t>Unit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12560" y="3238119"/>
            <a:ext cx="1433830" cy="838200"/>
            <a:chOff x="6012560" y="3238119"/>
            <a:chExt cx="1433830" cy="838200"/>
          </a:xfrm>
        </p:grpSpPr>
        <p:sp>
          <p:nvSpPr>
            <p:cNvPr id="48" name="object 48"/>
            <p:cNvSpPr/>
            <p:nvPr/>
          </p:nvSpPr>
          <p:spPr>
            <a:xfrm>
              <a:off x="6012560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67068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21576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44664" y="3238119"/>
              <a:ext cx="601345" cy="838200"/>
            </a:xfrm>
            <a:custGeom>
              <a:avLst/>
              <a:gdLst/>
              <a:ahLst/>
              <a:cxnLst/>
              <a:rect l="l" t="t" r="r" b="b"/>
              <a:pathLst>
                <a:path w="601345" h="838200">
                  <a:moveTo>
                    <a:pt x="60121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601218" y="8382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44664" y="3238119"/>
              <a:ext cx="601345" cy="838200"/>
            </a:xfrm>
            <a:custGeom>
              <a:avLst/>
              <a:gdLst/>
              <a:ahLst/>
              <a:cxnLst/>
              <a:rect l="l" t="t" r="r" b="b"/>
              <a:pathLst>
                <a:path w="601345" h="838200">
                  <a:moveTo>
                    <a:pt x="601218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601218" y="0"/>
                  </a:lnTo>
                  <a:lnTo>
                    <a:pt x="601218" y="838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032491" y="3348132"/>
            <a:ext cx="224154" cy="617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spc="-85" dirty="0">
                <a:solidFill>
                  <a:srgbClr val="FFFFFF"/>
                </a:solidFill>
                <a:latin typeface="SimSun"/>
                <a:cs typeface="SimSun"/>
              </a:rPr>
              <a:t>Control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33345" y="887349"/>
            <a:ext cx="939800" cy="528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600" b="1" spc="-25" dirty="0">
                <a:solidFill>
                  <a:srgbClr val="464646"/>
                </a:solidFill>
                <a:latin typeface="Microsoft JhengHei"/>
                <a:cs typeface="Microsoft JhengHei"/>
              </a:rPr>
              <a:t>GPU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吞吐导向</a:t>
            </a:r>
            <a:r>
              <a:rPr sz="12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内核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4691" y="4545105"/>
            <a:ext cx="3684904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dirty="0">
                <a:solidFill>
                  <a:srgbClr val="333333"/>
                </a:solidFill>
                <a:latin typeface="SimSun"/>
                <a:cs typeface="SimSun"/>
              </a:rPr>
              <a:t>补充：显卡、</a:t>
            </a:r>
            <a:r>
              <a:rPr sz="1000" spc="114" dirty="0">
                <a:solidFill>
                  <a:srgbClr val="333333"/>
                </a:solidFill>
                <a:latin typeface="SimSun"/>
                <a:cs typeface="SimSun"/>
              </a:rPr>
              <a:t>GPU</a:t>
            </a:r>
            <a:r>
              <a:rPr sz="1000" dirty="0">
                <a:solidFill>
                  <a:srgbClr val="333333"/>
                </a:solidFill>
                <a:latin typeface="SimSun"/>
                <a:cs typeface="SimSun"/>
              </a:rPr>
              <a:t>和</a:t>
            </a:r>
            <a:r>
              <a:rPr sz="1000" spc="140" dirty="0">
                <a:solidFill>
                  <a:srgbClr val="333333"/>
                </a:solidFill>
                <a:latin typeface="SimSun"/>
                <a:cs typeface="SimSun"/>
              </a:rPr>
              <a:t>CUDA</a:t>
            </a:r>
            <a:r>
              <a:rPr sz="1000" spc="-20" dirty="0">
                <a:solidFill>
                  <a:srgbClr val="333333"/>
                </a:solidFill>
                <a:latin typeface="SimSun"/>
                <a:cs typeface="SimSun"/>
              </a:rPr>
              <a:t>的联系</a:t>
            </a:r>
            <a:endParaRPr sz="10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50" dirty="0">
                <a:solidFill>
                  <a:srgbClr val="333333"/>
                </a:solidFill>
                <a:latin typeface="SimSun"/>
                <a:cs typeface="SimSun"/>
              </a:rPr>
              <a:t>参考资料 </a:t>
            </a:r>
            <a:r>
              <a:rPr sz="1000" u="sng" spc="-7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https://blog.csdn.net/wu_nan_nan/article/details/45603299</a:t>
            </a:r>
            <a:endParaRPr sz="1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155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GPU&amp;CPU</a:t>
            </a:r>
            <a:r>
              <a:rPr spc="-25" dirty="0"/>
              <a:t>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742950"/>
            <a:ext cx="6872694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latin typeface="SimSun"/>
                <a:cs typeface="SimSun"/>
              </a:rPr>
              <a:t>CPUs</a:t>
            </a:r>
            <a:r>
              <a:rPr sz="2000" spc="-55" dirty="0">
                <a:latin typeface="SimSun"/>
                <a:cs typeface="SimSun"/>
              </a:rPr>
              <a:t>: 连续计算部分，延迟优先</a:t>
            </a:r>
            <a:endParaRPr sz="2000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pc="120" dirty="0">
                <a:latin typeface="SimSun"/>
                <a:cs typeface="SimSun"/>
              </a:rPr>
              <a:t>CPU</a:t>
            </a:r>
            <a:r>
              <a:rPr spc="-135" dirty="0">
                <a:latin typeface="SimSun"/>
                <a:cs typeface="SimSun"/>
              </a:rPr>
              <a:t>比 </a:t>
            </a:r>
            <a:r>
              <a:rPr spc="140" dirty="0">
                <a:latin typeface="SimSun"/>
                <a:cs typeface="SimSun"/>
              </a:rPr>
              <a:t>GPU</a:t>
            </a:r>
            <a:r>
              <a:rPr spc="-40" dirty="0">
                <a:latin typeface="SimSun"/>
                <a:cs typeface="SimSun"/>
              </a:rPr>
              <a:t> ，单条复杂指令延迟快</a:t>
            </a:r>
            <a:r>
              <a:rPr dirty="0">
                <a:latin typeface="SimSun"/>
                <a:cs typeface="SimSun"/>
              </a:rPr>
              <a:t>10</a:t>
            </a:r>
            <a:r>
              <a:rPr spc="-20" dirty="0">
                <a:latin typeface="SimSun"/>
                <a:cs typeface="SimSun"/>
              </a:rPr>
              <a:t>倍以上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885950"/>
            <a:ext cx="7025094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SimSun"/>
                <a:cs typeface="SimSun"/>
              </a:rPr>
              <a:t>GPUs</a:t>
            </a:r>
            <a:r>
              <a:rPr sz="2000" spc="-55" dirty="0">
                <a:latin typeface="SimSun"/>
                <a:cs typeface="SimSun"/>
              </a:rPr>
              <a:t>: 并行计算部分，吞吐优先</a:t>
            </a:r>
            <a:endParaRPr sz="2000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spc="140" dirty="0">
                <a:latin typeface="SimSun"/>
                <a:cs typeface="SimSun"/>
              </a:rPr>
              <a:t>GPU</a:t>
            </a:r>
            <a:r>
              <a:rPr spc="-140" dirty="0">
                <a:latin typeface="SimSun"/>
                <a:cs typeface="SimSun"/>
              </a:rPr>
              <a:t>比 </a:t>
            </a:r>
            <a:r>
              <a:rPr spc="120" dirty="0">
                <a:latin typeface="SimSun"/>
                <a:cs typeface="SimSun"/>
              </a:rPr>
              <a:t>CPU</a:t>
            </a:r>
            <a:r>
              <a:rPr spc="-40" dirty="0">
                <a:latin typeface="SimSun"/>
                <a:cs typeface="SimSun"/>
              </a:rPr>
              <a:t> ，单位时间内执行指令数量</a:t>
            </a:r>
            <a:r>
              <a:rPr dirty="0">
                <a:latin typeface="SimSun"/>
                <a:cs typeface="SimSun"/>
              </a:rPr>
              <a:t>10</a:t>
            </a:r>
            <a:r>
              <a:rPr spc="-20" dirty="0">
                <a:latin typeface="SimSun"/>
                <a:cs typeface="SimSun"/>
              </a:rPr>
              <a:t>倍以上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2288E7F-63C0-A33F-716B-5243A3870FF8}"/>
              </a:ext>
            </a:extLst>
          </p:cNvPr>
          <p:cNvSpPr txBox="1"/>
          <p:nvPr/>
        </p:nvSpPr>
        <p:spPr>
          <a:xfrm>
            <a:off x="685800" y="3105150"/>
            <a:ext cx="7025094" cy="1710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SimSun"/>
                <a:cs typeface="SimSun"/>
              </a:rPr>
              <a:t>GPU</a:t>
            </a:r>
            <a:r>
              <a:rPr lang="zh-CN" altLang="en-US" sz="2000" spc="-15" dirty="0">
                <a:latin typeface="SimSun"/>
                <a:cs typeface="SimSun"/>
              </a:rPr>
              <a:t>适用场景：</a:t>
            </a: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lang="zh-CN" altLang="en-US" spc="-5" dirty="0">
                <a:solidFill>
                  <a:srgbClr val="FF0000"/>
                </a:solidFill>
                <a:latin typeface="SimSun"/>
                <a:cs typeface="SimSun"/>
              </a:rPr>
              <a:t>计算密集</a:t>
            </a:r>
            <a:r>
              <a:rPr lang="zh-CN" altLang="en-US" spc="-5" dirty="0">
                <a:latin typeface="SimSun"/>
                <a:cs typeface="SimSun"/>
              </a:rPr>
              <a:t>：数值计算的比例要远大于内存操作，因此内存访问的延时可以被计算掩盖</a:t>
            </a:r>
            <a:endParaRPr lang="en-US" altLang="zh-CN" spc="-5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lang="zh-CN" altLang="en-US" spc="-45" dirty="0">
                <a:solidFill>
                  <a:srgbClr val="FF0000"/>
                </a:solidFill>
                <a:latin typeface="SimSun"/>
                <a:cs typeface="SimSun"/>
              </a:rPr>
              <a:t>数据并行</a:t>
            </a:r>
            <a:r>
              <a:rPr lang="zh-CN" altLang="en-US" spc="-45" dirty="0">
                <a:latin typeface="SimSun"/>
                <a:cs typeface="SimSun"/>
              </a:rPr>
              <a:t>： 大任务可以拆解为执行相同指令的小任务，因此对复杂流程控制的需求较低</a:t>
            </a:r>
            <a:endParaRPr lang="zh-CN" altLang="en-US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rgbClr val="00B050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5 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网络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4374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819400" y="322978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产品线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FDFCD5-3C20-BF67-B2A7-F0A00DEA2AAA}"/>
              </a:ext>
            </a:extLst>
          </p:cNvPr>
          <p:cNvSpPr txBox="1"/>
          <p:nvPr/>
        </p:nvSpPr>
        <p:spPr>
          <a:xfrm>
            <a:off x="228600" y="907753"/>
            <a:ext cx="853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面向游戏玩家，提供强大的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图形处理能力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、先进的游戏技术。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常见的有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NVIDIA GTX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系列、高端的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RTX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系列、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Titan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系列。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4090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系列等</a:t>
            </a:r>
            <a:endParaRPr lang="en-US" altLang="zh-CN" b="0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特点：显存小，有</a:t>
            </a:r>
            <a:r>
              <a:rPr lang="zh-CN" altLang="en-US" b="1" dirty="0">
                <a:solidFill>
                  <a:srgbClr val="424242"/>
                </a:solidFill>
                <a:latin typeface="+mn-ea"/>
                <a:ea typeface="+mn-ea"/>
              </a:rPr>
              <a:t>光线追踪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DLSS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等游戏优化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面向专业市场，如设计师、工程师、科学家和内容创作者。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常见的有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Quadro P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系列，高端的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Quadro RTX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 </a:t>
            </a:r>
            <a:r>
              <a:rPr lang="en-US" altLang="zh-CN" dirty="0">
                <a:solidFill>
                  <a:srgbClr val="424242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RTX 6000</a:t>
            </a:r>
            <a:endParaRPr lang="en-US" altLang="zh-CN" b="0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特点：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显存大、高精度计算（</a:t>
            </a:r>
            <a:r>
              <a:rPr lang="en-US" altLang="zh-CN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fp32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</a:t>
            </a:r>
            <a:endParaRPr lang="en-US" altLang="zh-CN" b="1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面向数据中心和高性能计算（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HPC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）市场，提供强大算力，适用于科学研究、深度学习。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常见的型号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有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V100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A100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等。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特点：支持</a:t>
            </a:r>
            <a:r>
              <a:rPr lang="en-US" altLang="zh-CN" b="1" dirty="0">
                <a:solidFill>
                  <a:srgbClr val="424242"/>
                </a:solidFill>
                <a:latin typeface="+mn-ea"/>
                <a:ea typeface="+mn-ea"/>
              </a:rPr>
              <a:t>NVLINK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卡间互连，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深度学习矩阵乘法加速（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</a:rPr>
              <a:t>TensorCore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。</a:t>
            </a:r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5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1136</Words>
  <Application>Microsoft Office PowerPoint</Application>
  <PresentationFormat>全屏显示(16:9)</PresentationFormat>
  <Paragraphs>202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 MT</vt:lpstr>
      <vt:lpstr>Microsoft JhengHei</vt:lpstr>
      <vt:lpstr>muli</vt:lpstr>
      <vt:lpstr>SimSun</vt:lpstr>
      <vt:lpstr>Arial</vt:lpstr>
      <vt:lpstr>Courier New</vt:lpstr>
      <vt:lpstr>Office Theme</vt:lpstr>
      <vt:lpstr>CUDA 编程 及GPU基本知识</vt:lpstr>
      <vt:lpstr>PowerPoint 演示文稿</vt:lpstr>
      <vt:lpstr>PowerPoint 演示文稿</vt:lpstr>
      <vt:lpstr>PowerPoint 演示文稿</vt:lpstr>
      <vt:lpstr>GPUs: 吞吐导向设计</vt:lpstr>
      <vt:lpstr>CPU和GPU架构</vt:lpstr>
      <vt:lpstr>GPU&amp;CPU特点</vt:lpstr>
      <vt:lpstr>PowerPoint 演示文稿</vt:lpstr>
      <vt:lpstr>常见GPU介绍</vt:lpstr>
      <vt:lpstr>常见GPU介绍</vt:lpstr>
      <vt:lpstr>常见GPU介绍</vt:lpstr>
      <vt:lpstr>常见GPU介绍</vt:lpstr>
      <vt:lpstr>常见GPU介绍</vt:lpstr>
      <vt:lpstr>常见GPU介绍</vt:lpstr>
      <vt:lpstr>PowerPoint 演示文稿</vt:lpstr>
      <vt:lpstr>驱动相关</vt:lpstr>
      <vt:lpstr>CUDA版本查询</vt:lpstr>
      <vt:lpstr>常见GPU介绍</vt:lpstr>
      <vt:lpstr>常见GPU介绍</vt:lpstr>
      <vt:lpstr>常见GPU介绍</vt:lpstr>
      <vt:lpstr>PowerPoint 演示文稿</vt:lpstr>
      <vt:lpstr>Nvidia Container Toolkit</vt:lpstr>
      <vt:lpstr>Nvidia Container Toolkit</vt:lpstr>
      <vt:lpstr>PowerPoint 演示文稿</vt:lpstr>
      <vt:lpstr>GPU网络</vt:lpstr>
      <vt:lpstr>GPU网络</vt:lpstr>
      <vt:lpstr>GPU网络</vt:lpstr>
      <vt:lpstr>GPU网络</vt:lpstr>
      <vt:lpstr>GPU网络</vt:lpstr>
      <vt:lpstr>GPU网络</vt:lpstr>
      <vt:lpstr>GPU网络</vt:lpstr>
      <vt:lpstr>GPU网络</vt:lpstr>
      <vt:lpstr>GPU网络</vt:lpstr>
      <vt:lpstr>GPU网络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mark</cp:lastModifiedBy>
  <cp:revision>7</cp:revision>
  <dcterms:created xsi:type="dcterms:W3CDTF">2024-08-31T13:06:51Z</dcterms:created>
  <dcterms:modified xsi:type="dcterms:W3CDTF">2024-09-02T07:13:42Z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Acrobat PDFMaker 19 PowerPoint 版</vt:lpwstr>
  </property>
  <property fmtid="{D5CDD505-2E9C-101B-9397-08002B2CF9AE}" pid="4" name="KSOProductBuildVer">
    <vt:lpwstr>2052-10.1.0.6490</vt:lpwstr>
  </property>
  <property fmtid="{D5CDD505-2E9C-101B-9397-08002B2CF9AE}" pid="5" name="LastSaved">
    <vt:filetime>2024-08-31T00:00:00Z</vt:filetime>
  </property>
  <property fmtid="{D5CDD505-2E9C-101B-9397-08002B2CF9AE}" pid="6" name="Producer">
    <vt:lpwstr>Adobe PDF Library 19.12.68</vt:lpwstr>
  </property>
</Properties>
</file>