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5" r:id="rId2"/>
  </p:sldMasterIdLst>
  <p:notesMasterIdLst>
    <p:notesMasterId r:id="rId20"/>
  </p:notesMasterIdLst>
  <p:sldIdLst>
    <p:sldId id="256" r:id="rId3"/>
    <p:sldId id="258" r:id="rId4"/>
    <p:sldId id="259" r:id="rId5"/>
    <p:sldId id="260" r:id="rId6"/>
    <p:sldId id="272" r:id="rId7"/>
    <p:sldId id="261" r:id="rId8"/>
    <p:sldId id="262" r:id="rId9"/>
    <p:sldId id="276" r:id="rId10"/>
    <p:sldId id="274" r:id="rId11"/>
    <p:sldId id="263" r:id="rId12"/>
    <p:sldId id="264" r:id="rId13"/>
    <p:sldId id="265" r:id="rId14"/>
    <p:sldId id="266" r:id="rId15"/>
    <p:sldId id="267" r:id="rId16"/>
    <p:sldId id="268" r:id="rId17"/>
    <p:sldId id="275" r:id="rId18"/>
    <p:sldId id="269" r:id="rId1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52" d="100"/>
          <a:sy n="152" d="100"/>
        </p:scale>
        <p:origin x="4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78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End-bg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ver-bg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atalog-bg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End-bg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ver-bg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atalog-bg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67213" y="809625"/>
            <a:ext cx="3958590" cy="1333500"/>
          </a:xfrm>
          <a:prstGeom prst="rect">
            <a:avLst/>
          </a:prstGeom>
          <a:noFill/>
        </p:spPr>
        <p:txBody>
          <a:bodyPr wrap="square" rtlCol="0" anchor="b"/>
          <a:lstStyle/>
          <a:p>
            <a:r>
              <a:rPr lang="zh-CN" altLang="en-US" sz="29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一小时</a:t>
            </a:r>
            <a:r>
              <a:rPr lang="en-US" sz="29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快速入门</a:t>
            </a:r>
          </a:p>
          <a:p>
            <a:r>
              <a:rPr lang="en-US" sz="29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MPI</a:t>
            </a:r>
            <a:r>
              <a:rPr lang="zh-CN" sz="29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编程</a:t>
            </a:r>
          </a:p>
        </p:txBody>
      </p:sp>
      <p:sp>
        <p:nvSpPr>
          <p:cNvPr id="3" name="Text 1"/>
          <p:cNvSpPr/>
          <p:nvPr/>
        </p:nvSpPr>
        <p:spPr>
          <a:xfrm>
            <a:off x="4367213" y="2309813"/>
            <a:ext cx="3958590" cy="7524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endParaRPr lang="en-US" sz="1920" dirty="0"/>
          </a:p>
        </p:txBody>
      </p:sp>
      <p:sp>
        <p:nvSpPr>
          <p:cNvPr id="4" name="Text 2"/>
          <p:cNvSpPr/>
          <p:nvPr/>
        </p:nvSpPr>
        <p:spPr>
          <a:xfrm>
            <a:off x="4367213" y="3595688"/>
            <a:ext cx="1943100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endParaRPr lang="en-US" sz="1200" dirty="0"/>
          </a:p>
          <a:p>
            <a:r>
              <a:rPr lang="en-US" sz="1200" b="0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2023-04-17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887" y="319087"/>
            <a:ext cx="7891462" cy="5286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2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&lt;b&gt;Python函数与模块&lt;/b&gt;</a:t>
            </a:r>
            <a:endParaRPr lang="en-US" sz="2240" dirty="0"/>
          </a:p>
        </p:txBody>
      </p:sp>
      <p:sp>
        <p:nvSpPr>
          <p:cNvPr id="4" name="Text 1"/>
          <p:cNvSpPr/>
          <p:nvPr/>
        </p:nvSpPr>
        <p:spPr>
          <a:xfrm>
            <a:off x="1462087" y="1524000"/>
            <a:ext cx="5610225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函数定义与调用</a:t>
            </a:r>
            <a:endParaRPr lang="en-US" sz="1280" dirty="0"/>
          </a:p>
        </p:txBody>
      </p:sp>
      <p:sp>
        <p:nvSpPr>
          <p:cNvPr id="5" name="Text 2"/>
          <p:cNvSpPr/>
          <p:nvPr/>
        </p:nvSpPr>
        <p:spPr>
          <a:xfrm>
            <a:off x="1462087" y="3819525"/>
            <a:ext cx="5610225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Python模块与包</a:t>
            </a:r>
            <a:endParaRPr lang="en-US" sz="1280" dirty="0"/>
          </a:p>
        </p:txBody>
      </p:sp>
      <p:sp>
        <p:nvSpPr>
          <p:cNvPr id="6" name="Text 3"/>
          <p:cNvSpPr/>
          <p:nvPr/>
        </p:nvSpPr>
        <p:spPr>
          <a:xfrm>
            <a:off x="1738312" y="2686050"/>
            <a:ext cx="5610225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参数传递</a:t>
            </a:r>
            <a:endParaRPr lang="en-US" sz="128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Python数据结构</a:t>
            </a:r>
            <a:endParaRPr lang="en-US" sz="2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221999" y="2477485"/>
            <a:ext cx="2906110" cy="24830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730"/>
              </a:lnSpc>
              <a:buNone/>
            </a:pPr>
            <a:r>
              <a:rPr lang="en-US" sz="11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元组（Tuple）</a:t>
            </a:r>
            <a:endParaRPr lang="en-US" sz="1110" dirty="0"/>
          </a:p>
        </p:txBody>
      </p:sp>
      <p:sp>
        <p:nvSpPr>
          <p:cNvPr id="6" name="Text 2"/>
          <p:cNvSpPr/>
          <p:nvPr/>
        </p:nvSpPr>
        <p:spPr>
          <a:xfrm>
            <a:off x="5221999" y="3291380"/>
            <a:ext cx="2906110" cy="24830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730"/>
              </a:lnSpc>
              <a:buNone/>
            </a:pPr>
            <a:r>
              <a:rPr lang="en-US" sz="11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集合（Set）</a:t>
            </a:r>
            <a:endParaRPr lang="en-US" sz="1110" dirty="0"/>
          </a:p>
        </p:txBody>
      </p:sp>
      <p:sp>
        <p:nvSpPr>
          <p:cNvPr id="7" name="Text 3"/>
          <p:cNvSpPr/>
          <p:nvPr/>
        </p:nvSpPr>
        <p:spPr>
          <a:xfrm>
            <a:off x="5221999" y="4169651"/>
            <a:ext cx="2906110" cy="24830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730"/>
              </a:lnSpc>
              <a:buNone/>
            </a:pPr>
            <a:r>
              <a:rPr lang="en-US" sz="11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字典（Dictionary）</a:t>
            </a:r>
            <a:endParaRPr lang="en-US" sz="1110" dirty="0"/>
          </a:p>
        </p:txBody>
      </p:sp>
      <p:sp>
        <p:nvSpPr>
          <p:cNvPr id="8" name="Text 4"/>
          <p:cNvSpPr/>
          <p:nvPr/>
        </p:nvSpPr>
        <p:spPr>
          <a:xfrm>
            <a:off x="5221999" y="1658992"/>
            <a:ext cx="2906110" cy="24830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730"/>
              </a:lnSpc>
              <a:buNone/>
            </a:pPr>
            <a:r>
              <a:rPr lang="en-US" sz="11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列表（List）</a:t>
            </a:r>
            <a:endParaRPr lang="en-US" sz="111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 Python面向对象编程</a:t>
            </a:r>
            <a:endParaRPr lang="en-US" sz="2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502244" y="1378497"/>
            <a:ext cx="2234762" cy="34487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类与对象</a:t>
            </a:r>
            <a:endParaRPr lang="en-US" sz="1545" dirty="0"/>
          </a:p>
        </p:txBody>
      </p:sp>
      <p:sp>
        <p:nvSpPr>
          <p:cNvPr id="6" name="Text 2"/>
          <p:cNvSpPr/>
          <p:nvPr/>
        </p:nvSpPr>
        <p:spPr>
          <a:xfrm>
            <a:off x="1028372" y="3355756"/>
            <a:ext cx="2234762" cy="34487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5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封装、继承、多态</a:t>
            </a:r>
            <a:endParaRPr lang="en-US" sz="1545" dirty="0"/>
          </a:p>
        </p:txBody>
      </p:sp>
      <p:sp>
        <p:nvSpPr>
          <p:cNvPr id="7" name="Text 3"/>
          <p:cNvSpPr/>
          <p:nvPr/>
        </p:nvSpPr>
        <p:spPr>
          <a:xfrm>
            <a:off x="5980715" y="3355756"/>
            <a:ext cx="2234762" cy="68974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l">
              <a:lnSpc>
                <a:spcPts val="2400"/>
              </a:lnSpc>
            </a:pPr>
            <a:r>
              <a:rPr lang="en-US" sz="1500" dirty="0">
                <a:solidFill>
                  <a:srgbClr val="383838"/>
                </a:solidFill>
              </a:rPr>
              <a:t>特殊方法（如__init__、str）</a:t>
            </a:r>
            <a:endParaRPr lang="en-US" sz="154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338263" y="433388"/>
            <a:ext cx="6462712" cy="6905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/>
            <a:r>
              <a:rPr lang="en-US" sz="26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 &lt;b&gt;常用Python模块&lt;/b&gt;</a:t>
            </a:r>
            <a:endParaRPr lang="en-US" sz="2560" dirty="0"/>
          </a:p>
        </p:txBody>
      </p:sp>
      <p:sp>
        <p:nvSpPr>
          <p:cNvPr id="4" name="Text 1"/>
          <p:cNvSpPr/>
          <p:nvPr/>
        </p:nvSpPr>
        <p:spPr>
          <a:xfrm>
            <a:off x="757238" y="2924175"/>
            <a:ext cx="156210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os模块</a:t>
            </a:r>
            <a:endParaRPr lang="en-US" sz="1280" dirty="0"/>
          </a:p>
        </p:txBody>
      </p:sp>
      <p:sp>
        <p:nvSpPr>
          <p:cNvPr id="5" name="Text 2"/>
          <p:cNvSpPr/>
          <p:nvPr/>
        </p:nvSpPr>
        <p:spPr>
          <a:xfrm>
            <a:off x="2776538" y="2924175"/>
            <a:ext cx="156210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sys模块</a:t>
            </a:r>
            <a:endParaRPr lang="en-US" sz="1280" dirty="0"/>
          </a:p>
        </p:txBody>
      </p:sp>
      <p:sp>
        <p:nvSpPr>
          <p:cNvPr id="6" name="Text 3"/>
          <p:cNvSpPr/>
          <p:nvPr/>
        </p:nvSpPr>
        <p:spPr>
          <a:xfrm>
            <a:off x="4805363" y="2924175"/>
            <a:ext cx="156210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datetime模块</a:t>
            </a:r>
            <a:endParaRPr lang="en-US" sz="1280" dirty="0"/>
          </a:p>
        </p:txBody>
      </p:sp>
      <p:sp>
        <p:nvSpPr>
          <p:cNvPr id="7" name="Text 4"/>
          <p:cNvSpPr/>
          <p:nvPr/>
        </p:nvSpPr>
        <p:spPr>
          <a:xfrm>
            <a:off x="6824663" y="2924175"/>
            <a:ext cx="156210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math模块</a:t>
            </a:r>
            <a:endParaRPr lang="en-US" sz="128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6725" y="376238"/>
            <a:ext cx="4086225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9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 &lt;b&gt;文件操作与异常处理&lt;/b&gt;</a:t>
            </a:r>
            <a:endParaRPr lang="en-US" sz="1920" dirty="0"/>
          </a:p>
        </p:txBody>
      </p:sp>
      <p:sp>
        <p:nvSpPr>
          <p:cNvPr id="4" name="Text 1"/>
          <p:cNvSpPr/>
          <p:nvPr/>
        </p:nvSpPr>
        <p:spPr>
          <a:xfrm>
            <a:off x="552450" y="2466975"/>
            <a:ext cx="2952750" cy="2857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文件的打开、读写与关闭</a:t>
            </a:r>
            <a:endParaRPr lang="en-US" sz="1280" dirty="0"/>
          </a:p>
        </p:txBody>
      </p:sp>
      <p:sp>
        <p:nvSpPr>
          <p:cNvPr id="5" name="Text 2"/>
          <p:cNvSpPr/>
          <p:nvPr/>
        </p:nvSpPr>
        <p:spPr>
          <a:xfrm>
            <a:off x="552450" y="3038475"/>
            <a:ext cx="2952750" cy="2857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异常捕捉与处理</a:t>
            </a:r>
            <a:endParaRPr lang="en-US" sz="128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090613"/>
            <a:ext cx="7286625" cy="5000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/>
            <a:r>
              <a:rPr lang="en-US" sz="1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9. &lt;b&gt;实战项目&lt;/b&gt;</a:t>
            </a:r>
            <a:endParaRPr lang="en-US" sz="1760" dirty="0"/>
          </a:p>
        </p:txBody>
      </p:sp>
      <p:sp>
        <p:nvSpPr>
          <p:cNvPr id="4" name="Text 1"/>
          <p:cNvSpPr/>
          <p:nvPr/>
        </p:nvSpPr>
        <p:spPr>
          <a:xfrm>
            <a:off x="800100" y="3124200"/>
            <a:ext cx="228600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示例项目介绍</a:t>
            </a:r>
            <a:endParaRPr lang="en-US" sz="1280" dirty="0"/>
          </a:p>
        </p:txBody>
      </p:sp>
      <p:sp>
        <p:nvSpPr>
          <p:cNvPr id="5" name="Text 2"/>
          <p:cNvSpPr/>
          <p:nvPr/>
        </p:nvSpPr>
        <p:spPr>
          <a:xfrm>
            <a:off x="3429000" y="3124200"/>
            <a:ext cx="228600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逐步实现项目功能</a:t>
            </a:r>
            <a:endParaRPr lang="en-US" sz="1280" dirty="0"/>
          </a:p>
        </p:txBody>
      </p:sp>
      <p:sp>
        <p:nvSpPr>
          <p:cNvPr id="6" name="Text 3"/>
          <p:cNvSpPr/>
          <p:nvPr/>
        </p:nvSpPr>
        <p:spPr>
          <a:xfrm>
            <a:off x="6057900" y="3124200"/>
            <a:ext cx="228600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总结与优化</a:t>
            </a:r>
            <a:endParaRPr lang="en-US" sz="128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50428" y="1324303"/>
            <a:ext cx="31531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Xx</a:t>
            </a:r>
          </a:p>
          <a:p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Xxxxxxxx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  <a:cs typeface="Ebrima" panose="02000000000000000000" pitchFamily="2" charset="0"/>
              </a:rPr>
              <a:t>Xxxxxxx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Ebrima" panose="02000000000000000000" pitchFamily="2" charset="0"/>
            </a:endParaRPr>
          </a:p>
          <a:p>
            <a:endParaRPr lang="en-US" altLang="zh-CN" dirty="0"/>
          </a:p>
          <a:p>
            <a:r>
              <a:rPr lang="en-US" altLang="zh-CN" dirty="0" err="1" smtClean="0"/>
              <a:t>xxxxx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3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2633663"/>
            <a:ext cx="3395663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/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871788" y="3076575"/>
            <a:ext cx="3395663" cy="10334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/>
            <a:r>
              <a:rPr lang="en-US" sz="45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95550" y="124301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5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495550" y="2486025"/>
            <a:ext cx="5101590" cy="1676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3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目录</a:t>
            </a:r>
            <a:endParaRPr lang="en-US" sz="384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目录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714375" y="1966595"/>
            <a:ext cx="771525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lnSpc>
                <a:spcPts val="192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MPI</a:t>
            </a: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简介</a:t>
            </a:r>
            <a:r>
              <a:rPr lang="zh-CN" alt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（</a:t>
            </a:r>
            <a:r>
              <a:rPr lang="en-US" altLang="zh-CN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5min</a:t>
            </a:r>
            <a:r>
              <a:rPr lang="zh-CN" alt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）</a:t>
            </a:r>
          </a:p>
        </p:txBody>
      </p:sp>
      <p:sp>
        <p:nvSpPr>
          <p:cNvPr id="5" name="Text 2"/>
          <p:cNvSpPr/>
          <p:nvPr/>
        </p:nvSpPr>
        <p:spPr>
          <a:xfrm>
            <a:off x="714375" y="2347595"/>
            <a:ext cx="771525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lnSpc>
                <a:spcPts val="192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</a:t>
            </a: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安装与环境配置</a:t>
            </a:r>
            <a:r>
              <a:rPr lang="zh-CN" alt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（</a:t>
            </a:r>
            <a:r>
              <a:rPr lang="en-US" altLang="zh-CN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10min</a:t>
            </a:r>
            <a:r>
              <a:rPr lang="zh-CN" alt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）</a:t>
            </a:r>
          </a:p>
        </p:txBody>
      </p:sp>
      <p:sp>
        <p:nvSpPr>
          <p:cNvPr id="6" name="Text 3"/>
          <p:cNvSpPr/>
          <p:nvPr/>
        </p:nvSpPr>
        <p:spPr>
          <a:xfrm>
            <a:off x="714375" y="2728595"/>
            <a:ext cx="771525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lnSpc>
                <a:spcPts val="192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</a:t>
            </a:r>
            <a:r>
              <a:rPr lang="zh-CN" alt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点对点通信（</a:t>
            </a:r>
            <a:r>
              <a:rPr lang="en-US" altLang="zh-CN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20min</a:t>
            </a:r>
            <a:r>
              <a:rPr lang="zh-CN" alt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）</a:t>
            </a:r>
          </a:p>
        </p:txBody>
      </p:sp>
      <p:sp>
        <p:nvSpPr>
          <p:cNvPr id="7" name="Text 4"/>
          <p:cNvSpPr/>
          <p:nvPr/>
        </p:nvSpPr>
        <p:spPr>
          <a:xfrm>
            <a:off x="714375" y="3109595"/>
            <a:ext cx="771525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lnSpc>
                <a:spcPts val="192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</a:t>
            </a:r>
            <a:r>
              <a:rPr lang="zh-CN" alt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集合通信 （</a:t>
            </a:r>
            <a:r>
              <a:rPr lang="en-US" altLang="zh-CN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20min</a:t>
            </a:r>
            <a:r>
              <a:rPr lang="zh-CN" alt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）</a:t>
            </a:r>
          </a:p>
        </p:txBody>
      </p:sp>
      <p:sp>
        <p:nvSpPr>
          <p:cNvPr id="8" name="Text 5"/>
          <p:cNvSpPr/>
          <p:nvPr/>
        </p:nvSpPr>
        <p:spPr>
          <a:xfrm>
            <a:off x="714375" y="3490595"/>
            <a:ext cx="771525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lnSpc>
                <a:spcPts val="192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</a:t>
            </a:r>
            <a:r>
              <a:rPr lang="zh-CN" alt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分组通信 （</a:t>
            </a:r>
            <a:r>
              <a:rPr lang="en-US" altLang="zh-CN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5min</a:t>
            </a:r>
            <a:r>
              <a:rPr lang="zh-CN" alt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MPI简介</a:t>
            </a:r>
            <a:endParaRPr lang="en-US" sz="2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90" y="1476375"/>
            <a:ext cx="8541385" cy="344551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68760" y="2109183"/>
            <a:ext cx="1948957" cy="40288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MPI</a:t>
            </a:r>
            <a:r>
              <a:rPr lang="zh-CN" alt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是什么</a:t>
            </a:r>
          </a:p>
        </p:txBody>
      </p:sp>
      <p:sp>
        <p:nvSpPr>
          <p:cNvPr id="6" name="Text 2"/>
          <p:cNvSpPr/>
          <p:nvPr/>
        </p:nvSpPr>
        <p:spPr>
          <a:xfrm>
            <a:off x="6759633" y="2109183"/>
            <a:ext cx="1948957" cy="40288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MPI的应用领域</a:t>
            </a:r>
            <a:endParaRPr lang="en-US" sz="1355" dirty="0"/>
          </a:p>
        </p:txBody>
      </p:sp>
      <p:sp>
        <p:nvSpPr>
          <p:cNvPr id="7" name="Text 3"/>
          <p:cNvSpPr/>
          <p:nvPr/>
        </p:nvSpPr>
        <p:spPr>
          <a:xfrm>
            <a:off x="3645535" y="2109470"/>
            <a:ext cx="1948815" cy="3238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MPI的</a:t>
            </a:r>
            <a:r>
              <a:rPr lang="zh-CN" alt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历史与实现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9115" y="2433320"/>
            <a:ext cx="207708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MPI(Message Passing Interface)是一种用于在并行计算机系统中进行进程间通信的标准。MPI允许在不同的节点上运行的进程进行通信和同步，使得分布式计算变得更加容易和高效。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81400" y="2433320"/>
            <a:ext cx="20770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90</a:t>
            </a:r>
            <a:r>
              <a:rPr lang="zh-CN" altLang="en-US" sz="1400"/>
              <a:t>年代初开始涌现，</a:t>
            </a:r>
            <a:r>
              <a:rPr lang="en-US" altLang="zh-CN" sz="1400"/>
              <a:t>1992</a:t>
            </a:r>
            <a:r>
              <a:rPr lang="zh-CN" altLang="en-US" sz="1400"/>
              <a:t>年正式被提出，</a:t>
            </a:r>
            <a:r>
              <a:rPr lang="en-US" altLang="zh-CN" sz="1400"/>
              <a:t>1994</a:t>
            </a:r>
            <a:r>
              <a:rPr lang="zh-CN" altLang="en-US" sz="1400"/>
              <a:t>年确定了</a:t>
            </a:r>
            <a:r>
              <a:rPr lang="en-US" altLang="zh-CN" sz="1400"/>
              <a:t>MPI</a:t>
            </a:r>
            <a:r>
              <a:rPr lang="zh-CN" altLang="en-US" sz="1400"/>
              <a:t>标准</a:t>
            </a:r>
          </a:p>
          <a:p>
            <a:r>
              <a:rPr lang="en-US" altLang="zh-CN" sz="1400"/>
              <a:t>1997</a:t>
            </a:r>
            <a:r>
              <a:rPr lang="zh-CN" altLang="en-US" sz="1400"/>
              <a:t>年</a:t>
            </a:r>
            <a:r>
              <a:rPr lang="en-US" altLang="zh-CN" sz="1400"/>
              <a:t>MPI 2.0</a:t>
            </a:r>
          </a:p>
          <a:p>
            <a:r>
              <a:rPr lang="en-US" altLang="zh-CN" sz="1400"/>
              <a:t>2021</a:t>
            </a:r>
            <a:r>
              <a:rPr lang="zh-CN" altLang="en-US" sz="1400"/>
              <a:t>年</a:t>
            </a:r>
            <a:r>
              <a:rPr lang="en-US" altLang="zh-CN" sz="1400"/>
              <a:t>MPI 3.0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实现：OpenMPI、MPICH、Intel MPI、MVAPICH、Cray MPI等等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711950" y="2433320"/>
            <a:ext cx="20770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1</a:t>
            </a:r>
            <a:r>
              <a:rPr lang="zh-CN" altLang="en-US" sz="1400"/>
              <a:t>科学计算</a:t>
            </a:r>
            <a:r>
              <a:rPr lang="en-US" altLang="zh-CN" sz="1400"/>
              <a:t>:</a:t>
            </a:r>
            <a:r>
              <a:rPr lang="zh-CN" altLang="en-US" sz="1400"/>
              <a:t>例如天文学、生物学、化学、物理学</a:t>
            </a:r>
          </a:p>
          <a:p>
            <a:r>
              <a:rPr lang="en-US" altLang="zh-CN" sz="1400"/>
              <a:t>2</a:t>
            </a:r>
            <a:r>
              <a:rPr lang="zh-CN" altLang="en-US" sz="1400"/>
              <a:t>工程模拟</a:t>
            </a:r>
            <a:r>
              <a:rPr lang="en-US" altLang="zh-CN" sz="1400"/>
              <a:t>:</a:t>
            </a:r>
            <a:r>
              <a:rPr lang="zh-CN" altLang="en-US" sz="1400"/>
              <a:t>MPI可用于模拟流体力学、结构力学、</a:t>
            </a:r>
            <a:r>
              <a:rPr lang="en-US" altLang="zh-CN" sz="1400"/>
              <a:t>3</a:t>
            </a:r>
            <a:r>
              <a:rPr lang="zh-CN" altLang="en-US" sz="1400"/>
              <a:t>大数据处理</a:t>
            </a:r>
            <a:r>
              <a:rPr lang="en-US" altLang="zh-CN" sz="1400"/>
              <a:t>:MapReduce</a:t>
            </a:r>
            <a:endParaRPr lang="zh-CN" altLang="en-US" sz="1400"/>
          </a:p>
          <a:p>
            <a:r>
              <a:rPr lang="en-US" altLang="zh-CN" sz="1400"/>
              <a:t>4</a:t>
            </a:r>
            <a:r>
              <a:rPr lang="zh-CN" altLang="en-US" sz="1400"/>
              <a:t>机器学习：MPI也可用于加速机器学习算法的训练过程。</a:t>
            </a:r>
          </a:p>
          <a:p>
            <a:r>
              <a:rPr lang="en-US" altLang="zh-CN" sz="1400"/>
              <a:t>5</a:t>
            </a:r>
            <a:r>
              <a:rPr lang="zh-CN" altLang="en-US" sz="1400"/>
              <a:t>多媒体处理：视频编码、图像处理等领域。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MPI简介</a:t>
            </a:r>
            <a:endParaRPr 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62000" y="1192530"/>
            <a:ext cx="723646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MPICH is supposed to be high-quality reference implementation of the </a:t>
            </a:r>
            <a:r>
              <a:rPr lang="zh-CN" altLang="en-US">
                <a:solidFill>
                  <a:srgbClr val="FF0000"/>
                </a:solidFill>
              </a:rPr>
              <a:t>latest MPI standard</a:t>
            </a:r>
            <a:r>
              <a:rPr lang="zh-CN" altLang="en-US"/>
              <a:t> and the basis for derivative implementations to meet special purpose needs. </a:t>
            </a:r>
          </a:p>
          <a:p>
            <a:r>
              <a:rPr lang="zh-CN" altLang="en-US"/>
              <a:t>Open-MPI targets the </a:t>
            </a:r>
            <a:r>
              <a:rPr lang="zh-CN" altLang="en-US">
                <a:solidFill>
                  <a:srgbClr val="FF0000"/>
                </a:solidFill>
              </a:rPr>
              <a:t>common case</a:t>
            </a:r>
            <a:r>
              <a:rPr lang="zh-CN" altLang="en-US"/>
              <a:t>, both in terms of usage and network conduits.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62000" y="3190875"/>
            <a:ext cx="703135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As for the MPI standard coverage.MPICH seems to be superior to anyother MPI implementation</a:t>
            </a:r>
          </a:p>
          <a:p>
            <a:r>
              <a:rPr lang="zh-CN" altLang="en-US"/>
              <a:t>But it doesn't support </a:t>
            </a:r>
            <a:r>
              <a:rPr lang="zh-CN" altLang="en-US">
                <a:solidFill>
                  <a:srgbClr val="FF0000"/>
                </a:solidFill>
              </a:rPr>
              <a:t>InfiniBand interconnects </a:t>
            </a:r>
            <a:r>
              <a:rPr lang="en-US" altLang="zh-CN">
                <a:solidFill>
                  <a:srgbClr val="FF0000"/>
                </a:solidFill>
              </a:rPr>
              <a:t>,RDMA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Many of its derivatives, such as </a:t>
            </a:r>
            <a:r>
              <a:rPr lang="zh-CN" altLang="en-US">
                <a:solidFill>
                  <a:srgbClr val="FF0000"/>
                </a:solidFill>
              </a:rPr>
              <a:t>Intel MPI</a:t>
            </a:r>
            <a:r>
              <a:rPr lang="zh-CN" altLang="en-US"/>
              <a:t> and </a:t>
            </a:r>
            <a:r>
              <a:rPr lang="zh-CN" altLang="en-US">
                <a:solidFill>
                  <a:srgbClr val="FF0000"/>
                </a:solidFill>
              </a:rPr>
              <a:t>MVAPICH</a:t>
            </a:r>
            <a:r>
              <a:rPr lang="zh-CN" altLang="en-US"/>
              <a:t>,do support these new hardwares and protocols.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安装与环境配置</a:t>
            </a:r>
            <a:endParaRPr lang="en-US" sz="2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25" y="1081405"/>
            <a:ext cx="9495155" cy="424942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746506" y="1366257"/>
            <a:ext cx="3651031" cy="3678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6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MPICH安装教程</a:t>
            </a:r>
          </a:p>
        </p:txBody>
      </p:sp>
      <p:sp>
        <p:nvSpPr>
          <p:cNvPr id="6" name="Text 2"/>
          <p:cNvSpPr/>
          <p:nvPr/>
        </p:nvSpPr>
        <p:spPr>
          <a:xfrm>
            <a:off x="2390140" y="2600960"/>
            <a:ext cx="4714875" cy="36766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235" dirty="0"/>
              <a:t>1 </a:t>
            </a:r>
            <a:r>
              <a:rPr lang="zh-CN" altLang="en-US" sz="1235" dirty="0"/>
              <a:t>进入到官网进行下载    https://www.mpich.org/downloads/</a:t>
            </a:r>
          </a:p>
          <a:p>
            <a:pPr marL="0" indent="0" algn="l">
              <a:lnSpc>
                <a:spcPts val="1920"/>
              </a:lnSpc>
              <a:buNone/>
            </a:pPr>
            <a:r>
              <a:rPr lang="en-US" altLang="zh-CN" sz="1235" dirty="0"/>
              <a:t>2 </a:t>
            </a:r>
            <a:r>
              <a:rPr lang="zh-CN" altLang="en-US" sz="1235" dirty="0"/>
              <a:t>配置文件设置    ./configure --disable-fortran</a:t>
            </a:r>
          </a:p>
          <a:p>
            <a:pPr marL="0" indent="0" algn="l">
              <a:lnSpc>
                <a:spcPts val="1920"/>
              </a:lnSpc>
              <a:buNone/>
            </a:pPr>
            <a:r>
              <a:rPr lang="en-US" altLang="zh-CN" sz="1235" dirty="0"/>
              <a:t>3 </a:t>
            </a:r>
            <a:r>
              <a:rPr lang="zh-CN" altLang="zh-CN" sz="1235" dirty="0"/>
              <a:t>编译和安装    </a:t>
            </a:r>
            <a:r>
              <a:rPr lang="en-US" altLang="zh-CN" sz="1235" dirty="0"/>
              <a:t>make -j 8; sudo make install (</a:t>
            </a:r>
            <a:r>
              <a:rPr lang="zh-CN" altLang="zh-CN" sz="1235" dirty="0"/>
              <a:t>漫长的编译过程</a:t>
            </a:r>
            <a:r>
              <a:rPr lang="en-US" altLang="zh-CN" sz="1235" dirty="0"/>
              <a:t>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90140" y="4112895"/>
            <a:ext cx="5031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mpic++    mpicc   mpi</a:t>
            </a:r>
            <a:r>
              <a:rPr lang="en-US" altLang="zh-CN"/>
              <a:t>run</a:t>
            </a:r>
            <a:r>
              <a:rPr lang="zh-CN" altLang="en-US"/>
              <a:t>   mpichversion    mpi</a:t>
            </a:r>
            <a:r>
              <a:rPr lang="en-US" altLang="zh-CN"/>
              <a:t>exec</a:t>
            </a:r>
            <a:r>
              <a:rPr lang="zh-CN" altLang="en-US"/>
              <a:t>   mpicxx   mpi</a:t>
            </a:r>
            <a:r>
              <a:rPr lang="en-US" altLang="zh-CN"/>
              <a:t>fort  mpivars 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MPI</a:t>
            </a:r>
            <a:r>
              <a:rPr lang="zh-CN" alt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</a:t>
            </a:r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Hello world</a:t>
            </a:r>
            <a:endParaRPr lang="zh-CN" altLang="en-US" sz="24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1475" y="1118870"/>
            <a:ext cx="26149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hello world</a:t>
            </a:r>
            <a:r>
              <a:rPr lang="zh-CN" altLang="en-US"/>
              <a:t>程序</a:t>
            </a:r>
          </a:p>
          <a:p>
            <a:endParaRPr lang="zh-CN" altLang="en-US"/>
          </a:p>
          <a:p>
            <a:r>
              <a:rPr lang="en-US" altLang="zh-CN"/>
              <a:t>mpicc -o hello hello.c</a:t>
            </a:r>
          </a:p>
          <a:p>
            <a:endParaRPr lang="zh-CN" altLang="en-US"/>
          </a:p>
          <a:p>
            <a:r>
              <a:rPr lang="en-US" altLang="zh-CN"/>
              <a:t>mpirun -np 4 ./hello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125" y="977265"/>
            <a:ext cx="5603875" cy="41636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MPI</a:t>
            </a:r>
            <a:r>
              <a:rPr lang="zh-CN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点对点通信</a:t>
            </a:r>
            <a:endParaRPr lang="zh-CN" altLang="zh-CN" sz="24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833" y="1286466"/>
            <a:ext cx="4390190" cy="361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3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MPI</a:t>
            </a:r>
            <a:r>
              <a:rPr lang="zh-CN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点对点通信</a:t>
            </a:r>
            <a:endParaRPr lang="zh-CN" altLang="zh-CN" sz="24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833" y="1286466"/>
            <a:ext cx="4390190" cy="36141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493</Words>
  <Application>Microsoft Office PowerPoint</Application>
  <PresentationFormat>全屏显示(16:9)</PresentationFormat>
  <Paragraphs>94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Noto Sans SC</vt:lpstr>
      <vt:lpstr>等线</vt:lpstr>
      <vt:lpstr>黑体</vt:lpstr>
      <vt:lpstr>楷体</vt:lpstr>
      <vt:lpstr>Arial</vt:lpstr>
      <vt:lpstr>Calibri</vt:lpstr>
      <vt:lpstr>Ebrima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小白如何快速入门Python</dc:title>
  <dc:subject>SUBTITLE HERE</dc:subject>
  <dc:creator>MindShow.fun</dc:creator>
  <cp:lastModifiedBy>mark</cp:lastModifiedBy>
  <cp:revision>11</cp:revision>
  <dcterms:created xsi:type="dcterms:W3CDTF">2023-04-17T03:04:00Z</dcterms:created>
  <dcterms:modified xsi:type="dcterms:W3CDTF">2023-04-19T08:13:14Z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2052-10.8.2.6613</vt:lpwstr>
  </property>
</Properties>
</file>