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72" r:id="rId7"/>
    <p:sldId id="261" r:id="rId8"/>
    <p:sldId id="262" r:id="rId9"/>
    <p:sldId id="276" r:id="rId10"/>
    <p:sldId id="274" r:id="rId11"/>
    <p:sldId id="277" r:id="rId12"/>
    <p:sldId id="278" r:id="rId13"/>
    <p:sldId id="279" r:id="rId14"/>
    <p:sldId id="263" r:id="rId15"/>
    <p:sldId id="264" r:id="rId16"/>
    <p:sldId id="265" r:id="rId17"/>
    <p:sldId id="266" r:id="rId18"/>
    <p:sldId id="267" r:id="rId19"/>
    <p:sldId id="268" r:id="rId20"/>
    <p:sldId id="275" r:id="rId21"/>
    <p:sldId id="269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End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ver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atalog-bg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7213" y="809625"/>
            <a:ext cx="3958590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r>
              <a:rPr lang="zh-CN" altLang="en-US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一小时</a:t>
            </a:r>
            <a:r>
              <a:rPr lang="en-US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快速入门</a:t>
            </a:r>
          </a:p>
          <a:p>
            <a:r>
              <a:rPr lang="en-US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</a:t>
            </a:r>
            <a:r>
              <a:rPr lang="zh-CN" sz="29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编程</a:t>
            </a:r>
          </a:p>
        </p:txBody>
      </p:sp>
      <p:sp>
        <p:nvSpPr>
          <p:cNvPr id="3" name="Text 1"/>
          <p:cNvSpPr/>
          <p:nvPr/>
        </p:nvSpPr>
        <p:spPr>
          <a:xfrm>
            <a:off x="4367213" y="2309813"/>
            <a:ext cx="3958590" cy="752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4367213" y="3595688"/>
            <a:ext cx="1943100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200" dirty="0"/>
          </a:p>
          <a:p>
            <a:r>
              <a:rPr lang="en-US" sz="1200" b="0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2023-04-17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59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37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9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87" y="319087"/>
            <a:ext cx="7891462" cy="52863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2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&lt;b&gt;Python函数与模块&lt;/b&gt;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1462087" y="152400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函数定义与调用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1462087" y="3819525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Python模块与包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1738312" y="2686050"/>
            <a:ext cx="5610225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参数传递</a:t>
            </a:r>
            <a:endParaRPr lang="en-US" sz="12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Python数据结构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21999" y="2477485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元组（Tuple）</a:t>
            </a:r>
            <a:endParaRPr lang="en-US" sz="1110" dirty="0"/>
          </a:p>
        </p:txBody>
      </p:sp>
      <p:sp>
        <p:nvSpPr>
          <p:cNvPr id="6" name="Text 2"/>
          <p:cNvSpPr/>
          <p:nvPr/>
        </p:nvSpPr>
        <p:spPr>
          <a:xfrm>
            <a:off x="5221999" y="3291380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集合（Set）</a:t>
            </a:r>
            <a:endParaRPr lang="en-US" sz="1110" dirty="0"/>
          </a:p>
        </p:txBody>
      </p:sp>
      <p:sp>
        <p:nvSpPr>
          <p:cNvPr id="7" name="Text 3"/>
          <p:cNvSpPr/>
          <p:nvPr/>
        </p:nvSpPr>
        <p:spPr>
          <a:xfrm>
            <a:off x="5221999" y="4169651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字典（Dictionary）</a:t>
            </a:r>
            <a:endParaRPr lang="en-US" sz="1110" dirty="0"/>
          </a:p>
        </p:txBody>
      </p:sp>
      <p:sp>
        <p:nvSpPr>
          <p:cNvPr id="8" name="Text 4"/>
          <p:cNvSpPr/>
          <p:nvPr/>
        </p:nvSpPr>
        <p:spPr>
          <a:xfrm>
            <a:off x="5221999" y="1658992"/>
            <a:ext cx="2906110" cy="24830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730"/>
              </a:lnSpc>
              <a:buNone/>
            </a:pPr>
            <a:r>
              <a:rPr lang="en-US" sz="11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列表（List）</a:t>
            </a:r>
            <a:endParaRPr lang="en-US" sz="11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6. Python面向对象编程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02244" y="1378497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类与对象</a:t>
            </a:r>
            <a:endParaRPr lang="en-US" sz="1545" dirty="0"/>
          </a:p>
        </p:txBody>
      </p:sp>
      <p:sp>
        <p:nvSpPr>
          <p:cNvPr id="6" name="Text 2"/>
          <p:cNvSpPr/>
          <p:nvPr/>
        </p:nvSpPr>
        <p:spPr>
          <a:xfrm>
            <a:off x="1028372" y="3355756"/>
            <a:ext cx="2234762" cy="3448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封装、继承、多态</a:t>
            </a:r>
            <a:endParaRPr lang="en-US" sz="1545" dirty="0"/>
          </a:p>
        </p:txBody>
      </p:sp>
      <p:sp>
        <p:nvSpPr>
          <p:cNvPr id="7" name="Text 3"/>
          <p:cNvSpPr/>
          <p:nvPr/>
        </p:nvSpPr>
        <p:spPr>
          <a:xfrm>
            <a:off x="5980715" y="3355756"/>
            <a:ext cx="2234762" cy="68974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ts val="2400"/>
              </a:lnSpc>
            </a:pPr>
            <a:r>
              <a:rPr lang="en-US" sz="1500" dirty="0">
                <a:solidFill>
                  <a:srgbClr val="383838"/>
                </a:solidFill>
              </a:rPr>
              <a:t>特殊方法（如__init__、str）</a:t>
            </a:r>
            <a:endParaRPr lang="en-US" sz="154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38263" y="433388"/>
            <a:ext cx="6462712" cy="6905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7. &lt;b&gt;常用Python模块&lt;/b&gt;</a:t>
            </a:r>
            <a:endParaRPr lang="en-US" sz="2560" dirty="0"/>
          </a:p>
        </p:txBody>
      </p:sp>
      <p:sp>
        <p:nvSpPr>
          <p:cNvPr id="4" name="Text 1"/>
          <p:cNvSpPr/>
          <p:nvPr/>
        </p:nvSpPr>
        <p:spPr>
          <a:xfrm>
            <a:off x="7572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os模块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2776538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sys模块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48053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datetime模块</a:t>
            </a:r>
            <a:endParaRPr lang="en-US" sz="1280" dirty="0"/>
          </a:p>
        </p:txBody>
      </p:sp>
      <p:sp>
        <p:nvSpPr>
          <p:cNvPr id="7" name="Text 4"/>
          <p:cNvSpPr/>
          <p:nvPr/>
        </p:nvSpPr>
        <p:spPr>
          <a:xfrm>
            <a:off x="6824663" y="2924175"/>
            <a:ext cx="15621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math模块</a:t>
            </a:r>
            <a:endParaRPr lang="en-US" sz="12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9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8. &lt;b&gt;文件操作与异常处理&lt;/b&gt;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552450" y="24669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文件的打开、读写与关闭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552450" y="3038475"/>
            <a:ext cx="2952750" cy="2857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异常捕捉与处理</a:t>
            </a:r>
            <a:endParaRPr lang="en-US" sz="128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090613"/>
            <a:ext cx="7286625" cy="5000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1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9. &lt;b&gt;实战项目&lt;/b&gt;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8001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示例项目介绍</a:t>
            </a:r>
            <a:endParaRPr lang="en-US" sz="1280" dirty="0"/>
          </a:p>
        </p:txBody>
      </p:sp>
      <p:sp>
        <p:nvSpPr>
          <p:cNvPr id="5" name="Text 2"/>
          <p:cNvSpPr/>
          <p:nvPr/>
        </p:nvSpPr>
        <p:spPr>
          <a:xfrm>
            <a:off x="34290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逐步实现项目功能</a:t>
            </a:r>
            <a:endParaRPr lang="en-US" sz="1280" dirty="0"/>
          </a:p>
        </p:txBody>
      </p:sp>
      <p:sp>
        <p:nvSpPr>
          <p:cNvPr id="6" name="Text 3"/>
          <p:cNvSpPr/>
          <p:nvPr/>
        </p:nvSpPr>
        <p:spPr>
          <a:xfrm>
            <a:off x="6057900" y="3124200"/>
            <a:ext cx="228600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3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总结与优化</a:t>
            </a:r>
            <a:endParaRPr lang="en-US" sz="12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0428" y="1324303"/>
            <a:ext cx="3153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Xx</a:t>
            </a: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Xxxxxxxx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Ebrima" panose="02000000000000000000" pitchFamily="2" charset="0"/>
              </a:rPr>
              <a:t>Xxxxxxx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Ebrima" panose="02000000000000000000" pitchFamily="2" charset="0"/>
            </a:endParaRPr>
          </a:p>
          <a:p>
            <a:endParaRPr lang="en-US" altLang="zh-CN" dirty="0"/>
          </a:p>
          <a:p>
            <a:r>
              <a:rPr lang="en-US" altLang="zh-CN" dirty="0" err="1" smtClean="0"/>
              <a:t>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95550" y="1243013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5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495550" y="24860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3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</a:t>
            </a:r>
            <a:endParaRPr lang="en-US" sz="38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2633663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3076575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ctr"/>
            <a:r>
              <a:rPr lang="en-US" sz="45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目录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714375" y="1966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</a:t>
            </a: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简介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5" name="Text 2"/>
          <p:cNvSpPr/>
          <p:nvPr/>
        </p:nvSpPr>
        <p:spPr>
          <a:xfrm>
            <a:off x="714375" y="2347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安装与环境配置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6" name="Text 3"/>
          <p:cNvSpPr/>
          <p:nvPr/>
        </p:nvSpPr>
        <p:spPr>
          <a:xfrm>
            <a:off x="714375" y="2728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7" name="Text 4"/>
          <p:cNvSpPr/>
          <p:nvPr/>
        </p:nvSpPr>
        <p:spPr>
          <a:xfrm>
            <a:off x="714375" y="3109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集合通信 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  <p:sp>
        <p:nvSpPr>
          <p:cNvPr id="8" name="Text 5"/>
          <p:cNvSpPr/>
          <p:nvPr/>
        </p:nvSpPr>
        <p:spPr>
          <a:xfrm>
            <a:off x="714375" y="3490595"/>
            <a:ext cx="7715250" cy="381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lnSpc>
                <a:spcPts val="192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分组通信 （</a:t>
            </a:r>
            <a:r>
              <a:rPr lang="en-US" altLang="zh-CN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5min</a:t>
            </a:r>
            <a:r>
              <a:rPr lang="zh-CN" alt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MPI简介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" y="1476375"/>
            <a:ext cx="8541385" cy="34455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8760" y="2109183"/>
            <a:ext cx="1948957" cy="402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</a:t>
            </a:r>
            <a:r>
              <a:rPr lang="zh-CN" alt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是什么</a:t>
            </a:r>
          </a:p>
        </p:txBody>
      </p:sp>
      <p:sp>
        <p:nvSpPr>
          <p:cNvPr id="6" name="Text 2"/>
          <p:cNvSpPr/>
          <p:nvPr/>
        </p:nvSpPr>
        <p:spPr>
          <a:xfrm>
            <a:off x="6759633" y="2109183"/>
            <a:ext cx="1948957" cy="4028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MPI的应用领域</a:t>
            </a:r>
            <a:endParaRPr lang="en-US" sz="1355" dirty="0"/>
          </a:p>
        </p:txBody>
      </p:sp>
      <p:sp>
        <p:nvSpPr>
          <p:cNvPr id="7" name="Text 3"/>
          <p:cNvSpPr/>
          <p:nvPr/>
        </p:nvSpPr>
        <p:spPr>
          <a:xfrm>
            <a:off x="3645535" y="2109470"/>
            <a:ext cx="1948815" cy="3238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MPI的</a:t>
            </a:r>
            <a:r>
              <a:rPr lang="zh-CN" altLang="en-US" sz="14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历史与实现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115" y="2433320"/>
            <a:ext cx="20770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MPI(Message Passing Interface)是一种用于在并行计算机系统中进行进程间通信的标准。MPI允许在不同的节点上运行的进程进行通信和同步，使得分布式计算变得更加容易和高效。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81400" y="2433320"/>
            <a:ext cx="2077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90</a:t>
            </a:r>
            <a:r>
              <a:rPr lang="zh-CN" altLang="en-US" sz="1400"/>
              <a:t>年代初开始涌现，</a:t>
            </a:r>
            <a:r>
              <a:rPr lang="en-US" altLang="zh-CN" sz="1400"/>
              <a:t>1992</a:t>
            </a:r>
            <a:r>
              <a:rPr lang="zh-CN" altLang="en-US" sz="1400"/>
              <a:t>年正式被提出，</a:t>
            </a:r>
            <a:r>
              <a:rPr lang="en-US" altLang="zh-CN" sz="1400"/>
              <a:t>1994</a:t>
            </a:r>
            <a:r>
              <a:rPr lang="zh-CN" altLang="en-US" sz="1400"/>
              <a:t>年确定了</a:t>
            </a:r>
            <a:r>
              <a:rPr lang="en-US" altLang="zh-CN" sz="1400"/>
              <a:t>MPI</a:t>
            </a:r>
            <a:r>
              <a:rPr lang="zh-CN" altLang="en-US" sz="1400"/>
              <a:t>标准</a:t>
            </a:r>
          </a:p>
          <a:p>
            <a:r>
              <a:rPr lang="en-US" altLang="zh-CN" sz="1400"/>
              <a:t>1997</a:t>
            </a:r>
            <a:r>
              <a:rPr lang="zh-CN" altLang="en-US" sz="1400"/>
              <a:t>年</a:t>
            </a:r>
            <a:r>
              <a:rPr lang="en-US" altLang="zh-CN" sz="1400"/>
              <a:t>MPI 2.0</a:t>
            </a:r>
          </a:p>
          <a:p>
            <a:r>
              <a:rPr lang="en-US" altLang="zh-CN" sz="1400"/>
              <a:t>2021</a:t>
            </a:r>
            <a:r>
              <a:rPr lang="zh-CN" altLang="en-US" sz="1400"/>
              <a:t>年</a:t>
            </a:r>
            <a:r>
              <a:rPr lang="en-US" altLang="zh-CN" sz="1400"/>
              <a:t>MPI 3.0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实现：OpenMPI、MPICH、Intel MPI、MVAPICH、Cray MPI等等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11950" y="2433320"/>
            <a:ext cx="20770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r>
              <a:rPr lang="zh-CN" altLang="en-US" sz="1400"/>
              <a:t>科学计算</a:t>
            </a:r>
            <a:r>
              <a:rPr lang="en-US" altLang="zh-CN" sz="1400"/>
              <a:t>:</a:t>
            </a:r>
            <a:r>
              <a:rPr lang="zh-CN" altLang="en-US" sz="1400"/>
              <a:t>例如天文学、生物学、化学、物理学</a:t>
            </a:r>
          </a:p>
          <a:p>
            <a:r>
              <a:rPr lang="en-US" altLang="zh-CN" sz="1400"/>
              <a:t>2</a:t>
            </a:r>
            <a:r>
              <a:rPr lang="zh-CN" altLang="en-US" sz="1400"/>
              <a:t>工程模拟</a:t>
            </a:r>
            <a:r>
              <a:rPr lang="en-US" altLang="zh-CN" sz="1400"/>
              <a:t>:</a:t>
            </a:r>
            <a:r>
              <a:rPr lang="zh-CN" altLang="en-US" sz="1400"/>
              <a:t>MPI可用于模拟流体力学、结构力学、</a:t>
            </a:r>
            <a:r>
              <a:rPr lang="en-US" altLang="zh-CN" sz="1400"/>
              <a:t>3</a:t>
            </a:r>
            <a:r>
              <a:rPr lang="zh-CN" altLang="en-US" sz="1400"/>
              <a:t>大数据处理</a:t>
            </a:r>
            <a:r>
              <a:rPr lang="en-US" altLang="zh-CN" sz="1400"/>
              <a:t>:MapReduce</a:t>
            </a:r>
            <a:endParaRPr lang="zh-CN" altLang="en-US" sz="1400"/>
          </a:p>
          <a:p>
            <a:r>
              <a:rPr lang="en-US" altLang="zh-CN" sz="1400"/>
              <a:t>4</a:t>
            </a:r>
            <a:r>
              <a:rPr lang="zh-CN" altLang="en-US" sz="1400"/>
              <a:t>机器学习：MPI也可用于加速机器学习算法的训练过程。</a:t>
            </a:r>
          </a:p>
          <a:p>
            <a:r>
              <a:rPr lang="en-US" altLang="zh-CN" sz="1400"/>
              <a:t>5</a:t>
            </a:r>
            <a:r>
              <a:rPr lang="zh-CN" altLang="en-US" sz="1400"/>
              <a:t>多媒体处理：视频编码、图像处理等领域。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MPI简介</a:t>
            </a:r>
            <a:endParaRPr 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62000" y="1192530"/>
            <a:ext cx="7236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MPICH is supposed to be high-quality reference implementation of the </a:t>
            </a:r>
            <a:r>
              <a:rPr lang="zh-CN" altLang="en-US">
                <a:solidFill>
                  <a:srgbClr val="FF0000"/>
                </a:solidFill>
              </a:rPr>
              <a:t>latest MPI standard</a:t>
            </a:r>
            <a:r>
              <a:rPr lang="zh-CN" altLang="en-US"/>
              <a:t> and the basis for derivative implementations to meet special purpose needs. </a:t>
            </a:r>
          </a:p>
          <a:p>
            <a:r>
              <a:rPr lang="zh-CN" altLang="en-US"/>
              <a:t>Open-MPI targets the </a:t>
            </a:r>
            <a:r>
              <a:rPr lang="zh-CN" altLang="en-US">
                <a:solidFill>
                  <a:srgbClr val="FF0000"/>
                </a:solidFill>
              </a:rPr>
              <a:t>common case</a:t>
            </a:r>
            <a:r>
              <a:rPr lang="zh-CN" altLang="en-US"/>
              <a:t>, both in terms of usage and network conduits.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000" y="3190875"/>
            <a:ext cx="70313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As for the MPI standard coverage.MPICH seems to be superior to anyother MPI implementation</a:t>
            </a:r>
          </a:p>
          <a:p>
            <a:r>
              <a:rPr lang="zh-CN" altLang="en-US"/>
              <a:t>But it doesn't support </a:t>
            </a:r>
            <a:r>
              <a:rPr lang="zh-CN" altLang="en-US">
                <a:solidFill>
                  <a:srgbClr val="FF0000"/>
                </a:solidFill>
              </a:rPr>
              <a:t>InfiniBand interconnects </a:t>
            </a:r>
            <a:r>
              <a:rPr lang="en-US" altLang="zh-CN">
                <a:solidFill>
                  <a:srgbClr val="FF0000"/>
                </a:solidFill>
              </a:rPr>
              <a:t>,RDMA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Many of its derivatives, such as </a:t>
            </a:r>
            <a:r>
              <a:rPr lang="zh-CN" altLang="en-US">
                <a:solidFill>
                  <a:srgbClr val="FF0000"/>
                </a:solidFill>
              </a:rPr>
              <a:t>Intel MPI</a:t>
            </a:r>
            <a:r>
              <a:rPr lang="zh-CN" altLang="en-US"/>
              <a:t> and </a:t>
            </a:r>
            <a:r>
              <a:rPr lang="zh-CN" altLang="en-US">
                <a:solidFill>
                  <a:srgbClr val="FF0000"/>
                </a:solidFill>
              </a:rPr>
              <a:t>MVAPICH</a:t>
            </a:r>
            <a:r>
              <a:rPr lang="zh-CN" altLang="en-US"/>
              <a:t>,do support these new hardwares and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安装与环境配置</a:t>
            </a:r>
            <a:endParaRPr lang="en-US" sz="2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1081405"/>
            <a:ext cx="9495155" cy="42494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6506" y="1366257"/>
            <a:ext cx="3651031" cy="3678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600" b="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MPICH安装教程</a:t>
            </a:r>
          </a:p>
        </p:txBody>
      </p:sp>
      <p:sp>
        <p:nvSpPr>
          <p:cNvPr id="6" name="Text 2"/>
          <p:cNvSpPr/>
          <p:nvPr/>
        </p:nvSpPr>
        <p:spPr>
          <a:xfrm>
            <a:off x="2390140" y="2600960"/>
            <a:ext cx="4714875" cy="3676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235" dirty="0"/>
              <a:t>1 </a:t>
            </a:r>
            <a:r>
              <a:rPr lang="zh-CN" altLang="en-US" sz="1235" dirty="0"/>
              <a:t>进入到官网进行下载    https://www.mpich.org/downloads/</a:t>
            </a:r>
          </a:p>
          <a:p>
            <a:pPr marL="0" indent="0" algn="l">
              <a:lnSpc>
                <a:spcPts val="1920"/>
              </a:lnSpc>
              <a:buNone/>
            </a:pPr>
            <a:r>
              <a:rPr lang="en-US" altLang="zh-CN" sz="1235" dirty="0"/>
              <a:t>2 </a:t>
            </a:r>
            <a:r>
              <a:rPr lang="zh-CN" altLang="en-US" sz="1235" dirty="0"/>
              <a:t>配置文件设置    ./configure --disable-fortran</a:t>
            </a:r>
          </a:p>
          <a:p>
            <a:pPr marL="0" indent="0" algn="l">
              <a:lnSpc>
                <a:spcPts val="1920"/>
              </a:lnSpc>
              <a:buNone/>
            </a:pPr>
            <a:r>
              <a:rPr lang="en-US" altLang="zh-CN" sz="1235" dirty="0"/>
              <a:t>3 </a:t>
            </a:r>
            <a:r>
              <a:rPr lang="zh-CN" altLang="zh-CN" sz="1235" dirty="0"/>
              <a:t>编译和安装    </a:t>
            </a:r>
            <a:r>
              <a:rPr lang="en-US" altLang="zh-CN" sz="1235" dirty="0"/>
              <a:t>make -j 8; sudo make install (</a:t>
            </a:r>
            <a:r>
              <a:rPr lang="zh-CN" altLang="zh-CN" sz="1235" dirty="0"/>
              <a:t>漫长的编译过程</a:t>
            </a:r>
            <a:r>
              <a:rPr lang="en-US" altLang="zh-CN" sz="1235" dirty="0"/>
              <a:t>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90140" y="4112895"/>
            <a:ext cx="5031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mpic++    mpicc   mpi</a:t>
            </a:r>
            <a:r>
              <a:rPr lang="en-US" altLang="zh-CN"/>
              <a:t>run</a:t>
            </a:r>
            <a:r>
              <a:rPr lang="zh-CN" altLang="en-US"/>
              <a:t>   mpichversion    mpi</a:t>
            </a:r>
            <a:r>
              <a:rPr lang="en-US" altLang="zh-CN"/>
              <a:t>exec</a:t>
            </a:r>
            <a:r>
              <a:rPr lang="zh-CN" altLang="en-US"/>
              <a:t>   mpicxx   mpi</a:t>
            </a:r>
            <a:r>
              <a:rPr lang="en-US" altLang="zh-CN"/>
              <a:t>fort  mpivars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MPI</a:t>
            </a:r>
            <a:r>
              <a:rPr lang="zh-CN" alt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</a:t>
            </a:r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Hello world</a:t>
            </a:r>
            <a:endParaRPr lang="zh-CN" altLang="en-US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1475" y="1118870"/>
            <a:ext cx="2614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hello world</a:t>
            </a:r>
            <a:r>
              <a:rPr lang="zh-CN" altLang="en-US"/>
              <a:t>程序</a:t>
            </a:r>
          </a:p>
          <a:p>
            <a:endParaRPr lang="zh-CN" altLang="en-US"/>
          </a:p>
          <a:p>
            <a:r>
              <a:rPr lang="en-US" altLang="zh-CN"/>
              <a:t>mpicc -o hello hello.c</a:t>
            </a:r>
          </a:p>
          <a:p>
            <a:endParaRPr lang="zh-CN" altLang="en-US"/>
          </a:p>
          <a:p>
            <a:r>
              <a:rPr lang="en-US" altLang="zh-CN"/>
              <a:t>mpirun -np 4 ./hello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5" y="977265"/>
            <a:ext cx="5603875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21" y="2076662"/>
            <a:ext cx="6412919" cy="25139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0621" y="1179261"/>
            <a:ext cx="423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Ping-Pong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3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bee_honeycomb_vplus_20230307/Content_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000" y="228600"/>
            <a:ext cx="694944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MPI</a:t>
            </a:r>
            <a:r>
              <a:rPr lang="zh-CN" sz="2400" b="1" dirty="0">
                <a:solidFill>
                  <a:srgbClr val="3A151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点对点通信</a:t>
            </a:r>
            <a:endParaRPr lang="zh-CN" altLang="zh-CN" sz="2400" b="1" dirty="0">
              <a:solidFill>
                <a:srgbClr val="3A1515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7362"/>
            <a:ext cx="4390190" cy="3614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1" y="1903650"/>
            <a:ext cx="4112303" cy="29641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841" y="1166648"/>
            <a:ext cx="28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Ring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513</Words>
  <Application>Microsoft Office PowerPoint</Application>
  <PresentationFormat>全屏显示(16:9)</PresentationFormat>
  <Paragraphs>102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Noto Sans SC</vt:lpstr>
      <vt:lpstr>等线</vt:lpstr>
      <vt:lpstr>黑体</vt:lpstr>
      <vt:lpstr>楷体</vt:lpstr>
      <vt:lpstr>Arial</vt:lpstr>
      <vt:lpstr>Calibri</vt:lpstr>
      <vt:lpstr>Ebrima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小白如何快速入门Python</dc:title>
  <dc:subject>SUBTITLE HERE</dc:subject>
  <dc:creator>MindShow.fun</dc:creator>
  <cp:lastModifiedBy>mark</cp:lastModifiedBy>
  <cp:revision>13</cp:revision>
  <dcterms:created xsi:type="dcterms:W3CDTF">2023-04-17T03:04:00Z</dcterms:created>
  <dcterms:modified xsi:type="dcterms:W3CDTF">2023-04-20T08:10:22Z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2052-10.8.2.6613</vt:lpwstr>
  </property>
</Properties>
</file>