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1" r:id="rId4"/>
    <p:sldId id="283" r:id="rId5"/>
    <p:sldId id="284" r:id="rId6"/>
    <p:sldId id="285" r:id="rId7"/>
    <p:sldId id="288" r:id="rId8"/>
    <p:sldId id="286" r:id="rId9"/>
    <p:sldId id="287" r:id="rId10"/>
    <p:sldId id="289" r:id="rId11"/>
    <p:sldId id="269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349" autoAdjust="0"/>
  </p:normalViewPr>
  <p:slideViewPr>
    <p:cSldViewPr snapToGrid="0" snapToObjects="1">
      <p:cViewPr varScale="1">
        <p:scale>
          <a:sx n="142" d="100"/>
          <a:sy n="142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5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在这里我们指定了发送数据的长度，当我们不知道具体传输数据长度时，</a:t>
            </a:r>
            <a:r>
              <a:rPr lang="en-US" altLang="zh-CN" dirty="0" err="1"/>
              <a:t>mpi</a:t>
            </a:r>
            <a:r>
              <a:rPr lang="zh-CN" altLang="en-US" dirty="0"/>
              <a:t>也允许我们使用动态的方式来接受数据。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Probe </a:t>
            </a:r>
            <a:r>
              <a:rPr lang="zh-CN" altLang="en-US" b="1" i="0" dirty="0">
                <a:solidFill>
                  <a:srgbClr val="303030"/>
                </a:solidFill>
                <a:effectLst/>
                <a:latin typeface="Helvetica Neue"/>
              </a:rPr>
              <a:t>和 </a:t>
            </a:r>
            <a:r>
              <a:rPr lang="en-US" altLang="zh-CN" b="1" i="0" dirty="0">
                <a:solidFill>
                  <a:srgbClr val="303030"/>
                </a:solidFill>
                <a:effectLst/>
                <a:latin typeface="Helvetica Neue"/>
              </a:rPr>
              <a:t>MPI Status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65806" y="2886356"/>
            <a:ext cx="5486399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en-US" altLang="zh-CN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CUDA</a:t>
            </a:r>
          </a:p>
          <a:p>
            <a:r>
              <a:rPr lang="zh-CN" altLang="en-US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编程之</a:t>
            </a:r>
            <a:r>
              <a:rPr lang="en-US" altLang="zh-CN" sz="66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endParaRPr lang="en-US" altLang="zh-CN" sz="66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r>
              <a:rPr lang="en-US" altLang="zh-CN" sz="66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SWIZZLE</a:t>
            </a:r>
            <a:endParaRPr lang="en-US" sz="66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367213" y="2309813"/>
            <a:ext cx="3958590" cy="752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3933894" y="3880854"/>
            <a:ext cx="19431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200" dirty="0"/>
          </a:p>
          <a:p>
            <a:r>
              <a:rPr lang="en-US" sz="2000" b="0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2024-08-13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DE28C-BDAF-FD0F-5763-BC34C54D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4142"/>
            <a:ext cx="9144000" cy="22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2633663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3076575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45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BC1984-BE9D-9D75-3727-2487AE98911C}"/>
              </a:ext>
            </a:extLst>
          </p:cNvPr>
          <p:cNvSpPr txBox="1"/>
          <p:nvPr/>
        </p:nvSpPr>
        <p:spPr>
          <a:xfrm>
            <a:off x="457200" y="1358153"/>
            <a:ext cx="8364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效果：</a:t>
            </a:r>
            <a:endParaRPr lang="en-US" altLang="zh-CN" sz="4000" dirty="0"/>
          </a:p>
          <a:p>
            <a:r>
              <a:rPr lang="en-US" altLang="zh-CN" sz="4000" dirty="0"/>
              <a:t>     </a:t>
            </a:r>
            <a:r>
              <a:rPr lang="zh-CN" altLang="en-US" sz="4000" dirty="0"/>
              <a:t>改变</a:t>
            </a:r>
            <a:r>
              <a:rPr lang="en-US" altLang="zh-CN" sz="4000" dirty="0" err="1"/>
              <a:t>threadblock</a:t>
            </a:r>
            <a:r>
              <a:rPr lang="zh-CN" altLang="en-US" sz="4000" dirty="0"/>
              <a:t>对</a:t>
            </a:r>
            <a:r>
              <a:rPr lang="en-US" altLang="zh-CN" sz="4000" dirty="0" err="1"/>
              <a:t>sm</a:t>
            </a:r>
            <a:r>
              <a:rPr lang="zh-CN" altLang="en-US" sz="4000" dirty="0"/>
              <a:t>的映射关系</a:t>
            </a:r>
            <a:endParaRPr lang="en-US" altLang="zh-CN" sz="4000" dirty="0"/>
          </a:p>
          <a:p>
            <a:r>
              <a:rPr lang="zh-CN" altLang="en-US" sz="4000" dirty="0"/>
              <a:t>作用：</a:t>
            </a:r>
            <a:endParaRPr lang="en-US" altLang="zh-CN" sz="4000" dirty="0"/>
          </a:p>
          <a:p>
            <a:r>
              <a:rPr lang="en-US" altLang="zh-CN" sz="4000" dirty="0"/>
              <a:t>     </a:t>
            </a:r>
            <a:r>
              <a:rPr lang="zh-CN" altLang="en-US" sz="4000" dirty="0"/>
              <a:t>可以增加</a:t>
            </a:r>
            <a:r>
              <a:rPr lang="en-US" altLang="zh-CN" sz="4000" dirty="0"/>
              <a:t>L2</a:t>
            </a:r>
            <a:r>
              <a:rPr lang="zh-CN" altLang="en-US" sz="4000" dirty="0"/>
              <a:t>缓存的命中率</a:t>
            </a:r>
            <a:endParaRPr lang="en-US" altLang="zh-CN" sz="4000" dirty="0"/>
          </a:p>
          <a:p>
            <a:r>
              <a:rPr lang="zh-CN" altLang="en-US" sz="4000" dirty="0"/>
              <a:t>实现方式：</a:t>
            </a:r>
            <a:endParaRPr lang="en-US" altLang="zh-CN" sz="4000" dirty="0"/>
          </a:p>
          <a:p>
            <a:r>
              <a:rPr lang="en-US" altLang="zh-CN" sz="4000" dirty="0"/>
              <a:t>     </a:t>
            </a:r>
            <a:r>
              <a:rPr lang="zh-CN" altLang="en-US" sz="4000" dirty="0"/>
              <a:t>改变</a:t>
            </a:r>
            <a:r>
              <a:rPr lang="en-US" altLang="zh-CN" sz="4000" dirty="0" err="1"/>
              <a:t>threadblock</a:t>
            </a:r>
            <a:r>
              <a:rPr lang="zh-CN" altLang="en-US" sz="4000" dirty="0"/>
              <a:t>的读取的顺序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5895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</a:t>
            </a:r>
            <a:r>
              <a:rPr lang="zh-CN" alt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11624-26B8-EA78-6151-0ACA1245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6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572FEF-7D1E-6548-BAEB-DD3CF7734F04}"/>
              </a:ext>
            </a:extLst>
          </p:cNvPr>
          <p:cNvSpPr txBox="1"/>
          <p:nvPr/>
        </p:nvSpPr>
        <p:spPr>
          <a:xfrm>
            <a:off x="269838" y="2571750"/>
            <a:ext cx="338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Sm</a:t>
            </a:r>
            <a:r>
              <a:rPr lang="zh-CN" altLang="en-US" dirty="0"/>
              <a:t>对于</a:t>
            </a:r>
            <a:r>
              <a:rPr lang="en-US" altLang="zh-CN" dirty="0" err="1"/>
              <a:t>threadblock</a:t>
            </a:r>
            <a:r>
              <a:rPr lang="zh-CN" altLang="en-US" dirty="0"/>
              <a:t>的调度策略：</a:t>
            </a:r>
            <a:endParaRPr lang="en-US" altLang="zh-CN" dirty="0"/>
          </a:p>
          <a:p>
            <a:r>
              <a:rPr lang="zh-CN" altLang="en-US" dirty="0"/>
              <a:t>首先是</a:t>
            </a:r>
            <a:r>
              <a:rPr lang="en-US" altLang="zh-CN" dirty="0"/>
              <a:t>x</a:t>
            </a:r>
            <a:r>
              <a:rPr lang="zh-CN" altLang="en-US" dirty="0"/>
              <a:t>方向，然后是</a:t>
            </a:r>
            <a:r>
              <a:rPr lang="en-US" altLang="zh-CN" dirty="0"/>
              <a:t>y</a:t>
            </a:r>
            <a:r>
              <a:rPr lang="zh-CN" altLang="en-US" dirty="0"/>
              <a:t>方向，最后是</a:t>
            </a:r>
            <a:r>
              <a:rPr lang="en-US" altLang="zh-CN" dirty="0"/>
              <a:t>z</a:t>
            </a:r>
            <a:r>
              <a:rPr lang="zh-CN" altLang="en-US" dirty="0"/>
              <a:t>方向。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239C9D-FB8E-89F9-098C-3E4740063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95" y="1228725"/>
            <a:ext cx="45815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6B7E1A-3BBB-5E30-F19C-42D4136113DC}"/>
              </a:ext>
            </a:extLst>
          </p:cNvPr>
          <p:cNvSpPr txBox="1"/>
          <p:nvPr/>
        </p:nvSpPr>
        <p:spPr>
          <a:xfrm>
            <a:off x="177053" y="2488960"/>
            <a:ext cx="353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原始的</a:t>
            </a:r>
            <a:r>
              <a:rPr lang="en-US" altLang="zh-CN" dirty="0" err="1"/>
              <a:t>threadblock</a:t>
            </a:r>
            <a:r>
              <a:rPr lang="zh-CN" altLang="en-US" dirty="0"/>
              <a:t>分布的一个缺点，对于数据的重复利用率不高。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451D0E-3E8E-EB72-2567-0B3D2DD9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06" y="1053125"/>
            <a:ext cx="4527410" cy="40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4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6B7E1A-3BBB-5E30-F19C-42D4136113DC}"/>
              </a:ext>
            </a:extLst>
          </p:cNvPr>
          <p:cNvSpPr txBox="1"/>
          <p:nvPr/>
        </p:nvSpPr>
        <p:spPr>
          <a:xfrm>
            <a:off x="177053" y="2488960"/>
            <a:ext cx="353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原始的</a:t>
            </a:r>
            <a:r>
              <a:rPr lang="en-US" altLang="zh-CN" dirty="0" err="1"/>
              <a:t>threadblock</a:t>
            </a:r>
            <a:r>
              <a:rPr lang="zh-CN" altLang="en-US" dirty="0"/>
              <a:t>分布的一个缺点，对于数据的重复利用率不高。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74CC4F-F6B9-4986-F76D-6F9290AE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459" y="1000125"/>
            <a:ext cx="4160539" cy="40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CEB84F-87F6-2BAE-A37C-F8567327B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7483"/>
              </p:ext>
            </p:extLst>
          </p:nvPr>
        </p:nvGraphicFramePr>
        <p:xfrm>
          <a:off x="316005" y="2633941"/>
          <a:ext cx="2050676" cy="19834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2669">
                  <a:extLst>
                    <a:ext uri="{9D8B030D-6E8A-4147-A177-3AD203B41FA5}">
                      <a16:colId xmlns:a16="http://schemas.microsoft.com/office/drawing/2014/main" val="1627118717"/>
                    </a:ext>
                  </a:extLst>
                </a:gridCol>
                <a:gridCol w="512669">
                  <a:extLst>
                    <a:ext uri="{9D8B030D-6E8A-4147-A177-3AD203B41FA5}">
                      <a16:colId xmlns:a16="http://schemas.microsoft.com/office/drawing/2014/main" val="2575371541"/>
                    </a:ext>
                  </a:extLst>
                </a:gridCol>
                <a:gridCol w="512669">
                  <a:extLst>
                    <a:ext uri="{9D8B030D-6E8A-4147-A177-3AD203B41FA5}">
                      <a16:colId xmlns:a16="http://schemas.microsoft.com/office/drawing/2014/main" val="499874564"/>
                    </a:ext>
                  </a:extLst>
                </a:gridCol>
                <a:gridCol w="512669">
                  <a:extLst>
                    <a:ext uri="{9D8B030D-6E8A-4147-A177-3AD203B41FA5}">
                      <a16:colId xmlns:a16="http://schemas.microsoft.com/office/drawing/2014/main" val="3328015791"/>
                    </a:ext>
                  </a:extLst>
                </a:gridCol>
              </a:tblGrid>
              <a:tr h="49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73463"/>
                  </a:ext>
                </a:extLst>
              </a:tr>
              <a:tr h="49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31809"/>
                  </a:ext>
                </a:extLst>
              </a:tr>
              <a:tr h="4958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17288"/>
                  </a:ext>
                </a:extLst>
              </a:tr>
              <a:tr h="49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8103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BDBBBB-87A0-9054-4721-9E63E27D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2271"/>
              </p:ext>
            </p:extLst>
          </p:nvPr>
        </p:nvGraphicFramePr>
        <p:xfrm>
          <a:off x="3651773" y="1844115"/>
          <a:ext cx="165623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8115">
                  <a:extLst>
                    <a:ext uri="{9D8B030D-6E8A-4147-A177-3AD203B41FA5}">
                      <a16:colId xmlns:a16="http://schemas.microsoft.com/office/drawing/2014/main" val="1645532799"/>
                    </a:ext>
                  </a:extLst>
                </a:gridCol>
                <a:gridCol w="828115">
                  <a:extLst>
                    <a:ext uri="{9D8B030D-6E8A-4147-A177-3AD203B41FA5}">
                      <a16:colId xmlns:a16="http://schemas.microsoft.com/office/drawing/2014/main" val="223691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4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2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0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7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7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2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7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962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8F74C5-8C02-C925-0BD4-AB6999EBD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86345"/>
              </p:ext>
            </p:extLst>
          </p:nvPr>
        </p:nvGraphicFramePr>
        <p:xfrm>
          <a:off x="6512858" y="2571750"/>
          <a:ext cx="2050676" cy="19834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2669">
                  <a:extLst>
                    <a:ext uri="{9D8B030D-6E8A-4147-A177-3AD203B41FA5}">
                      <a16:colId xmlns:a16="http://schemas.microsoft.com/office/drawing/2014/main" val="1627118717"/>
                    </a:ext>
                  </a:extLst>
                </a:gridCol>
                <a:gridCol w="512669">
                  <a:extLst>
                    <a:ext uri="{9D8B030D-6E8A-4147-A177-3AD203B41FA5}">
                      <a16:colId xmlns:a16="http://schemas.microsoft.com/office/drawing/2014/main" val="2575371541"/>
                    </a:ext>
                  </a:extLst>
                </a:gridCol>
                <a:gridCol w="512669">
                  <a:extLst>
                    <a:ext uri="{9D8B030D-6E8A-4147-A177-3AD203B41FA5}">
                      <a16:colId xmlns:a16="http://schemas.microsoft.com/office/drawing/2014/main" val="499874564"/>
                    </a:ext>
                  </a:extLst>
                </a:gridCol>
                <a:gridCol w="512669">
                  <a:extLst>
                    <a:ext uri="{9D8B030D-6E8A-4147-A177-3AD203B41FA5}">
                      <a16:colId xmlns:a16="http://schemas.microsoft.com/office/drawing/2014/main" val="3328015791"/>
                    </a:ext>
                  </a:extLst>
                </a:gridCol>
              </a:tblGrid>
              <a:tr h="49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73463"/>
                  </a:ext>
                </a:extLst>
              </a:tr>
              <a:tr h="49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31809"/>
                  </a:ext>
                </a:extLst>
              </a:tr>
              <a:tr h="4958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17288"/>
                  </a:ext>
                </a:extLst>
              </a:tr>
              <a:tr h="4958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81032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76D31B09-4BF1-2DBF-BC31-1C7DF5C57DB7}"/>
              </a:ext>
            </a:extLst>
          </p:cNvPr>
          <p:cNvSpPr/>
          <p:nvPr/>
        </p:nvSpPr>
        <p:spPr>
          <a:xfrm>
            <a:off x="2635624" y="3395382"/>
            <a:ext cx="746311" cy="20843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5B4CA13-FC10-350A-ED22-F5C9C7340D84}"/>
              </a:ext>
            </a:extLst>
          </p:cNvPr>
          <p:cNvSpPr/>
          <p:nvPr/>
        </p:nvSpPr>
        <p:spPr>
          <a:xfrm>
            <a:off x="5577841" y="3355042"/>
            <a:ext cx="746311" cy="20843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7C4D5F-0379-E0CE-D1A4-74C7B96008B0}"/>
              </a:ext>
            </a:extLst>
          </p:cNvPr>
          <p:cNvSpPr txBox="1"/>
          <p:nvPr/>
        </p:nvSpPr>
        <p:spPr>
          <a:xfrm>
            <a:off x="177052" y="2140227"/>
            <a:ext cx="22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</a:t>
            </a:r>
            <a:r>
              <a:rPr lang="en-US" altLang="zh-CN" dirty="0" err="1"/>
              <a:t>threadblock</a:t>
            </a:r>
            <a:r>
              <a:rPr lang="zh-CN" altLang="en-US" dirty="0"/>
              <a:t>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60871-FC1A-5411-0342-DFBB29396524}"/>
              </a:ext>
            </a:extLst>
          </p:cNvPr>
          <p:cNvSpPr txBox="1"/>
          <p:nvPr/>
        </p:nvSpPr>
        <p:spPr>
          <a:xfrm>
            <a:off x="3345404" y="1378786"/>
            <a:ext cx="22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</a:t>
            </a:r>
            <a:r>
              <a:rPr lang="en-US" altLang="zh-CN" dirty="0" err="1"/>
              <a:t>threadblock</a:t>
            </a:r>
            <a:r>
              <a:rPr lang="zh-CN" altLang="en-US" dirty="0"/>
              <a:t>分布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3B4BF4-DDCF-DB13-FF31-A142B3942FD8}"/>
              </a:ext>
            </a:extLst>
          </p:cNvPr>
          <p:cNvSpPr txBox="1"/>
          <p:nvPr/>
        </p:nvSpPr>
        <p:spPr>
          <a:xfrm>
            <a:off x="6403712" y="2140227"/>
            <a:ext cx="22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</a:t>
            </a:r>
            <a:r>
              <a:rPr lang="en-US" altLang="zh-CN" dirty="0" err="1"/>
              <a:t>threadblock</a:t>
            </a:r>
            <a:r>
              <a:rPr lang="zh-CN" altLang="en-US" dirty="0"/>
              <a:t>分布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6D2C73-2F05-F76E-5400-6F905AB317C9}"/>
              </a:ext>
            </a:extLst>
          </p:cNvPr>
          <p:cNvCxnSpPr/>
          <p:nvPr/>
        </p:nvCxnSpPr>
        <p:spPr>
          <a:xfrm>
            <a:off x="571500" y="2864224"/>
            <a:ext cx="0" cy="1586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0BE0C7-45B5-8BA6-5F5E-E80E743BC639}"/>
              </a:ext>
            </a:extLst>
          </p:cNvPr>
          <p:cNvCxnSpPr/>
          <p:nvPr/>
        </p:nvCxnSpPr>
        <p:spPr>
          <a:xfrm>
            <a:off x="1107141" y="2864224"/>
            <a:ext cx="0" cy="1586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B9E669-3E6D-BF20-B772-EA42BA54911A}"/>
              </a:ext>
            </a:extLst>
          </p:cNvPr>
          <p:cNvCxnSpPr/>
          <p:nvPr/>
        </p:nvCxnSpPr>
        <p:spPr>
          <a:xfrm>
            <a:off x="1631576" y="2882154"/>
            <a:ext cx="0" cy="1586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8D28F68-22AE-67F9-C469-A1E28459C72D}"/>
              </a:ext>
            </a:extLst>
          </p:cNvPr>
          <p:cNvCxnSpPr/>
          <p:nvPr/>
        </p:nvCxnSpPr>
        <p:spPr>
          <a:xfrm>
            <a:off x="2122394" y="2882154"/>
            <a:ext cx="0" cy="1586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10D377-E799-9C1B-CFA1-94F6D7C91883}"/>
              </a:ext>
            </a:extLst>
          </p:cNvPr>
          <p:cNvCxnSpPr>
            <a:cxnSpLocks/>
          </p:cNvCxnSpPr>
          <p:nvPr/>
        </p:nvCxnSpPr>
        <p:spPr>
          <a:xfrm>
            <a:off x="4045324" y="1976720"/>
            <a:ext cx="0" cy="269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ED4973-E5A9-BB6C-B9CB-8028BD45141F}"/>
              </a:ext>
            </a:extLst>
          </p:cNvPr>
          <p:cNvCxnSpPr>
            <a:cxnSpLocks/>
          </p:cNvCxnSpPr>
          <p:nvPr/>
        </p:nvCxnSpPr>
        <p:spPr>
          <a:xfrm>
            <a:off x="4896971" y="1976720"/>
            <a:ext cx="0" cy="269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599FAB-3714-A82C-4FB8-AF742C8490ED}"/>
              </a:ext>
            </a:extLst>
          </p:cNvPr>
          <p:cNvCxnSpPr>
            <a:cxnSpLocks/>
          </p:cNvCxnSpPr>
          <p:nvPr/>
        </p:nvCxnSpPr>
        <p:spPr>
          <a:xfrm>
            <a:off x="6793007" y="2698939"/>
            <a:ext cx="0" cy="712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35A3030-2E95-998B-FCDD-964458C7E980}"/>
              </a:ext>
            </a:extLst>
          </p:cNvPr>
          <p:cNvCxnSpPr>
            <a:cxnSpLocks/>
          </p:cNvCxnSpPr>
          <p:nvPr/>
        </p:nvCxnSpPr>
        <p:spPr>
          <a:xfrm>
            <a:off x="7297271" y="2698939"/>
            <a:ext cx="0" cy="730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F11CC8-1F92-B3F0-49C3-0F7ED7B95B7B}"/>
              </a:ext>
            </a:extLst>
          </p:cNvPr>
          <p:cNvCxnSpPr>
            <a:cxnSpLocks/>
          </p:cNvCxnSpPr>
          <p:nvPr/>
        </p:nvCxnSpPr>
        <p:spPr>
          <a:xfrm flipV="1">
            <a:off x="6898341" y="2749924"/>
            <a:ext cx="336177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26AFC6-39E0-3EE3-D91E-E7DB90E104FE}"/>
              </a:ext>
            </a:extLst>
          </p:cNvPr>
          <p:cNvCxnSpPr>
            <a:cxnSpLocks/>
          </p:cNvCxnSpPr>
          <p:nvPr/>
        </p:nvCxnSpPr>
        <p:spPr>
          <a:xfrm>
            <a:off x="7808262" y="2698939"/>
            <a:ext cx="0" cy="712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6C5021A-CA57-3EF0-BE97-99C6CA3D9FFC}"/>
              </a:ext>
            </a:extLst>
          </p:cNvPr>
          <p:cNvCxnSpPr>
            <a:cxnSpLocks/>
          </p:cNvCxnSpPr>
          <p:nvPr/>
        </p:nvCxnSpPr>
        <p:spPr>
          <a:xfrm>
            <a:off x="8312526" y="2698939"/>
            <a:ext cx="0" cy="730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E60812-490F-9F17-5782-EDDD523B28D2}"/>
              </a:ext>
            </a:extLst>
          </p:cNvPr>
          <p:cNvCxnSpPr>
            <a:cxnSpLocks/>
          </p:cNvCxnSpPr>
          <p:nvPr/>
        </p:nvCxnSpPr>
        <p:spPr>
          <a:xfrm flipV="1">
            <a:off x="7913596" y="2749924"/>
            <a:ext cx="336177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AD692C-09D4-E261-0264-76DDEF5C67FD}"/>
              </a:ext>
            </a:extLst>
          </p:cNvPr>
          <p:cNvCxnSpPr>
            <a:cxnSpLocks/>
          </p:cNvCxnSpPr>
          <p:nvPr/>
        </p:nvCxnSpPr>
        <p:spPr>
          <a:xfrm flipV="1">
            <a:off x="7405967" y="2749924"/>
            <a:ext cx="336177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1197C7F-BDBD-D5A9-C314-41DF507321B6}"/>
              </a:ext>
            </a:extLst>
          </p:cNvPr>
          <p:cNvCxnSpPr>
            <a:cxnSpLocks/>
          </p:cNvCxnSpPr>
          <p:nvPr/>
        </p:nvCxnSpPr>
        <p:spPr>
          <a:xfrm>
            <a:off x="6793007" y="3720352"/>
            <a:ext cx="0" cy="712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5C75373-5E48-1E16-F53B-28BEA578ED1E}"/>
              </a:ext>
            </a:extLst>
          </p:cNvPr>
          <p:cNvCxnSpPr>
            <a:cxnSpLocks/>
          </p:cNvCxnSpPr>
          <p:nvPr/>
        </p:nvCxnSpPr>
        <p:spPr>
          <a:xfrm>
            <a:off x="7297271" y="3720352"/>
            <a:ext cx="0" cy="730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416498D-E71B-92B7-DB57-091F8DE569D5}"/>
              </a:ext>
            </a:extLst>
          </p:cNvPr>
          <p:cNvCxnSpPr>
            <a:cxnSpLocks/>
          </p:cNvCxnSpPr>
          <p:nvPr/>
        </p:nvCxnSpPr>
        <p:spPr>
          <a:xfrm flipV="1">
            <a:off x="6898341" y="3771337"/>
            <a:ext cx="336177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BB09D6F-0D12-C8F0-81C2-4E072515508C}"/>
              </a:ext>
            </a:extLst>
          </p:cNvPr>
          <p:cNvCxnSpPr>
            <a:cxnSpLocks/>
          </p:cNvCxnSpPr>
          <p:nvPr/>
        </p:nvCxnSpPr>
        <p:spPr>
          <a:xfrm>
            <a:off x="7808262" y="3720352"/>
            <a:ext cx="0" cy="712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4A60CA9-6112-9D3A-CC6C-D53EA5CF9C64}"/>
              </a:ext>
            </a:extLst>
          </p:cNvPr>
          <p:cNvCxnSpPr>
            <a:cxnSpLocks/>
          </p:cNvCxnSpPr>
          <p:nvPr/>
        </p:nvCxnSpPr>
        <p:spPr>
          <a:xfrm>
            <a:off x="8312526" y="3720352"/>
            <a:ext cx="0" cy="730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6636DC-40EA-A542-250A-BE82FEF44600}"/>
              </a:ext>
            </a:extLst>
          </p:cNvPr>
          <p:cNvCxnSpPr>
            <a:cxnSpLocks/>
          </p:cNvCxnSpPr>
          <p:nvPr/>
        </p:nvCxnSpPr>
        <p:spPr>
          <a:xfrm flipV="1">
            <a:off x="7913596" y="3771337"/>
            <a:ext cx="336177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BFE85DF-CAC9-B215-3157-A5885636F796}"/>
              </a:ext>
            </a:extLst>
          </p:cNvPr>
          <p:cNvCxnSpPr>
            <a:cxnSpLocks/>
          </p:cNvCxnSpPr>
          <p:nvPr/>
        </p:nvCxnSpPr>
        <p:spPr>
          <a:xfrm flipV="1">
            <a:off x="7405967" y="3771337"/>
            <a:ext cx="336177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8FAE7C-0B54-9ADF-B160-E97E4C9A1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402"/>
            <a:ext cx="9144000" cy="12363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FDB81E-F9A3-A436-F318-1C3223CBBDC0}"/>
              </a:ext>
            </a:extLst>
          </p:cNvPr>
          <p:cNvSpPr txBox="1"/>
          <p:nvPr/>
        </p:nvSpPr>
        <p:spPr>
          <a:xfrm>
            <a:off x="0" y="1003548"/>
            <a:ext cx="33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如何确定逻辑的长度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BB3F21-5B34-646C-FF79-781F0A77D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4243"/>
            <a:ext cx="5070662" cy="23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7053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2400" b="1" dirty="0" err="1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Threadblock</a:t>
            </a:r>
            <a:r>
              <a:rPr lang="en-US" alt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Swizzle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AD286B-4AD8-43C1-7BEF-1E670124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6923"/>
            <a:ext cx="9144000" cy="24237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E229F9-B590-D86B-E48F-6A850D0C1C2F}"/>
              </a:ext>
            </a:extLst>
          </p:cNvPr>
          <p:cNvSpPr txBox="1"/>
          <p:nvPr/>
        </p:nvSpPr>
        <p:spPr>
          <a:xfrm>
            <a:off x="0" y="1216520"/>
            <a:ext cx="33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获取真实的偏移量</a:t>
            </a:r>
          </a:p>
        </p:txBody>
      </p:sp>
    </p:spTree>
    <p:extLst>
      <p:ext uri="{BB962C8B-B14F-4D97-AF65-F5344CB8AC3E}">
        <p14:creationId xmlns:p14="http://schemas.microsoft.com/office/powerpoint/2010/main" val="45961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396</Words>
  <Application>Microsoft Office PowerPoint</Application>
  <PresentationFormat>全屏显示(16:9)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Helvetica Neue</vt:lpstr>
      <vt:lpstr>Noto Sans SC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小白如何快速入门Python</dc:title>
  <dc:subject>SUBTITLE HERE</dc:subject>
  <dc:creator>MindShow.fun</dc:creator>
  <cp:lastModifiedBy>mark</cp:lastModifiedBy>
  <cp:revision>29</cp:revision>
  <dcterms:created xsi:type="dcterms:W3CDTF">2023-04-17T03:04:00Z</dcterms:created>
  <dcterms:modified xsi:type="dcterms:W3CDTF">2024-08-13T07:38:13Z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