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e576939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e576939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e57693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e57693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58e4ac9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58e4ac9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58e4ac9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58e4ac9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e4e647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e4e647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a075c4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a075c4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5a075c4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5a075c4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e5769392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e5769392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e5769392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e5769392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e576939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e576939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e4ac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e4ac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e6be34e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e6be34e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e6be34e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e6be34e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e6be34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e6be34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e6be34e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e6be34e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8e4ac9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8e4ac9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ea82781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ea82781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a82781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ea82781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ea82781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ea82781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a8278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ea8278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ea82781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ea82781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ea82781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ea82781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st.github.com/msaroufim/6673c9e5c0c3d58740472601eac6d4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st.github.com/msaroufim/f849df30687708782e0269c4b42264b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msaroufim/cudamodelecture1/blob/main/square_kernel.pt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saroufim/cudamodelecture1/blob/main/ncu_lo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mazon.com/Programming-Massively-Parallel-Processors-Hands/dp/0323912311/ref=sr_1_1?crid=60S1S1SMZ3RT&amp;keywords=programming+massively+parallel+processors+4th+edition&amp;qid=1704978852&amp;s=books&amp;sprefix=programming+massively+parallel+processors+4th+edition%2Cstripbooks%2C131&amp;sr=1-1&amp;ufe=app_do%3Aamzn1.fos.18ed3cb5-28d5-4975-8bc7-93deae8f9840" TargetMode="External"/><Relationship Id="rId4" Type="http://schemas.openxmlformats.org/officeDocument/2006/relationships/hyperlink" Target="https://github.com/cuda-mode/resource-stream" TargetMode="External"/><Relationship Id="rId5" Type="http://schemas.openxmlformats.org/officeDocument/2006/relationships/hyperlink" Target="https://discord.gg/XsdDHGtk9N" TargetMode="External"/><Relationship Id="rId6" Type="http://schemas.openxmlformats.org/officeDocument/2006/relationships/hyperlink" Target="https://www.youtube.com/@CUDAMO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pytorch/pytorch/blob/main/caffe2/utils/math/elementwise.cu"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github.com/msaroufim/cudamodelecture1/tree/main/tm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msaroufim/cudamodelecture1/blob/main/load_inline.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CUDA MODE: </a:t>
            </a:r>
            <a:endParaRPr/>
          </a:p>
          <a:p>
            <a:pPr indent="0" lvl="0" marL="0" rtl="0" algn="ctr">
              <a:spcBef>
                <a:spcPts val="0"/>
              </a:spcBef>
              <a:spcAft>
                <a:spcPts val="0"/>
              </a:spcAft>
              <a:buNone/>
            </a:pPr>
            <a:r>
              <a:rPr lang="en"/>
              <a:t>Lecture 1</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Mark Saroufim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numba</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https://gist.github.com/msaroufim/6673c9e5c0c3d58740472601eac6d4df</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13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 a triton kernel</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325901" y="872150"/>
            <a:ext cx="6235199" cy="4193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Triton kernel on A10G</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2150148" y="1040337"/>
            <a:ext cx="4843701" cy="3640676"/>
          </a:xfrm>
          <a:prstGeom prst="rect">
            <a:avLst/>
          </a:prstGeom>
          <a:noFill/>
          <a:ln>
            <a:noFill/>
          </a:ln>
        </p:spPr>
      </p:pic>
      <p:sp>
        <p:nvSpPr>
          <p:cNvPr id="135" name="Google Shape;135;p24"/>
          <p:cNvSpPr txBox="1"/>
          <p:nvPr/>
        </p:nvSpPr>
        <p:spPr>
          <a:xfrm>
            <a:off x="0" y="4703625"/>
            <a:ext cx="69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https://gist.github.com/msaroufim/8649307ecdbb9309ced2d5106073bc0c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torch.compile</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2043650" y="1064648"/>
            <a:ext cx="5056702" cy="3702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4090</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1155950" y="1017726"/>
            <a:ext cx="7340926" cy="3895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fixing the block size to 1024</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2251049" y="1080125"/>
            <a:ext cx="4860450" cy="406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Triton has a debugger now</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triton.jit(interpret=True)</a:t>
            </a:r>
            <a:endParaRPr/>
          </a:p>
          <a:p>
            <a:pPr indent="0" lvl="0" marL="0" rtl="0" algn="l">
              <a:spcBef>
                <a:spcPts val="1200"/>
              </a:spcBef>
              <a:spcAft>
                <a:spcPts val="0"/>
              </a:spcAft>
              <a:buNone/>
            </a:pPr>
            <a:r>
              <a:rPr lang="en"/>
              <a:t>Almost</a:t>
            </a:r>
            <a:r>
              <a:rPr lang="en"/>
              <a:t> everything is a WrappedTensor so inspect variables with var_name.tensor</a:t>
            </a:r>
            <a:endParaRPr/>
          </a:p>
          <a:p>
            <a:pPr indent="0" lvl="0" marL="0" rtl="0" algn="l">
              <a:spcBef>
                <a:spcPts val="1200"/>
              </a:spcBef>
              <a:spcAft>
                <a:spcPts val="1200"/>
              </a:spcAft>
              <a:buNone/>
            </a:pPr>
            <a:r>
              <a:rPr lang="en" u="sng">
                <a:solidFill>
                  <a:schemeClr val="hlink"/>
                </a:solidFill>
                <a:hlinkClick r:id="rId3"/>
              </a:rPr>
              <a:t>https://gist.github.com/msaroufim/f849df30687708782e0269c4b42264b1</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 at PTX</a:t>
            </a:r>
            <a:endParaRPr/>
          </a:p>
        </p:txBody>
      </p:sp>
      <p:sp>
        <p:nvSpPr>
          <p:cNvPr id="168" name="Google Shape;168;p29"/>
          <p:cNvSpPr txBox="1"/>
          <p:nvPr>
            <p:ph idx="1" type="body"/>
          </p:nvPr>
        </p:nvSpPr>
        <p:spPr>
          <a:xfrm>
            <a:off x="311700" y="1152475"/>
            <a:ext cx="360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None/>
            </a:pPr>
            <a:r>
              <a:rPr lang="en" u="sng">
                <a:solidFill>
                  <a:schemeClr val="hlink"/>
                </a:solidFill>
                <a:hlinkClick r:id="rId3"/>
              </a:rPr>
              <a:t>https://github.com/msaroufim/cudamodelecture1/blob/main/square_kernel.ptx</a:t>
            </a:r>
            <a:r>
              <a:rPr lang="en"/>
              <a:t> </a:t>
            </a:r>
            <a:endParaRPr/>
          </a:p>
          <a:p>
            <a:pPr indent="0" lvl="0" marL="0" rtl="0" algn="l">
              <a:spcBef>
                <a:spcPts val="1200"/>
              </a:spcBef>
              <a:spcAft>
                <a:spcPts val="0"/>
              </a:spcAft>
              <a:buNone/>
            </a:pPr>
            <a:r>
              <a:rPr lang="en"/>
              <a:t>8 </a:t>
            </a:r>
            <a:r>
              <a:rPr lang="en"/>
              <a:t>registers with a self multiplication for input</a:t>
            </a:r>
            <a:endParaRPr/>
          </a:p>
          <a:p>
            <a:pPr indent="0" lvl="0" marL="0" rtl="0" algn="l">
              <a:spcBef>
                <a:spcPts val="1200"/>
              </a:spcBef>
              <a:spcAft>
                <a:spcPts val="1200"/>
              </a:spcAft>
              <a:buNone/>
            </a:pPr>
            <a:r>
              <a:rPr lang="en"/>
              <a:t>8 registers for output</a:t>
            </a:r>
            <a:endParaRPr/>
          </a:p>
        </p:txBody>
      </p:sp>
      <p:sp>
        <p:nvSpPr>
          <p:cNvPr id="169" name="Google Shape;169;p29"/>
          <p:cNvSpPr txBox="1"/>
          <p:nvPr/>
        </p:nvSpPr>
        <p:spPr>
          <a:xfrm>
            <a:off x="5355950" y="1152475"/>
            <a:ext cx="3000000" cy="361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	.loc	1 19 26</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%f9, %f1, %f1;</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%f10, %f2, %f2;</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%f11, %f3, %f3;</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%f12, %f4, %f4;</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%f13, %f5, %f5;</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%f14, %f6, %f6;</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mul.f32 	%f15, %f7, %f7;</a:t>
            </a:r>
            <a:endParaRPr>
              <a:solidFill>
                <a:schemeClr val="dk2"/>
              </a:solidFill>
            </a:endParaRPr>
          </a:p>
          <a:p>
            <a:pPr indent="0" lvl="0" marL="0" rtl="0" algn="l">
              <a:lnSpc>
                <a:spcPct val="115000"/>
              </a:lnSpc>
              <a:spcBef>
                <a:spcPts val="1200"/>
              </a:spcBef>
              <a:spcAft>
                <a:spcPts val="1200"/>
              </a:spcAft>
              <a:buNone/>
            </a:pPr>
            <a:r>
              <a:rPr lang="en">
                <a:solidFill>
                  <a:schemeClr val="dk2"/>
                </a:solidFill>
              </a:rPr>
              <a:t>	mul.f32 	%f16, %f8, %f8;</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Cheat: Generate a </a:t>
            </a:r>
            <a:r>
              <a:rPr lang="en"/>
              <a:t>triton kernel</a:t>
            </a:r>
            <a:endParaRPr/>
          </a:p>
        </p:txBody>
      </p:sp>
      <p:sp>
        <p:nvSpPr>
          <p:cNvPr id="175" name="Google Shape;175;p30"/>
          <p:cNvSpPr txBox="1"/>
          <p:nvPr>
            <p:ph idx="1" type="body"/>
          </p:nvPr>
        </p:nvSpPr>
        <p:spPr>
          <a:xfrm>
            <a:off x="223375" y="619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TORCH_LOGS="output_code" python compile_square.py</a:t>
            </a:r>
            <a:endParaRPr/>
          </a:p>
          <a:p>
            <a:pPr indent="0" lvl="0" marL="0" rtl="0" algn="l">
              <a:spcBef>
                <a:spcPts val="1200"/>
              </a:spcBef>
              <a:spcAft>
                <a:spcPts val="1200"/>
              </a:spcAft>
              <a:buNone/>
            </a:pPr>
            <a:r>
              <a:rPr lang="en"/>
              <a:t>torch.compile(torch.square)) </a:t>
            </a:r>
            <a:endParaRPr/>
          </a:p>
        </p:txBody>
      </p:sp>
      <p:pic>
        <p:nvPicPr>
          <p:cNvPr id="176" name="Google Shape;176;p30"/>
          <p:cNvPicPr preferRelativeResize="0"/>
          <p:nvPr/>
        </p:nvPicPr>
        <p:blipFill>
          <a:blip r:embed="rId3">
            <a:alphaModFix/>
          </a:blip>
          <a:stretch>
            <a:fillRect/>
          </a:stretch>
        </p:blipFill>
        <p:spPr>
          <a:xfrm>
            <a:off x="874400" y="1589450"/>
            <a:ext cx="7218551" cy="355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ncu profiler</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a:t>
            </a:r>
            <a:r>
              <a:rPr lang="en"/>
              <a:t>cu python train.py</a:t>
            </a:r>
            <a:endParaRPr/>
          </a:p>
          <a:p>
            <a:pPr indent="0" lvl="0" marL="0" rtl="0" algn="l">
              <a:spcBef>
                <a:spcPts val="1200"/>
              </a:spcBef>
              <a:spcAft>
                <a:spcPts val="0"/>
              </a:spcAft>
              <a:buNone/>
            </a:pPr>
            <a:r>
              <a:rPr lang="en"/>
              <a:t>ncu --set full -o output $(which python) train.py</a:t>
            </a:r>
            <a:endParaRPr/>
          </a:p>
          <a:p>
            <a:pPr indent="0" lvl="0" marL="0" rtl="0" algn="l">
              <a:spcBef>
                <a:spcPts val="1200"/>
              </a:spcBef>
              <a:spcAft>
                <a:spcPts val="0"/>
              </a:spcAft>
              <a:buNone/>
            </a:pPr>
            <a:r>
              <a:rPr lang="en" u="sng">
                <a:solidFill>
                  <a:schemeClr val="hlink"/>
                </a:solidFill>
                <a:hlinkClick r:id="rId3"/>
              </a:rPr>
              <a:t>https://github.com/msaroufim/cudamodelecture1/blob/main/ncu_logs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Contains actionable hints like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    OPT   This kernel grid is too small to fill the available resources on this device, resulting in only 0.4 full waves across all SMs. Look at Launch Statistics for more details.    </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Hosts: Andreas Köpf, Thomas Viehmann, Mark Saroufim</a:t>
            </a:r>
            <a:endParaRPr/>
          </a:p>
          <a:p>
            <a:pPr indent="0" lvl="0" marL="0" rtl="0" algn="l">
              <a:spcBef>
                <a:spcPts val="1200"/>
              </a:spcBef>
              <a:spcAft>
                <a:spcPts val="0"/>
              </a:spcAft>
              <a:buNone/>
            </a:pPr>
            <a:r>
              <a:rPr lang="en"/>
              <a:t>1 per 2 week on a CUDA topic: textbook chapter, pair programming session or project</a:t>
            </a:r>
            <a:endParaRPr/>
          </a:p>
          <a:p>
            <a:pPr indent="0" lvl="0" marL="0" rtl="0" algn="l">
              <a:spcBef>
                <a:spcPts val="1200"/>
              </a:spcBef>
              <a:spcAft>
                <a:spcPts val="0"/>
              </a:spcAft>
              <a:buNone/>
            </a:pPr>
            <a:r>
              <a:rPr lang="en"/>
              <a:t>Target audience is torch programmers tired of CUDA tutorial hell</a:t>
            </a:r>
            <a:endParaRPr/>
          </a:p>
          <a:p>
            <a:pPr indent="0" lvl="0" marL="0" rtl="0" algn="l">
              <a:spcBef>
                <a:spcPts val="1200"/>
              </a:spcBef>
              <a:spcAft>
                <a:spcPts val="0"/>
              </a:spcAft>
              <a:buNone/>
            </a:pPr>
            <a:r>
              <a:rPr lang="en"/>
              <a:t>Textbook: </a:t>
            </a:r>
            <a:r>
              <a:rPr lang="en" u="sng">
                <a:solidFill>
                  <a:schemeClr val="hlink"/>
                </a:solidFill>
                <a:hlinkClick r:id="rId3"/>
              </a:rPr>
              <a:t>Programming Massively Parallel Processors</a:t>
            </a:r>
            <a:endParaRPr/>
          </a:p>
          <a:p>
            <a:pPr indent="0" lvl="0" marL="0" rtl="0" algn="l">
              <a:spcBef>
                <a:spcPts val="1200"/>
              </a:spcBef>
              <a:spcAft>
                <a:spcPts val="0"/>
              </a:spcAft>
              <a:buNone/>
            </a:pPr>
            <a:r>
              <a:rPr lang="en"/>
              <a:t>Additional resources here in </a:t>
            </a:r>
            <a:r>
              <a:rPr lang="en" u="sng">
                <a:solidFill>
                  <a:schemeClr val="hlink"/>
                </a:solidFill>
                <a:hlinkClick r:id="rId4"/>
              </a:rPr>
              <a:t>resource-stream</a:t>
            </a:r>
            <a:endParaRPr/>
          </a:p>
          <a:p>
            <a:pPr indent="0" lvl="0" marL="0" rtl="0" algn="l">
              <a:spcBef>
                <a:spcPts val="1200"/>
              </a:spcBef>
              <a:spcAft>
                <a:spcPts val="0"/>
              </a:spcAft>
              <a:buNone/>
            </a:pPr>
            <a:r>
              <a:rPr lang="en"/>
              <a:t>All communication will happen on our </a:t>
            </a:r>
            <a:r>
              <a:rPr lang="en" u="sng">
                <a:solidFill>
                  <a:schemeClr val="hlink"/>
                </a:solidFill>
                <a:hlinkClick r:id="rId5"/>
              </a:rPr>
              <a:t>Discord</a:t>
            </a:r>
            <a:endParaRPr/>
          </a:p>
          <a:p>
            <a:pPr indent="0" lvl="0" marL="0" rtl="0" algn="l">
              <a:spcBef>
                <a:spcPts val="1200"/>
              </a:spcBef>
              <a:spcAft>
                <a:spcPts val="0"/>
              </a:spcAft>
              <a:buNone/>
            </a:pPr>
            <a:r>
              <a:rPr lang="en"/>
              <a:t>Sessions will be recorded on </a:t>
            </a:r>
            <a:r>
              <a:rPr lang="en" u="sng">
                <a:solidFill>
                  <a:schemeClr val="hlink"/>
                </a:solidFill>
                <a:hlinkClick r:id="rId6"/>
              </a:rPr>
              <a:t>https://www.youtube.com/@CUDAMODE</a:t>
            </a: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Zoom in</a:t>
            </a:r>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Tail effect + Achieved occupancy 70%: Try padding (We can control)</a:t>
            </a:r>
            <a:endParaRPr/>
          </a:p>
          <a:p>
            <a:pPr indent="0" lvl="0" marL="0" rtl="0" algn="l">
              <a:spcBef>
                <a:spcPts val="1200"/>
              </a:spcBef>
              <a:spcAft>
                <a:spcPts val="1200"/>
              </a:spcAft>
              <a:buNone/>
            </a:pPr>
            <a:r>
              <a:rPr lang="en"/>
              <a:t>Long scoreboard stalls: </a:t>
            </a:r>
            <a:r>
              <a:rPr lang="en"/>
              <a:t>coalesce, use shared memory (Controlled by Triton :( )</a:t>
            </a:r>
            <a:endParaRPr/>
          </a:p>
        </p:txBody>
      </p:sp>
      <p:pic>
        <p:nvPicPr>
          <p:cNvPr id="196" name="Google Shape;196;p33"/>
          <p:cNvPicPr preferRelativeResize="0"/>
          <p:nvPr/>
        </p:nvPicPr>
        <p:blipFill>
          <a:blip r:embed="rId3">
            <a:alphaModFix/>
          </a:blip>
          <a:stretch>
            <a:fillRect/>
          </a:stretch>
        </p:blipFill>
        <p:spPr>
          <a:xfrm>
            <a:off x="0" y="2406924"/>
            <a:ext cx="9144001" cy="26994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4"/>
          <p:cNvPicPr preferRelativeResize="0"/>
          <p:nvPr/>
        </p:nvPicPr>
        <p:blipFill>
          <a:blip r:embed="rId3">
            <a:alphaModFix/>
          </a:blip>
          <a:stretch>
            <a:fillRect/>
          </a:stretch>
        </p:blipFill>
        <p:spPr>
          <a:xfrm>
            <a:off x="84975" y="74363"/>
            <a:ext cx="8520602" cy="47928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Lecture 1</a:t>
            </a:r>
            <a:endParaRPr/>
          </a:p>
        </p:txBody>
      </p:sp>
      <p:sp>
        <p:nvSpPr>
          <p:cNvPr id="67" name="Google Shape;67;p15"/>
          <p:cNvSpPr txBox="1"/>
          <p:nvPr>
            <p:ph idx="1" type="body"/>
          </p:nvPr>
        </p:nvSpPr>
        <p:spPr>
          <a:xfrm>
            <a:off x="311700" y="1152475"/>
            <a:ext cx="457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Integrate a CUDA kernel inside a pytorch program</a:t>
            </a:r>
            <a:endParaRPr/>
          </a:p>
          <a:p>
            <a:pPr indent="-342900" lvl="0" marL="457200" rtl="0" algn="l">
              <a:spcBef>
                <a:spcPts val="0"/>
              </a:spcBef>
              <a:spcAft>
                <a:spcPts val="0"/>
              </a:spcAft>
              <a:buSzPts val="1800"/>
              <a:buAutoNum type="arabicPeriod"/>
            </a:pPr>
            <a:r>
              <a:rPr lang="en"/>
              <a:t>Learn how to profile 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of the code is here https://github.com/msaroufim/cudamodelecture1</a:t>
            </a:r>
            <a:endParaRPr/>
          </a:p>
        </p:txBody>
      </p:sp>
      <p:grpSp>
        <p:nvGrpSpPr>
          <p:cNvPr id="68" name="Google Shape;68;p15"/>
          <p:cNvGrpSpPr/>
          <p:nvPr/>
        </p:nvGrpSpPr>
        <p:grpSpPr>
          <a:xfrm>
            <a:off x="4180675" y="2340900"/>
            <a:ext cx="8892900" cy="2664675"/>
            <a:chOff x="4180675" y="2340900"/>
            <a:chExt cx="8892900" cy="2664675"/>
          </a:xfrm>
        </p:grpSpPr>
        <p:pic>
          <p:nvPicPr>
            <p:cNvPr id="69" name="Google Shape;69;p15"/>
            <p:cNvPicPr preferRelativeResize="0"/>
            <p:nvPr/>
          </p:nvPicPr>
          <p:blipFill>
            <a:blip r:embed="rId3">
              <a:alphaModFix/>
            </a:blip>
            <a:stretch>
              <a:fillRect/>
            </a:stretch>
          </p:blipFill>
          <p:spPr>
            <a:xfrm>
              <a:off x="4180675" y="2862450"/>
              <a:ext cx="3810000" cy="2143125"/>
            </a:xfrm>
            <a:prstGeom prst="rect">
              <a:avLst/>
            </a:prstGeom>
            <a:noFill/>
            <a:ln>
              <a:noFill/>
            </a:ln>
          </p:spPr>
        </p:pic>
        <p:sp>
          <p:nvSpPr>
            <p:cNvPr id="70" name="Google Shape;70;p15"/>
            <p:cNvSpPr txBox="1"/>
            <p:nvPr/>
          </p:nvSpPr>
          <p:spPr>
            <a:xfrm>
              <a:off x="6632875" y="2340900"/>
              <a:ext cx="644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 believe thing I see</a:t>
              </a:r>
              <a:endParaRPr sz="1800">
                <a:solidFill>
                  <a:schemeClr val="dk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with something simple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6102802" y="1152475"/>
            <a:ext cx="2642174" cy="3676799"/>
          </a:xfrm>
          <a:prstGeom prst="rect">
            <a:avLst/>
          </a:prstGeom>
          <a:noFill/>
          <a:ln>
            <a:noFill/>
          </a:ln>
        </p:spPr>
      </p:pic>
      <p:pic>
        <p:nvPicPr>
          <p:cNvPr id="78" name="Google Shape;78;p16"/>
          <p:cNvPicPr preferRelativeResize="0"/>
          <p:nvPr/>
        </p:nvPicPr>
        <p:blipFill>
          <a:blip r:embed="rId4">
            <a:alphaModFix/>
          </a:blip>
          <a:stretch>
            <a:fillRect/>
          </a:stretch>
        </p:blipFill>
        <p:spPr>
          <a:xfrm>
            <a:off x="44924" y="1017725"/>
            <a:ext cx="6251651" cy="3996700"/>
          </a:xfrm>
          <a:prstGeom prst="rect">
            <a:avLst/>
          </a:prstGeom>
          <a:noFill/>
          <a:ln>
            <a:noFill/>
          </a:ln>
        </p:spPr>
      </p:pic>
      <p:sp>
        <p:nvSpPr>
          <p:cNvPr id="79" name="Google Shape;79;p16"/>
          <p:cNvSpPr txBox="1"/>
          <p:nvPr/>
        </p:nvSpPr>
        <p:spPr>
          <a:xfrm>
            <a:off x="0" y="0"/>
            <a:ext cx="83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https://github.com/msaroufim/cudamodelecture1/blob/main/pytorch_square.py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profiler</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Memcpy HtoD (Pageable -&gt; Device)</a:t>
            </a:r>
            <a:endParaRPr/>
          </a:p>
          <a:p>
            <a:pPr indent="-342900" lvl="0" marL="457200" rtl="0" algn="l">
              <a:spcBef>
                <a:spcPts val="1200"/>
              </a:spcBef>
              <a:spcAft>
                <a:spcPts val="0"/>
              </a:spcAft>
              <a:buSzPts val="1800"/>
              <a:buChar char="●"/>
            </a:pPr>
            <a:r>
              <a:rPr lang="en"/>
              <a:t>Host to device copy</a:t>
            </a:r>
            <a:endParaRPr/>
          </a:p>
          <a:p>
            <a:pPr indent="-342900" lvl="0" marL="457200" rtl="0" algn="l">
              <a:spcBef>
                <a:spcPts val="0"/>
              </a:spcBef>
              <a:spcAft>
                <a:spcPts val="0"/>
              </a:spcAft>
              <a:buSzPts val="1800"/>
              <a:buChar char="●"/>
            </a:pPr>
            <a:r>
              <a:rPr lang="en"/>
              <a:t>Pageable memory is on host but can be copied freely in out of RAM</a:t>
            </a:r>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63175" y="2941825"/>
            <a:ext cx="9017651" cy="1153625"/>
          </a:xfrm>
          <a:prstGeom prst="rect">
            <a:avLst/>
          </a:prstGeom>
          <a:noFill/>
          <a:ln>
            <a:noFill/>
          </a:ln>
        </p:spPr>
      </p:pic>
      <p:sp>
        <p:nvSpPr>
          <p:cNvPr id="87" name="Google Shape;87;p17"/>
          <p:cNvSpPr txBox="1"/>
          <p:nvPr/>
        </p:nvSpPr>
        <p:spPr>
          <a:xfrm>
            <a:off x="0" y="4613900"/>
            <a:ext cx="68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https://github.com/msaroufim/cudamodelecture1/blob/main/pt_profiler.py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learn?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Aten::square is a call to aten:pow</a:t>
            </a:r>
            <a:endParaRPr/>
          </a:p>
          <a:p>
            <a:pPr indent="0" lvl="0" marL="0" rtl="0" algn="l">
              <a:spcBef>
                <a:spcPts val="1200"/>
              </a:spcBef>
              <a:spcAft>
                <a:spcPts val="0"/>
              </a:spcAft>
              <a:buNone/>
            </a:pPr>
            <a:r>
              <a:rPr lang="en"/>
              <a:t>A cuda kernel gets launched called native_vectorized_elementwise_kernel&lt;4, ..&gt;</a:t>
            </a:r>
            <a:endParaRPr/>
          </a:p>
          <a:p>
            <a:pPr indent="0" lvl="0" marL="0" rtl="0" algn="l">
              <a:spcBef>
                <a:spcPts val="1200"/>
              </a:spcBef>
              <a:spcAft>
                <a:spcPts val="0"/>
              </a:spcAft>
              <a:buNone/>
            </a:pPr>
            <a:r>
              <a:rPr lang="en"/>
              <a:t>4 is the number of blocks</a:t>
            </a:r>
            <a:endParaRPr/>
          </a:p>
          <a:p>
            <a:pPr indent="0" lvl="0" marL="0" rtl="0" algn="l">
              <a:spcBef>
                <a:spcPts val="1200"/>
              </a:spcBef>
              <a:spcAft>
                <a:spcPts val="1200"/>
              </a:spcAft>
              <a:buNone/>
            </a:pPr>
            <a:r>
              <a:rPr lang="en" u="sng">
                <a:solidFill>
                  <a:schemeClr val="hlink"/>
                </a:solidFill>
                <a:hlinkClick r:id="rId3"/>
              </a:rPr>
              <a:t>https://github.com/pytorch/pytorch/blob/main/caffe2/utils/math/elementwise.cu</a:t>
            </a:r>
            <a:r>
              <a:rPr lang="en"/>
              <a:t> </a:t>
            </a:r>
            <a:endParaRPr/>
          </a:p>
        </p:txBody>
      </p:sp>
      <p:pic>
        <p:nvPicPr>
          <p:cNvPr id="94" name="Google Shape;94;p18"/>
          <p:cNvPicPr preferRelativeResize="0"/>
          <p:nvPr/>
        </p:nvPicPr>
        <p:blipFill>
          <a:blip r:embed="rId4">
            <a:alphaModFix/>
          </a:blip>
          <a:stretch>
            <a:fillRect/>
          </a:stretch>
        </p:blipFill>
        <p:spPr>
          <a:xfrm>
            <a:off x="0" y="3435194"/>
            <a:ext cx="9143998" cy="1253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5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cpp extensions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2185450" y="861750"/>
            <a:ext cx="5069976" cy="3891150"/>
          </a:xfrm>
          <a:prstGeom prst="rect">
            <a:avLst/>
          </a:prstGeom>
          <a:noFill/>
          <a:ln>
            <a:noFill/>
          </a:ln>
        </p:spPr>
      </p:pic>
      <p:sp>
        <p:nvSpPr>
          <p:cNvPr id="102" name="Google Shape;102;p19"/>
          <p:cNvSpPr txBox="1"/>
          <p:nvPr/>
        </p:nvSpPr>
        <p:spPr>
          <a:xfrm>
            <a:off x="0" y="4752900"/>
            <a:ext cx="56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https://github.com/msaroufim/cudamodelecture1/tree/main/tmp</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Codegen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#include &lt;torch/extension.h&gt;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std::string hello_world() {</a:t>
            </a:r>
            <a:endParaRPr/>
          </a:p>
          <a:p>
            <a:pPr indent="0" lvl="0" marL="0" rtl="0" algn="l">
              <a:spcBef>
                <a:spcPts val="1200"/>
              </a:spcBef>
              <a:spcAft>
                <a:spcPts val="0"/>
              </a:spcAft>
              <a:buClr>
                <a:schemeClr val="dk1"/>
              </a:buClr>
              <a:buSzPct val="61111"/>
              <a:buFont typeface="Arial"/>
              <a:buNone/>
            </a:pPr>
            <a:r>
              <a:rPr lang="en"/>
              <a:t>  return "Hello World!";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PYBIND11_MODULE(TORCH_EXTENSION_NAME, m) {</a:t>
            </a:r>
            <a:endParaRPr/>
          </a:p>
          <a:p>
            <a:pPr indent="0" lvl="0" marL="0" rtl="0" algn="l">
              <a:spcBef>
                <a:spcPts val="1200"/>
              </a:spcBef>
              <a:spcAft>
                <a:spcPts val="0"/>
              </a:spcAft>
              <a:buClr>
                <a:schemeClr val="dk1"/>
              </a:buClr>
              <a:buSzPct val="61111"/>
              <a:buFont typeface="Arial"/>
              <a:buNone/>
            </a:pPr>
            <a:r>
              <a:rPr lang="en"/>
              <a:t>m.def("hello_world", torch::wrap_pybind_function(hello_world), "hello_world");</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run a CUDA kernel from pytorch</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https://github.com/msaroufim/cudamodelecture1/blob/main/load_inline.py</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