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5" r:id="rId2"/>
  </p:sldMasterIdLst>
  <p:notesMasterIdLst>
    <p:notesMasterId r:id="rId29"/>
  </p:notesMasterIdLst>
  <p:sldIdLst>
    <p:sldId id="256" r:id="rId3"/>
    <p:sldId id="258" r:id="rId4"/>
    <p:sldId id="259" r:id="rId5"/>
    <p:sldId id="260" r:id="rId6"/>
    <p:sldId id="272" r:id="rId7"/>
    <p:sldId id="261" r:id="rId8"/>
    <p:sldId id="262" r:id="rId9"/>
    <p:sldId id="280" r:id="rId10"/>
    <p:sldId id="276" r:id="rId11"/>
    <p:sldId id="281" r:id="rId12"/>
    <p:sldId id="282" r:id="rId13"/>
    <p:sldId id="274" r:id="rId14"/>
    <p:sldId id="277" r:id="rId15"/>
    <p:sldId id="283" r:id="rId16"/>
    <p:sldId id="288" r:id="rId17"/>
    <p:sldId id="278" r:id="rId18"/>
    <p:sldId id="284" r:id="rId19"/>
    <p:sldId id="285" r:id="rId20"/>
    <p:sldId id="286" r:id="rId21"/>
    <p:sldId id="289" r:id="rId22"/>
    <p:sldId id="290" r:id="rId23"/>
    <p:sldId id="291" r:id="rId24"/>
    <p:sldId id="292" r:id="rId25"/>
    <p:sldId id="293" r:id="rId26"/>
    <p:sldId id="269" r:id="rId27"/>
    <p:sldId id="294" r:id="rId28"/>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6349" autoAdjust="0"/>
  </p:normalViewPr>
  <p:slideViewPr>
    <p:cSldViewPr snapToGrid="0" snapToObjects="1">
      <p:cViewPr varScale="1">
        <p:scale>
          <a:sx n="145" d="100"/>
          <a:sy n="145" d="100"/>
        </p:scale>
        <p:origin x="72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2/21/2024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在这里我们指定了发送数据的长度，当我们不知道具体传输数据长度时，</a:t>
            </a:r>
            <a:r>
              <a:rPr lang="en-US" altLang="zh-CN" dirty="0" err="1"/>
              <a:t>mpi</a:t>
            </a:r>
            <a:r>
              <a:rPr lang="zh-CN" altLang="en-US" dirty="0"/>
              <a:t>也允许我们使用动态的方式来接受数据。</a:t>
            </a:r>
            <a:r>
              <a:rPr lang="en-US" altLang="zh-CN" b="1" i="0" dirty="0">
                <a:solidFill>
                  <a:srgbClr val="303030"/>
                </a:solidFill>
                <a:effectLst/>
                <a:latin typeface="Helvetica Neue"/>
              </a:rPr>
              <a:t>MPI Probe </a:t>
            </a:r>
            <a:r>
              <a:rPr lang="zh-CN" altLang="en-US" b="1" i="0" dirty="0">
                <a:solidFill>
                  <a:srgbClr val="303030"/>
                </a:solidFill>
                <a:effectLst/>
                <a:latin typeface="Helvetica Neue"/>
              </a:rPr>
              <a:t>和 </a:t>
            </a:r>
            <a:r>
              <a:rPr lang="en-US" altLang="zh-CN" b="1" i="0" dirty="0">
                <a:solidFill>
                  <a:srgbClr val="303030"/>
                </a:solidFill>
                <a:effectLst/>
                <a:latin typeface="Helvetica Neue"/>
              </a:rPr>
              <a:t>MPI Status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i="0" dirty="0">
              <a:solidFill>
                <a:srgbClr val="303030"/>
              </a:solidFill>
              <a:effectLst/>
              <a:latin typeface="Helvetica Neue"/>
            </a:endParaRPr>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4229157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2638748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707537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5139679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898249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32099540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2603519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3136075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256158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21144757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37090793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36849223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AF63B6-3E3F-F1FD-76D4-77A91DC091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080973-AD86-06AA-3C93-A29DE72567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751511-204C-6B6C-B07D-24E2BF99BDA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43496C0-6789-0814-06AB-03ED06D3C86F}"/>
              </a:ext>
            </a:extLst>
          </p:cNvPr>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30687125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9DDDE6-F418-2EB0-A656-A7422EEB89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B2DB9F-1452-84A8-33B8-C03F37FC08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C604A1-4093-025D-16BE-A5861AB0DFD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C65169E-F821-0604-1C1B-143BE8981F8B}"/>
              </a:ext>
            </a:extLst>
          </p:cNvPr>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2705810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B4346E-B673-E139-682D-AECEE27FF9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23A6D7-AB1F-B428-D438-E4E1A6A831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32133E-E4D0-88BB-B919-9318284DDC9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C800D62-497E-10DD-EC47-6DCE84651521}"/>
              </a:ext>
            </a:extLst>
          </p:cNvPr>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2418094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因为之前很多的</a:t>
            </a:r>
            <a:r>
              <a:rPr lang="en-US" altLang="zh-CN" dirty="0"/>
              <a:t>MPI</a:t>
            </a:r>
            <a:r>
              <a:rPr lang="zh-CN" altLang="en-US" dirty="0"/>
              <a:t>的实现是基于</a:t>
            </a:r>
            <a:r>
              <a:rPr lang="en-US" altLang="zh-CN" dirty="0" err="1"/>
              <a:t>fortran</a:t>
            </a:r>
            <a:r>
              <a:rPr lang="zh-CN" altLang="en-US" dirty="0"/>
              <a:t>的，但是现在的</a:t>
            </a:r>
            <a:r>
              <a:rPr lang="en-US" altLang="zh-CN" dirty="0" err="1"/>
              <a:t>linux</a:t>
            </a:r>
            <a:r>
              <a:rPr lang="zh-CN" altLang="en-US" dirty="0"/>
              <a:t>系统中可能没有默认安装</a:t>
            </a:r>
            <a:r>
              <a:rPr lang="en-US" altLang="zh-CN" dirty="0" err="1"/>
              <a:t>fortran</a:t>
            </a:r>
            <a:r>
              <a:rPr lang="zh-CN" altLang="en-US" dirty="0"/>
              <a:t>语言，我们后续的实现也是基于</a:t>
            </a:r>
            <a:r>
              <a:rPr lang="en-US" altLang="zh-CN" dirty="0" err="1"/>
              <a:t>cpp</a:t>
            </a:r>
            <a:r>
              <a:rPr lang="zh-CN" altLang="en-US" dirty="0"/>
              <a:t>，所以我们在配置的时候可以把</a:t>
            </a:r>
            <a:r>
              <a:rPr lang="en-US" altLang="zh-CN" dirty="0" err="1"/>
              <a:t>fortran</a:t>
            </a:r>
            <a:r>
              <a:rPr lang="zh-CN" altLang="en-US" dirty="0"/>
              <a:t>取消掉</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3090028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044978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yellow_bee_honeycomb_vplus_20230307/Session-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yellow_bee_honeycomb_vplus_20230307/End-bg.sv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yellow_bee_honeycomb_vplus_20230307/Cover-bg.sv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yellow_bee_honeycomb_vplus_20230307/Catalog-bg.sv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yellow_bee_honeycomb_vplus_20230307/Session-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yellow_bee_honeycomb_vplus_20230307/End-bg.sv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yellow_bee_honeycomb_vplus_20230307/Cover-bg.sv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yellow_bee_honeycomb_vplus_20230307/Catalog-bg.sv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11.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image" Target="../media/image14.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11.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11.xml"/><Relationship Id="rId6" Type="http://schemas.openxmlformats.org/officeDocument/2006/relationships/image" Target="../media/image16.png"/><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1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8.xml"/><Relationship Id="rId1" Type="http://schemas.openxmlformats.org/officeDocument/2006/relationships/slideLayout" Target="../slideLayouts/slideLayout11.xml"/><Relationship Id="rId6" Type="http://schemas.openxmlformats.org/officeDocument/2006/relationships/image" Target="../media/image23.png"/><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11.x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0.xml"/><Relationship Id="rId1" Type="http://schemas.openxmlformats.org/officeDocument/2006/relationships/slideLayout" Target="../slideLayouts/slideLayout11.xml"/><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11.xml"/><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1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11.xml"/><Relationship Id="rId5" Type="http://schemas.openxmlformats.org/officeDocument/2006/relationships/image" Target="../media/image38.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6.xml"/><Relationship Id="rId1" Type="http://schemas.openxmlformats.org/officeDocument/2006/relationships/slideLayout" Target="../slideLayouts/slideLayout11.xml"/><Relationship Id="rId5" Type="http://schemas.openxmlformats.org/officeDocument/2006/relationships/hyperlink" Target="https://mpitutorial.com/" TargetMode="External"/><Relationship Id="rId4" Type="http://schemas.openxmlformats.org/officeDocument/2006/relationships/hyperlink" Target="https://www.bilibili.com/video/BV13v4y1v7y7/"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156703" y="2148264"/>
            <a:ext cx="3958590" cy="1333500"/>
          </a:xfrm>
          <a:prstGeom prst="rect">
            <a:avLst/>
          </a:prstGeom>
          <a:noFill/>
        </p:spPr>
        <p:txBody>
          <a:bodyPr wrap="square" rtlCol="0" anchor="b"/>
          <a:lstStyle/>
          <a:p>
            <a:r>
              <a:rPr lang="zh-CN" altLang="en-US" sz="6600" b="1" dirty="0">
                <a:solidFill>
                  <a:srgbClr val="3A1515"/>
                </a:solidFill>
                <a:latin typeface="Noto Sans SC" pitchFamily="34" charset="0"/>
                <a:ea typeface="Noto Sans SC" pitchFamily="34" charset="-122"/>
                <a:cs typeface="Noto Sans SC" pitchFamily="34" charset="-120"/>
              </a:rPr>
              <a:t>一小时</a:t>
            </a:r>
            <a:r>
              <a:rPr lang="en-US" sz="6600" b="1" dirty="0">
                <a:solidFill>
                  <a:srgbClr val="3A1515"/>
                </a:solidFill>
                <a:latin typeface="Noto Sans SC" pitchFamily="34" charset="0"/>
                <a:ea typeface="Noto Sans SC" pitchFamily="34" charset="-122"/>
                <a:cs typeface="Noto Sans SC" pitchFamily="34" charset="-120"/>
              </a:rPr>
              <a:t>快速入门</a:t>
            </a:r>
          </a:p>
          <a:p>
            <a:r>
              <a:rPr lang="en-US" sz="6600" b="1" dirty="0">
                <a:solidFill>
                  <a:srgbClr val="3A1515"/>
                </a:solidFill>
                <a:latin typeface="Noto Sans SC" pitchFamily="34" charset="0"/>
                <a:ea typeface="Noto Sans SC" pitchFamily="34" charset="-122"/>
                <a:cs typeface="Noto Sans SC" pitchFamily="34" charset="-120"/>
              </a:rPr>
              <a:t>MPI</a:t>
            </a:r>
            <a:r>
              <a:rPr lang="zh-CN" sz="6600" b="1" dirty="0">
                <a:solidFill>
                  <a:srgbClr val="3A1515"/>
                </a:solidFill>
                <a:latin typeface="Noto Sans SC" pitchFamily="34" charset="0"/>
                <a:ea typeface="Noto Sans SC" pitchFamily="34" charset="-122"/>
                <a:cs typeface="Noto Sans SC" pitchFamily="34" charset="-120"/>
              </a:rPr>
              <a:t>编程</a:t>
            </a:r>
          </a:p>
        </p:txBody>
      </p:sp>
      <p:sp>
        <p:nvSpPr>
          <p:cNvPr id="3" name="Text 1"/>
          <p:cNvSpPr/>
          <p:nvPr/>
        </p:nvSpPr>
        <p:spPr>
          <a:xfrm>
            <a:off x="4367213" y="2309813"/>
            <a:ext cx="3958590" cy="752475"/>
          </a:xfrm>
          <a:prstGeom prst="rect">
            <a:avLst/>
          </a:prstGeom>
          <a:noFill/>
        </p:spPr>
        <p:txBody>
          <a:bodyPr wrap="square" rtlCol="0" anchor="t"/>
          <a:lstStyle/>
          <a:p>
            <a:endParaRPr lang="en-US" sz="1920" dirty="0"/>
          </a:p>
        </p:txBody>
      </p:sp>
      <p:sp>
        <p:nvSpPr>
          <p:cNvPr id="4" name="Text 2"/>
          <p:cNvSpPr/>
          <p:nvPr/>
        </p:nvSpPr>
        <p:spPr>
          <a:xfrm>
            <a:off x="4367213" y="3595688"/>
            <a:ext cx="1943100" cy="552450"/>
          </a:xfrm>
          <a:prstGeom prst="rect">
            <a:avLst/>
          </a:prstGeom>
          <a:noFill/>
        </p:spPr>
        <p:txBody>
          <a:bodyPr wrap="square" rtlCol="0" anchor="t"/>
          <a:lstStyle/>
          <a:p>
            <a:endParaRPr lang="en-US" sz="1200" dirty="0"/>
          </a:p>
          <a:p>
            <a:r>
              <a:rPr lang="en-US" sz="1200" b="0" dirty="0">
                <a:solidFill>
                  <a:srgbClr val="3A1515"/>
                </a:solidFill>
                <a:latin typeface="Noto Sans SC" pitchFamily="34" charset="0"/>
                <a:ea typeface="Noto Sans SC" pitchFamily="34" charset="-122"/>
                <a:cs typeface="Noto Sans SC" pitchFamily="34" charset="-120"/>
              </a:rPr>
              <a:t>2023-04-17</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yellow_bee_honeycomb_vplus_20230307/Content_header.jpg"/>
          <p:cNvPicPr>
            <a:picLocks noChangeAspect="1"/>
          </p:cNvPicPr>
          <p:nvPr/>
        </p:nvPicPr>
        <p:blipFill>
          <a:blip r:embed="rId3"/>
          <a:stretch>
            <a:fillRect/>
          </a:stretch>
        </p:blipFill>
        <p:spPr>
          <a:xfrm>
            <a:off x="0" y="0"/>
            <a:ext cx="9144000" cy="1000125"/>
          </a:xfrm>
          <a:prstGeom prst="rect">
            <a:avLst/>
          </a:prstGeom>
        </p:spPr>
      </p:pic>
      <p:sp>
        <p:nvSpPr>
          <p:cNvPr id="3" name="Text 0"/>
          <p:cNvSpPr/>
          <p:nvPr/>
        </p:nvSpPr>
        <p:spPr>
          <a:xfrm>
            <a:off x="762000" y="228600"/>
            <a:ext cx="6949440" cy="552450"/>
          </a:xfrm>
          <a:prstGeom prst="rect">
            <a:avLst/>
          </a:prstGeom>
          <a:noFill/>
        </p:spPr>
        <p:txBody>
          <a:bodyPr wrap="square" rtlCol="0" anchor="ctr"/>
          <a:lstStyle/>
          <a:p>
            <a:r>
              <a:rPr lang="en-US" sz="2400" b="1" dirty="0">
                <a:solidFill>
                  <a:srgbClr val="3A1515"/>
                </a:solidFill>
                <a:latin typeface="Noto Sans SC" pitchFamily="34" charset="0"/>
                <a:ea typeface="Noto Sans SC" pitchFamily="34" charset="-122"/>
                <a:cs typeface="Noto Sans SC" pitchFamily="34" charset="-120"/>
              </a:rPr>
              <a:t>3. MPI</a:t>
            </a:r>
            <a:r>
              <a:rPr lang="zh-CN" sz="2400" b="1" dirty="0">
                <a:solidFill>
                  <a:srgbClr val="3A1515"/>
                </a:solidFill>
                <a:latin typeface="Noto Sans SC" pitchFamily="34" charset="0"/>
                <a:ea typeface="Noto Sans SC" pitchFamily="34" charset="-122"/>
                <a:cs typeface="Noto Sans SC" pitchFamily="34" charset="-120"/>
              </a:rPr>
              <a:t>点对点通信</a:t>
            </a:r>
            <a:endParaRPr lang="zh-CN" altLang="zh-CN" sz="2400" b="1" dirty="0">
              <a:solidFill>
                <a:srgbClr val="3A1515"/>
              </a:solidFill>
              <a:latin typeface="Noto Sans SC" pitchFamily="34" charset="0"/>
              <a:ea typeface="Noto Sans SC" pitchFamily="34" charset="-122"/>
              <a:cs typeface="Noto Sans SC" pitchFamily="34" charset="-120"/>
            </a:endParaRPr>
          </a:p>
        </p:txBody>
      </p:sp>
      <p:sp>
        <p:nvSpPr>
          <p:cNvPr id="6" name="文本框 5"/>
          <p:cNvSpPr txBox="1"/>
          <p:nvPr/>
        </p:nvSpPr>
        <p:spPr>
          <a:xfrm>
            <a:off x="196445" y="1071682"/>
            <a:ext cx="4231465" cy="646331"/>
          </a:xfrm>
          <a:prstGeom prst="rect">
            <a:avLst/>
          </a:prstGeom>
          <a:noFill/>
        </p:spPr>
        <p:txBody>
          <a:bodyPr wrap="square" rtlCol="0">
            <a:spAutoFit/>
          </a:bodyPr>
          <a:lstStyle/>
          <a:p>
            <a:r>
              <a:rPr lang="en-US" altLang="zh-CN" sz="3600" dirty="0"/>
              <a:t>Ping-Pong</a:t>
            </a:r>
            <a:endParaRPr lang="zh-CN" altLang="en-US" dirty="0"/>
          </a:p>
        </p:txBody>
      </p:sp>
      <p:pic>
        <p:nvPicPr>
          <p:cNvPr id="8" name="图片 7">
            <a:extLst>
              <a:ext uri="{FF2B5EF4-FFF2-40B4-BE49-F238E27FC236}">
                <a16:creationId xmlns:a16="http://schemas.microsoft.com/office/drawing/2014/main" id="{97B887DC-22E1-D103-D87E-47A6E755F724}"/>
              </a:ext>
            </a:extLst>
          </p:cNvPr>
          <p:cNvPicPr>
            <a:picLocks noChangeAspect="1"/>
          </p:cNvPicPr>
          <p:nvPr/>
        </p:nvPicPr>
        <p:blipFill>
          <a:blip r:embed="rId4"/>
          <a:stretch>
            <a:fillRect/>
          </a:stretch>
        </p:blipFill>
        <p:spPr>
          <a:xfrm>
            <a:off x="3741871" y="590432"/>
            <a:ext cx="3969569" cy="4450451"/>
          </a:xfrm>
          <a:prstGeom prst="rect">
            <a:avLst/>
          </a:prstGeom>
        </p:spPr>
      </p:pic>
      <p:pic>
        <p:nvPicPr>
          <p:cNvPr id="13" name="图片 12">
            <a:extLst>
              <a:ext uri="{FF2B5EF4-FFF2-40B4-BE49-F238E27FC236}">
                <a16:creationId xmlns:a16="http://schemas.microsoft.com/office/drawing/2014/main" id="{53FD5333-57F2-237D-1466-652719C2FB73}"/>
              </a:ext>
            </a:extLst>
          </p:cNvPr>
          <p:cNvPicPr>
            <a:picLocks noChangeAspect="1"/>
          </p:cNvPicPr>
          <p:nvPr/>
        </p:nvPicPr>
        <p:blipFill>
          <a:blip r:embed="rId5"/>
          <a:stretch>
            <a:fillRect/>
          </a:stretch>
        </p:blipFill>
        <p:spPr>
          <a:xfrm>
            <a:off x="281965" y="1749878"/>
            <a:ext cx="2590631" cy="3291005"/>
          </a:xfrm>
          <a:prstGeom prst="rect">
            <a:avLst/>
          </a:prstGeom>
        </p:spPr>
      </p:pic>
    </p:spTree>
    <p:extLst>
      <p:ext uri="{BB962C8B-B14F-4D97-AF65-F5344CB8AC3E}">
        <p14:creationId xmlns:p14="http://schemas.microsoft.com/office/powerpoint/2010/main" val="1803631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yellow_bee_honeycomb_vplus_20230307/Content_header.jpg"/>
          <p:cNvPicPr>
            <a:picLocks noChangeAspect="1"/>
          </p:cNvPicPr>
          <p:nvPr/>
        </p:nvPicPr>
        <p:blipFill>
          <a:blip r:embed="rId3"/>
          <a:stretch>
            <a:fillRect/>
          </a:stretch>
        </p:blipFill>
        <p:spPr>
          <a:xfrm>
            <a:off x="0" y="0"/>
            <a:ext cx="9144000" cy="1000125"/>
          </a:xfrm>
          <a:prstGeom prst="rect">
            <a:avLst/>
          </a:prstGeom>
        </p:spPr>
      </p:pic>
      <p:sp>
        <p:nvSpPr>
          <p:cNvPr id="3" name="Text 0"/>
          <p:cNvSpPr/>
          <p:nvPr/>
        </p:nvSpPr>
        <p:spPr>
          <a:xfrm>
            <a:off x="762000" y="228600"/>
            <a:ext cx="6949440" cy="552450"/>
          </a:xfrm>
          <a:prstGeom prst="rect">
            <a:avLst/>
          </a:prstGeom>
          <a:noFill/>
        </p:spPr>
        <p:txBody>
          <a:bodyPr wrap="square" rtlCol="0" anchor="ctr"/>
          <a:lstStyle/>
          <a:p>
            <a:r>
              <a:rPr lang="en-US" sz="2400" b="1" dirty="0">
                <a:solidFill>
                  <a:srgbClr val="3A1515"/>
                </a:solidFill>
                <a:latin typeface="Noto Sans SC" pitchFamily="34" charset="0"/>
                <a:ea typeface="Noto Sans SC" pitchFamily="34" charset="-122"/>
                <a:cs typeface="Noto Sans SC" pitchFamily="34" charset="-120"/>
              </a:rPr>
              <a:t>3. MPI</a:t>
            </a:r>
            <a:r>
              <a:rPr lang="zh-CN" sz="2400" b="1" dirty="0">
                <a:solidFill>
                  <a:srgbClr val="3A1515"/>
                </a:solidFill>
                <a:latin typeface="Noto Sans SC" pitchFamily="34" charset="0"/>
                <a:ea typeface="Noto Sans SC" pitchFamily="34" charset="-122"/>
                <a:cs typeface="Noto Sans SC" pitchFamily="34" charset="-120"/>
              </a:rPr>
              <a:t>点对点通信</a:t>
            </a:r>
            <a:endParaRPr lang="zh-CN" altLang="zh-CN" sz="2400" b="1" dirty="0">
              <a:solidFill>
                <a:srgbClr val="3A1515"/>
              </a:solidFill>
              <a:latin typeface="Noto Sans SC" pitchFamily="34" charset="0"/>
              <a:ea typeface="Noto Sans SC" pitchFamily="34" charset="-122"/>
              <a:cs typeface="Noto Sans SC" pitchFamily="34" charset="-120"/>
            </a:endParaRPr>
          </a:p>
        </p:txBody>
      </p:sp>
      <p:sp>
        <p:nvSpPr>
          <p:cNvPr id="6" name="文本框 5"/>
          <p:cNvSpPr txBox="1"/>
          <p:nvPr/>
        </p:nvSpPr>
        <p:spPr>
          <a:xfrm>
            <a:off x="196445" y="1071682"/>
            <a:ext cx="4231465" cy="646331"/>
          </a:xfrm>
          <a:prstGeom prst="rect">
            <a:avLst/>
          </a:prstGeom>
          <a:noFill/>
        </p:spPr>
        <p:txBody>
          <a:bodyPr wrap="square" rtlCol="0">
            <a:spAutoFit/>
          </a:bodyPr>
          <a:lstStyle/>
          <a:p>
            <a:r>
              <a:rPr lang="en-US" altLang="zh-CN" sz="3600" dirty="0"/>
              <a:t>Ping-Pong</a:t>
            </a:r>
            <a:endParaRPr lang="zh-CN" altLang="en-US" dirty="0"/>
          </a:p>
        </p:txBody>
      </p:sp>
      <p:pic>
        <p:nvPicPr>
          <p:cNvPr id="11" name="图片 10">
            <a:extLst>
              <a:ext uri="{FF2B5EF4-FFF2-40B4-BE49-F238E27FC236}">
                <a16:creationId xmlns:a16="http://schemas.microsoft.com/office/drawing/2014/main" id="{F5E161A9-408D-4396-BC48-CAD914A31499}"/>
              </a:ext>
            </a:extLst>
          </p:cNvPr>
          <p:cNvPicPr>
            <a:picLocks noChangeAspect="1"/>
          </p:cNvPicPr>
          <p:nvPr/>
        </p:nvPicPr>
        <p:blipFill>
          <a:blip r:embed="rId4"/>
          <a:stretch>
            <a:fillRect/>
          </a:stretch>
        </p:blipFill>
        <p:spPr>
          <a:xfrm>
            <a:off x="2887925" y="1009650"/>
            <a:ext cx="5151747" cy="4133850"/>
          </a:xfrm>
          <a:prstGeom prst="rect">
            <a:avLst/>
          </a:prstGeom>
        </p:spPr>
      </p:pic>
    </p:spTree>
    <p:extLst>
      <p:ext uri="{BB962C8B-B14F-4D97-AF65-F5344CB8AC3E}">
        <p14:creationId xmlns:p14="http://schemas.microsoft.com/office/powerpoint/2010/main" val="2993108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yellow_bee_honeycomb_vplus_20230307/Content_header.jpg"/>
          <p:cNvPicPr>
            <a:picLocks noChangeAspect="1"/>
          </p:cNvPicPr>
          <p:nvPr/>
        </p:nvPicPr>
        <p:blipFill>
          <a:blip r:embed="rId3"/>
          <a:stretch>
            <a:fillRect/>
          </a:stretch>
        </p:blipFill>
        <p:spPr>
          <a:xfrm>
            <a:off x="0" y="0"/>
            <a:ext cx="9144000" cy="1000125"/>
          </a:xfrm>
          <a:prstGeom prst="rect">
            <a:avLst/>
          </a:prstGeom>
        </p:spPr>
      </p:pic>
      <p:sp>
        <p:nvSpPr>
          <p:cNvPr id="3" name="Text 0"/>
          <p:cNvSpPr/>
          <p:nvPr/>
        </p:nvSpPr>
        <p:spPr>
          <a:xfrm>
            <a:off x="762000" y="228600"/>
            <a:ext cx="6949440" cy="552450"/>
          </a:xfrm>
          <a:prstGeom prst="rect">
            <a:avLst/>
          </a:prstGeom>
          <a:noFill/>
        </p:spPr>
        <p:txBody>
          <a:bodyPr wrap="square" rtlCol="0" anchor="ctr"/>
          <a:lstStyle/>
          <a:p>
            <a:r>
              <a:rPr lang="en-US" sz="2400" b="1" dirty="0">
                <a:solidFill>
                  <a:srgbClr val="3A1515"/>
                </a:solidFill>
                <a:latin typeface="Noto Sans SC" pitchFamily="34" charset="0"/>
                <a:ea typeface="Noto Sans SC" pitchFamily="34" charset="-122"/>
                <a:cs typeface="Noto Sans SC" pitchFamily="34" charset="-120"/>
              </a:rPr>
              <a:t>3. MPI</a:t>
            </a:r>
            <a:r>
              <a:rPr lang="zh-CN" sz="2400" b="1" dirty="0">
                <a:solidFill>
                  <a:srgbClr val="3A1515"/>
                </a:solidFill>
                <a:latin typeface="Noto Sans SC" pitchFamily="34" charset="0"/>
                <a:ea typeface="Noto Sans SC" pitchFamily="34" charset="-122"/>
                <a:cs typeface="Noto Sans SC" pitchFamily="34" charset="-120"/>
              </a:rPr>
              <a:t>点对点通信</a:t>
            </a:r>
            <a:endParaRPr lang="zh-CN" altLang="zh-CN" sz="2400" b="1" dirty="0">
              <a:solidFill>
                <a:srgbClr val="3A1515"/>
              </a:solidFill>
              <a:latin typeface="Noto Sans SC" pitchFamily="34" charset="0"/>
              <a:ea typeface="Noto Sans SC" pitchFamily="34" charset="-122"/>
              <a:cs typeface="Noto Sans SC" pitchFamily="34" charset="-120"/>
            </a:endParaRPr>
          </a:p>
        </p:txBody>
      </p:sp>
      <p:pic>
        <p:nvPicPr>
          <p:cNvPr id="4" name="图片 3"/>
          <p:cNvPicPr>
            <a:picLocks noChangeAspect="1"/>
          </p:cNvPicPr>
          <p:nvPr/>
        </p:nvPicPr>
        <p:blipFill>
          <a:blip r:embed="rId4"/>
          <a:stretch>
            <a:fillRect/>
          </a:stretch>
        </p:blipFill>
        <p:spPr>
          <a:xfrm>
            <a:off x="4572000" y="1387362"/>
            <a:ext cx="4390190" cy="3614146"/>
          </a:xfrm>
          <a:prstGeom prst="rect">
            <a:avLst/>
          </a:prstGeom>
        </p:spPr>
      </p:pic>
      <p:pic>
        <p:nvPicPr>
          <p:cNvPr id="5" name="图片 4"/>
          <p:cNvPicPr>
            <a:picLocks noChangeAspect="1"/>
          </p:cNvPicPr>
          <p:nvPr/>
        </p:nvPicPr>
        <p:blipFill>
          <a:blip r:embed="rId5"/>
          <a:stretch>
            <a:fillRect/>
          </a:stretch>
        </p:blipFill>
        <p:spPr>
          <a:xfrm>
            <a:off x="346841" y="1903650"/>
            <a:ext cx="4112303" cy="2964198"/>
          </a:xfrm>
          <a:prstGeom prst="rect">
            <a:avLst/>
          </a:prstGeom>
        </p:spPr>
      </p:pic>
      <p:sp>
        <p:nvSpPr>
          <p:cNvPr id="6" name="文本框 5"/>
          <p:cNvSpPr txBox="1"/>
          <p:nvPr/>
        </p:nvSpPr>
        <p:spPr>
          <a:xfrm>
            <a:off x="346841" y="1166648"/>
            <a:ext cx="2837793" cy="646331"/>
          </a:xfrm>
          <a:prstGeom prst="rect">
            <a:avLst/>
          </a:prstGeom>
          <a:noFill/>
        </p:spPr>
        <p:txBody>
          <a:bodyPr wrap="square" rtlCol="0">
            <a:spAutoFit/>
          </a:bodyPr>
          <a:lstStyle/>
          <a:p>
            <a:r>
              <a:rPr lang="en-US" altLang="zh-CN" sz="3600" dirty="0"/>
              <a:t>Ring</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yellow_bee_honeycomb_vplus_20230307/Content_header.jpg"/>
          <p:cNvPicPr>
            <a:picLocks noChangeAspect="1"/>
          </p:cNvPicPr>
          <p:nvPr/>
        </p:nvPicPr>
        <p:blipFill>
          <a:blip r:embed="rId3"/>
          <a:stretch>
            <a:fillRect/>
          </a:stretch>
        </p:blipFill>
        <p:spPr>
          <a:xfrm>
            <a:off x="0" y="0"/>
            <a:ext cx="9144000" cy="1000125"/>
          </a:xfrm>
          <a:prstGeom prst="rect">
            <a:avLst/>
          </a:prstGeom>
        </p:spPr>
      </p:pic>
      <p:sp>
        <p:nvSpPr>
          <p:cNvPr id="3" name="Text 0"/>
          <p:cNvSpPr/>
          <p:nvPr/>
        </p:nvSpPr>
        <p:spPr>
          <a:xfrm>
            <a:off x="762000" y="228600"/>
            <a:ext cx="6949440" cy="552450"/>
          </a:xfrm>
          <a:prstGeom prst="rect">
            <a:avLst/>
          </a:prstGeom>
          <a:noFill/>
        </p:spPr>
        <p:txBody>
          <a:bodyPr wrap="square" rtlCol="0" anchor="ctr"/>
          <a:lstStyle/>
          <a:p>
            <a:r>
              <a:rPr lang="en-US" sz="2400" b="1" dirty="0">
                <a:solidFill>
                  <a:srgbClr val="3A1515"/>
                </a:solidFill>
                <a:latin typeface="Noto Sans SC" pitchFamily="34" charset="0"/>
                <a:ea typeface="Noto Sans SC" pitchFamily="34" charset="-122"/>
                <a:cs typeface="Noto Sans SC" pitchFamily="34" charset="-120"/>
              </a:rPr>
              <a:t>3. MPI</a:t>
            </a:r>
            <a:r>
              <a:rPr lang="zh-CN" sz="2400" b="1" dirty="0">
                <a:solidFill>
                  <a:srgbClr val="3A1515"/>
                </a:solidFill>
                <a:latin typeface="Noto Sans SC" pitchFamily="34" charset="0"/>
                <a:ea typeface="Noto Sans SC" pitchFamily="34" charset="-122"/>
                <a:cs typeface="Noto Sans SC" pitchFamily="34" charset="-120"/>
              </a:rPr>
              <a:t>点对点通信</a:t>
            </a:r>
            <a:endParaRPr lang="zh-CN" altLang="zh-CN" sz="2400" b="1" dirty="0">
              <a:solidFill>
                <a:srgbClr val="3A1515"/>
              </a:solidFill>
              <a:latin typeface="Noto Sans SC" pitchFamily="34" charset="0"/>
              <a:ea typeface="Noto Sans SC" pitchFamily="34" charset="-122"/>
              <a:cs typeface="Noto Sans SC" pitchFamily="34" charset="-120"/>
            </a:endParaRPr>
          </a:p>
        </p:txBody>
      </p:sp>
      <p:sp>
        <p:nvSpPr>
          <p:cNvPr id="4" name="文本框 3">
            <a:extLst>
              <a:ext uri="{FF2B5EF4-FFF2-40B4-BE49-F238E27FC236}">
                <a16:creationId xmlns:a16="http://schemas.microsoft.com/office/drawing/2014/main" id="{03314E22-E3C1-857D-2077-6B9F2A809676}"/>
              </a:ext>
            </a:extLst>
          </p:cNvPr>
          <p:cNvSpPr txBox="1"/>
          <p:nvPr/>
        </p:nvSpPr>
        <p:spPr>
          <a:xfrm>
            <a:off x="3429020" y="269229"/>
            <a:ext cx="2045887" cy="461665"/>
          </a:xfrm>
          <a:prstGeom prst="rect">
            <a:avLst/>
          </a:prstGeom>
          <a:noFill/>
        </p:spPr>
        <p:txBody>
          <a:bodyPr wrap="square" rtlCol="0">
            <a:spAutoFit/>
          </a:bodyPr>
          <a:lstStyle/>
          <a:p>
            <a:r>
              <a:rPr lang="zh-CN" altLang="en-US" sz="2400" dirty="0"/>
              <a:t>非阻塞式通信</a:t>
            </a:r>
          </a:p>
        </p:txBody>
      </p:sp>
      <p:pic>
        <p:nvPicPr>
          <p:cNvPr id="6" name="图片 5">
            <a:extLst>
              <a:ext uri="{FF2B5EF4-FFF2-40B4-BE49-F238E27FC236}">
                <a16:creationId xmlns:a16="http://schemas.microsoft.com/office/drawing/2014/main" id="{93E79F9D-C1BA-2C6B-3028-42F1ABF5D6BE}"/>
              </a:ext>
            </a:extLst>
          </p:cNvPr>
          <p:cNvPicPr>
            <a:picLocks noChangeAspect="1"/>
          </p:cNvPicPr>
          <p:nvPr/>
        </p:nvPicPr>
        <p:blipFill>
          <a:blip r:embed="rId4"/>
          <a:stretch>
            <a:fillRect/>
          </a:stretch>
        </p:blipFill>
        <p:spPr>
          <a:xfrm>
            <a:off x="762000" y="1009650"/>
            <a:ext cx="2992348" cy="4115420"/>
          </a:xfrm>
          <a:prstGeom prst="rect">
            <a:avLst/>
          </a:prstGeom>
        </p:spPr>
      </p:pic>
      <p:pic>
        <p:nvPicPr>
          <p:cNvPr id="12" name="图片 11">
            <a:extLst>
              <a:ext uri="{FF2B5EF4-FFF2-40B4-BE49-F238E27FC236}">
                <a16:creationId xmlns:a16="http://schemas.microsoft.com/office/drawing/2014/main" id="{36242960-A201-B2EA-F15E-13A796B43396}"/>
              </a:ext>
            </a:extLst>
          </p:cNvPr>
          <p:cNvPicPr>
            <a:picLocks noChangeAspect="1"/>
          </p:cNvPicPr>
          <p:nvPr/>
        </p:nvPicPr>
        <p:blipFill>
          <a:blip r:embed="rId5"/>
          <a:stretch>
            <a:fillRect/>
          </a:stretch>
        </p:blipFill>
        <p:spPr>
          <a:xfrm>
            <a:off x="4762500" y="962645"/>
            <a:ext cx="3276600" cy="4162425"/>
          </a:xfrm>
          <a:prstGeom prst="rect">
            <a:avLst/>
          </a:prstGeom>
        </p:spPr>
      </p:pic>
    </p:spTree>
    <p:extLst>
      <p:ext uri="{BB962C8B-B14F-4D97-AF65-F5344CB8AC3E}">
        <p14:creationId xmlns:p14="http://schemas.microsoft.com/office/powerpoint/2010/main" val="3205941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yellow_bee_honeycomb_vplus_20230307/Content_header.jpg"/>
          <p:cNvPicPr>
            <a:picLocks noChangeAspect="1"/>
          </p:cNvPicPr>
          <p:nvPr/>
        </p:nvPicPr>
        <p:blipFill>
          <a:blip r:embed="rId3"/>
          <a:stretch>
            <a:fillRect/>
          </a:stretch>
        </p:blipFill>
        <p:spPr>
          <a:xfrm>
            <a:off x="0" y="0"/>
            <a:ext cx="9144000" cy="1000125"/>
          </a:xfrm>
          <a:prstGeom prst="rect">
            <a:avLst/>
          </a:prstGeom>
        </p:spPr>
      </p:pic>
      <p:sp>
        <p:nvSpPr>
          <p:cNvPr id="3" name="Text 0"/>
          <p:cNvSpPr/>
          <p:nvPr/>
        </p:nvSpPr>
        <p:spPr>
          <a:xfrm>
            <a:off x="762000" y="228600"/>
            <a:ext cx="6949440" cy="552450"/>
          </a:xfrm>
          <a:prstGeom prst="rect">
            <a:avLst/>
          </a:prstGeom>
          <a:noFill/>
        </p:spPr>
        <p:txBody>
          <a:bodyPr wrap="square" rtlCol="0" anchor="ctr"/>
          <a:lstStyle/>
          <a:p>
            <a:r>
              <a:rPr lang="en-US" sz="2400" b="1" dirty="0">
                <a:solidFill>
                  <a:srgbClr val="3A1515"/>
                </a:solidFill>
                <a:latin typeface="Noto Sans SC" pitchFamily="34" charset="0"/>
                <a:ea typeface="Noto Sans SC" pitchFamily="34" charset="-122"/>
                <a:cs typeface="Noto Sans SC" pitchFamily="34" charset="-120"/>
              </a:rPr>
              <a:t>3. MPI</a:t>
            </a:r>
            <a:r>
              <a:rPr lang="zh-CN" sz="2400" b="1" dirty="0">
                <a:solidFill>
                  <a:srgbClr val="3A1515"/>
                </a:solidFill>
                <a:latin typeface="Noto Sans SC" pitchFamily="34" charset="0"/>
                <a:ea typeface="Noto Sans SC" pitchFamily="34" charset="-122"/>
                <a:cs typeface="Noto Sans SC" pitchFamily="34" charset="-120"/>
              </a:rPr>
              <a:t>点对点通信</a:t>
            </a:r>
            <a:endParaRPr lang="zh-CN" altLang="zh-CN" sz="2400" b="1" dirty="0">
              <a:solidFill>
                <a:srgbClr val="3A1515"/>
              </a:solidFill>
              <a:latin typeface="Noto Sans SC" pitchFamily="34" charset="0"/>
              <a:ea typeface="Noto Sans SC" pitchFamily="34" charset="-122"/>
              <a:cs typeface="Noto Sans SC" pitchFamily="34" charset="-120"/>
            </a:endParaRPr>
          </a:p>
        </p:txBody>
      </p:sp>
      <p:sp>
        <p:nvSpPr>
          <p:cNvPr id="4" name="文本框 3">
            <a:extLst>
              <a:ext uri="{FF2B5EF4-FFF2-40B4-BE49-F238E27FC236}">
                <a16:creationId xmlns:a16="http://schemas.microsoft.com/office/drawing/2014/main" id="{03314E22-E3C1-857D-2077-6B9F2A809676}"/>
              </a:ext>
            </a:extLst>
          </p:cNvPr>
          <p:cNvSpPr txBox="1"/>
          <p:nvPr/>
        </p:nvSpPr>
        <p:spPr>
          <a:xfrm>
            <a:off x="3429020" y="269229"/>
            <a:ext cx="2045887" cy="461665"/>
          </a:xfrm>
          <a:prstGeom prst="rect">
            <a:avLst/>
          </a:prstGeom>
          <a:noFill/>
        </p:spPr>
        <p:txBody>
          <a:bodyPr wrap="square" rtlCol="0">
            <a:spAutoFit/>
          </a:bodyPr>
          <a:lstStyle/>
          <a:p>
            <a:r>
              <a:rPr lang="zh-CN" altLang="en-US" sz="2400" dirty="0"/>
              <a:t>非阻塞式通信</a:t>
            </a:r>
          </a:p>
        </p:txBody>
      </p:sp>
      <p:pic>
        <p:nvPicPr>
          <p:cNvPr id="8" name="图片 7">
            <a:extLst>
              <a:ext uri="{FF2B5EF4-FFF2-40B4-BE49-F238E27FC236}">
                <a16:creationId xmlns:a16="http://schemas.microsoft.com/office/drawing/2014/main" id="{7A295020-9453-BFBA-75E0-58A309FCD302}"/>
              </a:ext>
            </a:extLst>
          </p:cNvPr>
          <p:cNvPicPr>
            <a:picLocks noChangeAspect="1"/>
          </p:cNvPicPr>
          <p:nvPr/>
        </p:nvPicPr>
        <p:blipFill rotWithShape="1">
          <a:blip r:embed="rId4"/>
          <a:srcRect r="8339"/>
          <a:stretch/>
        </p:blipFill>
        <p:spPr>
          <a:xfrm>
            <a:off x="263167" y="2859789"/>
            <a:ext cx="7012018" cy="2014482"/>
          </a:xfrm>
          <a:prstGeom prst="rect">
            <a:avLst/>
          </a:prstGeom>
        </p:spPr>
      </p:pic>
      <p:pic>
        <p:nvPicPr>
          <p:cNvPr id="10" name="图片 9">
            <a:extLst>
              <a:ext uri="{FF2B5EF4-FFF2-40B4-BE49-F238E27FC236}">
                <a16:creationId xmlns:a16="http://schemas.microsoft.com/office/drawing/2014/main" id="{A0D62C95-67ED-371D-8A1B-902A518BBD00}"/>
              </a:ext>
            </a:extLst>
          </p:cNvPr>
          <p:cNvPicPr>
            <a:picLocks noChangeAspect="1"/>
          </p:cNvPicPr>
          <p:nvPr/>
        </p:nvPicPr>
        <p:blipFill rotWithShape="1">
          <a:blip r:embed="rId5"/>
          <a:srcRect l="2096" r="1243"/>
          <a:stretch/>
        </p:blipFill>
        <p:spPr>
          <a:xfrm>
            <a:off x="434174" y="1040754"/>
            <a:ext cx="7596639" cy="1819035"/>
          </a:xfrm>
          <a:prstGeom prst="rect">
            <a:avLst/>
          </a:prstGeom>
        </p:spPr>
      </p:pic>
    </p:spTree>
    <p:extLst>
      <p:ext uri="{BB962C8B-B14F-4D97-AF65-F5344CB8AC3E}">
        <p14:creationId xmlns:p14="http://schemas.microsoft.com/office/powerpoint/2010/main" val="667178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yellow_bee_honeycomb_vplus_20230307/Content_header.jpg"/>
          <p:cNvPicPr>
            <a:picLocks noChangeAspect="1"/>
          </p:cNvPicPr>
          <p:nvPr/>
        </p:nvPicPr>
        <p:blipFill>
          <a:blip r:embed="rId3"/>
          <a:stretch>
            <a:fillRect/>
          </a:stretch>
        </p:blipFill>
        <p:spPr>
          <a:xfrm>
            <a:off x="0" y="0"/>
            <a:ext cx="9144000" cy="1000125"/>
          </a:xfrm>
          <a:prstGeom prst="rect">
            <a:avLst/>
          </a:prstGeom>
        </p:spPr>
      </p:pic>
      <p:sp>
        <p:nvSpPr>
          <p:cNvPr id="3" name="Text 0"/>
          <p:cNvSpPr/>
          <p:nvPr/>
        </p:nvSpPr>
        <p:spPr>
          <a:xfrm>
            <a:off x="762000" y="228600"/>
            <a:ext cx="6949440" cy="552450"/>
          </a:xfrm>
          <a:prstGeom prst="rect">
            <a:avLst/>
          </a:prstGeom>
          <a:noFill/>
        </p:spPr>
        <p:txBody>
          <a:bodyPr wrap="square" rtlCol="0" anchor="ctr"/>
          <a:lstStyle/>
          <a:p>
            <a:r>
              <a:rPr lang="en-US" sz="2400" b="1" dirty="0">
                <a:solidFill>
                  <a:srgbClr val="3A1515"/>
                </a:solidFill>
                <a:latin typeface="Noto Sans SC" pitchFamily="34" charset="0"/>
                <a:ea typeface="Noto Sans SC" pitchFamily="34" charset="-122"/>
                <a:cs typeface="Noto Sans SC" pitchFamily="34" charset="-120"/>
              </a:rPr>
              <a:t>4. MPI</a:t>
            </a:r>
            <a:r>
              <a:rPr lang="zh-CN" altLang="en-US" sz="2400" b="1" dirty="0">
                <a:solidFill>
                  <a:srgbClr val="3A1515"/>
                </a:solidFill>
                <a:latin typeface="Noto Sans SC" pitchFamily="34" charset="0"/>
                <a:ea typeface="Noto Sans SC" pitchFamily="34" charset="-122"/>
                <a:cs typeface="Noto Sans SC" pitchFamily="34" charset="-120"/>
              </a:rPr>
              <a:t>集合</a:t>
            </a:r>
            <a:r>
              <a:rPr lang="zh-CN" sz="2400" b="1" dirty="0">
                <a:solidFill>
                  <a:srgbClr val="3A1515"/>
                </a:solidFill>
                <a:latin typeface="Noto Sans SC" pitchFamily="34" charset="0"/>
                <a:ea typeface="Noto Sans SC" pitchFamily="34" charset="-122"/>
                <a:cs typeface="Noto Sans SC" pitchFamily="34" charset="-120"/>
              </a:rPr>
              <a:t>通信</a:t>
            </a:r>
            <a:r>
              <a:rPr lang="zh-CN" altLang="en-US" sz="2400" b="1" dirty="0">
                <a:solidFill>
                  <a:srgbClr val="3A1515"/>
                </a:solidFill>
                <a:latin typeface="Noto Sans SC" pitchFamily="34" charset="0"/>
                <a:ea typeface="Noto Sans SC" pitchFamily="34" charset="-122"/>
                <a:cs typeface="Noto Sans SC" pitchFamily="34" charset="-120"/>
              </a:rPr>
              <a:t>（</a:t>
            </a:r>
            <a:r>
              <a:rPr lang="en-US" altLang="zh-CN" sz="2400" b="0" i="0" dirty="0">
                <a:solidFill>
                  <a:srgbClr val="515151"/>
                </a:solidFill>
                <a:effectLst/>
                <a:latin typeface="Helvetica Neue"/>
              </a:rPr>
              <a:t> </a:t>
            </a:r>
            <a:r>
              <a:rPr lang="en-US" altLang="zh-CN" sz="2400" b="0" i="0" dirty="0">
                <a:effectLst/>
                <a:latin typeface="Helvetica Neue"/>
              </a:rPr>
              <a:t>collective communication </a:t>
            </a:r>
            <a:r>
              <a:rPr lang="zh-CN" altLang="en-US" sz="2400" b="1" dirty="0">
                <a:solidFill>
                  <a:srgbClr val="3A1515"/>
                </a:solidFill>
                <a:latin typeface="Noto Sans SC" pitchFamily="34" charset="0"/>
                <a:ea typeface="Noto Sans SC" pitchFamily="34" charset="-122"/>
                <a:cs typeface="Noto Sans SC" pitchFamily="34" charset="-120"/>
              </a:rPr>
              <a:t>）</a:t>
            </a:r>
            <a:endParaRPr lang="zh-CN" altLang="zh-CN" sz="2400" b="1" dirty="0">
              <a:solidFill>
                <a:srgbClr val="3A1515"/>
              </a:solidFill>
              <a:latin typeface="Noto Sans SC" pitchFamily="34" charset="0"/>
              <a:ea typeface="Noto Sans SC" pitchFamily="34" charset="-122"/>
              <a:cs typeface="Noto Sans SC" pitchFamily="34" charset="-120"/>
            </a:endParaRPr>
          </a:p>
        </p:txBody>
      </p:sp>
      <p:sp>
        <p:nvSpPr>
          <p:cNvPr id="5" name="文本框 4">
            <a:extLst>
              <a:ext uri="{FF2B5EF4-FFF2-40B4-BE49-F238E27FC236}">
                <a16:creationId xmlns:a16="http://schemas.microsoft.com/office/drawing/2014/main" id="{A863EFA8-A9D8-29C4-5C48-94CE9E351D7F}"/>
              </a:ext>
            </a:extLst>
          </p:cNvPr>
          <p:cNvSpPr txBox="1"/>
          <p:nvPr/>
        </p:nvSpPr>
        <p:spPr>
          <a:xfrm>
            <a:off x="417729" y="1458880"/>
            <a:ext cx="7831605" cy="923330"/>
          </a:xfrm>
          <a:prstGeom prst="rect">
            <a:avLst/>
          </a:prstGeom>
          <a:noFill/>
        </p:spPr>
        <p:txBody>
          <a:bodyPr wrap="square">
            <a:spAutoFit/>
          </a:bodyPr>
          <a:lstStyle/>
          <a:p>
            <a:r>
              <a:rPr lang="zh-CN" altLang="en-US" b="0" i="0" dirty="0">
                <a:effectLst/>
                <a:latin typeface="Helvetica Neue"/>
              </a:rPr>
              <a:t>关于集体通信需要记住的一点是它在进程间引入了</a:t>
            </a:r>
            <a:r>
              <a:rPr lang="zh-CN" altLang="en-US" b="0" i="0" u="sng" dirty="0">
                <a:effectLst/>
                <a:latin typeface="Helvetica Neue"/>
              </a:rPr>
              <a:t>同步点的概念</a:t>
            </a:r>
            <a:r>
              <a:rPr lang="zh-CN" altLang="en-US" b="0" i="0" dirty="0">
                <a:effectLst/>
                <a:latin typeface="Helvetica Neue"/>
              </a:rPr>
              <a:t>。这意味着所有的进程在执行代码的时候必须首先全部到达一个同步点才能继续执行后面的代码。</a:t>
            </a:r>
            <a:endParaRPr lang="zh-CN" altLang="en-US" dirty="0"/>
          </a:p>
        </p:txBody>
      </p:sp>
    </p:spTree>
    <p:extLst>
      <p:ext uri="{BB962C8B-B14F-4D97-AF65-F5344CB8AC3E}">
        <p14:creationId xmlns:p14="http://schemas.microsoft.com/office/powerpoint/2010/main" val="477792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yellow_bee_honeycomb_vplus_20230307/Content_header.jpg"/>
          <p:cNvPicPr>
            <a:picLocks noChangeAspect="1"/>
          </p:cNvPicPr>
          <p:nvPr/>
        </p:nvPicPr>
        <p:blipFill>
          <a:blip r:embed="rId3"/>
          <a:stretch>
            <a:fillRect/>
          </a:stretch>
        </p:blipFill>
        <p:spPr>
          <a:xfrm>
            <a:off x="0" y="0"/>
            <a:ext cx="9144000" cy="1000125"/>
          </a:xfrm>
          <a:prstGeom prst="rect">
            <a:avLst/>
          </a:prstGeom>
        </p:spPr>
      </p:pic>
      <p:sp>
        <p:nvSpPr>
          <p:cNvPr id="3" name="Text 0"/>
          <p:cNvSpPr/>
          <p:nvPr/>
        </p:nvSpPr>
        <p:spPr>
          <a:xfrm>
            <a:off x="762000" y="228600"/>
            <a:ext cx="6949440" cy="552450"/>
          </a:xfrm>
          <a:prstGeom prst="rect">
            <a:avLst/>
          </a:prstGeom>
          <a:noFill/>
        </p:spPr>
        <p:txBody>
          <a:bodyPr wrap="square" rtlCol="0" anchor="ctr"/>
          <a:lstStyle/>
          <a:p>
            <a:r>
              <a:rPr lang="en-US" sz="2400" b="1" dirty="0">
                <a:solidFill>
                  <a:srgbClr val="3A1515"/>
                </a:solidFill>
                <a:latin typeface="Noto Sans SC" pitchFamily="34" charset="0"/>
                <a:ea typeface="Noto Sans SC" pitchFamily="34" charset="-122"/>
                <a:cs typeface="Noto Sans SC" pitchFamily="34" charset="-120"/>
              </a:rPr>
              <a:t>4. MPI</a:t>
            </a:r>
            <a:r>
              <a:rPr lang="zh-CN" altLang="en-US" sz="2400" b="1" dirty="0">
                <a:solidFill>
                  <a:srgbClr val="3A1515"/>
                </a:solidFill>
                <a:latin typeface="Noto Sans SC" pitchFamily="34" charset="0"/>
                <a:ea typeface="Noto Sans SC" pitchFamily="34" charset="-122"/>
                <a:cs typeface="Noto Sans SC" pitchFamily="34" charset="-120"/>
              </a:rPr>
              <a:t>集合</a:t>
            </a:r>
            <a:r>
              <a:rPr lang="zh-CN" sz="2400" b="1" dirty="0">
                <a:solidFill>
                  <a:srgbClr val="3A1515"/>
                </a:solidFill>
                <a:latin typeface="Noto Sans SC" pitchFamily="34" charset="0"/>
                <a:ea typeface="Noto Sans SC" pitchFamily="34" charset="-122"/>
                <a:cs typeface="Noto Sans SC" pitchFamily="34" charset="-120"/>
              </a:rPr>
              <a:t>通信</a:t>
            </a:r>
            <a:r>
              <a:rPr lang="zh-CN" altLang="en-US" sz="2400" b="1" dirty="0">
                <a:solidFill>
                  <a:srgbClr val="3A1515"/>
                </a:solidFill>
                <a:latin typeface="Noto Sans SC" pitchFamily="34" charset="0"/>
                <a:ea typeface="Noto Sans SC" pitchFamily="34" charset="-122"/>
                <a:cs typeface="Noto Sans SC" pitchFamily="34" charset="-120"/>
              </a:rPr>
              <a:t>（</a:t>
            </a:r>
            <a:r>
              <a:rPr lang="en-US" altLang="zh-CN" sz="2400" b="1" dirty="0">
                <a:solidFill>
                  <a:srgbClr val="3A1515"/>
                </a:solidFill>
                <a:latin typeface="Noto Sans SC" pitchFamily="34" charset="0"/>
                <a:ea typeface="Noto Sans SC" pitchFamily="34" charset="-122"/>
                <a:cs typeface="Noto Sans SC" pitchFamily="34" charset="-120"/>
              </a:rPr>
              <a:t>Broadcast</a:t>
            </a:r>
            <a:r>
              <a:rPr lang="zh-CN" altLang="en-US" sz="2400" b="1" dirty="0">
                <a:solidFill>
                  <a:srgbClr val="3A1515"/>
                </a:solidFill>
                <a:latin typeface="Noto Sans SC" pitchFamily="34" charset="0"/>
                <a:ea typeface="Noto Sans SC" pitchFamily="34" charset="-122"/>
                <a:cs typeface="Noto Sans SC" pitchFamily="34" charset="-120"/>
              </a:rPr>
              <a:t>）</a:t>
            </a:r>
            <a:endParaRPr lang="zh-CN" altLang="zh-CN" sz="2400" b="1" dirty="0">
              <a:solidFill>
                <a:srgbClr val="3A1515"/>
              </a:solidFill>
              <a:latin typeface="Noto Sans SC" pitchFamily="34" charset="0"/>
              <a:ea typeface="Noto Sans SC" pitchFamily="34" charset="-122"/>
              <a:cs typeface="Noto Sans SC" pitchFamily="34" charset="-120"/>
            </a:endParaRPr>
          </a:p>
        </p:txBody>
      </p:sp>
      <p:pic>
        <p:nvPicPr>
          <p:cNvPr id="1026" name="Picture 2" descr="MPI_Barrier example">
            <a:extLst>
              <a:ext uri="{FF2B5EF4-FFF2-40B4-BE49-F238E27FC236}">
                <a16:creationId xmlns:a16="http://schemas.microsoft.com/office/drawing/2014/main" id="{4CD29A03-A4A4-B9DF-4271-2903E6DEF4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0468" y="1107802"/>
            <a:ext cx="3733800" cy="3779195"/>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AA997940-5B25-BDC4-6673-CCFFEFEDA5D1}"/>
              </a:ext>
            </a:extLst>
          </p:cNvPr>
          <p:cNvPicPr>
            <a:picLocks noChangeAspect="1"/>
          </p:cNvPicPr>
          <p:nvPr/>
        </p:nvPicPr>
        <p:blipFill>
          <a:blip r:embed="rId5"/>
          <a:stretch>
            <a:fillRect/>
          </a:stretch>
        </p:blipFill>
        <p:spPr>
          <a:xfrm>
            <a:off x="455282" y="1387121"/>
            <a:ext cx="3733800" cy="742950"/>
          </a:xfrm>
          <a:prstGeom prst="rect">
            <a:avLst/>
          </a:prstGeom>
        </p:spPr>
      </p:pic>
      <p:pic>
        <p:nvPicPr>
          <p:cNvPr id="9" name="图片 8">
            <a:extLst>
              <a:ext uri="{FF2B5EF4-FFF2-40B4-BE49-F238E27FC236}">
                <a16:creationId xmlns:a16="http://schemas.microsoft.com/office/drawing/2014/main" id="{86A580B1-9F91-312B-F837-48D0B7AC5D73}"/>
              </a:ext>
            </a:extLst>
          </p:cNvPr>
          <p:cNvPicPr>
            <a:picLocks noChangeAspect="1"/>
          </p:cNvPicPr>
          <p:nvPr/>
        </p:nvPicPr>
        <p:blipFill>
          <a:blip r:embed="rId6"/>
          <a:stretch>
            <a:fillRect/>
          </a:stretch>
        </p:blipFill>
        <p:spPr>
          <a:xfrm>
            <a:off x="1162332" y="2630103"/>
            <a:ext cx="2319700" cy="1909652"/>
          </a:xfrm>
          <a:prstGeom prst="rect">
            <a:avLst/>
          </a:prstGeom>
        </p:spPr>
      </p:pic>
    </p:spTree>
    <p:extLst>
      <p:ext uri="{BB962C8B-B14F-4D97-AF65-F5344CB8AC3E}">
        <p14:creationId xmlns:p14="http://schemas.microsoft.com/office/powerpoint/2010/main" val="3137373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yellow_bee_honeycomb_vplus_20230307/Content_header.jpg"/>
          <p:cNvPicPr>
            <a:picLocks noChangeAspect="1"/>
          </p:cNvPicPr>
          <p:nvPr/>
        </p:nvPicPr>
        <p:blipFill>
          <a:blip r:embed="rId3"/>
          <a:stretch>
            <a:fillRect/>
          </a:stretch>
        </p:blipFill>
        <p:spPr>
          <a:xfrm>
            <a:off x="0" y="0"/>
            <a:ext cx="9144000" cy="1000125"/>
          </a:xfrm>
          <a:prstGeom prst="rect">
            <a:avLst/>
          </a:prstGeom>
        </p:spPr>
      </p:pic>
      <p:sp>
        <p:nvSpPr>
          <p:cNvPr id="3" name="Text 0"/>
          <p:cNvSpPr/>
          <p:nvPr/>
        </p:nvSpPr>
        <p:spPr>
          <a:xfrm>
            <a:off x="762000" y="228600"/>
            <a:ext cx="6949440" cy="552450"/>
          </a:xfrm>
          <a:prstGeom prst="rect">
            <a:avLst/>
          </a:prstGeom>
          <a:noFill/>
        </p:spPr>
        <p:txBody>
          <a:bodyPr wrap="square" rtlCol="0" anchor="ctr"/>
          <a:lstStyle/>
          <a:p>
            <a:r>
              <a:rPr lang="en-US" sz="2400" b="1" dirty="0">
                <a:solidFill>
                  <a:srgbClr val="3A1515"/>
                </a:solidFill>
                <a:latin typeface="Noto Sans SC" pitchFamily="34" charset="0"/>
                <a:ea typeface="Noto Sans SC" pitchFamily="34" charset="-122"/>
                <a:cs typeface="Noto Sans SC" pitchFamily="34" charset="-120"/>
              </a:rPr>
              <a:t>4. MPI</a:t>
            </a:r>
            <a:r>
              <a:rPr lang="zh-CN" altLang="en-US" sz="2400" b="1" dirty="0">
                <a:solidFill>
                  <a:srgbClr val="3A1515"/>
                </a:solidFill>
                <a:latin typeface="Noto Sans SC" pitchFamily="34" charset="0"/>
                <a:ea typeface="Noto Sans SC" pitchFamily="34" charset="-122"/>
                <a:cs typeface="Noto Sans SC" pitchFamily="34" charset="-120"/>
              </a:rPr>
              <a:t>集合</a:t>
            </a:r>
            <a:r>
              <a:rPr lang="zh-CN" sz="2400" b="1" dirty="0">
                <a:solidFill>
                  <a:srgbClr val="3A1515"/>
                </a:solidFill>
                <a:latin typeface="Noto Sans SC" pitchFamily="34" charset="0"/>
                <a:ea typeface="Noto Sans SC" pitchFamily="34" charset="-122"/>
                <a:cs typeface="Noto Sans SC" pitchFamily="34" charset="-120"/>
              </a:rPr>
              <a:t>通信</a:t>
            </a:r>
            <a:r>
              <a:rPr lang="zh-CN" altLang="en-US" sz="2400" b="1" dirty="0">
                <a:solidFill>
                  <a:srgbClr val="3A1515"/>
                </a:solidFill>
                <a:latin typeface="Noto Sans SC" pitchFamily="34" charset="0"/>
                <a:ea typeface="Noto Sans SC" pitchFamily="34" charset="-122"/>
                <a:cs typeface="Noto Sans SC" pitchFamily="34" charset="-120"/>
              </a:rPr>
              <a:t>（</a:t>
            </a:r>
            <a:r>
              <a:rPr lang="en-US" altLang="zh-CN" sz="2400" b="1" dirty="0">
                <a:solidFill>
                  <a:srgbClr val="3A1515"/>
                </a:solidFill>
                <a:latin typeface="Noto Sans SC" pitchFamily="34" charset="0"/>
                <a:ea typeface="Noto Sans SC" pitchFamily="34" charset="-122"/>
                <a:cs typeface="Noto Sans SC" pitchFamily="34" charset="-120"/>
              </a:rPr>
              <a:t>Broadcast</a:t>
            </a:r>
            <a:r>
              <a:rPr lang="zh-CN" altLang="en-US" sz="2400" b="1" dirty="0">
                <a:solidFill>
                  <a:srgbClr val="3A1515"/>
                </a:solidFill>
                <a:latin typeface="Noto Sans SC" pitchFamily="34" charset="0"/>
                <a:ea typeface="Noto Sans SC" pitchFamily="34" charset="-122"/>
                <a:cs typeface="Noto Sans SC" pitchFamily="34" charset="-120"/>
              </a:rPr>
              <a:t>）</a:t>
            </a:r>
            <a:endParaRPr lang="zh-CN" altLang="zh-CN" sz="2400" b="1" dirty="0">
              <a:solidFill>
                <a:srgbClr val="3A1515"/>
              </a:solidFill>
              <a:latin typeface="Noto Sans SC" pitchFamily="34" charset="0"/>
              <a:ea typeface="Noto Sans SC" pitchFamily="34" charset="-122"/>
              <a:cs typeface="Noto Sans SC" pitchFamily="34" charset="-120"/>
            </a:endParaRPr>
          </a:p>
        </p:txBody>
      </p:sp>
      <p:pic>
        <p:nvPicPr>
          <p:cNvPr id="3074" name="Picture 2" descr="MPI_Bcast 模式">
            <a:extLst>
              <a:ext uri="{FF2B5EF4-FFF2-40B4-BE49-F238E27FC236}">
                <a16:creationId xmlns:a16="http://schemas.microsoft.com/office/drawing/2014/main" id="{54296C3F-BFD6-F6D8-52DF-529B83D9E1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3813" y="1519237"/>
            <a:ext cx="3067050" cy="116205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A265D092-D6D7-8522-CFF6-97FDE952F770}"/>
              </a:ext>
            </a:extLst>
          </p:cNvPr>
          <p:cNvPicPr>
            <a:picLocks noChangeAspect="1"/>
          </p:cNvPicPr>
          <p:nvPr/>
        </p:nvPicPr>
        <p:blipFill>
          <a:blip r:embed="rId5"/>
          <a:stretch>
            <a:fillRect/>
          </a:stretch>
        </p:blipFill>
        <p:spPr>
          <a:xfrm>
            <a:off x="538333" y="1228725"/>
            <a:ext cx="3629025" cy="1743075"/>
          </a:xfrm>
          <a:prstGeom prst="rect">
            <a:avLst/>
          </a:prstGeom>
        </p:spPr>
      </p:pic>
      <p:pic>
        <p:nvPicPr>
          <p:cNvPr id="12" name="图片 11">
            <a:extLst>
              <a:ext uri="{FF2B5EF4-FFF2-40B4-BE49-F238E27FC236}">
                <a16:creationId xmlns:a16="http://schemas.microsoft.com/office/drawing/2014/main" id="{47051D45-2901-534B-A812-5293F5C0D28F}"/>
              </a:ext>
            </a:extLst>
          </p:cNvPr>
          <p:cNvPicPr>
            <a:picLocks noChangeAspect="1"/>
          </p:cNvPicPr>
          <p:nvPr/>
        </p:nvPicPr>
        <p:blipFill>
          <a:blip r:embed="rId6"/>
          <a:stretch>
            <a:fillRect/>
          </a:stretch>
        </p:blipFill>
        <p:spPr>
          <a:xfrm>
            <a:off x="712470" y="3286125"/>
            <a:ext cx="7048500" cy="1428750"/>
          </a:xfrm>
          <a:prstGeom prst="rect">
            <a:avLst/>
          </a:prstGeom>
        </p:spPr>
      </p:pic>
    </p:spTree>
    <p:extLst>
      <p:ext uri="{BB962C8B-B14F-4D97-AF65-F5344CB8AC3E}">
        <p14:creationId xmlns:p14="http://schemas.microsoft.com/office/powerpoint/2010/main" val="1280755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yellow_bee_honeycomb_vplus_20230307/Content_header.jpg"/>
          <p:cNvPicPr>
            <a:picLocks noChangeAspect="1"/>
          </p:cNvPicPr>
          <p:nvPr/>
        </p:nvPicPr>
        <p:blipFill>
          <a:blip r:embed="rId3"/>
          <a:stretch>
            <a:fillRect/>
          </a:stretch>
        </p:blipFill>
        <p:spPr>
          <a:xfrm>
            <a:off x="0" y="0"/>
            <a:ext cx="9144000" cy="1000125"/>
          </a:xfrm>
          <a:prstGeom prst="rect">
            <a:avLst/>
          </a:prstGeom>
        </p:spPr>
      </p:pic>
      <p:sp>
        <p:nvSpPr>
          <p:cNvPr id="3" name="Text 0"/>
          <p:cNvSpPr/>
          <p:nvPr/>
        </p:nvSpPr>
        <p:spPr>
          <a:xfrm>
            <a:off x="762000" y="228600"/>
            <a:ext cx="6949440" cy="552450"/>
          </a:xfrm>
          <a:prstGeom prst="rect">
            <a:avLst/>
          </a:prstGeom>
          <a:noFill/>
        </p:spPr>
        <p:txBody>
          <a:bodyPr wrap="square" rtlCol="0" anchor="ctr"/>
          <a:lstStyle/>
          <a:p>
            <a:r>
              <a:rPr lang="en-US" sz="2400" b="1" dirty="0">
                <a:solidFill>
                  <a:srgbClr val="3A1515"/>
                </a:solidFill>
                <a:latin typeface="Noto Sans SC" pitchFamily="34" charset="0"/>
                <a:ea typeface="Noto Sans SC" pitchFamily="34" charset="-122"/>
                <a:cs typeface="Noto Sans SC" pitchFamily="34" charset="-120"/>
              </a:rPr>
              <a:t>4. MPI</a:t>
            </a:r>
            <a:r>
              <a:rPr lang="zh-CN" altLang="en-US" sz="2400" b="1" dirty="0">
                <a:solidFill>
                  <a:srgbClr val="3A1515"/>
                </a:solidFill>
                <a:latin typeface="Noto Sans SC" pitchFamily="34" charset="0"/>
                <a:ea typeface="Noto Sans SC" pitchFamily="34" charset="-122"/>
                <a:cs typeface="Noto Sans SC" pitchFamily="34" charset="-120"/>
              </a:rPr>
              <a:t>集合</a:t>
            </a:r>
            <a:r>
              <a:rPr lang="zh-CN" sz="2400" b="1" dirty="0">
                <a:solidFill>
                  <a:srgbClr val="3A1515"/>
                </a:solidFill>
                <a:latin typeface="Noto Sans SC" pitchFamily="34" charset="0"/>
                <a:ea typeface="Noto Sans SC" pitchFamily="34" charset="-122"/>
                <a:cs typeface="Noto Sans SC" pitchFamily="34" charset="-120"/>
              </a:rPr>
              <a:t>通信</a:t>
            </a:r>
            <a:r>
              <a:rPr lang="zh-CN" altLang="en-US" sz="2400" b="1" dirty="0">
                <a:solidFill>
                  <a:srgbClr val="3A1515"/>
                </a:solidFill>
                <a:latin typeface="Noto Sans SC" pitchFamily="34" charset="0"/>
                <a:ea typeface="Noto Sans SC" pitchFamily="34" charset="-122"/>
                <a:cs typeface="Noto Sans SC" pitchFamily="34" charset="-120"/>
              </a:rPr>
              <a:t>（</a:t>
            </a:r>
            <a:r>
              <a:rPr lang="en-US" altLang="zh-CN" sz="2400" b="1" dirty="0">
                <a:solidFill>
                  <a:srgbClr val="3A1515"/>
                </a:solidFill>
                <a:latin typeface="Noto Sans SC" pitchFamily="34" charset="0"/>
                <a:ea typeface="Noto Sans SC" pitchFamily="34" charset="-122"/>
                <a:cs typeface="Noto Sans SC" pitchFamily="34" charset="-120"/>
              </a:rPr>
              <a:t>Broadcast</a:t>
            </a:r>
            <a:r>
              <a:rPr lang="zh-CN" altLang="en-US" sz="2400" b="1" dirty="0">
                <a:solidFill>
                  <a:srgbClr val="3A1515"/>
                </a:solidFill>
                <a:latin typeface="Noto Sans SC" pitchFamily="34" charset="0"/>
                <a:ea typeface="Noto Sans SC" pitchFamily="34" charset="-122"/>
                <a:cs typeface="Noto Sans SC" pitchFamily="34" charset="-120"/>
              </a:rPr>
              <a:t>）</a:t>
            </a:r>
            <a:endParaRPr lang="zh-CN" altLang="zh-CN" sz="2400" b="1" dirty="0">
              <a:solidFill>
                <a:srgbClr val="3A1515"/>
              </a:solidFill>
              <a:latin typeface="Noto Sans SC" pitchFamily="34" charset="0"/>
              <a:ea typeface="Noto Sans SC" pitchFamily="34" charset="-122"/>
              <a:cs typeface="Noto Sans SC" pitchFamily="34" charset="-120"/>
            </a:endParaRPr>
          </a:p>
        </p:txBody>
      </p:sp>
      <p:pic>
        <p:nvPicPr>
          <p:cNvPr id="4098" name="Picture 2" descr="MPI_Bcast tree">
            <a:extLst>
              <a:ext uri="{FF2B5EF4-FFF2-40B4-BE49-F238E27FC236}">
                <a16:creationId xmlns:a16="http://schemas.microsoft.com/office/drawing/2014/main" id="{03944899-6703-C375-2161-6F7262FC3A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1656" y="3421306"/>
            <a:ext cx="2980776" cy="1512538"/>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84A33883-CE1A-0EEA-8F2A-1045053BAE59}"/>
              </a:ext>
            </a:extLst>
          </p:cNvPr>
          <p:cNvPicPr>
            <a:picLocks noChangeAspect="1"/>
          </p:cNvPicPr>
          <p:nvPr/>
        </p:nvPicPr>
        <p:blipFill>
          <a:blip r:embed="rId5"/>
          <a:stretch>
            <a:fillRect/>
          </a:stretch>
        </p:blipFill>
        <p:spPr>
          <a:xfrm>
            <a:off x="0" y="2025330"/>
            <a:ext cx="5213191" cy="2040132"/>
          </a:xfrm>
          <a:prstGeom prst="rect">
            <a:avLst/>
          </a:prstGeom>
        </p:spPr>
      </p:pic>
      <p:sp>
        <p:nvSpPr>
          <p:cNvPr id="6" name="文本框 5">
            <a:extLst>
              <a:ext uri="{FF2B5EF4-FFF2-40B4-BE49-F238E27FC236}">
                <a16:creationId xmlns:a16="http://schemas.microsoft.com/office/drawing/2014/main" id="{7F375BCE-7F5C-5DDE-6B39-0015B33F0D72}"/>
              </a:ext>
            </a:extLst>
          </p:cNvPr>
          <p:cNvSpPr txBox="1"/>
          <p:nvPr/>
        </p:nvSpPr>
        <p:spPr>
          <a:xfrm>
            <a:off x="670998" y="1276213"/>
            <a:ext cx="6769191" cy="400110"/>
          </a:xfrm>
          <a:prstGeom prst="rect">
            <a:avLst/>
          </a:prstGeom>
          <a:noFill/>
        </p:spPr>
        <p:txBody>
          <a:bodyPr wrap="square" rtlCol="0">
            <a:spAutoFit/>
          </a:bodyPr>
          <a:lstStyle/>
          <a:p>
            <a:r>
              <a:rPr lang="en-US" altLang="zh-CN" sz="2000" dirty="0" err="1"/>
              <a:t>MPI_Bcast</a:t>
            </a:r>
            <a:r>
              <a:rPr lang="en-US" altLang="zh-CN" sz="2000" dirty="0"/>
              <a:t>  </a:t>
            </a:r>
            <a:r>
              <a:rPr lang="zh-CN" altLang="en-US" sz="2000" dirty="0"/>
              <a:t>与 </a:t>
            </a:r>
            <a:r>
              <a:rPr lang="en-US" altLang="zh-CN" sz="2000" dirty="0"/>
              <a:t>for</a:t>
            </a:r>
            <a:r>
              <a:rPr lang="zh-CN" altLang="en-US" sz="2000" dirty="0"/>
              <a:t>循环实现的</a:t>
            </a:r>
            <a:r>
              <a:rPr lang="en-US" altLang="zh-CN" sz="2000" dirty="0" err="1"/>
              <a:t>MPI_Send</a:t>
            </a:r>
            <a:r>
              <a:rPr lang="zh-CN" altLang="en-US" sz="2000" dirty="0"/>
              <a:t>和</a:t>
            </a:r>
            <a:r>
              <a:rPr lang="en-US" altLang="zh-CN" sz="2000" dirty="0" err="1"/>
              <a:t>MPI_Recv</a:t>
            </a:r>
            <a:r>
              <a:rPr lang="zh-CN" altLang="en-US" sz="2000" dirty="0"/>
              <a:t>的对比</a:t>
            </a:r>
          </a:p>
        </p:txBody>
      </p:sp>
      <p:pic>
        <p:nvPicPr>
          <p:cNvPr id="7" name="Picture 2" descr="MPI_Bcast 模式">
            <a:extLst>
              <a:ext uri="{FF2B5EF4-FFF2-40B4-BE49-F238E27FC236}">
                <a16:creationId xmlns:a16="http://schemas.microsoft.com/office/drawing/2014/main" id="{8DB9F839-A64B-2423-E86D-F8B0799F0FB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5381" y="1990725"/>
            <a:ext cx="3067050" cy="116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0129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yellow_bee_honeycomb_vplus_20230307/Content_header.jpg"/>
          <p:cNvPicPr>
            <a:picLocks noChangeAspect="1"/>
          </p:cNvPicPr>
          <p:nvPr/>
        </p:nvPicPr>
        <p:blipFill>
          <a:blip r:embed="rId3"/>
          <a:stretch>
            <a:fillRect/>
          </a:stretch>
        </p:blipFill>
        <p:spPr>
          <a:xfrm>
            <a:off x="0" y="0"/>
            <a:ext cx="9144000" cy="1000125"/>
          </a:xfrm>
          <a:prstGeom prst="rect">
            <a:avLst/>
          </a:prstGeom>
        </p:spPr>
      </p:pic>
      <p:sp>
        <p:nvSpPr>
          <p:cNvPr id="3" name="Text 0"/>
          <p:cNvSpPr/>
          <p:nvPr/>
        </p:nvSpPr>
        <p:spPr>
          <a:xfrm>
            <a:off x="762000" y="228600"/>
            <a:ext cx="6949440" cy="552450"/>
          </a:xfrm>
          <a:prstGeom prst="rect">
            <a:avLst/>
          </a:prstGeom>
          <a:noFill/>
        </p:spPr>
        <p:txBody>
          <a:bodyPr wrap="square" rtlCol="0" anchor="ctr"/>
          <a:lstStyle/>
          <a:p>
            <a:r>
              <a:rPr lang="en-US" sz="2400" b="1" dirty="0">
                <a:solidFill>
                  <a:srgbClr val="3A1515"/>
                </a:solidFill>
                <a:latin typeface="Noto Sans SC" pitchFamily="34" charset="0"/>
                <a:ea typeface="Noto Sans SC" pitchFamily="34" charset="-122"/>
                <a:cs typeface="Noto Sans SC" pitchFamily="34" charset="-120"/>
              </a:rPr>
              <a:t>4. MPI</a:t>
            </a:r>
            <a:r>
              <a:rPr lang="zh-CN" altLang="en-US" sz="2400" b="1" dirty="0">
                <a:solidFill>
                  <a:srgbClr val="3A1515"/>
                </a:solidFill>
                <a:latin typeface="Noto Sans SC" pitchFamily="34" charset="0"/>
                <a:ea typeface="Noto Sans SC" pitchFamily="34" charset="-122"/>
                <a:cs typeface="Noto Sans SC" pitchFamily="34" charset="-120"/>
              </a:rPr>
              <a:t>集合</a:t>
            </a:r>
            <a:r>
              <a:rPr lang="zh-CN" sz="2400" b="1" dirty="0">
                <a:solidFill>
                  <a:srgbClr val="3A1515"/>
                </a:solidFill>
                <a:latin typeface="Noto Sans SC" pitchFamily="34" charset="0"/>
                <a:ea typeface="Noto Sans SC" pitchFamily="34" charset="-122"/>
                <a:cs typeface="Noto Sans SC" pitchFamily="34" charset="-120"/>
              </a:rPr>
              <a:t>通信</a:t>
            </a:r>
            <a:r>
              <a:rPr lang="zh-CN" altLang="en-US" sz="2400" b="1" dirty="0">
                <a:solidFill>
                  <a:srgbClr val="3A1515"/>
                </a:solidFill>
                <a:latin typeface="Noto Sans SC" pitchFamily="34" charset="0"/>
                <a:ea typeface="Noto Sans SC" pitchFamily="34" charset="-122"/>
                <a:cs typeface="Noto Sans SC" pitchFamily="34" charset="-120"/>
              </a:rPr>
              <a:t>（</a:t>
            </a:r>
            <a:r>
              <a:rPr lang="en-US" altLang="zh-CN" sz="2400" b="1" dirty="0">
                <a:solidFill>
                  <a:srgbClr val="3A1515"/>
                </a:solidFill>
                <a:latin typeface="Noto Sans SC" pitchFamily="34" charset="0"/>
                <a:ea typeface="Noto Sans SC" pitchFamily="34" charset="-122"/>
                <a:cs typeface="Noto Sans SC" pitchFamily="34" charset="-120"/>
              </a:rPr>
              <a:t>Scatter</a:t>
            </a:r>
            <a:r>
              <a:rPr lang="zh-CN" altLang="en-US" sz="2400" b="1" dirty="0">
                <a:solidFill>
                  <a:srgbClr val="3A1515"/>
                </a:solidFill>
                <a:latin typeface="Noto Sans SC" pitchFamily="34" charset="0"/>
                <a:ea typeface="Noto Sans SC" pitchFamily="34" charset="-122"/>
                <a:cs typeface="Noto Sans SC" pitchFamily="34" charset="-120"/>
              </a:rPr>
              <a:t>）</a:t>
            </a:r>
            <a:endParaRPr lang="zh-CN" altLang="zh-CN" sz="2400" b="1" dirty="0">
              <a:solidFill>
                <a:srgbClr val="3A1515"/>
              </a:solidFill>
              <a:latin typeface="Noto Sans SC" pitchFamily="34" charset="0"/>
              <a:ea typeface="Noto Sans SC" pitchFamily="34" charset="-122"/>
              <a:cs typeface="Noto Sans SC" pitchFamily="34" charset="-120"/>
            </a:endParaRPr>
          </a:p>
        </p:txBody>
      </p:sp>
      <p:pic>
        <p:nvPicPr>
          <p:cNvPr id="5122" name="Picture 2" descr="MPI_Bcast vs MPI_Scatter">
            <a:extLst>
              <a:ext uri="{FF2B5EF4-FFF2-40B4-BE49-F238E27FC236}">
                <a16:creationId xmlns:a16="http://schemas.microsoft.com/office/drawing/2014/main" id="{6FA23571-4F87-F04C-0394-12168ED5F2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8119" y="1294578"/>
            <a:ext cx="2733675" cy="323850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26CE5F24-D401-1C10-D6AD-59E9F7A00EA1}"/>
              </a:ext>
            </a:extLst>
          </p:cNvPr>
          <p:cNvPicPr>
            <a:picLocks noChangeAspect="1"/>
          </p:cNvPicPr>
          <p:nvPr/>
        </p:nvPicPr>
        <p:blipFill>
          <a:blip r:embed="rId5"/>
          <a:stretch>
            <a:fillRect/>
          </a:stretch>
        </p:blipFill>
        <p:spPr>
          <a:xfrm>
            <a:off x="335705" y="1228725"/>
            <a:ext cx="3006770" cy="2020944"/>
          </a:xfrm>
          <a:prstGeom prst="rect">
            <a:avLst/>
          </a:prstGeom>
        </p:spPr>
      </p:pic>
    </p:spTree>
    <p:extLst>
      <p:ext uri="{BB962C8B-B14F-4D97-AF65-F5344CB8AC3E}">
        <p14:creationId xmlns:p14="http://schemas.microsoft.com/office/powerpoint/2010/main" val="1854070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495550" y="1243013"/>
            <a:ext cx="1452563" cy="1243013"/>
          </a:xfrm>
          <a:prstGeom prst="rect">
            <a:avLst/>
          </a:prstGeom>
          <a:noFill/>
        </p:spPr>
        <p:txBody>
          <a:bodyPr wrap="square" rtlCol="0" anchor="ctr"/>
          <a:lstStyle/>
          <a:p>
            <a:r>
              <a:rPr lang="en-US" sz="5400" b="1" dirty="0">
                <a:solidFill>
                  <a:srgbClr val="3A1515"/>
                </a:solidFill>
                <a:latin typeface="Noto Sans SC" pitchFamily="34" charset="0"/>
                <a:ea typeface="Noto Sans SC" pitchFamily="34" charset="-122"/>
                <a:cs typeface="Noto Sans SC" pitchFamily="34" charset="-120"/>
              </a:rPr>
              <a:t>01</a:t>
            </a:r>
            <a:endParaRPr lang="en-US" sz="5400" dirty="0"/>
          </a:p>
        </p:txBody>
      </p:sp>
      <p:sp>
        <p:nvSpPr>
          <p:cNvPr id="3" name="Text 1"/>
          <p:cNvSpPr/>
          <p:nvPr/>
        </p:nvSpPr>
        <p:spPr>
          <a:xfrm>
            <a:off x="2495550" y="2486025"/>
            <a:ext cx="5101590" cy="1676400"/>
          </a:xfrm>
          <a:prstGeom prst="rect">
            <a:avLst/>
          </a:prstGeom>
          <a:noFill/>
        </p:spPr>
        <p:txBody>
          <a:bodyPr wrap="square" rtlCol="0" anchor="t"/>
          <a:lstStyle/>
          <a:p>
            <a:r>
              <a:rPr lang="en-US" sz="3800" b="1" dirty="0">
                <a:solidFill>
                  <a:srgbClr val="383838"/>
                </a:solidFill>
                <a:latin typeface="Noto Sans SC" pitchFamily="34" charset="0"/>
                <a:ea typeface="Noto Sans SC" pitchFamily="34" charset="-122"/>
                <a:cs typeface="Noto Sans SC" pitchFamily="34" charset="-120"/>
              </a:rPr>
              <a:t>目录</a:t>
            </a:r>
            <a:endParaRPr lang="en-US" sz="384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yellow_bee_honeycomb_vplus_20230307/Content_header.jpg"/>
          <p:cNvPicPr>
            <a:picLocks noChangeAspect="1"/>
          </p:cNvPicPr>
          <p:nvPr/>
        </p:nvPicPr>
        <p:blipFill>
          <a:blip r:embed="rId3"/>
          <a:stretch>
            <a:fillRect/>
          </a:stretch>
        </p:blipFill>
        <p:spPr>
          <a:xfrm>
            <a:off x="0" y="0"/>
            <a:ext cx="9144000" cy="1000125"/>
          </a:xfrm>
          <a:prstGeom prst="rect">
            <a:avLst/>
          </a:prstGeom>
        </p:spPr>
      </p:pic>
      <p:sp>
        <p:nvSpPr>
          <p:cNvPr id="3" name="Text 0"/>
          <p:cNvSpPr/>
          <p:nvPr/>
        </p:nvSpPr>
        <p:spPr>
          <a:xfrm>
            <a:off x="762000" y="228600"/>
            <a:ext cx="6949440" cy="552450"/>
          </a:xfrm>
          <a:prstGeom prst="rect">
            <a:avLst/>
          </a:prstGeom>
          <a:noFill/>
        </p:spPr>
        <p:txBody>
          <a:bodyPr wrap="square" rtlCol="0" anchor="ctr"/>
          <a:lstStyle/>
          <a:p>
            <a:r>
              <a:rPr lang="en-US" sz="2400" b="1" dirty="0">
                <a:solidFill>
                  <a:srgbClr val="3A1515"/>
                </a:solidFill>
                <a:latin typeface="Noto Sans SC" pitchFamily="34" charset="0"/>
                <a:ea typeface="Noto Sans SC" pitchFamily="34" charset="-122"/>
                <a:cs typeface="Noto Sans SC" pitchFamily="34" charset="-120"/>
              </a:rPr>
              <a:t>4. MPI</a:t>
            </a:r>
            <a:r>
              <a:rPr lang="zh-CN" altLang="en-US" sz="2400" b="1" dirty="0">
                <a:solidFill>
                  <a:srgbClr val="3A1515"/>
                </a:solidFill>
                <a:latin typeface="Noto Sans SC" pitchFamily="34" charset="0"/>
                <a:ea typeface="Noto Sans SC" pitchFamily="34" charset="-122"/>
                <a:cs typeface="Noto Sans SC" pitchFamily="34" charset="-120"/>
              </a:rPr>
              <a:t>集合</a:t>
            </a:r>
            <a:r>
              <a:rPr lang="zh-CN" sz="2400" b="1" dirty="0">
                <a:solidFill>
                  <a:srgbClr val="3A1515"/>
                </a:solidFill>
                <a:latin typeface="Noto Sans SC" pitchFamily="34" charset="0"/>
                <a:ea typeface="Noto Sans SC" pitchFamily="34" charset="-122"/>
                <a:cs typeface="Noto Sans SC" pitchFamily="34" charset="-120"/>
              </a:rPr>
              <a:t>通信</a:t>
            </a:r>
            <a:r>
              <a:rPr lang="zh-CN" altLang="en-US" sz="2400" b="1" dirty="0">
                <a:solidFill>
                  <a:srgbClr val="3A1515"/>
                </a:solidFill>
                <a:latin typeface="Noto Sans SC" pitchFamily="34" charset="0"/>
                <a:ea typeface="Noto Sans SC" pitchFamily="34" charset="-122"/>
                <a:cs typeface="Noto Sans SC" pitchFamily="34" charset="-120"/>
              </a:rPr>
              <a:t>（</a:t>
            </a:r>
            <a:r>
              <a:rPr lang="en-US" altLang="zh-CN" sz="2400" b="1" dirty="0">
                <a:solidFill>
                  <a:srgbClr val="3A1515"/>
                </a:solidFill>
                <a:latin typeface="Noto Sans SC" pitchFamily="34" charset="0"/>
                <a:ea typeface="Noto Sans SC" pitchFamily="34" charset="-122"/>
                <a:cs typeface="Noto Sans SC" pitchFamily="34" charset="-120"/>
              </a:rPr>
              <a:t>Gather</a:t>
            </a:r>
            <a:r>
              <a:rPr lang="zh-CN" altLang="en-US" sz="2400" b="1" dirty="0">
                <a:solidFill>
                  <a:srgbClr val="3A1515"/>
                </a:solidFill>
                <a:latin typeface="Noto Sans SC" pitchFamily="34" charset="0"/>
                <a:ea typeface="Noto Sans SC" pitchFamily="34" charset="-122"/>
                <a:cs typeface="Noto Sans SC" pitchFamily="34" charset="-120"/>
              </a:rPr>
              <a:t>）</a:t>
            </a:r>
            <a:endParaRPr lang="zh-CN" altLang="zh-CN" sz="2400" b="1" dirty="0">
              <a:solidFill>
                <a:srgbClr val="3A1515"/>
              </a:solidFill>
              <a:latin typeface="Noto Sans SC" pitchFamily="34" charset="0"/>
              <a:ea typeface="Noto Sans SC" pitchFamily="34" charset="-122"/>
              <a:cs typeface="Noto Sans SC" pitchFamily="34" charset="-120"/>
            </a:endParaRPr>
          </a:p>
        </p:txBody>
      </p:sp>
      <p:pic>
        <p:nvPicPr>
          <p:cNvPr id="6146" name="Picture 2" descr="MPI_Gather">
            <a:extLst>
              <a:ext uri="{FF2B5EF4-FFF2-40B4-BE49-F238E27FC236}">
                <a16:creationId xmlns:a16="http://schemas.microsoft.com/office/drawing/2014/main" id="{9441C44F-1CBE-9589-BD41-64E43B29ED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0983" y="1410728"/>
            <a:ext cx="2667000" cy="1466850"/>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3AEF1F08-FDA6-5866-5AAC-FAD1DB9FE917}"/>
              </a:ext>
            </a:extLst>
          </p:cNvPr>
          <p:cNvPicPr>
            <a:picLocks noChangeAspect="1"/>
          </p:cNvPicPr>
          <p:nvPr/>
        </p:nvPicPr>
        <p:blipFill>
          <a:blip r:embed="rId5"/>
          <a:stretch>
            <a:fillRect/>
          </a:stretch>
        </p:blipFill>
        <p:spPr>
          <a:xfrm>
            <a:off x="509244" y="1228725"/>
            <a:ext cx="3533775" cy="2190750"/>
          </a:xfrm>
          <a:prstGeom prst="rect">
            <a:avLst/>
          </a:prstGeom>
        </p:spPr>
      </p:pic>
    </p:spTree>
    <p:extLst>
      <p:ext uri="{BB962C8B-B14F-4D97-AF65-F5344CB8AC3E}">
        <p14:creationId xmlns:p14="http://schemas.microsoft.com/office/powerpoint/2010/main" val="3675039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yellow_bee_honeycomb_vplus_20230307/Content_header.jpg"/>
          <p:cNvPicPr>
            <a:picLocks noChangeAspect="1"/>
          </p:cNvPicPr>
          <p:nvPr/>
        </p:nvPicPr>
        <p:blipFill>
          <a:blip r:embed="rId3"/>
          <a:stretch>
            <a:fillRect/>
          </a:stretch>
        </p:blipFill>
        <p:spPr>
          <a:xfrm>
            <a:off x="0" y="0"/>
            <a:ext cx="9144000" cy="1000125"/>
          </a:xfrm>
          <a:prstGeom prst="rect">
            <a:avLst/>
          </a:prstGeom>
        </p:spPr>
      </p:pic>
      <p:sp>
        <p:nvSpPr>
          <p:cNvPr id="3" name="Text 0"/>
          <p:cNvSpPr/>
          <p:nvPr/>
        </p:nvSpPr>
        <p:spPr>
          <a:xfrm>
            <a:off x="762000" y="228600"/>
            <a:ext cx="6949440" cy="552450"/>
          </a:xfrm>
          <a:prstGeom prst="rect">
            <a:avLst/>
          </a:prstGeom>
          <a:noFill/>
        </p:spPr>
        <p:txBody>
          <a:bodyPr wrap="square" rtlCol="0" anchor="ctr"/>
          <a:lstStyle/>
          <a:p>
            <a:r>
              <a:rPr lang="en-US" sz="2400" b="1" dirty="0">
                <a:solidFill>
                  <a:srgbClr val="3A1515"/>
                </a:solidFill>
                <a:latin typeface="Noto Sans SC" pitchFamily="34" charset="0"/>
                <a:ea typeface="Noto Sans SC" pitchFamily="34" charset="-122"/>
                <a:cs typeface="Noto Sans SC" pitchFamily="34" charset="-120"/>
              </a:rPr>
              <a:t>4. MPI</a:t>
            </a:r>
            <a:r>
              <a:rPr lang="zh-CN" altLang="en-US" sz="2400" b="1" dirty="0">
                <a:solidFill>
                  <a:srgbClr val="3A1515"/>
                </a:solidFill>
                <a:latin typeface="Noto Sans SC" pitchFamily="34" charset="0"/>
                <a:ea typeface="Noto Sans SC" pitchFamily="34" charset="-122"/>
                <a:cs typeface="Noto Sans SC" pitchFamily="34" charset="-120"/>
              </a:rPr>
              <a:t>集合</a:t>
            </a:r>
            <a:r>
              <a:rPr lang="zh-CN" sz="2400" b="1" dirty="0">
                <a:solidFill>
                  <a:srgbClr val="3A1515"/>
                </a:solidFill>
                <a:latin typeface="Noto Sans SC" pitchFamily="34" charset="0"/>
                <a:ea typeface="Noto Sans SC" pitchFamily="34" charset="-122"/>
                <a:cs typeface="Noto Sans SC" pitchFamily="34" charset="-120"/>
              </a:rPr>
              <a:t>通信</a:t>
            </a:r>
            <a:r>
              <a:rPr lang="zh-CN" altLang="en-US" sz="2400" b="1" dirty="0">
                <a:solidFill>
                  <a:srgbClr val="3A1515"/>
                </a:solidFill>
                <a:latin typeface="Noto Sans SC" pitchFamily="34" charset="0"/>
                <a:ea typeface="Noto Sans SC" pitchFamily="34" charset="-122"/>
                <a:cs typeface="Noto Sans SC" pitchFamily="34" charset="-120"/>
              </a:rPr>
              <a:t>（</a:t>
            </a:r>
            <a:r>
              <a:rPr lang="en-US" altLang="zh-CN" sz="2400" b="1" dirty="0" err="1">
                <a:solidFill>
                  <a:srgbClr val="3A1515"/>
                </a:solidFill>
                <a:latin typeface="Noto Sans SC" pitchFamily="34" charset="0"/>
                <a:ea typeface="Noto Sans SC" pitchFamily="34" charset="-122"/>
                <a:cs typeface="Noto Sans SC" pitchFamily="34" charset="-120"/>
              </a:rPr>
              <a:t>ALL_Gather</a:t>
            </a:r>
            <a:r>
              <a:rPr lang="zh-CN" altLang="en-US" sz="2400" b="1" dirty="0">
                <a:solidFill>
                  <a:srgbClr val="3A1515"/>
                </a:solidFill>
                <a:latin typeface="Noto Sans SC" pitchFamily="34" charset="0"/>
                <a:ea typeface="Noto Sans SC" pitchFamily="34" charset="-122"/>
                <a:cs typeface="Noto Sans SC" pitchFamily="34" charset="-120"/>
              </a:rPr>
              <a:t>）</a:t>
            </a:r>
            <a:endParaRPr lang="zh-CN" altLang="zh-CN" sz="2400" b="1" dirty="0">
              <a:solidFill>
                <a:srgbClr val="3A1515"/>
              </a:solidFill>
              <a:latin typeface="Noto Sans SC" pitchFamily="34" charset="0"/>
              <a:ea typeface="Noto Sans SC" pitchFamily="34" charset="-122"/>
              <a:cs typeface="Noto Sans SC" pitchFamily="34" charset="-120"/>
            </a:endParaRPr>
          </a:p>
        </p:txBody>
      </p:sp>
      <p:pic>
        <p:nvPicPr>
          <p:cNvPr id="7170" name="Picture 2" descr="MPI_Allgather">
            <a:extLst>
              <a:ext uri="{FF2B5EF4-FFF2-40B4-BE49-F238E27FC236}">
                <a16:creationId xmlns:a16="http://schemas.microsoft.com/office/drawing/2014/main" id="{F9C5B39F-6392-F437-6C66-0F60AACFAC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0983" y="1228725"/>
            <a:ext cx="2839167" cy="2274025"/>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9E483E78-0A0B-B3F2-8B35-5F340F82879A}"/>
              </a:ext>
            </a:extLst>
          </p:cNvPr>
          <p:cNvPicPr>
            <a:picLocks noChangeAspect="1"/>
          </p:cNvPicPr>
          <p:nvPr/>
        </p:nvPicPr>
        <p:blipFill>
          <a:blip r:embed="rId5"/>
          <a:stretch>
            <a:fillRect/>
          </a:stretch>
        </p:blipFill>
        <p:spPr>
          <a:xfrm>
            <a:off x="480668" y="1340558"/>
            <a:ext cx="3562350" cy="2047875"/>
          </a:xfrm>
          <a:prstGeom prst="rect">
            <a:avLst/>
          </a:prstGeom>
        </p:spPr>
      </p:pic>
    </p:spTree>
    <p:extLst>
      <p:ext uri="{BB962C8B-B14F-4D97-AF65-F5344CB8AC3E}">
        <p14:creationId xmlns:p14="http://schemas.microsoft.com/office/powerpoint/2010/main" val="2819470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yellow_bee_honeycomb_vplus_20230307/Content_header.jpg"/>
          <p:cNvPicPr>
            <a:picLocks noChangeAspect="1"/>
          </p:cNvPicPr>
          <p:nvPr/>
        </p:nvPicPr>
        <p:blipFill>
          <a:blip r:embed="rId3"/>
          <a:stretch>
            <a:fillRect/>
          </a:stretch>
        </p:blipFill>
        <p:spPr>
          <a:xfrm>
            <a:off x="0" y="0"/>
            <a:ext cx="9144000" cy="1000125"/>
          </a:xfrm>
          <a:prstGeom prst="rect">
            <a:avLst/>
          </a:prstGeom>
        </p:spPr>
      </p:pic>
      <p:sp>
        <p:nvSpPr>
          <p:cNvPr id="3" name="Text 0"/>
          <p:cNvSpPr/>
          <p:nvPr/>
        </p:nvSpPr>
        <p:spPr>
          <a:xfrm>
            <a:off x="762000" y="228600"/>
            <a:ext cx="6949440" cy="552450"/>
          </a:xfrm>
          <a:prstGeom prst="rect">
            <a:avLst/>
          </a:prstGeom>
          <a:noFill/>
        </p:spPr>
        <p:txBody>
          <a:bodyPr wrap="square" rtlCol="0" anchor="ctr"/>
          <a:lstStyle/>
          <a:p>
            <a:r>
              <a:rPr lang="en-US" sz="2400" b="1" dirty="0">
                <a:solidFill>
                  <a:srgbClr val="3A1515"/>
                </a:solidFill>
                <a:latin typeface="Noto Sans SC" pitchFamily="34" charset="0"/>
                <a:ea typeface="Noto Sans SC" pitchFamily="34" charset="-122"/>
                <a:cs typeface="Noto Sans SC" pitchFamily="34" charset="-120"/>
              </a:rPr>
              <a:t>4. MPI</a:t>
            </a:r>
            <a:r>
              <a:rPr lang="zh-CN" altLang="en-US" sz="2400" b="1" dirty="0">
                <a:solidFill>
                  <a:srgbClr val="3A1515"/>
                </a:solidFill>
                <a:latin typeface="Noto Sans SC" pitchFamily="34" charset="0"/>
                <a:ea typeface="Noto Sans SC" pitchFamily="34" charset="-122"/>
                <a:cs typeface="Noto Sans SC" pitchFamily="34" charset="-120"/>
              </a:rPr>
              <a:t>集合</a:t>
            </a:r>
            <a:r>
              <a:rPr lang="zh-CN" sz="2400" b="1" dirty="0">
                <a:solidFill>
                  <a:srgbClr val="3A1515"/>
                </a:solidFill>
                <a:latin typeface="Noto Sans SC" pitchFamily="34" charset="0"/>
                <a:ea typeface="Noto Sans SC" pitchFamily="34" charset="-122"/>
                <a:cs typeface="Noto Sans SC" pitchFamily="34" charset="-120"/>
              </a:rPr>
              <a:t>通信</a:t>
            </a:r>
            <a:r>
              <a:rPr lang="zh-CN" altLang="en-US" sz="2400" b="1" dirty="0">
                <a:solidFill>
                  <a:srgbClr val="3A1515"/>
                </a:solidFill>
                <a:latin typeface="Noto Sans SC" pitchFamily="34" charset="0"/>
                <a:ea typeface="Noto Sans SC" pitchFamily="34" charset="-122"/>
                <a:cs typeface="Noto Sans SC" pitchFamily="34" charset="-120"/>
              </a:rPr>
              <a:t>（</a:t>
            </a:r>
            <a:r>
              <a:rPr lang="en-US" altLang="zh-CN" sz="2400" b="1" dirty="0">
                <a:solidFill>
                  <a:srgbClr val="3A1515"/>
                </a:solidFill>
                <a:latin typeface="Noto Sans SC" pitchFamily="34" charset="0"/>
                <a:ea typeface="Noto Sans SC" pitchFamily="34" charset="-122"/>
                <a:cs typeface="Noto Sans SC" pitchFamily="34" charset="-120"/>
              </a:rPr>
              <a:t>Reduce</a:t>
            </a:r>
            <a:r>
              <a:rPr lang="zh-CN" altLang="en-US" sz="2400" b="1" dirty="0">
                <a:solidFill>
                  <a:srgbClr val="3A1515"/>
                </a:solidFill>
                <a:latin typeface="Noto Sans SC" pitchFamily="34" charset="0"/>
                <a:ea typeface="Noto Sans SC" pitchFamily="34" charset="-122"/>
                <a:cs typeface="Noto Sans SC" pitchFamily="34" charset="-120"/>
              </a:rPr>
              <a:t>）</a:t>
            </a:r>
            <a:endParaRPr lang="zh-CN" altLang="zh-CN" sz="2400" b="1" dirty="0">
              <a:solidFill>
                <a:srgbClr val="3A1515"/>
              </a:solidFill>
              <a:latin typeface="Noto Sans SC" pitchFamily="34" charset="0"/>
              <a:ea typeface="Noto Sans SC" pitchFamily="34" charset="-122"/>
              <a:cs typeface="Noto Sans SC" pitchFamily="34" charset="-120"/>
            </a:endParaRPr>
          </a:p>
        </p:txBody>
      </p:sp>
      <p:sp>
        <p:nvSpPr>
          <p:cNvPr id="5" name="文本框 4">
            <a:extLst>
              <a:ext uri="{FF2B5EF4-FFF2-40B4-BE49-F238E27FC236}">
                <a16:creationId xmlns:a16="http://schemas.microsoft.com/office/drawing/2014/main" id="{7A7B683A-CCE0-DD1B-D76E-B2372D918B3E}"/>
              </a:ext>
            </a:extLst>
          </p:cNvPr>
          <p:cNvSpPr txBox="1"/>
          <p:nvPr/>
        </p:nvSpPr>
        <p:spPr>
          <a:xfrm>
            <a:off x="246691" y="1091546"/>
            <a:ext cx="1654472" cy="369332"/>
          </a:xfrm>
          <a:prstGeom prst="rect">
            <a:avLst/>
          </a:prstGeom>
          <a:noFill/>
        </p:spPr>
        <p:txBody>
          <a:bodyPr wrap="square">
            <a:spAutoFit/>
          </a:bodyPr>
          <a:lstStyle/>
          <a:p>
            <a:pPr algn="l"/>
            <a:r>
              <a:rPr lang="en-US" altLang="zh-CN" b="1" i="0" dirty="0" err="1">
                <a:solidFill>
                  <a:srgbClr val="313131"/>
                </a:solidFill>
                <a:effectLst/>
                <a:latin typeface="Helvetica Neue"/>
              </a:rPr>
              <a:t>MPI_Reduce</a:t>
            </a:r>
            <a:endParaRPr lang="en-US" altLang="zh-CN" b="1" i="0" dirty="0">
              <a:solidFill>
                <a:srgbClr val="313131"/>
              </a:solidFill>
              <a:effectLst/>
              <a:latin typeface="Helvetica Neue"/>
            </a:endParaRPr>
          </a:p>
        </p:txBody>
      </p:sp>
      <p:pic>
        <p:nvPicPr>
          <p:cNvPr id="7" name="图片 6">
            <a:extLst>
              <a:ext uri="{FF2B5EF4-FFF2-40B4-BE49-F238E27FC236}">
                <a16:creationId xmlns:a16="http://schemas.microsoft.com/office/drawing/2014/main" id="{B140477C-474C-63DD-6B61-593811916968}"/>
              </a:ext>
            </a:extLst>
          </p:cNvPr>
          <p:cNvPicPr>
            <a:picLocks noChangeAspect="1"/>
          </p:cNvPicPr>
          <p:nvPr/>
        </p:nvPicPr>
        <p:blipFill>
          <a:blip r:embed="rId4"/>
          <a:stretch>
            <a:fillRect/>
          </a:stretch>
        </p:blipFill>
        <p:spPr>
          <a:xfrm>
            <a:off x="246691" y="2838450"/>
            <a:ext cx="2914650" cy="2076450"/>
          </a:xfrm>
          <a:prstGeom prst="rect">
            <a:avLst/>
          </a:prstGeom>
        </p:spPr>
      </p:pic>
      <p:pic>
        <p:nvPicPr>
          <p:cNvPr id="9" name="图片 8">
            <a:extLst>
              <a:ext uri="{FF2B5EF4-FFF2-40B4-BE49-F238E27FC236}">
                <a16:creationId xmlns:a16="http://schemas.microsoft.com/office/drawing/2014/main" id="{25E8D9AC-6905-F7EB-73CF-408539DEFC09}"/>
              </a:ext>
            </a:extLst>
          </p:cNvPr>
          <p:cNvPicPr>
            <a:picLocks noChangeAspect="1"/>
          </p:cNvPicPr>
          <p:nvPr/>
        </p:nvPicPr>
        <p:blipFill>
          <a:blip r:embed="rId5"/>
          <a:stretch>
            <a:fillRect/>
          </a:stretch>
        </p:blipFill>
        <p:spPr>
          <a:xfrm>
            <a:off x="3161341" y="1176646"/>
            <a:ext cx="5183863" cy="3738254"/>
          </a:xfrm>
          <a:prstGeom prst="rect">
            <a:avLst/>
          </a:prstGeom>
        </p:spPr>
      </p:pic>
      <p:pic>
        <p:nvPicPr>
          <p:cNvPr id="1026" name="Picture 2" descr="MPI_Reduce">
            <a:extLst>
              <a:ext uri="{FF2B5EF4-FFF2-40B4-BE49-F238E27FC236}">
                <a16:creationId xmlns:a16="http://schemas.microsoft.com/office/drawing/2014/main" id="{374E5947-EC22-3424-2C5F-CCCF584ED3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6691" y="1460878"/>
            <a:ext cx="2914650" cy="1377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6413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C7F195-4E67-22CB-D2D7-E4C7E57424F5}"/>
            </a:ext>
          </a:extLst>
        </p:cNvPr>
        <p:cNvGrpSpPr/>
        <p:nvPr/>
      </p:nvGrpSpPr>
      <p:grpSpPr>
        <a:xfrm>
          <a:off x="0" y="0"/>
          <a:ext cx="0" cy="0"/>
          <a:chOff x="0" y="0"/>
          <a:chExt cx="0" cy="0"/>
        </a:xfrm>
      </p:grpSpPr>
      <p:pic>
        <p:nvPicPr>
          <p:cNvPr id="2" name="Image 0" descr="https://assets.mindshow.fun/themes/yellow_bee_honeycomb_vplus_20230307/Content_header.jpg">
            <a:extLst>
              <a:ext uri="{FF2B5EF4-FFF2-40B4-BE49-F238E27FC236}">
                <a16:creationId xmlns:a16="http://schemas.microsoft.com/office/drawing/2014/main" id="{17254877-AA22-B35C-FB11-5773BFD98DBB}"/>
              </a:ext>
            </a:extLst>
          </p:cNvPr>
          <p:cNvPicPr>
            <a:picLocks noChangeAspect="1"/>
          </p:cNvPicPr>
          <p:nvPr/>
        </p:nvPicPr>
        <p:blipFill>
          <a:blip r:embed="rId3"/>
          <a:stretch>
            <a:fillRect/>
          </a:stretch>
        </p:blipFill>
        <p:spPr>
          <a:xfrm>
            <a:off x="0" y="0"/>
            <a:ext cx="9144000" cy="1000125"/>
          </a:xfrm>
          <a:prstGeom prst="rect">
            <a:avLst/>
          </a:prstGeom>
        </p:spPr>
      </p:pic>
      <p:sp>
        <p:nvSpPr>
          <p:cNvPr id="3" name="Text 0">
            <a:extLst>
              <a:ext uri="{FF2B5EF4-FFF2-40B4-BE49-F238E27FC236}">
                <a16:creationId xmlns:a16="http://schemas.microsoft.com/office/drawing/2014/main" id="{D67576B9-67ED-E15A-21BD-446FED469E46}"/>
              </a:ext>
            </a:extLst>
          </p:cNvPr>
          <p:cNvSpPr/>
          <p:nvPr/>
        </p:nvSpPr>
        <p:spPr>
          <a:xfrm>
            <a:off x="762000" y="228600"/>
            <a:ext cx="6949440" cy="552450"/>
          </a:xfrm>
          <a:prstGeom prst="rect">
            <a:avLst/>
          </a:prstGeom>
          <a:noFill/>
        </p:spPr>
        <p:txBody>
          <a:bodyPr wrap="square" rtlCol="0" anchor="ctr"/>
          <a:lstStyle/>
          <a:p>
            <a:r>
              <a:rPr lang="en-US" sz="2400" b="1" dirty="0">
                <a:solidFill>
                  <a:srgbClr val="3A1515"/>
                </a:solidFill>
                <a:latin typeface="Noto Sans SC" pitchFamily="34" charset="0"/>
                <a:ea typeface="Noto Sans SC" pitchFamily="34" charset="-122"/>
                <a:cs typeface="Noto Sans SC" pitchFamily="34" charset="-120"/>
              </a:rPr>
              <a:t>4. MPI</a:t>
            </a:r>
            <a:r>
              <a:rPr lang="zh-CN" altLang="en-US" sz="2400" b="1" dirty="0">
                <a:solidFill>
                  <a:srgbClr val="3A1515"/>
                </a:solidFill>
                <a:latin typeface="Noto Sans SC" pitchFamily="34" charset="0"/>
                <a:ea typeface="Noto Sans SC" pitchFamily="34" charset="-122"/>
                <a:cs typeface="Noto Sans SC" pitchFamily="34" charset="-120"/>
              </a:rPr>
              <a:t>集合</a:t>
            </a:r>
            <a:r>
              <a:rPr lang="zh-CN" sz="2400" b="1" dirty="0">
                <a:solidFill>
                  <a:srgbClr val="3A1515"/>
                </a:solidFill>
                <a:latin typeface="Noto Sans SC" pitchFamily="34" charset="0"/>
                <a:ea typeface="Noto Sans SC" pitchFamily="34" charset="-122"/>
                <a:cs typeface="Noto Sans SC" pitchFamily="34" charset="-120"/>
              </a:rPr>
              <a:t>通信</a:t>
            </a:r>
            <a:r>
              <a:rPr lang="zh-CN" altLang="en-US" sz="2400" b="1" dirty="0">
                <a:solidFill>
                  <a:srgbClr val="3A1515"/>
                </a:solidFill>
                <a:latin typeface="Noto Sans SC" pitchFamily="34" charset="0"/>
                <a:ea typeface="Noto Sans SC" pitchFamily="34" charset="-122"/>
                <a:cs typeface="Noto Sans SC" pitchFamily="34" charset="-120"/>
              </a:rPr>
              <a:t>（</a:t>
            </a:r>
            <a:r>
              <a:rPr lang="en-US" altLang="zh-CN" sz="2400" b="1" dirty="0">
                <a:solidFill>
                  <a:srgbClr val="3A1515"/>
                </a:solidFill>
                <a:latin typeface="Noto Sans SC" pitchFamily="34" charset="0"/>
                <a:ea typeface="Noto Sans SC" pitchFamily="34" charset="-122"/>
                <a:cs typeface="Noto Sans SC" pitchFamily="34" charset="-120"/>
              </a:rPr>
              <a:t>Reduce</a:t>
            </a:r>
            <a:r>
              <a:rPr lang="zh-CN" altLang="en-US" sz="2400" b="1" dirty="0">
                <a:solidFill>
                  <a:srgbClr val="3A1515"/>
                </a:solidFill>
                <a:latin typeface="Noto Sans SC" pitchFamily="34" charset="0"/>
                <a:ea typeface="Noto Sans SC" pitchFamily="34" charset="-122"/>
                <a:cs typeface="Noto Sans SC" pitchFamily="34" charset="-120"/>
              </a:rPr>
              <a:t>）</a:t>
            </a:r>
            <a:endParaRPr lang="zh-CN" altLang="zh-CN" sz="2400" b="1" dirty="0">
              <a:solidFill>
                <a:srgbClr val="3A1515"/>
              </a:solidFill>
              <a:latin typeface="Noto Sans SC" pitchFamily="34" charset="0"/>
              <a:ea typeface="Noto Sans SC" pitchFamily="34" charset="-122"/>
              <a:cs typeface="Noto Sans SC" pitchFamily="34" charset="-120"/>
            </a:endParaRPr>
          </a:p>
        </p:txBody>
      </p:sp>
      <p:sp>
        <p:nvSpPr>
          <p:cNvPr id="5" name="文本框 4">
            <a:extLst>
              <a:ext uri="{FF2B5EF4-FFF2-40B4-BE49-F238E27FC236}">
                <a16:creationId xmlns:a16="http://schemas.microsoft.com/office/drawing/2014/main" id="{F22F32AB-0DDF-FBBB-404A-828870E1817E}"/>
              </a:ext>
            </a:extLst>
          </p:cNvPr>
          <p:cNvSpPr txBox="1"/>
          <p:nvPr/>
        </p:nvSpPr>
        <p:spPr>
          <a:xfrm>
            <a:off x="404573" y="1334948"/>
            <a:ext cx="1983392" cy="369332"/>
          </a:xfrm>
          <a:prstGeom prst="rect">
            <a:avLst/>
          </a:prstGeom>
          <a:noFill/>
        </p:spPr>
        <p:txBody>
          <a:bodyPr wrap="square">
            <a:spAutoFit/>
          </a:bodyPr>
          <a:lstStyle/>
          <a:p>
            <a:pPr algn="l"/>
            <a:r>
              <a:rPr lang="en-US" altLang="zh-CN" b="1" i="0" dirty="0" err="1">
                <a:solidFill>
                  <a:srgbClr val="313131"/>
                </a:solidFill>
                <a:effectLst/>
                <a:latin typeface="Helvetica Neue"/>
              </a:rPr>
              <a:t>MPI_AllReduce</a:t>
            </a:r>
            <a:endParaRPr lang="en-US" altLang="zh-CN" b="1" i="0" dirty="0">
              <a:solidFill>
                <a:srgbClr val="313131"/>
              </a:solidFill>
              <a:effectLst/>
              <a:latin typeface="Helvetica Neue"/>
            </a:endParaRPr>
          </a:p>
        </p:txBody>
      </p:sp>
      <p:pic>
        <p:nvPicPr>
          <p:cNvPr id="6" name="图片 5">
            <a:extLst>
              <a:ext uri="{FF2B5EF4-FFF2-40B4-BE49-F238E27FC236}">
                <a16:creationId xmlns:a16="http://schemas.microsoft.com/office/drawing/2014/main" id="{3E856629-B3CD-46C6-0E65-AC40E4759578}"/>
              </a:ext>
            </a:extLst>
          </p:cNvPr>
          <p:cNvPicPr>
            <a:picLocks noChangeAspect="1"/>
          </p:cNvPicPr>
          <p:nvPr/>
        </p:nvPicPr>
        <p:blipFill>
          <a:blip r:embed="rId4"/>
          <a:stretch>
            <a:fillRect/>
          </a:stretch>
        </p:blipFill>
        <p:spPr>
          <a:xfrm>
            <a:off x="404573" y="1884168"/>
            <a:ext cx="2628900" cy="1638300"/>
          </a:xfrm>
          <a:prstGeom prst="rect">
            <a:avLst/>
          </a:prstGeom>
        </p:spPr>
      </p:pic>
      <p:pic>
        <p:nvPicPr>
          <p:cNvPr id="2050" name="Picture 2" descr="MPI_Allreduce">
            <a:extLst>
              <a:ext uri="{FF2B5EF4-FFF2-40B4-BE49-F238E27FC236}">
                <a16:creationId xmlns:a16="http://schemas.microsoft.com/office/drawing/2014/main" id="{491E430E-82A6-7241-7E53-BE9BFBC840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0014" y="1704280"/>
            <a:ext cx="5879947" cy="2584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428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8CB4DC-34AA-3A77-BF9F-2B032A9395DE}"/>
            </a:ext>
          </a:extLst>
        </p:cNvPr>
        <p:cNvGrpSpPr/>
        <p:nvPr/>
      </p:nvGrpSpPr>
      <p:grpSpPr>
        <a:xfrm>
          <a:off x="0" y="0"/>
          <a:ext cx="0" cy="0"/>
          <a:chOff x="0" y="0"/>
          <a:chExt cx="0" cy="0"/>
        </a:xfrm>
      </p:grpSpPr>
      <p:pic>
        <p:nvPicPr>
          <p:cNvPr id="2" name="Image 0" descr="https://assets.mindshow.fun/themes/yellow_bee_honeycomb_vplus_20230307/Content_header.jpg">
            <a:extLst>
              <a:ext uri="{FF2B5EF4-FFF2-40B4-BE49-F238E27FC236}">
                <a16:creationId xmlns:a16="http://schemas.microsoft.com/office/drawing/2014/main" id="{9AAB7657-98FC-B00E-E399-CBF84ECFC843}"/>
              </a:ext>
            </a:extLst>
          </p:cNvPr>
          <p:cNvPicPr>
            <a:picLocks noChangeAspect="1"/>
          </p:cNvPicPr>
          <p:nvPr/>
        </p:nvPicPr>
        <p:blipFill>
          <a:blip r:embed="rId3"/>
          <a:stretch>
            <a:fillRect/>
          </a:stretch>
        </p:blipFill>
        <p:spPr>
          <a:xfrm>
            <a:off x="0" y="0"/>
            <a:ext cx="9144000" cy="1000125"/>
          </a:xfrm>
          <a:prstGeom prst="rect">
            <a:avLst/>
          </a:prstGeom>
        </p:spPr>
      </p:pic>
      <p:sp>
        <p:nvSpPr>
          <p:cNvPr id="3" name="Text 0">
            <a:extLst>
              <a:ext uri="{FF2B5EF4-FFF2-40B4-BE49-F238E27FC236}">
                <a16:creationId xmlns:a16="http://schemas.microsoft.com/office/drawing/2014/main" id="{631EB83A-2681-3361-0DDB-887B000A4451}"/>
              </a:ext>
            </a:extLst>
          </p:cNvPr>
          <p:cNvSpPr/>
          <p:nvPr/>
        </p:nvSpPr>
        <p:spPr>
          <a:xfrm>
            <a:off x="762000" y="228600"/>
            <a:ext cx="6949440" cy="552450"/>
          </a:xfrm>
          <a:prstGeom prst="rect">
            <a:avLst/>
          </a:prstGeom>
          <a:noFill/>
        </p:spPr>
        <p:txBody>
          <a:bodyPr wrap="square" rtlCol="0" anchor="ctr"/>
          <a:lstStyle/>
          <a:p>
            <a:r>
              <a:rPr lang="en-US" sz="2400" b="1" dirty="0">
                <a:solidFill>
                  <a:srgbClr val="3A1515"/>
                </a:solidFill>
                <a:latin typeface="Noto Sans SC" pitchFamily="34" charset="0"/>
                <a:ea typeface="Noto Sans SC" pitchFamily="34" charset="-122"/>
                <a:cs typeface="Noto Sans SC" pitchFamily="34" charset="-120"/>
              </a:rPr>
              <a:t>5. MPI</a:t>
            </a:r>
            <a:r>
              <a:rPr lang="zh-CN" altLang="en-US" sz="2400" b="1" dirty="0">
                <a:solidFill>
                  <a:srgbClr val="3A1515"/>
                </a:solidFill>
                <a:latin typeface="Noto Sans SC" pitchFamily="34" charset="0"/>
                <a:ea typeface="Noto Sans SC" pitchFamily="34" charset="-122"/>
                <a:cs typeface="Noto Sans SC" pitchFamily="34" charset="-120"/>
              </a:rPr>
              <a:t>集合</a:t>
            </a:r>
            <a:r>
              <a:rPr lang="zh-CN" sz="2400" b="1" dirty="0">
                <a:solidFill>
                  <a:srgbClr val="3A1515"/>
                </a:solidFill>
                <a:latin typeface="Noto Sans SC" pitchFamily="34" charset="0"/>
                <a:ea typeface="Noto Sans SC" pitchFamily="34" charset="-122"/>
                <a:cs typeface="Noto Sans SC" pitchFamily="34" charset="-120"/>
              </a:rPr>
              <a:t>通信</a:t>
            </a:r>
            <a:r>
              <a:rPr lang="zh-CN" altLang="en-US" sz="2400" b="1" dirty="0">
                <a:solidFill>
                  <a:srgbClr val="3A1515"/>
                </a:solidFill>
                <a:latin typeface="Noto Sans SC" pitchFamily="34" charset="0"/>
                <a:ea typeface="Noto Sans SC" pitchFamily="34" charset="-122"/>
                <a:cs typeface="Noto Sans SC" pitchFamily="34" charset="-120"/>
              </a:rPr>
              <a:t>（分组通信）</a:t>
            </a:r>
            <a:endParaRPr lang="zh-CN" altLang="zh-CN" sz="2400" b="1" dirty="0">
              <a:solidFill>
                <a:srgbClr val="3A1515"/>
              </a:solidFill>
              <a:latin typeface="Noto Sans SC" pitchFamily="34" charset="0"/>
              <a:ea typeface="Noto Sans SC" pitchFamily="34" charset="-122"/>
              <a:cs typeface="Noto Sans SC" pitchFamily="34" charset="-120"/>
            </a:endParaRPr>
          </a:p>
        </p:txBody>
      </p:sp>
    </p:spTree>
    <p:extLst>
      <p:ext uri="{BB962C8B-B14F-4D97-AF65-F5344CB8AC3E}">
        <p14:creationId xmlns:p14="http://schemas.microsoft.com/office/powerpoint/2010/main" val="13488658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871788" y="2633663"/>
            <a:ext cx="3395663" cy="552450"/>
          </a:xfrm>
          <a:prstGeom prst="rect">
            <a:avLst/>
          </a:prstGeom>
          <a:noFill/>
        </p:spPr>
        <p:txBody>
          <a:bodyPr wrap="square" rtlCol="0" anchor="t"/>
          <a:lstStyle/>
          <a:p>
            <a:pPr algn="ctr"/>
            <a:r>
              <a:rPr lang="en-US" sz="2400" b="1" dirty="0">
                <a:solidFill>
                  <a:srgbClr val="383838"/>
                </a:solidFill>
                <a:latin typeface="Noto Sans SC" pitchFamily="34" charset="0"/>
                <a:ea typeface="Noto Sans SC" pitchFamily="34" charset="-122"/>
                <a:cs typeface="Noto Sans SC" pitchFamily="34" charset="-120"/>
              </a:rPr>
              <a:t>THE END</a:t>
            </a:r>
            <a:endParaRPr lang="en-US" sz="2400" dirty="0"/>
          </a:p>
        </p:txBody>
      </p:sp>
      <p:sp>
        <p:nvSpPr>
          <p:cNvPr id="3" name="Text 1"/>
          <p:cNvSpPr/>
          <p:nvPr/>
        </p:nvSpPr>
        <p:spPr>
          <a:xfrm>
            <a:off x="2871788" y="3076575"/>
            <a:ext cx="3395663" cy="1033463"/>
          </a:xfrm>
          <a:prstGeom prst="rect">
            <a:avLst/>
          </a:prstGeom>
          <a:noFill/>
        </p:spPr>
        <p:txBody>
          <a:bodyPr wrap="square" rtlCol="0" anchor="t"/>
          <a:lstStyle/>
          <a:p>
            <a:pPr algn="ctr"/>
            <a:r>
              <a:rPr lang="en-US" sz="4500" b="1" dirty="0">
                <a:solidFill>
                  <a:srgbClr val="3A1515"/>
                </a:solidFill>
                <a:latin typeface="Noto Sans SC" pitchFamily="34" charset="0"/>
                <a:ea typeface="Noto Sans SC" pitchFamily="34" charset="-122"/>
                <a:cs typeface="Noto Sans SC" pitchFamily="34" charset="-120"/>
              </a:rPr>
              <a:t>THANKS</a:t>
            </a:r>
            <a:endParaRPr lang="en-US" sz="45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5E2818-357F-CF15-55A0-1C03B23CAFAF}"/>
            </a:ext>
          </a:extLst>
        </p:cNvPr>
        <p:cNvGrpSpPr/>
        <p:nvPr/>
      </p:nvGrpSpPr>
      <p:grpSpPr>
        <a:xfrm>
          <a:off x="0" y="0"/>
          <a:ext cx="0" cy="0"/>
          <a:chOff x="0" y="0"/>
          <a:chExt cx="0" cy="0"/>
        </a:xfrm>
      </p:grpSpPr>
      <p:pic>
        <p:nvPicPr>
          <p:cNvPr id="2" name="Image 0" descr="https://assets.mindshow.fun/themes/yellow_bee_honeycomb_vplus_20230307/Content_header.jpg">
            <a:extLst>
              <a:ext uri="{FF2B5EF4-FFF2-40B4-BE49-F238E27FC236}">
                <a16:creationId xmlns:a16="http://schemas.microsoft.com/office/drawing/2014/main" id="{5B53CDD4-C72A-DBED-D6F8-8A2D8B7117F9}"/>
              </a:ext>
            </a:extLst>
          </p:cNvPr>
          <p:cNvPicPr>
            <a:picLocks noChangeAspect="1"/>
          </p:cNvPicPr>
          <p:nvPr/>
        </p:nvPicPr>
        <p:blipFill>
          <a:blip r:embed="rId3"/>
          <a:stretch>
            <a:fillRect/>
          </a:stretch>
        </p:blipFill>
        <p:spPr>
          <a:xfrm>
            <a:off x="0" y="0"/>
            <a:ext cx="9144000" cy="1000125"/>
          </a:xfrm>
          <a:prstGeom prst="rect">
            <a:avLst/>
          </a:prstGeom>
        </p:spPr>
      </p:pic>
      <p:sp>
        <p:nvSpPr>
          <p:cNvPr id="5" name="文本框 4">
            <a:extLst>
              <a:ext uri="{FF2B5EF4-FFF2-40B4-BE49-F238E27FC236}">
                <a16:creationId xmlns:a16="http://schemas.microsoft.com/office/drawing/2014/main" id="{F1E76FBE-A0B2-722B-741F-0AC52369552E}"/>
              </a:ext>
            </a:extLst>
          </p:cNvPr>
          <p:cNvSpPr txBox="1"/>
          <p:nvPr/>
        </p:nvSpPr>
        <p:spPr>
          <a:xfrm>
            <a:off x="667708" y="1577997"/>
            <a:ext cx="4884475" cy="1477328"/>
          </a:xfrm>
          <a:prstGeom prst="rect">
            <a:avLst/>
          </a:prstGeom>
          <a:noFill/>
        </p:spPr>
        <p:txBody>
          <a:bodyPr wrap="square">
            <a:spAutoFit/>
          </a:bodyPr>
          <a:lstStyle/>
          <a:p>
            <a:r>
              <a:rPr lang="zh-CN" altLang="en-US" dirty="0">
                <a:hlinkClick r:id="rId4"/>
              </a:rPr>
              <a:t>https://www.bilibili.com/video/BV13v4y1v7y7/</a:t>
            </a:r>
            <a:endParaRPr lang="en-US" altLang="zh-CN" dirty="0"/>
          </a:p>
          <a:p>
            <a:endParaRPr lang="en-US" altLang="zh-CN" dirty="0"/>
          </a:p>
          <a:p>
            <a:r>
              <a:rPr lang="en-US" altLang="zh-CN" dirty="0">
                <a:hlinkClick r:id="rId5"/>
              </a:rPr>
              <a:t>https://mpitutorial.com/</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361340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yellow_bee_honeycomb_vplus_20230307/Content_header.jpg"/>
          <p:cNvPicPr>
            <a:picLocks noChangeAspect="1"/>
          </p:cNvPicPr>
          <p:nvPr/>
        </p:nvPicPr>
        <p:blipFill>
          <a:blip r:embed="rId3"/>
          <a:stretch>
            <a:fillRect/>
          </a:stretch>
        </p:blipFill>
        <p:spPr>
          <a:xfrm>
            <a:off x="0" y="0"/>
            <a:ext cx="9144000" cy="1000125"/>
          </a:xfrm>
          <a:prstGeom prst="rect">
            <a:avLst/>
          </a:prstGeom>
        </p:spPr>
      </p:pic>
      <p:sp>
        <p:nvSpPr>
          <p:cNvPr id="3" name="Text 0"/>
          <p:cNvSpPr/>
          <p:nvPr/>
        </p:nvSpPr>
        <p:spPr>
          <a:xfrm>
            <a:off x="762000" y="228600"/>
            <a:ext cx="6949440" cy="552450"/>
          </a:xfrm>
          <a:prstGeom prst="rect">
            <a:avLst/>
          </a:prstGeom>
          <a:noFill/>
        </p:spPr>
        <p:txBody>
          <a:bodyPr wrap="square" rtlCol="0" anchor="ctr"/>
          <a:lstStyle/>
          <a:p>
            <a:r>
              <a:rPr lang="en-US" sz="2400" b="1" dirty="0">
                <a:solidFill>
                  <a:srgbClr val="3A1515"/>
                </a:solidFill>
                <a:latin typeface="Noto Sans SC" pitchFamily="34" charset="0"/>
                <a:ea typeface="Noto Sans SC" pitchFamily="34" charset="-122"/>
                <a:cs typeface="Noto Sans SC" pitchFamily="34" charset="-120"/>
              </a:rPr>
              <a:t>目录</a:t>
            </a:r>
            <a:endParaRPr lang="en-US" sz="2400" dirty="0"/>
          </a:p>
        </p:txBody>
      </p:sp>
      <p:sp>
        <p:nvSpPr>
          <p:cNvPr id="4" name="Text 1"/>
          <p:cNvSpPr/>
          <p:nvPr/>
        </p:nvSpPr>
        <p:spPr>
          <a:xfrm>
            <a:off x="714375" y="1966595"/>
            <a:ext cx="7715250" cy="381000"/>
          </a:xfrm>
          <a:prstGeom prst="rect">
            <a:avLst/>
          </a:prstGeom>
          <a:noFill/>
        </p:spPr>
        <p:txBody>
          <a:bodyPr wrap="square" rtlCol="0" anchor="t"/>
          <a:lstStyle/>
          <a:p>
            <a:pPr marL="342900" indent="-342900">
              <a:lnSpc>
                <a:spcPts val="1920"/>
              </a:lnSpc>
              <a:buSzPct val="100000"/>
              <a:buChar char="•"/>
            </a:pPr>
            <a:r>
              <a:rPr lang="en-US" sz="2400" dirty="0">
                <a:solidFill>
                  <a:srgbClr val="383838"/>
                </a:solidFill>
                <a:latin typeface="Noto Sans SC" pitchFamily="34" charset="0"/>
                <a:ea typeface="Noto Sans SC" pitchFamily="34" charset="-122"/>
                <a:cs typeface="Noto Sans SC" pitchFamily="34" charset="-120"/>
              </a:rPr>
              <a:t>1. MPI</a:t>
            </a:r>
            <a:r>
              <a:rPr lang="en-US" sz="2400" b="1" dirty="0">
                <a:solidFill>
                  <a:srgbClr val="383838"/>
                </a:solidFill>
                <a:latin typeface="Noto Sans SC" pitchFamily="34" charset="0"/>
                <a:ea typeface="Noto Sans SC" pitchFamily="34" charset="-122"/>
                <a:cs typeface="Noto Sans SC" pitchFamily="34" charset="-120"/>
              </a:rPr>
              <a:t>简介</a:t>
            </a:r>
            <a:r>
              <a:rPr lang="zh-CN" altLang="en-US" sz="2400" b="1" dirty="0">
                <a:solidFill>
                  <a:srgbClr val="383838"/>
                </a:solidFill>
                <a:latin typeface="Noto Sans SC" pitchFamily="34" charset="0"/>
                <a:ea typeface="Noto Sans SC" pitchFamily="34" charset="-122"/>
                <a:cs typeface="Noto Sans SC" pitchFamily="34" charset="-120"/>
              </a:rPr>
              <a:t>（</a:t>
            </a:r>
            <a:r>
              <a:rPr lang="en-US" altLang="zh-CN" sz="2400" b="1" dirty="0">
                <a:solidFill>
                  <a:srgbClr val="383838"/>
                </a:solidFill>
                <a:latin typeface="Noto Sans SC" pitchFamily="34" charset="0"/>
                <a:ea typeface="Noto Sans SC" pitchFamily="34" charset="-122"/>
                <a:cs typeface="Noto Sans SC" pitchFamily="34" charset="-120"/>
              </a:rPr>
              <a:t>5min</a:t>
            </a:r>
            <a:r>
              <a:rPr lang="zh-CN" altLang="en-US" sz="2400" b="1" dirty="0">
                <a:solidFill>
                  <a:srgbClr val="383838"/>
                </a:solidFill>
                <a:latin typeface="Noto Sans SC" pitchFamily="34" charset="0"/>
                <a:ea typeface="Noto Sans SC" pitchFamily="34" charset="-122"/>
                <a:cs typeface="Noto Sans SC" pitchFamily="34" charset="-120"/>
              </a:rPr>
              <a:t>）</a:t>
            </a:r>
          </a:p>
        </p:txBody>
      </p:sp>
      <p:sp>
        <p:nvSpPr>
          <p:cNvPr id="5" name="Text 2"/>
          <p:cNvSpPr/>
          <p:nvPr/>
        </p:nvSpPr>
        <p:spPr>
          <a:xfrm>
            <a:off x="714375" y="2347595"/>
            <a:ext cx="7715250" cy="381000"/>
          </a:xfrm>
          <a:prstGeom prst="rect">
            <a:avLst/>
          </a:prstGeom>
          <a:noFill/>
        </p:spPr>
        <p:txBody>
          <a:bodyPr wrap="square" rtlCol="0" anchor="t"/>
          <a:lstStyle/>
          <a:p>
            <a:pPr marL="342900" indent="-342900">
              <a:lnSpc>
                <a:spcPts val="1920"/>
              </a:lnSpc>
              <a:buSzPct val="100000"/>
              <a:buChar char="•"/>
            </a:pPr>
            <a:r>
              <a:rPr lang="en-US" sz="2400" dirty="0">
                <a:solidFill>
                  <a:srgbClr val="383838"/>
                </a:solidFill>
                <a:latin typeface="Noto Sans SC" pitchFamily="34" charset="0"/>
                <a:ea typeface="Noto Sans SC" pitchFamily="34" charset="-122"/>
                <a:cs typeface="Noto Sans SC" pitchFamily="34" charset="-120"/>
              </a:rPr>
              <a:t>2. </a:t>
            </a:r>
            <a:r>
              <a:rPr lang="en-US" sz="2400" b="1" dirty="0">
                <a:solidFill>
                  <a:srgbClr val="383838"/>
                </a:solidFill>
                <a:latin typeface="Noto Sans SC" pitchFamily="34" charset="0"/>
                <a:ea typeface="Noto Sans SC" pitchFamily="34" charset="-122"/>
                <a:cs typeface="Noto Sans SC" pitchFamily="34" charset="-120"/>
              </a:rPr>
              <a:t>安装与环境配置</a:t>
            </a:r>
            <a:r>
              <a:rPr lang="zh-CN" altLang="en-US" sz="2400" b="1" dirty="0">
                <a:solidFill>
                  <a:srgbClr val="383838"/>
                </a:solidFill>
                <a:latin typeface="Noto Sans SC" pitchFamily="34" charset="0"/>
                <a:ea typeface="Noto Sans SC" pitchFamily="34" charset="-122"/>
                <a:cs typeface="Noto Sans SC" pitchFamily="34" charset="-120"/>
              </a:rPr>
              <a:t>（</a:t>
            </a:r>
            <a:r>
              <a:rPr lang="en-US" altLang="zh-CN" sz="2400" b="1" dirty="0">
                <a:solidFill>
                  <a:srgbClr val="383838"/>
                </a:solidFill>
                <a:latin typeface="Noto Sans SC" pitchFamily="34" charset="0"/>
                <a:ea typeface="Noto Sans SC" pitchFamily="34" charset="-122"/>
                <a:cs typeface="Noto Sans SC" pitchFamily="34" charset="-120"/>
              </a:rPr>
              <a:t>10min</a:t>
            </a:r>
            <a:r>
              <a:rPr lang="zh-CN" altLang="en-US" sz="2400" b="1" dirty="0">
                <a:solidFill>
                  <a:srgbClr val="383838"/>
                </a:solidFill>
                <a:latin typeface="Noto Sans SC" pitchFamily="34" charset="0"/>
                <a:ea typeface="Noto Sans SC" pitchFamily="34" charset="-122"/>
                <a:cs typeface="Noto Sans SC" pitchFamily="34" charset="-120"/>
              </a:rPr>
              <a:t>）</a:t>
            </a:r>
          </a:p>
        </p:txBody>
      </p:sp>
      <p:sp>
        <p:nvSpPr>
          <p:cNvPr id="6" name="Text 3"/>
          <p:cNvSpPr/>
          <p:nvPr/>
        </p:nvSpPr>
        <p:spPr>
          <a:xfrm>
            <a:off x="714375" y="2728595"/>
            <a:ext cx="7715250" cy="381000"/>
          </a:xfrm>
          <a:prstGeom prst="rect">
            <a:avLst/>
          </a:prstGeom>
          <a:noFill/>
        </p:spPr>
        <p:txBody>
          <a:bodyPr wrap="square" rtlCol="0" anchor="t"/>
          <a:lstStyle/>
          <a:p>
            <a:pPr marL="342900" indent="-342900">
              <a:lnSpc>
                <a:spcPts val="1920"/>
              </a:lnSpc>
              <a:buSzPct val="100000"/>
              <a:buChar char="•"/>
            </a:pPr>
            <a:r>
              <a:rPr lang="en-US" sz="2400" dirty="0">
                <a:solidFill>
                  <a:srgbClr val="383838"/>
                </a:solidFill>
                <a:latin typeface="Noto Sans SC" pitchFamily="34" charset="0"/>
                <a:ea typeface="Noto Sans SC" pitchFamily="34" charset="-122"/>
                <a:cs typeface="Noto Sans SC" pitchFamily="34" charset="-120"/>
              </a:rPr>
              <a:t>3. </a:t>
            </a:r>
            <a:r>
              <a:rPr lang="zh-CN" altLang="en-US" sz="2400" b="1" dirty="0">
                <a:solidFill>
                  <a:srgbClr val="383838"/>
                </a:solidFill>
                <a:latin typeface="Noto Sans SC" pitchFamily="34" charset="0"/>
                <a:ea typeface="Noto Sans SC" pitchFamily="34" charset="-122"/>
                <a:cs typeface="Noto Sans SC" pitchFamily="34" charset="-120"/>
              </a:rPr>
              <a:t>点对点通信（</a:t>
            </a:r>
            <a:r>
              <a:rPr lang="en-US" altLang="zh-CN" sz="2400" b="1" dirty="0">
                <a:solidFill>
                  <a:srgbClr val="383838"/>
                </a:solidFill>
                <a:latin typeface="Noto Sans SC" pitchFamily="34" charset="0"/>
                <a:ea typeface="Noto Sans SC" pitchFamily="34" charset="-122"/>
                <a:cs typeface="Noto Sans SC" pitchFamily="34" charset="-120"/>
              </a:rPr>
              <a:t>20min</a:t>
            </a:r>
            <a:r>
              <a:rPr lang="zh-CN" altLang="en-US" sz="2400" b="1" dirty="0">
                <a:solidFill>
                  <a:srgbClr val="383838"/>
                </a:solidFill>
                <a:latin typeface="Noto Sans SC" pitchFamily="34" charset="0"/>
                <a:ea typeface="Noto Sans SC" pitchFamily="34" charset="-122"/>
                <a:cs typeface="Noto Sans SC" pitchFamily="34" charset="-120"/>
              </a:rPr>
              <a:t>）</a:t>
            </a:r>
          </a:p>
        </p:txBody>
      </p:sp>
      <p:sp>
        <p:nvSpPr>
          <p:cNvPr id="7" name="Text 4"/>
          <p:cNvSpPr/>
          <p:nvPr/>
        </p:nvSpPr>
        <p:spPr>
          <a:xfrm>
            <a:off x="714375" y="3109595"/>
            <a:ext cx="7715250" cy="381000"/>
          </a:xfrm>
          <a:prstGeom prst="rect">
            <a:avLst/>
          </a:prstGeom>
          <a:noFill/>
        </p:spPr>
        <p:txBody>
          <a:bodyPr wrap="square" rtlCol="0" anchor="t"/>
          <a:lstStyle/>
          <a:p>
            <a:pPr marL="342900" indent="-342900">
              <a:lnSpc>
                <a:spcPts val="1920"/>
              </a:lnSpc>
              <a:buSzPct val="100000"/>
              <a:buChar char="•"/>
            </a:pPr>
            <a:r>
              <a:rPr lang="en-US" sz="2400" dirty="0">
                <a:solidFill>
                  <a:srgbClr val="383838"/>
                </a:solidFill>
                <a:latin typeface="Noto Sans SC" pitchFamily="34" charset="0"/>
                <a:ea typeface="Noto Sans SC" pitchFamily="34" charset="-122"/>
                <a:cs typeface="Noto Sans SC" pitchFamily="34" charset="-120"/>
              </a:rPr>
              <a:t>4. </a:t>
            </a:r>
            <a:r>
              <a:rPr lang="zh-CN" altLang="en-US" sz="2400" b="1" dirty="0">
                <a:solidFill>
                  <a:srgbClr val="383838"/>
                </a:solidFill>
                <a:latin typeface="Noto Sans SC" pitchFamily="34" charset="0"/>
                <a:ea typeface="Noto Sans SC" pitchFamily="34" charset="-122"/>
                <a:cs typeface="Noto Sans SC" pitchFamily="34" charset="-120"/>
              </a:rPr>
              <a:t>集合通信 （</a:t>
            </a:r>
            <a:r>
              <a:rPr lang="en-US" altLang="zh-CN" sz="2400" b="1" dirty="0">
                <a:solidFill>
                  <a:srgbClr val="383838"/>
                </a:solidFill>
                <a:latin typeface="Noto Sans SC" pitchFamily="34" charset="0"/>
                <a:ea typeface="Noto Sans SC" pitchFamily="34" charset="-122"/>
                <a:cs typeface="Noto Sans SC" pitchFamily="34" charset="-120"/>
              </a:rPr>
              <a:t>20min</a:t>
            </a:r>
            <a:r>
              <a:rPr lang="zh-CN" altLang="en-US" sz="2400" b="1" dirty="0">
                <a:solidFill>
                  <a:srgbClr val="383838"/>
                </a:solidFill>
                <a:latin typeface="Noto Sans SC" pitchFamily="34" charset="0"/>
                <a:ea typeface="Noto Sans SC" pitchFamily="34" charset="-122"/>
                <a:cs typeface="Noto Sans SC" pitchFamily="34" charset="-120"/>
              </a:rPr>
              <a:t>）</a:t>
            </a:r>
          </a:p>
        </p:txBody>
      </p:sp>
      <p:sp>
        <p:nvSpPr>
          <p:cNvPr id="8" name="Text 5"/>
          <p:cNvSpPr/>
          <p:nvPr/>
        </p:nvSpPr>
        <p:spPr>
          <a:xfrm>
            <a:off x="714375" y="3490595"/>
            <a:ext cx="7715250" cy="381000"/>
          </a:xfrm>
          <a:prstGeom prst="rect">
            <a:avLst/>
          </a:prstGeom>
          <a:noFill/>
        </p:spPr>
        <p:txBody>
          <a:bodyPr wrap="square" rtlCol="0" anchor="t"/>
          <a:lstStyle/>
          <a:p>
            <a:pPr marL="342900" indent="-342900">
              <a:lnSpc>
                <a:spcPts val="1920"/>
              </a:lnSpc>
              <a:buSzPct val="100000"/>
              <a:buChar char="•"/>
            </a:pPr>
            <a:r>
              <a:rPr lang="en-US" sz="2400" dirty="0">
                <a:solidFill>
                  <a:srgbClr val="383838"/>
                </a:solidFill>
                <a:latin typeface="Noto Sans SC" pitchFamily="34" charset="0"/>
                <a:ea typeface="Noto Sans SC" pitchFamily="34" charset="-122"/>
                <a:cs typeface="Noto Sans SC" pitchFamily="34" charset="-120"/>
              </a:rPr>
              <a:t>5. </a:t>
            </a:r>
            <a:r>
              <a:rPr lang="zh-CN" altLang="en-US" sz="2400" b="1" dirty="0">
                <a:solidFill>
                  <a:srgbClr val="383838"/>
                </a:solidFill>
                <a:latin typeface="Noto Sans SC" pitchFamily="34" charset="0"/>
                <a:ea typeface="Noto Sans SC" pitchFamily="34" charset="-122"/>
                <a:cs typeface="Noto Sans SC" pitchFamily="34" charset="-120"/>
              </a:rPr>
              <a:t>分组通信 （</a:t>
            </a:r>
            <a:r>
              <a:rPr lang="en-US" altLang="zh-CN" sz="2400" b="1" dirty="0">
                <a:solidFill>
                  <a:srgbClr val="383838"/>
                </a:solidFill>
                <a:latin typeface="Noto Sans SC" pitchFamily="34" charset="0"/>
                <a:ea typeface="Noto Sans SC" pitchFamily="34" charset="-122"/>
                <a:cs typeface="Noto Sans SC" pitchFamily="34" charset="-120"/>
              </a:rPr>
              <a:t>5min</a:t>
            </a:r>
            <a:r>
              <a:rPr lang="zh-CN" altLang="en-US" sz="2400" b="1" dirty="0">
                <a:solidFill>
                  <a:srgbClr val="383838"/>
                </a:solidFill>
                <a:latin typeface="Noto Sans SC" pitchFamily="34" charset="0"/>
                <a:ea typeface="Noto Sans SC" pitchFamily="34" charset="-122"/>
                <a:cs typeface="Noto Sans SC" pitchFamily="34" charset="-12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yellow_bee_honeycomb_vplus_20230307/Content_header.jpg"/>
          <p:cNvPicPr>
            <a:picLocks noChangeAspect="1"/>
          </p:cNvPicPr>
          <p:nvPr/>
        </p:nvPicPr>
        <p:blipFill>
          <a:blip r:embed="rId3"/>
          <a:stretch>
            <a:fillRect/>
          </a:stretch>
        </p:blipFill>
        <p:spPr>
          <a:xfrm>
            <a:off x="0" y="0"/>
            <a:ext cx="9144000" cy="1000125"/>
          </a:xfrm>
          <a:prstGeom prst="rect">
            <a:avLst/>
          </a:prstGeom>
        </p:spPr>
      </p:pic>
      <p:sp>
        <p:nvSpPr>
          <p:cNvPr id="3" name="Text 0"/>
          <p:cNvSpPr/>
          <p:nvPr/>
        </p:nvSpPr>
        <p:spPr>
          <a:xfrm>
            <a:off x="762000" y="228600"/>
            <a:ext cx="6949440" cy="552450"/>
          </a:xfrm>
          <a:prstGeom prst="rect">
            <a:avLst/>
          </a:prstGeom>
          <a:noFill/>
        </p:spPr>
        <p:txBody>
          <a:bodyPr wrap="square" rtlCol="0" anchor="ctr"/>
          <a:lstStyle/>
          <a:p>
            <a:r>
              <a:rPr lang="en-US" sz="2400" b="1" dirty="0">
                <a:solidFill>
                  <a:srgbClr val="3A1515"/>
                </a:solidFill>
                <a:latin typeface="Noto Sans SC" pitchFamily="34" charset="0"/>
                <a:ea typeface="Noto Sans SC" pitchFamily="34" charset="-122"/>
                <a:cs typeface="Noto Sans SC" pitchFamily="34" charset="-120"/>
              </a:rPr>
              <a:t>1. MPI简介</a:t>
            </a:r>
            <a:endParaRPr lang="en-US" sz="2400" dirty="0"/>
          </a:p>
        </p:txBody>
      </p:sp>
      <p:pic>
        <p:nvPicPr>
          <p:cNvPr id="4" name="Image 1" descr="preencoded.png"/>
          <p:cNvPicPr>
            <a:picLocks noChangeAspect="1"/>
          </p:cNvPicPr>
          <p:nvPr/>
        </p:nvPicPr>
        <p:blipFill>
          <a:blip r:embed="rId4"/>
          <a:stretch>
            <a:fillRect/>
          </a:stretch>
        </p:blipFill>
        <p:spPr>
          <a:xfrm>
            <a:off x="300990" y="1476375"/>
            <a:ext cx="8541385" cy="3445510"/>
          </a:xfrm>
          <a:prstGeom prst="rect">
            <a:avLst/>
          </a:prstGeom>
        </p:spPr>
      </p:pic>
      <p:sp>
        <p:nvSpPr>
          <p:cNvPr id="5" name="Text 1"/>
          <p:cNvSpPr/>
          <p:nvPr/>
        </p:nvSpPr>
        <p:spPr>
          <a:xfrm>
            <a:off x="568760" y="2109183"/>
            <a:ext cx="1948957" cy="402885"/>
          </a:xfrm>
          <a:prstGeom prst="rect">
            <a:avLst/>
          </a:prstGeom>
          <a:noFill/>
        </p:spPr>
        <p:txBody>
          <a:bodyPr wrap="square" rtlCol="0" anchor="t"/>
          <a:lstStyle/>
          <a:p>
            <a:pPr marL="0" indent="0" algn="l">
              <a:lnSpc>
                <a:spcPts val="1920"/>
              </a:lnSpc>
              <a:buNone/>
            </a:pPr>
            <a:r>
              <a:rPr lang="en-US" sz="1400" b="0" dirty="0">
                <a:solidFill>
                  <a:srgbClr val="383838"/>
                </a:solidFill>
                <a:latin typeface="Noto Sans SC" pitchFamily="34" charset="0"/>
                <a:ea typeface="Noto Sans SC" pitchFamily="34" charset="-122"/>
                <a:cs typeface="Noto Sans SC" pitchFamily="34" charset="-120"/>
              </a:rPr>
              <a:t>MPI</a:t>
            </a:r>
            <a:r>
              <a:rPr lang="zh-CN" altLang="en-US" sz="1400" b="0" dirty="0">
                <a:solidFill>
                  <a:srgbClr val="383838"/>
                </a:solidFill>
                <a:latin typeface="Noto Sans SC" pitchFamily="34" charset="0"/>
                <a:ea typeface="Noto Sans SC" pitchFamily="34" charset="-122"/>
                <a:cs typeface="Noto Sans SC" pitchFamily="34" charset="-120"/>
              </a:rPr>
              <a:t>是什么</a:t>
            </a:r>
          </a:p>
        </p:txBody>
      </p:sp>
      <p:sp>
        <p:nvSpPr>
          <p:cNvPr id="6" name="Text 2"/>
          <p:cNvSpPr/>
          <p:nvPr/>
        </p:nvSpPr>
        <p:spPr>
          <a:xfrm>
            <a:off x="6759633" y="2109183"/>
            <a:ext cx="1948957" cy="402885"/>
          </a:xfrm>
          <a:prstGeom prst="rect">
            <a:avLst/>
          </a:prstGeom>
          <a:noFill/>
        </p:spPr>
        <p:txBody>
          <a:bodyPr wrap="square" rtlCol="0" anchor="t"/>
          <a:lstStyle/>
          <a:p>
            <a:pPr marL="0" indent="0" algn="l">
              <a:lnSpc>
                <a:spcPts val="1920"/>
              </a:lnSpc>
              <a:buNone/>
            </a:pPr>
            <a:r>
              <a:rPr lang="en-US" sz="1400" b="0" dirty="0">
                <a:solidFill>
                  <a:srgbClr val="383838"/>
                </a:solidFill>
                <a:latin typeface="Noto Sans SC" pitchFamily="34" charset="0"/>
                <a:ea typeface="Noto Sans SC" pitchFamily="34" charset="-122"/>
                <a:cs typeface="Noto Sans SC" pitchFamily="34" charset="-120"/>
              </a:rPr>
              <a:t>MPI的应用领域</a:t>
            </a:r>
            <a:endParaRPr lang="en-US" sz="1355" dirty="0"/>
          </a:p>
        </p:txBody>
      </p:sp>
      <p:sp>
        <p:nvSpPr>
          <p:cNvPr id="7" name="Text 3"/>
          <p:cNvSpPr/>
          <p:nvPr/>
        </p:nvSpPr>
        <p:spPr>
          <a:xfrm>
            <a:off x="3645535" y="2109470"/>
            <a:ext cx="1948815" cy="323850"/>
          </a:xfrm>
          <a:prstGeom prst="rect">
            <a:avLst/>
          </a:prstGeom>
          <a:noFill/>
        </p:spPr>
        <p:txBody>
          <a:bodyPr wrap="square" rtlCol="0" anchor="t"/>
          <a:lstStyle/>
          <a:p>
            <a:pPr marL="0" indent="0" algn="l">
              <a:lnSpc>
                <a:spcPts val="1920"/>
              </a:lnSpc>
              <a:buNone/>
            </a:pPr>
            <a:r>
              <a:rPr lang="en-US" sz="1400" b="0" dirty="0">
                <a:solidFill>
                  <a:srgbClr val="383838"/>
                </a:solidFill>
                <a:latin typeface="Noto Sans SC" pitchFamily="34" charset="0"/>
                <a:ea typeface="Noto Sans SC" pitchFamily="34" charset="-122"/>
                <a:cs typeface="Noto Sans SC" pitchFamily="34" charset="-120"/>
              </a:rPr>
              <a:t>MPI的</a:t>
            </a:r>
            <a:r>
              <a:rPr lang="zh-CN" altLang="en-US" sz="1400" b="0" dirty="0">
                <a:solidFill>
                  <a:srgbClr val="383838"/>
                </a:solidFill>
                <a:latin typeface="Noto Sans SC" pitchFamily="34" charset="0"/>
                <a:ea typeface="Noto Sans SC" pitchFamily="34" charset="-122"/>
                <a:cs typeface="Noto Sans SC" pitchFamily="34" charset="-120"/>
              </a:rPr>
              <a:t>历史与实现</a:t>
            </a:r>
          </a:p>
        </p:txBody>
      </p:sp>
      <p:sp>
        <p:nvSpPr>
          <p:cNvPr id="8" name="文本框 7"/>
          <p:cNvSpPr txBox="1"/>
          <p:nvPr/>
        </p:nvSpPr>
        <p:spPr>
          <a:xfrm>
            <a:off x="539115" y="2433320"/>
            <a:ext cx="2077085" cy="1814830"/>
          </a:xfrm>
          <a:prstGeom prst="rect">
            <a:avLst/>
          </a:prstGeom>
          <a:noFill/>
        </p:spPr>
        <p:txBody>
          <a:bodyPr wrap="square" rtlCol="0">
            <a:spAutoFit/>
          </a:bodyPr>
          <a:lstStyle/>
          <a:p>
            <a:r>
              <a:rPr lang="zh-CN" altLang="en-US" sz="1400"/>
              <a:t>MPI(Message Passing Interface)是一种用于在并行计算机系统中进行进程间通信的标准。MPI允许在不同的节点上运行的进程进行通信和同步，使得分布式计算变得更加容易和高效。</a:t>
            </a:r>
          </a:p>
        </p:txBody>
      </p:sp>
      <p:sp>
        <p:nvSpPr>
          <p:cNvPr id="9" name="文本框 8"/>
          <p:cNvSpPr txBox="1"/>
          <p:nvPr/>
        </p:nvSpPr>
        <p:spPr>
          <a:xfrm>
            <a:off x="3581400" y="2433320"/>
            <a:ext cx="2077085" cy="2030095"/>
          </a:xfrm>
          <a:prstGeom prst="rect">
            <a:avLst/>
          </a:prstGeom>
          <a:noFill/>
        </p:spPr>
        <p:txBody>
          <a:bodyPr wrap="square" rtlCol="0">
            <a:spAutoFit/>
          </a:bodyPr>
          <a:lstStyle/>
          <a:p>
            <a:r>
              <a:rPr lang="en-US" altLang="zh-CN" sz="1400"/>
              <a:t>90</a:t>
            </a:r>
            <a:r>
              <a:rPr lang="zh-CN" altLang="en-US" sz="1400"/>
              <a:t>年代初开始涌现，</a:t>
            </a:r>
            <a:r>
              <a:rPr lang="en-US" altLang="zh-CN" sz="1400"/>
              <a:t>1992</a:t>
            </a:r>
            <a:r>
              <a:rPr lang="zh-CN" altLang="en-US" sz="1400"/>
              <a:t>年正式被提出，</a:t>
            </a:r>
            <a:r>
              <a:rPr lang="en-US" altLang="zh-CN" sz="1400"/>
              <a:t>1994</a:t>
            </a:r>
            <a:r>
              <a:rPr lang="zh-CN" altLang="en-US" sz="1400"/>
              <a:t>年确定了</a:t>
            </a:r>
            <a:r>
              <a:rPr lang="en-US" altLang="zh-CN" sz="1400"/>
              <a:t>MPI</a:t>
            </a:r>
            <a:r>
              <a:rPr lang="zh-CN" altLang="en-US" sz="1400"/>
              <a:t>标准</a:t>
            </a:r>
          </a:p>
          <a:p>
            <a:r>
              <a:rPr lang="en-US" altLang="zh-CN" sz="1400"/>
              <a:t>1997</a:t>
            </a:r>
            <a:r>
              <a:rPr lang="zh-CN" altLang="en-US" sz="1400"/>
              <a:t>年</a:t>
            </a:r>
            <a:r>
              <a:rPr lang="en-US" altLang="zh-CN" sz="1400"/>
              <a:t>MPI 2.0</a:t>
            </a:r>
          </a:p>
          <a:p>
            <a:r>
              <a:rPr lang="en-US" altLang="zh-CN" sz="1400"/>
              <a:t>2021</a:t>
            </a:r>
            <a:r>
              <a:rPr lang="zh-CN" altLang="en-US" sz="1400"/>
              <a:t>年</a:t>
            </a:r>
            <a:r>
              <a:rPr lang="en-US" altLang="zh-CN" sz="1400"/>
              <a:t>MPI 3.0</a:t>
            </a:r>
            <a:endParaRPr lang="zh-CN" altLang="en-US" sz="1400"/>
          </a:p>
          <a:p>
            <a:endParaRPr lang="zh-CN" altLang="en-US" sz="1400"/>
          </a:p>
          <a:p>
            <a:r>
              <a:rPr lang="zh-CN" altLang="en-US" sz="1400"/>
              <a:t>实现：OpenMPI、MPICH、Intel MPI、MVAPICH、Cray MPI等等</a:t>
            </a:r>
          </a:p>
        </p:txBody>
      </p:sp>
      <p:sp>
        <p:nvSpPr>
          <p:cNvPr id="10" name="文本框 9"/>
          <p:cNvSpPr txBox="1"/>
          <p:nvPr/>
        </p:nvSpPr>
        <p:spPr>
          <a:xfrm>
            <a:off x="6711950" y="2433320"/>
            <a:ext cx="2077085" cy="2245360"/>
          </a:xfrm>
          <a:prstGeom prst="rect">
            <a:avLst/>
          </a:prstGeom>
          <a:noFill/>
        </p:spPr>
        <p:txBody>
          <a:bodyPr wrap="square" rtlCol="0">
            <a:spAutoFit/>
          </a:bodyPr>
          <a:lstStyle/>
          <a:p>
            <a:r>
              <a:rPr lang="en-US" altLang="zh-CN" sz="1400"/>
              <a:t>1</a:t>
            </a:r>
            <a:r>
              <a:rPr lang="zh-CN" altLang="en-US" sz="1400"/>
              <a:t>科学计算</a:t>
            </a:r>
            <a:r>
              <a:rPr lang="en-US" altLang="zh-CN" sz="1400"/>
              <a:t>:</a:t>
            </a:r>
            <a:r>
              <a:rPr lang="zh-CN" altLang="en-US" sz="1400"/>
              <a:t>例如天文学、生物学、化学、物理学</a:t>
            </a:r>
          </a:p>
          <a:p>
            <a:r>
              <a:rPr lang="en-US" altLang="zh-CN" sz="1400"/>
              <a:t>2</a:t>
            </a:r>
            <a:r>
              <a:rPr lang="zh-CN" altLang="en-US" sz="1400"/>
              <a:t>工程模拟</a:t>
            </a:r>
            <a:r>
              <a:rPr lang="en-US" altLang="zh-CN" sz="1400"/>
              <a:t>:</a:t>
            </a:r>
            <a:r>
              <a:rPr lang="zh-CN" altLang="en-US" sz="1400"/>
              <a:t>MPI可用于模拟流体力学、结构力学、</a:t>
            </a:r>
            <a:r>
              <a:rPr lang="en-US" altLang="zh-CN" sz="1400"/>
              <a:t>3</a:t>
            </a:r>
            <a:r>
              <a:rPr lang="zh-CN" altLang="en-US" sz="1400"/>
              <a:t>大数据处理</a:t>
            </a:r>
            <a:r>
              <a:rPr lang="en-US" altLang="zh-CN" sz="1400"/>
              <a:t>:MapReduce</a:t>
            </a:r>
            <a:endParaRPr lang="zh-CN" altLang="en-US" sz="1400"/>
          </a:p>
          <a:p>
            <a:r>
              <a:rPr lang="en-US" altLang="zh-CN" sz="1400"/>
              <a:t>4</a:t>
            </a:r>
            <a:r>
              <a:rPr lang="zh-CN" altLang="en-US" sz="1400"/>
              <a:t>机器学习：MPI也可用于加速机器学习算法的训练过程。</a:t>
            </a:r>
          </a:p>
          <a:p>
            <a:r>
              <a:rPr lang="en-US" altLang="zh-CN" sz="1400"/>
              <a:t>5</a:t>
            </a:r>
            <a:r>
              <a:rPr lang="zh-CN" altLang="en-US" sz="1400"/>
              <a:t>多媒体处理：视频编码、图像处理等领域。</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yellow_bee_honeycomb_vplus_20230307/Content_header.jpg"/>
          <p:cNvPicPr>
            <a:picLocks noChangeAspect="1"/>
          </p:cNvPicPr>
          <p:nvPr/>
        </p:nvPicPr>
        <p:blipFill>
          <a:blip r:embed="rId3"/>
          <a:stretch>
            <a:fillRect/>
          </a:stretch>
        </p:blipFill>
        <p:spPr>
          <a:xfrm>
            <a:off x="0" y="0"/>
            <a:ext cx="9144000" cy="1000125"/>
          </a:xfrm>
          <a:prstGeom prst="rect">
            <a:avLst/>
          </a:prstGeom>
        </p:spPr>
      </p:pic>
      <p:sp>
        <p:nvSpPr>
          <p:cNvPr id="3" name="Text 0"/>
          <p:cNvSpPr/>
          <p:nvPr/>
        </p:nvSpPr>
        <p:spPr>
          <a:xfrm>
            <a:off x="762000" y="228600"/>
            <a:ext cx="6949440" cy="552450"/>
          </a:xfrm>
          <a:prstGeom prst="rect">
            <a:avLst/>
          </a:prstGeom>
          <a:noFill/>
        </p:spPr>
        <p:txBody>
          <a:bodyPr wrap="square" rtlCol="0" anchor="ctr"/>
          <a:lstStyle/>
          <a:p>
            <a:r>
              <a:rPr lang="en-US" sz="2400" b="1" dirty="0">
                <a:solidFill>
                  <a:srgbClr val="3A1515"/>
                </a:solidFill>
                <a:latin typeface="Noto Sans SC" pitchFamily="34" charset="0"/>
                <a:ea typeface="Noto Sans SC" pitchFamily="34" charset="-122"/>
                <a:cs typeface="Noto Sans SC" pitchFamily="34" charset="-120"/>
              </a:rPr>
              <a:t>1. MPI简介</a:t>
            </a:r>
            <a:endParaRPr lang="en-US" sz="2400" dirty="0"/>
          </a:p>
        </p:txBody>
      </p:sp>
      <p:sp>
        <p:nvSpPr>
          <p:cNvPr id="11" name="文本框 10"/>
          <p:cNvSpPr txBox="1"/>
          <p:nvPr/>
        </p:nvSpPr>
        <p:spPr>
          <a:xfrm>
            <a:off x="762000" y="1192530"/>
            <a:ext cx="7236460" cy="1476375"/>
          </a:xfrm>
          <a:prstGeom prst="rect">
            <a:avLst/>
          </a:prstGeom>
          <a:noFill/>
        </p:spPr>
        <p:txBody>
          <a:bodyPr wrap="square" rtlCol="0" anchor="t">
            <a:spAutoFit/>
          </a:bodyPr>
          <a:lstStyle/>
          <a:p>
            <a:r>
              <a:rPr lang="zh-CN" altLang="en-US"/>
              <a:t>MPICH is supposed to be high-quality reference implementation of the </a:t>
            </a:r>
            <a:r>
              <a:rPr lang="zh-CN" altLang="en-US">
                <a:solidFill>
                  <a:srgbClr val="FF0000"/>
                </a:solidFill>
              </a:rPr>
              <a:t>latest MPI standard</a:t>
            </a:r>
            <a:r>
              <a:rPr lang="zh-CN" altLang="en-US"/>
              <a:t> and the basis for derivative implementations to meet special purpose needs. </a:t>
            </a:r>
          </a:p>
          <a:p>
            <a:r>
              <a:rPr lang="zh-CN" altLang="en-US"/>
              <a:t>Open-MPI targets the </a:t>
            </a:r>
            <a:r>
              <a:rPr lang="zh-CN" altLang="en-US">
                <a:solidFill>
                  <a:srgbClr val="FF0000"/>
                </a:solidFill>
              </a:rPr>
              <a:t>common case</a:t>
            </a:r>
            <a:r>
              <a:rPr lang="zh-CN" altLang="en-US"/>
              <a:t>, both in terms of usage and network conduits.</a:t>
            </a:r>
          </a:p>
        </p:txBody>
      </p:sp>
      <p:sp>
        <p:nvSpPr>
          <p:cNvPr id="12" name="文本框 11"/>
          <p:cNvSpPr txBox="1"/>
          <p:nvPr/>
        </p:nvSpPr>
        <p:spPr>
          <a:xfrm>
            <a:off x="762000" y="3190875"/>
            <a:ext cx="7031355" cy="1476375"/>
          </a:xfrm>
          <a:prstGeom prst="rect">
            <a:avLst/>
          </a:prstGeom>
          <a:noFill/>
        </p:spPr>
        <p:txBody>
          <a:bodyPr wrap="square" rtlCol="0" anchor="t">
            <a:spAutoFit/>
          </a:bodyPr>
          <a:lstStyle/>
          <a:p>
            <a:r>
              <a:rPr lang="zh-CN" altLang="en-US"/>
              <a:t>As for the MPI standard coverage.MPICH seems to be superior to anyother MPI implementation</a:t>
            </a:r>
          </a:p>
          <a:p>
            <a:r>
              <a:rPr lang="zh-CN" altLang="en-US"/>
              <a:t>But it doesn't support </a:t>
            </a:r>
            <a:r>
              <a:rPr lang="zh-CN" altLang="en-US">
                <a:solidFill>
                  <a:srgbClr val="FF0000"/>
                </a:solidFill>
              </a:rPr>
              <a:t>InfiniBand interconnects </a:t>
            </a:r>
            <a:r>
              <a:rPr lang="en-US" altLang="zh-CN">
                <a:solidFill>
                  <a:srgbClr val="FF0000"/>
                </a:solidFill>
              </a:rPr>
              <a:t>,RDMA</a:t>
            </a:r>
            <a:endParaRPr lang="zh-CN" altLang="en-US">
              <a:solidFill>
                <a:srgbClr val="FF0000"/>
              </a:solidFill>
            </a:endParaRPr>
          </a:p>
          <a:p>
            <a:r>
              <a:rPr lang="zh-CN" altLang="en-US"/>
              <a:t>Many of its derivatives, such as </a:t>
            </a:r>
            <a:r>
              <a:rPr lang="zh-CN" altLang="en-US">
                <a:solidFill>
                  <a:srgbClr val="FF0000"/>
                </a:solidFill>
              </a:rPr>
              <a:t>Intel MPI</a:t>
            </a:r>
            <a:r>
              <a:rPr lang="zh-CN" altLang="en-US"/>
              <a:t> and </a:t>
            </a:r>
            <a:r>
              <a:rPr lang="zh-CN" altLang="en-US">
                <a:solidFill>
                  <a:srgbClr val="FF0000"/>
                </a:solidFill>
              </a:rPr>
              <a:t>MVAPICH</a:t>
            </a:r>
            <a:r>
              <a:rPr lang="zh-CN" altLang="en-US"/>
              <a:t>,do support these new hardwares and protocols.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yellow_bee_honeycomb_vplus_20230307/Content_header.jpg"/>
          <p:cNvPicPr>
            <a:picLocks noChangeAspect="1"/>
          </p:cNvPicPr>
          <p:nvPr/>
        </p:nvPicPr>
        <p:blipFill>
          <a:blip r:embed="rId3"/>
          <a:stretch>
            <a:fillRect/>
          </a:stretch>
        </p:blipFill>
        <p:spPr>
          <a:xfrm>
            <a:off x="0" y="0"/>
            <a:ext cx="9144000" cy="1000125"/>
          </a:xfrm>
          <a:prstGeom prst="rect">
            <a:avLst/>
          </a:prstGeom>
        </p:spPr>
      </p:pic>
      <p:sp>
        <p:nvSpPr>
          <p:cNvPr id="3" name="Text 0"/>
          <p:cNvSpPr/>
          <p:nvPr/>
        </p:nvSpPr>
        <p:spPr>
          <a:xfrm>
            <a:off x="762000" y="228600"/>
            <a:ext cx="6949440" cy="552450"/>
          </a:xfrm>
          <a:prstGeom prst="rect">
            <a:avLst/>
          </a:prstGeom>
          <a:noFill/>
        </p:spPr>
        <p:txBody>
          <a:bodyPr wrap="square" rtlCol="0" anchor="ctr"/>
          <a:lstStyle/>
          <a:p>
            <a:r>
              <a:rPr lang="en-US" sz="2400" b="1" dirty="0">
                <a:solidFill>
                  <a:srgbClr val="3A1515"/>
                </a:solidFill>
                <a:latin typeface="Noto Sans SC" pitchFamily="34" charset="0"/>
                <a:ea typeface="Noto Sans SC" pitchFamily="34" charset="-122"/>
                <a:cs typeface="Noto Sans SC" pitchFamily="34" charset="-120"/>
              </a:rPr>
              <a:t>2. 安装与环境配置</a:t>
            </a:r>
            <a:endParaRPr lang="en-US" sz="2400" dirty="0"/>
          </a:p>
        </p:txBody>
      </p:sp>
      <p:pic>
        <p:nvPicPr>
          <p:cNvPr id="4" name="Image 1" descr="preencoded.png"/>
          <p:cNvPicPr>
            <a:picLocks noChangeAspect="1"/>
          </p:cNvPicPr>
          <p:nvPr/>
        </p:nvPicPr>
        <p:blipFill>
          <a:blip r:embed="rId4"/>
          <a:stretch>
            <a:fillRect/>
          </a:stretch>
        </p:blipFill>
        <p:spPr>
          <a:xfrm>
            <a:off x="174625" y="1081405"/>
            <a:ext cx="9495155" cy="4249420"/>
          </a:xfrm>
          <a:prstGeom prst="rect">
            <a:avLst/>
          </a:prstGeom>
        </p:spPr>
      </p:pic>
      <p:sp>
        <p:nvSpPr>
          <p:cNvPr id="5" name="Text 1"/>
          <p:cNvSpPr/>
          <p:nvPr/>
        </p:nvSpPr>
        <p:spPr>
          <a:xfrm>
            <a:off x="2746506" y="1366257"/>
            <a:ext cx="3651031" cy="367862"/>
          </a:xfrm>
          <a:prstGeom prst="rect">
            <a:avLst/>
          </a:prstGeom>
          <a:noFill/>
        </p:spPr>
        <p:txBody>
          <a:bodyPr wrap="square" rtlCol="0" anchor="t"/>
          <a:lstStyle/>
          <a:p>
            <a:pPr marL="0" indent="0" algn="ctr">
              <a:lnSpc>
                <a:spcPts val="1920"/>
              </a:lnSpc>
              <a:buNone/>
            </a:pPr>
            <a:r>
              <a:rPr lang="en-US" sz="1600" b="0" dirty="0">
                <a:solidFill>
                  <a:srgbClr val="383838"/>
                </a:solidFill>
                <a:latin typeface="Noto Sans SC" pitchFamily="34" charset="0"/>
                <a:ea typeface="Noto Sans SC" pitchFamily="34" charset="-122"/>
                <a:cs typeface="Noto Sans SC" pitchFamily="34" charset="-120"/>
              </a:rPr>
              <a:t>MPICH安装教程</a:t>
            </a:r>
          </a:p>
        </p:txBody>
      </p:sp>
      <p:sp>
        <p:nvSpPr>
          <p:cNvPr id="6" name="Text 2"/>
          <p:cNvSpPr/>
          <p:nvPr/>
        </p:nvSpPr>
        <p:spPr>
          <a:xfrm>
            <a:off x="2390140" y="2600960"/>
            <a:ext cx="4714875" cy="367665"/>
          </a:xfrm>
          <a:prstGeom prst="rect">
            <a:avLst/>
          </a:prstGeom>
          <a:noFill/>
        </p:spPr>
        <p:txBody>
          <a:bodyPr wrap="square" rtlCol="0" anchor="t"/>
          <a:lstStyle/>
          <a:p>
            <a:pPr marL="0" indent="0" algn="l">
              <a:lnSpc>
                <a:spcPts val="1920"/>
              </a:lnSpc>
              <a:buNone/>
            </a:pPr>
            <a:r>
              <a:rPr lang="en-US" sz="1235" dirty="0"/>
              <a:t>1 </a:t>
            </a:r>
            <a:r>
              <a:rPr lang="zh-CN" altLang="en-US" sz="1235" dirty="0"/>
              <a:t>进入到官网进行下载    https://www.mpich.org/downloads/</a:t>
            </a:r>
          </a:p>
          <a:p>
            <a:pPr marL="0" indent="0" algn="l">
              <a:lnSpc>
                <a:spcPts val="1920"/>
              </a:lnSpc>
              <a:buNone/>
            </a:pPr>
            <a:r>
              <a:rPr lang="en-US" altLang="zh-CN" sz="1235" dirty="0"/>
              <a:t>2 </a:t>
            </a:r>
            <a:r>
              <a:rPr lang="zh-CN" altLang="en-US" sz="1235" dirty="0"/>
              <a:t>配置文件设置    ./configure    --disable-fortran</a:t>
            </a:r>
          </a:p>
          <a:p>
            <a:pPr marL="0" indent="0" algn="l">
              <a:lnSpc>
                <a:spcPts val="1920"/>
              </a:lnSpc>
              <a:buNone/>
            </a:pPr>
            <a:r>
              <a:rPr lang="en-US" altLang="zh-CN" sz="1235" dirty="0"/>
              <a:t>3 </a:t>
            </a:r>
            <a:r>
              <a:rPr lang="zh-CN" altLang="zh-CN" sz="1235" dirty="0"/>
              <a:t>编译和安装    </a:t>
            </a:r>
            <a:r>
              <a:rPr lang="en-US" altLang="zh-CN" sz="1235" dirty="0"/>
              <a:t>make -j 8; sudo make install (</a:t>
            </a:r>
            <a:r>
              <a:rPr lang="zh-CN" altLang="zh-CN" sz="1235" dirty="0"/>
              <a:t>漫长的编译过程</a:t>
            </a:r>
            <a:r>
              <a:rPr lang="en-US" altLang="zh-CN" sz="1235" dirty="0"/>
              <a:t>)</a:t>
            </a:r>
          </a:p>
        </p:txBody>
      </p:sp>
      <p:sp>
        <p:nvSpPr>
          <p:cNvPr id="8" name="文本框 7"/>
          <p:cNvSpPr txBox="1"/>
          <p:nvPr/>
        </p:nvSpPr>
        <p:spPr>
          <a:xfrm>
            <a:off x="2390140" y="4112895"/>
            <a:ext cx="5031740" cy="645160"/>
          </a:xfrm>
          <a:prstGeom prst="rect">
            <a:avLst/>
          </a:prstGeom>
          <a:noFill/>
        </p:spPr>
        <p:txBody>
          <a:bodyPr wrap="square" rtlCol="0">
            <a:spAutoFit/>
          </a:bodyPr>
          <a:lstStyle/>
          <a:p>
            <a:r>
              <a:rPr lang="zh-CN" altLang="en-US"/>
              <a:t>mpic++    mpicc   mpi</a:t>
            </a:r>
            <a:r>
              <a:rPr lang="en-US" altLang="zh-CN"/>
              <a:t>run</a:t>
            </a:r>
            <a:r>
              <a:rPr lang="zh-CN" altLang="en-US"/>
              <a:t>   mpichversion    mpi</a:t>
            </a:r>
            <a:r>
              <a:rPr lang="en-US" altLang="zh-CN"/>
              <a:t>exec</a:t>
            </a:r>
            <a:r>
              <a:rPr lang="zh-CN" altLang="en-US"/>
              <a:t>   mpicxx   mpi</a:t>
            </a:r>
            <a:r>
              <a:rPr lang="en-US" altLang="zh-CN"/>
              <a:t>fort  mpivars </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yellow_bee_honeycomb_vplus_20230307/Content_header.jpg"/>
          <p:cNvPicPr>
            <a:picLocks noChangeAspect="1"/>
          </p:cNvPicPr>
          <p:nvPr/>
        </p:nvPicPr>
        <p:blipFill>
          <a:blip r:embed="rId3"/>
          <a:stretch>
            <a:fillRect/>
          </a:stretch>
        </p:blipFill>
        <p:spPr>
          <a:xfrm>
            <a:off x="0" y="0"/>
            <a:ext cx="9144000" cy="1000125"/>
          </a:xfrm>
          <a:prstGeom prst="rect">
            <a:avLst/>
          </a:prstGeom>
        </p:spPr>
      </p:pic>
      <p:sp>
        <p:nvSpPr>
          <p:cNvPr id="3" name="Text 0"/>
          <p:cNvSpPr/>
          <p:nvPr/>
        </p:nvSpPr>
        <p:spPr>
          <a:xfrm>
            <a:off x="762000" y="228600"/>
            <a:ext cx="6949440" cy="552450"/>
          </a:xfrm>
          <a:prstGeom prst="rect">
            <a:avLst/>
          </a:prstGeom>
          <a:noFill/>
        </p:spPr>
        <p:txBody>
          <a:bodyPr wrap="square" rtlCol="0" anchor="ctr"/>
          <a:lstStyle/>
          <a:p>
            <a:r>
              <a:rPr lang="en-US" sz="2400" b="1" dirty="0">
                <a:solidFill>
                  <a:srgbClr val="3A1515"/>
                </a:solidFill>
                <a:latin typeface="Noto Sans SC" pitchFamily="34" charset="0"/>
                <a:ea typeface="Noto Sans SC" pitchFamily="34" charset="-122"/>
                <a:cs typeface="Noto Sans SC" pitchFamily="34" charset="-120"/>
              </a:rPr>
              <a:t>2. MPI</a:t>
            </a:r>
            <a:r>
              <a:rPr lang="zh-CN" altLang="en-US" sz="2400" b="1" dirty="0">
                <a:solidFill>
                  <a:srgbClr val="3A1515"/>
                </a:solidFill>
                <a:latin typeface="Noto Sans SC" pitchFamily="34" charset="0"/>
                <a:ea typeface="Noto Sans SC" pitchFamily="34" charset="-122"/>
                <a:cs typeface="Noto Sans SC" pitchFamily="34" charset="-120"/>
              </a:rPr>
              <a:t>的</a:t>
            </a:r>
            <a:r>
              <a:rPr lang="en-US" sz="2400" b="1" dirty="0">
                <a:solidFill>
                  <a:srgbClr val="3A1515"/>
                </a:solidFill>
                <a:latin typeface="Noto Sans SC" pitchFamily="34" charset="0"/>
                <a:ea typeface="Noto Sans SC" pitchFamily="34" charset="-122"/>
                <a:cs typeface="Noto Sans SC" pitchFamily="34" charset="-120"/>
              </a:rPr>
              <a:t>Hello world</a:t>
            </a:r>
            <a:endParaRPr lang="zh-CN" altLang="en-US" sz="2400" b="1" dirty="0">
              <a:solidFill>
                <a:srgbClr val="3A1515"/>
              </a:solidFill>
              <a:latin typeface="Noto Sans SC" pitchFamily="34" charset="0"/>
              <a:ea typeface="Noto Sans SC" pitchFamily="34" charset="-122"/>
              <a:cs typeface="Noto Sans SC" pitchFamily="34" charset="-120"/>
            </a:endParaRPr>
          </a:p>
        </p:txBody>
      </p:sp>
      <p:sp>
        <p:nvSpPr>
          <p:cNvPr id="8" name="文本框 7"/>
          <p:cNvSpPr txBox="1"/>
          <p:nvPr/>
        </p:nvSpPr>
        <p:spPr>
          <a:xfrm>
            <a:off x="371475" y="1118870"/>
            <a:ext cx="2614930" cy="1476375"/>
          </a:xfrm>
          <a:prstGeom prst="rect">
            <a:avLst/>
          </a:prstGeom>
          <a:noFill/>
        </p:spPr>
        <p:txBody>
          <a:bodyPr wrap="square" rtlCol="0">
            <a:spAutoFit/>
          </a:bodyPr>
          <a:lstStyle/>
          <a:p>
            <a:r>
              <a:rPr lang="en-US" altLang="zh-CN"/>
              <a:t>hello world</a:t>
            </a:r>
            <a:r>
              <a:rPr lang="zh-CN" altLang="en-US"/>
              <a:t>程序</a:t>
            </a:r>
          </a:p>
          <a:p>
            <a:endParaRPr lang="zh-CN" altLang="en-US"/>
          </a:p>
          <a:p>
            <a:r>
              <a:rPr lang="en-US" altLang="zh-CN"/>
              <a:t>mpicc -o hello hello.c</a:t>
            </a:r>
          </a:p>
          <a:p>
            <a:endParaRPr lang="zh-CN" altLang="en-US"/>
          </a:p>
          <a:p>
            <a:r>
              <a:rPr lang="en-US" altLang="zh-CN"/>
              <a:t>mpirun -np 4 ./hello</a:t>
            </a:r>
          </a:p>
        </p:txBody>
      </p:sp>
      <p:pic>
        <p:nvPicPr>
          <p:cNvPr id="9" name="图片 8"/>
          <p:cNvPicPr>
            <a:picLocks noChangeAspect="1"/>
          </p:cNvPicPr>
          <p:nvPr/>
        </p:nvPicPr>
        <p:blipFill>
          <a:blip r:embed="rId4"/>
          <a:stretch>
            <a:fillRect/>
          </a:stretch>
        </p:blipFill>
        <p:spPr>
          <a:xfrm>
            <a:off x="3540125" y="977265"/>
            <a:ext cx="5603875" cy="4163695"/>
          </a:xfrm>
          <a:prstGeom prst="rect">
            <a:avLst/>
          </a:prstGeom>
        </p:spPr>
      </p:pic>
      <p:pic>
        <p:nvPicPr>
          <p:cNvPr id="5" name="图片 4">
            <a:extLst>
              <a:ext uri="{FF2B5EF4-FFF2-40B4-BE49-F238E27FC236}">
                <a16:creationId xmlns:a16="http://schemas.microsoft.com/office/drawing/2014/main" id="{E8E1A762-E962-68D8-561B-7C45DC8B1EAF}"/>
              </a:ext>
            </a:extLst>
          </p:cNvPr>
          <p:cNvPicPr>
            <a:picLocks noChangeAspect="1"/>
          </p:cNvPicPr>
          <p:nvPr/>
        </p:nvPicPr>
        <p:blipFill>
          <a:blip r:embed="rId5"/>
          <a:stretch>
            <a:fillRect/>
          </a:stretch>
        </p:blipFill>
        <p:spPr>
          <a:xfrm>
            <a:off x="45183" y="4532529"/>
            <a:ext cx="3494942" cy="5239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yellow_bee_honeycomb_vplus_20230307/Content_header.jpg"/>
          <p:cNvPicPr>
            <a:picLocks noChangeAspect="1"/>
          </p:cNvPicPr>
          <p:nvPr/>
        </p:nvPicPr>
        <p:blipFill>
          <a:blip r:embed="rId3"/>
          <a:stretch>
            <a:fillRect/>
          </a:stretch>
        </p:blipFill>
        <p:spPr>
          <a:xfrm>
            <a:off x="0" y="0"/>
            <a:ext cx="9144000" cy="1000125"/>
          </a:xfrm>
          <a:prstGeom prst="rect">
            <a:avLst/>
          </a:prstGeom>
        </p:spPr>
      </p:pic>
      <p:sp>
        <p:nvSpPr>
          <p:cNvPr id="3" name="Text 0"/>
          <p:cNvSpPr/>
          <p:nvPr/>
        </p:nvSpPr>
        <p:spPr>
          <a:xfrm>
            <a:off x="762000" y="228600"/>
            <a:ext cx="6949440" cy="552450"/>
          </a:xfrm>
          <a:prstGeom prst="rect">
            <a:avLst/>
          </a:prstGeom>
          <a:noFill/>
        </p:spPr>
        <p:txBody>
          <a:bodyPr wrap="square" rtlCol="0" anchor="ctr"/>
          <a:lstStyle/>
          <a:p>
            <a:r>
              <a:rPr lang="en-US" sz="2400" b="1" dirty="0">
                <a:solidFill>
                  <a:srgbClr val="3A1515"/>
                </a:solidFill>
                <a:latin typeface="Noto Sans SC" pitchFamily="34" charset="0"/>
                <a:ea typeface="Noto Sans SC" pitchFamily="34" charset="-122"/>
                <a:cs typeface="Noto Sans SC" pitchFamily="34" charset="-120"/>
              </a:rPr>
              <a:t>2. MPI</a:t>
            </a:r>
            <a:r>
              <a:rPr lang="zh-CN" altLang="en-US" sz="2400" b="1" dirty="0">
                <a:solidFill>
                  <a:srgbClr val="3A1515"/>
                </a:solidFill>
                <a:latin typeface="Noto Sans SC" pitchFamily="34" charset="0"/>
                <a:ea typeface="Noto Sans SC" pitchFamily="34" charset="-122"/>
                <a:cs typeface="Noto Sans SC" pitchFamily="34" charset="-120"/>
              </a:rPr>
              <a:t>的</a:t>
            </a:r>
            <a:r>
              <a:rPr lang="en-US" sz="2400" b="1" dirty="0">
                <a:solidFill>
                  <a:srgbClr val="3A1515"/>
                </a:solidFill>
                <a:latin typeface="Noto Sans SC" pitchFamily="34" charset="0"/>
                <a:ea typeface="Noto Sans SC" pitchFamily="34" charset="-122"/>
                <a:cs typeface="Noto Sans SC" pitchFamily="34" charset="-120"/>
              </a:rPr>
              <a:t>Hello world</a:t>
            </a:r>
            <a:endParaRPr lang="zh-CN" altLang="en-US" sz="2400" b="1" dirty="0">
              <a:solidFill>
                <a:srgbClr val="3A1515"/>
              </a:solidFill>
              <a:latin typeface="Noto Sans SC" pitchFamily="34" charset="0"/>
              <a:ea typeface="Noto Sans SC" pitchFamily="34" charset="-122"/>
              <a:cs typeface="Noto Sans SC" pitchFamily="34" charset="-120"/>
            </a:endParaRPr>
          </a:p>
        </p:txBody>
      </p:sp>
      <p:sp>
        <p:nvSpPr>
          <p:cNvPr id="7" name="文本框 6">
            <a:extLst>
              <a:ext uri="{FF2B5EF4-FFF2-40B4-BE49-F238E27FC236}">
                <a16:creationId xmlns:a16="http://schemas.microsoft.com/office/drawing/2014/main" id="{38643DB6-8457-A3AF-DE25-71DF263F94F2}"/>
              </a:ext>
            </a:extLst>
          </p:cNvPr>
          <p:cNvSpPr txBox="1"/>
          <p:nvPr/>
        </p:nvSpPr>
        <p:spPr>
          <a:xfrm>
            <a:off x="6190290" y="1598555"/>
            <a:ext cx="2835297" cy="646331"/>
          </a:xfrm>
          <a:prstGeom prst="rect">
            <a:avLst/>
          </a:prstGeom>
          <a:noFill/>
        </p:spPr>
        <p:txBody>
          <a:bodyPr wrap="square" rtlCol="0">
            <a:spAutoFit/>
          </a:bodyPr>
          <a:lstStyle/>
          <a:p>
            <a:r>
              <a:rPr lang="en-US" altLang="zh-CN" dirty="0"/>
              <a:t>SPMD</a:t>
            </a:r>
          </a:p>
          <a:p>
            <a:r>
              <a:rPr lang="en-US" altLang="zh-CN" dirty="0"/>
              <a:t>Simple Program Multi Data</a:t>
            </a:r>
            <a:endParaRPr lang="zh-CN" altLang="en-US" dirty="0"/>
          </a:p>
        </p:txBody>
      </p:sp>
      <p:pic>
        <p:nvPicPr>
          <p:cNvPr id="11" name="图片 10">
            <a:extLst>
              <a:ext uri="{FF2B5EF4-FFF2-40B4-BE49-F238E27FC236}">
                <a16:creationId xmlns:a16="http://schemas.microsoft.com/office/drawing/2014/main" id="{65C72F3F-A438-B865-E62F-9115BA426A43}"/>
              </a:ext>
            </a:extLst>
          </p:cNvPr>
          <p:cNvPicPr>
            <a:picLocks noChangeAspect="1"/>
          </p:cNvPicPr>
          <p:nvPr/>
        </p:nvPicPr>
        <p:blipFill>
          <a:blip r:embed="rId4"/>
          <a:stretch>
            <a:fillRect/>
          </a:stretch>
        </p:blipFill>
        <p:spPr>
          <a:xfrm>
            <a:off x="118412" y="1009650"/>
            <a:ext cx="5782285" cy="3979928"/>
          </a:xfrm>
          <a:prstGeom prst="rect">
            <a:avLst/>
          </a:prstGeom>
        </p:spPr>
      </p:pic>
    </p:spTree>
    <p:extLst>
      <p:ext uri="{BB962C8B-B14F-4D97-AF65-F5344CB8AC3E}">
        <p14:creationId xmlns:p14="http://schemas.microsoft.com/office/powerpoint/2010/main" val="3027938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yellow_bee_honeycomb_vplus_20230307/Content_header.jpg"/>
          <p:cNvPicPr>
            <a:picLocks noChangeAspect="1"/>
          </p:cNvPicPr>
          <p:nvPr/>
        </p:nvPicPr>
        <p:blipFill>
          <a:blip r:embed="rId3"/>
          <a:stretch>
            <a:fillRect/>
          </a:stretch>
        </p:blipFill>
        <p:spPr>
          <a:xfrm>
            <a:off x="0" y="0"/>
            <a:ext cx="9144000" cy="1000125"/>
          </a:xfrm>
          <a:prstGeom prst="rect">
            <a:avLst/>
          </a:prstGeom>
        </p:spPr>
      </p:pic>
      <p:sp>
        <p:nvSpPr>
          <p:cNvPr id="3" name="Text 0"/>
          <p:cNvSpPr/>
          <p:nvPr/>
        </p:nvSpPr>
        <p:spPr>
          <a:xfrm>
            <a:off x="762000" y="228600"/>
            <a:ext cx="6949440" cy="552450"/>
          </a:xfrm>
          <a:prstGeom prst="rect">
            <a:avLst/>
          </a:prstGeom>
          <a:noFill/>
        </p:spPr>
        <p:txBody>
          <a:bodyPr wrap="square" rtlCol="0" anchor="ctr"/>
          <a:lstStyle/>
          <a:p>
            <a:r>
              <a:rPr lang="en-US" sz="2400" b="1" dirty="0">
                <a:solidFill>
                  <a:srgbClr val="3A1515"/>
                </a:solidFill>
                <a:latin typeface="Noto Sans SC" pitchFamily="34" charset="0"/>
                <a:ea typeface="Noto Sans SC" pitchFamily="34" charset="-122"/>
                <a:cs typeface="Noto Sans SC" pitchFamily="34" charset="-120"/>
              </a:rPr>
              <a:t>3. MPI</a:t>
            </a:r>
            <a:r>
              <a:rPr lang="zh-CN" sz="2400" b="1" dirty="0">
                <a:solidFill>
                  <a:srgbClr val="3A1515"/>
                </a:solidFill>
                <a:latin typeface="Noto Sans SC" pitchFamily="34" charset="0"/>
                <a:ea typeface="Noto Sans SC" pitchFamily="34" charset="-122"/>
                <a:cs typeface="Noto Sans SC" pitchFamily="34" charset="-120"/>
              </a:rPr>
              <a:t>点对点通信</a:t>
            </a:r>
            <a:endParaRPr lang="zh-CN" altLang="zh-CN" sz="2400" b="1" dirty="0">
              <a:solidFill>
                <a:srgbClr val="3A1515"/>
              </a:solidFill>
              <a:latin typeface="Noto Sans SC" pitchFamily="34" charset="0"/>
              <a:ea typeface="Noto Sans SC" pitchFamily="34" charset="-122"/>
              <a:cs typeface="Noto Sans SC" pitchFamily="34" charset="-120"/>
            </a:endParaRPr>
          </a:p>
        </p:txBody>
      </p:sp>
      <p:pic>
        <p:nvPicPr>
          <p:cNvPr id="5" name="图片 4"/>
          <p:cNvPicPr>
            <a:picLocks noChangeAspect="1"/>
          </p:cNvPicPr>
          <p:nvPr/>
        </p:nvPicPr>
        <p:blipFill>
          <a:blip r:embed="rId4"/>
          <a:stretch>
            <a:fillRect/>
          </a:stretch>
        </p:blipFill>
        <p:spPr>
          <a:xfrm>
            <a:off x="124082" y="1825591"/>
            <a:ext cx="5982310" cy="2345125"/>
          </a:xfrm>
          <a:prstGeom prst="rect">
            <a:avLst/>
          </a:prstGeom>
        </p:spPr>
      </p:pic>
      <p:sp>
        <p:nvSpPr>
          <p:cNvPr id="6" name="文本框 5"/>
          <p:cNvSpPr txBox="1"/>
          <p:nvPr/>
        </p:nvSpPr>
        <p:spPr>
          <a:xfrm>
            <a:off x="196445" y="1071682"/>
            <a:ext cx="4231465" cy="646331"/>
          </a:xfrm>
          <a:prstGeom prst="rect">
            <a:avLst/>
          </a:prstGeom>
          <a:noFill/>
        </p:spPr>
        <p:txBody>
          <a:bodyPr wrap="square" rtlCol="0">
            <a:spAutoFit/>
          </a:bodyPr>
          <a:lstStyle/>
          <a:p>
            <a:r>
              <a:rPr lang="en-US" altLang="zh-CN" sz="3600" dirty="0"/>
              <a:t>Ping-Pong</a:t>
            </a:r>
            <a:endParaRPr lang="zh-CN" altLang="en-US" dirty="0"/>
          </a:p>
        </p:txBody>
      </p:sp>
      <p:pic>
        <p:nvPicPr>
          <p:cNvPr id="7" name="图片 6">
            <a:extLst>
              <a:ext uri="{FF2B5EF4-FFF2-40B4-BE49-F238E27FC236}">
                <a16:creationId xmlns:a16="http://schemas.microsoft.com/office/drawing/2014/main" id="{A1F6BDB5-2619-CB68-284B-71D3D91C213C}"/>
              </a:ext>
            </a:extLst>
          </p:cNvPr>
          <p:cNvPicPr>
            <a:picLocks noChangeAspect="1"/>
          </p:cNvPicPr>
          <p:nvPr/>
        </p:nvPicPr>
        <p:blipFill>
          <a:blip r:embed="rId5"/>
          <a:stretch>
            <a:fillRect/>
          </a:stretch>
        </p:blipFill>
        <p:spPr>
          <a:xfrm>
            <a:off x="6352078" y="2252778"/>
            <a:ext cx="2228850" cy="1314450"/>
          </a:xfrm>
          <a:prstGeom prst="rect">
            <a:avLst/>
          </a:prstGeom>
        </p:spPr>
      </p:pic>
    </p:spTree>
    <p:extLst>
      <p:ext uri="{BB962C8B-B14F-4D97-AF65-F5344CB8AC3E}">
        <p14:creationId xmlns:p14="http://schemas.microsoft.com/office/powerpoint/2010/main" val="3685335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3002</TotalTime>
  <Words>710</Words>
  <Application>Microsoft Office PowerPoint</Application>
  <PresentationFormat>全屏显示(16:9)</PresentationFormat>
  <Paragraphs>106</Paragraphs>
  <Slides>26</Slides>
  <Notes>26</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26</vt:i4>
      </vt:variant>
    </vt:vector>
  </HeadingPairs>
  <TitlesOfParts>
    <vt:vector size="32" baseType="lpstr">
      <vt:lpstr>Helvetica Neue</vt:lpstr>
      <vt:lpstr>Noto Sans SC</vt:lpstr>
      <vt:lpstr>Arial</vt:lpstr>
      <vt:lpstr>Calibri</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小白如何快速入门Python</dc:title>
  <dc:subject>SUBTITLE HERE</dc:subject>
  <dc:creator>MindShow.fun</dc:creator>
  <cp:lastModifiedBy>mark</cp:lastModifiedBy>
  <cp:revision>19</cp:revision>
  <dcterms:created xsi:type="dcterms:W3CDTF">2023-04-17T03:04:00Z</dcterms:created>
  <dcterms:modified xsi:type="dcterms:W3CDTF">2024-02-21T08:14:48Z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2052-10.8.2.6613</vt:lpwstr>
  </property>
</Properties>
</file>