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2" r:id="rId4"/>
    <p:sldId id="259" r:id="rId5"/>
    <p:sldId id="260" r:id="rId6"/>
    <p:sldId id="258" r:id="rId7"/>
    <p:sldId id="261" r:id="rId8"/>
    <p:sldId id="293" r:id="rId9"/>
    <p:sldId id="294" r:id="rId10"/>
    <p:sldId id="295" r:id="rId11"/>
    <p:sldId id="298" r:id="rId12"/>
    <p:sldId id="299" r:id="rId13"/>
    <p:sldId id="296" r:id="rId14"/>
    <p:sldId id="297" r:id="rId15"/>
    <p:sldId id="300" r:id="rId16"/>
    <p:sldId id="303" r:id="rId17"/>
    <p:sldId id="302" r:id="rId18"/>
    <p:sldId id="301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7030A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108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812" y="2690812"/>
            <a:ext cx="1881187" cy="24526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4330" y="1788498"/>
            <a:ext cx="1755338" cy="544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4519" y="0"/>
            <a:ext cx="364948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496" y="296633"/>
            <a:ext cx="254000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6464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274" y="1421970"/>
            <a:ext cx="3709035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A2B8D-F6A8-A65C-AD27-950580E1AB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78303"/>
          <a:stretch/>
        </p:blipFill>
        <p:spPr>
          <a:xfrm>
            <a:off x="304800" y="296633"/>
            <a:ext cx="304800" cy="299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c-programming-guid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u_nan_nan/article/details/4560329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29" y="1661853"/>
            <a:ext cx="3750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5" dirty="0"/>
              <a:t>CUDA</a:t>
            </a:r>
            <a:r>
              <a:rPr sz="4200" spc="-70" dirty="0"/>
              <a:t> </a:t>
            </a:r>
            <a:r>
              <a:rPr sz="4200" spc="-25" dirty="0" err="1"/>
              <a:t>编程</a:t>
            </a:r>
            <a:endParaRPr sz="4200" dirty="0"/>
          </a:p>
          <a:p>
            <a:pPr marL="12700">
              <a:lnSpc>
                <a:spcPct val="100000"/>
              </a:lnSpc>
            </a:pPr>
            <a:r>
              <a:rPr sz="4200" dirty="0"/>
              <a:t>及</a:t>
            </a:r>
            <a:r>
              <a:rPr sz="4200" spc="-220" dirty="0"/>
              <a:t>GPU</a:t>
            </a:r>
            <a:r>
              <a:rPr sz="4200" spc="-15" dirty="0"/>
              <a:t>基本知识</a:t>
            </a:r>
            <a:endParaRPr sz="4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6D49D-69EC-B43B-A628-9F62464D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9550"/>
            <a:ext cx="1282369" cy="27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971800" y="461775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产品线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FDFCD5-3C20-BF67-B2A7-F0A00DEA2AAA}"/>
              </a:ext>
            </a:extLst>
          </p:cNvPr>
          <p:cNvSpPr txBox="1"/>
          <p:nvPr/>
        </p:nvSpPr>
        <p:spPr>
          <a:xfrm>
            <a:off x="228600" y="1352550"/>
            <a:ext cx="853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Clara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面向医疗成像和生命科学领域，提供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AI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和加速计算能力，用于医学影像处理和生命数据分析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Jetson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面向边缘计算和机器人市场，提供小型化、低功耗的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AI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计算模块，适合嵌入式系统和机器人应用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Orin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自动驾驶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和边缘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AI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市场，高能效的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SoC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System on Chip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），集成了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CPU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GPU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和深度学习加速器</a:t>
            </a: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9821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224873" y="345628"/>
            <a:ext cx="411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 GPU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架构演进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5122" name="Picture 2" descr="Understanding NVIDIA's Datacenter GPU line">
            <a:extLst>
              <a:ext uri="{FF2B5EF4-FFF2-40B4-BE49-F238E27FC236}">
                <a16:creationId xmlns:a16="http://schemas.microsoft.com/office/drawing/2014/main" id="{7981A180-8AE5-9F39-5FE9-E5C39909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550"/>
            <a:ext cx="9144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FB8C6C-FD27-8960-9C2B-D9A5A5D7E8E3}"/>
              </a:ext>
            </a:extLst>
          </p:cNvPr>
          <p:cNvSpPr txBox="1"/>
          <p:nvPr/>
        </p:nvSpPr>
        <p:spPr>
          <a:xfrm>
            <a:off x="-76200" y="2048530"/>
            <a:ext cx="213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Titan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760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89A719-761C-32A5-1B6B-4F3227CB7CCB}"/>
              </a:ext>
            </a:extLst>
          </p:cNvPr>
          <p:cNvSpPr txBox="1"/>
          <p:nvPr/>
        </p:nvSpPr>
        <p:spPr>
          <a:xfrm>
            <a:off x="870496" y="2636815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</a:t>
            </a: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GTX</a:t>
            </a: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 750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970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Titan 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32B378-45E2-91E3-70C9-E96882F13CCB}"/>
              </a:ext>
            </a:extLst>
          </p:cNvPr>
          <p:cNvSpPr txBox="1"/>
          <p:nvPr/>
        </p:nvSpPr>
        <p:spPr>
          <a:xfrm>
            <a:off x="2256693" y="1874337"/>
            <a:ext cx="4630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Tesla P100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GTX 10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Quadro P6000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B8E9D2-0212-36A7-9D4E-0E8B33A81100}"/>
              </a:ext>
            </a:extLst>
          </p:cNvPr>
          <p:cNvSpPr txBox="1"/>
          <p:nvPr/>
        </p:nvSpPr>
        <p:spPr>
          <a:xfrm>
            <a:off x="3200400" y="2798872"/>
            <a:ext cx="2035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Tesla V100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Titan V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884E36-3129-E910-0A31-191E83DCB57A}"/>
              </a:ext>
            </a:extLst>
          </p:cNvPr>
          <p:cNvSpPr txBox="1"/>
          <p:nvPr/>
        </p:nvSpPr>
        <p:spPr>
          <a:xfrm>
            <a:off x="4314093" y="1886535"/>
            <a:ext cx="15533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RTX 20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Quadro RTX 6000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Turing T4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E6F190-8547-5052-877C-C01EE5BE283E}"/>
              </a:ext>
            </a:extLst>
          </p:cNvPr>
          <p:cNvSpPr txBox="1"/>
          <p:nvPr/>
        </p:nvSpPr>
        <p:spPr>
          <a:xfrm>
            <a:off x="5486400" y="2240459"/>
            <a:ext cx="19782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A800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A10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RTX 30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RTX A5000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DD58E2-FE59-8F32-E694-98691AB09251}"/>
              </a:ext>
            </a:extLst>
          </p:cNvPr>
          <p:cNvSpPr txBox="1"/>
          <p:nvPr/>
        </p:nvSpPr>
        <p:spPr>
          <a:xfrm>
            <a:off x="6705600" y="1791496"/>
            <a:ext cx="463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H200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H800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H20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A220CE-AE80-11BC-2FDC-EF491F263D2E}"/>
              </a:ext>
            </a:extLst>
          </p:cNvPr>
          <p:cNvSpPr txBox="1"/>
          <p:nvPr/>
        </p:nvSpPr>
        <p:spPr>
          <a:xfrm>
            <a:off x="6477000" y="13335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2024 Blackwell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F62376-F7D5-749D-0632-FE0B73A67429}"/>
              </a:ext>
            </a:extLst>
          </p:cNvPr>
          <p:cNvSpPr txBox="1"/>
          <p:nvPr/>
        </p:nvSpPr>
        <p:spPr>
          <a:xfrm>
            <a:off x="6475505" y="410385"/>
            <a:ext cx="57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B40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B100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0B08AE-1995-7432-38CD-83E34DA3AE39}"/>
              </a:ext>
            </a:extLst>
          </p:cNvPr>
          <p:cNvSpPr txBox="1"/>
          <p:nvPr/>
        </p:nvSpPr>
        <p:spPr>
          <a:xfrm>
            <a:off x="7620000" y="2682982"/>
            <a:ext cx="19782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</a:t>
            </a: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L40</a:t>
            </a:r>
            <a:endParaRPr lang="pt-BR" altLang="zh-CN" sz="1100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 RTX 40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NVIDIA RTX A6000 A</a:t>
            </a:r>
            <a:r>
              <a:rPr lang="en-US" altLang="zh-CN" sz="1100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da</a:t>
            </a:r>
            <a:endParaRPr lang="pt-BR" altLang="zh-CN" sz="1100" b="0" i="0" dirty="0">
              <a:solidFill>
                <a:srgbClr val="424242"/>
              </a:solidFill>
              <a:effectLst/>
              <a:highlight>
                <a:srgbClr val="FAFAFA"/>
              </a:highlight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00821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209800" y="154105"/>
            <a:ext cx="426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GPU 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架构代号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C10533-D70D-52BA-065A-22D8CF8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21"/>
            <a:ext cx="9144000" cy="2209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3DAEAE-2B76-9885-35ED-CF012DB5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3948"/>
            <a:ext cx="4288200" cy="213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6AC72A-1937-7A6D-1B60-2ADC2CC86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854971"/>
            <a:ext cx="4648200" cy="72758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625132-B062-4D22-AF57-ED281440B274}"/>
              </a:ext>
            </a:extLst>
          </p:cNvPr>
          <p:cNvSpPr txBox="1"/>
          <p:nvPr/>
        </p:nvSpPr>
        <p:spPr>
          <a:xfrm>
            <a:off x="4180114" y="4010748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Link</a:t>
            </a:r>
            <a:r>
              <a:rPr lang="zh-CN" altLang="en-US" sz="1400" dirty="0"/>
              <a:t>：</a:t>
            </a:r>
            <a:r>
              <a:rPr lang="en-US" altLang="zh-CN" sz="1400" dirty="0"/>
              <a:t>https://arnon.dk/matching-sm-architectures-arch-and-gencode-for-various-nvidia-cards/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60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3048000" y="154105"/>
            <a:ext cx="358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AI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显卡横向对比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642E58-6A43-895C-9280-B4C4F251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1408"/>
            <a:ext cx="8077200" cy="35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73365-188E-ACCE-34EB-858D2460FBF9}"/>
              </a:ext>
            </a:extLst>
          </p:cNvPr>
          <p:cNvSpPr txBox="1"/>
          <p:nvPr/>
        </p:nvSpPr>
        <p:spPr>
          <a:xfrm>
            <a:off x="304800" y="462915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总结： 核心数量增加、制程工艺优化、计算和带宽加速</a:t>
            </a:r>
          </a:p>
        </p:txBody>
      </p:sp>
    </p:spTree>
    <p:extLst>
      <p:ext uri="{BB962C8B-B14F-4D97-AF65-F5344CB8AC3E}">
        <p14:creationId xmlns:p14="http://schemas.microsoft.com/office/powerpoint/2010/main" val="25275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3048000" y="154105"/>
            <a:ext cx="358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AI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显卡横向对比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5C716-2FF0-DF21-6AC9-8E573946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354"/>
            <a:ext cx="7964487" cy="50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3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介绍 （</a:t>
            </a:r>
            <a:r>
              <a:rPr lang="en-US" altLang="zh-CN" sz="2800" b="1" spc="-15" dirty="0" err="1">
                <a:solidFill>
                  <a:schemeClr val="tx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2800" b="1" spc="-15" dirty="0">
                <a:solidFill>
                  <a:schemeClr val="tx1"/>
                </a:solidFill>
                <a:latin typeface="Microsoft JhengHei"/>
                <a:cs typeface="Microsoft JhengHei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显卡驱动（版本兼容性问题）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5 CUDA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编程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3927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驱动相关</a:t>
            </a:r>
            <a:endParaRPr spc="-85" dirty="0"/>
          </a:p>
        </p:txBody>
      </p:sp>
      <p:pic>
        <p:nvPicPr>
          <p:cNvPr id="8194" name="Picture 2" descr="1">
            <a:extLst>
              <a:ext uri="{FF2B5EF4-FFF2-40B4-BE49-F238E27FC236}">
                <a16:creationId xmlns:a16="http://schemas.microsoft.com/office/drawing/2014/main" id="{63A67425-DA10-F55E-6F49-FDF003C8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62150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CABE422-8EC8-279E-0306-9BAF3DF98CC9}"/>
              </a:ext>
            </a:extLst>
          </p:cNvPr>
          <p:cNvCxnSpPr>
            <a:cxnSpLocks/>
          </p:cNvCxnSpPr>
          <p:nvPr/>
        </p:nvCxnSpPr>
        <p:spPr>
          <a:xfrm>
            <a:off x="2438400" y="209550"/>
            <a:ext cx="0" cy="472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7B28196-DFDA-DFB8-07D8-2430EF5F161D}"/>
              </a:ext>
            </a:extLst>
          </p:cNvPr>
          <p:cNvSpPr txBox="1"/>
          <p:nvPr/>
        </p:nvSpPr>
        <p:spPr>
          <a:xfrm>
            <a:off x="1979164" y="1428750"/>
            <a:ext cx="380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调用关系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自顶向下</a:t>
            </a:r>
          </a:p>
        </p:txBody>
      </p:sp>
    </p:spTree>
    <p:extLst>
      <p:ext uri="{BB962C8B-B14F-4D97-AF65-F5344CB8AC3E}">
        <p14:creationId xmlns:p14="http://schemas.microsoft.com/office/powerpoint/2010/main" val="330029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驱动相关</a:t>
            </a:r>
            <a:endParaRPr spc="-85" dirty="0"/>
          </a:p>
        </p:txBody>
      </p:sp>
      <p:pic>
        <p:nvPicPr>
          <p:cNvPr id="6146" name="Picture 2" descr="Components of CUDA">
            <a:extLst>
              <a:ext uri="{FF2B5EF4-FFF2-40B4-BE49-F238E27FC236}">
                <a16:creationId xmlns:a16="http://schemas.microsoft.com/office/drawing/2014/main" id="{A790E591-14C5-85A5-880B-DA83D3DA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9150"/>
            <a:ext cx="4176346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50E4D6-44E4-3832-EF46-F2B880D2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00350"/>
            <a:ext cx="3929062" cy="2205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0E7C0E-7961-8243-C665-06E8B324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4350"/>
            <a:ext cx="3522845" cy="146685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A08F7C-A708-C6D2-AACE-F40BAD8BC5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86000" y="1247775"/>
            <a:ext cx="2667000" cy="40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291A35-FCB2-9BAF-7B28-B5BD3FBED93E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571750"/>
            <a:ext cx="2590800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4A36C83-17C4-2ED5-EE5E-43CB7512C8EC}"/>
              </a:ext>
            </a:extLst>
          </p:cNvPr>
          <p:cNvSpPr txBox="1"/>
          <p:nvPr/>
        </p:nvSpPr>
        <p:spPr>
          <a:xfrm>
            <a:off x="68873" y="478678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https://tianzhipeng-git.github.io/2023/11/21/cuda-version.html</a:t>
            </a:r>
          </a:p>
        </p:txBody>
      </p:sp>
    </p:spTree>
    <p:extLst>
      <p:ext uri="{BB962C8B-B14F-4D97-AF65-F5344CB8AC3E}">
        <p14:creationId xmlns:p14="http://schemas.microsoft.com/office/powerpoint/2010/main" val="416375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9E277-9AB4-AE7E-A5FA-4BF1D5E4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46" y="0"/>
            <a:ext cx="5746254" cy="4857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A7AF4C-7DB1-3E8B-B6BB-AA535C6121BC}"/>
              </a:ext>
            </a:extLst>
          </p:cNvPr>
          <p:cNvSpPr txBox="1"/>
          <p:nvPr/>
        </p:nvSpPr>
        <p:spPr>
          <a:xfrm>
            <a:off x="228600" y="4912668"/>
            <a:ext cx="899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https://docs.nvidia.com/cuda/cuda-toolkit-release-notes/index.html?spm=a2c4g.207292.0.0.62f2778erY9RgV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1998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GPU</a:t>
            </a:r>
            <a:r>
              <a:rPr dirty="0"/>
              <a:t>编程与</a:t>
            </a:r>
            <a:r>
              <a:rPr spc="-85" dirty="0"/>
              <a:t>CUDA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0C002A-30F7-D1D3-4544-63D9F352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架构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介绍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显卡驱动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5 CUDA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编程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3004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426" y="605012"/>
            <a:ext cx="4720590" cy="10401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GPUkernel(float*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A,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n)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dirty="0">
                <a:latin typeface="Courier New"/>
                <a:cs typeface="Courier New"/>
              </a:rPr>
              <a:t>1.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Allocate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memory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for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B,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and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copy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 </a:t>
            </a:r>
            <a:r>
              <a:rPr sz="1200" spc="-10" dirty="0">
                <a:latin typeface="Courier New"/>
                <a:cs typeface="Courier New"/>
              </a:rPr>
              <a:t>memory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426" y="1875266"/>
            <a:ext cx="4170045" cy="5346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200" dirty="0">
                <a:latin typeface="Courier New"/>
                <a:cs typeface="Courier New"/>
              </a:rPr>
              <a:t>2.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Kernel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launch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code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–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have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device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perform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actual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vector</a:t>
            </a:r>
            <a:r>
              <a:rPr sz="1200" spc="-10" dirty="0">
                <a:latin typeface="Courier New"/>
                <a:cs typeface="Courier New"/>
              </a:rPr>
              <a:t> addition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26" y="2640314"/>
            <a:ext cx="3249930" cy="7899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latin typeface="Courier New"/>
                <a:cs typeface="Courier New"/>
              </a:rPr>
              <a:t>3.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copy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memory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Free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vectors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5495" y="1901570"/>
            <a:ext cx="685800" cy="4572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135"/>
              </a:spcBef>
            </a:pPr>
            <a:r>
              <a:rPr sz="1000" spc="85" dirty="0">
                <a:latin typeface="SimSun"/>
                <a:cs typeface="SimSun"/>
              </a:rPr>
              <a:t>CPU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895" y="1444371"/>
            <a:ext cx="1257300" cy="10287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</a:pPr>
            <a:r>
              <a:rPr sz="1500" spc="-45" dirty="0">
                <a:latin typeface="SimSun"/>
                <a:cs typeface="SimSun"/>
              </a:rPr>
              <a:t>Host</a:t>
            </a:r>
            <a:r>
              <a:rPr sz="1500" spc="-300" dirty="0">
                <a:latin typeface="SimSun"/>
                <a:cs typeface="SimSun"/>
              </a:rPr>
              <a:t> </a:t>
            </a:r>
            <a:r>
              <a:rPr sz="1500" spc="105" dirty="0">
                <a:latin typeface="SimSun"/>
                <a:cs typeface="SimSun"/>
              </a:rPr>
              <a:t>Memory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1394" y="1901570"/>
            <a:ext cx="800100" cy="4572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000" spc="100" dirty="0">
                <a:latin typeface="SimSun"/>
                <a:cs typeface="SimSun"/>
              </a:rPr>
              <a:t>GPU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00" spc="-80" dirty="0">
                <a:latin typeface="SimSun"/>
                <a:cs typeface="SimSun"/>
              </a:rPr>
              <a:t>Part</a:t>
            </a:r>
            <a:r>
              <a:rPr sz="1000" spc="-235" dirty="0">
                <a:latin typeface="SimSun"/>
                <a:cs typeface="SimSun"/>
              </a:rPr>
              <a:t> </a:t>
            </a:r>
            <a:r>
              <a:rPr sz="1000" spc="-50" dirty="0">
                <a:latin typeface="SimSun"/>
                <a:cs typeface="SimSun"/>
              </a:rPr>
              <a:t>2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2794" y="1444371"/>
            <a:ext cx="1257300" cy="10287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15"/>
              </a:spcBef>
            </a:pPr>
            <a:r>
              <a:rPr sz="1350" spc="-60" dirty="0">
                <a:latin typeface="SimSun"/>
                <a:cs typeface="SimSun"/>
              </a:rPr>
              <a:t>Device</a:t>
            </a:r>
            <a:r>
              <a:rPr sz="1350" spc="-254" dirty="0">
                <a:latin typeface="SimSun"/>
                <a:cs typeface="SimSun"/>
              </a:rPr>
              <a:t> </a:t>
            </a:r>
            <a:r>
              <a:rPr sz="1350" spc="95" dirty="0">
                <a:latin typeface="SimSun"/>
                <a:cs typeface="SimSun"/>
              </a:rPr>
              <a:t>Memory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4950" y="1095119"/>
            <a:ext cx="970915" cy="355600"/>
            <a:chOff x="6544950" y="1095119"/>
            <a:chExt cx="970915" cy="355600"/>
          </a:xfrm>
        </p:grpSpPr>
        <p:sp>
          <p:nvSpPr>
            <p:cNvPr id="10" name="object 10"/>
            <p:cNvSpPr/>
            <p:nvPr/>
          </p:nvSpPr>
          <p:spPr>
            <a:xfrm>
              <a:off x="6972769" y="1101470"/>
              <a:ext cx="537210" cy="342900"/>
            </a:xfrm>
            <a:custGeom>
              <a:avLst/>
              <a:gdLst/>
              <a:ahLst/>
              <a:cxnLst/>
              <a:rect l="l" t="t" r="r" b="b"/>
              <a:pathLst>
                <a:path w="537209" h="342900">
                  <a:moveTo>
                    <a:pt x="85737" y="0"/>
                  </a:moveTo>
                  <a:lnTo>
                    <a:pt x="0" y="0"/>
                  </a:lnTo>
                  <a:lnTo>
                    <a:pt x="51743" y="2577"/>
                  </a:lnTo>
                  <a:lnTo>
                    <a:pt x="101849" y="10128"/>
                  </a:lnTo>
                  <a:lnTo>
                    <a:pt x="149886" y="22383"/>
                  </a:lnTo>
                  <a:lnTo>
                    <a:pt x="195426" y="39068"/>
                  </a:lnTo>
                  <a:lnTo>
                    <a:pt x="238037" y="59915"/>
                  </a:lnTo>
                  <a:lnTo>
                    <a:pt x="277289" y="84650"/>
                  </a:lnTo>
                  <a:lnTo>
                    <a:pt x="312751" y="113004"/>
                  </a:lnTo>
                  <a:lnTo>
                    <a:pt x="343994" y="144704"/>
                  </a:lnTo>
                  <a:lnTo>
                    <a:pt x="370587" y="179480"/>
                  </a:lnTo>
                  <a:lnTo>
                    <a:pt x="392100" y="217061"/>
                  </a:lnTo>
                  <a:lnTo>
                    <a:pt x="408101" y="257175"/>
                  </a:lnTo>
                  <a:lnTo>
                    <a:pt x="365239" y="257175"/>
                  </a:lnTo>
                  <a:lnTo>
                    <a:pt x="464350" y="342900"/>
                  </a:lnTo>
                  <a:lnTo>
                    <a:pt x="536689" y="257175"/>
                  </a:lnTo>
                  <a:lnTo>
                    <a:pt x="493826" y="257175"/>
                  </a:lnTo>
                  <a:lnTo>
                    <a:pt x="477825" y="217061"/>
                  </a:lnTo>
                  <a:lnTo>
                    <a:pt x="456312" y="179480"/>
                  </a:lnTo>
                  <a:lnTo>
                    <a:pt x="429719" y="144704"/>
                  </a:lnTo>
                  <a:lnTo>
                    <a:pt x="398477" y="113004"/>
                  </a:lnTo>
                  <a:lnTo>
                    <a:pt x="363015" y="84650"/>
                  </a:lnTo>
                  <a:lnTo>
                    <a:pt x="323764" y="59915"/>
                  </a:lnTo>
                  <a:lnTo>
                    <a:pt x="281154" y="39068"/>
                  </a:lnTo>
                  <a:lnTo>
                    <a:pt x="235616" y="22383"/>
                  </a:lnTo>
                  <a:lnTo>
                    <a:pt x="187581" y="10128"/>
                  </a:lnTo>
                  <a:lnTo>
                    <a:pt x="137477" y="2577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1300" y="1101469"/>
              <a:ext cx="464820" cy="342900"/>
            </a:xfrm>
            <a:custGeom>
              <a:avLst/>
              <a:gdLst/>
              <a:ahLst/>
              <a:cxnLst/>
              <a:rect l="l" t="t" r="r" b="b"/>
              <a:pathLst>
                <a:path w="464820" h="342900">
                  <a:moveTo>
                    <a:pt x="421474" y="0"/>
                  </a:moveTo>
                  <a:lnTo>
                    <a:pt x="368605" y="2671"/>
                  </a:lnTo>
                  <a:lnTo>
                    <a:pt x="317695" y="10472"/>
                  </a:lnTo>
                  <a:lnTo>
                    <a:pt x="269140" y="23080"/>
                  </a:lnTo>
                  <a:lnTo>
                    <a:pt x="223335" y="40175"/>
                  </a:lnTo>
                  <a:lnTo>
                    <a:pt x="180675" y="61435"/>
                  </a:lnTo>
                  <a:lnTo>
                    <a:pt x="141554" y="86538"/>
                  </a:lnTo>
                  <a:lnTo>
                    <a:pt x="106369" y="115164"/>
                  </a:lnTo>
                  <a:lnTo>
                    <a:pt x="75513" y="146992"/>
                  </a:lnTo>
                  <a:lnTo>
                    <a:pt x="49381" y="181699"/>
                  </a:lnTo>
                  <a:lnTo>
                    <a:pt x="28369" y="218964"/>
                  </a:lnTo>
                  <a:lnTo>
                    <a:pt x="12871" y="258467"/>
                  </a:lnTo>
                  <a:lnTo>
                    <a:pt x="3283" y="299886"/>
                  </a:lnTo>
                  <a:lnTo>
                    <a:pt x="0" y="342899"/>
                  </a:lnTo>
                  <a:lnTo>
                    <a:pt x="85725" y="342899"/>
                  </a:lnTo>
                  <a:lnTo>
                    <a:pt x="89067" y="299584"/>
                  </a:lnTo>
                  <a:lnTo>
                    <a:pt x="98835" y="257807"/>
                  </a:lnTo>
                  <a:lnTo>
                    <a:pt x="114640" y="217919"/>
                  </a:lnTo>
                  <a:lnTo>
                    <a:pt x="136092" y="180270"/>
                  </a:lnTo>
                  <a:lnTo>
                    <a:pt x="162802" y="145211"/>
                  </a:lnTo>
                  <a:lnTo>
                    <a:pt x="194383" y="113093"/>
                  </a:lnTo>
                  <a:lnTo>
                    <a:pt x="230443" y="84266"/>
                  </a:lnTo>
                  <a:lnTo>
                    <a:pt x="270595" y="59082"/>
                  </a:lnTo>
                  <a:lnTo>
                    <a:pt x="314450" y="37890"/>
                  </a:lnTo>
                  <a:lnTo>
                    <a:pt x="361617" y="21042"/>
                  </a:lnTo>
                  <a:lnTo>
                    <a:pt x="411709" y="8887"/>
                  </a:lnTo>
                  <a:lnTo>
                    <a:pt x="464337" y="1777"/>
                  </a:lnTo>
                  <a:lnTo>
                    <a:pt x="442934" y="446"/>
                  </a:lnTo>
                  <a:lnTo>
                    <a:pt x="421474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1300" y="1101469"/>
              <a:ext cx="958215" cy="342900"/>
            </a:xfrm>
            <a:custGeom>
              <a:avLst/>
              <a:gdLst/>
              <a:ahLst/>
              <a:cxnLst/>
              <a:rect l="l" t="t" r="r" b="b"/>
              <a:pathLst>
                <a:path w="958215" h="342900">
                  <a:moveTo>
                    <a:pt x="464337" y="1777"/>
                  </a:moveTo>
                  <a:lnTo>
                    <a:pt x="411709" y="8887"/>
                  </a:lnTo>
                  <a:lnTo>
                    <a:pt x="361617" y="21042"/>
                  </a:lnTo>
                  <a:lnTo>
                    <a:pt x="314450" y="37890"/>
                  </a:lnTo>
                  <a:lnTo>
                    <a:pt x="270595" y="59082"/>
                  </a:lnTo>
                  <a:lnTo>
                    <a:pt x="230443" y="84266"/>
                  </a:lnTo>
                  <a:lnTo>
                    <a:pt x="194383" y="113093"/>
                  </a:lnTo>
                  <a:lnTo>
                    <a:pt x="162802" y="145211"/>
                  </a:lnTo>
                  <a:lnTo>
                    <a:pt x="136092" y="180270"/>
                  </a:lnTo>
                  <a:lnTo>
                    <a:pt x="114640" y="217919"/>
                  </a:lnTo>
                  <a:lnTo>
                    <a:pt x="98835" y="257807"/>
                  </a:lnTo>
                  <a:lnTo>
                    <a:pt x="89067" y="299584"/>
                  </a:lnTo>
                  <a:lnTo>
                    <a:pt x="85725" y="342899"/>
                  </a:lnTo>
                  <a:lnTo>
                    <a:pt x="0" y="342899"/>
                  </a:lnTo>
                  <a:lnTo>
                    <a:pt x="3283" y="299886"/>
                  </a:lnTo>
                  <a:lnTo>
                    <a:pt x="12871" y="258467"/>
                  </a:lnTo>
                  <a:lnTo>
                    <a:pt x="28369" y="218964"/>
                  </a:lnTo>
                  <a:lnTo>
                    <a:pt x="49381" y="181699"/>
                  </a:lnTo>
                  <a:lnTo>
                    <a:pt x="75513" y="146992"/>
                  </a:lnTo>
                  <a:lnTo>
                    <a:pt x="106369" y="115164"/>
                  </a:lnTo>
                  <a:lnTo>
                    <a:pt x="141554" y="86538"/>
                  </a:lnTo>
                  <a:lnTo>
                    <a:pt x="180675" y="61435"/>
                  </a:lnTo>
                  <a:lnTo>
                    <a:pt x="223335" y="40175"/>
                  </a:lnTo>
                  <a:lnTo>
                    <a:pt x="269140" y="23080"/>
                  </a:lnTo>
                  <a:lnTo>
                    <a:pt x="317695" y="10472"/>
                  </a:lnTo>
                  <a:lnTo>
                    <a:pt x="368605" y="2671"/>
                  </a:lnTo>
                  <a:lnTo>
                    <a:pt x="421474" y="0"/>
                  </a:lnTo>
                  <a:lnTo>
                    <a:pt x="507199" y="0"/>
                  </a:lnTo>
                  <a:lnTo>
                    <a:pt x="558942" y="2577"/>
                  </a:lnTo>
                  <a:lnTo>
                    <a:pt x="609047" y="10128"/>
                  </a:lnTo>
                  <a:lnTo>
                    <a:pt x="657084" y="22383"/>
                  </a:lnTo>
                  <a:lnTo>
                    <a:pt x="702623" y="39068"/>
                  </a:lnTo>
                  <a:lnTo>
                    <a:pt x="745232" y="59915"/>
                  </a:lnTo>
                  <a:lnTo>
                    <a:pt x="784483" y="84650"/>
                  </a:lnTo>
                  <a:lnTo>
                    <a:pt x="819946" y="113004"/>
                  </a:lnTo>
                  <a:lnTo>
                    <a:pt x="851189" y="144704"/>
                  </a:lnTo>
                  <a:lnTo>
                    <a:pt x="877782" y="179480"/>
                  </a:lnTo>
                  <a:lnTo>
                    <a:pt x="899297" y="217061"/>
                  </a:lnTo>
                  <a:lnTo>
                    <a:pt x="915301" y="257174"/>
                  </a:lnTo>
                  <a:lnTo>
                    <a:pt x="958164" y="257174"/>
                  </a:lnTo>
                  <a:lnTo>
                    <a:pt x="885825" y="342899"/>
                  </a:lnTo>
                  <a:lnTo>
                    <a:pt x="786714" y="257174"/>
                  </a:lnTo>
                  <a:lnTo>
                    <a:pt x="829576" y="257174"/>
                  </a:lnTo>
                  <a:lnTo>
                    <a:pt x="813572" y="217061"/>
                  </a:lnTo>
                  <a:lnTo>
                    <a:pt x="792057" y="179480"/>
                  </a:lnTo>
                  <a:lnTo>
                    <a:pt x="765464" y="144704"/>
                  </a:lnTo>
                  <a:lnTo>
                    <a:pt x="734221" y="113004"/>
                  </a:lnTo>
                  <a:lnTo>
                    <a:pt x="698758" y="84650"/>
                  </a:lnTo>
                  <a:lnTo>
                    <a:pt x="659507" y="59915"/>
                  </a:lnTo>
                  <a:lnTo>
                    <a:pt x="616898" y="39068"/>
                  </a:lnTo>
                  <a:lnTo>
                    <a:pt x="571359" y="22383"/>
                  </a:lnTo>
                  <a:lnTo>
                    <a:pt x="523322" y="10128"/>
                  </a:lnTo>
                  <a:lnTo>
                    <a:pt x="473217" y="2577"/>
                  </a:lnTo>
                  <a:lnTo>
                    <a:pt x="421474" y="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8337" y="775806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SimSun"/>
                <a:cs typeface="SimSun"/>
              </a:rPr>
              <a:t>Part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58663" y="2523870"/>
            <a:ext cx="970915" cy="298450"/>
            <a:chOff x="6558663" y="2523870"/>
            <a:chExt cx="970915" cy="298450"/>
          </a:xfrm>
        </p:grpSpPr>
        <p:sp>
          <p:nvSpPr>
            <p:cNvPr id="15" name="object 15"/>
            <p:cNvSpPr/>
            <p:nvPr/>
          </p:nvSpPr>
          <p:spPr>
            <a:xfrm>
              <a:off x="6565023" y="2530220"/>
              <a:ext cx="490220" cy="285750"/>
            </a:xfrm>
            <a:custGeom>
              <a:avLst/>
              <a:gdLst/>
              <a:ahLst/>
              <a:cxnLst/>
              <a:rect l="l" t="t" r="r" b="b"/>
              <a:pathLst>
                <a:path w="490220" h="285750">
                  <a:moveTo>
                    <a:pt x="57708" y="0"/>
                  </a:moveTo>
                  <a:lnTo>
                    <a:pt x="0" y="71437"/>
                  </a:lnTo>
                  <a:lnTo>
                    <a:pt x="35712" y="71437"/>
                  </a:lnTo>
                  <a:lnTo>
                    <a:pt x="53425" y="107036"/>
                  </a:lnTo>
                  <a:lnTo>
                    <a:pt x="77492" y="140165"/>
                  </a:lnTo>
                  <a:lnTo>
                    <a:pt x="107367" y="170565"/>
                  </a:lnTo>
                  <a:lnTo>
                    <a:pt x="142504" y="197982"/>
                  </a:lnTo>
                  <a:lnTo>
                    <a:pt x="182357" y="222157"/>
                  </a:lnTo>
                  <a:lnTo>
                    <a:pt x="226378" y="242835"/>
                  </a:lnTo>
                  <a:lnTo>
                    <a:pt x="274023" y="259758"/>
                  </a:lnTo>
                  <a:lnTo>
                    <a:pt x="324744" y="272670"/>
                  </a:lnTo>
                  <a:lnTo>
                    <a:pt x="377995" y="281314"/>
                  </a:lnTo>
                  <a:lnTo>
                    <a:pt x="433230" y="285433"/>
                  </a:lnTo>
                  <a:lnTo>
                    <a:pt x="489902" y="284772"/>
                  </a:lnTo>
                  <a:lnTo>
                    <a:pt x="435903" y="279535"/>
                  </a:lnTo>
                  <a:lnTo>
                    <a:pt x="384150" y="270027"/>
                  </a:lnTo>
                  <a:lnTo>
                    <a:pt x="335113" y="256507"/>
                  </a:lnTo>
                  <a:lnTo>
                    <a:pt x="289258" y="239237"/>
                  </a:lnTo>
                  <a:lnTo>
                    <a:pt x="247053" y="218476"/>
                  </a:lnTo>
                  <a:lnTo>
                    <a:pt x="208965" y="194486"/>
                  </a:lnTo>
                  <a:lnTo>
                    <a:pt x="175464" y="167526"/>
                  </a:lnTo>
                  <a:lnTo>
                    <a:pt x="147015" y="137858"/>
                  </a:lnTo>
                  <a:lnTo>
                    <a:pt x="124088" y="105741"/>
                  </a:lnTo>
                  <a:lnTo>
                    <a:pt x="107149" y="71437"/>
                  </a:lnTo>
                  <a:lnTo>
                    <a:pt x="142874" y="71437"/>
                  </a:lnTo>
                  <a:lnTo>
                    <a:pt x="577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9209" y="2530220"/>
              <a:ext cx="504190" cy="285750"/>
            </a:xfrm>
            <a:custGeom>
              <a:avLst/>
              <a:gdLst/>
              <a:ahLst/>
              <a:cxnLst/>
              <a:rect l="l" t="t" r="r" b="b"/>
              <a:pathLst>
                <a:path w="504190" h="285750">
                  <a:moveTo>
                    <a:pt x="503631" y="0"/>
                  </a:moveTo>
                  <a:lnTo>
                    <a:pt x="432193" y="0"/>
                  </a:lnTo>
                  <a:lnTo>
                    <a:pt x="428248" y="38773"/>
                  </a:lnTo>
                  <a:lnTo>
                    <a:pt x="416755" y="75961"/>
                  </a:lnTo>
                  <a:lnTo>
                    <a:pt x="398230" y="111224"/>
                  </a:lnTo>
                  <a:lnTo>
                    <a:pt x="373187" y="144221"/>
                  </a:lnTo>
                  <a:lnTo>
                    <a:pt x="342141" y="174611"/>
                  </a:lnTo>
                  <a:lnTo>
                    <a:pt x="305608" y="202053"/>
                  </a:lnTo>
                  <a:lnTo>
                    <a:pt x="264101" y="226208"/>
                  </a:lnTo>
                  <a:lnTo>
                    <a:pt x="218137" y="246735"/>
                  </a:lnTo>
                  <a:lnTo>
                    <a:pt x="168230" y="263293"/>
                  </a:lnTo>
                  <a:lnTo>
                    <a:pt x="114895" y="275542"/>
                  </a:lnTo>
                  <a:lnTo>
                    <a:pt x="58646" y="283141"/>
                  </a:lnTo>
                  <a:lnTo>
                    <a:pt x="0" y="285750"/>
                  </a:lnTo>
                  <a:lnTo>
                    <a:pt x="71437" y="285750"/>
                  </a:lnTo>
                  <a:lnTo>
                    <a:pt x="130084" y="283141"/>
                  </a:lnTo>
                  <a:lnTo>
                    <a:pt x="186332" y="275542"/>
                  </a:lnTo>
                  <a:lnTo>
                    <a:pt x="239667" y="263293"/>
                  </a:lnTo>
                  <a:lnTo>
                    <a:pt x="289575" y="246735"/>
                  </a:lnTo>
                  <a:lnTo>
                    <a:pt x="335539" y="226208"/>
                  </a:lnTo>
                  <a:lnTo>
                    <a:pt x="377045" y="202053"/>
                  </a:lnTo>
                  <a:lnTo>
                    <a:pt x="413578" y="174611"/>
                  </a:lnTo>
                  <a:lnTo>
                    <a:pt x="444624" y="144221"/>
                  </a:lnTo>
                  <a:lnTo>
                    <a:pt x="469667" y="111224"/>
                  </a:lnTo>
                  <a:lnTo>
                    <a:pt x="488192" y="75961"/>
                  </a:lnTo>
                  <a:lnTo>
                    <a:pt x="499685" y="38773"/>
                  </a:lnTo>
                  <a:lnTo>
                    <a:pt x="503631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5013" y="2530220"/>
              <a:ext cx="958215" cy="285750"/>
            </a:xfrm>
            <a:custGeom>
              <a:avLst/>
              <a:gdLst/>
              <a:ahLst/>
              <a:cxnLst/>
              <a:rect l="l" t="t" r="r" b="b"/>
              <a:pathLst>
                <a:path w="958215" h="285750">
                  <a:moveTo>
                    <a:pt x="489915" y="284772"/>
                  </a:moveTo>
                  <a:lnTo>
                    <a:pt x="435912" y="279535"/>
                  </a:lnTo>
                  <a:lnTo>
                    <a:pt x="384158" y="270027"/>
                  </a:lnTo>
                  <a:lnTo>
                    <a:pt x="335120" y="256507"/>
                  </a:lnTo>
                  <a:lnTo>
                    <a:pt x="289265" y="239237"/>
                  </a:lnTo>
                  <a:lnTo>
                    <a:pt x="247061" y="218476"/>
                  </a:lnTo>
                  <a:lnTo>
                    <a:pt x="208974" y="194486"/>
                  </a:lnTo>
                  <a:lnTo>
                    <a:pt x="175474" y="167526"/>
                  </a:lnTo>
                  <a:lnTo>
                    <a:pt x="147027" y="137858"/>
                  </a:lnTo>
                  <a:lnTo>
                    <a:pt x="124100" y="105741"/>
                  </a:lnTo>
                  <a:lnTo>
                    <a:pt x="107162" y="71437"/>
                  </a:lnTo>
                  <a:lnTo>
                    <a:pt x="142875" y="71437"/>
                  </a:lnTo>
                  <a:lnTo>
                    <a:pt x="57721" y="0"/>
                  </a:lnTo>
                  <a:lnTo>
                    <a:pt x="0" y="71437"/>
                  </a:lnTo>
                  <a:lnTo>
                    <a:pt x="35725" y="71437"/>
                  </a:lnTo>
                  <a:lnTo>
                    <a:pt x="54091" y="108095"/>
                  </a:lnTo>
                  <a:lnTo>
                    <a:pt x="79243" y="142172"/>
                  </a:lnTo>
                  <a:lnTo>
                    <a:pt x="110590" y="173366"/>
                  </a:lnTo>
                  <a:lnTo>
                    <a:pt x="147547" y="201377"/>
                  </a:lnTo>
                  <a:lnTo>
                    <a:pt x="189526" y="225904"/>
                  </a:lnTo>
                  <a:lnTo>
                    <a:pt x="235940" y="246646"/>
                  </a:lnTo>
                  <a:lnTo>
                    <a:pt x="286200" y="263303"/>
                  </a:lnTo>
                  <a:lnTo>
                    <a:pt x="339720" y="275573"/>
                  </a:lnTo>
                  <a:lnTo>
                    <a:pt x="395913" y="283155"/>
                  </a:lnTo>
                  <a:lnTo>
                    <a:pt x="454190" y="285750"/>
                  </a:lnTo>
                  <a:lnTo>
                    <a:pt x="525627" y="285750"/>
                  </a:lnTo>
                  <a:lnTo>
                    <a:pt x="584274" y="283141"/>
                  </a:lnTo>
                  <a:lnTo>
                    <a:pt x="640523" y="275542"/>
                  </a:lnTo>
                  <a:lnTo>
                    <a:pt x="693859" y="263293"/>
                  </a:lnTo>
                  <a:lnTo>
                    <a:pt x="743768" y="246735"/>
                  </a:lnTo>
                  <a:lnTo>
                    <a:pt x="789734" y="226208"/>
                  </a:lnTo>
                  <a:lnTo>
                    <a:pt x="831241" y="202053"/>
                  </a:lnTo>
                  <a:lnTo>
                    <a:pt x="867776" y="174611"/>
                  </a:lnTo>
                  <a:lnTo>
                    <a:pt x="898824" y="144221"/>
                  </a:lnTo>
                  <a:lnTo>
                    <a:pt x="923868" y="111224"/>
                  </a:lnTo>
                  <a:lnTo>
                    <a:pt x="942394" y="75961"/>
                  </a:lnTo>
                  <a:lnTo>
                    <a:pt x="953888" y="38773"/>
                  </a:lnTo>
                  <a:lnTo>
                    <a:pt x="957834" y="0"/>
                  </a:lnTo>
                  <a:lnTo>
                    <a:pt x="886396" y="0"/>
                  </a:lnTo>
                  <a:lnTo>
                    <a:pt x="882450" y="38773"/>
                  </a:lnTo>
                  <a:lnTo>
                    <a:pt x="870957" y="75961"/>
                  </a:lnTo>
                  <a:lnTo>
                    <a:pt x="852430" y="111224"/>
                  </a:lnTo>
                  <a:lnTo>
                    <a:pt x="827386" y="144221"/>
                  </a:lnTo>
                  <a:lnTo>
                    <a:pt x="796339" y="174611"/>
                  </a:lnTo>
                  <a:lnTo>
                    <a:pt x="759804" y="202053"/>
                  </a:lnTo>
                  <a:lnTo>
                    <a:pt x="718296" y="226208"/>
                  </a:lnTo>
                  <a:lnTo>
                    <a:pt x="672330" y="246735"/>
                  </a:lnTo>
                  <a:lnTo>
                    <a:pt x="622422" y="263293"/>
                  </a:lnTo>
                  <a:lnTo>
                    <a:pt x="569086" y="275542"/>
                  </a:lnTo>
                  <a:lnTo>
                    <a:pt x="512837" y="283141"/>
                  </a:lnTo>
                  <a:lnTo>
                    <a:pt x="454190" y="28575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58337" y="294750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SimSun"/>
                <a:cs typeface="SimSun"/>
              </a:rPr>
              <a:t>Part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3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293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CUDA</a:t>
            </a:r>
            <a:r>
              <a:rPr spc="-5" dirty="0"/>
              <a:t>编程并行计算整体流程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2DF3198-D91F-96CA-E565-A7B73226E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274" y="627970"/>
            <a:ext cx="1891030" cy="82676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latin typeface="SimSun"/>
                <a:cs typeface="SimSun"/>
              </a:rPr>
              <a:t>Device=GPU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40" dirty="0">
                <a:latin typeface="SimSun"/>
                <a:cs typeface="SimSun"/>
              </a:rPr>
              <a:t>Host=CPU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SimSun"/>
                <a:cs typeface="SimSun"/>
              </a:rPr>
              <a:t>Kernel=GPU</a:t>
            </a:r>
            <a:r>
              <a:rPr sz="1200" spc="-10" dirty="0">
                <a:latin typeface="SimSun"/>
                <a:cs typeface="SimSun"/>
              </a:rPr>
              <a:t>上运行的函数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430" y="1837182"/>
            <a:ext cx="6086094" cy="20855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3496" y="296633"/>
            <a:ext cx="224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464646"/>
                </a:solidFill>
                <a:latin typeface="Microsoft JhengHei"/>
                <a:cs typeface="Microsoft JhengHei"/>
              </a:rPr>
              <a:t>CUDA</a:t>
            </a:r>
            <a:r>
              <a:rPr sz="18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编程术语：硬件</a:t>
            </a:r>
            <a:endParaRPr sz="1800">
              <a:latin typeface="Microsoft JhengHei"/>
              <a:cs typeface="Microsoft JhengHe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42CA2-DB44-1296-880B-EA2E61580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93"/>
          <a:stretch/>
        </p:blipFill>
        <p:spPr>
          <a:xfrm>
            <a:off x="228600" y="29663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28" y="667364"/>
            <a:ext cx="7663815" cy="13055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82245" algn="l"/>
              </a:tabLst>
            </a:pPr>
            <a:r>
              <a:rPr sz="1400" spc="190" dirty="0">
                <a:latin typeface="SimSun"/>
                <a:cs typeface="SimSun"/>
              </a:rPr>
              <a:t>CUDA</a:t>
            </a:r>
            <a:r>
              <a:rPr sz="1400" spc="-25" dirty="0">
                <a:latin typeface="SimSun"/>
                <a:cs typeface="SimSun"/>
              </a:rPr>
              <a:t>中的内存模型分为以下几个层次：</a:t>
            </a:r>
            <a:endParaRPr sz="1400">
              <a:latin typeface="SimSun"/>
              <a:cs typeface="SimSun"/>
            </a:endParaRPr>
          </a:p>
          <a:p>
            <a:pPr marL="527050" lvl="1" indent="-17145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dirty="0">
                <a:latin typeface="SimSun"/>
                <a:cs typeface="SimSun"/>
              </a:rPr>
              <a:t>每个线程处理器（SP）都用自己的</a:t>
            </a:r>
            <a:r>
              <a:rPr sz="1200" spc="-135" dirty="0">
                <a:latin typeface="SimSun"/>
                <a:cs typeface="SimSun"/>
              </a:rPr>
              <a:t>registers（</a:t>
            </a:r>
            <a:r>
              <a:rPr sz="1200" dirty="0">
                <a:latin typeface="SimSun"/>
                <a:cs typeface="SimSun"/>
              </a:rPr>
              <a:t>寄存器</a:t>
            </a:r>
            <a:r>
              <a:rPr sz="1200" spc="-50" dirty="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527050" lvl="1" indent="-17145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dirty="0">
                <a:latin typeface="SimSun"/>
                <a:cs typeface="SimSun"/>
              </a:rPr>
              <a:t>每个SP都有自己的</a:t>
            </a:r>
            <a:r>
              <a:rPr sz="1200" spc="-155" dirty="0">
                <a:latin typeface="SimSun"/>
                <a:cs typeface="SimSun"/>
              </a:rPr>
              <a:t>local</a:t>
            </a:r>
            <a:r>
              <a:rPr sz="1200" spc="-140" dirty="0">
                <a:latin typeface="SimSun"/>
                <a:cs typeface="SimSun"/>
              </a:rPr>
              <a:t> </a:t>
            </a:r>
            <a:r>
              <a:rPr sz="1200" spc="75" dirty="0">
                <a:latin typeface="SimSun"/>
                <a:cs typeface="SimSun"/>
              </a:rPr>
              <a:t>memory（</a:t>
            </a:r>
            <a:r>
              <a:rPr sz="1200" dirty="0">
                <a:latin typeface="SimSun"/>
                <a:cs typeface="SimSun"/>
              </a:rPr>
              <a:t>局部内存</a:t>
            </a:r>
            <a:r>
              <a:rPr sz="1200" spc="-120" dirty="0">
                <a:latin typeface="SimSun"/>
                <a:cs typeface="SimSun"/>
              </a:rPr>
              <a:t>），register</a:t>
            </a:r>
            <a:r>
              <a:rPr sz="1200" dirty="0">
                <a:latin typeface="SimSun"/>
                <a:cs typeface="SimSun"/>
              </a:rPr>
              <a:t>和</a:t>
            </a:r>
            <a:r>
              <a:rPr sz="1200" spc="-155" dirty="0">
                <a:latin typeface="SimSun"/>
                <a:cs typeface="SimSun"/>
              </a:rPr>
              <a:t>local</a:t>
            </a:r>
            <a:r>
              <a:rPr sz="1200" spc="-120" dirty="0">
                <a:latin typeface="SimSun"/>
                <a:cs typeface="SimSun"/>
              </a:rPr>
              <a:t> </a:t>
            </a:r>
            <a:r>
              <a:rPr sz="1200" spc="90" dirty="0">
                <a:latin typeface="SimSun"/>
                <a:cs typeface="SimSun"/>
              </a:rPr>
              <a:t>memory</a:t>
            </a:r>
            <a:r>
              <a:rPr sz="1200" spc="-10" dirty="0">
                <a:latin typeface="SimSun"/>
                <a:cs typeface="SimSun"/>
              </a:rPr>
              <a:t>只能被线程自己访问</a:t>
            </a:r>
            <a:endParaRPr sz="1200">
              <a:latin typeface="SimSun"/>
              <a:cs typeface="SimSun"/>
            </a:endParaRPr>
          </a:p>
          <a:p>
            <a:pPr marL="525780" marR="5080" lvl="1" indent="-170815">
              <a:lnSpc>
                <a:spcPts val="1300"/>
              </a:lnSpc>
              <a:spcBef>
                <a:spcPts val="420"/>
              </a:spcBef>
              <a:buFont typeface="Arial MT"/>
              <a:buChar char="•"/>
              <a:tabLst>
                <a:tab pos="525780" algn="l"/>
              </a:tabLst>
            </a:pPr>
            <a:r>
              <a:rPr sz="1200" dirty="0">
                <a:latin typeface="SimSun"/>
                <a:cs typeface="SimSun"/>
              </a:rPr>
              <a:t>每个多核处理器</a:t>
            </a:r>
            <a:r>
              <a:rPr sz="1200" spc="95" dirty="0">
                <a:latin typeface="SimSun"/>
                <a:cs typeface="SimSun"/>
              </a:rPr>
              <a:t>（SM）</a:t>
            </a:r>
            <a:r>
              <a:rPr sz="1200" dirty="0">
                <a:latin typeface="SimSun"/>
                <a:cs typeface="SimSun"/>
              </a:rPr>
              <a:t>内都有自己的</a:t>
            </a:r>
            <a:r>
              <a:rPr sz="1200" spc="-50" dirty="0">
                <a:latin typeface="SimSun"/>
                <a:cs typeface="SimSun"/>
              </a:rPr>
              <a:t>shared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75" dirty="0">
                <a:latin typeface="SimSun"/>
                <a:cs typeface="SimSun"/>
              </a:rPr>
              <a:t>memory（</a:t>
            </a:r>
            <a:r>
              <a:rPr sz="1200" dirty="0">
                <a:latin typeface="SimSun"/>
                <a:cs typeface="SimSun"/>
              </a:rPr>
              <a:t>共享内存</a:t>
            </a:r>
            <a:r>
              <a:rPr sz="1200" spc="-40" dirty="0">
                <a:latin typeface="SimSun"/>
                <a:cs typeface="SimSun"/>
              </a:rPr>
              <a:t>），shared</a:t>
            </a:r>
            <a:r>
              <a:rPr sz="1200" spc="-225" dirty="0">
                <a:latin typeface="SimSun"/>
                <a:cs typeface="SimSun"/>
              </a:rPr>
              <a:t> </a:t>
            </a:r>
            <a:r>
              <a:rPr sz="1200" spc="90" dirty="0">
                <a:latin typeface="SimSun"/>
                <a:cs typeface="SimSun"/>
              </a:rPr>
              <a:t>memory</a:t>
            </a:r>
            <a:r>
              <a:rPr sz="1200" spc="-40" dirty="0">
                <a:latin typeface="SimSun"/>
                <a:cs typeface="SimSun"/>
              </a:rPr>
              <a:t> 可以被线程块内所有线</a:t>
            </a:r>
            <a:r>
              <a:rPr sz="1200" spc="-20" dirty="0">
                <a:latin typeface="SimSun"/>
                <a:cs typeface="SimSun"/>
              </a:rPr>
              <a:t>程访问</a:t>
            </a:r>
            <a:endParaRPr sz="1200">
              <a:latin typeface="SimSun"/>
              <a:cs typeface="SimSun"/>
            </a:endParaRPr>
          </a:p>
          <a:p>
            <a:pPr marL="527050" lvl="1" indent="-17145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dirty="0">
                <a:latin typeface="SimSun"/>
                <a:cs typeface="SimSun"/>
              </a:rPr>
              <a:t>一个</a:t>
            </a: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dirty="0">
                <a:latin typeface="SimSun"/>
                <a:cs typeface="SimSun"/>
              </a:rPr>
              <a:t>的所有</a:t>
            </a:r>
            <a:r>
              <a:rPr sz="1200" spc="195" dirty="0">
                <a:latin typeface="SimSun"/>
                <a:cs typeface="SimSun"/>
              </a:rPr>
              <a:t>SM</a:t>
            </a:r>
            <a:r>
              <a:rPr sz="1200" dirty="0">
                <a:latin typeface="SimSun"/>
                <a:cs typeface="SimSun"/>
              </a:rPr>
              <a:t>共有一块</a:t>
            </a:r>
            <a:r>
              <a:rPr sz="1200" spc="-95" dirty="0">
                <a:latin typeface="SimSun"/>
                <a:cs typeface="SimSun"/>
              </a:rPr>
              <a:t>global</a:t>
            </a:r>
            <a:r>
              <a:rPr sz="1200" spc="-195" dirty="0">
                <a:latin typeface="SimSun"/>
                <a:cs typeface="SimSun"/>
              </a:rPr>
              <a:t> </a:t>
            </a:r>
            <a:r>
              <a:rPr sz="1200" spc="75" dirty="0">
                <a:latin typeface="SimSun"/>
                <a:cs typeface="SimSun"/>
              </a:rPr>
              <a:t>memory（</a:t>
            </a:r>
            <a:r>
              <a:rPr sz="1200" dirty="0">
                <a:latin typeface="SimSun"/>
                <a:cs typeface="SimSun"/>
              </a:rPr>
              <a:t>全局内存），</a:t>
            </a:r>
            <a:r>
              <a:rPr sz="1200" spc="-5" dirty="0">
                <a:latin typeface="SimSun"/>
                <a:cs typeface="SimSun"/>
              </a:rPr>
              <a:t>不同线程块的线程都可使用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466" y="2577846"/>
            <a:ext cx="4940033" cy="16931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270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CUDA</a:t>
            </a:r>
            <a:r>
              <a:rPr spc="-10" dirty="0"/>
              <a:t>编程术语：内存模型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528529-80B6-7FAF-CA6A-DCC0E1202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274" y="667041"/>
            <a:ext cx="3669665" cy="14579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82245" algn="l"/>
              </a:tabLst>
            </a:pPr>
            <a:r>
              <a:rPr sz="1400" spc="190" dirty="0">
                <a:latin typeface="SimSun"/>
                <a:cs typeface="SimSun"/>
              </a:rPr>
              <a:t>CUDA</a:t>
            </a:r>
            <a:r>
              <a:rPr sz="1400" spc="-25" dirty="0">
                <a:latin typeface="SimSun"/>
                <a:cs typeface="SimSun"/>
              </a:rPr>
              <a:t>中的内存模型分为以下几个层次：</a:t>
            </a:r>
            <a:endParaRPr sz="1400">
              <a:latin typeface="SimSun"/>
              <a:cs typeface="SimSun"/>
            </a:endParaRPr>
          </a:p>
          <a:p>
            <a:pPr marL="526415" lvl="1" indent="-17145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dirty="0">
                <a:latin typeface="SimSun"/>
                <a:cs typeface="SimSun"/>
              </a:rPr>
              <a:t>线程处理器（SP）对应线程</a:t>
            </a:r>
            <a:r>
              <a:rPr sz="1200" spc="-10" dirty="0">
                <a:latin typeface="SimSun"/>
                <a:cs typeface="SimSun"/>
              </a:rPr>
              <a:t>（thread）</a:t>
            </a:r>
            <a:endParaRPr sz="1200">
              <a:latin typeface="SimSun"/>
              <a:cs typeface="SimSun"/>
            </a:endParaRPr>
          </a:p>
          <a:p>
            <a:pPr marL="526415" lvl="1" indent="-17145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dirty="0">
                <a:latin typeface="SimSun"/>
                <a:cs typeface="SimSun"/>
              </a:rPr>
              <a:t>多核处理器</a:t>
            </a:r>
            <a:r>
              <a:rPr sz="1200" spc="95" dirty="0">
                <a:latin typeface="SimSun"/>
                <a:cs typeface="SimSun"/>
              </a:rPr>
              <a:t>（SM）</a:t>
            </a:r>
            <a:r>
              <a:rPr sz="1200" dirty="0">
                <a:latin typeface="SimSun"/>
                <a:cs typeface="SimSun"/>
              </a:rPr>
              <a:t>对应线程块</a:t>
            </a:r>
            <a:r>
              <a:rPr sz="1200" spc="-60" dirty="0">
                <a:latin typeface="SimSun"/>
                <a:cs typeface="SimSun"/>
              </a:rPr>
              <a:t>（thread</a:t>
            </a:r>
            <a:r>
              <a:rPr sz="1200" spc="-210" dirty="0">
                <a:latin typeface="SimSun"/>
                <a:cs typeface="SimSun"/>
              </a:rPr>
              <a:t> </a:t>
            </a:r>
            <a:r>
              <a:rPr sz="1200" spc="-50" dirty="0">
                <a:latin typeface="SimSun"/>
                <a:cs typeface="SimSun"/>
              </a:rPr>
              <a:t>block）</a:t>
            </a:r>
            <a:endParaRPr sz="1200">
              <a:latin typeface="SimSun"/>
              <a:cs typeface="SimSun"/>
            </a:endParaRPr>
          </a:p>
          <a:p>
            <a:pPr marL="526415" lvl="1" indent="-17145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dirty="0">
                <a:latin typeface="SimSun"/>
                <a:cs typeface="SimSun"/>
              </a:rPr>
              <a:t>设备端</a:t>
            </a:r>
            <a:r>
              <a:rPr sz="1200" spc="-60" dirty="0">
                <a:latin typeface="SimSun"/>
                <a:cs typeface="SimSun"/>
              </a:rPr>
              <a:t>（device）</a:t>
            </a:r>
            <a:r>
              <a:rPr sz="1200" dirty="0">
                <a:latin typeface="SimSun"/>
                <a:cs typeface="SimSun"/>
              </a:rPr>
              <a:t>对应线程块组合体</a:t>
            </a:r>
            <a:r>
              <a:rPr sz="1200" spc="-10" dirty="0">
                <a:latin typeface="SimSun"/>
                <a:cs typeface="SimSun"/>
              </a:rPr>
              <a:t>（grid）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SimSun"/>
                <a:cs typeface="SimSun"/>
              </a:rPr>
              <a:t>一个</a:t>
            </a:r>
            <a:r>
              <a:rPr sz="1200" spc="-110" dirty="0">
                <a:latin typeface="SimSun"/>
                <a:cs typeface="SimSun"/>
              </a:rPr>
              <a:t>kernel</a:t>
            </a:r>
            <a:r>
              <a:rPr sz="1200" dirty="0">
                <a:latin typeface="SimSun"/>
                <a:cs typeface="SimSun"/>
              </a:rPr>
              <a:t>其实由一个</a:t>
            </a:r>
            <a:r>
              <a:rPr sz="1200" spc="-120" dirty="0">
                <a:latin typeface="SimSun"/>
                <a:cs typeface="SimSun"/>
              </a:rPr>
              <a:t>grid</a:t>
            </a:r>
            <a:r>
              <a:rPr sz="1200" spc="-20" dirty="0">
                <a:latin typeface="SimSun"/>
                <a:cs typeface="SimSun"/>
              </a:rPr>
              <a:t>来执行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SimSun"/>
                <a:cs typeface="SimSun"/>
              </a:rPr>
              <a:t>一个</a:t>
            </a:r>
            <a:r>
              <a:rPr sz="1200" spc="-110" dirty="0">
                <a:latin typeface="SimSun"/>
                <a:cs typeface="SimSun"/>
              </a:rPr>
              <a:t>kernel</a:t>
            </a:r>
            <a:r>
              <a:rPr sz="1200" dirty="0">
                <a:latin typeface="SimSun"/>
                <a:cs typeface="SimSun"/>
              </a:rPr>
              <a:t>一次只能在一个</a:t>
            </a: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spc="-20" dirty="0">
                <a:latin typeface="SimSun"/>
                <a:cs typeface="SimSun"/>
              </a:rPr>
              <a:t>上执行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228" y="706373"/>
            <a:ext cx="2876537" cy="4114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224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CUDA</a:t>
            </a:r>
            <a:r>
              <a:rPr spc="-10" dirty="0"/>
              <a:t>编程术语：软件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6C393F-98C7-B35B-A7D0-B16A16C59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线程块：可扩展的集合体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366" y="754025"/>
            <a:ext cx="7171690" cy="110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SimSun"/>
                <a:cs typeface="SimSun"/>
              </a:rPr>
              <a:t>将线程数组分成多个块</a:t>
            </a:r>
            <a:endParaRPr sz="1400">
              <a:latin typeface="SimSun"/>
              <a:cs typeface="SimSun"/>
            </a:endParaRPr>
          </a:p>
          <a:p>
            <a:pPr marL="185420" marR="5080" indent="-169545">
              <a:lnSpc>
                <a:spcPct val="120000"/>
              </a:lnSpc>
              <a:spcBef>
                <a:spcPts val="83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dirty="0">
                <a:latin typeface="SimSun"/>
                <a:cs typeface="SimSun"/>
              </a:rPr>
              <a:t>块内的线程通过共享内存、原子操作和屏障同步进行协作（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spc="-50" dirty="0">
                <a:latin typeface="SimSun"/>
                <a:cs typeface="SimSun"/>
              </a:rPr>
              <a:t>shared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memory</a:t>
            </a:r>
            <a:r>
              <a:rPr sz="1200" spc="-95" dirty="0">
                <a:latin typeface="SimSun"/>
                <a:cs typeface="SimSun"/>
              </a:rPr>
              <a:t>, </a:t>
            </a:r>
            <a:r>
              <a:rPr sz="1200" spc="-50" dirty="0">
                <a:latin typeface="SimSun"/>
                <a:cs typeface="SimSun"/>
              </a:rPr>
              <a:t>atomic</a:t>
            </a:r>
            <a:r>
              <a:rPr sz="1200" spc="-180" dirty="0">
                <a:latin typeface="SimSun"/>
                <a:cs typeface="SimSun"/>
              </a:rPr>
              <a:t> </a:t>
            </a:r>
            <a:r>
              <a:rPr sz="1200" spc="-80" dirty="0">
                <a:latin typeface="SimSun"/>
                <a:cs typeface="SimSun"/>
              </a:rPr>
              <a:t>operations</a:t>
            </a:r>
            <a:r>
              <a:rPr sz="1200" spc="-19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spc="-114" dirty="0">
                <a:latin typeface="SimSun"/>
                <a:cs typeface="SimSun"/>
              </a:rPr>
              <a:t>barrier </a:t>
            </a:r>
            <a:r>
              <a:rPr sz="1200" spc="-90" dirty="0">
                <a:latin typeface="SimSun"/>
                <a:cs typeface="SimSun"/>
              </a:rPr>
              <a:t>synchronization</a:t>
            </a:r>
            <a:r>
              <a:rPr sz="1200" spc="-125" dirty="0">
                <a:latin typeface="SimSun"/>
                <a:cs typeface="SimSun"/>
              </a:rPr>
              <a:t> </a:t>
            </a:r>
            <a:r>
              <a:rPr sz="1200" spc="-50" dirty="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186055" indent="-17018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186055" algn="l"/>
              </a:tabLst>
            </a:pPr>
            <a:r>
              <a:rPr sz="1200" spc="-5" dirty="0">
                <a:latin typeface="SimSun"/>
                <a:cs typeface="SimSun"/>
              </a:rPr>
              <a:t>不同块中的线程不能协作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50133" y="2566161"/>
            <a:ext cx="2114550" cy="1785620"/>
            <a:chOff x="3350133" y="2566161"/>
            <a:chExt cx="2114550" cy="1785620"/>
          </a:xfrm>
        </p:grpSpPr>
        <p:sp>
          <p:nvSpPr>
            <p:cNvPr id="5" name="object 5"/>
            <p:cNvSpPr/>
            <p:nvPr/>
          </p:nvSpPr>
          <p:spPr>
            <a:xfrm>
              <a:off x="3521202" y="2572511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5908" y="4267020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6952" y="2572511"/>
              <a:ext cx="177165" cy="1724660"/>
            </a:xfrm>
            <a:custGeom>
              <a:avLst/>
              <a:gdLst/>
              <a:ahLst/>
              <a:cxnLst/>
              <a:rect l="l" t="t" r="r" b="b"/>
              <a:pathLst>
                <a:path w="177164" h="1724660">
                  <a:moveTo>
                    <a:pt x="0" y="0"/>
                  </a:moveTo>
                  <a:lnTo>
                    <a:pt x="32055" y="41909"/>
                  </a:lnTo>
                  <a:lnTo>
                    <a:pt x="63159" y="83818"/>
                  </a:lnTo>
                  <a:lnTo>
                    <a:pt x="92362" y="125725"/>
                  </a:lnTo>
                  <a:lnTo>
                    <a:pt x="118713" y="167633"/>
                  </a:lnTo>
                  <a:lnTo>
                    <a:pt x="141261" y="209541"/>
                  </a:lnTo>
                  <a:lnTo>
                    <a:pt x="159055" y="251449"/>
                  </a:lnTo>
                  <a:lnTo>
                    <a:pt x="171145" y="293357"/>
                  </a:lnTo>
                  <a:lnTo>
                    <a:pt x="176580" y="335267"/>
                  </a:lnTo>
                  <a:lnTo>
                    <a:pt x="171737" y="376785"/>
                  </a:lnTo>
                  <a:lnTo>
                    <a:pt x="155945" y="417743"/>
                  </a:lnTo>
                  <a:lnTo>
                    <a:pt x="132687" y="458460"/>
                  </a:lnTo>
                  <a:lnTo>
                    <a:pt x="105444" y="499254"/>
                  </a:lnTo>
                  <a:lnTo>
                    <a:pt x="77698" y="540445"/>
                  </a:lnTo>
                  <a:lnTo>
                    <a:pt x="52929" y="582353"/>
                  </a:lnTo>
                  <a:lnTo>
                    <a:pt x="34620" y="625296"/>
                  </a:lnTo>
                  <a:lnTo>
                    <a:pt x="26250" y="669594"/>
                  </a:lnTo>
                  <a:lnTo>
                    <a:pt x="28767" y="710750"/>
                  </a:lnTo>
                  <a:lnTo>
                    <a:pt x="38875" y="753699"/>
                  </a:lnTo>
                  <a:lnTo>
                    <a:pt x="54443" y="797869"/>
                  </a:lnTo>
                  <a:lnTo>
                    <a:pt x="73341" y="842687"/>
                  </a:lnTo>
                  <a:lnTo>
                    <a:pt x="93436" y="887584"/>
                  </a:lnTo>
                  <a:lnTo>
                    <a:pt x="112599" y="931985"/>
                  </a:lnTo>
                  <a:lnTo>
                    <a:pt x="128698" y="975319"/>
                  </a:lnTo>
                  <a:lnTo>
                    <a:pt x="139602" y="1017015"/>
                  </a:lnTo>
                  <a:lnTo>
                    <a:pt x="143179" y="1056500"/>
                  </a:lnTo>
                  <a:lnTo>
                    <a:pt x="135160" y="1104501"/>
                  </a:lnTo>
                  <a:lnTo>
                    <a:pt x="116142" y="1150481"/>
                  </a:lnTo>
                  <a:lnTo>
                    <a:pt x="90611" y="1194718"/>
                  </a:lnTo>
                  <a:lnTo>
                    <a:pt x="63056" y="1237493"/>
                  </a:lnTo>
                  <a:lnTo>
                    <a:pt x="37964" y="1279085"/>
                  </a:lnTo>
                  <a:lnTo>
                    <a:pt x="19822" y="1319774"/>
                  </a:lnTo>
                  <a:lnTo>
                    <a:pt x="13119" y="1359839"/>
                  </a:lnTo>
                  <a:lnTo>
                    <a:pt x="22869" y="1406009"/>
                  </a:lnTo>
                  <a:lnTo>
                    <a:pt x="46572" y="1451212"/>
                  </a:lnTo>
                  <a:lnTo>
                    <a:pt x="77700" y="1494953"/>
                  </a:lnTo>
                  <a:lnTo>
                    <a:pt x="109721" y="1536737"/>
                  </a:lnTo>
                  <a:lnTo>
                    <a:pt x="136108" y="1576069"/>
                  </a:lnTo>
                  <a:lnTo>
                    <a:pt x="150329" y="1612455"/>
                  </a:lnTo>
                  <a:lnTo>
                    <a:pt x="151045" y="1642354"/>
                  </a:lnTo>
                  <a:lnTo>
                    <a:pt x="144443" y="1671407"/>
                  </a:lnTo>
                  <a:lnTo>
                    <a:pt x="132888" y="1698885"/>
                  </a:lnTo>
                  <a:lnTo>
                    <a:pt x="118745" y="17240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1662" y="4265499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610" y="0"/>
                  </a:moveTo>
                  <a:lnTo>
                    <a:pt x="0" y="84759"/>
                  </a:lnTo>
                  <a:lnTo>
                    <a:pt x="72974" y="4079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5552" y="2572511"/>
              <a:ext cx="177165" cy="1724660"/>
            </a:xfrm>
            <a:custGeom>
              <a:avLst/>
              <a:gdLst/>
              <a:ahLst/>
              <a:cxnLst/>
              <a:rect l="l" t="t" r="r" b="b"/>
              <a:pathLst>
                <a:path w="177164" h="1724660">
                  <a:moveTo>
                    <a:pt x="0" y="0"/>
                  </a:moveTo>
                  <a:lnTo>
                    <a:pt x="32055" y="41909"/>
                  </a:lnTo>
                  <a:lnTo>
                    <a:pt x="63159" y="83818"/>
                  </a:lnTo>
                  <a:lnTo>
                    <a:pt x="92362" y="125725"/>
                  </a:lnTo>
                  <a:lnTo>
                    <a:pt x="118713" y="167633"/>
                  </a:lnTo>
                  <a:lnTo>
                    <a:pt x="141261" y="209541"/>
                  </a:lnTo>
                  <a:lnTo>
                    <a:pt x="159055" y="251449"/>
                  </a:lnTo>
                  <a:lnTo>
                    <a:pt x="171145" y="293357"/>
                  </a:lnTo>
                  <a:lnTo>
                    <a:pt x="176580" y="335267"/>
                  </a:lnTo>
                  <a:lnTo>
                    <a:pt x="171737" y="376785"/>
                  </a:lnTo>
                  <a:lnTo>
                    <a:pt x="155945" y="417743"/>
                  </a:lnTo>
                  <a:lnTo>
                    <a:pt x="132687" y="458460"/>
                  </a:lnTo>
                  <a:lnTo>
                    <a:pt x="105444" y="499254"/>
                  </a:lnTo>
                  <a:lnTo>
                    <a:pt x="77698" y="540445"/>
                  </a:lnTo>
                  <a:lnTo>
                    <a:pt x="52929" y="582353"/>
                  </a:lnTo>
                  <a:lnTo>
                    <a:pt x="34620" y="625296"/>
                  </a:lnTo>
                  <a:lnTo>
                    <a:pt x="26250" y="669594"/>
                  </a:lnTo>
                  <a:lnTo>
                    <a:pt x="28767" y="710750"/>
                  </a:lnTo>
                  <a:lnTo>
                    <a:pt x="38875" y="753699"/>
                  </a:lnTo>
                  <a:lnTo>
                    <a:pt x="54443" y="797869"/>
                  </a:lnTo>
                  <a:lnTo>
                    <a:pt x="73341" y="842687"/>
                  </a:lnTo>
                  <a:lnTo>
                    <a:pt x="93436" y="887584"/>
                  </a:lnTo>
                  <a:lnTo>
                    <a:pt x="112599" y="931985"/>
                  </a:lnTo>
                  <a:lnTo>
                    <a:pt x="128698" y="975319"/>
                  </a:lnTo>
                  <a:lnTo>
                    <a:pt x="139602" y="1017015"/>
                  </a:lnTo>
                  <a:lnTo>
                    <a:pt x="143179" y="1056500"/>
                  </a:lnTo>
                  <a:lnTo>
                    <a:pt x="135160" y="1104501"/>
                  </a:lnTo>
                  <a:lnTo>
                    <a:pt x="116142" y="1150481"/>
                  </a:lnTo>
                  <a:lnTo>
                    <a:pt x="90611" y="1194718"/>
                  </a:lnTo>
                  <a:lnTo>
                    <a:pt x="63056" y="1237493"/>
                  </a:lnTo>
                  <a:lnTo>
                    <a:pt x="37964" y="1279085"/>
                  </a:lnTo>
                  <a:lnTo>
                    <a:pt x="19822" y="1319774"/>
                  </a:lnTo>
                  <a:lnTo>
                    <a:pt x="13119" y="1359839"/>
                  </a:lnTo>
                  <a:lnTo>
                    <a:pt x="22869" y="1406009"/>
                  </a:lnTo>
                  <a:lnTo>
                    <a:pt x="46572" y="1451212"/>
                  </a:lnTo>
                  <a:lnTo>
                    <a:pt x="77700" y="1494953"/>
                  </a:lnTo>
                  <a:lnTo>
                    <a:pt x="109721" y="1536737"/>
                  </a:lnTo>
                  <a:lnTo>
                    <a:pt x="136108" y="1576069"/>
                  </a:lnTo>
                  <a:lnTo>
                    <a:pt x="150329" y="1612455"/>
                  </a:lnTo>
                  <a:lnTo>
                    <a:pt x="151045" y="1642354"/>
                  </a:lnTo>
                  <a:lnTo>
                    <a:pt x="144443" y="1671407"/>
                  </a:lnTo>
                  <a:lnTo>
                    <a:pt x="132888" y="1698885"/>
                  </a:lnTo>
                  <a:lnTo>
                    <a:pt x="118745" y="17240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20262" y="4265499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610" y="0"/>
                  </a:moveTo>
                  <a:lnTo>
                    <a:pt x="0" y="84759"/>
                  </a:lnTo>
                  <a:lnTo>
                    <a:pt x="72974" y="4079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4152" y="2572511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858" y="4267020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1402" y="2572511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6108" y="4267020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2802" y="2572511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77508" y="4267020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0133" y="2972942"/>
              <a:ext cx="2114550" cy="857250"/>
            </a:xfrm>
            <a:custGeom>
              <a:avLst/>
              <a:gdLst/>
              <a:ahLst/>
              <a:cxnLst/>
              <a:rect l="l" t="t" r="r" b="b"/>
              <a:pathLst>
                <a:path w="2114550" h="857250">
                  <a:moveTo>
                    <a:pt x="211455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114550" y="857250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50133" y="2972942"/>
            <a:ext cx="2114550" cy="85725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8590" marR="142240" algn="ctr">
              <a:lnSpc>
                <a:spcPct val="100000"/>
              </a:lnSpc>
              <a:spcBef>
                <a:spcPts val="1135"/>
              </a:spcBef>
            </a:pPr>
            <a:r>
              <a:rPr sz="1200" spc="-355" dirty="0">
                <a:latin typeface="SimSun"/>
                <a:cs typeface="SimSun"/>
              </a:rPr>
              <a:t>i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25" dirty="0">
                <a:latin typeface="SimSun"/>
                <a:cs typeface="SimSun"/>
              </a:rPr>
              <a:t>blockIdx.x</a:t>
            </a:r>
            <a:r>
              <a:rPr sz="1200" spc="-229" dirty="0">
                <a:latin typeface="SimSun"/>
                <a:cs typeface="SimSun"/>
              </a:rPr>
              <a:t> </a:t>
            </a:r>
            <a:r>
              <a:rPr sz="1200" spc="-120" dirty="0">
                <a:latin typeface="SimSun"/>
                <a:cs typeface="SimSun"/>
              </a:rPr>
              <a:t>*</a:t>
            </a:r>
            <a:r>
              <a:rPr sz="1200" spc="-250" dirty="0">
                <a:latin typeface="SimSun"/>
                <a:cs typeface="SimSun"/>
              </a:rPr>
              <a:t> </a:t>
            </a:r>
            <a:r>
              <a:rPr sz="1200" spc="-65" dirty="0">
                <a:latin typeface="SimSun"/>
                <a:cs typeface="SimSun"/>
              </a:rPr>
              <a:t>blockDim.x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120" dirty="0">
                <a:latin typeface="SimSun"/>
                <a:cs typeface="SimSun"/>
              </a:rPr>
              <a:t>+ </a:t>
            </a:r>
            <a:r>
              <a:rPr sz="1200" spc="-55" dirty="0">
                <a:latin typeface="SimSun"/>
                <a:cs typeface="SimSun"/>
              </a:rPr>
              <a:t>threadIdx.x;</a:t>
            </a:r>
            <a:endParaRPr sz="1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200" spc="-140" dirty="0">
                <a:latin typeface="SimSun"/>
                <a:cs typeface="SimSun"/>
              </a:rPr>
              <a:t>C_d[i]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40" dirty="0">
                <a:latin typeface="SimSun"/>
                <a:cs typeface="SimSun"/>
              </a:rPr>
              <a:t>A_d[i]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+</a:t>
            </a:r>
            <a:r>
              <a:rPr sz="1200" spc="-260" dirty="0">
                <a:latin typeface="SimSun"/>
                <a:cs typeface="SimSun"/>
              </a:rPr>
              <a:t> </a:t>
            </a:r>
            <a:r>
              <a:rPr sz="1200" spc="-40" dirty="0">
                <a:latin typeface="SimSun"/>
                <a:cs typeface="SimSun"/>
              </a:rPr>
              <a:t>B_d[i];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1686" y="2533516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343783" y="2280792"/>
          <a:ext cx="1200150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664583" y="2287142"/>
            <a:ext cx="400050" cy="285750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0"/>
              </a:spcBef>
            </a:pPr>
            <a:r>
              <a:rPr sz="1050" spc="-25" dirty="0">
                <a:latin typeface="SimSun"/>
                <a:cs typeface="SimSun"/>
              </a:rPr>
              <a:t>254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4633" y="2287142"/>
            <a:ext cx="400050" cy="285750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0"/>
              </a:spcBef>
            </a:pPr>
            <a:r>
              <a:rPr sz="1050" spc="-25" dirty="0">
                <a:latin typeface="SimSun"/>
                <a:cs typeface="SimSun"/>
              </a:rPr>
              <a:t>255</a:t>
            </a:r>
            <a:endParaRPr sz="105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1686" y="3962266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318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网格</a:t>
            </a:r>
            <a:r>
              <a:rPr spc="-45" dirty="0"/>
              <a:t>（grid）：</a:t>
            </a:r>
            <a:r>
              <a:rPr spc="-10" dirty="0"/>
              <a:t>并行线程块组合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128" y="751738"/>
            <a:ext cx="450151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65" dirty="0">
                <a:latin typeface="SimSun"/>
                <a:cs typeface="SimSun"/>
              </a:rPr>
              <a:t>CUDA</a:t>
            </a:r>
            <a:r>
              <a:rPr sz="1200" spc="-40" dirty="0">
                <a:latin typeface="SimSun"/>
                <a:cs typeface="SimSun"/>
              </a:rPr>
              <a:t> 核函数由线程网格</a:t>
            </a:r>
            <a:r>
              <a:rPr sz="1200" dirty="0">
                <a:latin typeface="SimSun"/>
                <a:cs typeface="SimSun"/>
              </a:rPr>
              <a:t>（数组）</a:t>
            </a:r>
            <a:r>
              <a:rPr sz="1200" spc="-25" dirty="0">
                <a:latin typeface="SimSun"/>
                <a:cs typeface="SimSun"/>
              </a:rPr>
              <a:t>执行</a:t>
            </a:r>
            <a:endParaRPr sz="1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200" spc="170" dirty="0">
                <a:latin typeface="Arial MT"/>
                <a:cs typeface="Arial MT"/>
              </a:rPr>
              <a:t>– </a:t>
            </a:r>
            <a:r>
              <a:rPr sz="1200" spc="-5" dirty="0">
                <a:latin typeface="SimSun"/>
                <a:cs typeface="SimSun"/>
              </a:rPr>
              <a:t>每个线程都有一个索引，用于计算内存地址和做出控制决策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8808" y="2589783"/>
            <a:ext cx="2114550" cy="1785620"/>
            <a:chOff x="1138808" y="2589783"/>
            <a:chExt cx="2114550" cy="1785620"/>
          </a:xfrm>
        </p:grpSpPr>
        <p:sp>
          <p:nvSpPr>
            <p:cNvPr id="5" name="object 5"/>
            <p:cNvSpPr/>
            <p:nvPr/>
          </p:nvSpPr>
          <p:spPr>
            <a:xfrm>
              <a:off x="1309877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4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4233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5627" y="2596133"/>
              <a:ext cx="175895" cy="1724025"/>
            </a:xfrm>
            <a:custGeom>
              <a:avLst/>
              <a:gdLst/>
              <a:ahLst/>
              <a:cxnLst/>
              <a:rect l="l" t="t" r="r" b="b"/>
              <a:pathLst>
                <a:path w="175894" h="1724025">
                  <a:moveTo>
                    <a:pt x="0" y="0"/>
                  </a:moveTo>
                  <a:lnTo>
                    <a:pt x="31922" y="41909"/>
                  </a:lnTo>
                  <a:lnTo>
                    <a:pt x="62897" y="83818"/>
                  </a:lnTo>
                  <a:lnTo>
                    <a:pt x="91979" y="125725"/>
                  </a:lnTo>
                  <a:lnTo>
                    <a:pt x="118221" y="167633"/>
                  </a:lnTo>
                  <a:lnTo>
                    <a:pt x="140675" y="209541"/>
                  </a:lnTo>
                  <a:lnTo>
                    <a:pt x="158394" y="251449"/>
                  </a:lnTo>
                  <a:lnTo>
                    <a:pt x="170433" y="293357"/>
                  </a:lnTo>
                  <a:lnTo>
                    <a:pt x="175844" y="335267"/>
                  </a:lnTo>
                  <a:lnTo>
                    <a:pt x="171018" y="376785"/>
                  </a:lnTo>
                  <a:lnTo>
                    <a:pt x="155292" y="417743"/>
                  </a:lnTo>
                  <a:lnTo>
                    <a:pt x="132130" y="458460"/>
                  </a:lnTo>
                  <a:lnTo>
                    <a:pt x="105000" y="499254"/>
                  </a:lnTo>
                  <a:lnTo>
                    <a:pt x="77369" y="540445"/>
                  </a:lnTo>
                  <a:lnTo>
                    <a:pt x="52703" y="582353"/>
                  </a:lnTo>
                  <a:lnTo>
                    <a:pt x="34470" y="625296"/>
                  </a:lnTo>
                  <a:lnTo>
                    <a:pt x="26136" y="669594"/>
                  </a:lnTo>
                  <a:lnTo>
                    <a:pt x="29530" y="716032"/>
                  </a:lnTo>
                  <a:lnTo>
                    <a:pt x="42155" y="764649"/>
                  </a:lnTo>
                  <a:lnTo>
                    <a:pt x="60991" y="814630"/>
                  </a:lnTo>
                  <a:lnTo>
                    <a:pt x="83015" y="865162"/>
                  </a:lnTo>
                  <a:lnTo>
                    <a:pt x="105206" y="915429"/>
                  </a:lnTo>
                  <a:lnTo>
                    <a:pt x="124543" y="964617"/>
                  </a:lnTo>
                  <a:lnTo>
                    <a:pt x="138005" y="1011912"/>
                  </a:lnTo>
                  <a:lnTo>
                    <a:pt x="142570" y="1056500"/>
                  </a:lnTo>
                  <a:lnTo>
                    <a:pt x="134586" y="1104501"/>
                  </a:lnTo>
                  <a:lnTo>
                    <a:pt x="115651" y="1150481"/>
                  </a:lnTo>
                  <a:lnTo>
                    <a:pt x="90231" y="1194718"/>
                  </a:lnTo>
                  <a:lnTo>
                    <a:pt x="62794" y="1237493"/>
                  </a:lnTo>
                  <a:lnTo>
                    <a:pt x="37810" y="1279085"/>
                  </a:lnTo>
                  <a:lnTo>
                    <a:pt x="19745" y="1319774"/>
                  </a:lnTo>
                  <a:lnTo>
                    <a:pt x="13068" y="1359839"/>
                  </a:lnTo>
                  <a:lnTo>
                    <a:pt x="22778" y="1406009"/>
                  </a:lnTo>
                  <a:lnTo>
                    <a:pt x="46382" y="1451212"/>
                  </a:lnTo>
                  <a:lnTo>
                    <a:pt x="77377" y="1494953"/>
                  </a:lnTo>
                  <a:lnTo>
                    <a:pt x="109264" y="1536737"/>
                  </a:lnTo>
                  <a:lnTo>
                    <a:pt x="135541" y="1576069"/>
                  </a:lnTo>
                  <a:lnTo>
                    <a:pt x="149707" y="1612455"/>
                  </a:lnTo>
                  <a:lnTo>
                    <a:pt x="150421" y="1642300"/>
                  </a:lnTo>
                  <a:lnTo>
                    <a:pt x="143871" y="1671305"/>
                  </a:lnTo>
                  <a:lnTo>
                    <a:pt x="132398" y="1698746"/>
                  </a:lnTo>
                  <a:lnTo>
                    <a:pt x="118338" y="172389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9986" y="428910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45" y="0"/>
                  </a:moveTo>
                  <a:lnTo>
                    <a:pt x="0" y="84772"/>
                  </a:lnTo>
                  <a:lnTo>
                    <a:pt x="72885" y="40665"/>
                  </a:lnTo>
                  <a:lnTo>
                    <a:pt x="8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227" y="2596133"/>
              <a:ext cx="175895" cy="1724025"/>
            </a:xfrm>
            <a:custGeom>
              <a:avLst/>
              <a:gdLst/>
              <a:ahLst/>
              <a:cxnLst/>
              <a:rect l="l" t="t" r="r" b="b"/>
              <a:pathLst>
                <a:path w="175894" h="1724025">
                  <a:moveTo>
                    <a:pt x="0" y="0"/>
                  </a:moveTo>
                  <a:lnTo>
                    <a:pt x="31922" y="41909"/>
                  </a:lnTo>
                  <a:lnTo>
                    <a:pt x="62897" y="83818"/>
                  </a:lnTo>
                  <a:lnTo>
                    <a:pt x="91979" y="125725"/>
                  </a:lnTo>
                  <a:lnTo>
                    <a:pt x="118221" y="167633"/>
                  </a:lnTo>
                  <a:lnTo>
                    <a:pt x="140675" y="209541"/>
                  </a:lnTo>
                  <a:lnTo>
                    <a:pt x="158394" y="251449"/>
                  </a:lnTo>
                  <a:lnTo>
                    <a:pt x="170433" y="293357"/>
                  </a:lnTo>
                  <a:lnTo>
                    <a:pt x="175844" y="335267"/>
                  </a:lnTo>
                  <a:lnTo>
                    <a:pt x="171018" y="376785"/>
                  </a:lnTo>
                  <a:lnTo>
                    <a:pt x="155292" y="417743"/>
                  </a:lnTo>
                  <a:lnTo>
                    <a:pt x="132130" y="458460"/>
                  </a:lnTo>
                  <a:lnTo>
                    <a:pt x="105000" y="499254"/>
                  </a:lnTo>
                  <a:lnTo>
                    <a:pt x="77369" y="540445"/>
                  </a:lnTo>
                  <a:lnTo>
                    <a:pt x="52703" y="582353"/>
                  </a:lnTo>
                  <a:lnTo>
                    <a:pt x="34470" y="625296"/>
                  </a:lnTo>
                  <a:lnTo>
                    <a:pt x="26136" y="669594"/>
                  </a:lnTo>
                  <a:lnTo>
                    <a:pt x="29530" y="716032"/>
                  </a:lnTo>
                  <a:lnTo>
                    <a:pt x="42155" y="764649"/>
                  </a:lnTo>
                  <a:lnTo>
                    <a:pt x="60991" y="814630"/>
                  </a:lnTo>
                  <a:lnTo>
                    <a:pt x="83015" y="865162"/>
                  </a:lnTo>
                  <a:lnTo>
                    <a:pt x="105206" y="915429"/>
                  </a:lnTo>
                  <a:lnTo>
                    <a:pt x="124543" y="964617"/>
                  </a:lnTo>
                  <a:lnTo>
                    <a:pt x="138005" y="1011912"/>
                  </a:lnTo>
                  <a:lnTo>
                    <a:pt x="142570" y="1056500"/>
                  </a:lnTo>
                  <a:lnTo>
                    <a:pt x="134586" y="1104501"/>
                  </a:lnTo>
                  <a:lnTo>
                    <a:pt x="115651" y="1150481"/>
                  </a:lnTo>
                  <a:lnTo>
                    <a:pt x="90231" y="1194718"/>
                  </a:lnTo>
                  <a:lnTo>
                    <a:pt x="62794" y="1237493"/>
                  </a:lnTo>
                  <a:lnTo>
                    <a:pt x="37810" y="1279085"/>
                  </a:lnTo>
                  <a:lnTo>
                    <a:pt x="19745" y="1319774"/>
                  </a:lnTo>
                  <a:lnTo>
                    <a:pt x="13068" y="1359839"/>
                  </a:lnTo>
                  <a:lnTo>
                    <a:pt x="22778" y="1406009"/>
                  </a:lnTo>
                  <a:lnTo>
                    <a:pt x="46382" y="1451212"/>
                  </a:lnTo>
                  <a:lnTo>
                    <a:pt x="77377" y="1494953"/>
                  </a:lnTo>
                  <a:lnTo>
                    <a:pt x="109264" y="1536737"/>
                  </a:lnTo>
                  <a:lnTo>
                    <a:pt x="135541" y="1576069"/>
                  </a:lnTo>
                  <a:lnTo>
                    <a:pt x="149707" y="1612455"/>
                  </a:lnTo>
                  <a:lnTo>
                    <a:pt x="150421" y="1642300"/>
                  </a:lnTo>
                  <a:lnTo>
                    <a:pt x="143871" y="1671305"/>
                  </a:lnTo>
                  <a:lnTo>
                    <a:pt x="132398" y="1698746"/>
                  </a:lnTo>
                  <a:lnTo>
                    <a:pt x="118338" y="172389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586" y="428910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45" y="0"/>
                  </a:moveTo>
                  <a:lnTo>
                    <a:pt x="0" y="84772"/>
                  </a:lnTo>
                  <a:lnTo>
                    <a:pt x="72885" y="40665"/>
                  </a:lnTo>
                  <a:lnTo>
                    <a:pt x="8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2827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4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7183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10077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4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4433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1477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4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5833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808" y="2996564"/>
              <a:ext cx="2114550" cy="857250"/>
            </a:xfrm>
            <a:custGeom>
              <a:avLst/>
              <a:gdLst/>
              <a:ahLst/>
              <a:cxnLst/>
              <a:rect l="l" t="t" r="r" b="b"/>
              <a:pathLst>
                <a:path w="2114550" h="857250">
                  <a:moveTo>
                    <a:pt x="211455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114550" y="857250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8808" y="2996564"/>
            <a:ext cx="2114550" cy="85725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8590" marR="142875" algn="ctr">
              <a:lnSpc>
                <a:spcPct val="100000"/>
              </a:lnSpc>
              <a:spcBef>
                <a:spcPts val="1135"/>
              </a:spcBef>
            </a:pPr>
            <a:r>
              <a:rPr sz="1200" spc="-355" dirty="0">
                <a:latin typeface="SimSun"/>
                <a:cs typeface="SimSun"/>
              </a:rPr>
              <a:t>i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25" dirty="0">
                <a:latin typeface="SimSun"/>
                <a:cs typeface="SimSun"/>
              </a:rPr>
              <a:t>blockIdx.x</a:t>
            </a:r>
            <a:r>
              <a:rPr sz="1200" spc="-229" dirty="0">
                <a:latin typeface="SimSun"/>
                <a:cs typeface="SimSun"/>
              </a:rPr>
              <a:t> </a:t>
            </a:r>
            <a:r>
              <a:rPr sz="1200" spc="-120" dirty="0">
                <a:latin typeface="SimSun"/>
                <a:cs typeface="SimSun"/>
              </a:rPr>
              <a:t>*</a:t>
            </a:r>
            <a:r>
              <a:rPr sz="1200" spc="-250" dirty="0">
                <a:latin typeface="SimSun"/>
                <a:cs typeface="SimSun"/>
              </a:rPr>
              <a:t> </a:t>
            </a:r>
            <a:r>
              <a:rPr sz="1200" spc="-65" dirty="0">
                <a:latin typeface="SimSun"/>
                <a:cs typeface="SimSun"/>
              </a:rPr>
              <a:t>blockDim.x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120" dirty="0">
                <a:latin typeface="SimSun"/>
                <a:cs typeface="SimSun"/>
              </a:rPr>
              <a:t>+ </a:t>
            </a:r>
            <a:r>
              <a:rPr sz="1200" spc="-55" dirty="0">
                <a:latin typeface="SimSun"/>
                <a:cs typeface="SimSun"/>
              </a:rPr>
              <a:t>threadIdx.x;</a:t>
            </a:r>
            <a:endParaRPr sz="1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200" spc="-140" dirty="0">
                <a:latin typeface="SimSun"/>
                <a:cs typeface="SimSun"/>
              </a:rPr>
              <a:t>C_d[i]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40" dirty="0">
                <a:latin typeface="SimSun"/>
                <a:cs typeface="SimSun"/>
              </a:rPr>
              <a:t>A_d[i]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+</a:t>
            </a:r>
            <a:r>
              <a:rPr sz="1200" spc="-260" dirty="0">
                <a:latin typeface="SimSun"/>
                <a:cs typeface="SimSun"/>
              </a:rPr>
              <a:t> </a:t>
            </a:r>
            <a:r>
              <a:rPr sz="1200" spc="-40" dirty="0">
                <a:latin typeface="SimSun"/>
                <a:cs typeface="SimSun"/>
              </a:rPr>
              <a:t>B_d[i];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9978" y="2557090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32458" y="2304414"/>
          <a:ext cx="1289050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403729" y="2310764"/>
            <a:ext cx="441959" cy="285750"/>
          </a:xfrm>
          <a:custGeom>
            <a:avLst/>
            <a:gdLst/>
            <a:ahLst/>
            <a:cxnLst/>
            <a:rect l="l" t="t" r="r" b="b"/>
            <a:pathLst>
              <a:path w="441960" h="285750">
                <a:moveTo>
                  <a:pt x="0" y="0"/>
                </a:moveTo>
                <a:lnTo>
                  <a:pt x="441959" y="0"/>
                </a:lnTo>
                <a:lnTo>
                  <a:pt x="441959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10079" y="2317114"/>
            <a:ext cx="429259" cy="2730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40"/>
              </a:spcBef>
            </a:pPr>
            <a:r>
              <a:rPr sz="1100" spc="-25" dirty="0">
                <a:latin typeface="SimSun"/>
                <a:cs typeface="SimSun"/>
              </a:rPr>
              <a:t>254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3308" y="2310764"/>
            <a:ext cx="425450" cy="285750"/>
          </a:xfrm>
          <a:custGeom>
            <a:avLst/>
            <a:gdLst/>
            <a:ahLst/>
            <a:cxnLst/>
            <a:rect l="l" t="t" r="r" b="b"/>
            <a:pathLst>
              <a:path w="425450" h="285750">
                <a:moveTo>
                  <a:pt x="0" y="0"/>
                </a:moveTo>
                <a:lnTo>
                  <a:pt x="425195" y="0"/>
                </a:lnTo>
                <a:lnTo>
                  <a:pt x="425195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59658" y="2317114"/>
            <a:ext cx="412750" cy="27305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4318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40"/>
              </a:spcBef>
            </a:pPr>
            <a:r>
              <a:rPr sz="1100" spc="-25" dirty="0">
                <a:latin typeface="SimSun"/>
                <a:cs typeface="SimSun"/>
              </a:rPr>
              <a:t>255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8636" y="2035942"/>
            <a:ext cx="11296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SimSun"/>
                <a:cs typeface="SimSun"/>
              </a:rPr>
              <a:t>Thread</a:t>
            </a:r>
            <a:r>
              <a:rPr sz="1400" spc="-265" dirty="0">
                <a:latin typeface="SimSun"/>
                <a:cs typeface="SimSun"/>
              </a:rPr>
              <a:t> </a:t>
            </a:r>
            <a:r>
              <a:rPr sz="1400" spc="-100" dirty="0">
                <a:latin typeface="SimSun"/>
                <a:cs typeface="SimSun"/>
              </a:rPr>
              <a:t>Block</a:t>
            </a:r>
            <a:r>
              <a:rPr sz="1400" spc="-250" dirty="0">
                <a:latin typeface="SimSun"/>
                <a:cs typeface="SimSun"/>
              </a:rPr>
              <a:t> </a:t>
            </a:r>
            <a:r>
              <a:rPr sz="1400" spc="-50" dirty="0">
                <a:latin typeface="SimSun"/>
                <a:cs typeface="SimSun"/>
              </a:rPr>
              <a:t>0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54297" y="2589783"/>
            <a:ext cx="1790064" cy="1785620"/>
            <a:chOff x="3654297" y="2589783"/>
            <a:chExt cx="1790064" cy="1785620"/>
          </a:xfrm>
        </p:grpSpPr>
        <p:sp>
          <p:nvSpPr>
            <p:cNvPr id="27" name="object 27"/>
            <p:cNvSpPr/>
            <p:nvPr/>
          </p:nvSpPr>
          <p:spPr>
            <a:xfrm>
              <a:off x="3660647" y="2596133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45354" y="4290642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46397" y="2596133"/>
              <a:ext cx="177165" cy="1724660"/>
            </a:xfrm>
            <a:custGeom>
              <a:avLst/>
              <a:gdLst/>
              <a:ahLst/>
              <a:cxnLst/>
              <a:rect l="l" t="t" r="r" b="b"/>
              <a:pathLst>
                <a:path w="177164" h="1724660">
                  <a:moveTo>
                    <a:pt x="0" y="0"/>
                  </a:moveTo>
                  <a:lnTo>
                    <a:pt x="32055" y="41909"/>
                  </a:lnTo>
                  <a:lnTo>
                    <a:pt x="63159" y="83818"/>
                  </a:lnTo>
                  <a:lnTo>
                    <a:pt x="92362" y="125725"/>
                  </a:lnTo>
                  <a:lnTo>
                    <a:pt x="118713" y="167633"/>
                  </a:lnTo>
                  <a:lnTo>
                    <a:pt x="141261" y="209541"/>
                  </a:lnTo>
                  <a:lnTo>
                    <a:pt x="159055" y="251449"/>
                  </a:lnTo>
                  <a:lnTo>
                    <a:pt x="171145" y="293357"/>
                  </a:lnTo>
                  <a:lnTo>
                    <a:pt x="176580" y="335267"/>
                  </a:lnTo>
                  <a:lnTo>
                    <a:pt x="171737" y="376785"/>
                  </a:lnTo>
                  <a:lnTo>
                    <a:pt x="155945" y="417743"/>
                  </a:lnTo>
                  <a:lnTo>
                    <a:pt x="132687" y="458460"/>
                  </a:lnTo>
                  <a:lnTo>
                    <a:pt x="105444" y="499254"/>
                  </a:lnTo>
                  <a:lnTo>
                    <a:pt x="77698" y="540445"/>
                  </a:lnTo>
                  <a:lnTo>
                    <a:pt x="52929" y="582353"/>
                  </a:lnTo>
                  <a:lnTo>
                    <a:pt x="34620" y="625296"/>
                  </a:lnTo>
                  <a:lnTo>
                    <a:pt x="26250" y="669594"/>
                  </a:lnTo>
                  <a:lnTo>
                    <a:pt x="28767" y="710750"/>
                  </a:lnTo>
                  <a:lnTo>
                    <a:pt x="38875" y="753699"/>
                  </a:lnTo>
                  <a:lnTo>
                    <a:pt x="54443" y="797869"/>
                  </a:lnTo>
                  <a:lnTo>
                    <a:pt x="73341" y="842687"/>
                  </a:lnTo>
                  <a:lnTo>
                    <a:pt x="93436" y="887584"/>
                  </a:lnTo>
                  <a:lnTo>
                    <a:pt x="112599" y="931985"/>
                  </a:lnTo>
                  <a:lnTo>
                    <a:pt x="128698" y="975319"/>
                  </a:lnTo>
                  <a:lnTo>
                    <a:pt x="139602" y="1017015"/>
                  </a:lnTo>
                  <a:lnTo>
                    <a:pt x="143179" y="1056500"/>
                  </a:lnTo>
                  <a:lnTo>
                    <a:pt x="135160" y="1104501"/>
                  </a:lnTo>
                  <a:lnTo>
                    <a:pt x="116142" y="1150481"/>
                  </a:lnTo>
                  <a:lnTo>
                    <a:pt x="90611" y="1194718"/>
                  </a:lnTo>
                  <a:lnTo>
                    <a:pt x="63056" y="1237493"/>
                  </a:lnTo>
                  <a:lnTo>
                    <a:pt x="37964" y="1279085"/>
                  </a:lnTo>
                  <a:lnTo>
                    <a:pt x="19822" y="1319774"/>
                  </a:lnTo>
                  <a:lnTo>
                    <a:pt x="13119" y="1359839"/>
                  </a:lnTo>
                  <a:lnTo>
                    <a:pt x="22869" y="1406009"/>
                  </a:lnTo>
                  <a:lnTo>
                    <a:pt x="46572" y="1451212"/>
                  </a:lnTo>
                  <a:lnTo>
                    <a:pt x="77700" y="1494953"/>
                  </a:lnTo>
                  <a:lnTo>
                    <a:pt x="109721" y="1536737"/>
                  </a:lnTo>
                  <a:lnTo>
                    <a:pt x="136108" y="1576069"/>
                  </a:lnTo>
                  <a:lnTo>
                    <a:pt x="150329" y="1612455"/>
                  </a:lnTo>
                  <a:lnTo>
                    <a:pt x="151045" y="1642354"/>
                  </a:lnTo>
                  <a:lnTo>
                    <a:pt x="144443" y="1671407"/>
                  </a:lnTo>
                  <a:lnTo>
                    <a:pt x="132888" y="1698885"/>
                  </a:lnTo>
                  <a:lnTo>
                    <a:pt x="118745" y="17240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31108" y="428912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610" y="0"/>
                  </a:moveTo>
                  <a:lnTo>
                    <a:pt x="0" y="84759"/>
                  </a:lnTo>
                  <a:lnTo>
                    <a:pt x="72974" y="4079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4997" y="2596133"/>
              <a:ext cx="177165" cy="1724660"/>
            </a:xfrm>
            <a:custGeom>
              <a:avLst/>
              <a:gdLst/>
              <a:ahLst/>
              <a:cxnLst/>
              <a:rect l="l" t="t" r="r" b="b"/>
              <a:pathLst>
                <a:path w="177164" h="1724660">
                  <a:moveTo>
                    <a:pt x="0" y="0"/>
                  </a:moveTo>
                  <a:lnTo>
                    <a:pt x="32055" y="41909"/>
                  </a:lnTo>
                  <a:lnTo>
                    <a:pt x="63159" y="83818"/>
                  </a:lnTo>
                  <a:lnTo>
                    <a:pt x="92362" y="125725"/>
                  </a:lnTo>
                  <a:lnTo>
                    <a:pt x="118713" y="167633"/>
                  </a:lnTo>
                  <a:lnTo>
                    <a:pt x="141261" y="209541"/>
                  </a:lnTo>
                  <a:lnTo>
                    <a:pt x="159055" y="251449"/>
                  </a:lnTo>
                  <a:lnTo>
                    <a:pt x="171145" y="293357"/>
                  </a:lnTo>
                  <a:lnTo>
                    <a:pt x="176580" y="335267"/>
                  </a:lnTo>
                  <a:lnTo>
                    <a:pt x="171737" y="376785"/>
                  </a:lnTo>
                  <a:lnTo>
                    <a:pt x="155945" y="417743"/>
                  </a:lnTo>
                  <a:lnTo>
                    <a:pt x="132687" y="458460"/>
                  </a:lnTo>
                  <a:lnTo>
                    <a:pt x="105444" y="499254"/>
                  </a:lnTo>
                  <a:lnTo>
                    <a:pt x="77698" y="540445"/>
                  </a:lnTo>
                  <a:lnTo>
                    <a:pt x="52929" y="582353"/>
                  </a:lnTo>
                  <a:lnTo>
                    <a:pt x="34620" y="625296"/>
                  </a:lnTo>
                  <a:lnTo>
                    <a:pt x="26250" y="669594"/>
                  </a:lnTo>
                  <a:lnTo>
                    <a:pt x="28767" y="710750"/>
                  </a:lnTo>
                  <a:lnTo>
                    <a:pt x="38875" y="753699"/>
                  </a:lnTo>
                  <a:lnTo>
                    <a:pt x="54443" y="797869"/>
                  </a:lnTo>
                  <a:lnTo>
                    <a:pt x="73341" y="842687"/>
                  </a:lnTo>
                  <a:lnTo>
                    <a:pt x="93436" y="887584"/>
                  </a:lnTo>
                  <a:lnTo>
                    <a:pt x="112599" y="931985"/>
                  </a:lnTo>
                  <a:lnTo>
                    <a:pt x="128698" y="975319"/>
                  </a:lnTo>
                  <a:lnTo>
                    <a:pt x="139602" y="1017015"/>
                  </a:lnTo>
                  <a:lnTo>
                    <a:pt x="143179" y="1056500"/>
                  </a:lnTo>
                  <a:lnTo>
                    <a:pt x="135160" y="1104501"/>
                  </a:lnTo>
                  <a:lnTo>
                    <a:pt x="116142" y="1150481"/>
                  </a:lnTo>
                  <a:lnTo>
                    <a:pt x="90611" y="1194718"/>
                  </a:lnTo>
                  <a:lnTo>
                    <a:pt x="63056" y="1237493"/>
                  </a:lnTo>
                  <a:lnTo>
                    <a:pt x="37964" y="1279085"/>
                  </a:lnTo>
                  <a:lnTo>
                    <a:pt x="19822" y="1319774"/>
                  </a:lnTo>
                  <a:lnTo>
                    <a:pt x="13119" y="1359839"/>
                  </a:lnTo>
                  <a:lnTo>
                    <a:pt x="22869" y="1406009"/>
                  </a:lnTo>
                  <a:lnTo>
                    <a:pt x="46572" y="1451212"/>
                  </a:lnTo>
                  <a:lnTo>
                    <a:pt x="77700" y="1494953"/>
                  </a:lnTo>
                  <a:lnTo>
                    <a:pt x="109721" y="1536737"/>
                  </a:lnTo>
                  <a:lnTo>
                    <a:pt x="136108" y="1576069"/>
                  </a:lnTo>
                  <a:lnTo>
                    <a:pt x="150329" y="1612455"/>
                  </a:lnTo>
                  <a:lnTo>
                    <a:pt x="151045" y="1642354"/>
                  </a:lnTo>
                  <a:lnTo>
                    <a:pt x="144443" y="1671407"/>
                  </a:lnTo>
                  <a:lnTo>
                    <a:pt x="132888" y="1698885"/>
                  </a:lnTo>
                  <a:lnTo>
                    <a:pt x="118745" y="17240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59708" y="428912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610" y="0"/>
                  </a:moveTo>
                  <a:lnTo>
                    <a:pt x="0" y="84759"/>
                  </a:lnTo>
                  <a:lnTo>
                    <a:pt x="72974" y="4079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03597" y="2596133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8304" y="4290642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60847" y="2596133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5554" y="4290642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32247" y="2596133"/>
              <a:ext cx="177165" cy="1725930"/>
            </a:xfrm>
            <a:custGeom>
              <a:avLst/>
              <a:gdLst/>
              <a:ahLst/>
              <a:cxnLst/>
              <a:rect l="l" t="t" r="r" b="b"/>
              <a:pathLst>
                <a:path w="177164" h="1725929">
                  <a:moveTo>
                    <a:pt x="0" y="0"/>
                  </a:moveTo>
                  <a:lnTo>
                    <a:pt x="32055" y="41943"/>
                  </a:lnTo>
                  <a:lnTo>
                    <a:pt x="63159" y="83886"/>
                  </a:lnTo>
                  <a:lnTo>
                    <a:pt x="92362" y="125830"/>
                  </a:lnTo>
                  <a:lnTo>
                    <a:pt x="118713" y="167773"/>
                  </a:lnTo>
                  <a:lnTo>
                    <a:pt x="141261" y="209716"/>
                  </a:lnTo>
                  <a:lnTo>
                    <a:pt x="159055" y="251660"/>
                  </a:lnTo>
                  <a:lnTo>
                    <a:pt x="171145" y="293603"/>
                  </a:lnTo>
                  <a:lnTo>
                    <a:pt x="176580" y="335546"/>
                  </a:lnTo>
                  <a:lnTo>
                    <a:pt x="171737" y="377106"/>
                  </a:lnTo>
                  <a:lnTo>
                    <a:pt x="155945" y="418104"/>
                  </a:lnTo>
                  <a:lnTo>
                    <a:pt x="132687" y="458858"/>
                  </a:lnTo>
                  <a:lnTo>
                    <a:pt x="105444" y="499689"/>
                  </a:lnTo>
                  <a:lnTo>
                    <a:pt x="77698" y="540915"/>
                  </a:lnTo>
                  <a:lnTo>
                    <a:pt x="52929" y="582857"/>
                  </a:lnTo>
                  <a:lnTo>
                    <a:pt x="34620" y="625834"/>
                  </a:lnTo>
                  <a:lnTo>
                    <a:pt x="26250" y="670166"/>
                  </a:lnTo>
                  <a:lnTo>
                    <a:pt x="28767" y="711357"/>
                  </a:lnTo>
                  <a:lnTo>
                    <a:pt x="38875" y="754343"/>
                  </a:lnTo>
                  <a:lnTo>
                    <a:pt x="54443" y="798552"/>
                  </a:lnTo>
                  <a:lnTo>
                    <a:pt x="73341" y="843410"/>
                  </a:lnTo>
                  <a:lnTo>
                    <a:pt x="93436" y="888347"/>
                  </a:lnTo>
                  <a:lnTo>
                    <a:pt x="112599" y="932788"/>
                  </a:lnTo>
                  <a:lnTo>
                    <a:pt x="128698" y="976161"/>
                  </a:lnTo>
                  <a:lnTo>
                    <a:pt x="139602" y="1017894"/>
                  </a:lnTo>
                  <a:lnTo>
                    <a:pt x="143179" y="1057414"/>
                  </a:lnTo>
                  <a:lnTo>
                    <a:pt x="135160" y="1105454"/>
                  </a:lnTo>
                  <a:lnTo>
                    <a:pt x="116142" y="1151471"/>
                  </a:lnTo>
                  <a:lnTo>
                    <a:pt x="90611" y="1195746"/>
                  </a:lnTo>
                  <a:lnTo>
                    <a:pt x="63056" y="1238557"/>
                  </a:lnTo>
                  <a:lnTo>
                    <a:pt x="37964" y="1280185"/>
                  </a:lnTo>
                  <a:lnTo>
                    <a:pt x="19822" y="1320909"/>
                  </a:lnTo>
                  <a:lnTo>
                    <a:pt x="13119" y="1361008"/>
                  </a:lnTo>
                  <a:lnTo>
                    <a:pt x="22869" y="1407216"/>
                  </a:lnTo>
                  <a:lnTo>
                    <a:pt x="46572" y="1452459"/>
                  </a:lnTo>
                  <a:lnTo>
                    <a:pt x="77700" y="1496239"/>
                  </a:lnTo>
                  <a:lnTo>
                    <a:pt x="109721" y="1538060"/>
                  </a:lnTo>
                  <a:lnTo>
                    <a:pt x="136108" y="1577425"/>
                  </a:lnTo>
                  <a:lnTo>
                    <a:pt x="150329" y="1613839"/>
                  </a:lnTo>
                  <a:lnTo>
                    <a:pt x="151045" y="1643760"/>
                  </a:lnTo>
                  <a:lnTo>
                    <a:pt x="144443" y="1672836"/>
                  </a:lnTo>
                  <a:lnTo>
                    <a:pt x="132888" y="1700338"/>
                  </a:lnTo>
                  <a:lnTo>
                    <a:pt x="118745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6954" y="4290642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585" y="0"/>
                  </a:moveTo>
                  <a:lnTo>
                    <a:pt x="0" y="84759"/>
                  </a:lnTo>
                  <a:lnTo>
                    <a:pt x="72961" y="40766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588828" y="2557090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483228" y="2304414"/>
          <a:ext cx="2260600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25" dirty="0">
                          <a:latin typeface="SimSun"/>
                          <a:cs typeface="SimSun"/>
                        </a:rPr>
                        <a:t>254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25" dirty="0">
                          <a:latin typeface="SimSun"/>
                          <a:cs typeface="SimSun"/>
                        </a:rPr>
                        <a:t>255</a:t>
                      </a:r>
                      <a:endParaRPr sz="1100">
                        <a:latin typeface="SimSun"/>
                        <a:cs typeface="SimSun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987238" y="2032476"/>
            <a:ext cx="11296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SimSun"/>
                <a:cs typeface="SimSun"/>
              </a:rPr>
              <a:t>Thread</a:t>
            </a:r>
            <a:r>
              <a:rPr sz="1400" spc="-265" dirty="0">
                <a:latin typeface="SimSun"/>
                <a:cs typeface="SimSun"/>
              </a:rPr>
              <a:t> </a:t>
            </a:r>
            <a:r>
              <a:rPr sz="1400" spc="-100" dirty="0">
                <a:latin typeface="SimSun"/>
                <a:cs typeface="SimSun"/>
              </a:rPr>
              <a:t>Block</a:t>
            </a:r>
            <a:r>
              <a:rPr sz="1400" spc="-250" dirty="0">
                <a:latin typeface="SimSun"/>
                <a:cs typeface="SimSun"/>
              </a:rPr>
              <a:t> </a:t>
            </a:r>
            <a:r>
              <a:rPr sz="1400" spc="-50" dirty="0">
                <a:latin typeface="SimSun"/>
                <a:cs typeface="SimSun"/>
              </a:rPr>
              <a:t>1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89578" y="2996564"/>
            <a:ext cx="2114550" cy="857250"/>
          </a:xfrm>
          <a:custGeom>
            <a:avLst/>
            <a:gdLst/>
            <a:ahLst/>
            <a:cxnLst/>
            <a:rect l="l" t="t" r="r" b="b"/>
            <a:pathLst>
              <a:path w="2114550" h="857250">
                <a:moveTo>
                  <a:pt x="2114550" y="0"/>
                </a:moveTo>
                <a:lnTo>
                  <a:pt x="0" y="0"/>
                </a:lnTo>
                <a:lnTo>
                  <a:pt x="0" y="857250"/>
                </a:lnTo>
                <a:lnTo>
                  <a:pt x="2114550" y="857250"/>
                </a:lnTo>
                <a:lnTo>
                  <a:pt x="2114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89578" y="2996564"/>
            <a:ext cx="2114550" cy="85725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8590" marR="142240" algn="ctr">
              <a:lnSpc>
                <a:spcPct val="100000"/>
              </a:lnSpc>
              <a:spcBef>
                <a:spcPts val="1135"/>
              </a:spcBef>
            </a:pPr>
            <a:r>
              <a:rPr sz="1200" spc="-355" dirty="0">
                <a:latin typeface="SimSun"/>
                <a:cs typeface="SimSun"/>
              </a:rPr>
              <a:t>i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25" dirty="0">
                <a:latin typeface="SimSun"/>
                <a:cs typeface="SimSun"/>
              </a:rPr>
              <a:t>blockIdx.x</a:t>
            </a:r>
            <a:r>
              <a:rPr sz="1200" spc="-229" dirty="0">
                <a:latin typeface="SimSun"/>
                <a:cs typeface="SimSun"/>
              </a:rPr>
              <a:t> </a:t>
            </a:r>
            <a:r>
              <a:rPr sz="1200" spc="-120" dirty="0">
                <a:latin typeface="SimSun"/>
                <a:cs typeface="SimSun"/>
              </a:rPr>
              <a:t>*</a:t>
            </a:r>
            <a:r>
              <a:rPr sz="1200" spc="-250" dirty="0">
                <a:latin typeface="SimSun"/>
                <a:cs typeface="SimSun"/>
              </a:rPr>
              <a:t> </a:t>
            </a:r>
            <a:r>
              <a:rPr sz="1200" spc="-65" dirty="0">
                <a:latin typeface="SimSun"/>
                <a:cs typeface="SimSun"/>
              </a:rPr>
              <a:t>blockDim.x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120" dirty="0">
                <a:latin typeface="SimSun"/>
                <a:cs typeface="SimSun"/>
              </a:rPr>
              <a:t>+ </a:t>
            </a:r>
            <a:r>
              <a:rPr sz="1200" spc="-55" dirty="0">
                <a:latin typeface="SimSun"/>
                <a:cs typeface="SimSun"/>
              </a:rPr>
              <a:t>threadIdx.x;</a:t>
            </a:r>
            <a:endParaRPr sz="1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200" spc="-140" dirty="0">
                <a:latin typeface="SimSun"/>
                <a:cs typeface="SimSun"/>
              </a:rPr>
              <a:t>C_d[i]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40" dirty="0">
                <a:latin typeface="SimSun"/>
                <a:cs typeface="SimSun"/>
              </a:rPr>
              <a:t>A_d[i]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+</a:t>
            </a:r>
            <a:r>
              <a:rPr sz="1200" spc="-260" dirty="0">
                <a:latin typeface="SimSun"/>
                <a:cs typeface="SimSun"/>
              </a:rPr>
              <a:t> </a:t>
            </a:r>
            <a:r>
              <a:rPr sz="1200" spc="-40" dirty="0">
                <a:latin typeface="SimSun"/>
                <a:cs typeface="SimSun"/>
              </a:rPr>
              <a:t>B_d[i];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46978" y="2589783"/>
            <a:ext cx="1788795" cy="1785620"/>
            <a:chOff x="6046978" y="2589783"/>
            <a:chExt cx="1788795" cy="1785620"/>
          </a:xfrm>
        </p:grpSpPr>
        <p:sp>
          <p:nvSpPr>
            <p:cNvPr id="45" name="object 45"/>
            <p:cNvSpPr/>
            <p:nvPr/>
          </p:nvSpPr>
          <p:spPr>
            <a:xfrm>
              <a:off x="6053328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5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37684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39078" y="2596133"/>
              <a:ext cx="175895" cy="1724025"/>
            </a:xfrm>
            <a:custGeom>
              <a:avLst/>
              <a:gdLst/>
              <a:ahLst/>
              <a:cxnLst/>
              <a:rect l="l" t="t" r="r" b="b"/>
              <a:pathLst>
                <a:path w="175895" h="1724025">
                  <a:moveTo>
                    <a:pt x="0" y="0"/>
                  </a:moveTo>
                  <a:lnTo>
                    <a:pt x="31922" y="41909"/>
                  </a:lnTo>
                  <a:lnTo>
                    <a:pt x="62897" y="83818"/>
                  </a:lnTo>
                  <a:lnTo>
                    <a:pt x="91979" y="125725"/>
                  </a:lnTo>
                  <a:lnTo>
                    <a:pt x="118221" y="167633"/>
                  </a:lnTo>
                  <a:lnTo>
                    <a:pt x="140675" y="209541"/>
                  </a:lnTo>
                  <a:lnTo>
                    <a:pt x="158394" y="251449"/>
                  </a:lnTo>
                  <a:lnTo>
                    <a:pt x="170433" y="293357"/>
                  </a:lnTo>
                  <a:lnTo>
                    <a:pt x="175844" y="335267"/>
                  </a:lnTo>
                  <a:lnTo>
                    <a:pt x="171018" y="376785"/>
                  </a:lnTo>
                  <a:lnTo>
                    <a:pt x="155292" y="417743"/>
                  </a:lnTo>
                  <a:lnTo>
                    <a:pt x="132130" y="458460"/>
                  </a:lnTo>
                  <a:lnTo>
                    <a:pt x="105000" y="499254"/>
                  </a:lnTo>
                  <a:lnTo>
                    <a:pt x="77369" y="540445"/>
                  </a:lnTo>
                  <a:lnTo>
                    <a:pt x="52703" y="582353"/>
                  </a:lnTo>
                  <a:lnTo>
                    <a:pt x="34470" y="625296"/>
                  </a:lnTo>
                  <a:lnTo>
                    <a:pt x="26136" y="669594"/>
                  </a:lnTo>
                  <a:lnTo>
                    <a:pt x="29530" y="716032"/>
                  </a:lnTo>
                  <a:lnTo>
                    <a:pt x="42155" y="764649"/>
                  </a:lnTo>
                  <a:lnTo>
                    <a:pt x="60991" y="814630"/>
                  </a:lnTo>
                  <a:lnTo>
                    <a:pt x="83015" y="865162"/>
                  </a:lnTo>
                  <a:lnTo>
                    <a:pt x="105206" y="915429"/>
                  </a:lnTo>
                  <a:lnTo>
                    <a:pt x="124543" y="964617"/>
                  </a:lnTo>
                  <a:lnTo>
                    <a:pt x="138005" y="1011912"/>
                  </a:lnTo>
                  <a:lnTo>
                    <a:pt x="142570" y="1056500"/>
                  </a:lnTo>
                  <a:lnTo>
                    <a:pt x="134586" y="1104501"/>
                  </a:lnTo>
                  <a:lnTo>
                    <a:pt x="115651" y="1150481"/>
                  </a:lnTo>
                  <a:lnTo>
                    <a:pt x="90231" y="1194718"/>
                  </a:lnTo>
                  <a:lnTo>
                    <a:pt x="62794" y="1237493"/>
                  </a:lnTo>
                  <a:lnTo>
                    <a:pt x="37810" y="1279085"/>
                  </a:lnTo>
                  <a:lnTo>
                    <a:pt x="19745" y="1319774"/>
                  </a:lnTo>
                  <a:lnTo>
                    <a:pt x="13068" y="1359839"/>
                  </a:lnTo>
                  <a:lnTo>
                    <a:pt x="22778" y="1406009"/>
                  </a:lnTo>
                  <a:lnTo>
                    <a:pt x="46382" y="1451212"/>
                  </a:lnTo>
                  <a:lnTo>
                    <a:pt x="77377" y="1494953"/>
                  </a:lnTo>
                  <a:lnTo>
                    <a:pt x="109264" y="1536737"/>
                  </a:lnTo>
                  <a:lnTo>
                    <a:pt x="135541" y="1576069"/>
                  </a:lnTo>
                  <a:lnTo>
                    <a:pt x="149707" y="1612455"/>
                  </a:lnTo>
                  <a:lnTo>
                    <a:pt x="150426" y="1642300"/>
                  </a:lnTo>
                  <a:lnTo>
                    <a:pt x="143876" y="1671305"/>
                  </a:lnTo>
                  <a:lnTo>
                    <a:pt x="132400" y="1698746"/>
                  </a:lnTo>
                  <a:lnTo>
                    <a:pt x="118338" y="172389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23436" y="428910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45" y="0"/>
                  </a:moveTo>
                  <a:lnTo>
                    <a:pt x="0" y="84772"/>
                  </a:lnTo>
                  <a:lnTo>
                    <a:pt x="72885" y="40665"/>
                  </a:lnTo>
                  <a:lnTo>
                    <a:pt x="8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67678" y="2596133"/>
              <a:ext cx="175895" cy="1724025"/>
            </a:xfrm>
            <a:custGeom>
              <a:avLst/>
              <a:gdLst/>
              <a:ahLst/>
              <a:cxnLst/>
              <a:rect l="l" t="t" r="r" b="b"/>
              <a:pathLst>
                <a:path w="175895" h="1724025">
                  <a:moveTo>
                    <a:pt x="0" y="0"/>
                  </a:moveTo>
                  <a:lnTo>
                    <a:pt x="31922" y="41909"/>
                  </a:lnTo>
                  <a:lnTo>
                    <a:pt x="62897" y="83818"/>
                  </a:lnTo>
                  <a:lnTo>
                    <a:pt x="91979" y="125725"/>
                  </a:lnTo>
                  <a:lnTo>
                    <a:pt x="118221" y="167633"/>
                  </a:lnTo>
                  <a:lnTo>
                    <a:pt x="140675" y="209541"/>
                  </a:lnTo>
                  <a:lnTo>
                    <a:pt x="158394" y="251449"/>
                  </a:lnTo>
                  <a:lnTo>
                    <a:pt x="170433" y="293357"/>
                  </a:lnTo>
                  <a:lnTo>
                    <a:pt x="175844" y="335267"/>
                  </a:lnTo>
                  <a:lnTo>
                    <a:pt x="171018" y="376785"/>
                  </a:lnTo>
                  <a:lnTo>
                    <a:pt x="155292" y="417743"/>
                  </a:lnTo>
                  <a:lnTo>
                    <a:pt x="132130" y="458460"/>
                  </a:lnTo>
                  <a:lnTo>
                    <a:pt x="105000" y="499254"/>
                  </a:lnTo>
                  <a:lnTo>
                    <a:pt x="77369" y="540445"/>
                  </a:lnTo>
                  <a:lnTo>
                    <a:pt x="52703" y="582353"/>
                  </a:lnTo>
                  <a:lnTo>
                    <a:pt x="34470" y="625296"/>
                  </a:lnTo>
                  <a:lnTo>
                    <a:pt x="26136" y="669594"/>
                  </a:lnTo>
                  <a:lnTo>
                    <a:pt x="29530" y="716032"/>
                  </a:lnTo>
                  <a:lnTo>
                    <a:pt x="42155" y="764649"/>
                  </a:lnTo>
                  <a:lnTo>
                    <a:pt x="60991" y="814630"/>
                  </a:lnTo>
                  <a:lnTo>
                    <a:pt x="83015" y="865162"/>
                  </a:lnTo>
                  <a:lnTo>
                    <a:pt x="105206" y="915429"/>
                  </a:lnTo>
                  <a:lnTo>
                    <a:pt x="124543" y="964617"/>
                  </a:lnTo>
                  <a:lnTo>
                    <a:pt x="138005" y="1011912"/>
                  </a:lnTo>
                  <a:lnTo>
                    <a:pt x="142570" y="1056500"/>
                  </a:lnTo>
                  <a:lnTo>
                    <a:pt x="134586" y="1104501"/>
                  </a:lnTo>
                  <a:lnTo>
                    <a:pt x="115651" y="1150481"/>
                  </a:lnTo>
                  <a:lnTo>
                    <a:pt x="90231" y="1194718"/>
                  </a:lnTo>
                  <a:lnTo>
                    <a:pt x="62794" y="1237493"/>
                  </a:lnTo>
                  <a:lnTo>
                    <a:pt x="37810" y="1279085"/>
                  </a:lnTo>
                  <a:lnTo>
                    <a:pt x="19745" y="1319774"/>
                  </a:lnTo>
                  <a:lnTo>
                    <a:pt x="13068" y="1359839"/>
                  </a:lnTo>
                  <a:lnTo>
                    <a:pt x="22778" y="1406009"/>
                  </a:lnTo>
                  <a:lnTo>
                    <a:pt x="46382" y="1451212"/>
                  </a:lnTo>
                  <a:lnTo>
                    <a:pt x="77377" y="1494953"/>
                  </a:lnTo>
                  <a:lnTo>
                    <a:pt x="109264" y="1536737"/>
                  </a:lnTo>
                  <a:lnTo>
                    <a:pt x="135541" y="1576069"/>
                  </a:lnTo>
                  <a:lnTo>
                    <a:pt x="149707" y="1612455"/>
                  </a:lnTo>
                  <a:lnTo>
                    <a:pt x="150421" y="1642300"/>
                  </a:lnTo>
                  <a:lnTo>
                    <a:pt x="143871" y="1671305"/>
                  </a:lnTo>
                  <a:lnTo>
                    <a:pt x="132398" y="1698746"/>
                  </a:lnTo>
                  <a:lnTo>
                    <a:pt x="118338" y="172389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52036" y="4289106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45" y="0"/>
                  </a:moveTo>
                  <a:lnTo>
                    <a:pt x="0" y="84772"/>
                  </a:lnTo>
                  <a:lnTo>
                    <a:pt x="72885" y="40665"/>
                  </a:lnTo>
                  <a:lnTo>
                    <a:pt x="8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6278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5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80634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53528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5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37884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4928" y="2596133"/>
              <a:ext cx="175895" cy="1725930"/>
            </a:xfrm>
            <a:custGeom>
              <a:avLst/>
              <a:gdLst/>
              <a:ahLst/>
              <a:cxnLst/>
              <a:rect l="l" t="t" r="r" b="b"/>
              <a:pathLst>
                <a:path w="175895" h="1725929">
                  <a:moveTo>
                    <a:pt x="0" y="0"/>
                  </a:moveTo>
                  <a:lnTo>
                    <a:pt x="31922" y="41943"/>
                  </a:lnTo>
                  <a:lnTo>
                    <a:pt x="62897" y="83886"/>
                  </a:lnTo>
                  <a:lnTo>
                    <a:pt x="91979" y="125830"/>
                  </a:lnTo>
                  <a:lnTo>
                    <a:pt x="118221" y="167773"/>
                  </a:lnTo>
                  <a:lnTo>
                    <a:pt x="140675" y="209716"/>
                  </a:lnTo>
                  <a:lnTo>
                    <a:pt x="158394" y="251660"/>
                  </a:lnTo>
                  <a:lnTo>
                    <a:pt x="170433" y="293603"/>
                  </a:lnTo>
                  <a:lnTo>
                    <a:pt x="175844" y="335546"/>
                  </a:lnTo>
                  <a:lnTo>
                    <a:pt x="171018" y="377106"/>
                  </a:lnTo>
                  <a:lnTo>
                    <a:pt x="155292" y="418104"/>
                  </a:lnTo>
                  <a:lnTo>
                    <a:pt x="132130" y="458858"/>
                  </a:lnTo>
                  <a:lnTo>
                    <a:pt x="105000" y="499689"/>
                  </a:lnTo>
                  <a:lnTo>
                    <a:pt x="77369" y="540915"/>
                  </a:lnTo>
                  <a:lnTo>
                    <a:pt x="52703" y="582857"/>
                  </a:lnTo>
                  <a:lnTo>
                    <a:pt x="34470" y="625834"/>
                  </a:lnTo>
                  <a:lnTo>
                    <a:pt x="26136" y="670166"/>
                  </a:lnTo>
                  <a:lnTo>
                    <a:pt x="28642" y="711357"/>
                  </a:lnTo>
                  <a:lnTo>
                    <a:pt x="38707" y="754343"/>
                  </a:lnTo>
                  <a:lnTo>
                    <a:pt x="54209" y="798552"/>
                  </a:lnTo>
                  <a:lnTo>
                    <a:pt x="73026" y="843410"/>
                  </a:lnTo>
                  <a:lnTo>
                    <a:pt x="93036" y="888347"/>
                  </a:lnTo>
                  <a:lnTo>
                    <a:pt x="112118" y="932788"/>
                  </a:lnTo>
                  <a:lnTo>
                    <a:pt x="128149" y="976161"/>
                  </a:lnTo>
                  <a:lnTo>
                    <a:pt x="139007" y="1017894"/>
                  </a:lnTo>
                  <a:lnTo>
                    <a:pt x="142570" y="1057414"/>
                  </a:lnTo>
                  <a:lnTo>
                    <a:pt x="134586" y="1105454"/>
                  </a:lnTo>
                  <a:lnTo>
                    <a:pt x="115651" y="1151471"/>
                  </a:lnTo>
                  <a:lnTo>
                    <a:pt x="90231" y="1195746"/>
                  </a:lnTo>
                  <a:lnTo>
                    <a:pt x="62794" y="1238557"/>
                  </a:lnTo>
                  <a:lnTo>
                    <a:pt x="37810" y="1280185"/>
                  </a:lnTo>
                  <a:lnTo>
                    <a:pt x="19745" y="1320909"/>
                  </a:lnTo>
                  <a:lnTo>
                    <a:pt x="13068" y="1361008"/>
                  </a:lnTo>
                  <a:lnTo>
                    <a:pt x="22778" y="1407216"/>
                  </a:lnTo>
                  <a:lnTo>
                    <a:pt x="46382" y="1452459"/>
                  </a:lnTo>
                  <a:lnTo>
                    <a:pt x="77377" y="1496239"/>
                  </a:lnTo>
                  <a:lnTo>
                    <a:pt x="109264" y="1538060"/>
                  </a:lnTo>
                  <a:lnTo>
                    <a:pt x="135541" y="1577425"/>
                  </a:lnTo>
                  <a:lnTo>
                    <a:pt x="149707" y="1613839"/>
                  </a:lnTo>
                  <a:lnTo>
                    <a:pt x="150416" y="1643760"/>
                  </a:lnTo>
                  <a:lnTo>
                    <a:pt x="143840" y="1672836"/>
                  </a:lnTo>
                  <a:lnTo>
                    <a:pt x="132330" y="1700338"/>
                  </a:lnTo>
                  <a:lnTo>
                    <a:pt x="118237" y="172553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09284" y="429063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8420" y="0"/>
                  </a:moveTo>
                  <a:lnTo>
                    <a:pt x="0" y="84772"/>
                  </a:lnTo>
                  <a:lnTo>
                    <a:pt x="72872" y="4063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03428" y="2557090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54798" y="2310764"/>
            <a:ext cx="432434" cy="285750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90"/>
              </a:spcBef>
            </a:pPr>
            <a:r>
              <a:rPr sz="1100" spc="-25" dirty="0">
                <a:latin typeface="SimSun"/>
                <a:cs typeface="SimSun"/>
              </a:rPr>
              <a:t>254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86853" y="2310764"/>
            <a:ext cx="419100" cy="285750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0"/>
              </a:spcBef>
            </a:pPr>
            <a:r>
              <a:rPr sz="1100" spc="-25" dirty="0">
                <a:latin typeface="SimSun"/>
                <a:cs typeface="SimSun"/>
              </a:rPr>
              <a:t>255</a:t>
            </a:r>
            <a:endParaRPr sz="1100">
              <a:latin typeface="SimSun"/>
              <a:cs typeface="SimSun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875909" y="2304414"/>
          <a:ext cx="1289050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0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1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0" dirty="0">
                          <a:latin typeface="SimSun"/>
                          <a:cs typeface="SimSun"/>
                        </a:rPr>
                        <a:t>2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bject 61"/>
          <p:cNvSpPr txBox="1"/>
          <p:nvPr/>
        </p:nvSpPr>
        <p:spPr>
          <a:xfrm>
            <a:off x="6271280" y="2039405"/>
            <a:ext cx="13449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SimSun"/>
                <a:cs typeface="SimSun"/>
              </a:rPr>
              <a:t>Thread</a:t>
            </a:r>
            <a:r>
              <a:rPr sz="1400" spc="-265" dirty="0">
                <a:latin typeface="SimSun"/>
                <a:cs typeface="SimSun"/>
              </a:rPr>
              <a:t> </a:t>
            </a:r>
            <a:r>
              <a:rPr sz="1400" spc="-100" dirty="0">
                <a:latin typeface="SimSun"/>
                <a:cs typeface="SimSun"/>
              </a:rPr>
              <a:t>Block</a:t>
            </a:r>
            <a:r>
              <a:rPr sz="1400" spc="-254" dirty="0">
                <a:latin typeface="SimSun"/>
                <a:cs typeface="SimSun"/>
              </a:rPr>
              <a:t> </a:t>
            </a:r>
            <a:r>
              <a:rPr sz="1400" spc="140" dirty="0">
                <a:latin typeface="SimSun"/>
                <a:cs typeface="SimSun"/>
              </a:rPr>
              <a:t>N-</a:t>
            </a:r>
            <a:r>
              <a:rPr sz="1400" spc="-50" dirty="0">
                <a:latin typeface="SimSun"/>
                <a:cs typeface="SimSun"/>
              </a:rPr>
              <a:t>1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82259" y="2996564"/>
            <a:ext cx="2114550" cy="857250"/>
          </a:xfrm>
          <a:custGeom>
            <a:avLst/>
            <a:gdLst/>
            <a:ahLst/>
            <a:cxnLst/>
            <a:rect l="l" t="t" r="r" b="b"/>
            <a:pathLst>
              <a:path w="2114550" h="857250">
                <a:moveTo>
                  <a:pt x="2114550" y="0"/>
                </a:moveTo>
                <a:lnTo>
                  <a:pt x="0" y="0"/>
                </a:lnTo>
                <a:lnTo>
                  <a:pt x="0" y="857250"/>
                </a:lnTo>
                <a:lnTo>
                  <a:pt x="2114550" y="857250"/>
                </a:lnTo>
                <a:lnTo>
                  <a:pt x="2114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82259" y="2996564"/>
            <a:ext cx="2114550" cy="85725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8590" marR="142875" algn="ctr">
              <a:lnSpc>
                <a:spcPct val="100000"/>
              </a:lnSpc>
              <a:spcBef>
                <a:spcPts val="1135"/>
              </a:spcBef>
            </a:pPr>
            <a:r>
              <a:rPr sz="1200" spc="-355" dirty="0">
                <a:latin typeface="SimSun"/>
                <a:cs typeface="SimSun"/>
              </a:rPr>
              <a:t>i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25" dirty="0">
                <a:latin typeface="SimSun"/>
                <a:cs typeface="SimSun"/>
              </a:rPr>
              <a:t>blockIdx.x</a:t>
            </a:r>
            <a:r>
              <a:rPr sz="1200" spc="-229" dirty="0">
                <a:latin typeface="SimSun"/>
                <a:cs typeface="SimSun"/>
              </a:rPr>
              <a:t> </a:t>
            </a:r>
            <a:r>
              <a:rPr sz="1200" spc="-120" dirty="0">
                <a:latin typeface="SimSun"/>
                <a:cs typeface="SimSun"/>
              </a:rPr>
              <a:t>*</a:t>
            </a:r>
            <a:r>
              <a:rPr sz="1200" spc="-250" dirty="0">
                <a:latin typeface="SimSun"/>
                <a:cs typeface="SimSun"/>
              </a:rPr>
              <a:t> </a:t>
            </a:r>
            <a:r>
              <a:rPr sz="1200" spc="-65" dirty="0">
                <a:latin typeface="SimSun"/>
                <a:cs typeface="SimSun"/>
              </a:rPr>
              <a:t>blockDim.x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120" dirty="0">
                <a:latin typeface="SimSun"/>
                <a:cs typeface="SimSun"/>
              </a:rPr>
              <a:t>+ </a:t>
            </a:r>
            <a:r>
              <a:rPr sz="1200" spc="-55" dirty="0">
                <a:latin typeface="SimSun"/>
                <a:cs typeface="SimSun"/>
              </a:rPr>
              <a:t>threadIdx.x;</a:t>
            </a:r>
            <a:endParaRPr sz="1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200" spc="-140" dirty="0">
                <a:latin typeface="SimSun"/>
                <a:cs typeface="SimSun"/>
              </a:rPr>
              <a:t>C_d[i]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=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-140" dirty="0">
                <a:latin typeface="SimSun"/>
                <a:cs typeface="SimSun"/>
              </a:rPr>
              <a:t>A_d[i]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spc="170" dirty="0">
                <a:latin typeface="SimSun"/>
                <a:cs typeface="SimSun"/>
              </a:rPr>
              <a:t>+</a:t>
            </a:r>
            <a:r>
              <a:rPr sz="1200" spc="-260" dirty="0">
                <a:latin typeface="SimSun"/>
                <a:cs typeface="SimSun"/>
              </a:rPr>
              <a:t> </a:t>
            </a:r>
            <a:r>
              <a:rPr sz="1200" spc="-40" dirty="0">
                <a:latin typeface="SimSun"/>
                <a:cs typeface="SimSun"/>
              </a:rPr>
              <a:t>B_d[i];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17528" y="3185740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68324" y="3985838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59978" y="3985838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03428" y="3985838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00359" y="948658"/>
            <a:ext cx="622300" cy="3213735"/>
            <a:chOff x="5400359" y="948658"/>
            <a:chExt cx="622300" cy="3213735"/>
          </a:xfrm>
        </p:grpSpPr>
        <p:sp>
          <p:nvSpPr>
            <p:cNvPr id="3" name="object 3"/>
            <p:cNvSpPr/>
            <p:nvPr/>
          </p:nvSpPr>
          <p:spPr>
            <a:xfrm>
              <a:off x="5406074" y="954373"/>
              <a:ext cx="610870" cy="3202305"/>
            </a:xfrm>
            <a:custGeom>
              <a:avLst/>
              <a:gdLst/>
              <a:ahLst/>
              <a:cxnLst/>
              <a:rect l="l" t="t" r="r" b="b"/>
              <a:pathLst>
                <a:path w="610870" h="3202304">
                  <a:moveTo>
                    <a:pt x="610548" y="3201972"/>
                  </a:moveTo>
                  <a:lnTo>
                    <a:pt x="0" y="3201972"/>
                  </a:lnTo>
                  <a:lnTo>
                    <a:pt x="0" y="0"/>
                  </a:lnTo>
                  <a:lnTo>
                    <a:pt x="610548" y="0"/>
                  </a:lnTo>
                  <a:lnTo>
                    <a:pt x="610548" y="320197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06074" y="954373"/>
              <a:ext cx="610870" cy="3202305"/>
            </a:xfrm>
            <a:custGeom>
              <a:avLst/>
              <a:gdLst/>
              <a:ahLst/>
              <a:cxnLst/>
              <a:rect l="l" t="t" r="r" b="b"/>
              <a:pathLst>
                <a:path w="610870" h="3202304">
                  <a:moveTo>
                    <a:pt x="0" y="3201972"/>
                  </a:moveTo>
                  <a:lnTo>
                    <a:pt x="610548" y="3201972"/>
                  </a:lnTo>
                  <a:lnTo>
                    <a:pt x="610548" y="0"/>
                  </a:lnTo>
                  <a:lnTo>
                    <a:pt x="0" y="0"/>
                  </a:lnTo>
                  <a:lnTo>
                    <a:pt x="0" y="3201972"/>
                  </a:lnTo>
                  <a:close/>
                </a:path>
              </a:pathLst>
            </a:custGeom>
            <a:ln w="1100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47973" y="968510"/>
            <a:ext cx="21399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0" dirty="0">
                <a:solidFill>
                  <a:srgbClr val="003300"/>
                </a:solidFill>
                <a:latin typeface="Arial"/>
                <a:cs typeface="Arial"/>
              </a:rPr>
              <a:t>Host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47128" y="1482439"/>
            <a:ext cx="406400" cy="388620"/>
            <a:chOff x="5547128" y="1482439"/>
            <a:chExt cx="406400" cy="388620"/>
          </a:xfrm>
        </p:grpSpPr>
        <p:sp>
          <p:nvSpPr>
            <p:cNvPr id="7" name="object 7"/>
            <p:cNvSpPr/>
            <p:nvPr/>
          </p:nvSpPr>
          <p:spPr>
            <a:xfrm>
              <a:off x="5553478" y="1488789"/>
              <a:ext cx="393700" cy="375920"/>
            </a:xfrm>
            <a:custGeom>
              <a:avLst/>
              <a:gdLst/>
              <a:ahLst/>
              <a:cxnLst/>
              <a:rect l="l" t="t" r="r" b="b"/>
              <a:pathLst>
                <a:path w="393700" h="375919">
                  <a:moveTo>
                    <a:pt x="393077" y="375649"/>
                  </a:moveTo>
                  <a:lnTo>
                    <a:pt x="0" y="375649"/>
                  </a:lnTo>
                  <a:lnTo>
                    <a:pt x="0" y="0"/>
                  </a:lnTo>
                  <a:lnTo>
                    <a:pt x="393077" y="0"/>
                  </a:lnTo>
                  <a:lnTo>
                    <a:pt x="393077" y="375649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3478" y="1488789"/>
              <a:ext cx="393700" cy="375920"/>
            </a:xfrm>
            <a:custGeom>
              <a:avLst/>
              <a:gdLst/>
              <a:ahLst/>
              <a:cxnLst/>
              <a:rect l="l" t="t" r="r" b="b"/>
              <a:pathLst>
                <a:path w="393700" h="375919">
                  <a:moveTo>
                    <a:pt x="0" y="375649"/>
                  </a:moveTo>
                  <a:lnTo>
                    <a:pt x="393077" y="375649"/>
                  </a:lnTo>
                  <a:lnTo>
                    <a:pt x="393077" y="0"/>
                  </a:lnTo>
                  <a:lnTo>
                    <a:pt x="0" y="0"/>
                  </a:lnTo>
                  <a:lnTo>
                    <a:pt x="0" y="375649"/>
                  </a:lnTo>
                  <a:close/>
                </a:path>
              </a:pathLst>
            </a:custGeom>
            <a:ln w="1222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11755" y="1505154"/>
            <a:ext cx="28511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0" dirty="0">
                <a:solidFill>
                  <a:srgbClr val="003300"/>
                </a:solidFill>
                <a:latin typeface="Arial"/>
                <a:cs typeface="Arial"/>
              </a:rPr>
              <a:t>Kernel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0943" y="1639314"/>
            <a:ext cx="7429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64281" y="953935"/>
            <a:ext cx="2267585" cy="3214370"/>
            <a:chOff x="5464281" y="953935"/>
            <a:chExt cx="2267585" cy="3214370"/>
          </a:xfrm>
        </p:grpSpPr>
        <p:sp>
          <p:nvSpPr>
            <p:cNvPr id="12" name="object 12"/>
            <p:cNvSpPr/>
            <p:nvPr/>
          </p:nvSpPr>
          <p:spPr>
            <a:xfrm>
              <a:off x="5540747" y="2723067"/>
              <a:ext cx="391795" cy="374015"/>
            </a:xfrm>
            <a:custGeom>
              <a:avLst/>
              <a:gdLst/>
              <a:ahLst/>
              <a:cxnLst/>
              <a:rect l="l" t="t" r="r" b="b"/>
              <a:pathLst>
                <a:path w="391795" h="374014">
                  <a:moveTo>
                    <a:pt x="391254" y="373409"/>
                  </a:moveTo>
                  <a:lnTo>
                    <a:pt x="0" y="373409"/>
                  </a:lnTo>
                  <a:lnTo>
                    <a:pt x="0" y="0"/>
                  </a:lnTo>
                  <a:lnTo>
                    <a:pt x="391254" y="0"/>
                  </a:lnTo>
                  <a:lnTo>
                    <a:pt x="391254" y="373409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40747" y="2723067"/>
              <a:ext cx="391795" cy="374015"/>
            </a:xfrm>
            <a:custGeom>
              <a:avLst/>
              <a:gdLst/>
              <a:ahLst/>
              <a:cxnLst/>
              <a:rect l="l" t="t" r="r" b="b"/>
              <a:pathLst>
                <a:path w="391795" h="374014">
                  <a:moveTo>
                    <a:pt x="0" y="373409"/>
                  </a:moveTo>
                  <a:lnTo>
                    <a:pt x="391254" y="373409"/>
                  </a:lnTo>
                  <a:lnTo>
                    <a:pt x="391254" y="0"/>
                  </a:lnTo>
                  <a:lnTo>
                    <a:pt x="0" y="0"/>
                  </a:lnTo>
                  <a:lnTo>
                    <a:pt x="0" y="373409"/>
                  </a:lnTo>
                  <a:close/>
                </a:path>
              </a:pathLst>
            </a:custGeom>
            <a:ln w="122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9781" y="1420587"/>
              <a:ext cx="1270" cy="1839595"/>
            </a:xfrm>
            <a:custGeom>
              <a:avLst/>
              <a:gdLst/>
              <a:ahLst/>
              <a:cxnLst/>
              <a:rect l="l" t="t" r="r" b="b"/>
              <a:pathLst>
                <a:path w="1270" h="1839595">
                  <a:moveTo>
                    <a:pt x="0" y="0"/>
                  </a:moveTo>
                  <a:lnTo>
                    <a:pt x="884" y="1839114"/>
                  </a:lnTo>
                </a:path>
              </a:pathLst>
            </a:custGeom>
            <a:ln w="10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64281" y="3252987"/>
              <a:ext cx="33020" cy="67310"/>
            </a:xfrm>
            <a:custGeom>
              <a:avLst/>
              <a:gdLst/>
              <a:ahLst/>
              <a:cxnLst/>
              <a:rect l="l" t="t" r="r" b="b"/>
              <a:pathLst>
                <a:path w="33020" h="67310">
                  <a:moveTo>
                    <a:pt x="16410" y="67093"/>
                  </a:moveTo>
                  <a:lnTo>
                    <a:pt x="0" y="26"/>
                  </a:lnTo>
                  <a:lnTo>
                    <a:pt x="32767" y="0"/>
                  </a:lnTo>
                  <a:lnTo>
                    <a:pt x="16410" y="67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4893" y="959968"/>
              <a:ext cx="1600835" cy="3202305"/>
            </a:xfrm>
            <a:custGeom>
              <a:avLst/>
              <a:gdLst/>
              <a:ahLst/>
              <a:cxnLst/>
              <a:rect l="l" t="t" r="r" b="b"/>
              <a:pathLst>
                <a:path w="1600834" h="3202304">
                  <a:moveTo>
                    <a:pt x="1600525" y="3201972"/>
                  </a:moveTo>
                  <a:lnTo>
                    <a:pt x="0" y="3201972"/>
                  </a:lnTo>
                  <a:lnTo>
                    <a:pt x="0" y="0"/>
                  </a:lnTo>
                  <a:lnTo>
                    <a:pt x="1600525" y="0"/>
                  </a:lnTo>
                  <a:lnTo>
                    <a:pt x="1600525" y="320197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904" y="959968"/>
              <a:ext cx="1600835" cy="3202305"/>
            </a:xfrm>
            <a:custGeom>
              <a:avLst/>
              <a:gdLst/>
              <a:ahLst/>
              <a:cxnLst/>
              <a:rect l="l" t="t" r="r" b="b"/>
              <a:pathLst>
                <a:path w="1600834" h="3202304">
                  <a:moveTo>
                    <a:pt x="0" y="3201972"/>
                  </a:moveTo>
                  <a:lnTo>
                    <a:pt x="1600514" y="3201972"/>
                  </a:lnTo>
                  <a:lnTo>
                    <a:pt x="1600514" y="0"/>
                  </a:lnTo>
                  <a:lnTo>
                    <a:pt x="0" y="0"/>
                  </a:lnTo>
                  <a:lnTo>
                    <a:pt x="0" y="3201972"/>
                  </a:lnTo>
                  <a:close/>
                </a:path>
              </a:pathLst>
            </a:custGeom>
            <a:ln w="114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8616" y="981926"/>
            <a:ext cx="29845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0" dirty="0">
                <a:solidFill>
                  <a:srgbClr val="003300"/>
                </a:solidFill>
                <a:latin typeface="Arial"/>
                <a:cs typeface="Arial"/>
              </a:rPr>
              <a:t>Device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01526" y="1212990"/>
            <a:ext cx="1078230" cy="1163320"/>
            <a:chOff x="6401526" y="1212990"/>
            <a:chExt cx="1078230" cy="1163320"/>
          </a:xfrm>
        </p:grpSpPr>
        <p:sp>
          <p:nvSpPr>
            <p:cNvPr id="20" name="object 20"/>
            <p:cNvSpPr/>
            <p:nvPr/>
          </p:nvSpPr>
          <p:spPr>
            <a:xfrm>
              <a:off x="6407887" y="1219354"/>
              <a:ext cx="1065530" cy="1150620"/>
            </a:xfrm>
            <a:custGeom>
              <a:avLst/>
              <a:gdLst/>
              <a:ahLst/>
              <a:cxnLst/>
              <a:rect l="l" t="t" r="r" b="b"/>
              <a:pathLst>
                <a:path w="1065529" h="1150620">
                  <a:moveTo>
                    <a:pt x="1065491" y="1150427"/>
                  </a:moveTo>
                  <a:lnTo>
                    <a:pt x="0" y="1150427"/>
                  </a:lnTo>
                  <a:lnTo>
                    <a:pt x="0" y="0"/>
                  </a:lnTo>
                  <a:lnTo>
                    <a:pt x="1065491" y="0"/>
                  </a:lnTo>
                  <a:lnTo>
                    <a:pt x="1065491" y="1150427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7876" y="1219340"/>
              <a:ext cx="1065530" cy="1150620"/>
            </a:xfrm>
            <a:custGeom>
              <a:avLst/>
              <a:gdLst/>
              <a:ahLst/>
              <a:cxnLst/>
              <a:rect l="l" t="t" r="r" b="b"/>
              <a:pathLst>
                <a:path w="1065529" h="1150620">
                  <a:moveTo>
                    <a:pt x="0" y="1150427"/>
                  </a:moveTo>
                  <a:lnTo>
                    <a:pt x="1065491" y="1150427"/>
                  </a:lnTo>
                  <a:lnTo>
                    <a:pt x="1065491" y="0"/>
                  </a:lnTo>
                  <a:lnTo>
                    <a:pt x="0" y="0"/>
                  </a:lnTo>
                  <a:lnTo>
                    <a:pt x="0" y="1150427"/>
                  </a:lnTo>
                  <a:close/>
                </a:path>
              </a:pathLst>
            </a:custGeom>
            <a:ln w="1207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52505" y="1236833"/>
            <a:ext cx="2705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5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r>
              <a:rPr sz="85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84334" y="1492501"/>
            <a:ext cx="419100" cy="378460"/>
            <a:chOff x="6484334" y="1492501"/>
            <a:chExt cx="419100" cy="378460"/>
          </a:xfrm>
        </p:grpSpPr>
        <p:sp>
          <p:nvSpPr>
            <p:cNvPr id="24" name="object 24"/>
            <p:cNvSpPr/>
            <p:nvPr/>
          </p:nvSpPr>
          <p:spPr>
            <a:xfrm>
              <a:off x="6490684" y="1498851"/>
              <a:ext cx="406400" cy="365760"/>
            </a:xfrm>
            <a:custGeom>
              <a:avLst/>
              <a:gdLst/>
              <a:ahLst/>
              <a:cxnLst/>
              <a:rect l="l" t="t" r="r" b="b"/>
              <a:pathLst>
                <a:path w="406400" h="365760">
                  <a:moveTo>
                    <a:pt x="405809" y="365587"/>
                  </a:moveTo>
                  <a:lnTo>
                    <a:pt x="0" y="365587"/>
                  </a:lnTo>
                  <a:lnTo>
                    <a:pt x="0" y="0"/>
                  </a:lnTo>
                  <a:lnTo>
                    <a:pt x="405809" y="0"/>
                  </a:lnTo>
                  <a:lnTo>
                    <a:pt x="405809" y="36558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0684" y="1498851"/>
              <a:ext cx="406400" cy="365760"/>
            </a:xfrm>
            <a:custGeom>
              <a:avLst/>
              <a:gdLst/>
              <a:ahLst/>
              <a:cxnLst/>
              <a:rect l="l" t="t" r="r" b="b"/>
              <a:pathLst>
                <a:path w="406400" h="365760">
                  <a:moveTo>
                    <a:pt x="0" y="365587"/>
                  </a:moveTo>
                  <a:lnTo>
                    <a:pt x="405820" y="365587"/>
                  </a:lnTo>
                  <a:lnTo>
                    <a:pt x="405820" y="0"/>
                  </a:lnTo>
                  <a:lnTo>
                    <a:pt x="0" y="0"/>
                  </a:lnTo>
                  <a:lnTo>
                    <a:pt x="0" y="365587"/>
                  </a:lnTo>
                  <a:close/>
                </a:path>
              </a:pathLst>
            </a:custGeom>
            <a:ln w="1229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72613" y="1545403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32007" y="1492501"/>
            <a:ext cx="417830" cy="378460"/>
            <a:chOff x="6932007" y="1492501"/>
            <a:chExt cx="417830" cy="378460"/>
          </a:xfrm>
        </p:grpSpPr>
        <p:sp>
          <p:nvSpPr>
            <p:cNvPr id="28" name="object 28"/>
            <p:cNvSpPr/>
            <p:nvPr/>
          </p:nvSpPr>
          <p:spPr>
            <a:xfrm>
              <a:off x="6938357" y="1498851"/>
              <a:ext cx="405130" cy="365760"/>
            </a:xfrm>
            <a:custGeom>
              <a:avLst/>
              <a:gdLst/>
              <a:ahLst/>
              <a:cxnLst/>
              <a:rect l="l" t="t" r="r" b="b"/>
              <a:pathLst>
                <a:path w="405129" h="365760">
                  <a:moveTo>
                    <a:pt x="404913" y="365587"/>
                  </a:moveTo>
                  <a:lnTo>
                    <a:pt x="0" y="365587"/>
                  </a:lnTo>
                  <a:lnTo>
                    <a:pt x="0" y="0"/>
                  </a:lnTo>
                  <a:lnTo>
                    <a:pt x="404913" y="0"/>
                  </a:lnTo>
                  <a:lnTo>
                    <a:pt x="404913" y="36558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38357" y="1498851"/>
              <a:ext cx="405130" cy="365760"/>
            </a:xfrm>
            <a:custGeom>
              <a:avLst/>
              <a:gdLst/>
              <a:ahLst/>
              <a:cxnLst/>
              <a:rect l="l" t="t" r="r" b="b"/>
              <a:pathLst>
                <a:path w="405129" h="365760">
                  <a:moveTo>
                    <a:pt x="0" y="365587"/>
                  </a:moveTo>
                  <a:lnTo>
                    <a:pt x="404902" y="365587"/>
                  </a:lnTo>
                  <a:lnTo>
                    <a:pt x="404902" y="0"/>
                  </a:lnTo>
                  <a:lnTo>
                    <a:pt x="0" y="0"/>
                  </a:lnTo>
                  <a:lnTo>
                    <a:pt x="0" y="365587"/>
                  </a:lnTo>
                  <a:close/>
                </a:path>
              </a:pathLst>
            </a:custGeom>
            <a:ln w="1229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20284" y="1545401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84334" y="1922928"/>
            <a:ext cx="419100" cy="377190"/>
            <a:chOff x="6484334" y="1922928"/>
            <a:chExt cx="419100" cy="377190"/>
          </a:xfrm>
        </p:grpSpPr>
        <p:sp>
          <p:nvSpPr>
            <p:cNvPr id="32" name="object 32"/>
            <p:cNvSpPr/>
            <p:nvPr/>
          </p:nvSpPr>
          <p:spPr>
            <a:xfrm>
              <a:off x="6490684" y="1929278"/>
              <a:ext cx="406400" cy="364490"/>
            </a:xfrm>
            <a:custGeom>
              <a:avLst/>
              <a:gdLst/>
              <a:ahLst/>
              <a:cxnLst/>
              <a:rect l="l" t="t" r="r" b="b"/>
              <a:pathLst>
                <a:path w="406400" h="364489">
                  <a:moveTo>
                    <a:pt x="405809" y="364474"/>
                  </a:moveTo>
                  <a:lnTo>
                    <a:pt x="0" y="364474"/>
                  </a:lnTo>
                  <a:lnTo>
                    <a:pt x="0" y="0"/>
                  </a:lnTo>
                  <a:lnTo>
                    <a:pt x="405809" y="0"/>
                  </a:lnTo>
                  <a:lnTo>
                    <a:pt x="405809" y="3644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0684" y="1929278"/>
              <a:ext cx="406400" cy="364490"/>
            </a:xfrm>
            <a:custGeom>
              <a:avLst/>
              <a:gdLst/>
              <a:ahLst/>
              <a:cxnLst/>
              <a:rect l="l" t="t" r="r" b="b"/>
              <a:pathLst>
                <a:path w="406400" h="364489">
                  <a:moveTo>
                    <a:pt x="0" y="364474"/>
                  </a:moveTo>
                  <a:lnTo>
                    <a:pt x="405820" y="364474"/>
                  </a:lnTo>
                  <a:lnTo>
                    <a:pt x="405820" y="0"/>
                  </a:lnTo>
                  <a:lnTo>
                    <a:pt x="0" y="0"/>
                  </a:lnTo>
                  <a:lnTo>
                    <a:pt x="0" y="364474"/>
                  </a:lnTo>
                  <a:close/>
                </a:path>
              </a:pathLst>
            </a:custGeom>
            <a:ln w="1230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72613" y="1974716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32007" y="1922928"/>
            <a:ext cx="417830" cy="377190"/>
            <a:chOff x="6932007" y="1922928"/>
            <a:chExt cx="417830" cy="377190"/>
          </a:xfrm>
        </p:grpSpPr>
        <p:sp>
          <p:nvSpPr>
            <p:cNvPr id="36" name="object 36"/>
            <p:cNvSpPr/>
            <p:nvPr/>
          </p:nvSpPr>
          <p:spPr>
            <a:xfrm>
              <a:off x="6938357" y="1929278"/>
              <a:ext cx="405130" cy="364490"/>
            </a:xfrm>
            <a:custGeom>
              <a:avLst/>
              <a:gdLst/>
              <a:ahLst/>
              <a:cxnLst/>
              <a:rect l="l" t="t" r="r" b="b"/>
              <a:pathLst>
                <a:path w="405129" h="364489">
                  <a:moveTo>
                    <a:pt x="404913" y="364474"/>
                  </a:moveTo>
                  <a:lnTo>
                    <a:pt x="0" y="364474"/>
                  </a:lnTo>
                  <a:lnTo>
                    <a:pt x="0" y="0"/>
                  </a:lnTo>
                  <a:lnTo>
                    <a:pt x="404913" y="0"/>
                  </a:lnTo>
                  <a:lnTo>
                    <a:pt x="404913" y="3644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8357" y="1929278"/>
              <a:ext cx="405130" cy="364490"/>
            </a:xfrm>
            <a:custGeom>
              <a:avLst/>
              <a:gdLst/>
              <a:ahLst/>
              <a:cxnLst/>
              <a:rect l="l" t="t" r="r" b="b"/>
              <a:pathLst>
                <a:path w="405129" h="364489">
                  <a:moveTo>
                    <a:pt x="0" y="364474"/>
                  </a:moveTo>
                  <a:lnTo>
                    <a:pt x="404902" y="364474"/>
                  </a:lnTo>
                  <a:lnTo>
                    <a:pt x="404902" y="0"/>
                  </a:lnTo>
                  <a:lnTo>
                    <a:pt x="0" y="0"/>
                  </a:lnTo>
                  <a:lnTo>
                    <a:pt x="0" y="364474"/>
                  </a:lnTo>
                  <a:close/>
                </a:path>
              </a:pathLst>
            </a:custGeom>
            <a:ln w="1229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020284" y="1974716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77423" y="1615113"/>
            <a:ext cx="1645920" cy="2830830"/>
            <a:chOff x="5877423" y="1615113"/>
            <a:chExt cx="1645920" cy="2830830"/>
          </a:xfrm>
        </p:grpSpPr>
        <p:sp>
          <p:nvSpPr>
            <p:cNvPr id="40" name="object 40"/>
            <p:cNvSpPr/>
            <p:nvPr/>
          </p:nvSpPr>
          <p:spPr>
            <a:xfrm>
              <a:off x="6328715" y="2478224"/>
              <a:ext cx="1188720" cy="1583690"/>
            </a:xfrm>
            <a:custGeom>
              <a:avLst/>
              <a:gdLst/>
              <a:ahLst/>
              <a:cxnLst/>
              <a:rect l="l" t="t" r="r" b="b"/>
              <a:pathLst>
                <a:path w="1188720" h="1583689">
                  <a:moveTo>
                    <a:pt x="1188328" y="1583095"/>
                  </a:moveTo>
                  <a:lnTo>
                    <a:pt x="0" y="1583095"/>
                  </a:lnTo>
                  <a:lnTo>
                    <a:pt x="0" y="0"/>
                  </a:lnTo>
                  <a:lnTo>
                    <a:pt x="1188328" y="0"/>
                  </a:lnTo>
                  <a:lnTo>
                    <a:pt x="1188328" y="1583095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28715" y="2478224"/>
              <a:ext cx="1188720" cy="1583690"/>
            </a:xfrm>
            <a:custGeom>
              <a:avLst/>
              <a:gdLst/>
              <a:ahLst/>
              <a:cxnLst/>
              <a:rect l="l" t="t" r="r" b="b"/>
              <a:pathLst>
                <a:path w="1188720" h="1583689">
                  <a:moveTo>
                    <a:pt x="0" y="1583095"/>
                  </a:moveTo>
                  <a:lnTo>
                    <a:pt x="1188328" y="1583095"/>
                  </a:lnTo>
                  <a:lnTo>
                    <a:pt x="1188328" y="0"/>
                  </a:lnTo>
                  <a:lnTo>
                    <a:pt x="0" y="0"/>
                  </a:lnTo>
                  <a:lnTo>
                    <a:pt x="0" y="1583095"/>
                  </a:lnTo>
                  <a:close/>
                </a:path>
              </a:pathLst>
            </a:custGeom>
            <a:ln w="118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87862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87862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65375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65386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42899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42899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21340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21329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27453" y="1648660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89">
                  <a:moveTo>
                    <a:pt x="0" y="0"/>
                  </a:moveTo>
                  <a:lnTo>
                    <a:pt x="453131" y="0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5120" y="1615113"/>
              <a:ext cx="33020" cy="67310"/>
            </a:xfrm>
            <a:custGeom>
              <a:avLst/>
              <a:gdLst/>
              <a:ahLst/>
              <a:cxnLst/>
              <a:rect l="l" t="t" r="r" b="b"/>
              <a:pathLst>
                <a:path w="33020" h="67310">
                  <a:moveTo>
                    <a:pt x="0" y="67080"/>
                  </a:moveTo>
                  <a:lnTo>
                    <a:pt x="10" y="0"/>
                  </a:lnTo>
                  <a:lnTo>
                    <a:pt x="32767" y="33540"/>
                  </a:lnTo>
                  <a:lnTo>
                    <a:pt x="0" y="67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32003" y="2840455"/>
              <a:ext cx="367030" cy="1270"/>
            </a:xfrm>
            <a:custGeom>
              <a:avLst/>
              <a:gdLst/>
              <a:ahLst/>
              <a:cxnLst/>
              <a:rect l="l" t="t" r="r" b="b"/>
              <a:pathLst>
                <a:path w="367029" h="1269">
                  <a:moveTo>
                    <a:pt x="0" y="0"/>
                  </a:moveTo>
                  <a:lnTo>
                    <a:pt x="366686" y="1046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3171" y="2807937"/>
              <a:ext cx="33020" cy="67310"/>
            </a:xfrm>
            <a:custGeom>
              <a:avLst/>
              <a:gdLst/>
              <a:ahLst/>
              <a:cxnLst/>
              <a:rect l="l" t="t" r="r" b="b"/>
              <a:pathLst>
                <a:path w="33020" h="67310">
                  <a:moveTo>
                    <a:pt x="0" y="67080"/>
                  </a:moveTo>
                  <a:lnTo>
                    <a:pt x="131" y="0"/>
                  </a:lnTo>
                  <a:lnTo>
                    <a:pt x="32811" y="33634"/>
                  </a:lnTo>
                  <a:lnTo>
                    <a:pt x="0" y="67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27453" y="1916981"/>
              <a:ext cx="1048385" cy="1127125"/>
            </a:xfrm>
            <a:custGeom>
              <a:avLst/>
              <a:gdLst/>
              <a:ahLst/>
              <a:cxnLst/>
              <a:rect l="l" t="t" r="r" b="b"/>
              <a:pathLst>
                <a:path w="1048384" h="1127125">
                  <a:moveTo>
                    <a:pt x="1048207" y="0"/>
                  </a:moveTo>
                  <a:lnTo>
                    <a:pt x="0" y="1126949"/>
                  </a:lnTo>
                </a:path>
              </a:pathLst>
            </a:custGeom>
            <a:ln w="120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25063" y="1916981"/>
              <a:ext cx="175260" cy="1127125"/>
            </a:xfrm>
            <a:custGeom>
              <a:avLst/>
              <a:gdLst/>
              <a:ahLst/>
              <a:cxnLst/>
              <a:rect l="l" t="t" r="r" b="b"/>
              <a:pathLst>
                <a:path w="175259" h="1127125">
                  <a:moveTo>
                    <a:pt x="0" y="0"/>
                  </a:moveTo>
                  <a:lnTo>
                    <a:pt x="174701" y="1126949"/>
                  </a:lnTo>
                </a:path>
              </a:pathLst>
            </a:custGeom>
            <a:ln w="109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95232" y="2292631"/>
              <a:ext cx="436880" cy="912494"/>
            </a:xfrm>
            <a:custGeom>
              <a:avLst/>
              <a:gdLst/>
              <a:ahLst/>
              <a:cxnLst/>
              <a:rect l="l" t="t" r="r" b="b"/>
              <a:pathLst>
                <a:path w="436879" h="912494">
                  <a:moveTo>
                    <a:pt x="436753" y="0"/>
                  </a:moveTo>
                  <a:lnTo>
                    <a:pt x="0" y="912292"/>
                  </a:lnTo>
                </a:path>
              </a:pathLst>
            </a:custGeom>
            <a:ln w="11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25063" y="2292631"/>
              <a:ext cx="43815" cy="1073785"/>
            </a:xfrm>
            <a:custGeom>
              <a:avLst/>
              <a:gdLst/>
              <a:ahLst/>
              <a:cxnLst/>
              <a:rect l="l" t="t" r="r" b="b"/>
              <a:pathLst>
                <a:path w="43815" h="1073785">
                  <a:moveTo>
                    <a:pt x="0" y="0"/>
                  </a:moveTo>
                  <a:lnTo>
                    <a:pt x="43675" y="1073285"/>
                  </a:lnTo>
                </a:path>
              </a:pathLst>
            </a:custGeom>
            <a:ln w="109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83773" y="3043925"/>
              <a:ext cx="1616075" cy="1395730"/>
            </a:xfrm>
            <a:custGeom>
              <a:avLst/>
              <a:gdLst/>
              <a:ahLst/>
              <a:cxnLst/>
              <a:rect l="l" t="t" r="r" b="b"/>
              <a:pathLst>
                <a:path w="1616075" h="1395729">
                  <a:moveTo>
                    <a:pt x="1615986" y="1395270"/>
                  </a:moveTo>
                  <a:lnTo>
                    <a:pt x="0" y="1395270"/>
                  </a:lnTo>
                  <a:lnTo>
                    <a:pt x="0" y="0"/>
                  </a:lnTo>
                  <a:lnTo>
                    <a:pt x="1615986" y="0"/>
                  </a:lnTo>
                  <a:lnTo>
                    <a:pt x="1615986" y="139527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83773" y="3043925"/>
              <a:ext cx="1616075" cy="1395730"/>
            </a:xfrm>
            <a:custGeom>
              <a:avLst/>
              <a:gdLst/>
              <a:ahLst/>
              <a:cxnLst/>
              <a:rect l="l" t="t" r="r" b="b"/>
              <a:pathLst>
                <a:path w="1616075" h="1395729">
                  <a:moveTo>
                    <a:pt x="0" y="1395270"/>
                  </a:moveTo>
                  <a:lnTo>
                    <a:pt x="1615986" y="1395270"/>
                  </a:lnTo>
                  <a:lnTo>
                    <a:pt x="1615986" y="0"/>
                  </a:lnTo>
                  <a:lnTo>
                    <a:pt x="0" y="0"/>
                  </a:lnTo>
                  <a:lnTo>
                    <a:pt x="0" y="1395270"/>
                  </a:lnTo>
                  <a:close/>
                </a:path>
              </a:pathLst>
            </a:custGeom>
            <a:ln w="1234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72040" y="3535852"/>
              <a:ext cx="1186815" cy="759460"/>
            </a:xfrm>
            <a:custGeom>
              <a:avLst/>
              <a:gdLst/>
              <a:ahLst/>
              <a:cxnLst/>
              <a:rect l="l" t="t" r="r" b="b"/>
              <a:pathLst>
                <a:path w="1186815" h="759460">
                  <a:moveTo>
                    <a:pt x="1186516" y="759121"/>
                  </a:moveTo>
                  <a:lnTo>
                    <a:pt x="0" y="759121"/>
                  </a:lnTo>
                  <a:lnTo>
                    <a:pt x="0" y="0"/>
                  </a:lnTo>
                  <a:lnTo>
                    <a:pt x="1186516" y="0"/>
                  </a:lnTo>
                  <a:lnTo>
                    <a:pt x="1186516" y="75912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72040" y="3535852"/>
              <a:ext cx="1186815" cy="759460"/>
            </a:xfrm>
            <a:custGeom>
              <a:avLst/>
              <a:gdLst/>
              <a:ahLst/>
              <a:cxnLst/>
              <a:rect l="l" t="t" r="r" b="b"/>
              <a:pathLst>
                <a:path w="1186815" h="759460">
                  <a:moveTo>
                    <a:pt x="0" y="759121"/>
                  </a:moveTo>
                  <a:lnTo>
                    <a:pt x="1186516" y="759121"/>
                  </a:lnTo>
                  <a:lnTo>
                    <a:pt x="1186516" y="0"/>
                  </a:lnTo>
                  <a:lnTo>
                    <a:pt x="0" y="0"/>
                  </a:lnTo>
                  <a:lnTo>
                    <a:pt x="0" y="759121"/>
                  </a:lnTo>
                  <a:close/>
                </a:path>
              </a:pathLst>
            </a:custGeom>
            <a:ln w="12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72038" y="3907032"/>
              <a:ext cx="1186815" cy="13970"/>
            </a:xfrm>
            <a:custGeom>
              <a:avLst/>
              <a:gdLst/>
              <a:ahLst/>
              <a:cxnLst/>
              <a:rect l="l" t="t" r="r" b="b"/>
              <a:pathLst>
                <a:path w="1186815" h="13970">
                  <a:moveTo>
                    <a:pt x="0" y="0"/>
                  </a:moveTo>
                  <a:lnTo>
                    <a:pt x="1186516" y="0"/>
                  </a:lnTo>
                  <a:lnTo>
                    <a:pt x="1186516" y="13416"/>
                  </a:lnTo>
                  <a:lnTo>
                    <a:pt x="0" y="13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35004" y="3535854"/>
              <a:ext cx="3810" cy="759460"/>
            </a:xfrm>
            <a:custGeom>
              <a:avLst/>
              <a:gdLst/>
              <a:ahLst/>
              <a:cxnLst/>
              <a:rect l="l" t="t" r="r" b="b"/>
              <a:pathLst>
                <a:path w="3810" h="759460">
                  <a:moveTo>
                    <a:pt x="3635" y="0"/>
                  </a:moveTo>
                  <a:lnTo>
                    <a:pt x="0" y="759121"/>
                  </a:lnTo>
                </a:path>
              </a:pathLst>
            </a:custGeom>
            <a:ln w="1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37087" y="3535854"/>
              <a:ext cx="5715" cy="759460"/>
            </a:xfrm>
            <a:custGeom>
              <a:avLst/>
              <a:gdLst/>
              <a:ahLst/>
              <a:cxnLst/>
              <a:rect l="l" t="t" r="r" b="b"/>
              <a:pathLst>
                <a:path w="5715" h="759460">
                  <a:moveTo>
                    <a:pt x="0" y="0"/>
                  </a:moveTo>
                  <a:lnTo>
                    <a:pt x="5459" y="759121"/>
                  </a:lnTo>
                </a:path>
              </a:pathLst>
            </a:custGeom>
            <a:ln w="1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83775" y="3287656"/>
              <a:ext cx="572770" cy="1151890"/>
            </a:xfrm>
            <a:custGeom>
              <a:avLst/>
              <a:gdLst/>
              <a:ahLst/>
              <a:cxnLst/>
              <a:rect l="l" t="t" r="r" b="b"/>
              <a:pathLst>
                <a:path w="572770" h="1151889">
                  <a:moveTo>
                    <a:pt x="572332" y="0"/>
                  </a:moveTo>
                  <a:lnTo>
                    <a:pt x="0" y="1151541"/>
                  </a:lnTo>
                </a:path>
              </a:pathLst>
            </a:custGeom>
            <a:ln w="1141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68738" y="3258588"/>
              <a:ext cx="131445" cy="1181100"/>
            </a:xfrm>
            <a:custGeom>
              <a:avLst/>
              <a:gdLst/>
              <a:ahLst/>
              <a:cxnLst/>
              <a:rect l="l" t="t" r="r" b="b"/>
              <a:pathLst>
                <a:path w="131445" h="1181100">
                  <a:moveTo>
                    <a:pt x="0" y="0"/>
                  </a:moveTo>
                  <a:lnTo>
                    <a:pt x="131025" y="1180613"/>
                  </a:lnTo>
                </a:path>
              </a:pathLst>
            </a:custGeom>
            <a:ln w="1094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72039" y="3370391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263416" y="163233"/>
                  </a:moveTo>
                  <a:lnTo>
                    <a:pt x="0" y="163233"/>
                  </a:lnTo>
                  <a:lnTo>
                    <a:pt x="87809" y="0"/>
                  </a:lnTo>
                  <a:lnTo>
                    <a:pt x="351225" y="0"/>
                  </a:lnTo>
                  <a:lnTo>
                    <a:pt x="263416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72035" y="3370389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87809" y="0"/>
                  </a:moveTo>
                  <a:lnTo>
                    <a:pt x="0" y="163233"/>
                  </a:lnTo>
                  <a:lnTo>
                    <a:pt x="263416" y="163233"/>
                  </a:lnTo>
                  <a:lnTo>
                    <a:pt x="351225" y="0"/>
                  </a:lnTo>
                  <a:lnTo>
                    <a:pt x="87809" y="0"/>
                  </a:lnTo>
                  <a:close/>
                </a:path>
              </a:pathLst>
            </a:custGeom>
            <a:ln w="12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35912" y="3370391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296173" y="163233"/>
                  </a:moveTo>
                  <a:lnTo>
                    <a:pt x="0" y="163233"/>
                  </a:lnTo>
                  <a:lnTo>
                    <a:pt x="98717" y="0"/>
                  </a:lnTo>
                  <a:lnTo>
                    <a:pt x="394901" y="0"/>
                  </a:lnTo>
                  <a:lnTo>
                    <a:pt x="296173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35907" y="3370389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98728" y="0"/>
                  </a:moveTo>
                  <a:lnTo>
                    <a:pt x="0" y="163233"/>
                  </a:lnTo>
                  <a:lnTo>
                    <a:pt x="296173" y="163233"/>
                  </a:lnTo>
                  <a:lnTo>
                    <a:pt x="394901" y="0"/>
                  </a:lnTo>
                  <a:lnTo>
                    <a:pt x="98728" y="0"/>
                  </a:lnTo>
                  <a:close/>
                </a:path>
              </a:pathLst>
            </a:custGeom>
            <a:ln w="13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43456" y="3370391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296173" y="163233"/>
                  </a:moveTo>
                  <a:lnTo>
                    <a:pt x="0" y="163233"/>
                  </a:lnTo>
                  <a:lnTo>
                    <a:pt x="98717" y="0"/>
                  </a:lnTo>
                  <a:lnTo>
                    <a:pt x="394901" y="0"/>
                  </a:lnTo>
                  <a:lnTo>
                    <a:pt x="296173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43454" y="3370389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98728" y="0"/>
                  </a:moveTo>
                  <a:lnTo>
                    <a:pt x="0" y="163233"/>
                  </a:lnTo>
                  <a:lnTo>
                    <a:pt x="296173" y="163233"/>
                  </a:lnTo>
                  <a:lnTo>
                    <a:pt x="394901" y="0"/>
                  </a:lnTo>
                  <a:lnTo>
                    <a:pt x="98728" y="0"/>
                  </a:lnTo>
                  <a:close/>
                </a:path>
              </a:pathLst>
            </a:custGeom>
            <a:ln w="13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51000" y="3370391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296173" y="163233"/>
                  </a:moveTo>
                  <a:lnTo>
                    <a:pt x="0" y="163233"/>
                  </a:lnTo>
                  <a:lnTo>
                    <a:pt x="98728" y="0"/>
                  </a:lnTo>
                  <a:lnTo>
                    <a:pt x="394901" y="0"/>
                  </a:lnTo>
                  <a:lnTo>
                    <a:pt x="296173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51000" y="3370389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98728" y="0"/>
                  </a:moveTo>
                  <a:lnTo>
                    <a:pt x="0" y="163233"/>
                  </a:lnTo>
                  <a:lnTo>
                    <a:pt x="296173" y="163233"/>
                  </a:lnTo>
                  <a:lnTo>
                    <a:pt x="394901" y="0"/>
                  </a:lnTo>
                  <a:lnTo>
                    <a:pt x="98728" y="0"/>
                  </a:lnTo>
                  <a:close/>
                </a:path>
              </a:pathLst>
            </a:custGeom>
            <a:ln w="13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51004" y="3533617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361"/>
                  </a:lnTo>
                </a:path>
              </a:pathLst>
            </a:custGeom>
            <a:ln w="1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58554" y="3370389"/>
              <a:ext cx="87630" cy="543560"/>
            </a:xfrm>
            <a:custGeom>
              <a:avLst/>
              <a:gdLst/>
              <a:ahLst/>
              <a:cxnLst/>
              <a:rect l="l" t="t" r="r" b="b"/>
              <a:pathLst>
                <a:path w="87629" h="543560">
                  <a:moveTo>
                    <a:pt x="0" y="543350"/>
                  </a:moveTo>
                  <a:lnTo>
                    <a:pt x="0" y="135837"/>
                  </a:lnTo>
                  <a:lnTo>
                    <a:pt x="87350" y="0"/>
                  </a:lnTo>
                  <a:lnTo>
                    <a:pt x="87350" y="407512"/>
                  </a:lnTo>
                  <a:lnTo>
                    <a:pt x="0" y="5433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58551" y="3370389"/>
              <a:ext cx="87630" cy="543560"/>
            </a:xfrm>
            <a:custGeom>
              <a:avLst/>
              <a:gdLst/>
              <a:ahLst/>
              <a:cxnLst/>
              <a:rect l="l" t="t" r="r" b="b"/>
              <a:pathLst>
                <a:path w="87629" h="543560">
                  <a:moveTo>
                    <a:pt x="87350" y="407512"/>
                  </a:moveTo>
                  <a:lnTo>
                    <a:pt x="0" y="543350"/>
                  </a:lnTo>
                  <a:lnTo>
                    <a:pt x="0" y="135837"/>
                  </a:lnTo>
                  <a:lnTo>
                    <a:pt x="87350" y="0"/>
                  </a:lnTo>
                  <a:lnTo>
                    <a:pt x="87350" y="407512"/>
                  </a:lnTo>
                  <a:close/>
                </a:path>
              </a:pathLst>
            </a:custGeom>
            <a:ln w="10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58554" y="3805302"/>
              <a:ext cx="87630" cy="490220"/>
            </a:xfrm>
            <a:custGeom>
              <a:avLst/>
              <a:gdLst/>
              <a:ahLst/>
              <a:cxnLst/>
              <a:rect l="l" t="t" r="r" b="b"/>
              <a:pathLst>
                <a:path w="87629" h="490220">
                  <a:moveTo>
                    <a:pt x="0" y="489672"/>
                  </a:moveTo>
                  <a:lnTo>
                    <a:pt x="0" y="122408"/>
                  </a:lnTo>
                  <a:lnTo>
                    <a:pt x="87350" y="0"/>
                  </a:lnTo>
                  <a:lnTo>
                    <a:pt x="87350" y="367251"/>
                  </a:lnTo>
                  <a:lnTo>
                    <a:pt x="0" y="48967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58551" y="3805293"/>
              <a:ext cx="87630" cy="490220"/>
            </a:xfrm>
            <a:custGeom>
              <a:avLst/>
              <a:gdLst/>
              <a:ahLst/>
              <a:cxnLst/>
              <a:rect l="l" t="t" r="r" b="b"/>
              <a:pathLst>
                <a:path w="87629" h="490220">
                  <a:moveTo>
                    <a:pt x="87350" y="367264"/>
                  </a:moveTo>
                  <a:lnTo>
                    <a:pt x="0" y="489686"/>
                  </a:lnTo>
                  <a:lnTo>
                    <a:pt x="0" y="122421"/>
                  </a:lnTo>
                  <a:lnTo>
                    <a:pt x="87350" y="0"/>
                  </a:lnTo>
                  <a:lnTo>
                    <a:pt x="87350" y="367264"/>
                  </a:lnTo>
                  <a:close/>
                </a:path>
              </a:pathLst>
            </a:custGeom>
            <a:ln w="10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059391" y="3207156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263405" y="163233"/>
                  </a:moveTo>
                  <a:lnTo>
                    <a:pt x="0" y="163233"/>
                  </a:lnTo>
                  <a:lnTo>
                    <a:pt x="87809" y="0"/>
                  </a:lnTo>
                  <a:lnTo>
                    <a:pt x="351225" y="0"/>
                  </a:lnTo>
                  <a:lnTo>
                    <a:pt x="263405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59386" y="3207160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87809" y="0"/>
                  </a:moveTo>
                  <a:lnTo>
                    <a:pt x="0" y="163233"/>
                  </a:lnTo>
                  <a:lnTo>
                    <a:pt x="263416" y="163233"/>
                  </a:lnTo>
                  <a:lnTo>
                    <a:pt x="351225" y="0"/>
                  </a:lnTo>
                  <a:lnTo>
                    <a:pt x="87809" y="0"/>
                  </a:lnTo>
                  <a:close/>
                </a:path>
              </a:pathLst>
            </a:custGeom>
            <a:ln w="12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23264" y="3207156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296850" y="163233"/>
                  </a:moveTo>
                  <a:lnTo>
                    <a:pt x="0" y="163233"/>
                  </a:lnTo>
                  <a:lnTo>
                    <a:pt x="98946" y="0"/>
                  </a:lnTo>
                  <a:lnTo>
                    <a:pt x="395796" y="0"/>
                  </a:lnTo>
                  <a:lnTo>
                    <a:pt x="296850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23255" y="3207160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98957" y="0"/>
                  </a:moveTo>
                  <a:lnTo>
                    <a:pt x="0" y="163233"/>
                  </a:lnTo>
                  <a:lnTo>
                    <a:pt x="296861" y="163233"/>
                  </a:lnTo>
                  <a:lnTo>
                    <a:pt x="395807" y="0"/>
                  </a:lnTo>
                  <a:lnTo>
                    <a:pt x="98957" y="0"/>
                  </a:lnTo>
                  <a:close/>
                </a:path>
              </a:pathLst>
            </a:custGeom>
            <a:ln w="13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30808" y="3207156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296850" y="163233"/>
                  </a:moveTo>
                  <a:lnTo>
                    <a:pt x="0" y="163233"/>
                  </a:lnTo>
                  <a:lnTo>
                    <a:pt x="98946" y="0"/>
                  </a:lnTo>
                  <a:lnTo>
                    <a:pt x="395807" y="0"/>
                  </a:lnTo>
                  <a:lnTo>
                    <a:pt x="296850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30803" y="3207160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98957" y="0"/>
                  </a:moveTo>
                  <a:lnTo>
                    <a:pt x="0" y="163233"/>
                  </a:lnTo>
                  <a:lnTo>
                    <a:pt x="296861" y="163233"/>
                  </a:lnTo>
                  <a:lnTo>
                    <a:pt x="395807" y="0"/>
                  </a:lnTo>
                  <a:lnTo>
                    <a:pt x="98957" y="0"/>
                  </a:lnTo>
                  <a:close/>
                </a:path>
              </a:pathLst>
            </a:custGeom>
            <a:ln w="13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38352" y="3207156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296861" y="163233"/>
                  </a:moveTo>
                  <a:lnTo>
                    <a:pt x="0" y="163233"/>
                  </a:lnTo>
                  <a:lnTo>
                    <a:pt x="98957" y="0"/>
                  </a:lnTo>
                  <a:lnTo>
                    <a:pt x="395807" y="0"/>
                  </a:lnTo>
                  <a:lnTo>
                    <a:pt x="296861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38349" y="3207160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98957" y="0"/>
                  </a:moveTo>
                  <a:lnTo>
                    <a:pt x="0" y="163233"/>
                  </a:lnTo>
                  <a:lnTo>
                    <a:pt x="296861" y="163233"/>
                  </a:lnTo>
                  <a:lnTo>
                    <a:pt x="395807" y="0"/>
                  </a:lnTo>
                  <a:lnTo>
                    <a:pt x="98957" y="0"/>
                  </a:lnTo>
                  <a:close/>
                </a:path>
              </a:pathLst>
            </a:custGeom>
            <a:ln w="13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631738" y="4228616"/>
            <a:ext cx="89852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00" dirty="0">
                <a:latin typeface="Times New Roman"/>
                <a:cs typeface="Times New Roman"/>
              </a:rPr>
              <a:t>Courtesy: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25" dirty="0">
                <a:latin typeface="Times New Roman"/>
                <a:cs typeface="Times New Roman"/>
              </a:rPr>
              <a:t>NDVIA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589918" y="2497942"/>
            <a:ext cx="1678939" cy="1721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 algn="ctr">
              <a:lnSpc>
                <a:spcPct val="100000"/>
              </a:lnSpc>
              <a:spcBef>
                <a:spcPts val="95"/>
              </a:spcBef>
            </a:pPr>
            <a:r>
              <a:rPr sz="850" b="1" spc="-105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r>
              <a:rPr sz="85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121285" marR="1398905" indent="-109220">
              <a:lnSpc>
                <a:spcPct val="103600"/>
              </a:lnSpc>
              <a:spcBef>
                <a:spcPts val="845"/>
              </a:spcBef>
            </a:pPr>
            <a:r>
              <a:rPr sz="850" b="1" spc="-114" dirty="0">
                <a:solidFill>
                  <a:srgbClr val="003300"/>
                </a:solidFill>
                <a:latin typeface="Arial"/>
                <a:cs typeface="Arial"/>
              </a:rPr>
              <a:t>Kernel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455"/>
              </a:spcBef>
            </a:pPr>
            <a:r>
              <a:rPr sz="850" b="1" spc="-105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-9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75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850" b="1" spc="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85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190"/>
              </a:spcBef>
            </a:pPr>
            <a:r>
              <a:rPr sz="700" b="1" spc="-25" dirty="0">
                <a:latin typeface="Arial"/>
                <a:cs typeface="Arial"/>
              </a:rPr>
              <a:t>(0,0,1)</a:t>
            </a:r>
            <a:r>
              <a:rPr sz="700" b="1" spc="229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(1,0,1)</a:t>
            </a:r>
            <a:r>
              <a:rPr sz="700" b="1" spc="29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(2,0,1)</a:t>
            </a:r>
            <a:r>
              <a:rPr sz="700" b="1" spc="300" dirty="0">
                <a:latin typeface="Arial"/>
                <a:cs typeface="Arial"/>
              </a:rPr>
              <a:t> </a:t>
            </a:r>
            <a:r>
              <a:rPr sz="700" b="1" spc="-35" dirty="0">
                <a:latin typeface="Arial"/>
                <a:cs typeface="Arial"/>
              </a:rPr>
              <a:t>(3,0,1)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700">
              <a:latin typeface="Arial"/>
              <a:cs typeface="Arial"/>
            </a:endParaRPr>
          </a:p>
          <a:p>
            <a:pPr marL="405765" marR="152400" indent="-22225">
              <a:lnSpc>
                <a:spcPct val="100000"/>
              </a:lnSpc>
            </a:pPr>
            <a:r>
              <a:rPr sz="700" b="1" spc="-35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2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(0,0,0)</a:t>
            </a:r>
            <a:r>
              <a:rPr sz="700" b="1" spc="29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003300"/>
                </a:solidFill>
                <a:latin typeface="Times New Roman"/>
                <a:cs typeface="Times New Roman"/>
              </a:rPr>
              <a:t>(1,0,0)</a:t>
            </a:r>
            <a:r>
              <a:rPr sz="700" b="1" spc="36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(2,0,0)</a:t>
            </a:r>
            <a:r>
              <a:rPr sz="700" b="1" spc="29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(3,0,0)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700">
              <a:latin typeface="Times New Roman"/>
              <a:cs typeface="Times New Roman"/>
            </a:endParaRPr>
          </a:p>
          <a:p>
            <a:pPr marL="405765" marR="152400" indent="-22225">
              <a:lnSpc>
                <a:spcPct val="100000"/>
              </a:lnSpc>
            </a:pPr>
            <a:r>
              <a:rPr sz="700" b="1" spc="-35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2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(0,1,0)</a:t>
            </a:r>
            <a:r>
              <a:rPr sz="700" b="1" spc="29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003300"/>
                </a:solidFill>
                <a:latin typeface="Times New Roman"/>
                <a:cs typeface="Times New Roman"/>
              </a:rPr>
              <a:t>(1,1,0)</a:t>
            </a:r>
            <a:r>
              <a:rPr sz="700" b="1" spc="36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(2,1,0)</a:t>
            </a:r>
            <a:r>
              <a:rPr sz="700" b="1" spc="29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(3,1,0)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426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线程块</a:t>
            </a:r>
            <a:r>
              <a:rPr spc="-85" dirty="0"/>
              <a:t>id&amp;</a:t>
            </a:r>
            <a:r>
              <a:rPr dirty="0"/>
              <a:t>线程</a:t>
            </a:r>
            <a:r>
              <a:rPr spc="-50" dirty="0"/>
              <a:t>id</a:t>
            </a:r>
            <a:r>
              <a:rPr spc="-20" dirty="0"/>
              <a:t>：定位独立线程的门牌号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695097" y="751738"/>
            <a:ext cx="261620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imSun"/>
                <a:cs typeface="SimSun"/>
              </a:rPr>
              <a:t>每个线程使用索引来决定要处理的数据</a:t>
            </a:r>
            <a:endParaRPr sz="1200">
              <a:latin typeface="SimSun"/>
              <a:cs typeface="SimSun"/>
            </a:endParaRPr>
          </a:p>
          <a:p>
            <a:pPr marL="372745" indent="-216535">
              <a:lnSpc>
                <a:spcPct val="100000"/>
              </a:lnSpc>
              <a:spcBef>
                <a:spcPts val="1065"/>
              </a:spcBef>
              <a:buFont typeface="Times New Roman"/>
              <a:buChar char="–"/>
              <a:tabLst>
                <a:tab pos="372745" algn="l"/>
              </a:tabLst>
            </a:pPr>
            <a:r>
              <a:rPr sz="1200" dirty="0">
                <a:latin typeface="Courier New"/>
                <a:cs typeface="Courier New"/>
              </a:rPr>
              <a:t>blockIdx: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1D,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2D,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or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3D</a:t>
            </a:r>
            <a:endParaRPr sz="1200">
              <a:latin typeface="Courier New"/>
              <a:cs typeface="Courier New"/>
            </a:endParaRPr>
          </a:p>
          <a:p>
            <a:pPr marL="372745" indent="-216535">
              <a:lnSpc>
                <a:spcPct val="100000"/>
              </a:lnSpc>
              <a:spcBef>
                <a:spcPts val="1090"/>
              </a:spcBef>
              <a:buFont typeface="Times New Roman"/>
              <a:buChar char="–"/>
              <a:tabLst>
                <a:tab pos="372745" algn="l"/>
              </a:tabLst>
            </a:pPr>
            <a:r>
              <a:rPr sz="1200" dirty="0">
                <a:latin typeface="Courier New"/>
                <a:cs typeface="Courier New"/>
              </a:rPr>
              <a:t>threadIdx: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1D,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2D,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or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3D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256532" y="1386077"/>
            <a:ext cx="2414905" cy="727710"/>
            <a:chOff x="4256532" y="1386077"/>
            <a:chExt cx="2414905" cy="727710"/>
          </a:xfrm>
        </p:grpSpPr>
        <p:sp>
          <p:nvSpPr>
            <p:cNvPr id="94" name="object 94"/>
            <p:cNvSpPr/>
            <p:nvPr/>
          </p:nvSpPr>
          <p:spPr>
            <a:xfrm>
              <a:off x="4275582" y="1405127"/>
              <a:ext cx="2304415" cy="659130"/>
            </a:xfrm>
            <a:custGeom>
              <a:avLst/>
              <a:gdLst/>
              <a:ahLst/>
              <a:cxnLst/>
              <a:rect l="l" t="t" r="r" b="b"/>
              <a:pathLst>
                <a:path w="2304415" h="659130">
                  <a:moveTo>
                    <a:pt x="0" y="0"/>
                  </a:moveTo>
                  <a:lnTo>
                    <a:pt x="2304148" y="658850"/>
                  </a:lnTo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45698" y="2003790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29" h="110489">
                  <a:moveTo>
                    <a:pt x="31432" y="0"/>
                  </a:moveTo>
                  <a:lnTo>
                    <a:pt x="0" y="109893"/>
                  </a:lnTo>
                  <a:lnTo>
                    <a:pt x="125615" y="86372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062221" y="2167127"/>
            <a:ext cx="3277870" cy="2025014"/>
            <a:chOff x="4062221" y="2167127"/>
            <a:chExt cx="3277870" cy="2025014"/>
          </a:xfrm>
        </p:grpSpPr>
        <p:sp>
          <p:nvSpPr>
            <p:cNvPr id="97" name="object 97"/>
            <p:cNvSpPr/>
            <p:nvPr/>
          </p:nvSpPr>
          <p:spPr>
            <a:xfrm>
              <a:off x="7245906" y="3207149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0" y="544477"/>
                  </a:moveTo>
                  <a:lnTo>
                    <a:pt x="0" y="136132"/>
                  </a:lnTo>
                  <a:lnTo>
                    <a:pt x="88256" y="0"/>
                  </a:lnTo>
                  <a:lnTo>
                    <a:pt x="88256" y="408358"/>
                  </a:lnTo>
                  <a:lnTo>
                    <a:pt x="0" y="54447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45906" y="3207167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88256" y="408344"/>
                  </a:moveTo>
                  <a:lnTo>
                    <a:pt x="0" y="544464"/>
                  </a:lnTo>
                  <a:lnTo>
                    <a:pt x="0" y="136105"/>
                  </a:lnTo>
                  <a:lnTo>
                    <a:pt x="88256" y="0"/>
                  </a:lnTo>
                  <a:lnTo>
                    <a:pt x="88256" y="408344"/>
                  </a:lnTo>
                  <a:close/>
                </a:path>
              </a:pathLst>
            </a:custGeom>
            <a:ln w="1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45906" y="3642061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0" y="544477"/>
                  </a:moveTo>
                  <a:lnTo>
                    <a:pt x="0" y="136119"/>
                  </a:lnTo>
                  <a:lnTo>
                    <a:pt x="88256" y="0"/>
                  </a:lnTo>
                  <a:lnTo>
                    <a:pt x="88256" y="408344"/>
                  </a:lnTo>
                  <a:lnTo>
                    <a:pt x="0" y="54447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5906" y="3642071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88256" y="408344"/>
                  </a:moveTo>
                  <a:lnTo>
                    <a:pt x="0" y="544464"/>
                  </a:lnTo>
                  <a:lnTo>
                    <a:pt x="0" y="136105"/>
                  </a:lnTo>
                  <a:lnTo>
                    <a:pt x="88256" y="0"/>
                  </a:lnTo>
                  <a:lnTo>
                    <a:pt x="88256" y="408344"/>
                  </a:lnTo>
                  <a:close/>
                </a:path>
              </a:pathLst>
            </a:custGeom>
            <a:ln w="1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81271" y="2186177"/>
              <a:ext cx="2116455" cy="1729105"/>
            </a:xfrm>
            <a:custGeom>
              <a:avLst/>
              <a:gdLst/>
              <a:ahLst/>
              <a:cxnLst/>
              <a:rect l="l" t="t" r="r" b="b"/>
              <a:pathLst>
                <a:path w="2116454" h="1729104">
                  <a:moveTo>
                    <a:pt x="0" y="0"/>
                  </a:moveTo>
                  <a:lnTo>
                    <a:pt x="2116226" y="1728914"/>
                  </a:lnTo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46594" y="3858778"/>
              <a:ext cx="125095" cy="116839"/>
            </a:xfrm>
            <a:custGeom>
              <a:avLst/>
              <a:gdLst/>
              <a:ahLst/>
              <a:cxnLst/>
              <a:rect l="l" t="t" r="r" b="b"/>
              <a:pathLst>
                <a:path w="125095" h="116839">
                  <a:moveTo>
                    <a:pt x="72313" y="0"/>
                  </a:moveTo>
                  <a:lnTo>
                    <a:pt x="0" y="88506"/>
                  </a:lnTo>
                  <a:lnTo>
                    <a:pt x="124663" y="116573"/>
                  </a:lnTo>
                  <a:lnTo>
                    <a:pt x="7231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3" name="图片 102">
            <a:extLst>
              <a:ext uri="{FF2B5EF4-FFF2-40B4-BE49-F238E27FC236}">
                <a16:creationId xmlns:a16="http://schemas.microsoft.com/office/drawing/2014/main" id="{943C4E0D-3BF9-F338-CE50-388B74D6D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274" y="623394"/>
            <a:ext cx="2314575" cy="558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Courier New"/>
                <a:cs typeface="Courier New"/>
              </a:rPr>
              <a:t>dim3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dimGrid(M,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N);</a:t>
            </a:r>
            <a:endParaRPr sz="12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Courier New"/>
                <a:cs typeface="Courier New"/>
              </a:rPr>
              <a:t>dim3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dimBlock(P,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Q,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S);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/>
              <a:t>threadId.x</a:t>
            </a:r>
            <a:r>
              <a:rPr spc="-20" dirty="0"/>
              <a:t> </a:t>
            </a:r>
            <a:r>
              <a:rPr dirty="0"/>
              <a:t>=</a:t>
            </a:r>
            <a:r>
              <a:rPr spc="-10" dirty="0"/>
              <a:t> blockIdx.x*blockDim.x+</a:t>
            </a:r>
          </a:p>
          <a:p>
            <a:pPr marL="259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threadIdx.x;</a:t>
            </a:r>
          </a:p>
          <a:p>
            <a:pPr marL="184150" indent="-17145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/>
              <a:t>threadId.y</a:t>
            </a:r>
            <a:r>
              <a:rPr spc="-20" dirty="0"/>
              <a:t> </a:t>
            </a:r>
            <a:r>
              <a:rPr dirty="0"/>
              <a:t>=</a:t>
            </a:r>
            <a:r>
              <a:rPr spc="-10" dirty="0"/>
              <a:t> blockIdx.y*blockDim.y+</a:t>
            </a:r>
          </a:p>
          <a:p>
            <a:pPr marL="2590800">
              <a:lnSpc>
                <a:spcPct val="100000"/>
              </a:lnSpc>
              <a:spcBef>
                <a:spcPts val="650"/>
              </a:spcBef>
            </a:pPr>
            <a:r>
              <a:rPr spc="-10" dirty="0"/>
              <a:t>threadIdx.y;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400359" y="948658"/>
            <a:ext cx="622300" cy="3213735"/>
            <a:chOff x="5400359" y="948658"/>
            <a:chExt cx="622300" cy="3213735"/>
          </a:xfrm>
        </p:grpSpPr>
        <p:sp>
          <p:nvSpPr>
            <p:cNvPr id="5" name="object 5"/>
            <p:cNvSpPr/>
            <p:nvPr/>
          </p:nvSpPr>
          <p:spPr>
            <a:xfrm>
              <a:off x="5406074" y="954373"/>
              <a:ext cx="610870" cy="3202305"/>
            </a:xfrm>
            <a:custGeom>
              <a:avLst/>
              <a:gdLst/>
              <a:ahLst/>
              <a:cxnLst/>
              <a:rect l="l" t="t" r="r" b="b"/>
              <a:pathLst>
                <a:path w="610870" h="3202304">
                  <a:moveTo>
                    <a:pt x="610548" y="3201972"/>
                  </a:moveTo>
                  <a:lnTo>
                    <a:pt x="0" y="3201972"/>
                  </a:lnTo>
                  <a:lnTo>
                    <a:pt x="0" y="0"/>
                  </a:lnTo>
                  <a:lnTo>
                    <a:pt x="610548" y="0"/>
                  </a:lnTo>
                  <a:lnTo>
                    <a:pt x="610548" y="320197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6074" y="954373"/>
              <a:ext cx="610870" cy="3202305"/>
            </a:xfrm>
            <a:custGeom>
              <a:avLst/>
              <a:gdLst/>
              <a:ahLst/>
              <a:cxnLst/>
              <a:rect l="l" t="t" r="r" b="b"/>
              <a:pathLst>
                <a:path w="610870" h="3202304">
                  <a:moveTo>
                    <a:pt x="0" y="3201972"/>
                  </a:moveTo>
                  <a:lnTo>
                    <a:pt x="610548" y="3201972"/>
                  </a:lnTo>
                  <a:lnTo>
                    <a:pt x="610548" y="0"/>
                  </a:lnTo>
                  <a:lnTo>
                    <a:pt x="0" y="0"/>
                  </a:lnTo>
                  <a:lnTo>
                    <a:pt x="0" y="3201972"/>
                  </a:lnTo>
                  <a:close/>
                </a:path>
              </a:pathLst>
            </a:custGeom>
            <a:ln w="1100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47973" y="968510"/>
            <a:ext cx="21399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0" dirty="0">
                <a:solidFill>
                  <a:srgbClr val="003300"/>
                </a:solidFill>
                <a:latin typeface="Arial"/>
                <a:cs typeface="Arial"/>
              </a:rPr>
              <a:t>Host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7128" y="1482439"/>
            <a:ext cx="406400" cy="388620"/>
            <a:chOff x="5547128" y="1482439"/>
            <a:chExt cx="406400" cy="388620"/>
          </a:xfrm>
        </p:grpSpPr>
        <p:sp>
          <p:nvSpPr>
            <p:cNvPr id="9" name="object 9"/>
            <p:cNvSpPr/>
            <p:nvPr/>
          </p:nvSpPr>
          <p:spPr>
            <a:xfrm>
              <a:off x="5553478" y="1488789"/>
              <a:ext cx="393700" cy="375920"/>
            </a:xfrm>
            <a:custGeom>
              <a:avLst/>
              <a:gdLst/>
              <a:ahLst/>
              <a:cxnLst/>
              <a:rect l="l" t="t" r="r" b="b"/>
              <a:pathLst>
                <a:path w="393700" h="375919">
                  <a:moveTo>
                    <a:pt x="393077" y="375649"/>
                  </a:moveTo>
                  <a:lnTo>
                    <a:pt x="0" y="375649"/>
                  </a:lnTo>
                  <a:lnTo>
                    <a:pt x="0" y="0"/>
                  </a:lnTo>
                  <a:lnTo>
                    <a:pt x="393077" y="0"/>
                  </a:lnTo>
                  <a:lnTo>
                    <a:pt x="393077" y="375649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3478" y="1488789"/>
              <a:ext cx="393700" cy="375920"/>
            </a:xfrm>
            <a:custGeom>
              <a:avLst/>
              <a:gdLst/>
              <a:ahLst/>
              <a:cxnLst/>
              <a:rect l="l" t="t" r="r" b="b"/>
              <a:pathLst>
                <a:path w="393700" h="375919">
                  <a:moveTo>
                    <a:pt x="0" y="375649"/>
                  </a:moveTo>
                  <a:lnTo>
                    <a:pt x="393077" y="375649"/>
                  </a:lnTo>
                  <a:lnTo>
                    <a:pt x="393077" y="0"/>
                  </a:lnTo>
                  <a:lnTo>
                    <a:pt x="0" y="0"/>
                  </a:lnTo>
                  <a:lnTo>
                    <a:pt x="0" y="375649"/>
                  </a:lnTo>
                  <a:close/>
                </a:path>
              </a:pathLst>
            </a:custGeom>
            <a:ln w="1222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1755" y="1505154"/>
            <a:ext cx="28511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0" dirty="0">
                <a:solidFill>
                  <a:srgbClr val="003300"/>
                </a:solidFill>
                <a:latin typeface="Arial"/>
                <a:cs typeface="Arial"/>
              </a:rPr>
              <a:t>Kernel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0943" y="1639314"/>
            <a:ext cx="7429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64281" y="953935"/>
            <a:ext cx="2267585" cy="3214370"/>
            <a:chOff x="5464281" y="953935"/>
            <a:chExt cx="2267585" cy="3214370"/>
          </a:xfrm>
        </p:grpSpPr>
        <p:sp>
          <p:nvSpPr>
            <p:cNvPr id="14" name="object 14"/>
            <p:cNvSpPr/>
            <p:nvPr/>
          </p:nvSpPr>
          <p:spPr>
            <a:xfrm>
              <a:off x="5540747" y="2723067"/>
              <a:ext cx="391795" cy="374015"/>
            </a:xfrm>
            <a:custGeom>
              <a:avLst/>
              <a:gdLst/>
              <a:ahLst/>
              <a:cxnLst/>
              <a:rect l="l" t="t" r="r" b="b"/>
              <a:pathLst>
                <a:path w="391795" h="374014">
                  <a:moveTo>
                    <a:pt x="391254" y="373409"/>
                  </a:moveTo>
                  <a:lnTo>
                    <a:pt x="0" y="373409"/>
                  </a:lnTo>
                  <a:lnTo>
                    <a:pt x="0" y="0"/>
                  </a:lnTo>
                  <a:lnTo>
                    <a:pt x="391254" y="0"/>
                  </a:lnTo>
                  <a:lnTo>
                    <a:pt x="391254" y="373409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0747" y="2723067"/>
              <a:ext cx="391795" cy="374015"/>
            </a:xfrm>
            <a:custGeom>
              <a:avLst/>
              <a:gdLst/>
              <a:ahLst/>
              <a:cxnLst/>
              <a:rect l="l" t="t" r="r" b="b"/>
              <a:pathLst>
                <a:path w="391795" h="374014">
                  <a:moveTo>
                    <a:pt x="0" y="373409"/>
                  </a:moveTo>
                  <a:lnTo>
                    <a:pt x="391254" y="373409"/>
                  </a:lnTo>
                  <a:lnTo>
                    <a:pt x="391254" y="0"/>
                  </a:lnTo>
                  <a:lnTo>
                    <a:pt x="0" y="0"/>
                  </a:lnTo>
                  <a:lnTo>
                    <a:pt x="0" y="373409"/>
                  </a:lnTo>
                  <a:close/>
                </a:path>
              </a:pathLst>
            </a:custGeom>
            <a:ln w="122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9781" y="1420587"/>
              <a:ext cx="1270" cy="1839595"/>
            </a:xfrm>
            <a:custGeom>
              <a:avLst/>
              <a:gdLst/>
              <a:ahLst/>
              <a:cxnLst/>
              <a:rect l="l" t="t" r="r" b="b"/>
              <a:pathLst>
                <a:path w="1270" h="1839595">
                  <a:moveTo>
                    <a:pt x="0" y="0"/>
                  </a:moveTo>
                  <a:lnTo>
                    <a:pt x="884" y="1839114"/>
                  </a:lnTo>
                </a:path>
              </a:pathLst>
            </a:custGeom>
            <a:ln w="10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4281" y="3252987"/>
              <a:ext cx="33020" cy="67310"/>
            </a:xfrm>
            <a:custGeom>
              <a:avLst/>
              <a:gdLst/>
              <a:ahLst/>
              <a:cxnLst/>
              <a:rect l="l" t="t" r="r" b="b"/>
              <a:pathLst>
                <a:path w="33020" h="67310">
                  <a:moveTo>
                    <a:pt x="16410" y="67093"/>
                  </a:moveTo>
                  <a:lnTo>
                    <a:pt x="0" y="26"/>
                  </a:lnTo>
                  <a:lnTo>
                    <a:pt x="32767" y="0"/>
                  </a:lnTo>
                  <a:lnTo>
                    <a:pt x="16410" y="67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4893" y="959968"/>
              <a:ext cx="1600835" cy="3202305"/>
            </a:xfrm>
            <a:custGeom>
              <a:avLst/>
              <a:gdLst/>
              <a:ahLst/>
              <a:cxnLst/>
              <a:rect l="l" t="t" r="r" b="b"/>
              <a:pathLst>
                <a:path w="1600834" h="3202304">
                  <a:moveTo>
                    <a:pt x="1600525" y="3201972"/>
                  </a:moveTo>
                  <a:lnTo>
                    <a:pt x="0" y="3201972"/>
                  </a:lnTo>
                  <a:lnTo>
                    <a:pt x="0" y="0"/>
                  </a:lnTo>
                  <a:lnTo>
                    <a:pt x="1600525" y="0"/>
                  </a:lnTo>
                  <a:lnTo>
                    <a:pt x="1600525" y="320197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4904" y="959968"/>
              <a:ext cx="1600835" cy="3202305"/>
            </a:xfrm>
            <a:custGeom>
              <a:avLst/>
              <a:gdLst/>
              <a:ahLst/>
              <a:cxnLst/>
              <a:rect l="l" t="t" r="r" b="b"/>
              <a:pathLst>
                <a:path w="1600834" h="3202304">
                  <a:moveTo>
                    <a:pt x="0" y="3201972"/>
                  </a:moveTo>
                  <a:lnTo>
                    <a:pt x="1600514" y="3201972"/>
                  </a:lnTo>
                  <a:lnTo>
                    <a:pt x="1600514" y="0"/>
                  </a:lnTo>
                  <a:lnTo>
                    <a:pt x="0" y="0"/>
                  </a:lnTo>
                  <a:lnTo>
                    <a:pt x="0" y="3201972"/>
                  </a:lnTo>
                  <a:close/>
                </a:path>
              </a:pathLst>
            </a:custGeom>
            <a:ln w="114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68616" y="981926"/>
            <a:ext cx="29845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0" dirty="0">
                <a:solidFill>
                  <a:srgbClr val="003300"/>
                </a:solidFill>
                <a:latin typeface="Arial"/>
                <a:cs typeface="Arial"/>
              </a:rPr>
              <a:t>Device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01526" y="1212990"/>
            <a:ext cx="1078230" cy="1163320"/>
            <a:chOff x="6401526" y="1212990"/>
            <a:chExt cx="1078230" cy="1163320"/>
          </a:xfrm>
        </p:grpSpPr>
        <p:sp>
          <p:nvSpPr>
            <p:cNvPr id="22" name="object 22"/>
            <p:cNvSpPr/>
            <p:nvPr/>
          </p:nvSpPr>
          <p:spPr>
            <a:xfrm>
              <a:off x="6407887" y="1219354"/>
              <a:ext cx="1065530" cy="1150620"/>
            </a:xfrm>
            <a:custGeom>
              <a:avLst/>
              <a:gdLst/>
              <a:ahLst/>
              <a:cxnLst/>
              <a:rect l="l" t="t" r="r" b="b"/>
              <a:pathLst>
                <a:path w="1065529" h="1150620">
                  <a:moveTo>
                    <a:pt x="1065491" y="1150427"/>
                  </a:moveTo>
                  <a:lnTo>
                    <a:pt x="0" y="1150427"/>
                  </a:lnTo>
                  <a:lnTo>
                    <a:pt x="0" y="0"/>
                  </a:lnTo>
                  <a:lnTo>
                    <a:pt x="1065491" y="0"/>
                  </a:lnTo>
                  <a:lnTo>
                    <a:pt x="1065491" y="1150427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7876" y="1219340"/>
              <a:ext cx="1065530" cy="1150620"/>
            </a:xfrm>
            <a:custGeom>
              <a:avLst/>
              <a:gdLst/>
              <a:ahLst/>
              <a:cxnLst/>
              <a:rect l="l" t="t" r="r" b="b"/>
              <a:pathLst>
                <a:path w="1065529" h="1150620">
                  <a:moveTo>
                    <a:pt x="0" y="1150427"/>
                  </a:moveTo>
                  <a:lnTo>
                    <a:pt x="1065491" y="1150427"/>
                  </a:lnTo>
                  <a:lnTo>
                    <a:pt x="1065491" y="0"/>
                  </a:lnTo>
                  <a:lnTo>
                    <a:pt x="0" y="0"/>
                  </a:lnTo>
                  <a:lnTo>
                    <a:pt x="0" y="1150427"/>
                  </a:lnTo>
                  <a:close/>
                </a:path>
              </a:pathLst>
            </a:custGeom>
            <a:ln w="1207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52505" y="1236833"/>
            <a:ext cx="2705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5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r>
              <a:rPr sz="85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84334" y="1492501"/>
            <a:ext cx="419100" cy="378460"/>
            <a:chOff x="6484334" y="1492501"/>
            <a:chExt cx="419100" cy="378460"/>
          </a:xfrm>
        </p:grpSpPr>
        <p:sp>
          <p:nvSpPr>
            <p:cNvPr id="26" name="object 26"/>
            <p:cNvSpPr/>
            <p:nvPr/>
          </p:nvSpPr>
          <p:spPr>
            <a:xfrm>
              <a:off x="6490684" y="1498851"/>
              <a:ext cx="406400" cy="365760"/>
            </a:xfrm>
            <a:custGeom>
              <a:avLst/>
              <a:gdLst/>
              <a:ahLst/>
              <a:cxnLst/>
              <a:rect l="l" t="t" r="r" b="b"/>
              <a:pathLst>
                <a:path w="406400" h="365760">
                  <a:moveTo>
                    <a:pt x="405809" y="365587"/>
                  </a:moveTo>
                  <a:lnTo>
                    <a:pt x="0" y="365587"/>
                  </a:lnTo>
                  <a:lnTo>
                    <a:pt x="0" y="0"/>
                  </a:lnTo>
                  <a:lnTo>
                    <a:pt x="405809" y="0"/>
                  </a:lnTo>
                  <a:lnTo>
                    <a:pt x="405809" y="36558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90684" y="1498851"/>
              <a:ext cx="406400" cy="365760"/>
            </a:xfrm>
            <a:custGeom>
              <a:avLst/>
              <a:gdLst/>
              <a:ahLst/>
              <a:cxnLst/>
              <a:rect l="l" t="t" r="r" b="b"/>
              <a:pathLst>
                <a:path w="406400" h="365760">
                  <a:moveTo>
                    <a:pt x="0" y="365587"/>
                  </a:moveTo>
                  <a:lnTo>
                    <a:pt x="405820" y="365587"/>
                  </a:lnTo>
                  <a:lnTo>
                    <a:pt x="405820" y="0"/>
                  </a:lnTo>
                  <a:lnTo>
                    <a:pt x="0" y="0"/>
                  </a:lnTo>
                  <a:lnTo>
                    <a:pt x="0" y="365587"/>
                  </a:lnTo>
                  <a:close/>
                </a:path>
              </a:pathLst>
            </a:custGeom>
            <a:ln w="1229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572613" y="1545403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932007" y="1492501"/>
            <a:ext cx="417830" cy="378460"/>
            <a:chOff x="6932007" y="1492501"/>
            <a:chExt cx="417830" cy="378460"/>
          </a:xfrm>
        </p:grpSpPr>
        <p:sp>
          <p:nvSpPr>
            <p:cNvPr id="30" name="object 30"/>
            <p:cNvSpPr/>
            <p:nvPr/>
          </p:nvSpPr>
          <p:spPr>
            <a:xfrm>
              <a:off x="6938357" y="1498851"/>
              <a:ext cx="405130" cy="365760"/>
            </a:xfrm>
            <a:custGeom>
              <a:avLst/>
              <a:gdLst/>
              <a:ahLst/>
              <a:cxnLst/>
              <a:rect l="l" t="t" r="r" b="b"/>
              <a:pathLst>
                <a:path w="405129" h="365760">
                  <a:moveTo>
                    <a:pt x="404913" y="365587"/>
                  </a:moveTo>
                  <a:lnTo>
                    <a:pt x="0" y="365587"/>
                  </a:lnTo>
                  <a:lnTo>
                    <a:pt x="0" y="0"/>
                  </a:lnTo>
                  <a:lnTo>
                    <a:pt x="404913" y="0"/>
                  </a:lnTo>
                  <a:lnTo>
                    <a:pt x="404913" y="36558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8357" y="1498851"/>
              <a:ext cx="405130" cy="365760"/>
            </a:xfrm>
            <a:custGeom>
              <a:avLst/>
              <a:gdLst/>
              <a:ahLst/>
              <a:cxnLst/>
              <a:rect l="l" t="t" r="r" b="b"/>
              <a:pathLst>
                <a:path w="405129" h="365760">
                  <a:moveTo>
                    <a:pt x="0" y="365587"/>
                  </a:moveTo>
                  <a:lnTo>
                    <a:pt x="404902" y="365587"/>
                  </a:lnTo>
                  <a:lnTo>
                    <a:pt x="404902" y="0"/>
                  </a:lnTo>
                  <a:lnTo>
                    <a:pt x="0" y="0"/>
                  </a:lnTo>
                  <a:lnTo>
                    <a:pt x="0" y="365587"/>
                  </a:lnTo>
                  <a:close/>
                </a:path>
              </a:pathLst>
            </a:custGeom>
            <a:ln w="1229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20284" y="1545401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0)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84334" y="1922928"/>
            <a:ext cx="419100" cy="377190"/>
            <a:chOff x="6484334" y="1922928"/>
            <a:chExt cx="419100" cy="377190"/>
          </a:xfrm>
        </p:grpSpPr>
        <p:sp>
          <p:nvSpPr>
            <p:cNvPr id="34" name="object 34"/>
            <p:cNvSpPr/>
            <p:nvPr/>
          </p:nvSpPr>
          <p:spPr>
            <a:xfrm>
              <a:off x="6490684" y="1929278"/>
              <a:ext cx="406400" cy="364490"/>
            </a:xfrm>
            <a:custGeom>
              <a:avLst/>
              <a:gdLst/>
              <a:ahLst/>
              <a:cxnLst/>
              <a:rect l="l" t="t" r="r" b="b"/>
              <a:pathLst>
                <a:path w="406400" h="364489">
                  <a:moveTo>
                    <a:pt x="405809" y="364474"/>
                  </a:moveTo>
                  <a:lnTo>
                    <a:pt x="0" y="364474"/>
                  </a:lnTo>
                  <a:lnTo>
                    <a:pt x="0" y="0"/>
                  </a:lnTo>
                  <a:lnTo>
                    <a:pt x="405809" y="0"/>
                  </a:lnTo>
                  <a:lnTo>
                    <a:pt x="405809" y="3644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90684" y="1929278"/>
              <a:ext cx="406400" cy="364490"/>
            </a:xfrm>
            <a:custGeom>
              <a:avLst/>
              <a:gdLst/>
              <a:ahLst/>
              <a:cxnLst/>
              <a:rect l="l" t="t" r="r" b="b"/>
              <a:pathLst>
                <a:path w="406400" h="364489">
                  <a:moveTo>
                    <a:pt x="0" y="364474"/>
                  </a:moveTo>
                  <a:lnTo>
                    <a:pt x="405820" y="364474"/>
                  </a:lnTo>
                  <a:lnTo>
                    <a:pt x="405820" y="0"/>
                  </a:lnTo>
                  <a:lnTo>
                    <a:pt x="0" y="0"/>
                  </a:lnTo>
                  <a:lnTo>
                    <a:pt x="0" y="364474"/>
                  </a:lnTo>
                  <a:close/>
                </a:path>
              </a:pathLst>
            </a:custGeom>
            <a:ln w="1230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72613" y="1974716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32007" y="1922928"/>
            <a:ext cx="417830" cy="377190"/>
            <a:chOff x="6932007" y="1922928"/>
            <a:chExt cx="417830" cy="377190"/>
          </a:xfrm>
        </p:grpSpPr>
        <p:sp>
          <p:nvSpPr>
            <p:cNvPr id="38" name="object 38"/>
            <p:cNvSpPr/>
            <p:nvPr/>
          </p:nvSpPr>
          <p:spPr>
            <a:xfrm>
              <a:off x="6938357" y="1929278"/>
              <a:ext cx="405130" cy="364490"/>
            </a:xfrm>
            <a:custGeom>
              <a:avLst/>
              <a:gdLst/>
              <a:ahLst/>
              <a:cxnLst/>
              <a:rect l="l" t="t" r="r" b="b"/>
              <a:pathLst>
                <a:path w="405129" h="364489">
                  <a:moveTo>
                    <a:pt x="404913" y="364474"/>
                  </a:moveTo>
                  <a:lnTo>
                    <a:pt x="0" y="364474"/>
                  </a:lnTo>
                  <a:lnTo>
                    <a:pt x="0" y="0"/>
                  </a:lnTo>
                  <a:lnTo>
                    <a:pt x="404913" y="0"/>
                  </a:lnTo>
                  <a:lnTo>
                    <a:pt x="404913" y="36447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38357" y="1929278"/>
              <a:ext cx="405130" cy="364490"/>
            </a:xfrm>
            <a:custGeom>
              <a:avLst/>
              <a:gdLst/>
              <a:ahLst/>
              <a:cxnLst/>
              <a:rect l="l" t="t" r="r" b="b"/>
              <a:pathLst>
                <a:path w="405129" h="364489">
                  <a:moveTo>
                    <a:pt x="0" y="364474"/>
                  </a:moveTo>
                  <a:lnTo>
                    <a:pt x="404902" y="364474"/>
                  </a:lnTo>
                  <a:lnTo>
                    <a:pt x="404902" y="0"/>
                  </a:lnTo>
                  <a:lnTo>
                    <a:pt x="0" y="0"/>
                  </a:lnTo>
                  <a:lnTo>
                    <a:pt x="0" y="364474"/>
                  </a:lnTo>
                  <a:close/>
                </a:path>
              </a:pathLst>
            </a:custGeom>
            <a:ln w="1229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20284" y="1974716"/>
            <a:ext cx="255270" cy="288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495" marR="5080" indent="-11430">
              <a:lnSpc>
                <a:spcPct val="103600"/>
              </a:lnSpc>
              <a:spcBef>
                <a:spcPts val="55"/>
              </a:spcBef>
            </a:pPr>
            <a:r>
              <a:rPr sz="850" b="1" spc="-1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80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850" b="1" spc="-6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77423" y="1615113"/>
            <a:ext cx="1645920" cy="2830830"/>
            <a:chOff x="5877423" y="1615113"/>
            <a:chExt cx="1645920" cy="2830830"/>
          </a:xfrm>
        </p:grpSpPr>
        <p:sp>
          <p:nvSpPr>
            <p:cNvPr id="42" name="object 42"/>
            <p:cNvSpPr/>
            <p:nvPr/>
          </p:nvSpPr>
          <p:spPr>
            <a:xfrm>
              <a:off x="6328715" y="2478224"/>
              <a:ext cx="1188720" cy="1583690"/>
            </a:xfrm>
            <a:custGeom>
              <a:avLst/>
              <a:gdLst/>
              <a:ahLst/>
              <a:cxnLst/>
              <a:rect l="l" t="t" r="r" b="b"/>
              <a:pathLst>
                <a:path w="1188720" h="1583689">
                  <a:moveTo>
                    <a:pt x="1188328" y="1583095"/>
                  </a:moveTo>
                  <a:lnTo>
                    <a:pt x="0" y="1583095"/>
                  </a:lnTo>
                  <a:lnTo>
                    <a:pt x="0" y="0"/>
                  </a:lnTo>
                  <a:lnTo>
                    <a:pt x="1188328" y="0"/>
                  </a:lnTo>
                  <a:lnTo>
                    <a:pt x="1188328" y="1583095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28715" y="2478224"/>
              <a:ext cx="1188720" cy="1583690"/>
            </a:xfrm>
            <a:custGeom>
              <a:avLst/>
              <a:gdLst/>
              <a:ahLst/>
              <a:cxnLst/>
              <a:rect l="l" t="t" r="r" b="b"/>
              <a:pathLst>
                <a:path w="1188720" h="1583689">
                  <a:moveTo>
                    <a:pt x="0" y="1583095"/>
                  </a:moveTo>
                  <a:lnTo>
                    <a:pt x="1188328" y="1583095"/>
                  </a:lnTo>
                  <a:lnTo>
                    <a:pt x="1188328" y="0"/>
                  </a:lnTo>
                  <a:lnTo>
                    <a:pt x="0" y="0"/>
                  </a:lnTo>
                  <a:lnTo>
                    <a:pt x="0" y="1583095"/>
                  </a:lnTo>
                  <a:close/>
                </a:path>
              </a:pathLst>
            </a:custGeom>
            <a:ln w="118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7862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87862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65375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65386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2899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42899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21340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236578" y="376763"/>
                  </a:moveTo>
                  <a:lnTo>
                    <a:pt x="0" y="376763"/>
                  </a:lnTo>
                  <a:lnTo>
                    <a:pt x="0" y="0"/>
                  </a:lnTo>
                  <a:lnTo>
                    <a:pt x="236578" y="0"/>
                  </a:lnTo>
                  <a:lnTo>
                    <a:pt x="236578" y="37676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21329" y="2726421"/>
              <a:ext cx="236854" cy="377190"/>
            </a:xfrm>
            <a:custGeom>
              <a:avLst/>
              <a:gdLst/>
              <a:ahLst/>
              <a:cxnLst/>
              <a:rect l="l" t="t" r="r" b="b"/>
              <a:pathLst>
                <a:path w="236854" h="377189">
                  <a:moveTo>
                    <a:pt x="0" y="376763"/>
                  </a:moveTo>
                  <a:lnTo>
                    <a:pt x="236578" y="376763"/>
                  </a:lnTo>
                  <a:lnTo>
                    <a:pt x="236578" y="0"/>
                  </a:lnTo>
                  <a:lnTo>
                    <a:pt x="0" y="0"/>
                  </a:lnTo>
                  <a:lnTo>
                    <a:pt x="0" y="376763"/>
                  </a:lnTo>
                  <a:close/>
                </a:path>
              </a:pathLst>
            </a:custGeom>
            <a:ln w="116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27453" y="1648660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89">
                  <a:moveTo>
                    <a:pt x="0" y="0"/>
                  </a:moveTo>
                  <a:lnTo>
                    <a:pt x="453131" y="0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5120" y="1615113"/>
              <a:ext cx="33020" cy="67310"/>
            </a:xfrm>
            <a:custGeom>
              <a:avLst/>
              <a:gdLst/>
              <a:ahLst/>
              <a:cxnLst/>
              <a:rect l="l" t="t" r="r" b="b"/>
              <a:pathLst>
                <a:path w="33020" h="67310">
                  <a:moveTo>
                    <a:pt x="0" y="67080"/>
                  </a:moveTo>
                  <a:lnTo>
                    <a:pt x="10" y="0"/>
                  </a:lnTo>
                  <a:lnTo>
                    <a:pt x="32767" y="33540"/>
                  </a:lnTo>
                  <a:lnTo>
                    <a:pt x="0" y="67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32003" y="2840455"/>
              <a:ext cx="367030" cy="1270"/>
            </a:xfrm>
            <a:custGeom>
              <a:avLst/>
              <a:gdLst/>
              <a:ahLst/>
              <a:cxnLst/>
              <a:rect l="l" t="t" r="r" b="b"/>
              <a:pathLst>
                <a:path w="367029" h="1269">
                  <a:moveTo>
                    <a:pt x="0" y="0"/>
                  </a:moveTo>
                  <a:lnTo>
                    <a:pt x="366686" y="1046"/>
                  </a:lnTo>
                </a:path>
              </a:pathLst>
            </a:custGeom>
            <a:ln w="13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93171" y="2807937"/>
              <a:ext cx="33020" cy="67310"/>
            </a:xfrm>
            <a:custGeom>
              <a:avLst/>
              <a:gdLst/>
              <a:ahLst/>
              <a:cxnLst/>
              <a:rect l="l" t="t" r="r" b="b"/>
              <a:pathLst>
                <a:path w="33020" h="67310">
                  <a:moveTo>
                    <a:pt x="0" y="67080"/>
                  </a:moveTo>
                  <a:lnTo>
                    <a:pt x="131" y="0"/>
                  </a:lnTo>
                  <a:lnTo>
                    <a:pt x="32811" y="33634"/>
                  </a:lnTo>
                  <a:lnTo>
                    <a:pt x="0" y="67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27453" y="1916981"/>
              <a:ext cx="1048385" cy="1127125"/>
            </a:xfrm>
            <a:custGeom>
              <a:avLst/>
              <a:gdLst/>
              <a:ahLst/>
              <a:cxnLst/>
              <a:rect l="l" t="t" r="r" b="b"/>
              <a:pathLst>
                <a:path w="1048384" h="1127125">
                  <a:moveTo>
                    <a:pt x="1048207" y="0"/>
                  </a:moveTo>
                  <a:lnTo>
                    <a:pt x="0" y="1126949"/>
                  </a:lnTo>
                </a:path>
              </a:pathLst>
            </a:custGeom>
            <a:ln w="120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25063" y="1916981"/>
              <a:ext cx="175260" cy="1127125"/>
            </a:xfrm>
            <a:custGeom>
              <a:avLst/>
              <a:gdLst/>
              <a:ahLst/>
              <a:cxnLst/>
              <a:rect l="l" t="t" r="r" b="b"/>
              <a:pathLst>
                <a:path w="175259" h="1127125">
                  <a:moveTo>
                    <a:pt x="0" y="0"/>
                  </a:moveTo>
                  <a:lnTo>
                    <a:pt x="174701" y="1126949"/>
                  </a:lnTo>
                </a:path>
              </a:pathLst>
            </a:custGeom>
            <a:ln w="109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95232" y="2292631"/>
              <a:ext cx="436880" cy="912494"/>
            </a:xfrm>
            <a:custGeom>
              <a:avLst/>
              <a:gdLst/>
              <a:ahLst/>
              <a:cxnLst/>
              <a:rect l="l" t="t" r="r" b="b"/>
              <a:pathLst>
                <a:path w="436879" h="912494">
                  <a:moveTo>
                    <a:pt x="436753" y="0"/>
                  </a:moveTo>
                  <a:lnTo>
                    <a:pt x="0" y="912292"/>
                  </a:lnTo>
                </a:path>
              </a:pathLst>
            </a:custGeom>
            <a:ln w="11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25063" y="2292631"/>
              <a:ext cx="43815" cy="1073785"/>
            </a:xfrm>
            <a:custGeom>
              <a:avLst/>
              <a:gdLst/>
              <a:ahLst/>
              <a:cxnLst/>
              <a:rect l="l" t="t" r="r" b="b"/>
              <a:pathLst>
                <a:path w="43815" h="1073785">
                  <a:moveTo>
                    <a:pt x="0" y="0"/>
                  </a:moveTo>
                  <a:lnTo>
                    <a:pt x="43675" y="1073285"/>
                  </a:lnTo>
                </a:path>
              </a:pathLst>
            </a:custGeom>
            <a:ln w="109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83773" y="3043925"/>
              <a:ext cx="1616075" cy="1395730"/>
            </a:xfrm>
            <a:custGeom>
              <a:avLst/>
              <a:gdLst/>
              <a:ahLst/>
              <a:cxnLst/>
              <a:rect l="l" t="t" r="r" b="b"/>
              <a:pathLst>
                <a:path w="1616075" h="1395729">
                  <a:moveTo>
                    <a:pt x="1615986" y="1395270"/>
                  </a:moveTo>
                  <a:lnTo>
                    <a:pt x="0" y="1395270"/>
                  </a:lnTo>
                  <a:lnTo>
                    <a:pt x="0" y="0"/>
                  </a:lnTo>
                  <a:lnTo>
                    <a:pt x="1615986" y="0"/>
                  </a:lnTo>
                  <a:lnTo>
                    <a:pt x="1615986" y="139527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83773" y="3043925"/>
              <a:ext cx="1616075" cy="1395730"/>
            </a:xfrm>
            <a:custGeom>
              <a:avLst/>
              <a:gdLst/>
              <a:ahLst/>
              <a:cxnLst/>
              <a:rect l="l" t="t" r="r" b="b"/>
              <a:pathLst>
                <a:path w="1616075" h="1395729">
                  <a:moveTo>
                    <a:pt x="0" y="1395270"/>
                  </a:moveTo>
                  <a:lnTo>
                    <a:pt x="1615986" y="1395270"/>
                  </a:lnTo>
                  <a:lnTo>
                    <a:pt x="1615986" y="0"/>
                  </a:lnTo>
                  <a:lnTo>
                    <a:pt x="0" y="0"/>
                  </a:lnTo>
                  <a:lnTo>
                    <a:pt x="0" y="1395270"/>
                  </a:lnTo>
                  <a:close/>
                </a:path>
              </a:pathLst>
            </a:custGeom>
            <a:ln w="1234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72040" y="3535852"/>
              <a:ext cx="1186815" cy="759460"/>
            </a:xfrm>
            <a:custGeom>
              <a:avLst/>
              <a:gdLst/>
              <a:ahLst/>
              <a:cxnLst/>
              <a:rect l="l" t="t" r="r" b="b"/>
              <a:pathLst>
                <a:path w="1186815" h="759460">
                  <a:moveTo>
                    <a:pt x="1186516" y="759121"/>
                  </a:moveTo>
                  <a:lnTo>
                    <a:pt x="0" y="759121"/>
                  </a:lnTo>
                  <a:lnTo>
                    <a:pt x="0" y="0"/>
                  </a:lnTo>
                  <a:lnTo>
                    <a:pt x="1186516" y="0"/>
                  </a:lnTo>
                  <a:lnTo>
                    <a:pt x="1186516" y="759121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72040" y="3535852"/>
              <a:ext cx="1186815" cy="759460"/>
            </a:xfrm>
            <a:custGeom>
              <a:avLst/>
              <a:gdLst/>
              <a:ahLst/>
              <a:cxnLst/>
              <a:rect l="l" t="t" r="r" b="b"/>
              <a:pathLst>
                <a:path w="1186815" h="759460">
                  <a:moveTo>
                    <a:pt x="0" y="759121"/>
                  </a:moveTo>
                  <a:lnTo>
                    <a:pt x="1186516" y="759121"/>
                  </a:lnTo>
                  <a:lnTo>
                    <a:pt x="1186516" y="0"/>
                  </a:lnTo>
                  <a:lnTo>
                    <a:pt x="0" y="0"/>
                  </a:lnTo>
                  <a:lnTo>
                    <a:pt x="0" y="759121"/>
                  </a:lnTo>
                  <a:close/>
                </a:path>
              </a:pathLst>
            </a:custGeom>
            <a:ln w="12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72038" y="3907032"/>
              <a:ext cx="1186815" cy="13970"/>
            </a:xfrm>
            <a:custGeom>
              <a:avLst/>
              <a:gdLst/>
              <a:ahLst/>
              <a:cxnLst/>
              <a:rect l="l" t="t" r="r" b="b"/>
              <a:pathLst>
                <a:path w="1186815" h="13970">
                  <a:moveTo>
                    <a:pt x="0" y="0"/>
                  </a:moveTo>
                  <a:lnTo>
                    <a:pt x="1186516" y="0"/>
                  </a:lnTo>
                  <a:lnTo>
                    <a:pt x="1186516" y="13416"/>
                  </a:lnTo>
                  <a:lnTo>
                    <a:pt x="0" y="13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35004" y="3535854"/>
              <a:ext cx="3810" cy="759460"/>
            </a:xfrm>
            <a:custGeom>
              <a:avLst/>
              <a:gdLst/>
              <a:ahLst/>
              <a:cxnLst/>
              <a:rect l="l" t="t" r="r" b="b"/>
              <a:pathLst>
                <a:path w="3810" h="759460">
                  <a:moveTo>
                    <a:pt x="3635" y="0"/>
                  </a:moveTo>
                  <a:lnTo>
                    <a:pt x="0" y="759121"/>
                  </a:lnTo>
                </a:path>
              </a:pathLst>
            </a:custGeom>
            <a:ln w="1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37087" y="3535854"/>
              <a:ext cx="5715" cy="759460"/>
            </a:xfrm>
            <a:custGeom>
              <a:avLst/>
              <a:gdLst/>
              <a:ahLst/>
              <a:cxnLst/>
              <a:rect l="l" t="t" r="r" b="b"/>
              <a:pathLst>
                <a:path w="5715" h="759460">
                  <a:moveTo>
                    <a:pt x="0" y="0"/>
                  </a:moveTo>
                  <a:lnTo>
                    <a:pt x="5459" y="759121"/>
                  </a:lnTo>
                </a:path>
              </a:pathLst>
            </a:custGeom>
            <a:ln w="1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83775" y="3287656"/>
              <a:ext cx="572770" cy="1151890"/>
            </a:xfrm>
            <a:custGeom>
              <a:avLst/>
              <a:gdLst/>
              <a:ahLst/>
              <a:cxnLst/>
              <a:rect l="l" t="t" r="r" b="b"/>
              <a:pathLst>
                <a:path w="572770" h="1151889">
                  <a:moveTo>
                    <a:pt x="572332" y="0"/>
                  </a:moveTo>
                  <a:lnTo>
                    <a:pt x="0" y="1151541"/>
                  </a:lnTo>
                </a:path>
              </a:pathLst>
            </a:custGeom>
            <a:ln w="1141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68738" y="3258588"/>
              <a:ext cx="131445" cy="1181100"/>
            </a:xfrm>
            <a:custGeom>
              <a:avLst/>
              <a:gdLst/>
              <a:ahLst/>
              <a:cxnLst/>
              <a:rect l="l" t="t" r="r" b="b"/>
              <a:pathLst>
                <a:path w="131445" h="1181100">
                  <a:moveTo>
                    <a:pt x="0" y="0"/>
                  </a:moveTo>
                  <a:lnTo>
                    <a:pt x="131025" y="1180613"/>
                  </a:lnTo>
                </a:path>
              </a:pathLst>
            </a:custGeom>
            <a:ln w="10949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039" y="3370391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263416" y="163233"/>
                  </a:moveTo>
                  <a:lnTo>
                    <a:pt x="0" y="163233"/>
                  </a:lnTo>
                  <a:lnTo>
                    <a:pt x="87809" y="0"/>
                  </a:lnTo>
                  <a:lnTo>
                    <a:pt x="351225" y="0"/>
                  </a:lnTo>
                  <a:lnTo>
                    <a:pt x="263416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2035" y="3370389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87809" y="0"/>
                  </a:moveTo>
                  <a:lnTo>
                    <a:pt x="0" y="163233"/>
                  </a:lnTo>
                  <a:lnTo>
                    <a:pt x="263416" y="163233"/>
                  </a:lnTo>
                  <a:lnTo>
                    <a:pt x="351225" y="0"/>
                  </a:lnTo>
                  <a:lnTo>
                    <a:pt x="87809" y="0"/>
                  </a:lnTo>
                  <a:close/>
                </a:path>
              </a:pathLst>
            </a:custGeom>
            <a:ln w="12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35912" y="3370391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296173" y="163233"/>
                  </a:moveTo>
                  <a:lnTo>
                    <a:pt x="0" y="163233"/>
                  </a:lnTo>
                  <a:lnTo>
                    <a:pt x="98717" y="0"/>
                  </a:lnTo>
                  <a:lnTo>
                    <a:pt x="394901" y="0"/>
                  </a:lnTo>
                  <a:lnTo>
                    <a:pt x="296173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35907" y="3370389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98728" y="0"/>
                  </a:moveTo>
                  <a:lnTo>
                    <a:pt x="0" y="163233"/>
                  </a:lnTo>
                  <a:lnTo>
                    <a:pt x="296173" y="163233"/>
                  </a:lnTo>
                  <a:lnTo>
                    <a:pt x="394901" y="0"/>
                  </a:lnTo>
                  <a:lnTo>
                    <a:pt x="98728" y="0"/>
                  </a:lnTo>
                  <a:close/>
                </a:path>
              </a:pathLst>
            </a:custGeom>
            <a:ln w="13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43456" y="3370391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296173" y="163233"/>
                  </a:moveTo>
                  <a:lnTo>
                    <a:pt x="0" y="163233"/>
                  </a:lnTo>
                  <a:lnTo>
                    <a:pt x="98717" y="0"/>
                  </a:lnTo>
                  <a:lnTo>
                    <a:pt x="394901" y="0"/>
                  </a:lnTo>
                  <a:lnTo>
                    <a:pt x="296173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43454" y="3370389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98728" y="0"/>
                  </a:moveTo>
                  <a:lnTo>
                    <a:pt x="0" y="163233"/>
                  </a:lnTo>
                  <a:lnTo>
                    <a:pt x="296173" y="163233"/>
                  </a:lnTo>
                  <a:lnTo>
                    <a:pt x="394901" y="0"/>
                  </a:lnTo>
                  <a:lnTo>
                    <a:pt x="98728" y="0"/>
                  </a:lnTo>
                  <a:close/>
                </a:path>
              </a:pathLst>
            </a:custGeom>
            <a:ln w="13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51000" y="3370391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296173" y="163233"/>
                  </a:moveTo>
                  <a:lnTo>
                    <a:pt x="0" y="163233"/>
                  </a:lnTo>
                  <a:lnTo>
                    <a:pt x="98728" y="0"/>
                  </a:lnTo>
                  <a:lnTo>
                    <a:pt x="394901" y="0"/>
                  </a:lnTo>
                  <a:lnTo>
                    <a:pt x="296173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1000" y="3370389"/>
              <a:ext cx="394970" cy="163830"/>
            </a:xfrm>
            <a:custGeom>
              <a:avLst/>
              <a:gdLst/>
              <a:ahLst/>
              <a:cxnLst/>
              <a:rect l="l" t="t" r="r" b="b"/>
              <a:pathLst>
                <a:path w="394970" h="163829">
                  <a:moveTo>
                    <a:pt x="98728" y="0"/>
                  </a:moveTo>
                  <a:lnTo>
                    <a:pt x="0" y="163233"/>
                  </a:lnTo>
                  <a:lnTo>
                    <a:pt x="296173" y="163233"/>
                  </a:lnTo>
                  <a:lnTo>
                    <a:pt x="394901" y="0"/>
                  </a:lnTo>
                  <a:lnTo>
                    <a:pt x="98728" y="0"/>
                  </a:lnTo>
                  <a:close/>
                </a:path>
              </a:pathLst>
            </a:custGeom>
            <a:ln w="13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51004" y="3533617"/>
              <a:ext cx="0" cy="761365"/>
            </a:xfrm>
            <a:custGeom>
              <a:avLst/>
              <a:gdLst/>
              <a:ahLst/>
              <a:cxnLst/>
              <a:rect l="l" t="t" r="r" b="b"/>
              <a:pathLst>
                <a:path h="761364">
                  <a:moveTo>
                    <a:pt x="0" y="0"/>
                  </a:moveTo>
                  <a:lnTo>
                    <a:pt x="0" y="761361"/>
                  </a:lnTo>
                </a:path>
              </a:pathLst>
            </a:custGeom>
            <a:ln w="1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58554" y="3370389"/>
              <a:ext cx="87630" cy="543560"/>
            </a:xfrm>
            <a:custGeom>
              <a:avLst/>
              <a:gdLst/>
              <a:ahLst/>
              <a:cxnLst/>
              <a:rect l="l" t="t" r="r" b="b"/>
              <a:pathLst>
                <a:path w="87629" h="543560">
                  <a:moveTo>
                    <a:pt x="0" y="543350"/>
                  </a:moveTo>
                  <a:lnTo>
                    <a:pt x="0" y="135837"/>
                  </a:lnTo>
                  <a:lnTo>
                    <a:pt x="87350" y="0"/>
                  </a:lnTo>
                  <a:lnTo>
                    <a:pt x="87350" y="407512"/>
                  </a:lnTo>
                  <a:lnTo>
                    <a:pt x="0" y="54335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58551" y="3370389"/>
              <a:ext cx="87630" cy="543560"/>
            </a:xfrm>
            <a:custGeom>
              <a:avLst/>
              <a:gdLst/>
              <a:ahLst/>
              <a:cxnLst/>
              <a:rect l="l" t="t" r="r" b="b"/>
              <a:pathLst>
                <a:path w="87629" h="543560">
                  <a:moveTo>
                    <a:pt x="87350" y="407512"/>
                  </a:moveTo>
                  <a:lnTo>
                    <a:pt x="0" y="543350"/>
                  </a:lnTo>
                  <a:lnTo>
                    <a:pt x="0" y="135837"/>
                  </a:lnTo>
                  <a:lnTo>
                    <a:pt x="87350" y="0"/>
                  </a:lnTo>
                  <a:lnTo>
                    <a:pt x="87350" y="407512"/>
                  </a:lnTo>
                  <a:close/>
                </a:path>
              </a:pathLst>
            </a:custGeom>
            <a:ln w="10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58554" y="3805302"/>
              <a:ext cx="87630" cy="490220"/>
            </a:xfrm>
            <a:custGeom>
              <a:avLst/>
              <a:gdLst/>
              <a:ahLst/>
              <a:cxnLst/>
              <a:rect l="l" t="t" r="r" b="b"/>
              <a:pathLst>
                <a:path w="87629" h="490220">
                  <a:moveTo>
                    <a:pt x="0" y="489672"/>
                  </a:moveTo>
                  <a:lnTo>
                    <a:pt x="0" y="122408"/>
                  </a:lnTo>
                  <a:lnTo>
                    <a:pt x="87350" y="0"/>
                  </a:lnTo>
                  <a:lnTo>
                    <a:pt x="87350" y="367251"/>
                  </a:lnTo>
                  <a:lnTo>
                    <a:pt x="0" y="489672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58551" y="3805293"/>
              <a:ext cx="87630" cy="490220"/>
            </a:xfrm>
            <a:custGeom>
              <a:avLst/>
              <a:gdLst/>
              <a:ahLst/>
              <a:cxnLst/>
              <a:rect l="l" t="t" r="r" b="b"/>
              <a:pathLst>
                <a:path w="87629" h="490220">
                  <a:moveTo>
                    <a:pt x="87350" y="367264"/>
                  </a:moveTo>
                  <a:lnTo>
                    <a:pt x="0" y="489686"/>
                  </a:lnTo>
                  <a:lnTo>
                    <a:pt x="0" y="122421"/>
                  </a:lnTo>
                  <a:lnTo>
                    <a:pt x="87350" y="0"/>
                  </a:lnTo>
                  <a:lnTo>
                    <a:pt x="87350" y="367264"/>
                  </a:lnTo>
                  <a:close/>
                </a:path>
              </a:pathLst>
            </a:custGeom>
            <a:ln w="109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59391" y="3207156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263405" y="163233"/>
                  </a:moveTo>
                  <a:lnTo>
                    <a:pt x="0" y="163233"/>
                  </a:lnTo>
                  <a:lnTo>
                    <a:pt x="87809" y="0"/>
                  </a:lnTo>
                  <a:lnTo>
                    <a:pt x="351225" y="0"/>
                  </a:lnTo>
                  <a:lnTo>
                    <a:pt x="263405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59386" y="3207160"/>
              <a:ext cx="351790" cy="163830"/>
            </a:xfrm>
            <a:custGeom>
              <a:avLst/>
              <a:gdLst/>
              <a:ahLst/>
              <a:cxnLst/>
              <a:rect l="l" t="t" r="r" b="b"/>
              <a:pathLst>
                <a:path w="351789" h="163829">
                  <a:moveTo>
                    <a:pt x="87809" y="0"/>
                  </a:moveTo>
                  <a:lnTo>
                    <a:pt x="0" y="163233"/>
                  </a:lnTo>
                  <a:lnTo>
                    <a:pt x="263416" y="163233"/>
                  </a:lnTo>
                  <a:lnTo>
                    <a:pt x="351225" y="0"/>
                  </a:lnTo>
                  <a:lnTo>
                    <a:pt x="87809" y="0"/>
                  </a:lnTo>
                  <a:close/>
                </a:path>
              </a:pathLst>
            </a:custGeom>
            <a:ln w="12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23264" y="3207156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296850" y="163233"/>
                  </a:moveTo>
                  <a:lnTo>
                    <a:pt x="0" y="163233"/>
                  </a:lnTo>
                  <a:lnTo>
                    <a:pt x="98946" y="0"/>
                  </a:lnTo>
                  <a:lnTo>
                    <a:pt x="395796" y="0"/>
                  </a:lnTo>
                  <a:lnTo>
                    <a:pt x="296850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23255" y="3207160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98957" y="0"/>
                  </a:moveTo>
                  <a:lnTo>
                    <a:pt x="0" y="163233"/>
                  </a:lnTo>
                  <a:lnTo>
                    <a:pt x="296861" y="163233"/>
                  </a:lnTo>
                  <a:lnTo>
                    <a:pt x="395807" y="0"/>
                  </a:lnTo>
                  <a:lnTo>
                    <a:pt x="98957" y="0"/>
                  </a:lnTo>
                  <a:close/>
                </a:path>
              </a:pathLst>
            </a:custGeom>
            <a:ln w="13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30808" y="3207156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296850" y="163233"/>
                  </a:moveTo>
                  <a:lnTo>
                    <a:pt x="0" y="163233"/>
                  </a:lnTo>
                  <a:lnTo>
                    <a:pt x="98946" y="0"/>
                  </a:lnTo>
                  <a:lnTo>
                    <a:pt x="395807" y="0"/>
                  </a:lnTo>
                  <a:lnTo>
                    <a:pt x="296850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30803" y="3207160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98957" y="0"/>
                  </a:moveTo>
                  <a:lnTo>
                    <a:pt x="0" y="163233"/>
                  </a:lnTo>
                  <a:lnTo>
                    <a:pt x="296861" y="163233"/>
                  </a:lnTo>
                  <a:lnTo>
                    <a:pt x="395807" y="0"/>
                  </a:lnTo>
                  <a:lnTo>
                    <a:pt x="98957" y="0"/>
                  </a:lnTo>
                  <a:close/>
                </a:path>
              </a:pathLst>
            </a:custGeom>
            <a:ln w="13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38352" y="3207156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296861" y="163233"/>
                  </a:moveTo>
                  <a:lnTo>
                    <a:pt x="0" y="163233"/>
                  </a:lnTo>
                  <a:lnTo>
                    <a:pt x="98957" y="0"/>
                  </a:lnTo>
                  <a:lnTo>
                    <a:pt x="395807" y="0"/>
                  </a:lnTo>
                  <a:lnTo>
                    <a:pt x="296861" y="16323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38349" y="3207160"/>
              <a:ext cx="396240" cy="163830"/>
            </a:xfrm>
            <a:custGeom>
              <a:avLst/>
              <a:gdLst/>
              <a:ahLst/>
              <a:cxnLst/>
              <a:rect l="l" t="t" r="r" b="b"/>
              <a:pathLst>
                <a:path w="396240" h="163829">
                  <a:moveTo>
                    <a:pt x="98957" y="0"/>
                  </a:moveTo>
                  <a:lnTo>
                    <a:pt x="0" y="163233"/>
                  </a:lnTo>
                  <a:lnTo>
                    <a:pt x="296861" y="163233"/>
                  </a:lnTo>
                  <a:lnTo>
                    <a:pt x="395807" y="0"/>
                  </a:lnTo>
                  <a:lnTo>
                    <a:pt x="98957" y="0"/>
                  </a:lnTo>
                  <a:close/>
                </a:path>
              </a:pathLst>
            </a:custGeom>
            <a:ln w="13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631738" y="4228616"/>
            <a:ext cx="89852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00" dirty="0">
                <a:latin typeface="Times New Roman"/>
                <a:cs typeface="Times New Roman"/>
              </a:rPr>
              <a:t>Courtesy: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25" dirty="0">
                <a:latin typeface="Times New Roman"/>
                <a:cs typeface="Times New Roman"/>
              </a:rPr>
              <a:t>NDVIA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589918" y="2497942"/>
            <a:ext cx="1678939" cy="1721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830" algn="ctr">
              <a:lnSpc>
                <a:spcPct val="100000"/>
              </a:lnSpc>
              <a:spcBef>
                <a:spcPts val="95"/>
              </a:spcBef>
            </a:pPr>
            <a:r>
              <a:rPr sz="850" b="1" spc="-105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r>
              <a:rPr sz="85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121285" marR="1398905" indent="-109220">
              <a:lnSpc>
                <a:spcPct val="103600"/>
              </a:lnSpc>
              <a:spcBef>
                <a:spcPts val="845"/>
              </a:spcBef>
            </a:pPr>
            <a:r>
              <a:rPr sz="850" b="1" spc="-114" dirty="0">
                <a:solidFill>
                  <a:srgbClr val="003300"/>
                </a:solidFill>
                <a:latin typeface="Arial"/>
                <a:cs typeface="Arial"/>
              </a:rPr>
              <a:t>Kernel</a:t>
            </a:r>
            <a:r>
              <a:rPr sz="8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455"/>
              </a:spcBef>
            </a:pPr>
            <a:r>
              <a:rPr sz="850" b="1" spc="-105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850" b="1" spc="-9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75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850" b="1" spc="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85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190"/>
              </a:spcBef>
            </a:pPr>
            <a:r>
              <a:rPr sz="700" b="1" spc="-25" dirty="0">
                <a:latin typeface="Arial"/>
                <a:cs typeface="Arial"/>
              </a:rPr>
              <a:t>(0,0,1)</a:t>
            </a:r>
            <a:r>
              <a:rPr sz="700" b="1" spc="229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(1,0,1)</a:t>
            </a:r>
            <a:r>
              <a:rPr sz="700" b="1" spc="29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(2,0,1)</a:t>
            </a:r>
            <a:r>
              <a:rPr sz="700" b="1" spc="300" dirty="0">
                <a:latin typeface="Arial"/>
                <a:cs typeface="Arial"/>
              </a:rPr>
              <a:t> </a:t>
            </a:r>
            <a:r>
              <a:rPr sz="700" b="1" spc="-35" dirty="0">
                <a:latin typeface="Arial"/>
                <a:cs typeface="Arial"/>
              </a:rPr>
              <a:t>(3,0,1)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700">
              <a:latin typeface="Arial"/>
              <a:cs typeface="Arial"/>
            </a:endParaRPr>
          </a:p>
          <a:p>
            <a:pPr marL="405765" marR="152400" indent="-22225">
              <a:lnSpc>
                <a:spcPct val="100000"/>
              </a:lnSpc>
            </a:pPr>
            <a:r>
              <a:rPr sz="700" b="1" spc="-35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2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(0,0,0)</a:t>
            </a:r>
            <a:r>
              <a:rPr sz="700" b="1" spc="29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003300"/>
                </a:solidFill>
                <a:latin typeface="Times New Roman"/>
                <a:cs typeface="Times New Roman"/>
              </a:rPr>
              <a:t>(1,0,0)</a:t>
            </a:r>
            <a:r>
              <a:rPr sz="700" b="1" spc="36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(2,0,0)</a:t>
            </a:r>
            <a:r>
              <a:rPr sz="700" b="1" spc="29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(3,0,0)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700">
              <a:latin typeface="Times New Roman"/>
              <a:cs typeface="Times New Roman"/>
            </a:endParaRPr>
          </a:p>
          <a:p>
            <a:pPr marL="405765" marR="152400" indent="-22225">
              <a:lnSpc>
                <a:spcPct val="100000"/>
              </a:lnSpc>
            </a:pPr>
            <a:r>
              <a:rPr sz="700" b="1" spc="-35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2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1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7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(0,1,0)</a:t>
            </a:r>
            <a:r>
              <a:rPr sz="700" b="1" spc="29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003300"/>
                </a:solidFill>
                <a:latin typeface="Times New Roman"/>
                <a:cs typeface="Times New Roman"/>
              </a:rPr>
              <a:t>(1,1,0)</a:t>
            </a:r>
            <a:r>
              <a:rPr sz="700" b="1" spc="36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(2,1,0)</a:t>
            </a:r>
            <a:r>
              <a:rPr sz="700" b="1" spc="29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7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(3,1,0)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240399" y="3201660"/>
            <a:ext cx="99695" cy="990600"/>
            <a:chOff x="7240399" y="3201660"/>
            <a:chExt cx="99695" cy="990600"/>
          </a:xfrm>
        </p:grpSpPr>
        <p:sp>
          <p:nvSpPr>
            <p:cNvPr id="93" name="object 93"/>
            <p:cNvSpPr/>
            <p:nvPr/>
          </p:nvSpPr>
          <p:spPr>
            <a:xfrm>
              <a:off x="7245906" y="3207149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0" y="544477"/>
                  </a:moveTo>
                  <a:lnTo>
                    <a:pt x="0" y="136132"/>
                  </a:lnTo>
                  <a:lnTo>
                    <a:pt x="88256" y="0"/>
                  </a:lnTo>
                  <a:lnTo>
                    <a:pt x="88256" y="408358"/>
                  </a:lnTo>
                  <a:lnTo>
                    <a:pt x="0" y="54447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45906" y="3207167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88256" y="408344"/>
                  </a:moveTo>
                  <a:lnTo>
                    <a:pt x="0" y="544464"/>
                  </a:lnTo>
                  <a:lnTo>
                    <a:pt x="0" y="136105"/>
                  </a:lnTo>
                  <a:lnTo>
                    <a:pt x="88256" y="0"/>
                  </a:lnTo>
                  <a:lnTo>
                    <a:pt x="88256" y="408344"/>
                  </a:lnTo>
                  <a:close/>
                </a:path>
              </a:pathLst>
            </a:custGeom>
            <a:ln w="1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45906" y="3642061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0" y="544477"/>
                  </a:moveTo>
                  <a:lnTo>
                    <a:pt x="0" y="136119"/>
                  </a:lnTo>
                  <a:lnTo>
                    <a:pt x="88256" y="0"/>
                  </a:lnTo>
                  <a:lnTo>
                    <a:pt x="88256" y="408344"/>
                  </a:lnTo>
                  <a:lnTo>
                    <a:pt x="0" y="544477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5906" y="3642071"/>
              <a:ext cx="88265" cy="544830"/>
            </a:xfrm>
            <a:custGeom>
              <a:avLst/>
              <a:gdLst/>
              <a:ahLst/>
              <a:cxnLst/>
              <a:rect l="l" t="t" r="r" b="b"/>
              <a:pathLst>
                <a:path w="88265" h="544829">
                  <a:moveTo>
                    <a:pt x="88256" y="408344"/>
                  </a:moveTo>
                  <a:lnTo>
                    <a:pt x="0" y="544464"/>
                  </a:lnTo>
                  <a:lnTo>
                    <a:pt x="0" y="136105"/>
                  </a:lnTo>
                  <a:lnTo>
                    <a:pt x="88256" y="0"/>
                  </a:lnTo>
                  <a:lnTo>
                    <a:pt x="88256" y="408344"/>
                  </a:lnTo>
                  <a:close/>
                </a:path>
              </a:pathLst>
            </a:custGeom>
            <a:ln w="10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线程</a:t>
            </a:r>
            <a:r>
              <a:rPr spc="-70" dirty="0"/>
              <a:t>id</a:t>
            </a:r>
            <a:r>
              <a:rPr spc="-25" dirty="0"/>
              <a:t>计算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E24A6F3E-5792-4B60-6D4A-7486CA62B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272" y="705693"/>
            <a:ext cx="7733030" cy="197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 algn="just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spc="195" dirty="0">
                <a:latin typeface="SimSun"/>
                <a:cs typeface="SimSun"/>
              </a:rPr>
              <a:t>SM</a:t>
            </a:r>
            <a:r>
              <a:rPr sz="1200" dirty="0">
                <a:latin typeface="SimSun"/>
                <a:cs typeface="SimSun"/>
              </a:rPr>
              <a:t>采用的</a:t>
            </a:r>
            <a:r>
              <a:rPr sz="1200" spc="-75" dirty="0">
                <a:latin typeface="SimSun"/>
                <a:cs typeface="SimSun"/>
              </a:rPr>
              <a:t>SIMT(Single-</a:t>
            </a:r>
            <a:r>
              <a:rPr sz="1200" spc="-175" dirty="0">
                <a:latin typeface="SimSun"/>
                <a:cs typeface="SimSun"/>
              </a:rPr>
              <a:t>Instruction</a:t>
            </a:r>
            <a:r>
              <a:rPr sz="1200" spc="95" dirty="0">
                <a:latin typeface="SimSun"/>
                <a:cs typeface="SimSun"/>
              </a:rPr>
              <a:t>, </a:t>
            </a:r>
            <a:r>
              <a:rPr sz="1200" spc="-100" dirty="0">
                <a:latin typeface="SimSun"/>
                <a:cs typeface="SimSun"/>
              </a:rPr>
              <a:t>Multiple-</a:t>
            </a:r>
            <a:r>
              <a:rPr sz="1200" spc="-25" dirty="0">
                <a:latin typeface="SimSun"/>
                <a:cs typeface="SimSun"/>
              </a:rPr>
              <a:t>Thread</a:t>
            </a:r>
            <a:r>
              <a:rPr sz="1200" spc="-45" dirty="0">
                <a:latin typeface="SimSun"/>
                <a:cs typeface="SimSun"/>
              </a:rPr>
              <a:t>，单指令多线程)架构，warp(线程束)是最基本的执行单元，一个</a:t>
            </a:r>
            <a:r>
              <a:rPr sz="1200" spc="-5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warp包含32个并行</a:t>
            </a:r>
            <a:r>
              <a:rPr sz="1200" spc="-60" dirty="0">
                <a:latin typeface="SimSun"/>
                <a:cs typeface="SimSun"/>
              </a:rPr>
              <a:t>thread</a:t>
            </a:r>
            <a:r>
              <a:rPr sz="1200" spc="-20" dirty="0">
                <a:latin typeface="SimSun"/>
                <a:cs typeface="SimSun"/>
              </a:rPr>
              <a:t>，这些</a:t>
            </a:r>
            <a:r>
              <a:rPr sz="1200" spc="-70" dirty="0">
                <a:latin typeface="SimSun"/>
                <a:cs typeface="SimSun"/>
              </a:rPr>
              <a:t>thread</a:t>
            </a:r>
            <a:r>
              <a:rPr sz="1200" dirty="0">
                <a:latin typeface="SimSun"/>
                <a:cs typeface="SimSun"/>
              </a:rPr>
              <a:t>以不同数据资源执行相同的指令。warp本质上是线程在</a:t>
            </a: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spc="-10" dirty="0">
                <a:latin typeface="SimSun"/>
                <a:cs typeface="SimSun"/>
              </a:rPr>
              <a:t>上运行的最小单</a:t>
            </a:r>
            <a:r>
              <a:rPr sz="1200" spc="-25" dirty="0">
                <a:latin typeface="SimSun"/>
                <a:cs typeface="SimSun"/>
              </a:rPr>
              <a:t>元。</a:t>
            </a:r>
            <a:endParaRPr sz="1200">
              <a:latin typeface="SimSun"/>
              <a:cs typeface="SimSun"/>
            </a:endParaRPr>
          </a:p>
          <a:p>
            <a:pPr marL="182880" marR="85090" indent="-170815" algn="just">
              <a:lnSpc>
                <a:spcPct val="140000"/>
              </a:lnSpc>
              <a:spcBef>
                <a:spcPts val="60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dirty="0">
                <a:latin typeface="SimSun"/>
                <a:cs typeface="SimSun"/>
              </a:rPr>
              <a:t>当一个</a:t>
            </a:r>
            <a:r>
              <a:rPr sz="1200" spc="-110" dirty="0">
                <a:latin typeface="SimSun"/>
                <a:cs typeface="SimSun"/>
              </a:rPr>
              <a:t>kernel</a:t>
            </a:r>
            <a:r>
              <a:rPr sz="1200" spc="-20" dirty="0">
                <a:latin typeface="SimSun"/>
                <a:cs typeface="SimSun"/>
              </a:rPr>
              <a:t>被执行时，</a:t>
            </a:r>
            <a:r>
              <a:rPr sz="1200" spc="-100" dirty="0">
                <a:latin typeface="SimSun"/>
                <a:cs typeface="SimSun"/>
              </a:rPr>
              <a:t>grid</a:t>
            </a:r>
            <a:r>
              <a:rPr sz="1200" dirty="0">
                <a:latin typeface="SimSun"/>
                <a:cs typeface="SimSun"/>
              </a:rPr>
              <a:t>中的线程块被分配到</a:t>
            </a:r>
            <a:r>
              <a:rPr sz="1200" spc="195" dirty="0">
                <a:latin typeface="SimSun"/>
                <a:cs typeface="SimSun"/>
              </a:rPr>
              <a:t>SM</a:t>
            </a:r>
            <a:r>
              <a:rPr sz="1200" dirty="0">
                <a:latin typeface="SimSun"/>
                <a:cs typeface="SimSun"/>
              </a:rPr>
              <a:t>上，一个线程块的</a:t>
            </a:r>
            <a:r>
              <a:rPr sz="1200" spc="-65" dirty="0">
                <a:latin typeface="SimSun"/>
                <a:cs typeface="SimSun"/>
              </a:rPr>
              <a:t>thread</a:t>
            </a:r>
            <a:r>
              <a:rPr sz="1200" dirty="0">
                <a:latin typeface="SimSun"/>
                <a:cs typeface="SimSun"/>
              </a:rPr>
              <a:t>只能在一个</a:t>
            </a:r>
            <a:r>
              <a:rPr sz="1200" spc="195" dirty="0">
                <a:latin typeface="SimSun"/>
                <a:cs typeface="SimSun"/>
              </a:rPr>
              <a:t>SM</a:t>
            </a:r>
            <a:r>
              <a:rPr sz="1200" spc="30" dirty="0">
                <a:latin typeface="SimSun"/>
                <a:cs typeface="SimSun"/>
              </a:rPr>
              <a:t>上调度，</a:t>
            </a:r>
            <a:r>
              <a:rPr sz="1200" spc="130" dirty="0">
                <a:latin typeface="SimSun"/>
                <a:cs typeface="SimSun"/>
              </a:rPr>
              <a:t>SM</a:t>
            </a:r>
            <a:r>
              <a:rPr sz="1200" spc="-15" dirty="0">
                <a:latin typeface="SimSun"/>
                <a:cs typeface="SimSun"/>
              </a:rPr>
              <a:t>一般可以</a:t>
            </a:r>
            <a:r>
              <a:rPr sz="1200" dirty="0">
                <a:latin typeface="SimSun"/>
                <a:cs typeface="SimSun"/>
              </a:rPr>
              <a:t>调度多个线程块，大量的</a:t>
            </a:r>
            <a:r>
              <a:rPr sz="1200" spc="-70" dirty="0">
                <a:latin typeface="SimSun"/>
                <a:cs typeface="SimSun"/>
              </a:rPr>
              <a:t>thread</a:t>
            </a:r>
            <a:r>
              <a:rPr sz="1200" dirty="0">
                <a:latin typeface="SimSun"/>
                <a:cs typeface="SimSun"/>
              </a:rPr>
              <a:t>可能被分到不同的</a:t>
            </a:r>
            <a:r>
              <a:rPr sz="1200" spc="195" dirty="0">
                <a:latin typeface="SimSun"/>
                <a:cs typeface="SimSun"/>
              </a:rPr>
              <a:t>SM</a:t>
            </a:r>
            <a:r>
              <a:rPr sz="1200" dirty="0">
                <a:latin typeface="SimSun"/>
                <a:cs typeface="SimSun"/>
              </a:rPr>
              <a:t>上。每个</a:t>
            </a:r>
            <a:r>
              <a:rPr sz="1200" spc="-70" dirty="0">
                <a:latin typeface="SimSun"/>
                <a:cs typeface="SimSun"/>
              </a:rPr>
              <a:t>thread</a:t>
            </a:r>
            <a:r>
              <a:rPr sz="1200" spc="-5" dirty="0">
                <a:latin typeface="SimSun"/>
                <a:cs typeface="SimSun"/>
              </a:rPr>
              <a:t>拥有它自己的程序计数器和状态寄存器，并</a:t>
            </a:r>
            <a:r>
              <a:rPr sz="1200" dirty="0">
                <a:latin typeface="SimSun"/>
                <a:cs typeface="SimSun"/>
              </a:rPr>
              <a:t>且用该线程自己的数据执行指令，这就是所谓的</a:t>
            </a:r>
            <a:r>
              <a:rPr sz="1200" spc="-110" dirty="0">
                <a:latin typeface="SimSun"/>
                <a:cs typeface="SimSun"/>
              </a:rPr>
              <a:t>Single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spc="-135" dirty="0">
                <a:latin typeface="SimSun"/>
                <a:cs typeface="SimSun"/>
              </a:rPr>
              <a:t>Instruction</a:t>
            </a:r>
            <a:r>
              <a:rPr sz="1200" spc="-180" dirty="0">
                <a:latin typeface="SimSun"/>
                <a:cs typeface="SimSun"/>
              </a:rPr>
              <a:t> </a:t>
            </a:r>
            <a:r>
              <a:rPr sz="1200" spc="-110" dirty="0">
                <a:latin typeface="SimSun"/>
                <a:cs typeface="SimSun"/>
              </a:rPr>
              <a:t>Multiple</a:t>
            </a:r>
            <a:r>
              <a:rPr sz="1200" spc="-180" dirty="0">
                <a:latin typeface="SimSun"/>
                <a:cs typeface="SimSun"/>
              </a:rPr>
              <a:t> </a:t>
            </a:r>
            <a:r>
              <a:rPr sz="1200" spc="-55" dirty="0">
                <a:latin typeface="SimSun"/>
                <a:cs typeface="SimSun"/>
              </a:rPr>
              <a:t>Thread(SIMT)。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SimSun"/>
                <a:cs typeface="SimSun"/>
              </a:rPr>
              <a:t>由于warp的大小为32，所以</a:t>
            </a:r>
            <a:r>
              <a:rPr sz="1200" spc="-80" dirty="0">
                <a:latin typeface="SimSun"/>
                <a:cs typeface="SimSun"/>
              </a:rPr>
              <a:t>block</a:t>
            </a:r>
            <a:r>
              <a:rPr sz="1200" dirty="0">
                <a:latin typeface="SimSun"/>
                <a:cs typeface="SimSun"/>
              </a:rPr>
              <a:t>所含的</a:t>
            </a:r>
            <a:r>
              <a:rPr sz="1200" spc="-65" dirty="0">
                <a:latin typeface="SimSun"/>
                <a:cs typeface="SimSun"/>
              </a:rPr>
              <a:t>thread</a:t>
            </a:r>
            <a:r>
              <a:rPr sz="1200" dirty="0">
                <a:latin typeface="SimSun"/>
                <a:cs typeface="SimSun"/>
              </a:rPr>
              <a:t>的大小一般要设置为32</a:t>
            </a:r>
            <a:r>
              <a:rPr sz="1200" spc="-15" dirty="0">
                <a:latin typeface="SimSun"/>
                <a:cs typeface="SimSun"/>
              </a:rPr>
              <a:t>的倍数。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线程束（</a:t>
            </a:r>
            <a:r>
              <a:rPr spc="-5" dirty="0"/>
              <a:t> </a:t>
            </a:r>
            <a:r>
              <a:rPr spc="-55" dirty="0"/>
              <a:t>warp</a:t>
            </a:r>
            <a:r>
              <a:rPr dirty="0"/>
              <a:t> </a:t>
            </a:r>
            <a:r>
              <a:rPr spc="-50" dirty="0"/>
              <a:t>）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2198" y="2919219"/>
            <a:ext cx="6030595" cy="2045335"/>
            <a:chOff x="822198" y="2919219"/>
            <a:chExt cx="6030595" cy="20453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198" y="3066278"/>
              <a:ext cx="6024433" cy="18982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9852" y="3050667"/>
              <a:ext cx="5736590" cy="198120"/>
            </a:xfrm>
            <a:custGeom>
              <a:avLst/>
              <a:gdLst/>
              <a:ahLst/>
              <a:cxnLst/>
              <a:rect l="l" t="t" r="r" b="b"/>
              <a:pathLst>
                <a:path w="5736590" h="198119">
                  <a:moveTo>
                    <a:pt x="0" y="0"/>
                  </a:moveTo>
                  <a:lnTo>
                    <a:pt x="5736336" y="0"/>
                  </a:lnTo>
                  <a:lnTo>
                    <a:pt x="5736336" y="198119"/>
                  </a:lnTo>
                  <a:lnTo>
                    <a:pt x="0" y="19811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5672" y="2979827"/>
              <a:ext cx="46990" cy="149225"/>
            </a:xfrm>
            <a:custGeom>
              <a:avLst/>
              <a:gdLst/>
              <a:ahLst/>
              <a:cxnLst/>
              <a:rect l="l" t="t" r="r" b="b"/>
              <a:pathLst>
                <a:path w="46990" h="149225">
                  <a:moveTo>
                    <a:pt x="46570" y="14894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3092" y="2919219"/>
              <a:ext cx="73025" cy="84455"/>
            </a:xfrm>
            <a:custGeom>
              <a:avLst/>
              <a:gdLst/>
              <a:ahLst/>
              <a:cxnLst/>
              <a:rect l="l" t="t" r="r" b="b"/>
              <a:pathLst>
                <a:path w="73025" h="84455">
                  <a:moveTo>
                    <a:pt x="13627" y="0"/>
                  </a:moveTo>
                  <a:lnTo>
                    <a:pt x="0" y="84099"/>
                  </a:lnTo>
                  <a:lnTo>
                    <a:pt x="72732" y="61366"/>
                  </a:lnTo>
                  <a:lnTo>
                    <a:pt x="1362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18044" y="2765767"/>
            <a:ext cx="372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latin typeface="SimSun"/>
                <a:cs typeface="SimSun"/>
              </a:rPr>
              <a:t>thread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6141" y="2919227"/>
            <a:ext cx="1204595" cy="236854"/>
            <a:chOff x="6216141" y="2919227"/>
            <a:chExt cx="1204595" cy="236854"/>
          </a:xfrm>
        </p:grpSpPr>
        <p:sp>
          <p:nvSpPr>
            <p:cNvPr id="12" name="object 12"/>
            <p:cNvSpPr/>
            <p:nvPr/>
          </p:nvSpPr>
          <p:spPr>
            <a:xfrm>
              <a:off x="6222491" y="2978824"/>
              <a:ext cx="61594" cy="167005"/>
            </a:xfrm>
            <a:custGeom>
              <a:avLst/>
              <a:gdLst/>
              <a:ahLst/>
              <a:cxnLst/>
              <a:rect l="l" t="t" r="r" b="b"/>
              <a:pathLst>
                <a:path w="61595" h="167005">
                  <a:moveTo>
                    <a:pt x="0" y="166789"/>
                  </a:moveTo>
                  <a:lnTo>
                    <a:pt x="61252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3606" y="2919227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>
                  <a:moveTo>
                    <a:pt x="62026" y="0"/>
                  </a:moveTo>
                  <a:lnTo>
                    <a:pt x="0" y="58394"/>
                  </a:lnTo>
                  <a:lnTo>
                    <a:pt x="71526" y="84658"/>
                  </a:lnTo>
                  <a:lnTo>
                    <a:pt x="6202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45807" y="2972628"/>
              <a:ext cx="514350" cy="177165"/>
            </a:xfrm>
            <a:custGeom>
              <a:avLst/>
              <a:gdLst/>
              <a:ahLst/>
              <a:cxnLst/>
              <a:rect l="l" t="t" r="r" b="b"/>
              <a:pathLst>
                <a:path w="514350" h="177164">
                  <a:moveTo>
                    <a:pt x="0" y="176809"/>
                  </a:moveTo>
                  <a:lnTo>
                    <a:pt x="51435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5762" y="2940731"/>
              <a:ext cx="84455" cy="72390"/>
            </a:xfrm>
            <a:custGeom>
              <a:avLst/>
              <a:gdLst/>
              <a:ahLst/>
              <a:cxnLst/>
              <a:rect l="l" t="t" r="r" b="b"/>
              <a:pathLst>
                <a:path w="84454" h="72389">
                  <a:moveTo>
                    <a:pt x="0" y="0"/>
                  </a:moveTo>
                  <a:lnTo>
                    <a:pt x="24777" y="72059"/>
                  </a:lnTo>
                  <a:lnTo>
                    <a:pt x="84455" y="11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46878" y="2643369"/>
            <a:ext cx="1116965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latin typeface="SimSun"/>
                <a:cs typeface="SimSun"/>
              </a:rPr>
              <a:t>Warp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latin typeface="SimSun"/>
                <a:cs typeface="SimSun"/>
              </a:rPr>
              <a:t>（包含</a:t>
            </a:r>
            <a:r>
              <a:rPr sz="800" dirty="0">
                <a:latin typeface="SimSun"/>
                <a:cs typeface="SimSun"/>
              </a:rPr>
              <a:t>32</a:t>
            </a:r>
            <a:r>
              <a:rPr sz="800" spc="-10" dirty="0">
                <a:latin typeface="SimSun"/>
                <a:cs typeface="SimSun"/>
              </a:rPr>
              <a:t>个并行thread）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15531" y="3050667"/>
            <a:ext cx="85725" cy="646430"/>
          </a:xfrm>
          <a:custGeom>
            <a:avLst/>
            <a:gdLst/>
            <a:ahLst/>
            <a:cxnLst/>
            <a:rect l="l" t="t" r="r" b="b"/>
            <a:pathLst>
              <a:path w="85725" h="646429">
                <a:moveTo>
                  <a:pt x="0" y="0"/>
                </a:moveTo>
                <a:lnTo>
                  <a:pt x="16611" y="559"/>
                </a:lnTo>
                <a:lnTo>
                  <a:pt x="30175" y="2084"/>
                </a:lnTo>
                <a:lnTo>
                  <a:pt x="39319" y="4345"/>
                </a:lnTo>
                <a:lnTo>
                  <a:pt x="42672" y="7112"/>
                </a:lnTo>
                <a:lnTo>
                  <a:pt x="42672" y="315976"/>
                </a:lnTo>
                <a:lnTo>
                  <a:pt x="46024" y="318742"/>
                </a:lnTo>
                <a:lnTo>
                  <a:pt x="55168" y="321003"/>
                </a:lnTo>
                <a:lnTo>
                  <a:pt x="68732" y="322528"/>
                </a:lnTo>
                <a:lnTo>
                  <a:pt x="85344" y="323088"/>
                </a:lnTo>
                <a:lnTo>
                  <a:pt x="68732" y="323647"/>
                </a:lnTo>
                <a:lnTo>
                  <a:pt x="55168" y="325172"/>
                </a:lnTo>
                <a:lnTo>
                  <a:pt x="46024" y="327433"/>
                </a:lnTo>
                <a:lnTo>
                  <a:pt x="42672" y="330200"/>
                </a:lnTo>
                <a:lnTo>
                  <a:pt x="42672" y="639064"/>
                </a:lnTo>
                <a:lnTo>
                  <a:pt x="39319" y="641830"/>
                </a:lnTo>
                <a:lnTo>
                  <a:pt x="30175" y="644091"/>
                </a:lnTo>
                <a:lnTo>
                  <a:pt x="16611" y="645616"/>
                </a:lnTo>
                <a:lnTo>
                  <a:pt x="0" y="646176"/>
                </a:lnTo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70803" y="3262777"/>
            <a:ext cx="1594485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SimSun"/>
                <a:cs typeface="SimSun"/>
              </a:rPr>
              <a:t>Block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latin typeface="SimSun"/>
                <a:cs typeface="SimSun"/>
              </a:rPr>
              <a:t>（此处</a:t>
            </a:r>
            <a:r>
              <a:rPr sz="800" spc="-60" dirty="0">
                <a:latin typeface="SimSun"/>
                <a:cs typeface="SimSun"/>
              </a:rPr>
              <a:t>block</a:t>
            </a:r>
            <a:r>
              <a:rPr sz="800" spc="-10" dirty="0">
                <a:latin typeface="SimSun"/>
                <a:cs typeface="SimSun"/>
              </a:rPr>
              <a:t>包含</a:t>
            </a:r>
            <a:r>
              <a:rPr sz="800" dirty="0">
                <a:latin typeface="SimSun"/>
                <a:cs typeface="SimSun"/>
              </a:rPr>
              <a:t>128</a:t>
            </a:r>
            <a:r>
              <a:rPr sz="800" spc="-10" dirty="0">
                <a:latin typeface="SimSun"/>
                <a:cs typeface="SimSun"/>
              </a:rPr>
              <a:t>个并行thread）</a:t>
            </a:r>
            <a:endParaRPr sz="8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5888" y="3087242"/>
            <a:ext cx="471805" cy="1843405"/>
          </a:xfrm>
          <a:custGeom>
            <a:avLst/>
            <a:gdLst/>
            <a:ahLst/>
            <a:cxnLst/>
            <a:rect l="l" t="t" r="r" b="b"/>
            <a:pathLst>
              <a:path w="471805" h="1843404">
                <a:moveTo>
                  <a:pt x="471678" y="0"/>
                </a:moveTo>
                <a:lnTo>
                  <a:pt x="397134" y="2004"/>
                </a:lnTo>
                <a:lnTo>
                  <a:pt x="332394" y="7585"/>
                </a:lnTo>
                <a:lnTo>
                  <a:pt x="281341" y="16094"/>
                </a:lnTo>
                <a:lnTo>
                  <a:pt x="235839" y="39306"/>
                </a:lnTo>
                <a:lnTo>
                  <a:pt x="235839" y="785660"/>
                </a:lnTo>
                <a:lnTo>
                  <a:pt x="223815" y="798081"/>
                </a:lnTo>
                <a:lnTo>
                  <a:pt x="190336" y="808867"/>
                </a:lnTo>
                <a:lnTo>
                  <a:pt x="139283" y="817373"/>
                </a:lnTo>
                <a:lnTo>
                  <a:pt x="74543" y="822950"/>
                </a:lnTo>
                <a:lnTo>
                  <a:pt x="0" y="824953"/>
                </a:lnTo>
                <a:lnTo>
                  <a:pt x="74543" y="826958"/>
                </a:lnTo>
                <a:lnTo>
                  <a:pt x="139283" y="832538"/>
                </a:lnTo>
                <a:lnTo>
                  <a:pt x="190336" y="841048"/>
                </a:lnTo>
                <a:lnTo>
                  <a:pt x="223815" y="851838"/>
                </a:lnTo>
                <a:lnTo>
                  <a:pt x="235839" y="864260"/>
                </a:lnTo>
                <a:lnTo>
                  <a:pt x="235839" y="1803971"/>
                </a:lnTo>
                <a:lnTo>
                  <a:pt x="247862" y="1816393"/>
                </a:lnTo>
                <a:lnTo>
                  <a:pt x="281341" y="1827183"/>
                </a:lnTo>
                <a:lnTo>
                  <a:pt x="332394" y="1835692"/>
                </a:lnTo>
                <a:lnTo>
                  <a:pt x="397134" y="1841273"/>
                </a:lnTo>
                <a:lnTo>
                  <a:pt x="471678" y="1843277"/>
                </a:lnTo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4241" y="3820988"/>
            <a:ext cx="2501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latin typeface="SimSun"/>
                <a:cs typeface="SimSun"/>
              </a:rPr>
              <a:t>Grid</a:t>
            </a:r>
            <a:endParaRPr sz="1000">
              <a:latin typeface="SimSun"/>
              <a:cs typeface="SimSun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BBF8F12-6BFD-70D4-3F1E-9EF1FD193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03995" y="2326657"/>
            <a:ext cx="431165" cy="2223770"/>
            <a:chOff x="5703995" y="2326657"/>
            <a:chExt cx="431165" cy="2223770"/>
          </a:xfrm>
        </p:grpSpPr>
        <p:sp>
          <p:nvSpPr>
            <p:cNvPr id="3" name="object 3"/>
            <p:cNvSpPr/>
            <p:nvPr/>
          </p:nvSpPr>
          <p:spPr>
            <a:xfrm>
              <a:off x="5708130" y="2330785"/>
              <a:ext cx="422909" cy="2215515"/>
            </a:xfrm>
            <a:custGeom>
              <a:avLst/>
              <a:gdLst/>
              <a:ahLst/>
              <a:cxnLst/>
              <a:rect l="l" t="t" r="r" b="b"/>
              <a:pathLst>
                <a:path w="422910" h="2215515">
                  <a:moveTo>
                    <a:pt x="422308" y="2215124"/>
                  </a:moveTo>
                  <a:lnTo>
                    <a:pt x="0" y="2215124"/>
                  </a:lnTo>
                  <a:lnTo>
                    <a:pt x="0" y="0"/>
                  </a:lnTo>
                  <a:lnTo>
                    <a:pt x="422308" y="0"/>
                  </a:lnTo>
                  <a:lnTo>
                    <a:pt x="422308" y="221512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08122" y="2330785"/>
              <a:ext cx="422909" cy="2215515"/>
            </a:xfrm>
            <a:custGeom>
              <a:avLst/>
              <a:gdLst/>
              <a:ahLst/>
              <a:cxnLst/>
              <a:rect l="l" t="t" r="r" b="b"/>
              <a:pathLst>
                <a:path w="422910" h="2215515">
                  <a:moveTo>
                    <a:pt x="0" y="2215124"/>
                  </a:moveTo>
                  <a:lnTo>
                    <a:pt x="422316" y="2215124"/>
                  </a:lnTo>
                  <a:lnTo>
                    <a:pt x="422316" y="0"/>
                  </a:lnTo>
                  <a:lnTo>
                    <a:pt x="0" y="0"/>
                  </a:lnTo>
                  <a:lnTo>
                    <a:pt x="0" y="2215124"/>
                  </a:lnTo>
                  <a:close/>
                </a:path>
              </a:pathLst>
            </a:custGeom>
            <a:ln w="7613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33188" y="2336648"/>
            <a:ext cx="1555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45" dirty="0">
                <a:solidFill>
                  <a:srgbClr val="003300"/>
                </a:solidFill>
                <a:latin typeface="Arial"/>
                <a:cs typeface="Arial"/>
              </a:rPr>
              <a:t>Host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05637" y="2696039"/>
            <a:ext cx="281305" cy="269240"/>
            <a:chOff x="5805637" y="2696039"/>
            <a:chExt cx="281305" cy="269240"/>
          </a:xfrm>
        </p:grpSpPr>
        <p:sp>
          <p:nvSpPr>
            <p:cNvPr id="7" name="object 7"/>
            <p:cNvSpPr/>
            <p:nvPr/>
          </p:nvSpPr>
          <p:spPr>
            <a:xfrm>
              <a:off x="5810090" y="2700493"/>
              <a:ext cx="272415" cy="260350"/>
            </a:xfrm>
            <a:custGeom>
              <a:avLst/>
              <a:gdLst/>
              <a:ahLst/>
              <a:cxnLst/>
              <a:rect l="l" t="t" r="r" b="b"/>
              <a:pathLst>
                <a:path w="272414" h="260350">
                  <a:moveTo>
                    <a:pt x="271892" y="259874"/>
                  </a:moveTo>
                  <a:lnTo>
                    <a:pt x="0" y="259874"/>
                  </a:lnTo>
                  <a:lnTo>
                    <a:pt x="0" y="0"/>
                  </a:lnTo>
                  <a:lnTo>
                    <a:pt x="271892" y="0"/>
                  </a:lnTo>
                  <a:lnTo>
                    <a:pt x="271892" y="259874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0082" y="2700484"/>
              <a:ext cx="272415" cy="260350"/>
            </a:xfrm>
            <a:custGeom>
              <a:avLst/>
              <a:gdLst/>
              <a:ahLst/>
              <a:cxnLst/>
              <a:rect l="l" t="t" r="r" b="b"/>
              <a:pathLst>
                <a:path w="272414" h="260350">
                  <a:moveTo>
                    <a:pt x="0" y="259874"/>
                  </a:moveTo>
                  <a:lnTo>
                    <a:pt x="271892" y="259874"/>
                  </a:lnTo>
                  <a:lnTo>
                    <a:pt x="271892" y="0"/>
                  </a:lnTo>
                  <a:lnTo>
                    <a:pt x="0" y="0"/>
                  </a:lnTo>
                  <a:lnTo>
                    <a:pt x="0" y="259874"/>
                  </a:lnTo>
                  <a:close/>
                </a:path>
              </a:pathLst>
            </a:custGeom>
            <a:ln w="845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6476" y="2707899"/>
            <a:ext cx="205104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45" dirty="0">
                <a:solidFill>
                  <a:srgbClr val="003300"/>
                </a:solidFill>
                <a:latin typeface="Arial"/>
                <a:cs typeface="Arial"/>
              </a:rPr>
              <a:t>Kernel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2002" y="2800710"/>
            <a:ext cx="5905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50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48381" y="2330518"/>
            <a:ext cx="1568450" cy="2223770"/>
            <a:chOff x="5748381" y="2330518"/>
            <a:chExt cx="1568450" cy="2223770"/>
          </a:xfrm>
        </p:grpSpPr>
        <p:sp>
          <p:nvSpPr>
            <p:cNvPr id="12" name="object 12"/>
            <p:cNvSpPr/>
            <p:nvPr/>
          </p:nvSpPr>
          <p:spPr>
            <a:xfrm>
              <a:off x="5801269" y="3554358"/>
              <a:ext cx="271145" cy="258445"/>
            </a:xfrm>
            <a:custGeom>
              <a:avLst/>
              <a:gdLst/>
              <a:ahLst/>
              <a:cxnLst/>
              <a:rect l="l" t="t" r="r" b="b"/>
              <a:pathLst>
                <a:path w="271145" h="258445">
                  <a:moveTo>
                    <a:pt x="270630" y="258324"/>
                  </a:moveTo>
                  <a:lnTo>
                    <a:pt x="0" y="258324"/>
                  </a:lnTo>
                  <a:lnTo>
                    <a:pt x="0" y="0"/>
                  </a:lnTo>
                  <a:lnTo>
                    <a:pt x="270630" y="0"/>
                  </a:lnTo>
                  <a:lnTo>
                    <a:pt x="270630" y="258324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1276" y="3554367"/>
              <a:ext cx="271145" cy="258445"/>
            </a:xfrm>
            <a:custGeom>
              <a:avLst/>
              <a:gdLst/>
              <a:ahLst/>
              <a:cxnLst/>
              <a:rect l="l" t="t" r="r" b="b"/>
              <a:pathLst>
                <a:path w="271145" h="258445">
                  <a:moveTo>
                    <a:pt x="0" y="258324"/>
                  </a:moveTo>
                  <a:lnTo>
                    <a:pt x="270630" y="258324"/>
                  </a:lnTo>
                  <a:lnTo>
                    <a:pt x="270630" y="0"/>
                  </a:lnTo>
                  <a:lnTo>
                    <a:pt x="0" y="0"/>
                  </a:lnTo>
                  <a:lnTo>
                    <a:pt x="0" y="258324"/>
                  </a:lnTo>
                  <a:close/>
                </a:path>
              </a:pathLst>
            </a:custGeom>
            <a:ln w="84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9104" y="2653309"/>
              <a:ext cx="635" cy="1272540"/>
            </a:xfrm>
            <a:custGeom>
              <a:avLst/>
              <a:gdLst/>
              <a:ahLst/>
              <a:cxnLst/>
              <a:rect l="l" t="t" r="r" b="b"/>
              <a:pathLst>
                <a:path w="635" h="1272539">
                  <a:moveTo>
                    <a:pt x="0" y="0"/>
                  </a:moveTo>
                  <a:lnTo>
                    <a:pt x="611" y="1272299"/>
                  </a:lnTo>
                </a:path>
              </a:pathLst>
            </a:custGeom>
            <a:ln w="75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381" y="3920962"/>
              <a:ext cx="22860" cy="46990"/>
            </a:xfrm>
            <a:custGeom>
              <a:avLst/>
              <a:gdLst/>
              <a:ahLst/>
              <a:cxnLst/>
              <a:rect l="l" t="t" r="r" b="b"/>
              <a:pathLst>
                <a:path w="22860" h="46989">
                  <a:moveTo>
                    <a:pt x="11351" y="46415"/>
                  </a:moveTo>
                  <a:lnTo>
                    <a:pt x="0" y="18"/>
                  </a:lnTo>
                  <a:lnTo>
                    <a:pt x="22665" y="0"/>
                  </a:lnTo>
                  <a:lnTo>
                    <a:pt x="11351" y="4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5338" y="2334646"/>
              <a:ext cx="1107440" cy="2215515"/>
            </a:xfrm>
            <a:custGeom>
              <a:avLst/>
              <a:gdLst/>
              <a:ahLst/>
              <a:cxnLst/>
              <a:rect l="l" t="t" r="r" b="b"/>
              <a:pathLst>
                <a:path w="1107440" h="2215515">
                  <a:moveTo>
                    <a:pt x="1107076" y="2215124"/>
                  </a:moveTo>
                  <a:lnTo>
                    <a:pt x="0" y="2215124"/>
                  </a:lnTo>
                  <a:lnTo>
                    <a:pt x="0" y="0"/>
                  </a:lnTo>
                  <a:lnTo>
                    <a:pt x="1107076" y="0"/>
                  </a:lnTo>
                  <a:lnTo>
                    <a:pt x="1107076" y="221512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5338" y="2334646"/>
              <a:ext cx="1107440" cy="2215515"/>
            </a:xfrm>
            <a:custGeom>
              <a:avLst/>
              <a:gdLst/>
              <a:ahLst/>
              <a:cxnLst/>
              <a:rect l="l" t="t" r="r" b="b"/>
              <a:pathLst>
                <a:path w="1107440" h="2215515">
                  <a:moveTo>
                    <a:pt x="0" y="2215124"/>
                  </a:moveTo>
                  <a:lnTo>
                    <a:pt x="1107076" y="2215124"/>
                  </a:lnTo>
                  <a:lnTo>
                    <a:pt x="1107076" y="0"/>
                  </a:lnTo>
                  <a:lnTo>
                    <a:pt x="0" y="0"/>
                  </a:lnTo>
                  <a:lnTo>
                    <a:pt x="0" y="2215124"/>
                  </a:lnTo>
                  <a:close/>
                </a:path>
              </a:pathLst>
            </a:custGeom>
            <a:ln w="789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05337" y="2332715"/>
            <a:ext cx="1107440" cy="181610"/>
          </a:xfrm>
          <a:prstGeom prst="rect">
            <a:avLst/>
          </a:prstGeom>
          <a:solidFill>
            <a:srgbClr val="99CCFF"/>
          </a:solidFill>
          <a:ln w="8026">
            <a:solidFill>
              <a:srgbClr val="959595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235"/>
              </a:spcBef>
            </a:pPr>
            <a:r>
              <a:rPr sz="550" b="1" spc="-10" dirty="0">
                <a:solidFill>
                  <a:srgbClr val="003300"/>
                </a:solidFill>
                <a:latin typeface="Arial"/>
                <a:cs typeface="Arial"/>
              </a:rPr>
              <a:t>Device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96625" y="2509644"/>
            <a:ext cx="746125" cy="805180"/>
            <a:chOff x="6396625" y="2509644"/>
            <a:chExt cx="746125" cy="805180"/>
          </a:xfrm>
        </p:grpSpPr>
        <p:sp>
          <p:nvSpPr>
            <p:cNvPr id="20" name="object 20"/>
            <p:cNvSpPr/>
            <p:nvPr/>
          </p:nvSpPr>
          <p:spPr>
            <a:xfrm>
              <a:off x="6401070" y="2514089"/>
              <a:ext cx="737235" cy="796290"/>
            </a:xfrm>
            <a:custGeom>
              <a:avLst/>
              <a:gdLst/>
              <a:ahLst/>
              <a:cxnLst/>
              <a:rect l="l" t="t" r="r" b="b"/>
              <a:pathLst>
                <a:path w="737234" h="796289">
                  <a:moveTo>
                    <a:pt x="737001" y="795865"/>
                  </a:moveTo>
                  <a:lnTo>
                    <a:pt x="0" y="795865"/>
                  </a:lnTo>
                  <a:lnTo>
                    <a:pt x="0" y="0"/>
                  </a:lnTo>
                  <a:lnTo>
                    <a:pt x="737001" y="0"/>
                  </a:lnTo>
                  <a:lnTo>
                    <a:pt x="737001" y="795865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1070" y="2514089"/>
              <a:ext cx="737235" cy="796290"/>
            </a:xfrm>
            <a:custGeom>
              <a:avLst/>
              <a:gdLst/>
              <a:ahLst/>
              <a:cxnLst/>
              <a:rect l="l" t="t" r="r" b="b"/>
              <a:pathLst>
                <a:path w="737234" h="796289">
                  <a:moveTo>
                    <a:pt x="0" y="795865"/>
                  </a:moveTo>
                  <a:lnTo>
                    <a:pt x="737001" y="795865"/>
                  </a:lnTo>
                  <a:lnTo>
                    <a:pt x="737001" y="0"/>
                  </a:lnTo>
                  <a:lnTo>
                    <a:pt x="0" y="0"/>
                  </a:lnTo>
                  <a:lnTo>
                    <a:pt x="0" y="795865"/>
                  </a:lnTo>
                  <a:close/>
                </a:path>
              </a:pathLst>
            </a:custGeom>
            <a:ln w="8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8349" y="2707445"/>
              <a:ext cx="281305" cy="253365"/>
            </a:xfrm>
            <a:custGeom>
              <a:avLst/>
              <a:gdLst/>
              <a:ahLst/>
              <a:cxnLst/>
              <a:rect l="l" t="t" r="r" b="b"/>
              <a:pathLst>
                <a:path w="281304" h="253364">
                  <a:moveTo>
                    <a:pt x="280698" y="252913"/>
                  </a:moveTo>
                  <a:lnTo>
                    <a:pt x="0" y="252913"/>
                  </a:lnTo>
                  <a:lnTo>
                    <a:pt x="0" y="0"/>
                  </a:lnTo>
                  <a:lnTo>
                    <a:pt x="280698" y="0"/>
                  </a:lnTo>
                  <a:lnTo>
                    <a:pt x="280698" y="25291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58348" y="2707445"/>
              <a:ext cx="281305" cy="253365"/>
            </a:xfrm>
            <a:custGeom>
              <a:avLst/>
              <a:gdLst/>
              <a:ahLst/>
              <a:cxnLst/>
              <a:rect l="l" t="t" r="r" b="b"/>
              <a:pathLst>
                <a:path w="281304" h="253364">
                  <a:moveTo>
                    <a:pt x="0" y="252913"/>
                  </a:moveTo>
                  <a:lnTo>
                    <a:pt x="280705" y="252913"/>
                  </a:lnTo>
                  <a:lnTo>
                    <a:pt x="280705" y="0"/>
                  </a:lnTo>
                  <a:lnTo>
                    <a:pt x="0" y="0"/>
                  </a:lnTo>
                  <a:lnTo>
                    <a:pt x="0" y="252913"/>
                  </a:lnTo>
                  <a:close/>
                </a:path>
              </a:pathLst>
            </a:custGeom>
            <a:ln w="850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7996" y="2707445"/>
              <a:ext cx="280670" cy="253365"/>
            </a:xfrm>
            <a:custGeom>
              <a:avLst/>
              <a:gdLst/>
              <a:ahLst/>
              <a:cxnLst/>
              <a:rect l="l" t="t" r="r" b="b"/>
              <a:pathLst>
                <a:path w="280670" h="253364">
                  <a:moveTo>
                    <a:pt x="280079" y="252913"/>
                  </a:moveTo>
                  <a:lnTo>
                    <a:pt x="0" y="252913"/>
                  </a:lnTo>
                  <a:lnTo>
                    <a:pt x="0" y="0"/>
                  </a:lnTo>
                  <a:lnTo>
                    <a:pt x="280079" y="0"/>
                  </a:lnTo>
                  <a:lnTo>
                    <a:pt x="280079" y="25291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8003" y="2707445"/>
              <a:ext cx="280670" cy="253365"/>
            </a:xfrm>
            <a:custGeom>
              <a:avLst/>
              <a:gdLst/>
              <a:ahLst/>
              <a:cxnLst/>
              <a:rect l="l" t="t" r="r" b="b"/>
              <a:pathLst>
                <a:path w="280670" h="253364">
                  <a:moveTo>
                    <a:pt x="0" y="252913"/>
                  </a:moveTo>
                  <a:lnTo>
                    <a:pt x="280071" y="252913"/>
                  </a:lnTo>
                  <a:lnTo>
                    <a:pt x="280071" y="0"/>
                  </a:lnTo>
                  <a:lnTo>
                    <a:pt x="0" y="0"/>
                  </a:lnTo>
                  <a:lnTo>
                    <a:pt x="0" y="252913"/>
                  </a:lnTo>
                  <a:close/>
                </a:path>
              </a:pathLst>
            </a:custGeom>
            <a:ln w="850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8349" y="3005224"/>
              <a:ext cx="281305" cy="252729"/>
            </a:xfrm>
            <a:custGeom>
              <a:avLst/>
              <a:gdLst/>
              <a:ahLst/>
              <a:cxnLst/>
              <a:rect l="l" t="t" r="r" b="b"/>
              <a:pathLst>
                <a:path w="281304" h="252729">
                  <a:moveTo>
                    <a:pt x="280698" y="252143"/>
                  </a:moveTo>
                  <a:lnTo>
                    <a:pt x="0" y="252143"/>
                  </a:lnTo>
                  <a:lnTo>
                    <a:pt x="0" y="0"/>
                  </a:lnTo>
                  <a:lnTo>
                    <a:pt x="280698" y="0"/>
                  </a:lnTo>
                  <a:lnTo>
                    <a:pt x="280698" y="25214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58348" y="3005215"/>
              <a:ext cx="281305" cy="252729"/>
            </a:xfrm>
            <a:custGeom>
              <a:avLst/>
              <a:gdLst/>
              <a:ahLst/>
              <a:cxnLst/>
              <a:rect l="l" t="t" r="r" b="b"/>
              <a:pathLst>
                <a:path w="281304" h="252729">
                  <a:moveTo>
                    <a:pt x="0" y="252143"/>
                  </a:moveTo>
                  <a:lnTo>
                    <a:pt x="280705" y="252143"/>
                  </a:lnTo>
                  <a:lnTo>
                    <a:pt x="280705" y="0"/>
                  </a:lnTo>
                  <a:lnTo>
                    <a:pt x="0" y="0"/>
                  </a:lnTo>
                  <a:lnTo>
                    <a:pt x="0" y="252143"/>
                  </a:lnTo>
                  <a:close/>
                </a:path>
              </a:pathLst>
            </a:custGeom>
            <a:ln w="850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7996" y="3005224"/>
              <a:ext cx="280670" cy="252729"/>
            </a:xfrm>
            <a:custGeom>
              <a:avLst/>
              <a:gdLst/>
              <a:ahLst/>
              <a:cxnLst/>
              <a:rect l="l" t="t" r="r" b="b"/>
              <a:pathLst>
                <a:path w="280670" h="252729">
                  <a:moveTo>
                    <a:pt x="280079" y="252143"/>
                  </a:moveTo>
                  <a:lnTo>
                    <a:pt x="0" y="252143"/>
                  </a:lnTo>
                  <a:lnTo>
                    <a:pt x="0" y="0"/>
                  </a:lnTo>
                  <a:lnTo>
                    <a:pt x="280079" y="0"/>
                  </a:lnTo>
                  <a:lnTo>
                    <a:pt x="280079" y="25214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68003" y="3005215"/>
              <a:ext cx="280670" cy="252729"/>
            </a:xfrm>
            <a:custGeom>
              <a:avLst/>
              <a:gdLst/>
              <a:ahLst/>
              <a:cxnLst/>
              <a:rect l="l" t="t" r="r" b="b"/>
              <a:pathLst>
                <a:path w="280670" h="252729">
                  <a:moveTo>
                    <a:pt x="0" y="252143"/>
                  </a:moveTo>
                  <a:lnTo>
                    <a:pt x="280071" y="252143"/>
                  </a:lnTo>
                  <a:lnTo>
                    <a:pt x="280071" y="0"/>
                  </a:lnTo>
                  <a:lnTo>
                    <a:pt x="0" y="0"/>
                  </a:lnTo>
                  <a:lnTo>
                    <a:pt x="0" y="252143"/>
                  </a:lnTo>
                  <a:close/>
                </a:path>
              </a:pathLst>
            </a:custGeom>
            <a:ln w="850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98412" y="2522274"/>
            <a:ext cx="748030" cy="718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sz="550" b="1" spc="-55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r>
              <a:rPr sz="55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550" b="1" spc="-60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55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tabLst>
                <a:tab pos="434975" algn="l"/>
              </a:tabLst>
            </a:pPr>
            <a:r>
              <a:rPr sz="550" b="1" spc="-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550" b="1" dirty="0">
                <a:solidFill>
                  <a:srgbClr val="003300"/>
                </a:solidFill>
                <a:latin typeface="Arial"/>
                <a:cs typeface="Arial"/>
              </a:rPr>
              <a:t>	</a:t>
            </a:r>
            <a:r>
              <a:rPr sz="550" b="1" spc="-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endParaRPr sz="55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70"/>
              </a:spcBef>
              <a:tabLst>
                <a:tab pos="441959" algn="l"/>
              </a:tabLst>
            </a:pPr>
            <a:r>
              <a:rPr sz="550" b="1" spc="-40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550" b="1" spc="-25" dirty="0">
                <a:solidFill>
                  <a:srgbClr val="003300"/>
                </a:solidFill>
                <a:latin typeface="Arial"/>
                <a:cs typeface="Arial"/>
              </a:rPr>
              <a:t> 0)</a:t>
            </a:r>
            <a:r>
              <a:rPr sz="550" b="1" dirty="0">
                <a:solidFill>
                  <a:srgbClr val="003300"/>
                </a:solidFill>
                <a:latin typeface="Arial"/>
                <a:cs typeface="Arial"/>
              </a:rPr>
              <a:t>	</a:t>
            </a:r>
            <a:r>
              <a:rPr sz="550" b="1" spc="-40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550" b="1" spc="-25" dirty="0">
                <a:solidFill>
                  <a:srgbClr val="003300"/>
                </a:solidFill>
                <a:latin typeface="Arial"/>
                <a:cs typeface="Arial"/>
              </a:rPr>
              <a:t> 0)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55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5"/>
              </a:spcBef>
              <a:tabLst>
                <a:tab pos="434975" algn="l"/>
              </a:tabLst>
            </a:pPr>
            <a:r>
              <a:rPr sz="550" b="1" spc="-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r>
              <a:rPr sz="550" b="1" dirty="0">
                <a:solidFill>
                  <a:srgbClr val="003300"/>
                </a:solidFill>
                <a:latin typeface="Arial"/>
                <a:cs typeface="Arial"/>
              </a:rPr>
              <a:t>	</a:t>
            </a:r>
            <a:r>
              <a:rPr sz="550" b="1" spc="-10" dirty="0">
                <a:solidFill>
                  <a:srgbClr val="003300"/>
                </a:solidFill>
                <a:latin typeface="Arial"/>
                <a:cs typeface="Arial"/>
              </a:rPr>
              <a:t>Block</a:t>
            </a:r>
            <a:endParaRPr sz="55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70"/>
              </a:spcBef>
              <a:tabLst>
                <a:tab pos="441959" algn="l"/>
              </a:tabLst>
            </a:pPr>
            <a:r>
              <a:rPr sz="550" b="1" spc="-40" dirty="0">
                <a:solidFill>
                  <a:srgbClr val="003300"/>
                </a:solidFill>
                <a:latin typeface="Arial"/>
                <a:cs typeface="Arial"/>
              </a:rPr>
              <a:t>(0,</a:t>
            </a:r>
            <a:r>
              <a:rPr sz="550" b="1" spc="-25" dirty="0">
                <a:solidFill>
                  <a:srgbClr val="003300"/>
                </a:solidFill>
                <a:latin typeface="Arial"/>
                <a:cs typeface="Arial"/>
              </a:rPr>
              <a:t> 1)</a:t>
            </a:r>
            <a:r>
              <a:rPr sz="550" b="1" dirty="0">
                <a:solidFill>
                  <a:srgbClr val="003300"/>
                </a:solidFill>
                <a:latin typeface="Arial"/>
                <a:cs typeface="Arial"/>
              </a:rPr>
              <a:t>	</a:t>
            </a:r>
            <a:r>
              <a:rPr sz="550" b="1" spc="-40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550" b="1" spc="-25" dirty="0">
                <a:solidFill>
                  <a:srgbClr val="003300"/>
                </a:solidFill>
                <a:latin typeface="Arial"/>
                <a:cs typeface="Arial"/>
              </a:rPr>
              <a:t> 1)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41868" y="3380530"/>
            <a:ext cx="831215" cy="1104265"/>
            <a:chOff x="6341868" y="3380530"/>
            <a:chExt cx="831215" cy="1104265"/>
          </a:xfrm>
        </p:grpSpPr>
        <p:sp>
          <p:nvSpPr>
            <p:cNvPr id="32" name="object 32"/>
            <p:cNvSpPr/>
            <p:nvPr/>
          </p:nvSpPr>
          <p:spPr>
            <a:xfrm>
              <a:off x="6346314" y="3384975"/>
              <a:ext cx="822325" cy="1095375"/>
            </a:xfrm>
            <a:custGeom>
              <a:avLst/>
              <a:gdLst/>
              <a:ahLst/>
              <a:cxnLst/>
              <a:rect l="l" t="t" r="r" b="b"/>
              <a:pathLst>
                <a:path w="822325" h="1095375">
                  <a:moveTo>
                    <a:pt x="821967" y="1095185"/>
                  </a:moveTo>
                  <a:lnTo>
                    <a:pt x="0" y="1095185"/>
                  </a:lnTo>
                  <a:lnTo>
                    <a:pt x="0" y="0"/>
                  </a:lnTo>
                  <a:lnTo>
                    <a:pt x="821967" y="0"/>
                  </a:lnTo>
                  <a:lnTo>
                    <a:pt x="821967" y="1095185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46313" y="3384975"/>
              <a:ext cx="822325" cy="1095375"/>
            </a:xfrm>
            <a:custGeom>
              <a:avLst/>
              <a:gdLst/>
              <a:ahLst/>
              <a:cxnLst/>
              <a:rect l="l" t="t" r="r" b="b"/>
              <a:pathLst>
                <a:path w="822325" h="1095375">
                  <a:moveTo>
                    <a:pt x="0" y="1095185"/>
                  </a:moveTo>
                  <a:lnTo>
                    <a:pt x="821967" y="1095185"/>
                  </a:lnTo>
                  <a:lnTo>
                    <a:pt x="821967" y="0"/>
                  </a:lnTo>
                  <a:lnTo>
                    <a:pt x="0" y="0"/>
                  </a:lnTo>
                  <a:lnTo>
                    <a:pt x="0" y="1095185"/>
                  </a:lnTo>
                  <a:close/>
                </a:path>
              </a:pathLst>
            </a:custGeom>
            <a:ln w="817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31371" y="3394709"/>
            <a:ext cx="1200785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135"/>
              </a:spcBef>
            </a:pPr>
            <a:r>
              <a:rPr sz="550" b="1" spc="-55" dirty="0">
                <a:solidFill>
                  <a:srgbClr val="003300"/>
                </a:solidFill>
                <a:latin typeface="Arial"/>
                <a:cs typeface="Arial"/>
              </a:rPr>
              <a:t>Grid</a:t>
            </a:r>
            <a:r>
              <a:rPr sz="550" b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550" b="1" spc="-60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  <a:p>
            <a:pPr marL="87630" marR="1000125" indent="-75565">
              <a:lnSpc>
                <a:spcPct val="110700"/>
              </a:lnSpc>
              <a:spcBef>
                <a:spcPts val="585"/>
              </a:spcBef>
            </a:pPr>
            <a:r>
              <a:rPr sz="550" b="1" spc="-60" dirty="0">
                <a:solidFill>
                  <a:srgbClr val="003300"/>
                </a:solidFill>
                <a:latin typeface="Arial"/>
                <a:cs typeface="Arial"/>
              </a:rPr>
              <a:t>Kernel</a:t>
            </a:r>
            <a:r>
              <a:rPr sz="550" b="1" spc="5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550" b="1" spc="-50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34102" y="2787889"/>
            <a:ext cx="1127125" cy="1958339"/>
            <a:chOff x="6034102" y="2787889"/>
            <a:chExt cx="1127125" cy="1958339"/>
          </a:xfrm>
        </p:grpSpPr>
        <p:sp>
          <p:nvSpPr>
            <p:cNvPr id="36" name="object 36"/>
            <p:cNvSpPr/>
            <p:nvPr/>
          </p:nvSpPr>
          <p:spPr>
            <a:xfrm>
              <a:off x="6387226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163641" y="260644"/>
                  </a:moveTo>
                  <a:lnTo>
                    <a:pt x="0" y="260644"/>
                  </a:lnTo>
                  <a:lnTo>
                    <a:pt x="0" y="0"/>
                  </a:lnTo>
                  <a:lnTo>
                    <a:pt x="163641" y="0"/>
                  </a:lnTo>
                  <a:lnTo>
                    <a:pt x="163641" y="26064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87226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0" y="260644"/>
                  </a:moveTo>
                  <a:lnTo>
                    <a:pt x="163641" y="260644"/>
                  </a:lnTo>
                  <a:lnTo>
                    <a:pt x="163641" y="0"/>
                  </a:lnTo>
                  <a:lnTo>
                    <a:pt x="0" y="0"/>
                  </a:lnTo>
                  <a:lnTo>
                    <a:pt x="0" y="260644"/>
                  </a:lnTo>
                  <a:close/>
                </a:path>
              </a:pathLst>
            </a:custGeom>
            <a:ln w="804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9189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163641" y="260644"/>
                  </a:moveTo>
                  <a:lnTo>
                    <a:pt x="0" y="260644"/>
                  </a:lnTo>
                  <a:lnTo>
                    <a:pt x="0" y="0"/>
                  </a:lnTo>
                  <a:lnTo>
                    <a:pt x="163641" y="0"/>
                  </a:lnTo>
                  <a:lnTo>
                    <a:pt x="163641" y="26064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79189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0" y="260644"/>
                  </a:moveTo>
                  <a:lnTo>
                    <a:pt x="163641" y="260644"/>
                  </a:lnTo>
                  <a:lnTo>
                    <a:pt x="163641" y="0"/>
                  </a:lnTo>
                  <a:lnTo>
                    <a:pt x="0" y="0"/>
                  </a:lnTo>
                  <a:lnTo>
                    <a:pt x="0" y="260644"/>
                  </a:lnTo>
                  <a:close/>
                </a:path>
              </a:pathLst>
            </a:custGeom>
            <a:ln w="804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1145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163641" y="260644"/>
                  </a:moveTo>
                  <a:lnTo>
                    <a:pt x="0" y="260644"/>
                  </a:lnTo>
                  <a:lnTo>
                    <a:pt x="0" y="0"/>
                  </a:lnTo>
                  <a:lnTo>
                    <a:pt x="163641" y="0"/>
                  </a:lnTo>
                  <a:lnTo>
                    <a:pt x="163641" y="26064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1145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0" y="260644"/>
                  </a:moveTo>
                  <a:lnTo>
                    <a:pt x="163641" y="260644"/>
                  </a:lnTo>
                  <a:lnTo>
                    <a:pt x="163641" y="0"/>
                  </a:lnTo>
                  <a:lnTo>
                    <a:pt x="0" y="0"/>
                  </a:lnTo>
                  <a:lnTo>
                    <a:pt x="0" y="260644"/>
                  </a:lnTo>
                  <a:close/>
                </a:path>
              </a:pathLst>
            </a:custGeom>
            <a:ln w="804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63735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163641" y="260644"/>
                  </a:moveTo>
                  <a:lnTo>
                    <a:pt x="0" y="260644"/>
                  </a:lnTo>
                  <a:lnTo>
                    <a:pt x="0" y="0"/>
                  </a:lnTo>
                  <a:lnTo>
                    <a:pt x="163641" y="0"/>
                  </a:lnTo>
                  <a:lnTo>
                    <a:pt x="163641" y="26064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63735" y="3556687"/>
              <a:ext cx="163830" cy="260985"/>
            </a:xfrm>
            <a:custGeom>
              <a:avLst/>
              <a:gdLst/>
              <a:ahLst/>
              <a:cxnLst/>
              <a:rect l="l" t="t" r="r" b="b"/>
              <a:pathLst>
                <a:path w="163829" h="260985">
                  <a:moveTo>
                    <a:pt x="0" y="260644"/>
                  </a:moveTo>
                  <a:lnTo>
                    <a:pt x="163641" y="260644"/>
                  </a:lnTo>
                  <a:lnTo>
                    <a:pt x="163641" y="0"/>
                  </a:lnTo>
                  <a:lnTo>
                    <a:pt x="0" y="0"/>
                  </a:lnTo>
                  <a:lnTo>
                    <a:pt x="0" y="260644"/>
                  </a:lnTo>
                  <a:close/>
                </a:path>
              </a:pathLst>
            </a:custGeom>
            <a:ln w="8041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68759" y="2811090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431" y="0"/>
                  </a:lnTo>
                </a:path>
              </a:pathLst>
            </a:custGeom>
            <a:ln w="9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78416" y="2787889"/>
              <a:ext cx="22860" cy="46990"/>
            </a:xfrm>
            <a:custGeom>
              <a:avLst/>
              <a:gdLst/>
              <a:ahLst/>
              <a:cxnLst/>
              <a:rect l="l" t="t" r="r" b="b"/>
              <a:pathLst>
                <a:path w="22860" h="46989">
                  <a:moveTo>
                    <a:pt x="0" y="46396"/>
                  </a:moveTo>
                  <a:lnTo>
                    <a:pt x="0" y="0"/>
                  </a:lnTo>
                  <a:lnTo>
                    <a:pt x="22657" y="23193"/>
                  </a:lnTo>
                  <a:lnTo>
                    <a:pt x="0" y="46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71906" y="3635573"/>
              <a:ext cx="254000" cy="1270"/>
            </a:xfrm>
            <a:custGeom>
              <a:avLst/>
              <a:gdLst/>
              <a:ahLst/>
              <a:cxnLst/>
              <a:rect l="l" t="t" r="r" b="b"/>
              <a:pathLst>
                <a:path w="254000" h="1270">
                  <a:moveTo>
                    <a:pt x="0" y="0"/>
                  </a:moveTo>
                  <a:lnTo>
                    <a:pt x="253637" y="723"/>
                  </a:lnTo>
                </a:path>
              </a:pathLst>
            </a:custGeom>
            <a:ln w="9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1724" y="3613076"/>
              <a:ext cx="22860" cy="46990"/>
            </a:xfrm>
            <a:custGeom>
              <a:avLst/>
              <a:gdLst/>
              <a:ahLst/>
              <a:cxnLst/>
              <a:rect l="l" t="t" r="r" b="b"/>
              <a:pathLst>
                <a:path w="22860" h="46989">
                  <a:moveTo>
                    <a:pt x="0" y="46406"/>
                  </a:moveTo>
                  <a:lnTo>
                    <a:pt x="90" y="0"/>
                  </a:lnTo>
                  <a:lnTo>
                    <a:pt x="22702" y="23268"/>
                  </a:lnTo>
                  <a:lnTo>
                    <a:pt x="0" y="46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68759" y="2996714"/>
              <a:ext cx="725170" cy="779780"/>
            </a:xfrm>
            <a:custGeom>
              <a:avLst/>
              <a:gdLst/>
              <a:ahLst/>
              <a:cxnLst/>
              <a:rect l="l" t="t" r="r" b="b"/>
              <a:pathLst>
                <a:path w="725170" h="779779">
                  <a:moveTo>
                    <a:pt x="725045" y="0"/>
                  </a:moveTo>
                  <a:lnTo>
                    <a:pt x="0" y="779623"/>
                  </a:lnTo>
                </a:path>
              </a:pathLst>
            </a:custGeom>
            <a:ln w="835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35486" y="2996714"/>
              <a:ext cx="121285" cy="779780"/>
            </a:xfrm>
            <a:custGeom>
              <a:avLst/>
              <a:gdLst/>
              <a:ahLst/>
              <a:cxnLst/>
              <a:rect l="l" t="t" r="r" b="b"/>
              <a:pathLst>
                <a:path w="121284" h="779779">
                  <a:moveTo>
                    <a:pt x="0" y="0"/>
                  </a:moveTo>
                  <a:lnTo>
                    <a:pt x="120840" y="779623"/>
                  </a:lnTo>
                </a:path>
              </a:pathLst>
            </a:custGeom>
            <a:ln w="759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61492" y="3256589"/>
              <a:ext cx="302260" cy="631190"/>
            </a:xfrm>
            <a:custGeom>
              <a:avLst/>
              <a:gdLst/>
              <a:ahLst/>
              <a:cxnLst/>
              <a:rect l="l" t="t" r="r" b="b"/>
              <a:pathLst>
                <a:path w="302259" h="631189">
                  <a:moveTo>
                    <a:pt x="302102" y="0"/>
                  </a:moveTo>
                  <a:lnTo>
                    <a:pt x="0" y="631123"/>
                  </a:lnTo>
                </a:path>
              </a:pathLst>
            </a:custGeom>
            <a:ln w="787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0591" y="3252810"/>
              <a:ext cx="0" cy="523875"/>
            </a:xfrm>
            <a:custGeom>
              <a:avLst/>
              <a:gdLst/>
              <a:ahLst/>
              <a:cxnLst/>
              <a:rect l="l" t="t" r="r" b="b"/>
              <a:pathLst>
                <a:path h="523875">
                  <a:moveTo>
                    <a:pt x="0" y="0"/>
                  </a:moveTo>
                  <a:lnTo>
                    <a:pt x="0" y="523526"/>
                  </a:lnTo>
                </a:path>
              </a:pathLst>
            </a:custGeom>
            <a:ln w="3776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8555" y="3776337"/>
              <a:ext cx="1118235" cy="965835"/>
            </a:xfrm>
            <a:custGeom>
              <a:avLst/>
              <a:gdLst/>
              <a:ahLst/>
              <a:cxnLst/>
              <a:rect l="l" t="t" r="r" b="b"/>
              <a:pathLst>
                <a:path w="1118234" h="965835">
                  <a:moveTo>
                    <a:pt x="1117778" y="965248"/>
                  </a:moveTo>
                  <a:lnTo>
                    <a:pt x="0" y="965248"/>
                  </a:lnTo>
                  <a:lnTo>
                    <a:pt x="0" y="0"/>
                  </a:lnTo>
                  <a:lnTo>
                    <a:pt x="1117778" y="0"/>
                  </a:lnTo>
                  <a:lnTo>
                    <a:pt x="1117778" y="96524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38547" y="3776337"/>
              <a:ext cx="1118235" cy="965835"/>
            </a:xfrm>
            <a:custGeom>
              <a:avLst/>
              <a:gdLst/>
              <a:ahLst/>
              <a:cxnLst/>
              <a:rect l="l" t="t" r="r" b="b"/>
              <a:pathLst>
                <a:path w="1118234" h="965835">
                  <a:moveTo>
                    <a:pt x="0" y="965248"/>
                  </a:moveTo>
                  <a:lnTo>
                    <a:pt x="1117778" y="965248"/>
                  </a:lnTo>
                  <a:lnTo>
                    <a:pt x="1117778" y="0"/>
                  </a:lnTo>
                  <a:lnTo>
                    <a:pt x="0" y="0"/>
                  </a:lnTo>
                  <a:lnTo>
                    <a:pt x="0" y="965248"/>
                  </a:lnTo>
                  <a:close/>
                </a:path>
              </a:pathLst>
            </a:custGeom>
            <a:ln w="854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99594" y="4116652"/>
              <a:ext cx="821055" cy="525780"/>
            </a:xfrm>
            <a:custGeom>
              <a:avLst/>
              <a:gdLst/>
              <a:ahLst/>
              <a:cxnLst/>
              <a:rect l="l" t="t" r="r" b="b"/>
              <a:pathLst>
                <a:path w="821054" h="525779">
                  <a:moveTo>
                    <a:pt x="820713" y="525160"/>
                  </a:moveTo>
                  <a:lnTo>
                    <a:pt x="0" y="525160"/>
                  </a:lnTo>
                  <a:lnTo>
                    <a:pt x="0" y="0"/>
                  </a:lnTo>
                  <a:lnTo>
                    <a:pt x="820713" y="0"/>
                  </a:lnTo>
                  <a:lnTo>
                    <a:pt x="820713" y="52516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9602" y="4116652"/>
              <a:ext cx="821055" cy="525780"/>
            </a:xfrm>
            <a:custGeom>
              <a:avLst/>
              <a:gdLst/>
              <a:ahLst/>
              <a:cxnLst/>
              <a:rect l="l" t="t" r="r" b="b"/>
              <a:pathLst>
                <a:path w="821054" h="525779">
                  <a:moveTo>
                    <a:pt x="0" y="525160"/>
                  </a:moveTo>
                  <a:lnTo>
                    <a:pt x="820713" y="525160"/>
                  </a:lnTo>
                  <a:lnTo>
                    <a:pt x="820713" y="0"/>
                  </a:lnTo>
                  <a:lnTo>
                    <a:pt x="0" y="0"/>
                  </a:lnTo>
                  <a:lnTo>
                    <a:pt x="0" y="525160"/>
                  </a:lnTo>
                  <a:close/>
                </a:path>
              </a:pathLst>
            </a:custGeom>
            <a:ln w="8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99598" y="4378072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>
                  <a:moveTo>
                    <a:pt x="0" y="0"/>
                  </a:moveTo>
                  <a:lnTo>
                    <a:pt x="820713" y="0"/>
                  </a:lnTo>
                </a:path>
              </a:pathLst>
            </a:custGeom>
            <a:ln w="9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81492" y="4116650"/>
              <a:ext cx="2540" cy="525780"/>
            </a:xfrm>
            <a:custGeom>
              <a:avLst/>
              <a:gdLst/>
              <a:ahLst/>
              <a:cxnLst/>
              <a:rect l="l" t="t" r="r" b="b"/>
              <a:pathLst>
                <a:path w="2539" h="525779">
                  <a:moveTo>
                    <a:pt x="2515" y="0"/>
                  </a:moveTo>
                  <a:lnTo>
                    <a:pt x="0" y="525160"/>
                  </a:lnTo>
                </a:path>
              </a:pathLst>
            </a:custGeom>
            <a:ln w="7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90443" y="4116650"/>
              <a:ext cx="3810" cy="525780"/>
            </a:xfrm>
            <a:custGeom>
              <a:avLst/>
              <a:gdLst/>
              <a:ahLst/>
              <a:cxnLst/>
              <a:rect l="l" t="t" r="r" b="b"/>
              <a:pathLst>
                <a:path w="3810" h="525779">
                  <a:moveTo>
                    <a:pt x="0" y="0"/>
                  </a:moveTo>
                  <a:lnTo>
                    <a:pt x="3776" y="525160"/>
                  </a:lnTo>
                </a:path>
              </a:pathLst>
            </a:custGeom>
            <a:ln w="7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243700" y="4591988"/>
            <a:ext cx="6292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5" dirty="0">
                <a:latin typeface="Times New Roman"/>
                <a:cs typeface="Times New Roman"/>
              </a:rPr>
              <a:t>Courtesy: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85" dirty="0">
                <a:latin typeface="Times New Roman"/>
                <a:cs typeface="Times New Roman"/>
              </a:rPr>
              <a:t>NDVIA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88159" y="4415645"/>
            <a:ext cx="64389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500" b="1" spc="15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500" b="1" spc="114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39445" y="4382713"/>
            <a:ext cx="191135" cy="9334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46990" rIns="0" bIns="0" rtlCol="0">
            <a:spAutoFit/>
          </a:bodyPr>
          <a:lstStyle/>
          <a:p>
            <a:pPr>
              <a:lnSpc>
                <a:spcPts val="365"/>
              </a:lnSpc>
              <a:spcBef>
                <a:spcPts val="370"/>
              </a:spcBef>
            </a:pPr>
            <a:r>
              <a:rPr sz="5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03279" y="4489903"/>
            <a:ext cx="79121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(0,1,0)</a:t>
            </a:r>
            <a:r>
              <a:rPr sz="500" b="1" spc="2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(1,1,0)</a:t>
            </a:r>
            <a:r>
              <a:rPr sz="500" b="1" spc="26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10" dirty="0">
                <a:solidFill>
                  <a:srgbClr val="003300"/>
                </a:solidFill>
                <a:latin typeface="Times New Roman"/>
                <a:cs typeface="Times New Roman"/>
              </a:rPr>
              <a:t>(2,1,0)</a:t>
            </a:r>
            <a:r>
              <a:rPr sz="500" b="1" spc="2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20" dirty="0">
                <a:solidFill>
                  <a:srgbClr val="003300"/>
                </a:solidFill>
                <a:latin typeface="Times New Roman"/>
                <a:cs typeface="Times New Roman"/>
              </a:rPr>
              <a:t>(3,1,0)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00859" y="4155772"/>
            <a:ext cx="3556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b="1" spc="-114" dirty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15979" y="4230031"/>
            <a:ext cx="1778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b="1" spc="-80" dirty="0">
                <a:solidFill>
                  <a:srgbClr val="003300"/>
                </a:solidFill>
                <a:latin typeface="Times New Roman"/>
                <a:cs typeface="Times New Roman"/>
              </a:rPr>
              <a:t>(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34260" y="4121108"/>
            <a:ext cx="80010" cy="252729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53340" rIns="0" bIns="0" rtlCol="0">
            <a:spAutoFit/>
          </a:bodyPr>
          <a:lstStyle/>
          <a:p>
            <a:pPr indent="6985">
              <a:lnSpc>
                <a:spcPts val="580"/>
              </a:lnSpc>
              <a:spcBef>
                <a:spcPts val="420"/>
              </a:spcBef>
            </a:pPr>
            <a:r>
              <a:rPr sz="5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hr</a:t>
            </a:r>
            <a:r>
              <a:rPr sz="5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0,0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09350" y="4121108"/>
            <a:ext cx="68580" cy="252729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48894" rIns="0" bIns="0" rtlCol="0">
            <a:spAutoFit/>
          </a:bodyPr>
          <a:lstStyle/>
          <a:p>
            <a:pPr>
              <a:lnSpc>
                <a:spcPts val="590"/>
              </a:lnSpc>
              <a:spcBef>
                <a:spcPts val="384"/>
              </a:spcBef>
            </a:pPr>
            <a:r>
              <a:rPr sz="500" b="1" spc="-45" dirty="0">
                <a:solidFill>
                  <a:srgbClr val="003300"/>
                </a:solidFill>
                <a:latin typeface="Times New Roman"/>
                <a:cs typeface="Times New Roman"/>
              </a:rPr>
              <a:t>ead</a:t>
            </a:r>
            <a:endParaRPr sz="500">
              <a:latin typeface="Times New Roman"/>
              <a:cs typeface="Times New Roman"/>
            </a:endParaRPr>
          </a:p>
          <a:p>
            <a:pPr>
              <a:lnSpc>
                <a:spcPts val="590"/>
              </a:lnSpc>
            </a:pPr>
            <a:r>
              <a:rPr sz="5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,0)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87783" y="4121108"/>
            <a:ext cx="67310" cy="252729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31750" indent="-7620">
              <a:lnSpc>
                <a:spcPts val="580"/>
              </a:lnSpc>
              <a:spcBef>
                <a:spcPts val="420"/>
              </a:spcBef>
            </a:pPr>
            <a:r>
              <a:rPr sz="500" b="1" spc="-80" dirty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5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(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22293" y="4155772"/>
            <a:ext cx="164465" cy="1778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1270" indent="14604">
              <a:lnSpc>
                <a:spcPts val="580"/>
              </a:lnSpc>
              <a:spcBef>
                <a:spcPts val="145"/>
              </a:spcBef>
            </a:pPr>
            <a:r>
              <a:rPr sz="500" b="1" spc="-65" dirty="0">
                <a:solidFill>
                  <a:srgbClr val="003300"/>
                </a:solidFill>
                <a:latin typeface="Times New Roman"/>
                <a:cs typeface="Times New Roman"/>
              </a:rPr>
              <a:t>hread</a:t>
            </a:r>
            <a:r>
              <a:rPr sz="5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20" dirty="0">
                <a:solidFill>
                  <a:srgbClr val="003300"/>
                </a:solidFill>
                <a:latin typeface="Times New Roman"/>
                <a:cs typeface="Times New Roman"/>
              </a:rPr>
              <a:t>1,0,0)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97996" y="4155772"/>
            <a:ext cx="234315" cy="17780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3020" marR="42545" indent="-15240">
              <a:lnSpc>
                <a:spcPts val="580"/>
              </a:lnSpc>
              <a:spcBef>
                <a:spcPts val="145"/>
              </a:spcBef>
            </a:pPr>
            <a:r>
              <a:rPr sz="500" b="1" spc="-6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5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(2,0,0)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35668" y="4116652"/>
            <a:ext cx="199390" cy="261620"/>
          </a:xfrm>
          <a:prstGeom prst="rect">
            <a:avLst/>
          </a:prstGeom>
          <a:solidFill>
            <a:srgbClr val="FF6600"/>
          </a:solidFill>
          <a:ln w="8912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R="41275" indent="-15240">
              <a:lnSpc>
                <a:spcPts val="580"/>
              </a:lnSpc>
              <a:spcBef>
                <a:spcPts val="455"/>
              </a:spcBef>
            </a:pPr>
            <a:r>
              <a:rPr sz="500" b="1" spc="-60" dirty="0">
                <a:solidFill>
                  <a:srgbClr val="003300"/>
                </a:solidFill>
                <a:latin typeface="Times New Roman"/>
                <a:cs typeface="Times New Roman"/>
              </a:rPr>
              <a:t>Thread</a:t>
            </a:r>
            <a:r>
              <a:rPr sz="500" b="1" spc="50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5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(3,0,0)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034419" y="3884727"/>
            <a:ext cx="1125855" cy="861060"/>
            <a:chOff x="6034419" y="3884727"/>
            <a:chExt cx="1125855" cy="861060"/>
          </a:xfrm>
        </p:grpSpPr>
        <p:sp>
          <p:nvSpPr>
            <p:cNvPr id="72" name="object 72"/>
            <p:cNvSpPr/>
            <p:nvPr/>
          </p:nvSpPr>
          <p:spPr>
            <a:xfrm>
              <a:off x="6038547" y="3944947"/>
              <a:ext cx="396240" cy="796925"/>
            </a:xfrm>
            <a:custGeom>
              <a:avLst/>
              <a:gdLst/>
              <a:ahLst/>
              <a:cxnLst/>
              <a:rect l="l" t="t" r="r" b="b"/>
              <a:pathLst>
                <a:path w="396239" h="796925">
                  <a:moveTo>
                    <a:pt x="395882" y="0"/>
                  </a:moveTo>
                  <a:lnTo>
                    <a:pt x="0" y="796636"/>
                  </a:lnTo>
                </a:path>
              </a:pathLst>
            </a:custGeom>
            <a:ln w="789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65697" y="3924838"/>
              <a:ext cx="90805" cy="817244"/>
            </a:xfrm>
            <a:custGeom>
              <a:avLst/>
              <a:gdLst/>
              <a:ahLst/>
              <a:cxnLst/>
              <a:rect l="l" t="t" r="r" b="b"/>
              <a:pathLst>
                <a:path w="90804" h="817245">
                  <a:moveTo>
                    <a:pt x="0" y="0"/>
                  </a:moveTo>
                  <a:lnTo>
                    <a:pt x="90630" y="816748"/>
                  </a:lnTo>
                </a:path>
              </a:pathLst>
            </a:custGeom>
            <a:ln w="757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063" y="3997649"/>
              <a:ext cx="252007" cy="12198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282119" y="4002182"/>
              <a:ext cx="273685" cy="113030"/>
            </a:xfrm>
            <a:custGeom>
              <a:avLst/>
              <a:gdLst/>
              <a:ahLst/>
              <a:cxnLst/>
              <a:rect l="l" t="t" r="r" b="b"/>
              <a:pathLst>
                <a:path w="273684" h="113029">
                  <a:moveTo>
                    <a:pt x="204863" y="112924"/>
                  </a:moveTo>
                  <a:lnTo>
                    <a:pt x="0" y="112924"/>
                  </a:lnTo>
                  <a:lnTo>
                    <a:pt x="68282" y="0"/>
                  </a:lnTo>
                  <a:lnTo>
                    <a:pt x="273153" y="0"/>
                  </a:lnTo>
                  <a:lnTo>
                    <a:pt x="204863" y="11292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82116" y="4002182"/>
              <a:ext cx="273685" cy="113030"/>
            </a:xfrm>
            <a:custGeom>
              <a:avLst/>
              <a:gdLst/>
              <a:ahLst/>
              <a:cxnLst/>
              <a:rect l="l" t="t" r="r" b="b"/>
              <a:pathLst>
                <a:path w="273684" h="113029">
                  <a:moveTo>
                    <a:pt x="68290" y="0"/>
                  </a:moveTo>
                  <a:lnTo>
                    <a:pt x="0" y="112924"/>
                  </a:lnTo>
                  <a:lnTo>
                    <a:pt x="204863" y="112924"/>
                  </a:lnTo>
                  <a:lnTo>
                    <a:pt x="273153" y="0"/>
                  </a:lnTo>
                  <a:lnTo>
                    <a:pt x="68290" y="0"/>
                  </a:lnTo>
                  <a:close/>
                </a:path>
              </a:pathLst>
            </a:custGeom>
            <a:ln w="9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94847" y="4002182"/>
              <a:ext cx="273685" cy="113030"/>
            </a:xfrm>
            <a:custGeom>
              <a:avLst/>
              <a:gdLst/>
              <a:ahLst/>
              <a:cxnLst/>
              <a:rect l="l" t="t" r="r" b="b"/>
              <a:pathLst>
                <a:path w="273684" h="113029">
                  <a:moveTo>
                    <a:pt x="204863" y="112924"/>
                  </a:moveTo>
                  <a:lnTo>
                    <a:pt x="0" y="112924"/>
                  </a:lnTo>
                  <a:lnTo>
                    <a:pt x="68290" y="0"/>
                  </a:lnTo>
                  <a:lnTo>
                    <a:pt x="273153" y="0"/>
                  </a:lnTo>
                  <a:lnTo>
                    <a:pt x="204863" y="11292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94847" y="4002182"/>
              <a:ext cx="273685" cy="113030"/>
            </a:xfrm>
            <a:custGeom>
              <a:avLst/>
              <a:gdLst/>
              <a:ahLst/>
              <a:cxnLst/>
              <a:rect l="l" t="t" r="r" b="b"/>
              <a:pathLst>
                <a:path w="273684" h="113029">
                  <a:moveTo>
                    <a:pt x="68290" y="0"/>
                  </a:moveTo>
                  <a:lnTo>
                    <a:pt x="0" y="112924"/>
                  </a:lnTo>
                  <a:lnTo>
                    <a:pt x="204863" y="112924"/>
                  </a:lnTo>
                  <a:lnTo>
                    <a:pt x="273153" y="0"/>
                  </a:lnTo>
                  <a:lnTo>
                    <a:pt x="68290" y="0"/>
                  </a:lnTo>
                  <a:close/>
                </a:path>
              </a:pathLst>
            </a:custGeom>
            <a:ln w="9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07582" y="4002182"/>
              <a:ext cx="273685" cy="113030"/>
            </a:xfrm>
            <a:custGeom>
              <a:avLst/>
              <a:gdLst/>
              <a:ahLst/>
              <a:cxnLst/>
              <a:rect l="l" t="t" r="r" b="b"/>
              <a:pathLst>
                <a:path w="273684" h="113029">
                  <a:moveTo>
                    <a:pt x="204855" y="112924"/>
                  </a:moveTo>
                  <a:lnTo>
                    <a:pt x="0" y="112924"/>
                  </a:lnTo>
                  <a:lnTo>
                    <a:pt x="68282" y="0"/>
                  </a:lnTo>
                  <a:lnTo>
                    <a:pt x="273153" y="0"/>
                  </a:lnTo>
                  <a:lnTo>
                    <a:pt x="204855" y="11292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7577" y="4002182"/>
              <a:ext cx="273685" cy="113030"/>
            </a:xfrm>
            <a:custGeom>
              <a:avLst/>
              <a:gdLst/>
              <a:ahLst/>
              <a:cxnLst/>
              <a:rect l="l" t="t" r="r" b="b"/>
              <a:pathLst>
                <a:path w="273684" h="113029">
                  <a:moveTo>
                    <a:pt x="68290" y="0"/>
                  </a:moveTo>
                  <a:lnTo>
                    <a:pt x="0" y="112924"/>
                  </a:lnTo>
                  <a:lnTo>
                    <a:pt x="204863" y="112924"/>
                  </a:lnTo>
                  <a:lnTo>
                    <a:pt x="273153" y="0"/>
                  </a:lnTo>
                  <a:lnTo>
                    <a:pt x="68290" y="0"/>
                  </a:lnTo>
                  <a:close/>
                </a:path>
              </a:pathLst>
            </a:custGeom>
            <a:ln w="9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07579" y="4115103"/>
              <a:ext cx="0" cy="527050"/>
            </a:xfrm>
            <a:custGeom>
              <a:avLst/>
              <a:gdLst/>
              <a:ahLst/>
              <a:cxnLst/>
              <a:rect l="l" t="t" r="r" b="b"/>
              <a:pathLst>
                <a:path h="527050">
                  <a:moveTo>
                    <a:pt x="0" y="0"/>
                  </a:moveTo>
                  <a:lnTo>
                    <a:pt x="0" y="526710"/>
                  </a:lnTo>
                </a:path>
              </a:pathLst>
            </a:custGeom>
            <a:ln w="7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20311" y="4002181"/>
              <a:ext cx="60960" cy="375920"/>
            </a:xfrm>
            <a:custGeom>
              <a:avLst/>
              <a:gdLst/>
              <a:ahLst/>
              <a:cxnLst/>
              <a:rect l="l" t="t" r="r" b="b"/>
              <a:pathLst>
                <a:path w="60959" h="375920">
                  <a:moveTo>
                    <a:pt x="0" y="375889"/>
                  </a:moveTo>
                  <a:lnTo>
                    <a:pt x="0" y="93972"/>
                  </a:lnTo>
                  <a:lnTo>
                    <a:pt x="60420" y="0"/>
                  </a:lnTo>
                  <a:lnTo>
                    <a:pt x="60420" y="281917"/>
                  </a:lnTo>
                  <a:lnTo>
                    <a:pt x="0" y="37588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20310" y="4002182"/>
              <a:ext cx="60960" cy="375920"/>
            </a:xfrm>
            <a:custGeom>
              <a:avLst/>
              <a:gdLst/>
              <a:ahLst/>
              <a:cxnLst/>
              <a:rect l="l" t="t" r="r" b="b"/>
              <a:pathLst>
                <a:path w="60959" h="375920">
                  <a:moveTo>
                    <a:pt x="60420" y="281917"/>
                  </a:moveTo>
                  <a:lnTo>
                    <a:pt x="0" y="375889"/>
                  </a:lnTo>
                  <a:lnTo>
                    <a:pt x="0" y="93972"/>
                  </a:lnTo>
                  <a:lnTo>
                    <a:pt x="60420" y="0"/>
                  </a:lnTo>
                  <a:lnTo>
                    <a:pt x="60420" y="281917"/>
                  </a:lnTo>
                  <a:close/>
                </a:path>
              </a:pathLst>
            </a:custGeom>
            <a:ln w="7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920311" y="4303054"/>
              <a:ext cx="60960" cy="339090"/>
            </a:xfrm>
            <a:custGeom>
              <a:avLst/>
              <a:gdLst/>
              <a:ahLst/>
              <a:cxnLst/>
              <a:rect l="l" t="t" r="r" b="b"/>
              <a:pathLst>
                <a:path w="60959" h="339089">
                  <a:moveTo>
                    <a:pt x="0" y="338755"/>
                  </a:moveTo>
                  <a:lnTo>
                    <a:pt x="0" y="84681"/>
                  </a:lnTo>
                  <a:lnTo>
                    <a:pt x="60420" y="0"/>
                  </a:lnTo>
                  <a:lnTo>
                    <a:pt x="60420" y="254064"/>
                  </a:lnTo>
                  <a:lnTo>
                    <a:pt x="0" y="33875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20310" y="4303048"/>
              <a:ext cx="60960" cy="339090"/>
            </a:xfrm>
            <a:custGeom>
              <a:avLst/>
              <a:gdLst/>
              <a:ahLst/>
              <a:cxnLst/>
              <a:rect l="l" t="t" r="r" b="b"/>
              <a:pathLst>
                <a:path w="60959" h="339089">
                  <a:moveTo>
                    <a:pt x="60420" y="254073"/>
                  </a:moveTo>
                  <a:lnTo>
                    <a:pt x="0" y="338765"/>
                  </a:lnTo>
                  <a:lnTo>
                    <a:pt x="0" y="84691"/>
                  </a:lnTo>
                  <a:lnTo>
                    <a:pt x="60420" y="0"/>
                  </a:lnTo>
                  <a:lnTo>
                    <a:pt x="60420" y="254073"/>
                  </a:lnTo>
                  <a:close/>
                </a:path>
              </a:pathLst>
            </a:custGeom>
            <a:ln w="7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5484" y="3884727"/>
              <a:ext cx="252007" cy="121989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6042902" y="3769672"/>
            <a:ext cx="359410" cy="2203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50"/>
              </a:spcBef>
            </a:pPr>
            <a:r>
              <a:rPr sz="550" b="1" spc="-55" dirty="0">
                <a:solidFill>
                  <a:srgbClr val="003300"/>
                </a:solidFill>
                <a:latin typeface="Arial"/>
                <a:cs typeface="Arial"/>
              </a:rPr>
              <a:t>Block </a:t>
            </a:r>
            <a:r>
              <a:rPr sz="550" b="1" spc="-25" dirty="0">
                <a:solidFill>
                  <a:srgbClr val="003300"/>
                </a:solidFill>
                <a:latin typeface="Arial"/>
                <a:cs typeface="Arial"/>
              </a:rPr>
              <a:t>(1,</a:t>
            </a:r>
            <a:r>
              <a:rPr sz="550" b="1" spc="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550" b="1" spc="-25" dirty="0">
                <a:solidFill>
                  <a:srgbClr val="003300"/>
                </a:solidFill>
                <a:latin typeface="Arial"/>
                <a:cs typeface="Arial"/>
              </a:rPr>
              <a:t>1)</a:t>
            </a:r>
            <a:endParaRPr sz="550">
              <a:latin typeface="Arial"/>
              <a:cs typeface="Arial"/>
            </a:endParaRPr>
          </a:p>
          <a:p>
            <a:pPr marR="33655" algn="r">
              <a:lnSpc>
                <a:spcPct val="100000"/>
              </a:lnSpc>
              <a:spcBef>
                <a:spcPts val="120"/>
              </a:spcBef>
            </a:pPr>
            <a:r>
              <a:rPr sz="500" b="1" spc="-10" dirty="0">
                <a:latin typeface="Arial"/>
                <a:cs typeface="Arial"/>
              </a:rPr>
              <a:t>(0,0,1)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337772" y="3884497"/>
            <a:ext cx="709295" cy="122555"/>
            <a:chOff x="6337772" y="3884497"/>
            <a:chExt cx="709295" cy="122555"/>
          </a:xfrm>
        </p:grpSpPr>
        <p:sp>
          <p:nvSpPr>
            <p:cNvPr id="89" name="object 89"/>
            <p:cNvSpPr/>
            <p:nvPr/>
          </p:nvSpPr>
          <p:spPr>
            <a:xfrm>
              <a:off x="6342540" y="3889265"/>
              <a:ext cx="274320" cy="113030"/>
            </a:xfrm>
            <a:custGeom>
              <a:avLst/>
              <a:gdLst/>
              <a:ahLst/>
              <a:cxnLst/>
              <a:rect l="l" t="t" r="r" b="b"/>
              <a:pathLst>
                <a:path w="274320" h="113029">
                  <a:moveTo>
                    <a:pt x="205331" y="112915"/>
                  </a:moveTo>
                  <a:lnTo>
                    <a:pt x="0" y="112915"/>
                  </a:lnTo>
                  <a:lnTo>
                    <a:pt x="68441" y="0"/>
                  </a:lnTo>
                  <a:lnTo>
                    <a:pt x="273780" y="0"/>
                  </a:lnTo>
                  <a:lnTo>
                    <a:pt x="205331" y="11291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42535" y="3889260"/>
              <a:ext cx="274320" cy="113030"/>
            </a:xfrm>
            <a:custGeom>
              <a:avLst/>
              <a:gdLst/>
              <a:ahLst/>
              <a:cxnLst/>
              <a:rect l="l" t="t" r="r" b="b"/>
              <a:pathLst>
                <a:path w="274320" h="113029">
                  <a:moveTo>
                    <a:pt x="68448" y="0"/>
                  </a:moveTo>
                  <a:lnTo>
                    <a:pt x="0" y="112924"/>
                  </a:lnTo>
                  <a:lnTo>
                    <a:pt x="205338" y="112924"/>
                  </a:lnTo>
                  <a:lnTo>
                    <a:pt x="273780" y="0"/>
                  </a:lnTo>
                  <a:lnTo>
                    <a:pt x="68448" y="0"/>
                  </a:lnTo>
                  <a:close/>
                </a:path>
              </a:pathLst>
            </a:custGeom>
            <a:ln w="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55268" y="3889265"/>
              <a:ext cx="274320" cy="113030"/>
            </a:xfrm>
            <a:custGeom>
              <a:avLst/>
              <a:gdLst/>
              <a:ahLst/>
              <a:cxnLst/>
              <a:rect l="l" t="t" r="r" b="b"/>
              <a:pathLst>
                <a:path w="274320" h="113029">
                  <a:moveTo>
                    <a:pt x="205338" y="112915"/>
                  </a:moveTo>
                  <a:lnTo>
                    <a:pt x="0" y="112915"/>
                  </a:lnTo>
                  <a:lnTo>
                    <a:pt x="68448" y="0"/>
                  </a:lnTo>
                  <a:lnTo>
                    <a:pt x="273780" y="0"/>
                  </a:lnTo>
                  <a:lnTo>
                    <a:pt x="205338" y="11291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55265" y="3889260"/>
              <a:ext cx="274320" cy="113030"/>
            </a:xfrm>
            <a:custGeom>
              <a:avLst/>
              <a:gdLst/>
              <a:ahLst/>
              <a:cxnLst/>
              <a:rect l="l" t="t" r="r" b="b"/>
              <a:pathLst>
                <a:path w="274320" h="113029">
                  <a:moveTo>
                    <a:pt x="68448" y="0"/>
                  </a:moveTo>
                  <a:lnTo>
                    <a:pt x="0" y="112924"/>
                  </a:lnTo>
                  <a:lnTo>
                    <a:pt x="205338" y="112924"/>
                  </a:lnTo>
                  <a:lnTo>
                    <a:pt x="273780" y="0"/>
                  </a:lnTo>
                  <a:lnTo>
                    <a:pt x="68448" y="0"/>
                  </a:lnTo>
                  <a:close/>
                </a:path>
              </a:pathLst>
            </a:custGeom>
            <a:ln w="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67996" y="3889265"/>
              <a:ext cx="274320" cy="113030"/>
            </a:xfrm>
            <a:custGeom>
              <a:avLst/>
              <a:gdLst/>
              <a:ahLst/>
              <a:cxnLst/>
              <a:rect l="l" t="t" r="r" b="b"/>
              <a:pathLst>
                <a:path w="274320" h="113029">
                  <a:moveTo>
                    <a:pt x="205338" y="112915"/>
                  </a:moveTo>
                  <a:lnTo>
                    <a:pt x="0" y="112915"/>
                  </a:lnTo>
                  <a:lnTo>
                    <a:pt x="68448" y="0"/>
                  </a:lnTo>
                  <a:lnTo>
                    <a:pt x="273780" y="0"/>
                  </a:lnTo>
                  <a:lnTo>
                    <a:pt x="205338" y="112915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67995" y="3889260"/>
              <a:ext cx="274320" cy="113030"/>
            </a:xfrm>
            <a:custGeom>
              <a:avLst/>
              <a:gdLst/>
              <a:ahLst/>
              <a:cxnLst/>
              <a:rect l="l" t="t" r="r" b="b"/>
              <a:pathLst>
                <a:path w="274320" h="113029">
                  <a:moveTo>
                    <a:pt x="68448" y="0"/>
                  </a:moveTo>
                  <a:lnTo>
                    <a:pt x="0" y="112924"/>
                  </a:lnTo>
                  <a:lnTo>
                    <a:pt x="205338" y="112924"/>
                  </a:lnTo>
                  <a:lnTo>
                    <a:pt x="273780" y="0"/>
                  </a:lnTo>
                  <a:lnTo>
                    <a:pt x="68448" y="0"/>
                  </a:lnTo>
                  <a:close/>
                </a:path>
              </a:pathLst>
            </a:custGeom>
            <a:ln w="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6410512" y="3886615"/>
            <a:ext cx="59055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b="1" spc="-20" dirty="0">
                <a:latin typeface="Arial"/>
                <a:cs typeface="Arial"/>
              </a:rPr>
              <a:t>(1,0,1)</a:t>
            </a:r>
            <a:r>
              <a:rPr sz="500" b="1" spc="215" dirty="0">
                <a:latin typeface="Arial"/>
                <a:cs typeface="Arial"/>
              </a:rPr>
              <a:t> </a:t>
            </a:r>
            <a:r>
              <a:rPr sz="500" b="1" spc="-20" dirty="0">
                <a:latin typeface="Arial"/>
                <a:cs typeface="Arial"/>
              </a:rPr>
              <a:t>(2,0,1)</a:t>
            </a:r>
            <a:r>
              <a:rPr sz="500" b="1" spc="220" dirty="0">
                <a:latin typeface="Arial"/>
                <a:cs typeface="Arial"/>
              </a:rPr>
              <a:t> </a:t>
            </a:r>
            <a:r>
              <a:rPr sz="500" b="1" spc="-25" dirty="0">
                <a:latin typeface="Arial"/>
                <a:cs typeface="Arial"/>
              </a:rPr>
              <a:t>(3,0,1)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976923" y="3885455"/>
            <a:ext cx="69215" cy="685165"/>
            <a:chOff x="6976923" y="3885455"/>
            <a:chExt cx="69215" cy="685165"/>
          </a:xfrm>
        </p:grpSpPr>
        <p:sp>
          <p:nvSpPr>
            <p:cNvPr id="97" name="object 97"/>
            <p:cNvSpPr/>
            <p:nvPr/>
          </p:nvSpPr>
          <p:spPr>
            <a:xfrm>
              <a:off x="6980731" y="3889261"/>
              <a:ext cx="61594" cy="377190"/>
            </a:xfrm>
            <a:custGeom>
              <a:avLst/>
              <a:gdLst/>
              <a:ahLst/>
              <a:cxnLst/>
              <a:rect l="l" t="t" r="r" b="b"/>
              <a:pathLst>
                <a:path w="61595" h="377189">
                  <a:moveTo>
                    <a:pt x="0" y="376660"/>
                  </a:moveTo>
                  <a:lnTo>
                    <a:pt x="0" y="94167"/>
                  </a:lnTo>
                  <a:lnTo>
                    <a:pt x="61047" y="0"/>
                  </a:lnTo>
                  <a:lnTo>
                    <a:pt x="61047" y="282492"/>
                  </a:lnTo>
                  <a:lnTo>
                    <a:pt x="0" y="37666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80733" y="3889265"/>
              <a:ext cx="61594" cy="377190"/>
            </a:xfrm>
            <a:custGeom>
              <a:avLst/>
              <a:gdLst/>
              <a:ahLst/>
              <a:cxnLst/>
              <a:rect l="l" t="t" r="r" b="b"/>
              <a:pathLst>
                <a:path w="61595" h="377189">
                  <a:moveTo>
                    <a:pt x="61047" y="282492"/>
                  </a:moveTo>
                  <a:lnTo>
                    <a:pt x="0" y="376660"/>
                  </a:lnTo>
                  <a:lnTo>
                    <a:pt x="0" y="94158"/>
                  </a:lnTo>
                  <a:lnTo>
                    <a:pt x="61047" y="0"/>
                  </a:lnTo>
                  <a:lnTo>
                    <a:pt x="61047" y="282492"/>
                  </a:lnTo>
                  <a:close/>
                </a:path>
              </a:pathLst>
            </a:custGeom>
            <a:ln w="7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80731" y="4190123"/>
              <a:ext cx="61594" cy="377190"/>
            </a:xfrm>
            <a:custGeom>
              <a:avLst/>
              <a:gdLst/>
              <a:ahLst/>
              <a:cxnLst/>
              <a:rect l="l" t="t" r="r" b="b"/>
              <a:pathLst>
                <a:path w="61595" h="377189">
                  <a:moveTo>
                    <a:pt x="0" y="376669"/>
                  </a:moveTo>
                  <a:lnTo>
                    <a:pt x="0" y="94167"/>
                  </a:lnTo>
                  <a:lnTo>
                    <a:pt x="61047" y="0"/>
                  </a:lnTo>
                  <a:lnTo>
                    <a:pt x="61047" y="282502"/>
                  </a:lnTo>
                  <a:lnTo>
                    <a:pt x="0" y="37666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80733" y="4190131"/>
              <a:ext cx="61594" cy="377190"/>
            </a:xfrm>
            <a:custGeom>
              <a:avLst/>
              <a:gdLst/>
              <a:ahLst/>
              <a:cxnLst/>
              <a:rect l="l" t="t" r="r" b="b"/>
              <a:pathLst>
                <a:path w="61595" h="377189">
                  <a:moveTo>
                    <a:pt x="61047" y="282492"/>
                  </a:moveTo>
                  <a:lnTo>
                    <a:pt x="0" y="376660"/>
                  </a:lnTo>
                  <a:lnTo>
                    <a:pt x="0" y="94158"/>
                  </a:lnTo>
                  <a:lnTo>
                    <a:pt x="61047" y="0"/>
                  </a:lnTo>
                  <a:lnTo>
                    <a:pt x="61047" y="282492"/>
                  </a:lnTo>
                  <a:close/>
                </a:path>
              </a:pathLst>
            </a:custGeom>
            <a:ln w="7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94682" y="753699"/>
            <a:ext cx="309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latin typeface="SimSun"/>
                <a:cs typeface="SimSun"/>
              </a:rPr>
              <a:t>GPU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682" y="1074501"/>
            <a:ext cx="1179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imSun"/>
                <a:cs typeface="SimSun"/>
              </a:rPr>
              <a:t>（1）线程束</a:t>
            </a:r>
            <a:r>
              <a:rPr sz="1200" spc="-20" dirty="0">
                <a:latin typeface="SimSun"/>
                <a:cs typeface="SimSun"/>
              </a:rPr>
              <a:t>warp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4682" y="1359489"/>
            <a:ext cx="36830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dirty="0">
                <a:latin typeface="SimSun"/>
                <a:cs typeface="SimSun"/>
              </a:rPr>
              <a:t>的控制单元与计算单元是如何结合的，或者说</a:t>
            </a:r>
            <a:r>
              <a:rPr sz="1200" spc="-20" dirty="0">
                <a:latin typeface="SimSun"/>
                <a:cs typeface="SimSun"/>
              </a:rPr>
              <a:t>warp</a:t>
            </a:r>
            <a:r>
              <a:rPr sz="1200" spc="-5" dirty="0">
                <a:latin typeface="SimSun"/>
                <a:cs typeface="SimSun"/>
              </a:rPr>
              <a:t>线程束是如何在软件和硬件端被执行的，为什么说线程束是执行核函数的最基本单元。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作业 </a:t>
            </a:r>
            <a:r>
              <a:rPr spc="-50" dirty="0"/>
              <a:t>1.2</a:t>
            </a:r>
          </a:p>
        </p:txBody>
      </p:sp>
      <p:pic>
        <p:nvPicPr>
          <p:cNvPr id="106" name="object 10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4584" y="2311869"/>
            <a:ext cx="1948548" cy="1946186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4654534" y="1090264"/>
            <a:ext cx="850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imSun"/>
                <a:cs typeface="SimSun"/>
              </a:rPr>
              <a:t>（2）线程</a:t>
            </a:r>
            <a:r>
              <a:rPr sz="1200" spc="-40" dirty="0">
                <a:latin typeface="SimSun"/>
                <a:cs typeface="SimSun"/>
              </a:rPr>
              <a:t>ID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54534" y="1411066"/>
            <a:ext cx="2367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imSun"/>
                <a:cs typeface="SimSun"/>
              </a:rPr>
              <a:t>计算下图中</a:t>
            </a:r>
            <a:r>
              <a:rPr sz="1200" spc="-110" dirty="0">
                <a:latin typeface="SimSun"/>
                <a:cs typeface="SimSun"/>
              </a:rPr>
              <a:t>Thread(3,0,0</a:t>
            </a:r>
            <a:r>
              <a:rPr sz="1200" spc="-30" dirty="0">
                <a:latin typeface="SimSun"/>
                <a:cs typeface="SimSun"/>
              </a:rPr>
              <a:t>)的线程</a:t>
            </a:r>
            <a:r>
              <a:rPr sz="1200" spc="-75" dirty="0">
                <a:latin typeface="SimSun"/>
                <a:cs typeface="SimSun"/>
              </a:rPr>
              <a:t>ID</a:t>
            </a:r>
            <a:r>
              <a:rPr sz="1200" spc="-50" dirty="0">
                <a:latin typeface="SimSun"/>
                <a:cs typeface="SimSun"/>
              </a:rPr>
              <a:t>。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0BA837D4-6EF2-A6BC-82DB-10697FEDC9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介绍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显卡驱动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5 CUDA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编程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5550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8895" y="10671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A[0]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576" y="1138373"/>
            <a:ext cx="7924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SimSun"/>
                <a:cs typeface="SimSun"/>
              </a:rPr>
              <a:t>vector</a:t>
            </a:r>
            <a:r>
              <a:rPr sz="1600" spc="-100" dirty="0">
                <a:latin typeface="SimSun"/>
                <a:cs typeface="SimSun"/>
              </a:rPr>
              <a:t> </a:t>
            </a:r>
            <a:r>
              <a:rPr sz="1600" spc="150" dirty="0">
                <a:latin typeface="SimSun"/>
                <a:cs typeface="SimSun"/>
              </a:rPr>
              <a:t>A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1118" y="1840289"/>
            <a:ext cx="775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SimSun"/>
                <a:cs typeface="SimSun"/>
              </a:rPr>
              <a:t>vector</a:t>
            </a:r>
            <a:r>
              <a:rPr sz="1600" spc="-10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118" y="3257957"/>
            <a:ext cx="790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SimSun"/>
                <a:cs typeface="SimSun"/>
              </a:rPr>
              <a:t>vector</a:t>
            </a:r>
            <a:r>
              <a:rPr sz="1600" spc="-100" dirty="0">
                <a:latin typeface="SimSun"/>
                <a:cs typeface="SimSun"/>
              </a:rPr>
              <a:t> </a:t>
            </a:r>
            <a:r>
              <a:rPr sz="1600" spc="140" dirty="0">
                <a:latin typeface="SimSun"/>
                <a:cs typeface="SimSun"/>
              </a:rPr>
              <a:t>C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1845" y="10671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4795" y="10671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A[2]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7745" y="10671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A[3]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0695" y="10671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A[4]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6594" y="10671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A[N-</a:t>
            </a:r>
            <a:r>
              <a:rPr sz="1200" spc="-25" dirty="0">
                <a:solidFill>
                  <a:srgbClr val="001F5F"/>
                </a:solidFill>
                <a:latin typeface="SimSun"/>
                <a:cs typeface="SimSun"/>
              </a:rPr>
              <a:t>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8895" y="1810130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4645" y="192444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B[0]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1845" y="1810130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67595" y="192444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74795" y="1810130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10545" y="192444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B[2]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7745" y="1810130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53495" y="192444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B[3]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3591" y="1199022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0695" y="1810130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6445" y="192444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B[4]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3591" y="1884822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46594" y="1810130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52944" y="1924444"/>
            <a:ext cx="73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B[N-</a:t>
            </a:r>
            <a:r>
              <a:rPr sz="1200" spc="-25" dirty="0">
                <a:solidFill>
                  <a:srgbClr val="001F5F"/>
                </a:solidFill>
                <a:latin typeface="SimSun"/>
                <a:cs typeface="SimSun"/>
              </a:rPr>
              <a:t>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8895" y="32388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C[0]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1845" y="32388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4795" y="32388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C[2]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7745" y="32388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C[3]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60695" y="32388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C[4]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6594" y="3238880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C[N-</a:t>
            </a:r>
            <a:r>
              <a:rPr sz="1200" spc="-25" dirty="0">
                <a:solidFill>
                  <a:srgbClr val="001F5F"/>
                </a:solidFill>
                <a:latin typeface="SimSun"/>
                <a:cs typeface="SimSun"/>
              </a:rPr>
              <a:t>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3591" y="3370722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60345" y="2553080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200025"/>
                </a:moveTo>
                <a:lnTo>
                  <a:pt x="5283" y="154163"/>
                </a:lnTo>
                <a:lnTo>
                  <a:pt x="20331" y="112061"/>
                </a:lnTo>
                <a:lnTo>
                  <a:pt x="43945" y="74922"/>
                </a:lnTo>
                <a:lnTo>
                  <a:pt x="74922" y="43945"/>
                </a:lnTo>
                <a:lnTo>
                  <a:pt x="112061" y="20331"/>
                </a:lnTo>
                <a:lnTo>
                  <a:pt x="154163" y="5283"/>
                </a:lnTo>
                <a:lnTo>
                  <a:pt x="200025" y="0"/>
                </a:lnTo>
                <a:lnTo>
                  <a:pt x="245886" y="5283"/>
                </a:lnTo>
                <a:lnTo>
                  <a:pt x="287988" y="20331"/>
                </a:lnTo>
                <a:lnTo>
                  <a:pt x="325127" y="43945"/>
                </a:lnTo>
                <a:lnTo>
                  <a:pt x="356104" y="74922"/>
                </a:lnTo>
                <a:lnTo>
                  <a:pt x="379718" y="112061"/>
                </a:lnTo>
                <a:lnTo>
                  <a:pt x="394766" y="154163"/>
                </a:lnTo>
                <a:lnTo>
                  <a:pt x="400050" y="200025"/>
                </a:lnTo>
                <a:lnTo>
                  <a:pt x="394766" y="245886"/>
                </a:lnTo>
                <a:lnTo>
                  <a:pt x="379718" y="287988"/>
                </a:lnTo>
                <a:lnTo>
                  <a:pt x="356104" y="325127"/>
                </a:lnTo>
                <a:lnTo>
                  <a:pt x="325127" y="356104"/>
                </a:lnTo>
                <a:lnTo>
                  <a:pt x="287988" y="379718"/>
                </a:lnTo>
                <a:lnTo>
                  <a:pt x="245886" y="394766"/>
                </a:lnTo>
                <a:lnTo>
                  <a:pt x="200025" y="400050"/>
                </a:lnTo>
                <a:lnTo>
                  <a:pt x="154163" y="394766"/>
                </a:lnTo>
                <a:lnTo>
                  <a:pt x="112061" y="379718"/>
                </a:lnTo>
                <a:lnTo>
                  <a:pt x="74922" y="356104"/>
                </a:lnTo>
                <a:lnTo>
                  <a:pt x="43945" y="325127"/>
                </a:lnTo>
                <a:lnTo>
                  <a:pt x="20331" y="287988"/>
                </a:lnTo>
                <a:lnTo>
                  <a:pt x="5283" y="245886"/>
                </a:lnTo>
                <a:lnTo>
                  <a:pt x="0" y="200025"/>
                </a:lnTo>
                <a:close/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05102" y="2654599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67403" y="1517650"/>
            <a:ext cx="1142365" cy="1716405"/>
            <a:chOff x="2767403" y="1517650"/>
            <a:chExt cx="1142365" cy="1716405"/>
          </a:xfrm>
        </p:grpSpPr>
        <p:sp>
          <p:nvSpPr>
            <p:cNvPr id="36" name="object 36"/>
            <p:cNvSpPr/>
            <p:nvPr/>
          </p:nvSpPr>
          <p:spPr>
            <a:xfrm>
              <a:off x="2817114" y="1524000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69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73753" y="2522217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02149" y="2266950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69" h="332105">
                  <a:moveTo>
                    <a:pt x="1143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57963" y="25221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8954" y="2954272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5139" y="315087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03295" y="255308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48052" y="2654599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10353" y="1517650"/>
            <a:ext cx="1142365" cy="1716405"/>
            <a:chOff x="3510353" y="1517650"/>
            <a:chExt cx="1142365" cy="1716405"/>
          </a:xfrm>
        </p:grpSpPr>
        <p:sp>
          <p:nvSpPr>
            <p:cNvPr id="45" name="object 45"/>
            <p:cNvSpPr/>
            <p:nvPr/>
          </p:nvSpPr>
          <p:spPr>
            <a:xfrm>
              <a:off x="3560063" y="1524000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6703" y="2522217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45098" y="2266950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00913" y="25221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01903" y="2954272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8088" y="315087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6244" y="255308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91002" y="2654599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253303" y="1517650"/>
            <a:ext cx="1142365" cy="1716405"/>
            <a:chOff x="4253303" y="1517650"/>
            <a:chExt cx="1142365" cy="1716405"/>
          </a:xfrm>
        </p:grpSpPr>
        <p:sp>
          <p:nvSpPr>
            <p:cNvPr id="54" name="object 54"/>
            <p:cNvSpPr/>
            <p:nvPr/>
          </p:nvSpPr>
          <p:spPr>
            <a:xfrm>
              <a:off x="4303013" y="1524000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9653" y="2522217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8048" y="2266950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43863" y="25221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44853" y="2954272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01038" y="315087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89194" y="255308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133952" y="2654599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96253" y="1517650"/>
            <a:ext cx="1142365" cy="1716405"/>
            <a:chOff x="4996253" y="1517650"/>
            <a:chExt cx="1142365" cy="1716405"/>
          </a:xfrm>
        </p:grpSpPr>
        <p:sp>
          <p:nvSpPr>
            <p:cNvPr id="63" name="object 63"/>
            <p:cNvSpPr/>
            <p:nvPr/>
          </p:nvSpPr>
          <p:spPr>
            <a:xfrm>
              <a:off x="5045963" y="1524000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02603" y="2522217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30998" y="2266950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86813" y="25221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87803" y="2954272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43988" y="315087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32144" y="255308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876902" y="2654599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739203" y="1517650"/>
            <a:ext cx="386080" cy="1716405"/>
            <a:chOff x="5739203" y="1517650"/>
            <a:chExt cx="386080" cy="1716405"/>
          </a:xfrm>
        </p:grpSpPr>
        <p:sp>
          <p:nvSpPr>
            <p:cNvPr id="72" name="object 72"/>
            <p:cNvSpPr/>
            <p:nvPr/>
          </p:nvSpPr>
          <p:spPr>
            <a:xfrm>
              <a:off x="5788913" y="1524000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45553" y="2522217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73948" y="2266950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29763" y="25221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30753" y="2954272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86938" y="315087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7218044" y="2553080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200025"/>
                </a:moveTo>
                <a:lnTo>
                  <a:pt x="5283" y="154163"/>
                </a:lnTo>
                <a:lnTo>
                  <a:pt x="20331" y="112061"/>
                </a:lnTo>
                <a:lnTo>
                  <a:pt x="43945" y="74922"/>
                </a:lnTo>
                <a:lnTo>
                  <a:pt x="74922" y="43945"/>
                </a:lnTo>
                <a:lnTo>
                  <a:pt x="112061" y="20331"/>
                </a:lnTo>
                <a:lnTo>
                  <a:pt x="154163" y="5283"/>
                </a:lnTo>
                <a:lnTo>
                  <a:pt x="200025" y="0"/>
                </a:lnTo>
                <a:lnTo>
                  <a:pt x="245886" y="5283"/>
                </a:lnTo>
                <a:lnTo>
                  <a:pt x="287988" y="20331"/>
                </a:lnTo>
                <a:lnTo>
                  <a:pt x="325127" y="43945"/>
                </a:lnTo>
                <a:lnTo>
                  <a:pt x="356104" y="74922"/>
                </a:lnTo>
                <a:lnTo>
                  <a:pt x="379718" y="112061"/>
                </a:lnTo>
                <a:lnTo>
                  <a:pt x="394766" y="154163"/>
                </a:lnTo>
                <a:lnTo>
                  <a:pt x="400050" y="200025"/>
                </a:lnTo>
                <a:lnTo>
                  <a:pt x="394766" y="245886"/>
                </a:lnTo>
                <a:lnTo>
                  <a:pt x="379718" y="287988"/>
                </a:lnTo>
                <a:lnTo>
                  <a:pt x="356104" y="325127"/>
                </a:lnTo>
                <a:lnTo>
                  <a:pt x="325127" y="356104"/>
                </a:lnTo>
                <a:lnTo>
                  <a:pt x="287988" y="379718"/>
                </a:lnTo>
                <a:lnTo>
                  <a:pt x="245886" y="394766"/>
                </a:lnTo>
                <a:lnTo>
                  <a:pt x="200025" y="400050"/>
                </a:lnTo>
                <a:lnTo>
                  <a:pt x="154163" y="394766"/>
                </a:lnTo>
                <a:lnTo>
                  <a:pt x="112061" y="379718"/>
                </a:lnTo>
                <a:lnTo>
                  <a:pt x="74922" y="356104"/>
                </a:lnTo>
                <a:lnTo>
                  <a:pt x="43945" y="325127"/>
                </a:lnTo>
                <a:lnTo>
                  <a:pt x="20331" y="287988"/>
                </a:lnTo>
                <a:lnTo>
                  <a:pt x="5283" y="245886"/>
                </a:lnTo>
                <a:lnTo>
                  <a:pt x="0" y="200025"/>
                </a:lnTo>
                <a:close/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362802" y="2654599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225103" y="1517650"/>
            <a:ext cx="386080" cy="1716405"/>
            <a:chOff x="7225103" y="1517650"/>
            <a:chExt cx="386080" cy="1716405"/>
          </a:xfrm>
        </p:grpSpPr>
        <p:sp>
          <p:nvSpPr>
            <p:cNvPr id="81" name="object 81"/>
            <p:cNvSpPr/>
            <p:nvPr/>
          </p:nvSpPr>
          <p:spPr>
            <a:xfrm>
              <a:off x="7274814" y="1524000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31453" y="2522217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59850" y="2266950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3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15663" y="2522105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16654" y="2954272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40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72839" y="3150876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106" y="614117"/>
            <a:ext cx="4446905" cy="13195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//</a:t>
            </a:r>
            <a:r>
              <a:rPr sz="1200" spc="-1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Compute</a:t>
            </a:r>
            <a:r>
              <a:rPr sz="1200" spc="-1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vector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sum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C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= </a:t>
            </a:r>
            <a:r>
              <a:rPr sz="1200" spc="-25" dirty="0">
                <a:solidFill>
                  <a:srgbClr val="005BAC"/>
                </a:solidFill>
                <a:latin typeface="Courier New"/>
                <a:cs typeface="Courier New"/>
              </a:rPr>
              <a:t>A+B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vecAdd(float*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n)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80365" marR="2123440" indent="-184150">
              <a:lnSpc>
                <a:spcPts val="2010"/>
              </a:lnSpc>
              <a:spcBef>
                <a:spcPts val="90"/>
              </a:spcBef>
            </a:pPr>
            <a:r>
              <a:rPr sz="1200" dirty="0">
                <a:latin typeface="Courier New"/>
                <a:cs typeface="Courier New"/>
              </a:rPr>
              <a:t>for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(i =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0, i &lt;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n, </a:t>
            </a:r>
            <a:r>
              <a:rPr sz="1200" spc="-20" dirty="0">
                <a:latin typeface="Courier New"/>
                <a:cs typeface="Courier New"/>
              </a:rPr>
              <a:t>i++) </a:t>
            </a:r>
            <a:r>
              <a:rPr sz="1200" dirty="0">
                <a:latin typeface="Courier New"/>
                <a:cs typeface="Courier New"/>
              </a:rPr>
              <a:t>C[i]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A[i] + </a:t>
            </a:r>
            <a:r>
              <a:rPr sz="1200" spc="-10" dirty="0">
                <a:latin typeface="Courier New"/>
                <a:cs typeface="Courier New"/>
              </a:rPr>
              <a:t>B[i];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106" y="1981907"/>
            <a:ext cx="68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15" dirty="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106" y="2263085"/>
            <a:ext cx="4055745" cy="20212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10" dirty="0">
                <a:latin typeface="Courier New"/>
                <a:cs typeface="Courier New"/>
              </a:rPr>
              <a:t> main()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79070">
              <a:lnSpc>
                <a:spcPct val="100000"/>
              </a:lnSpc>
              <a:spcBef>
                <a:spcPts val="869"/>
              </a:spcBef>
            </a:pP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//</a:t>
            </a:r>
            <a:r>
              <a:rPr sz="1200" spc="-5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Memory</a:t>
            </a:r>
            <a:r>
              <a:rPr sz="1200" spc="-1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allocation</a:t>
            </a:r>
            <a:r>
              <a:rPr sz="1200" spc="-1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for</a:t>
            </a:r>
            <a:r>
              <a:rPr sz="1200" spc="-2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A_h,</a:t>
            </a:r>
            <a:r>
              <a:rPr sz="1200" spc="-2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B_h,</a:t>
            </a:r>
            <a:r>
              <a:rPr sz="1200" spc="-3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and</a:t>
            </a:r>
            <a:r>
              <a:rPr sz="1200" spc="-3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005BAC"/>
                </a:solidFill>
                <a:latin typeface="Courier New"/>
                <a:cs typeface="Courier New"/>
              </a:rPr>
              <a:t>C_h</a:t>
            </a:r>
            <a:endParaRPr sz="12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//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I/O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to</a:t>
            </a:r>
            <a:r>
              <a:rPr sz="1200" spc="-1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read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A_h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and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B_h,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005BAC"/>
                </a:solidFill>
                <a:latin typeface="Courier New"/>
                <a:cs typeface="Courier New"/>
              </a:rPr>
              <a:t>elements</a:t>
            </a:r>
            <a:endParaRPr sz="12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875"/>
              </a:spcBef>
            </a:pPr>
            <a:r>
              <a:rPr sz="1200" spc="-50" dirty="0">
                <a:solidFill>
                  <a:srgbClr val="005BAC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005BAC"/>
                </a:solidFill>
                <a:latin typeface="Courier New"/>
                <a:cs typeface="Courier New"/>
              </a:rPr>
              <a:t>vecAdd</a:t>
            </a:r>
            <a:r>
              <a:rPr sz="1200" dirty="0">
                <a:latin typeface="Courier New"/>
                <a:cs typeface="Courier New"/>
              </a:rPr>
              <a:t>(A_h,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B_h,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C_h,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N);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2990" y="1882274"/>
            <a:ext cx="158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SimSun"/>
                <a:cs typeface="SimSun"/>
              </a:rPr>
              <a:t>CPU</a:t>
            </a:r>
            <a:r>
              <a:rPr sz="1800" spc="-10" dirty="0">
                <a:latin typeface="SimSun"/>
                <a:cs typeface="SimSun"/>
              </a:rPr>
              <a:t>中数组相加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434" y="1744217"/>
            <a:ext cx="1322070" cy="307340"/>
            <a:chOff x="3472434" y="1744217"/>
            <a:chExt cx="1322070" cy="307340"/>
          </a:xfrm>
        </p:grpSpPr>
        <p:sp>
          <p:nvSpPr>
            <p:cNvPr id="8" name="object 8"/>
            <p:cNvSpPr/>
            <p:nvPr/>
          </p:nvSpPr>
          <p:spPr>
            <a:xfrm>
              <a:off x="3491484" y="1763267"/>
              <a:ext cx="1209675" cy="236220"/>
            </a:xfrm>
            <a:custGeom>
              <a:avLst/>
              <a:gdLst/>
              <a:ahLst/>
              <a:cxnLst/>
              <a:rect l="l" t="t" r="r" b="b"/>
              <a:pathLst>
                <a:path w="1209675" h="236219">
                  <a:moveTo>
                    <a:pt x="0" y="0"/>
                  </a:moveTo>
                  <a:lnTo>
                    <a:pt x="1209535" y="235775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1384" y="1939300"/>
              <a:ext cx="123189" cy="112395"/>
            </a:xfrm>
            <a:custGeom>
              <a:avLst/>
              <a:gdLst/>
              <a:ahLst/>
              <a:cxnLst/>
              <a:rect l="l" t="t" r="r" b="b"/>
              <a:pathLst>
                <a:path w="123189" h="112394">
                  <a:moveTo>
                    <a:pt x="21869" y="0"/>
                  </a:moveTo>
                  <a:lnTo>
                    <a:pt x="0" y="112191"/>
                  </a:lnTo>
                  <a:lnTo>
                    <a:pt x="123113" y="77965"/>
                  </a:lnTo>
                  <a:lnTo>
                    <a:pt x="218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179" y="626247"/>
            <a:ext cx="4443730" cy="206946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Courier New"/>
                <a:cs typeface="Courier New"/>
              </a:rPr>
              <a:t>#include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&lt;cuda.h&gt;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latin typeface="Courier New"/>
                <a:cs typeface="Courier New"/>
              </a:rPr>
              <a:t>void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vecAdd(float*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B,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C,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n)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 marR="1567815">
              <a:lnSpc>
                <a:spcPts val="2010"/>
              </a:lnSpc>
              <a:spcBef>
                <a:spcPts val="155"/>
              </a:spcBef>
            </a:pP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size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n* </a:t>
            </a:r>
            <a:r>
              <a:rPr sz="1200" spc="-10" dirty="0">
                <a:latin typeface="Courier New"/>
                <a:cs typeface="Courier New"/>
              </a:rPr>
              <a:t>sizeof(float); </a:t>
            </a:r>
            <a:r>
              <a:rPr sz="1200" dirty="0">
                <a:latin typeface="Courier New"/>
                <a:cs typeface="Courier New"/>
              </a:rPr>
              <a:t>float*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A_d,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B_d,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C_d;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405"/>
              </a:spcBef>
            </a:pPr>
            <a:r>
              <a:rPr sz="1200" spc="-5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Courier New"/>
                <a:cs typeface="Courier New"/>
              </a:rPr>
              <a:t>1.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Allocate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memory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for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B,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and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C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70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copy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 </a:t>
            </a:r>
            <a:r>
              <a:rPr sz="1200" spc="-10" dirty="0">
                <a:latin typeface="Courier New"/>
                <a:cs typeface="Courier New"/>
              </a:rPr>
              <a:t>memory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179" y="2924440"/>
            <a:ext cx="4170045" cy="5359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Courier New"/>
                <a:cs typeface="Courier New"/>
              </a:rPr>
              <a:t>2.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Kernel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launch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code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–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have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device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70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to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perform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actual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vector</a:t>
            </a:r>
            <a:r>
              <a:rPr sz="1200" spc="-10" dirty="0">
                <a:latin typeface="Courier New"/>
                <a:cs typeface="Courier New"/>
              </a:rPr>
              <a:t> addition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179" y="3689488"/>
            <a:ext cx="3249930" cy="7912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Courier New"/>
                <a:cs typeface="Courier New"/>
              </a:rPr>
              <a:t>3.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copy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memory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70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Free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device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vectors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5495" y="1901570"/>
            <a:ext cx="685800" cy="4572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135"/>
              </a:spcBef>
            </a:pPr>
            <a:r>
              <a:rPr sz="1000" spc="85" dirty="0">
                <a:latin typeface="SimSun"/>
                <a:cs typeface="SimSun"/>
              </a:rPr>
              <a:t>CPU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6895" y="1444371"/>
            <a:ext cx="1257300" cy="10287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</a:pPr>
            <a:r>
              <a:rPr sz="1500" spc="-45" dirty="0">
                <a:latin typeface="SimSun"/>
                <a:cs typeface="SimSun"/>
              </a:rPr>
              <a:t>Host</a:t>
            </a:r>
            <a:r>
              <a:rPr sz="1500" spc="-300" dirty="0">
                <a:latin typeface="SimSun"/>
                <a:cs typeface="SimSun"/>
              </a:rPr>
              <a:t> </a:t>
            </a:r>
            <a:r>
              <a:rPr sz="1500" spc="105" dirty="0">
                <a:latin typeface="SimSun"/>
                <a:cs typeface="SimSun"/>
              </a:rPr>
              <a:t>Memory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1394" y="1901570"/>
            <a:ext cx="800100" cy="4572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000" spc="100" dirty="0">
                <a:latin typeface="SimSun"/>
                <a:cs typeface="SimSun"/>
              </a:rPr>
              <a:t>GPU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00" spc="-80" dirty="0">
                <a:latin typeface="SimSun"/>
                <a:cs typeface="SimSun"/>
              </a:rPr>
              <a:t>Part</a:t>
            </a:r>
            <a:r>
              <a:rPr sz="1000" spc="-235" dirty="0">
                <a:latin typeface="SimSun"/>
                <a:cs typeface="SimSun"/>
              </a:rPr>
              <a:t> </a:t>
            </a:r>
            <a:r>
              <a:rPr sz="1000" spc="-50" dirty="0">
                <a:latin typeface="SimSun"/>
                <a:cs typeface="SimSun"/>
              </a:rPr>
              <a:t>2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2794" y="1444371"/>
            <a:ext cx="1257300" cy="10287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15"/>
              </a:spcBef>
            </a:pPr>
            <a:r>
              <a:rPr sz="1350" spc="-60" dirty="0">
                <a:latin typeface="SimSun"/>
                <a:cs typeface="SimSun"/>
              </a:rPr>
              <a:t>Device</a:t>
            </a:r>
            <a:r>
              <a:rPr sz="1350" spc="-254" dirty="0">
                <a:latin typeface="SimSun"/>
                <a:cs typeface="SimSun"/>
              </a:rPr>
              <a:t> </a:t>
            </a:r>
            <a:r>
              <a:rPr sz="1350" spc="95" dirty="0">
                <a:latin typeface="SimSun"/>
                <a:cs typeface="SimSun"/>
              </a:rPr>
              <a:t>Memory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4950" y="1095119"/>
            <a:ext cx="970915" cy="355600"/>
            <a:chOff x="6544950" y="1095119"/>
            <a:chExt cx="970915" cy="355600"/>
          </a:xfrm>
        </p:grpSpPr>
        <p:sp>
          <p:nvSpPr>
            <p:cNvPr id="11" name="object 11"/>
            <p:cNvSpPr/>
            <p:nvPr/>
          </p:nvSpPr>
          <p:spPr>
            <a:xfrm>
              <a:off x="6972769" y="1101470"/>
              <a:ext cx="537210" cy="342900"/>
            </a:xfrm>
            <a:custGeom>
              <a:avLst/>
              <a:gdLst/>
              <a:ahLst/>
              <a:cxnLst/>
              <a:rect l="l" t="t" r="r" b="b"/>
              <a:pathLst>
                <a:path w="537209" h="342900">
                  <a:moveTo>
                    <a:pt x="85737" y="0"/>
                  </a:moveTo>
                  <a:lnTo>
                    <a:pt x="0" y="0"/>
                  </a:lnTo>
                  <a:lnTo>
                    <a:pt x="51743" y="2577"/>
                  </a:lnTo>
                  <a:lnTo>
                    <a:pt x="101849" y="10128"/>
                  </a:lnTo>
                  <a:lnTo>
                    <a:pt x="149886" y="22383"/>
                  </a:lnTo>
                  <a:lnTo>
                    <a:pt x="195426" y="39068"/>
                  </a:lnTo>
                  <a:lnTo>
                    <a:pt x="238037" y="59915"/>
                  </a:lnTo>
                  <a:lnTo>
                    <a:pt x="277289" y="84650"/>
                  </a:lnTo>
                  <a:lnTo>
                    <a:pt x="312751" y="113004"/>
                  </a:lnTo>
                  <a:lnTo>
                    <a:pt x="343994" y="144704"/>
                  </a:lnTo>
                  <a:lnTo>
                    <a:pt x="370587" y="179480"/>
                  </a:lnTo>
                  <a:lnTo>
                    <a:pt x="392100" y="217061"/>
                  </a:lnTo>
                  <a:lnTo>
                    <a:pt x="408101" y="257175"/>
                  </a:lnTo>
                  <a:lnTo>
                    <a:pt x="365239" y="257175"/>
                  </a:lnTo>
                  <a:lnTo>
                    <a:pt x="464350" y="342900"/>
                  </a:lnTo>
                  <a:lnTo>
                    <a:pt x="536689" y="257175"/>
                  </a:lnTo>
                  <a:lnTo>
                    <a:pt x="493826" y="257175"/>
                  </a:lnTo>
                  <a:lnTo>
                    <a:pt x="477825" y="217061"/>
                  </a:lnTo>
                  <a:lnTo>
                    <a:pt x="456312" y="179480"/>
                  </a:lnTo>
                  <a:lnTo>
                    <a:pt x="429719" y="144704"/>
                  </a:lnTo>
                  <a:lnTo>
                    <a:pt x="398477" y="113004"/>
                  </a:lnTo>
                  <a:lnTo>
                    <a:pt x="363015" y="84650"/>
                  </a:lnTo>
                  <a:lnTo>
                    <a:pt x="323764" y="59915"/>
                  </a:lnTo>
                  <a:lnTo>
                    <a:pt x="281154" y="39068"/>
                  </a:lnTo>
                  <a:lnTo>
                    <a:pt x="235616" y="22383"/>
                  </a:lnTo>
                  <a:lnTo>
                    <a:pt x="187581" y="10128"/>
                  </a:lnTo>
                  <a:lnTo>
                    <a:pt x="137477" y="2577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1300" y="1101469"/>
              <a:ext cx="464820" cy="342900"/>
            </a:xfrm>
            <a:custGeom>
              <a:avLst/>
              <a:gdLst/>
              <a:ahLst/>
              <a:cxnLst/>
              <a:rect l="l" t="t" r="r" b="b"/>
              <a:pathLst>
                <a:path w="464820" h="342900">
                  <a:moveTo>
                    <a:pt x="421474" y="0"/>
                  </a:moveTo>
                  <a:lnTo>
                    <a:pt x="368605" y="2671"/>
                  </a:lnTo>
                  <a:lnTo>
                    <a:pt x="317695" y="10472"/>
                  </a:lnTo>
                  <a:lnTo>
                    <a:pt x="269140" y="23080"/>
                  </a:lnTo>
                  <a:lnTo>
                    <a:pt x="223335" y="40175"/>
                  </a:lnTo>
                  <a:lnTo>
                    <a:pt x="180675" y="61435"/>
                  </a:lnTo>
                  <a:lnTo>
                    <a:pt x="141554" y="86538"/>
                  </a:lnTo>
                  <a:lnTo>
                    <a:pt x="106369" y="115164"/>
                  </a:lnTo>
                  <a:lnTo>
                    <a:pt x="75513" y="146992"/>
                  </a:lnTo>
                  <a:lnTo>
                    <a:pt x="49381" y="181699"/>
                  </a:lnTo>
                  <a:lnTo>
                    <a:pt x="28369" y="218964"/>
                  </a:lnTo>
                  <a:lnTo>
                    <a:pt x="12871" y="258467"/>
                  </a:lnTo>
                  <a:lnTo>
                    <a:pt x="3283" y="299886"/>
                  </a:lnTo>
                  <a:lnTo>
                    <a:pt x="0" y="342899"/>
                  </a:lnTo>
                  <a:lnTo>
                    <a:pt x="85725" y="342899"/>
                  </a:lnTo>
                  <a:lnTo>
                    <a:pt x="89067" y="299584"/>
                  </a:lnTo>
                  <a:lnTo>
                    <a:pt x="98835" y="257807"/>
                  </a:lnTo>
                  <a:lnTo>
                    <a:pt x="114640" y="217919"/>
                  </a:lnTo>
                  <a:lnTo>
                    <a:pt x="136092" y="180270"/>
                  </a:lnTo>
                  <a:lnTo>
                    <a:pt x="162802" y="145211"/>
                  </a:lnTo>
                  <a:lnTo>
                    <a:pt x="194383" y="113093"/>
                  </a:lnTo>
                  <a:lnTo>
                    <a:pt x="230443" y="84266"/>
                  </a:lnTo>
                  <a:lnTo>
                    <a:pt x="270595" y="59082"/>
                  </a:lnTo>
                  <a:lnTo>
                    <a:pt x="314450" y="37890"/>
                  </a:lnTo>
                  <a:lnTo>
                    <a:pt x="361617" y="21042"/>
                  </a:lnTo>
                  <a:lnTo>
                    <a:pt x="411709" y="8887"/>
                  </a:lnTo>
                  <a:lnTo>
                    <a:pt x="464337" y="1777"/>
                  </a:lnTo>
                  <a:lnTo>
                    <a:pt x="442934" y="446"/>
                  </a:lnTo>
                  <a:lnTo>
                    <a:pt x="421474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1300" y="1101469"/>
              <a:ext cx="958215" cy="342900"/>
            </a:xfrm>
            <a:custGeom>
              <a:avLst/>
              <a:gdLst/>
              <a:ahLst/>
              <a:cxnLst/>
              <a:rect l="l" t="t" r="r" b="b"/>
              <a:pathLst>
                <a:path w="958215" h="342900">
                  <a:moveTo>
                    <a:pt x="464337" y="1777"/>
                  </a:moveTo>
                  <a:lnTo>
                    <a:pt x="411709" y="8887"/>
                  </a:lnTo>
                  <a:lnTo>
                    <a:pt x="361617" y="21042"/>
                  </a:lnTo>
                  <a:lnTo>
                    <a:pt x="314450" y="37890"/>
                  </a:lnTo>
                  <a:lnTo>
                    <a:pt x="270595" y="59082"/>
                  </a:lnTo>
                  <a:lnTo>
                    <a:pt x="230443" y="84266"/>
                  </a:lnTo>
                  <a:lnTo>
                    <a:pt x="194383" y="113093"/>
                  </a:lnTo>
                  <a:lnTo>
                    <a:pt x="162802" y="145211"/>
                  </a:lnTo>
                  <a:lnTo>
                    <a:pt x="136092" y="180270"/>
                  </a:lnTo>
                  <a:lnTo>
                    <a:pt x="114640" y="217919"/>
                  </a:lnTo>
                  <a:lnTo>
                    <a:pt x="98835" y="257807"/>
                  </a:lnTo>
                  <a:lnTo>
                    <a:pt x="89067" y="299584"/>
                  </a:lnTo>
                  <a:lnTo>
                    <a:pt x="85725" y="342899"/>
                  </a:lnTo>
                  <a:lnTo>
                    <a:pt x="0" y="342899"/>
                  </a:lnTo>
                  <a:lnTo>
                    <a:pt x="3283" y="299886"/>
                  </a:lnTo>
                  <a:lnTo>
                    <a:pt x="12871" y="258467"/>
                  </a:lnTo>
                  <a:lnTo>
                    <a:pt x="28369" y="218964"/>
                  </a:lnTo>
                  <a:lnTo>
                    <a:pt x="49381" y="181699"/>
                  </a:lnTo>
                  <a:lnTo>
                    <a:pt x="75513" y="146992"/>
                  </a:lnTo>
                  <a:lnTo>
                    <a:pt x="106369" y="115164"/>
                  </a:lnTo>
                  <a:lnTo>
                    <a:pt x="141554" y="86538"/>
                  </a:lnTo>
                  <a:lnTo>
                    <a:pt x="180675" y="61435"/>
                  </a:lnTo>
                  <a:lnTo>
                    <a:pt x="223335" y="40175"/>
                  </a:lnTo>
                  <a:lnTo>
                    <a:pt x="269140" y="23080"/>
                  </a:lnTo>
                  <a:lnTo>
                    <a:pt x="317695" y="10472"/>
                  </a:lnTo>
                  <a:lnTo>
                    <a:pt x="368605" y="2671"/>
                  </a:lnTo>
                  <a:lnTo>
                    <a:pt x="421474" y="0"/>
                  </a:lnTo>
                  <a:lnTo>
                    <a:pt x="507199" y="0"/>
                  </a:lnTo>
                  <a:lnTo>
                    <a:pt x="558942" y="2577"/>
                  </a:lnTo>
                  <a:lnTo>
                    <a:pt x="609047" y="10128"/>
                  </a:lnTo>
                  <a:lnTo>
                    <a:pt x="657084" y="22383"/>
                  </a:lnTo>
                  <a:lnTo>
                    <a:pt x="702623" y="39068"/>
                  </a:lnTo>
                  <a:lnTo>
                    <a:pt x="745232" y="59915"/>
                  </a:lnTo>
                  <a:lnTo>
                    <a:pt x="784483" y="84650"/>
                  </a:lnTo>
                  <a:lnTo>
                    <a:pt x="819946" y="113004"/>
                  </a:lnTo>
                  <a:lnTo>
                    <a:pt x="851189" y="144704"/>
                  </a:lnTo>
                  <a:lnTo>
                    <a:pt x="877782" y="179480"/>
                  </a:lnTo>
                  <a:lnTo>
                    <a:pt x="899297" y="217061"/>
                  </a:lnTo>
                  <a:lnTo>
                    <a:pt x="915301" y="257174"/>
                  </a:lnTo>
                  <a:lnTo>
                    <a:pt x="958164" y="257174"/>
                  </a:lnTo>
                  <a:lnTo>
                    <a:pt x="885825" y="342899"/>
                  </a:lnTo>
                  <a:lnTo>
                    <a:pt x="786714" y="257174"/>
                  </a:lnTo>
                  <a:lnTo>
                    <a:pt x="829576" y="257174"/>
                  </a:lnTo>
                  <a:lnTo>
                    <a:pt x="813572" y="217061"/>
                  </a:lnTo>
                  <a:lnTo>
                    <a:pt x="792057" y="179480"/>
                  </a:lnTo>
                  <a:lnTo>
                    <a:pt x="765464" y="144704"/>
                  </a:lnTo>
                  <a:lnTo>
                    <a:pt x="734221" y="113004"/>
                  </a:lnTo>
                  <a:lnTo>
                    <a:pt x="698758" y="84650"/>
                  </a:lnTo>
                  <a:lnTo>
                    <a:pt x="659507" y="59915"/>
                  </a:lnTo>
                  <a:lnTo>
                    <a:pt x="616898" y="39068"/>
                  </a:lnTo>
                  <a:lnTo>
                    <a:pt x="571359" y="22383"/>
                  </a:lnTo>
                  <a:lnTo>
                    <a:pt x="523322" y="10128"/>
                  </a:lnTo>
                  <a:lnTo>
                    <a:pt x="473217" y="2577"/>
                  </a:lnTo>
                  <a:lnTo>
                    <a:pt x="421474" y="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58341" y="77580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SimSun"/>
                <a:cs typeface="SimSun"/>
              </a:rPr>
              <a:t>Part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58663" y="2523870"/>
            <a:ext cx="970915" cy="298450"/>
            <a:chOff x="6558663" y="2523870"/>
            <a:chExt cx="970915" cy="298450"/>
          </a:xfrm>
        </p:grpSpPr>
        <p:sp>
          <p:nvSpPr>
            <p:cNvPr id="16" name="object 16"/>
            <p:cNvSpPr/>
            <p:nvPr/>
          </p:nvSpPr>
          <p:spPr>
            <a:xfrm>
              <a:off x="6565023" y="2530220"/>
              <a:ext cx="490220" cy="285750"/>
            </a:xfrm>
            <a:custGeom>
              <a:avLst/>
              <a:gdLst/>
              <a:ahLst/>
              <a:cxnLst/>
              <a:rect l="l" t="t" r="r" b="b"/>
              <a:pathLst>
                <a:path w="490220" h="285750">
                  <a:moveTo>
                    <a:pt x="57708" y="0"/>
                  </a:moveTo>
                  <a:lnTo>
                    <a:pt x="0" y="71437"/>
                  </a:lnTo>
                  <a:lnTo>
                    <a:pt x="35712" y="71437"/>
                  </a:lnTo>
                  <a:lnTo>
                    <a:pt x="53425" y="107036"/>
                  </a:lnTo>
                  <a:lnTo>
                    <a:pt x="77492" y="140165"/>
                  </a:lnTo>
                  <a:lnTo>
                    <a:pt x="107367" y="170565"/>
                  </a:lnTo>
                  <a:lnTo>
                    <a:pt x="142504" y="197982"/>
                  </a:lnTo>
                  <a:lnTo>
                    <a:pt x="182357" y="222157"/>
                  </a:lnTo>
                  <a:lnTo>
                    <a:pt x="226378" y="242835"/>
                  </a:lnTo>
                  <a:lnTo>
                    <a:pt x="274023" y="259758"/>
                  </a:lnTo>
                  <a:lnTo>
                    <a:pt x="324744" y="272670"/>
                  </a:lnTo>
                  <a:lnTo>
                    <a:pt x="377995" y="281314"/>
                  </a:lnTo>
                  <a:lnTo>
                    <a:pt x="433230" y="285433"/>
                  </a:lnTo>
                  <a:lnTo>
                    <a:pt x="489902" y="284772"/>
                  </a:lnTo>
                  <a:lnTo>
                    <a:pt x="435903" y="279535"/>
                  </a:lnTo>
                  <a:lnTo>
                    <a:pt x="384150" y="270027"/>
                  </a:lnTo>
                  <a:lnTo>
                    <a:pt x="335113" y="256507"/>
                  </a:lnTo>
                  <a:lnTo>
                    <a:pt x="289258" y="239237"/>
                  </a:lnTo>
                  <a:lnTo>
                    <a:pt x="247053" y="218476"/>
                  </a:lnTo>
                  <a:lnTo>
                    <a:pt x="208965" y="194486"/>
                  </a:lnTo>
                  <a:lnTo>
                    <a:pt x="175464" y="167526"/>
                  </a:lnTo>
                  <a:lnTo>
                    <a:pt x="147015" y="137858"/>
                  </a:lnTo>
                  <a:lnTo>
                    <a:pt x="124088" y="105741"/>
                  </a:lnTo>
                  <a:lnTo>
                    <a:pt x="107149" y="71437"/>
                  </a:lnTo>
                  <a:lnTo>
                    <a:pt x="142874" y="71437"/>
                  </a:lnTo>
                  <a:lnTo>
                    <a:pt x="577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9209" y="2530220"/>
              <a:ext cx="504190" cy="285750"/>
            </a:xfrm>
            <a:custGeom>
              <a:avLst/>
              <a:gdLst/>
              <a:ahLst/>
              <a:cxnLst/>
              <a:rect l="l" t="t" r="r" b="b"/>
              <a:pathLst>
                <a:path w="504190" h="285750">
                  <a:moveTo>
                    <a:pt x="503631" y="0"/>
                  </a:moveTo>
                  <a:lnTo>
                    <a:pt x="432193" y="0"/>
                  </a:lnTo>
                  <a:lnTo>
                    <a:pt x="428248" y="38773"/>
                  </a:lnTo>
                  <a:lnTo>
                    <a:pt x="416755" y="75961"/>
                  </a:lnTo>
                  <a:lnTo>
                    <a:pt x="398230" y="111224"/>
                  </a:lnTo>
                  <a:lnTo>
                    <a:pt x="373187" y="144221"/>
                  </a:lnTo>
                  <a:lnTo>
                    <a:pt x="342141" y="174611"/>
                  </a:lnTo>
                  <a:lnTo>
                    <a:pt x="305608" y="202053"/>
                  </a:lnTo>
                  <a:lnTo>
                    <a:pt x="264101" y="226208"/>
                  </a:lnTo>
                  <a:lnTo>
                    <a:pt x="218137" y="246735"/>
                  </a:lnTo>
                  <a:lnTo>
                    <a:pt x="168230" y="263293"/>
                  </a:lnTo>
                  <a:lnTo>
                    <a:pt x="114895" y="275542"/>
                  </a:lnTo>
                  <a:lnTo>
                    <a:pt x="58646" y="283141"/>
                  </a:lnTo>
                  <a:lnTo>
                    <a:pt x="0" y="285750"/>
                  </a:lnTo>
                  <a:lnTo>
                    <a:pt x="71437" y="285750"/>
                  </a:lnTo>
                  <a:lnTo>
                    <a:pt x="130084" y="283141"/>
                  </a:lnTo>
                  <a:lnTo>
                    <a:pt x="186332" y="275542"/>
                  </a:lnTo>
                  <a:lnTo>
                    <a:pt x="239667" y="263293"/>
                  </a:lnTo>
                  <a:lnTo>
                    <a:pt x="289575" y="246735"/>
                  </a:lnTo>
                  <a:lnTo>
                    <a:pt x="335539" y="226208"/>
                  </a:lnTo>
                  <a:lnTo>
                    <a:pt x="377045" y="202053"/>
                  </a:lnTo>
                  <a:lnTo>
                    <a:pt x="413578" y="174611"/>
                  </a:lnTo>
                  <a:lnTo>
                    <a:pt x="444624" y="144221"/>
                  </a:lnTo>
                  <a:lnTo>
                    <a:pt x="469667" y="111224"/>
                  </a:lnTo>
                  <a:lnTo>
                    <a:pt x="488192" y="75961"/>
                  </a:lnTo>
                  <a:lnTo>
                    <a:pt x="499685" y="38773"/>
                  </a:lnTo>
                  <a:lnTo>
                    <a:pt x="503631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65013" y="2530220"/>
              <a:ext cx="958215" cy="285750"/>
            </a:xfrm>
            <a:custGeom>
              <a:avLst/>
              <a:gdLst/>
              <a:ahLst/>
              <a:cxnLst/>
              <a:rect l="l" t="t" r="r" b="b"/>
              <a:pathLst>
                <a:path w="958215" h="285750">
                  <a:moveTo>
                    <a:pt x="489915" y="284772"/>
                  </a:moveTo>
                  <a:lnTo>
                    <a:pt x="435912" y="279535"/>
                  </a:lnTo>
                  <a:lnTo>
                    <a:pt x="384158" y="270027"/>
                  </a:lnTo>
                  <a:lnTo>
                    <a:pt x="335120" y="256507"/>
                  </a:lnTo>
                  <a:lnTo>
                    <a:pt x="289265" y="239237"/>
                  </a:lnTo>
                  <a:lnTo>
                    <a:pt x="247061" y="218476"/>
                  </a:lnTo>
                  <a:lnTo>
                    <a:pt x="208974" y="194486"/>
                  </a:lnTo>
                  <a:lnTo>
                    <a:pt x="175474" y="167526"/>
                  </a:lnTo>
                  <a:lnTo>
                    <a:pt x="147027" y="137858"/>
                  </a:lnTo>
                  <a:lnTo>
                    <a:pt x="124100" y="105741"/>
                  </a:lnTo>
                  <a:lnTo>
                    <a:pt x="107162" y="71437"/>
                  </a:lnTo>
                  <a:lnTo>
                    <a:pt x="142875" y="71437"/>
                  </a:lnTo>
                  <a:lnTo>
                    <a:pt x="57721" y="0"/>
                  </a:lnTo>
                  <a:lnTo>
                    <a:pt x="0" y="71437"/>
                  </a:lnTo>
                  <a:lnTo>
                    <a:pt x="35725" y="71437"/>
                  </a:lnTo>
                  <a:lnTo>
                    <a:pt x="54091" y="108095"/>
                  </a:lnTo>
                  <a:lnTo>
                    <a:pt x="79243" y="142172"/>
                  </a:lnTo>
                  <a:lnTo>
                    <a:pt x="110590" y="173366"/>
                  </a:lnTo>
                  <a:lnTo>
                    <a:pt x="147547" y="201377"/>
                  </a:lnTo>
                  <a:lnTo>
                    <a:pt x="189526" y="225904"/>
                  </a:lnTo>
                  <a:lnTo>
                    <a:pt x="235940" y="246646"/>
                  </a:lnTo>
                  <a:lnTo>
                    <a:pt x="286200" y="263303"/>
                  </a:lnTo>
                  <a:lnTo>
                    <a:pt x="339720" y="275573"/>
                  </a:lnTo>
                  <a:lnTo>
                    <a:pt x="395913" y="283155"/>
                  </a:lnTo>
                  <a:lnTo>
                    <a:pt x="454190" y="285750"/>
                  </a:lnTo>
                  <a:lnTo>
                    <a:pt x="525627" y="285750"/>
                  </a:lnTo>
                  <a:lnTo>
                    <a:pt x="584274" y="283141"/>
                  </a:lnTo>
                  <a:lnTo>
                    <a:pt x="640523" y="275542"/>
                  </a:lnTo>
                  <a:lnTo>
                    <a:pt x="693859" y="263293"/>
                  </a:lnTo>
                  <a:lnTo>
                    <a:pt x="743768" y="246735"/>
                  </a:lnTo>
                  <a:lnTo>
                    <a:pt x="789734" y="226208"/>
                  </a:lnTo>
                  <a:lnTo>
                    <a:pt x="831241" y="202053"/>
                  </a:lnTo>
                  <a:lnTo>
                    <a:pt x="867776" y="174611"/>
                  </a:lnTo>
                  <a:lnTo>
                    <a:pt x="898824" y="144221"/>
                  </a:lnTo>
                  <a:lnTo>
                    <a:pt x="923868" y="111224"/>
                  </a:lnTo>
                  <a:lnTo>
                    <a:pt x="942394" y="75961"/>
                  </a:lnTo>
                  <a:lnTo>
                    <a:pt x="953888" y="38773"/>
                  </a:lnTo>
                  <a:lnTo>
                    <a:pt x="957834" y="0"/>
                  </a:lnTo>
                  <a:lnTo>
                    <a:pt x="886396" y="0"/>
                  </a:lnTo>
                  <a:lnTo>
                    <a:pt x="882450" y="38773"/>
                  </a:lnTo>
                  <a:lnTo>
                    <a:pt x="870957" y="75961"/>
                  </a:lnTo>
                  <a:lnTo>
                    <a:pt x="852430" y="111224"/>
                  </a:lnTo>
                  <a:lnTo>
                    <a:pt x="827386" y="144221"/>
                  </a:lnTo>
                  <a:lnTo>
                    <a:pt x="796339" y="174611"/>
                  </a:lnTo>
                  <a:lnTo>
                    <a:pt x="759804" y="202053"/>
                  </a:lnTo>
                  <a:lnTo>
                    <a:pt x="718296" y="226208"/>
                  </a:lnTo>
                  <a:lnTo>
                    <a:pt x="672330" y="246735"/>
                  </a:lnTo>
                  <a:lnTo>
                    <a:pt x="622422" y="263293"/>
                  </a:lnTo>
                  <a:lnTo>
                    <a:pt x="569086" y="275542"/>
                  </a:lnTo>
                  <a:lnTo>
                    <a:pt x="512837" y="283141"/>
                  </a:lnTo>
                  <a:lnTo>
                    <a:pt x="454190" y="28575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58341" y="2947503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SimSun"/>
                <a:cs typeface="SimSun"/>
              </a:rPr>
              <a:t>Part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3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966" y="754025"/>
            <a:ext cx="9531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95" dirty="0">
                <a:latin typeface="SimSun"/>
                <a:cs typeface="SimSun"/>
              </a:rPr>
              <a:t>设备端代码: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52" y="1109116"/>
            <a:ext cx="126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spc="-10" dirty="0">
                <a:latin typeface="SimSun"/>
                <a:cs typeface="SimSun"/>
              </a:rPr>
              <a:t>读写线程寄存器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9152" y="1430680"/>
            <a:ext cx="1530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dirty="0">
                <a:latin typeface="SimSun"/>
                <a:cs typeface="SimSun"/>
              </a:rPr>
              <a:t>读写</a:t>
            </a:r>
            <a:r>
              <a:rPr sz="1200" spc="-85" dirty="0">
                <a:latin typeface="SimSun"/>
                <a:cs typeface="SimSun"/>
              </a:rPr>
              <a:t>Grid</a:t>
            </a:r>
            <a:r>
              <a:rPr sz="1200" spc="-10" dirty="0">
                <a:latin typeface="SimSun"/>
                <a:cs typeface="SimSun"/>
              </a:rPr>
              <a:t>中全局内存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152" y="1765198"/>
            <a:ext cx="1598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dirty="0">
                <a:latin typeface="SimSun"/>
                <a:cs typeface="SimSun"/>
              </a:rPr>
              <a:t>读写</a:t>
            </a:r>
            <a:r>
              <a:rPr sz="1200" spc="-80" dirty="0">
                <a:latin typeface="SimSun"/>
                <a:cs typeface="SimSun"/>
              </a:rPr>
              <a:t>block</a:t>
            </a:r>
            <a:r>
              <a:rPr sz="1200" spc="-10" dirty="0">
                <a:latin typeface="SimSun"/>
                <a:cs typeface="SimSun"/>
              </a:rPr>
              <a:t>中共享内存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966" y="2450998"/>
            <a:ext cx="2180590" cy="56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SimSun"/>
                <a:cs typeface="SimSun"/>
              </a:rPr>
              <a:t>主机端代码：</a:t>
            </a:r>
            <a:endParaRPr sz="1400">
              <a:latin typeface="SimSun"/>
              <a:cs typeface="SimSun"/>
            </a:endParaRPr>
          </a:p>
          <a:p>
            <a:pPr marL="527685" indent="-17018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85" dirty="0">
                <a:latin typeface="SimSun"/>
                <a:cs typeface="SimSun"/>
              </a:rPr>
              <a:t>Grid</a:t>
            </a:r>
            <a:r>
              <a:rPr sz="1200" spc="-10" dirty="0">
                <a:latin typeface="SimSun"/>
                <a:cs typeface="SimSun"/>
              </a:rPr>
              <a:t>中全局内存拷贝转移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3562" y="756856"/>
            <a:ext cx="2840355" cy="3091815"/>
            <a:chOff x="5643562" y="756856"/>
            <a:chExt cx="2840355" cy="3091815"/>
          </a:xfrm>
        </p:grpSpPr>
        <p:sp>
          <p:nvSpPr>
            <p:cNvPr id="9" name="object 9"/>
            <p:cNvSpPr/>
            <p:nvPr/>
          </p:nvSpPr>
          <p:spPr>
            <a:xfrm>
              <a:off x="5648325" y="761619"/>
              <a:ext cx="2830830" cy="3082290"/>
            </a:xfrm>
            <a:custGeom>
              <a:avLst/>
              <a:gdLst/>
              <a:ahLst/>
              <a:cxnLst/>
              <a:rect l="l" t="t" r="r" b="b"/>
              <a:pathLst>
                <a:path w="2830829" h="3082290">
                  <a:moveTo>
                    <a:pt x="2830829" y="0"/>
                  </a:moveTo>
                  <a:lnTo>
                    <a:pt x="0" y="0"/>
                  </a:lnTo>
                  <a:lnTo>
                    <a:pt x="0" y="3082290"/>
                  </a:lnTo>
                  <a:lnTo>
                    <a:pt x="2830829" y="3082290"/>
                  </a:lnTo>
                  <a:lnTo>
                    <a:pt x="283082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8325" y="761619"/>
              <a:ext cx="2830830" cy="3082290"/>
            </a:xfrm>
            <a:custGeom>
              <a:avLst/>
              <a:gdLst/>
              <a:ahLst/>
              <a:cxnLst/>
              <a:rect l="l" t="t" r="r" b="b"/>
              <a:pathLst>
                <a:path w="2830829" h="3082290">
                  <a:moveTo>
                    <a:pt x="0" y="0"/>
                  </a:moveTo>
                  <a:lnTo>
                    <a:pt x="2830829" y="0"/>
                  </a:lnTo>
                  <a:lnTo>
                    <a:pt x="2830829" y="3082290"/>
                  </a:lnTo>
                  <a:lnTo>
                    <a:pt x="0" y="30822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48325" y="761619"/>
            <a:ext cx="2830830" cy="342900"/>
          </a:xfrm>
          <a:prstGeom prst="rect">
            <a:avLst/>
          </a:prstGeom>
          <a:solidFill>
            <a:srgbClr val="99CCFF"/>
          </a:solidFill>
          <a:ln w="9525">
            <a:solidFill>
              <a:srgbClr val="95959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900" spc="-85" dirty="0">
                <a:solidFill>
                  <a:srgbClr val="003300"/>
                </a:solidFill>
                <a:latin typeface="SimSun"/>
                <a:cs typeface="SimSun"/>
              </a:rPr>
              <a:t>(Device)</a:t>
            </a:r>
            <a:r>
              <a:rPr sz="900" spc="-15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20" dirty="0">
                <a:solidFill>
                  <a:srgbClr val="003300"/>
                </a:solidFill>
                <a:latin typeface="SimSun"/>
                <a:cs typeface="SimSun"/>
              </a:rPr>
              <a:t>Grid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2625" y="2986658"/>
            <a:ext cx="2628900" cy="319405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170" marR="2194560">
              <a:lnSpc>
                <a:spcPct val="100000"/>
              </a:lnSpc>
              <a:spcBef>
                <a:spcPts val="309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Global </a:t>
            </a:r>
            <a:r>
              <a:rPr sz="750" spc="50" dirty="0">
                <a:solidFill>
                  <a:srgbClr val="003300"/>
                </a:solidFill>
                <a:latin typeface="SimSun"/>
                <a:cs typeface="SimSun"/>
              </a:rPr>
              <a:t>Memory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74042" y="1099756"/>
            <a:ext cx="1369695" cy="1692910"/>
            <a:chOff x="5674042" y="1099756"/>
            <a:chExt cx="1369695" cy="1692910"/>
          </a:xfrm>
        </p:grpSpPr>
        <p:sp>
          <p:nvSpPr>
            <p:cNvPr id="14" name="object 14"/>
            <p:cNvSpPr/>
            <p:nvPr/>
          </p:nvSpPr>
          <p:spPr>
            <a:xfrm>
              <a:off x="5678804" y="1104519"/>
              <a:ext cx="1360170" cy="1683385"/>
            </a:xfrm>
            <a:custGeom>
              <a:avLst/>
              <a:gdLst/>
              <a:ahLst/>
              <a:cxnLst/>
              <a:rect l="l" t="t" r="r" b="b"/>
              <a:pathLst>
                <a:path w="1360170" h="1683385">
                  <a:moveTo>
                    <a:pt x="1360170" y="0"/>
                  </a:moveTo>
                  <a:lnTo>
                    <a:pt x="0" y="0"/>
                  </a:lnTo>
                  <a:lnTo>
                    <a:pt x="0" y="1683258"/>
                  </a:lnTo>
                  <a:lnTo>
                    <a:pt x="1360170" y="1683258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78804" y="1104519"/>
              <a:ext cx="1360170" cy="1683385"/>
            </a:xfrm>
            <a:custGeom>
              <a:avLst/>
              <a:gdLst/>
              <a:ahLst/>
              <a:cxnLst/>
              <a:rect l="l" t="t" r="r" b="b"/>
              <a:pathLst>
                <a:path w="1360170" h="1683385">
                  <a:moveTo>
                    <a:pt x="0" y="0"/>
                  </a:moveTo>
                  <a:lnTo>
                    <a:pt x="1360170" y="0"/>
                  </a:lnTo>
                  <a:lnTo>
                    <a:pt x="1360170" y="1683258"/>
                  </a:lnTo>
                  <a:lnTo>
                    <a:pt x="0" y="16832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57260" y="1129375"/>
            <a:ext cx="54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003300"/>
                </a:solidFill>
                <a:latin typeface="SimSun"/>
                <a:cs typeface="SimSun"/>
              </a:rPr>
              <a:t>Block</a:t>
            </a:r>
            <a:r>
              <a:rPr sz="900" spc="-18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155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90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50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65672" y="2285619"/>
            <a:ext cx="615950" cy="365125"/>
          </a:xfrm>
          <a:custGeom>
            <a:avLst/>
            <a:gdLst/>
            <a:ahLst/>
            <a:cxnLst/>
            <a:rect l="l" t="t" r="r" b="b"/>
            <a:pathLst>
              <a:path w="615950" h="365125">
                <a:moveTo>
                  <a:pt x="0" y="0"/>
                </a:moveTo>
                <a:lnTo>
                  <a:pt x="615696" y="0"/>
                </a:lnTo>
                <a:lnTo>
                  <a:pt x="615696" y="364998"/>
                </a:lnTo>
                <a:lnTo>
                  <a:pt x="0" y="364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5672" y="2285619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5672" y="1891664"/>
            <a:ext cx="467359" cy="223520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844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27728" y="2111880"/>
            <a:ext cx="1112520" cy="875030"/>
            <a:chOff x="5927728" y="2111880"/>
            <a:chExt cx="1112520" cy="87503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5348" y="2111880"/>
              <a:ext cx="127000" cy="1661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7728" y="2643761"/>
              <a:ext cx="127000" cy="3429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19469" y="2285618"/>
              <a:ext cx="615950" cy="365125"/>
            </a:xfrm>
            <a:custGeom>
              <a:avLst/>
              <a:gdLst/>
              <a:ahLst/>
              <a:cxnLst/>
              <a:rect l="l" t="t" r="r" b="b"/>
              <a:pathLst>
                <a:path w="615950" h="365125">
                  <a:moveTo>
                    <a:pt x="0" y="0"/>
                  </a:moveTo>
                  <a:lnTo>
                    <a:pt x="615696" y="0"/>
                  </a:lnTo>
                  <a:lnTo>
                    <a:pt x="615696" y="364998"/>
                  </a:lnTo>
                  <a:lnTo>
                    <a:pt x="0" y="364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19469" y="2285619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9469" y="1891664"/>
            <a:ext cx="466090" cy="223520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44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89145" y="1127188"/>
            <a:ext cx="1858645" cy="1859914"/>
            <a:chOff x="6589145" y="1127188"/>
            <a:chExt cx="1858645" cy="1859914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9145" y="2111880"/>
              <a:ext cx="127000" cy="16611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3529" y="2643761"/>
              <a:ext cx="127001" cy="342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34225" y="1131950"/>
              <a:ext cx="1308735" cy="1683385"/>
            </a:xfrm>
            <a:custGeom>
              <a:avLst/>
              <a:gdLst/>
              <a:ahLst/>
              <a:cxnLst/>
              <a:rect l="l" t="t" r="r" b="b"/>
              <a:pathLst>
                <a:path w="1308734" h="1683385">
                  <a:moveTo>
                    <a:pt x="1308353" y="0"/>
                  </a:moveTo>
                  <a:lnTo>
                    <a:pt x="0" y="0"/>
                  </a:lnTo>
                  <a:lnTo>
                    <a:pt x="0" y="1683258"/>
                  </a:lnTo>
                  <a:lnTo>
                    <a:pt x="1308353" y="1683258"/>
                  </a:lnTo>
                  <a:lnTo>
                    <a:pt x="13083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4225" y="1131950"/>
              <a:ext cx="1308735" cy="1683385"/>
            </a:xfrm>
            <a:custGeom>
              <a:avLst/>
              <a:gdLst/>
              <a:ahLst/>
              <a:cxnLst/>
              <a:rect l="l" t="t" r="r" b="b"/>
              <a:pathLst>
                <a:path w="1308734" h="1683385">
                  <a:moveTo>
                    <a:pt x="0" y="0"/>
                  </a:moveTo>
                  <a:lnTo>
                    <a:pt x="1308353" y="0"/>
                  </a:lnTo>
                  <a:lnTo>
                    <a:pt x="1308353" y="1683258"/>
                  </a:lnTo>
                  <a:lnTo>
                    <a:pt x="0" y="16832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12203" y="1156761"/>
            <a:ext cx="54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003300"/>
                </a:solidFill>
                <a:latin typeface="SimSun"/>
                <a:cs typeface="SimSun"/>
              </a:rPr>
              <a:t>Block</a:t>
            </a:r>
            <a:r>
              <a:rPr sz="900" spc="-18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155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90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50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43368" y="2285619"/>
            <a:ext cx="615950" cy="365125"/>
          </a:xfrm>
          <a:custGeom>
            <a:avLst/>
            <a:gdLst/>
            <a:ahLst/>
            <a:cxnLst/>
            <a:rect l="l" t="t" r="r" b="b"/>
            <a:pathLst>
              <a:path w="615950" h="365125">
                <a:moveTo>
                  <a:pt x="0" y="0"/>
                </a:moveTo>
                <a:lnTo>
                  <a:pt x="615696" y="0"/>
                </a:lnTo>
                <a:lnTo>
                  <a:pt x="615696" y="364998"/>
                </a:lnTo>
                <a:lnTo>
                  <a:pt x="0" y="364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43368" y="2285619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8606" y="1886902"/>
            <a:ext cx="475615" cy="233045"/>
            <a:chOff x="7138606" y="1886902"/>
            <a:chExt cx="475615" cy="233045"/>
          </a:xfrm>
        </p:grpSpPr>
        <p:sp>
          <p:nvSpPr>
            <p:cNvPr id="35" name="object 35"/>
            <p:cNvSpPr/>
            <p:nvPr/>
          </p:nvSpPr>
          <p:spPr>
            <a:xfrm>
              <a:off x="7143368" y="1891664"/>
              <a:ext cx="466090" cy="223520"/>
            </a:xfrm>
            <a:custGeom>
              <a:avLst/>
              <a:gdLst/>
              <a:ahLst/>
              <a:cxnLst/>
              <a:rect l="l" t="t" r="r" b="b"/>
              <a:pathLst>
                <a:path w="466090" h="223519">
                  <a:moveTo>
                    <a:pt x="465581" y="0"/>
                  </a:moveTo>
                  <a:lnTo>
                    <a:pt x="0" y="0"/>
                  </a:lnTo>
                  <a:lnTo>
                    <a:pt x="0" y="223265"/>
                  </a:lnTo>
                  <a:lnTo>
                    <a:pt x="465581" y="223265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43368" y="1891664"/>
              <a:ext cx="466090" cy="223520"/>
            </a:xfrm>
            <a:custGeom>
              <a:avLst/>
              <a:gdLst/>
              <a:ahLst/>
              <a:cxnLst/>
              <a:rect l="l" t="t" r="r" b="b"/>
              <a:pathLst>
                <a:path w="466090" h="223519">
                  <a:moveTo>
                    <a:pt x="0" y="0"/>
                  </a:moveTo>
                  <a:lnTo>
                    <a:pt x="465581" y="0"/>
                  </a:lnTo>
                  <a:lnTo>
                    <a:pt x="465581" y="223265"/>
                  </a:lnTo>
                  <a:lnTo>
                    <a:pt x="0" y="22326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84590" y="1872183"/>
            <a:ext cx="3816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6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99328" y="2111880"/>
            <a:ext cx="1118870" cy="875030"/>
            <a:chOff x="7299328" y="2111880"/>
            <a:chExt cx="1118870" cy="875030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3044" y="2111880"/>
              <a:ext cx="127000" cy="16611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9328" y="2643761"/>
              <a:ext cx="127001" cy="3429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797165" y="2285618"/>
              <a:ext cx="615950" cy="365125"/>
            </a:xfrm>
            <a:custGeom>
              <a:avLst/>
              <a:gdLst/>
              <a:ahLst/>
              <a:cxnLst/>
              <a:rect l="l" t="t" r="r" b="b"/>
              <a:pathLst>
                <a:path w="615950" h="365125">
                  <a:moveTo>
                    <a:pt x="615696" y="0"/>
                  </a:moveTo>
                  <a:lnTo>
                    <a:pt x="0" y="0"/>
                  </a:lnTo>
                  <a:lnTo>
                    <a:pt x="0" y="364998"/>
                  </a:lnTo>
                  <a:lnTo>
                    <a:pt x="615696" y="364998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97165" y="2285618"/>
              <a:ext cx="615950" cy="365125"/>
            </a:xfrm>
            <a:custGeom>
              <a:avLst/>
              <a:gdLst/>
              <a:ahLst/>
              <a:cxnLst/>
              <a:rect l="l" t="t" r="r" b="b"/>
              <a:pathLst>
                <a:path w="615950" h="365125">
                  <a:moveTo>
                    <a:pt x="0" y="0"/>
                  </a:moveTo>
                  <a:lnTo>
                    <a:pt x="615696" y="0"/>
                  </a:lnTo>
                  <a:lnTo>
                    <a:pt x="615696" y="364998"/>
                  </a:lnTo>
                  <a:lnTo>
                    <a:pt x="0" y="364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38672" y="2376007"/>
            <a:ext cx="5308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3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97165" y="1891664"/>
            <a:ext cx="466090" cy="223520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44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534027" y="2111880"/>
            <a:ext cx="2559050" cy="1109980"/>
            <a:chOff x="5534027" y="2111880"/>
            <a:chExt cx="2559050" cy="110998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6079" y="2111880"/>
              <a:ext cx="127000" cy="16611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7979" y="2643761"/>
              <a:ext cx="127001" cy="3429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4027" y="3094611"/>
              <a:ext cx="236221" cy="1270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072253" y="3043808"/>
            <a:ext cx="462280" cy="800100"/>
          </a:xfrm>
          <a:prstGeom prst="rect">
            <a:avLst/>
          </a:prstGeom>
          <a:solidFill>
            <a:srgbClr val="99CCFF"/>
          </a:solidFill>
          <a:ln w="9525">
            <a:solidFill>
              <a:srgbClr val="95959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900" spc="-20" dirty="0">
                <a:solidFill>
                  <a:srgbClr val="003300"/>
                </a:solidFill>
                <a:latin typeface="SimSun"/>
                <a:cs typeface="SimSun"/>
              </a:rPr>
              <a:t>Host</a:t>
            </a:r>
            <a:endParaRPr sz="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274" y="744228"/>
            <a:ext cx="10255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latin typeface="SimSun"/>
                <a:cs typeface="SimSun"/>
              </a:rPr>
              <a:t>cudaMalloc(</a:t>
            </a:r>
            <a:r>
              <a:rPr sz="1400" spc="-229" dirty="0">
                <a:latin typeface="SimSun"/>
                <a:cs typeface="SimSun"/>
              </a:rPr>
              <a:t> </a:t>
            </a:r>
            <a:r>
              <a:rPr sz="1400" spc="-36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174" y="1080270"/>
            <a:ext cx="337820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90" dirty="0">
                <a:latin typeface="SimSun"/>
                <a:cs typeface="SimSun"/>
              </a:rPr>
              <a:t>cudaError_t</a:t>
            </a:r>
            <a:r>
              <a:rPr sz="1200" spc="-195" dirty="0">
                <a:latin typeface="SimSun"/>
                <a:cs typeface="SimSun"/>
              </a:rPr>
              <a:t> </a:t>
            </a:r>
            <a:r>
              <a:rPr sz="1200" spc="-40" dirty="0">
                <a:latin typeface="SimSun"/>
                <a:cs typeface="SimSun"/>
              </a:rPr>
              <a:t>cudaMalloc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-114" dirty="0">
                <a:latin typeface="SimSun"/>
                <a:cs typeface="SimSun"/>
              </a:rPr>
              <a:t>(void</a:t>
            </a:r>
            <a:r>
              <a:rPr sz="1200" spc="-200" dirty="0">
                <a:latin typeface="SimSun"/>
                <a:cs typeface="SimSun"/>
              </a:rPr>
              <a:t> </a:t>
            </a:r>
            <a:r>
              <a:rPr sz="1200" spc="-114" dirty="0">
                <a:latin typeface="SimSun"/>
                <a:cs typeface="SimSun"/>
              </a:rPr>
              <a:t>**devPtr,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200" spc="-155" dirty="0">
                <a:latin typeface="SimSun"/>
                <a:cs typeface="SimSun"/>
              </a:rPr>
              <a:t>size_t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200" spc="-114" dirty="0">
                <a:latin typeface="SimSun"/>
                <a:cs typeface="SimSun"/>
              </a:rPr>
              <a:t>size)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SimSun"/>
                <a:cs typeface="SimSun"/>
              </a:rPr>
              <a:t>在设备全局内存中分配对象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5" dirty="0">
                <a:latin typeface="SimSun"/>
                <a:cs typeface="SimSun"/>
              </a:rPr>
              <a:t>两个参数</a:t>
            </a:r>
            <a:endParaRPr sz="1200">
              <a:latin typeface="SimSun"/>
              <a:cs typeface="SimSun"/>
            </a:endParaRPr>
          </a:p>
          <a:p>
            <a:pPr marL="527050" lvl="1" indent="-17145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spc="-25" dirty="0">
                <a:latin typeface="SimSun"/>
                <a:cs typeface="SimSun"/>
              </a:rPr>
              <a:t>地址</a:t>
            </a:r>
            <a:endParaRPr sz="1200">
              <a:latin typeface="SimSun"/>
              <a:cs typeface="SimSun"/>
            </a:endParaRPr>
          </a:p>
          <a:p>
            <a:pPr marL="527050" lvl="1" indent="-171450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spc="-10" dirty="0">
                <a:latin typeface="SimSun"/>
                <a:cs typeface="SimSun"/>
              </a:rPr>
              <a:t>申请内存大小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274" y="2594364"/>
            <a:ext cx="859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5" dirty="0">
                <a:latin typeface="SimSun"/>
                <a:cs typeface="SimSun"/>
              </a:rPr>
              <a:t>cudaFree(</a:t>
            </a:r>
            <a:r>
              <a:rPr sz="1400" spc="-220" dirty="0">
                <a:latin typeface="SimSun"/>
                <a:cs typeface="SimSun"/>
              </a:rPr>
              <a:t> </a:t>
            </a:r>
            <a:r>
              <a:rPr sz="1400" spc="-36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174" y="2930406"/>
            <a:ext cx="255206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90" dirty="0">
                <a:latin typeface="SimSun"/>
                <a:cs typeface="SimSun"/>
              </a:rPr>
              <a:t>cudaError_t</a:t>
            </a:r>
            <a:r>
              <a:rPr sz="1200" spc="-210" dirty="0">
                <a:latin typeface="SimSun"/>
                <a:cs typeface="SimSun"/>
              </a:rPr>
              <a:t> </a:t>
            </a:r>
            <a:r>
              <a:rPr sz="1200" spc="-35" dirty="0">
                <a:latin typeface="SimSun"/>
                <a:cs typeface="SimSun"/>
              </a:rPr>
              <a:t>cudaFree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-265" dirty="0">
                <a:latin typeface="SimSun"/>
                <a:cs typeface="SimSun"/>
              </a:rPr>
              <a:t>(</a:t>
            </a:r>
            <a:r>
              <a:rPr sz="1200" spc="-235" dirty="0">
                <a:latin typeface="SimSun"/>
                <a:cs typeface="SimSun"/>
              </a:rPr>
              <a:t> </a:t>
            </a:r>
            <a:r>
              <a:rPr sz="1200" spc="-85" dirty="0">
                <a:latin typeface="SimSun"/>
                <a:cs typeface="SimSun"/>
              </a:rPr>
              <a:t>void*</a:t>
            </a:r>
            <a:r>
              <a:rPr sz="1200" spc="-210" dirty="0">
                <a:latin typeface="SimSun"/>
                <a:cs typeface="SimSun"/>
              </a:rPr>
              <a:t> </a:t>
            </a:r>
            <a:r>
              <a:rPr sz="1200" spc="-75" dirty="0">
                <a:latin typeface="SimSun"/>
                <a:cs typeface="SimSun"/>
              </a:rPr>
              <a:t>devPtr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-315" dirty="0">
                <a:latin typeface="SimSun"/>
                <a:cs typeface="SimSun"/>
              </a:rPr>
              <a:t>)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5" dirty="0">
                <a:latin typeface="SimSun"/>
                <a:cs typeface="SimSun"/>
              </a:rPr>
              <a:t>从设备全局内存中释放对象</a:t>
            </a:r>
            <a:endParaRPr sz="1200">
              <a:latin typeface="SimSun"/>
              <a:cs typeface="SimSun"/>
            </a:endParaRPr>
          </a:p>
          <a:p>
            <a:pPr marL="184785" indent="-171450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184785" algn="l"/>
              </a:tabLst>
            </a:pPr>
            <a:r>
              <a:rPr sz="1200" spc="-10" dirty="0">
                <a:latin typeface="SimSun"/>
                <a:cs typeface="SimSun"/>
              </a:rPr>
              <a:t>指向释放对象的指针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6610" y="1518094"/>
            <a:ext cx="2841625" cy="3091815"/>
            <a:chOff x="5646610" y="1518094"/>
            <a:chExt cx="2841625" cy="3091815"/>
          </a:xfrm>
        </p:grpSpPr>
        <p:sp>
          <p:nvSpPr>
            <p:cNvPr id="8" name="object 8"/>
            <p:cNvSpPr/>
            <p:nvPr/>
          </p:nvSpPr>
          <p:spPr>
            <a:xfrm>
              <a:off x="5651372" y="1522857"/>
              <a:ext cx="2832100" cy="3082290"/>
            </a:xfrm>
            <a:custGeom>
              <a:avLst/>
              <a:gdLst/>
              <a:ahLst/>
              <a:cxnLst/>
              <a:rect l="l" t="t" r="r" b="b"/>
              <a:pathLst>
                <a:path w="2832100" h="3082290">
                  <a:moveTo>
                    <a:pt x="2831592" y="0"/>
                  </a:moveTo>
                  <a:lnTo>
                    <a:pt x="0" y="0"/>
                  </a:lnTo>
                  <a:lnTo>
                    <a:pt x="0" y="3082290"/>
                  </a:lnTo>
                  <a:lnTo>
                    <a:pt x="2831592" y="308229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1372" y="1522857"/>
              <a:ext cx="2832100" cy="3082290"/>
            </a:xfrm>
            <a:custGeom>
              <a:avLst/>
              <a:gdLst/>
              <a:ahLst/>
              <a:cxnLst/>
              <a:rect l="l" t="t" r="r" b="b"/>
              <a:pathLst>
                <a:path w="2832100" h="3082290">
                  <a:moveTo>
                    <a:pt x="0" y="0"/>
                  </a:moveTo>
                  <a:lnTo>
                    <a:pt x="2831592" y="0"/>
                  </a:lnTo>
                  <a:lnTo>
                    <a:pt x="2831592" y="3082290"/>
                  </a:lnTo>
                  <a:lnTo>
                    <a:pt x="0" y="30822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51372" y="1522857"/>
            <a:ext cx="2832100" cy="342900"/>
          </a:xfrm>
          <a:prstGeom prst="rect">
            <a:avLst/>
          </a:prstGeom>
          <a:solidFill>
            <a:srgbClr val="99CCFF"/>
          </a:solidFill>
          <a:ln w="9525">
            <a:solidFill>
              <a:srgbClr val="95959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900" spc="-85" dirty="0">
                <a:solidFill>
                  <a:srgbClr val="003300"/>
                </a:solidFill>
                <a:latin typeface="SimSun"/>
                <a:cs typeface="SimSun"/>
              </a:rPr>
              <a:t>(Device)</a:t>
            </a:r>
            <a:r>
              <a:rPr sz="900" spc="-15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20" dirty="0">
                <a:solidFill>
                  <a:srgbClr val="003300"/>
                </a:solidFill>
                <a:latin typeface="SimSun"/>
                <a:cs typeface="SimSun"/>
              </a:rPr>
              <a:t>Grid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5672" y="3747896"/>
            <a:ext cx="2628900" cy="319405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marR="2193925">
              <a:lnSpc>
                <a:spcPct val="100000"/>
              </a:lnSpc>
              <a:spcBef>
                <a:spcPts val="305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Global </a:t>
            </a:r>
            <a:r>
              <a:rPr sz="750" spc="50" dirty="0">
                <a:solidFill>
                  <a:srgbClr val="003300"/>
                </a:solidFill>
                <a:latin typeface="SimSun"/>
                <a:cs typeface="SimSun"/>
              </a:rPr>
              <a:t>Memory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7852" y="1860994"/>
            <a:ext cx="1369060" cy="1692910"/>
            <a:chOff x="5677852" y="1860994"/>
            <a:chExt cx="1369060" cy="1692910"/>
          </a:xfrm>
        </p:grpSpPr>
        <p:sp>
          <p:nvSpPr>
            <p:cNvPr id="13" name="object 13"/>
            <p:cNvSpPr/>
            <p:nvPr/>
          </p:nvSpPr>
          <p:spPr>
            <a:xfrm>
              <a:off x="5682615" y="1865757"/>
              <a:ext cx="1359535" cy="1683385"/>
            </a:xfrm>
            <a:custGeom>
              <a:avLst/>
              <a:gdLst/>
              <a:ahLst/>
              <a:cxnLst/>
              <a:rect l="l" t="t" r="r" b="b"/>
              <a:pathLst>
                <a:path w="1359534" h="1683385">
                  <a:moveTo>
                    <a:pt x="1359408" y="0"/>
                  </a:moveTo>
                  <a:lnTo>
                    <a:pt x="0" y="0"/>
                  </a:lnTo>
                  <a:lnTo>
                    <a:pt x="0" y="1683258"/>
                  </a:lnTo>
                  <a:lnTo>
                    <a:pt x="1359408" y="1683258"/>
                  </a:lnTo>
                  <a:lnTo>
                    <a:pt x="135940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615" y="1865757"/>
              <a:ext cx="1359535" cy="1683385"/>
            </a:xfrm>
            <a:custGeom>
              <a:avLst/>
              <a:gdLst/>
              <a:ahLst/>
              <a:cxnLst/>
              <a:rect l="l" t="t" r="r" b="b"/>
              <a:pathLst>
                <a:path w="1359534" h="1683385">
                  <a:moveTo>
                    <a:pt x="0" y="0"/>
                  </a:moveTo>
                  <a:lnTo>
                    <a:pt x="1359408" y="0"/>
                  </a:lnTo>
                  <a:lnTo>
                    <a:pt x="1359408" y="1683258"/>
                  </a:lnTo>
                  <a:lnTo>
                    <a:pt x="0" y="16832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60903" y="1890400"/>
            <a:ext cx="54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003300"/>
                </a:solidFill>
                <a:latin typeface="SimSun"/>
                <a:cs typeface="SimSun"/>
              </a:rPr>
              <a:t>Block</a:t>
            </a:r>
            <a:r>
              <a:rPr sz="900" spc="-18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155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90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50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69483" y="3046857"/>
            <a:ext cx="615950" cy="365125"/>
          </a:xfrm>
          <a:custGeom>
            <a:avLst/>
            <a:gdLst/>
            <a:ahLst/>
            <a:cxnLst/>
            <a:rect l="l" t="t" r="r" b="b"/>
            <a:pathLst>
              <a:path w="615950" h="365125">
                <a:moveTo>
                  <a:pt x="0" y="0"/>
                </a:moveTo>
                <a:lnTo>
                  <a:pt x="615696" y="0"/>
                </a:lnTo>
                <a:lnTo>
                  <a:pt x="615696" y="364998"/>
                </a:lnTo>
                <a:lnTo>
                  <a:pt x="0" y="364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69483" y="3046857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9483" y="2652141"/>
            <a:ext cx="466725" cy="224154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30775" y="2872356"/>
            <a:ext cx="1113155" cy="875665"/>
            <a:chOff x="5930775" y="2872356"/>
            <a:chExt cx="1113155" cy="87566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9158" y="2872356"/>
              <a:ext cx="127000" cy="1668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0775" y="3404999"/>
              <a:ext cx="127001" cy="3429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23279" y="3046856"/>
              <a:ext cx="615950" cy="365125"/>
            </a:xfrm>
            <a:custGeom>
              <a:avLst/>
              <a:gdLst/>
              <a:ahLst/>
              <a:cxnLst/>
              <a:rect l="l" t="t" r="r" b="b"/>
              <a:pathLst>
                <a:path w="615950" h="365125">
                  <a:moveTo>
                    <a:pt x="0" y="0"/>
                  </a:moveTo>
                  <a:lnTo>
                    <a:pt x="615696" y="0"/>
                  </a:lnTo>
                  <a:lnTo>
                    <a:pt x="615696" y="364998"/>
                  </a:lnTo>
                  <a:lnTo>
                    <a:pt x="0" y="364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23278" y="3046857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3278" y="2652141"/>
            <a:ext cx="466090" cy="224154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92954" y="1887664"/>
            <a:ext cx="1858010" cy="1860550"/>
            <a:chOff x="6592954" y="1887664"/>
            <a:chExt cx="1858010" cy="186055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2954" y="2872356"/>
              <a:ext cx="127000" cy="1668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576" y="3404999"/>
              <a:ext cx="127001" cy="3429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37273" y="1892426"/>
              <a:ext cx="1308735" cy="1684020"/>
            </a:xfrm>
            <a:custGeom>
              <a:avLst/>
              <a:gdLst/>
              <a:ahLst/>
              <a:cxnLst/>
              <a:rect l="l" t="t" r="r" b="b"/>
              <a:pathLst>
                <a:path w="1308734" h="1684020">
                  <a:moveTo>
                    <a:pt x="1308353" y="0"/>
                  </a:moveTo>
                  <a:lnTo>
                    <a:pt x="0" y="0"/>
                  </a:lnTo>
                  <a:lnTo>
                    <a:pt x="0" y="1684020"/>
                  </a:lnTo>
                  <a:lnTo>
                    <a:pt x="1308353" y="1684020"/>
                  </a:lnTo>
                  <a:lnTo>
                    <a:pt x="13083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37273" y="1892426"/>
              <a:ext cx="1308735" cy="1684020"/>
            </a:xfrm>
            <a:custGeom>
              <a:avLst/>
              <a:gdLst/>
              <a:ahLst/>
              <a:cxnLst/>
              <a:rect l="l" t="t" r="r" b="b"/>
              <a:pathLst>
                <a:path w="1308734" h="1684020">
                  <a:moveTo>
                    <a:pt x="0" y="0"/>
                  </a:moveTo>
                  <a:lnTo>
                    <a:pt x="1308353" y="0"/>
                  </a:lnTo>
                  <a:lnTo>
                    <a:pt x="1308353" y="1684020"/>
                  </a:lnTo>
                  <a:lnTo>
                    <a:pt x="0" y="16840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15846" y="1917785"/>
            <a:ext cx="54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003300"/>
                </a:solidFill>
                <a:latin typeface="SimSun"/>
                <a:cs typeface="SimSun"/>
              </a:rPr>
              <a:t>Block</a:t>
            </a:r>
            <a:r>
              <a:rPr sz="900" spc="-18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155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90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50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47179" y="3046857"/>
            <a:ext cx="615950" cy="365125"/>
          </a:xfrm>
          <a:custGeom>
            <a:avLst/>
            <a:gdLst/>
            <a:ahLst/>
            <a:cxnLst/>
            <a:rect l="l" t="t" r="r" b="b"/>
            <a:pathLst>
              <a:path w="615950" h="365125">
                <a:moveTo>
                  <a:pt x="0" y="0"/>
                </a:moveTo>
                <a:lnTo>
                  <a:pt x="615696" y="0"/>
                </a:lnTo>
                <a:lnTo>
                  <a:pt x="615696" y="364998"/>
                </a:lnTo>
                <a:lnTo>
                  <a:pt x="0" y="364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47179" y="3046857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142416" y="2647378"/>
            <a:ext cx="475615" cy="233679"/>
            <a:chOff x="7142416" y="2647378"/>
            <a:chExt cx="475615" cy="233679"/>
          </a:xfrm>
        </p:grpSpPr>
        <p:sp>
          <p:nvSpPr>
            <p:cNvPr id="34" name="object 34"/>
            <p:cNvSpPr/>
            <p:nvPr/>
          </p:nvSpPr>
          <p:spPr>
            <a:xfrm>
              <a:off x="7147179" y="2652141"/>
              <a:ext cx="466090" cy="224154"/>
            </a:xfrm>
            <a:custGeom>
              <a:avLst/>
              <a:gdLst/>
              <a:ahLst/>
              <a:cxnLst/>
              <a:rect l="l" t="t" r="r" b="b"/>
              <a:pathLst>
                <a:path w="466090" h="224155">
                  <a:moveTo>
                    <a:pt x="465581" y="0"/>
                  </a:moveTo>
                  <a:lnTo>
                    <a:pt x="0" y="0"/>
                  </a:lnTo>
                  <a:lnTo>
                    <a:pt x="0" y="224028"/>
                  </a:lnTo>
                  <a:lnTo>
                    <a:pt x="465581" y="224028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47179" y="2652141"/>
              <a:ext cx="466090" cy="224154"/>
            </a:xfrm>
            <a:custGeom>
              <a:avLst/>
              <a:gdLst/>
              <a:ahLst/>
              <a:cxnLst/>
              <a:rect l="l" t="t" r="r" b="b"/>
              <a:pathLst>
                <a:path w="466090" h="224155">
                  <a:moveTo>
                    <a:pt x="0" y="0"/>
                  </a:moveTo>
                  <a:lnTo>
                    <a:pt x="465581" y="0"/>
                  </a:lnTo>
                  <a:lnTo>
                    <a:pt x="465581" y="224028"/>
                  </a:lnTo>
                  <a:lnTo>
                    <a:pt x="0" y="22402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88233" y="2633206"/>
            <a:ext cx="38163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6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302376" y="2872356"/>
            <a:ext cx="1118870" cy="875665"/>
            <a:chOff x="7302376" y="2872356"/>
            <a:chExt cx="1118870" cy="87566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6854" y="2872356"/>
              <a:ext cx="127000" cy="16687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2376" y="3404999"/>
              <a:ext cx="127001" cy="3429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00974" y="3046856"/>
              <a:ext cx="615315" cy="365125"/>
            </a:xfrm>
            <a:custGeom>
              <a:avLst/>
              <a:gdLst/>
              <a:ahLst/>
              <a:cxnLst/>
              <a:rect l="l" t="t" r="r" b="b"/>
              <a:pathLst>
                <a:path w="615315" h="365125">
                  <a:moveTo>
                    <a:pt x="614933" y="0"/>
                  </a:moveTo>
                  <a:lnTo>
                    <a:pt x="0" y="0"/>
                  </a:lnTo>
                  <a:lnTo>
                    <a:pt x="0" y="364998"/>
                  </a:lnTo>
                  <a:lnTo>
                    <a:pt x="614933" y="364998"/>
                  </a:lnTo>
                  <a:lnTo>
                    <a:pt x="614933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00974" y="3046856"/>
              <a:ext cx="615315" cy="365125"/>
            </a:xfrm>
            <a:custGeom>
              <a:avLst/>
              <a:gdLst/>
              <a:ahLst/>
              <a:cxnLst/>
              <a:rect l="l" t="t" r="r" b="b"/>
              <a:pathLst>
                <a:path w="615315" h="365125">
                  <a:moveTo>
                    <a:pt x="0" y="0"/>
                  </a:moveTo>
                  <a:lnTo>
                    <a:pt x="614933" y="0"/>
                  </a:lnTo>
                  <a:lnTo>
                    <a:pt x="614933" y="364998"/>
                  </a:lnTo>
                  <a:lnTo>
                    <a:pt x="0" y="364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42313" y="3137032"/>
            <a:ext cx="5308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3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00975" y="2652141"/>
            <a:ext cx="466090" cy="224154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537074" y="2872356"/>
            <a:ext cx="2559050" cy="1110615"/>
            <a:chOff x="5537074" y="2872356"/>
            <a:chExt cx="2559050" cy="1110615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9126" y="2872356"/>
              <a:ext cx="127000" cy="1668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1026" y="3404999"/>
              <a:ext cx="127001" cy="3429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074" y="3855849"/>
              <a:ext cx="236983" cy="12700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094351" y="3805046"/>
            <a:ext cx="443230" cy="800100"/>
          </a:xfrm>
          <a:prstGeom prst="rect">
            <a:avLst/>
          </a:prstGeom>
          <a:solidFill>
            <a:srgbClr val="99CCFF"/>
          </a:solidFill>
          <a:ln w="9525">
            <a:solidFill>
              <a:srgbClr val="959595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900" spc="-20" dirty="0">
                <a:solidFill>
                  <a:srgbClr val="003300"/>
                </a:solidFill>
                <a:latin typeface="SimSun"/>
                <a:cs typeface="SimSun"/>
              </a:rPr>
              <a:t>Host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190238" y="1480566"/>
            <a:ext cx="957580" cy="2042160"/>
            <a:chOff x="4190238" y="1480566"/>
            <a:chExt cx="957580" cy="2042160"/>
          </a:xfrm>
        </p:grpSpPr>
        <p:sp>
          <p:nvSpPr>
            <p:cNvPr id="50" name="object 50"/>
            <p:cNvSpPr/>
            <p:nvPr/>
          </p:nvSpPr>
          <p:spPr>
            <a:xfrm>
              <a:off x="4209288" y="1499616"/>
              <a:ext cx="894715" cy="1936750"/>
            </a:xfrm>
            <a:custGeom>
              <a:avLst/>
              <a:gdLst/>
              <a:ahLst/>
              <a:cxnLst/>
              <a:rect l="l" t="t" r="r" b="b"/>
              <a:pathLst>
                <a:path w="894714" h="1936750">
                  <a:moveTo>
                    <a:pt x="0" y="0"/>
                  </a:moveTo>
                  <a:lnTo>
                    <a:pt x="894283" y="1936635"/>
                  </a:lnTo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43700" y="3394997"/>
              <a:ext cx="104139" cy="128270"/>
            </a:xfrm>
            <a:custGeom>
              <a:avLst/>
              <a:gdLst/>
              <a:ahLst/>
              <a:cxnLst/>
              <a:rect l="l" t="t" r="r" b="b"/>
              <a:pathLst>
                <a:path w="104139" h="128270">
                  <a:moveTo>
                    <a:pt x="103771" y="0"/>
                  </a:moveTo>
                  <a:lnTo>
                    <a:pt x="0" y="47917"/>
                  </a:lnTo>
                  <a:lnTo>
                    <a:pt x="99796" y="127723"/>
                  </a:lnTo>
                  <a:lnTo>
                    <a:pt x="10377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274" y="745411"/>
            <a:ext cx="6228080" cy="56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45" dirty="0">
                <a:latin typeface="SimSun"/>
                <a:cs typeface="SimSun"/>
              </a:rPr>
              <a:t>cudaMemcpy(</a:t>
            </a:r>
            <a:r>
              <a:rPr sz="1400" spc="-260" dirty="0">
                <a:latin typeface="SimSun"/>
                <a:cs typeface="SimSun"/>
              </a:rPr>
              <a:t> </a:t>
            </a:r>
            <a:r>
              <a:rPr sz="1400" spc="-360" dirty="0">
                <a:latin typeface="SimSun"/>
                <a:cs typeface="SimSun"/>
              </a:rPr>
              <a:t>)</a:t>
            </a:r>
            <a:endParaRPr sz="1400">
              <a:latin typeface="SimSun"/>
              <a:cs typeface="SimSun"/>
            </a:endParaRPr>
          </a:p>
          <a:p>
            <a:pPr marL="52641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spc="-90" dirty="0">
                <a:latin typeface="SimSun"/>
                <a:cs typeface="SimSun"/>
              </a:rPr>
              <a:t>cudaError_t</a:t>
            </a:r>
            <a:r>
              <a:rPr sz="1200" spc="-170" dirty="0">
                <a:latin typeface="SimSun"/>
                <a:cs typeface="SimSun"/>
              </a:rPr>
              <a:t> </a:t>
            </a:r>
            <a:r>
              <a:rPr sz="1200" spc="70" dirty="0">
                <a:latin typeface="SimSun"/>
                <a:cs typeface="SimSun"/>
              </a:rPr>
              <a:t>cudaMemcpy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spc="-114" dirty="0">
                <a:latin typeface="SimSun"/>
                <a:cs typeface="SimSun"/>
              </a:rPr>
              <a:t>(void</a:t>
            </a:r>
            <a:r>
              <a:rPr sz="1200" spc="-175" dirty="0">
                <a:latin typeface="SimSun"/>
                <a:cs typeface="SimSun"/>
              </a:rPr>
              <a:t> </a:t>
            </a:r>
            <a:r>
              <a:rPr sz="1200" spc="-165" dirty="0">
                <a:latin typeface="SimSun"/>
                <a:cs typeface="SimSun"/>
              </a:rPr>
              <a:t>*dst,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spc="-80" dirty="0">
                <a:latin typeface="SimSun"/>
                <a:cs typeface="SimSun"/>
              </a:rPr>
              <a:t>const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spc="-80" dirty="0">
                <a:latin typeface="SimSun"/>
                <a:cs typeface="SimSun"/>
              </a:rPr>
              <a:t>void</a:t>
            </a:r>
            <a:r>
              <a:rPr sz="1200" spc="-175" dirty="0">
                <a:latin typeface="SimSun"/>
                <a:cs typeface="SimSun"/>
              </a:rPr>
              <a:t> </a:t>
            </a:r>
            <a:r>
              <a:rPr sz="1200" spc="-180" dirty="0">
                <a:latin typeface="SimSun"/>
                <a:cs typeface="SimSun"/>
              </a:rPr>
              <a:t>*src,</a:t>
            </a:r>
            <a:r>
              <a:rPr sz="1200" spc="-200" dirty="0">
                <a:latin typeface="SimSun"/>
                <a:cs typeface="SimSun"/>
              </a:rPr>
              <a:t> </a:t>
            </a:r>
            <a:r>
              <a:rPr sz="1200" spc="-155" dirty="0">
                <a:latin typeface="SimSun"/>
                <a:cs typeface="SimSun"/>
              </a:rPr>
              <a:t>size_t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spc="-90" dirty="0">
                <a:latin typeface="SimSun"/>
                <a:cs typeface="SimSun"/>
              </a:rPr>
              <a:t>count,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cudaMemcpyKind</a:t>
            </a:r>
            <a:r>
              <a:rPr sz="1200" spc="-180" dirty="0">
                <a:latin typeface="SimSun"/>
                <a:cs typeface="SimSun"/>
              </a:rPr>
              <a:t> </a:t>
            </a:r>
            <a:r>
              <a:rPr sz="1200" spc="-35" dirty="0">
                <a:latin typeface="SimSun"/>
                <a:cs typeface="SimSun"/>
              </a:rPr>
              <a:t>kind)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174" y="1422067"/>
            <a:ext cx="156781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latin typeface="SimSun"/>
                <a:cs typeface="SimSun"/>
              </a:rPr>
              <a:t>内存数据复制传递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latin typeface="SimSun"/>
                <a:cs typeface="SimSun"/>
              </a:rPr>
              <a:t>目前支持的四种选项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074" y="2063671"/>
            <a:ext cx="1939289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latin typeface="SimSun"/>
                <a:cs typeface="SimSun"/>
              </a:rPr>
              <a:t>cudaMemcpyHostToDevice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latin typeface="SimSun"/>
                <a:cs typeface="SimSun"/>
              </a:rPr>
              <a:t>cudaMemcpyDeviceToHost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174" y="2706037"/>
            <a:ext cx="270954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spc="-10" dirty="0">
                <a:latin typeface="SimSun"/>
                <a:cs typeface="SimSun"/>
              </a:rPr>
              <a:t>cudaMemcpyDeviceToDevice</a:t>
            </a:r>
            <a:endParaRPr sz="1200">
              <a:latin typeface="SimSun"/>
              <a:cs typeface="SimSun"/>
            </a:endParaRPr>
          </a:p>
          <a:p>
            <a:pPr marL="527050" indent="-17145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527050" algn="l"/>
              </a:tabLst>
            </a:pPr>
            <a:r>
              <a:rPr sz="1200" spc="-10" dirty="0">
                <a:latin typeface="SimSun"/>
                <a:cs typeface="SimSun"/>
              </a:rPr>
              <a:t>cudaMemcpyDefault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latin typeface="SimSun"/>
                <a:cs typeface="SimSun"/>
              </a:rPr>
              <a:t>调用cudaMemcpy</a:t>
            </a:r>
            <a:r>
              <a:rPr sz="1200" spc="-30" dirty="0">
                <a:latin typeface="SimSun"/>
                <a:cs typeface="SimSun"/>
              </a:rPr>
              <a:t>( )传输内存是同步的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49202" y="3857434"/>
            <a:ext cx="492759" cy="809625"/>
            <a:chOff x="5049202" y="3857434"/>
            <a:chExt cx="492759" cy="809625"/>
          </a:xfrm>
        </p:grpSpPr>
        <p:sp>
          <p:nvSpPr>
            <p:cNvPr id="8" name="object 8"/>
            <p:cNvSpPr/>
            <p:nvPr/>
          </p:nvSpPr>
          <p:spPr>
            <a:xfrm>
              <a:off x="5053965" y="3862196"/>
              <a:ext cx="483234" cy="800100"/>
            </a:xfrm>
            <a:custGeom>
              <a:avLst/>
              <a:gdLst/>
              <a:ahLst/>
              <a:cxnLst/>
              <a:rect l="l" t="t" r="r" b="b"/>
              <a:pathLst>
                <a:path w="483235" h="800100">
                  <a:moveTo>
                    <a:pt x="483108" y="0"/>
                  </a:moveTo>
                  <a:lnTo>
                    <a:pt x="0" y="0"/>
                  </a:lnTo>
                  <a:lnTo>
                    <a:pt x="0" y="800099"/>
                  </a:lnTo>
                  <a:lnTo>
                    <a:pt x="483108" y="800099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3965" y="3862196"/>
              <a:ext cx="483234" cy="800100"/>
            </a:xfrm>
            <a:custGeom>
              <a:avLst/>
              <a:gdLst/>
              <a:ahLst/>
              <a:cxnLst/>
              <a:rect l="l" t="t" r="r" b="b"/>
              <a:pathLst>
                <a:path w="483235" h="800100">
                  <a:moveTo>
                    <a:pt x="0" y="0"/>
                  </a:moveTo>
                  <a:lnTo>
                    <a:pt x="483108" y="0"/>
                  </a:lnTo>
                  <a:lnTo>
                    <a:pt x="483108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32253" y="3887170"/>
            <a:ext cx="2470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003300"/>
                </a:solidFill>
                <a:latin typeface="SimSun"/>
                <a:cs typeface="SimSun"/>
              </a:rPr>
              <a:t>Host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46610" y="1575244"/>
            <a:ext cx="2841625" cy="3091815"/>
            <a:chOff x="5646610" y="1575244"/>
            <a:chExt cx="2841625" cy="3091815"/>
          </a:xfrm>
        </p:grpSpPr>
        <p:sp>
          <p:nvSpPr>
            <p:cNvPr id="12" name="object 12"/>
            <p:cNvSpPr/>
            <p:nvPr/>
          </p:nvSpPr>
          <p:spPr>
            <a:xfrm>
              <a:off x="5651372" y="1580007"/>
              <a:ext cx="2832100" cy="3082290"/>
            </a:xfrm>
            <a:custGeom>
              <a:avLst/>
              <a:gdLst/>
              <a:ahLst/>
              <a:cxnLst/>
              <a:rect l="l" t="t" r="r" b="b"/>
              <a:pathLst>
                <a:path w="2832100" h="3082290">
                  <a:moveTo>
                    <a:pt x="2831592" y="0"/>
                  </a:moveTo>
                  <a:lnTo>
                    <a:pt x="0" y="0"/>
                  </a:lnTo>
                  <a:lnTo>
                    <a:pt x="0" y="3082290"/>
                  </a:lnTo>
                  <a:lnTo>
                    <a:pt x="2831592" y="308229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1372" y="1580007"/>
              <a:ext cx="2832100" cy="3082290"/>
            </a:xfrm>
            <a:custGeom>
              <a:avLst/>
              <a:gdLst/>
              <a:ahLst/>
              <a:cxnLst/>
              <a:rect l="l" t="t" r="r" b="b"/>
              <a:pathLst>
                <a:path w="2832100" h="3082290">
                  <a:moveTo>
                    <a:pt x="0" y="0"/>
                  </a:moveTo>
                  <a:lnTo>
                    <a:pt x="2831592" y="0"/>
                  </a:lnTo>
                  <a:lnTo>
                    <a:pt x="2831592" y="3082290"/>
                  </a:lnTo>
                  <a:lnTo>
                    <a:pt x="0" y="30822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29946" y="1604743"/>
            <a:ext cx="6438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solidFill>
                  <a:srgbClr val="003300"/>
                </a:solidFill>
                <a:latin typeface="SimSun"/>
                <a:cs typeface="SimSun"/>
              </a:rPr>
              <a:t>(Device)</a:t>
            </a:r>
            <a:r>
              <a:rPr sz="900" spc="-15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35" dirty="0">
                <a:solidFill>
                  <a:srgbClr val="003300"/>
                </a:solidFill>
                <a:latin typeface="SimSun"/>
                <a:cs typeface="SimSun"/>
              </a:rPr>
              <a:t>Grid</a:t>
            </a:r>
            <a:endParaRPr sz="9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60910" y="3800284"/>
            <a:ext cx="2638425" cy="328930"/>
            <a:chOff x="5760910" y="3800284"/>
            <a:chExt cx="2638425" cy="328930"/>
          </a:xfrm>
        </p:grpSpPr>
        <p:sp>
          <p:nvSpPr>
            <p:cNvPr id="16" name="object 16"/>
            <p:cNvSpPr/>
            <p:nvPr/>
          </p:nvSpPr>
          <p:spPr>
            <a:xfrm>
              <a:off x="5765672" y="3805046"/>
              <a:ext cx="2628900" cy="319405"/>
            </a:xfrm>
            <a:custGeom>
              <a:avLst/>
              <a:gdLst/>
              <a:ahLst/>
              <a:cxnLst/>
              <a:rect l="l" t="t" r="r" b="b"/>
              <a:pathLst>
                <a:path w="2628900" h="319404">
                  <a:moveTo>
                    <a:pt x="2628900" y="0"/>
                  </a:moveTo>
                  <a:lnTo>
                    <a:pt x="0" y="0"/>
                  </a:lnTo>
                  <a:lnTo>
                    <a:pt x="0" y="319277"/>
                  </a:lnTo>
                  <a:lnTo>
                    <a:pt x="2628900" y="319277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5672" y="3805046"/>
              <a:ext cx="2628900" cy="319405"/>
            </a:xfrm>
            <a:custGeom>
              <a:avLst/>
              <a:gdLst/>
              <a:ahLst/>
              <a:cxnLst/>
              <a:rect l="l" t="t" r="r" b="b"/>
              <a:pathLst>
                <a:path w="2628900" h="319404">
                  <a:moveTo>
                    <a:pt x="0" y="0"/>
                  </a:moveTo>
                  <a:lnTo>
                    <a:pt x="2628900" y="0"/>
                  </a:lnTo>
                  <a:lnTo>
                    <a:pt x="2628900" y="319277"/>
                  </a:lnTo>
                  <a:lnTo>
                    <a:pt x="0" y="3192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44245" y="3831544"/>
            <a:ext cx="3613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Global </a:t>
            </a:r>
            <a:r>
              <a:rPr sz="750" spc="50" dirty="0">
                <a:solidFill>
                  <a:srgbClr val="003300"/>
                </a:solidFill>
                <a:latin typeface="SimSun"/>
                <a:cs typeface="SimSun"/>
              </a:rPr>
              <a:t>Memory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03760" y="1945576"/>
            <a:ext cx="1369695" cy="1692910"/>
            <a:chOff x="5703760" y="1945576"/>
            <a:chExt cx="1369695" cy="1692910"/>
          </a:xfrm>
        </p:grpSpPr>
        <p:sp>
          <p:nvSpPr>
            <p:cNvPr id="20" name="object 20"/>
            <p:cNvSpPr/>
            <p:nvPr/>
          </p:nvSpPr>
          <p:spPr>
            <a:xfrm>
              <a:off x="5708522" y="1950339"/>
              <a:ext cx="1360170" cy="1683385"/>
            </a:xfrm>
            <a:custGeom>
              <a:avLst/>
              <a:gdLst/>
              <a:ahLst/>
              <a:cxnLst/>
              <a:rect l="l" t="t" r="r" b="b"/>
              <a:pathLst>
                <a:path w="1360170" h="1683385">
                  <a:moveTo>
                    <a:pt x="1360170" y="0"/>
                  </a:moveTo>
                  <a:lnTo>
                    <a:pt x="0" y="0"/>
                  </a:lnTo>
                  <a:lnTo>
                    <a:pt x="0" y="1683258"/>
                  </a:lnTo>
                  <a:lnTo>
                    <a:pt x="1360170" y="1683258"/>
                  </a:lnTo>
                  <a:lnTo>
                    <a:pt x="136017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8522" y="1950339"/>
              <a:ext cx="1360170" cy="1683385"/>
            </a:xfrm>
            <a:custGeom>
              <a:avLst/>
              <a:gdLst/>
              <a:ahLst/>
              <a:cxnLst/>
              <a:rect l="l" t="t" r="r" b="b"/>
              <a:pathLst>
                <a:path w="1360170" h="1683385">
                  <a:moveTo>
                    <a:pt x="0" y="0"/>
                  </a:moveTo>
                  <a:lnTo>
                    <a:pt x="1360170" y="0"/>
                  </a:lnTo>
                  <a:lnTo>
                    <a:pt x="1360170" y="1683258"/>
                  </a:lnTo>
                  <a:lnTo>
                    <a:pt x="0" y="16832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87096" y="1975027"/>
            <a:ext cx="54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003300"/>
                </a:solidFill>
                <a:latin typeface="SimSun"/>
                <a:cs typeface="SimSun"/>
              </a:rPr>
              <a:t>Block</a:t>
            </a:r>
            <a:r>
              <a:rPr sz="900" spc="-18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155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90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50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69483" y="3104007"/>
            <a:ext cx="615950" cy="365125"/>
          </a:xfrm>
          <a:custGeom>
            <a:avLst/>
            <a:gdLst/>
            <a:ahLst/>
            <a:cxnLst/>
            <a:rect l="l" t="t" r="r" b="b"/>
            <a:pathLst>
              <a:path w="615950" h="365125">
                <a:moveTo>
                  <a:pt x="0" y="0"/>
                </a:moveTo>
                <a:lnTo>
                  <a:pt x="615696" y="0"/>
                </a:lnTo>
                <a:lnTo>
                  <a:pt x="615696" y="364998"/>
                </a:lnTo>
                <a:lnTo>
                  <a:pt x="0" y="364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69483" y="3104007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9483" y="2709291"/>
            <a:ext cx="466725" cy="224154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30775" y="2930268"/>
            <a:ext cx="1113155" cy="875030"/>
            <a:chOff x="5930775" y="2930268"/>
            <a:chExt cx="1113155" cy="87503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9158" y="2930268"/>
              <a:ext cx="127000" cy="16611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0775" y="3462149"/>
              <a:ext cx="127001" cy="3428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23279" y="3104006"/>
              <a:ext cx="615950" cy="365125"/>
            </a:xfrm>
            <a:custGeom>
              <a:avLst/>
              <a:gdLst/>
              <a:ahLst/>
              <a:cxnLst/>
              <a:rect l="l" t="t" r="r" b="b"/>
              <a:pathLst>
                <a:path w="615950" h="365125">
                  <a:moveTo>
                    <a:pt x="0" y="0"/>
                  </a:moveTo>
                  <a:lnTo>
                    <a:pt x="615696" y="0"/>
                  </a:lnTo>
                  <a:lnTo>
                    <a:pt x="615696" y="364998"/>
                  </a:lnTo>
                  <a:lnTo>
                    <a:pt x="0" y="364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23278" y="3104007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3278" y="2709291"/>
            <a:ext cx="466090" cy="224154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92954" y="1945576"/>
            <a:ext cx="1858010" cy="1859914"/>
            <a:chOff x="6592954" y="1945576"/>
            <a:chExt cx="1858010" cy="1859914"/>
          </a:xfrm>
        </p:grpSpPr>
        <p:sp>
          <p:nvSpPr>
            <p:cNvPr id="33" name="object 33"/>
            <p:cNvSpPr/>
            <p:nvPr/>
          </p:nvSpPr>
          <p:spPr>
            <a:xfrm>
              <a:off x="6961540" y="2658491"/>
              <a:ext cx="1905" cy="374650"/>
            </a:xfrm>
            <a:custGeom>
              <a:avLst/>
              <a:gdLst/>
              <a:ahLst/>
              <a:cxnLst/>
              <a:rect l="l" t="t" r="r" b="b"/>
              <a:pathLst>
                <a:path w="1904" h="374650">
                  <a:moveTo>
                    <a:pt x="0" y="374395"/>
                  </a:moveTo>
                  <a:lnTo>
                    <a:pt x="170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98094" y="2594990"/>
              <a:ext cx="128905" cy="501650"/>
            </a:xfrm>
            <a:custGeom>
              <a:avLst/>
              <a:gdLst/>
              <a:ahLst/>
              <a:cxnLst/>
              <a:rect l="l" t="t" r="r" b="b"/>
              <a:pathLst>
                <a:path w="128904" h="501650">
                  <a:moveTo>
                    <a:pt x="127000" y="425488"/>
                  </a:moveTo>
                  <a:lnTo>
                    <a:pt x="0" y="424903"/>
                  </a:lnTo>
                  <a:lnTo>
                    <a:pt x="63144" y="501396"/>
                  </a:lnTo>
                  <a:lnTo>
                    <a:pt x="127000" y="425488"/>
                  </a:lnTo>
                  <a:close/>
                </a:path>
                <a:path w="128904" h="501650">
                  <a:moveTo>
                    <a:pt x="128587" y="76492"/>
                  </a:moveTo>
                  <a:lnTo>
                    <a:pt x="65430" y="0"/>
                  </a:lnTo>
                  <a:lnTo>
                    <a:pt x="1587" y="75920"/>
                  </a:lnTo>
                  <a:lnTo>
                    <a:pt x="128587" y="76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2954" y="2930268"/>
              <a:ext cx="127000" cy="1661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576" y="3462149"/>
              <a:ext cx="127001" cy="3428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137273" y="1950339"/>
              <a:ext cx="1308735" cy="1683385"/>
            </a:xfrm>
            <a:custGeom>
              <a:avLst/>
              <a:gdLst/>
              <a:ahLst/>
              <a:cxnLst/>
              <a:rect l="l" t="t" r="r" b="b"/>
              <a:pathLst>
                <a:path w="1308734" h="1683385">
                  <a:moveTo>
                    <a:pt x="1308353" y="0"/>
                  </a:moveTo>
                  <a:lnTo>
                    <a:pt x="0" y="0"/>
                  </a:lnTo>
                  <a:lnTo>
                    <a:pt x="0" y="1683258"/>
                  </a:lnTo>
                  <a:lnTo>
                    <a:pt x="1308353" y="1683258"/>
                  </a:lnTo>
                  <a:lnTo>
                    <a:pt x="13083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37273" y="1950339"/>
              <a:ext cx="1308735" cy="1683385"/>
            </a:xfrm>
            <a:custGeom>
              <a:avLst/>
              <a:gdLst/>
              <a:ahLst/>
              <a:cxnLst/>
              <a:rect l="l" t="t" r="r" b="b"/>
              <a:pathLst>
                <a:path w="1308734" h="1683385">
                  <a:moveTo>
                    <a:pt x="0" y="0"/>
                  </a:moveTo>
                  <a:lnTo>
                    <a:pt x="1308353" y="0"/>
                  </a:lnTo>
                  <a:lnTo>
                    <a:pt x="1308353" y="1683258"/>
                  </a:lnTo>
                  <a:lnTo>
                    <a:pt x="0" y="16832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215846" y="1975027"/>
            <a:ext cx="54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003300"/>
                </a:solidFill>
                <a:latin typeface="SimSun"/>
                <a:cs typeface="SimSun"/>
              </a:rPr>
              <a:t>Block</a:t>
            </a:r>
            <a:r>
              <a:rPr sz="900" spc="-18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155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90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900" spc="-50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90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47179" y="3104007"/>
            <a:ext cx="615950" cy="365125"/>
          </a:xfrm>
          <a:custGeom>
            <a:avLst/>
            <a:gdLst/>
            <a:ahLst/>
            <a:cxnLst/>
            <a:rect l="l" t="t" r="r" b="b"/>
            <a:pathLst>
              <a:path w="615950" h="365125">
                <a:moveTo>
                  <a:pt x="0" y="0"/>
                </a:moveTo>
                <a:lnTo>
                  <a:pt x="615696" y="0"/>
                </a:lnTo>
                <a:lnTo>
                  <a:pt x="615696" y="364998"/>
                </a:lnTo>
                <a:lnTo>
                  <a:pt x="0" y="364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147179" y="3104007"/>
            <a:ext cx="615950" cy="365125"/>
          </a:xfrm>
          <a:prstGeom prst="rect">
            <a:avLst/>
          </a:prstGeom>
          <a:solidFill>
            <a:srgbClr val="99FF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81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(0,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47179" y="2709291"/>
            <a:ext cx="466090" cy="224154"/>
          </a:xfrm>
          <a:custGeom>
            <a:avLst/>
            <a:gdLst/>
            <a:ahLst/>
            <a:cxnLst/>
            <a:rect l="l" t="t" r="r" b="b"/>
            <a:pathLst>
              <a:path w="466090" h="224155">
                <a:moveTo>
                  <a:pt x="0" y="0"/>
                </a:moveTo>
                <a:lnTo>
                  <a:pt x="465581" y="0"/>
                </a:lnTo>
                <a:lnTo>
                  <a:pt x="465581" y="224028"/>
                </a:lnTo>
                <a:lnTo>
                  <a:pt x="0" y="2240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47179" y="2709291"/>
            <a:ext cx="466090" cy="224154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302376" y="2930268"/>
            <a:ext cx="1118870" cy="875030"/>
            <a:chOff x="7302376" y="2930268"/>
            <a:chExt cx="1118870" cy="87503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6854" y="2930268"/>
              <a:ext cx="127000" cy="16611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2376" y="3462149"/>
              <a:ext cx="127001" cy="3428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800974" y="3104006"/>
              <a:ext cx="615315" cy="365125"/>
            </a:xfrm>
            <a:custGeom>
              <a:avLst/>
              <a:gdLst/>
              <a:ahLst/>
              <a:cxnLst/>
              <a:rect l="l" t="t" r="r" b="b"/>
              <a:pathLst>
                <a:path w="615315" h="365125">
                  <a:moveTo>
                    <a:pt x="614933" y="0"/>
                  </a:moveTo>
                  <a:lnTo>
                    <a:pt x="0" y="0"/>
                  </a:lnTo>
                  <a:lnTo>
                    <a:pt x="0" y="364998"/>
                  </a:lnTo>
                  <a:lnTo>
                    <a:pt x="614933" y="364998"/>
                  </a:lnTo>
                  <a:lnTo>
                    <a:pt x="614933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00974" y="3104006"/>
              <a:ext cx="615315" cy="365125"/>
            </a:xfrm>
            <a:custGeom>
              <a:avLst/>
              <a:gdLst/>
              <a:ahLst/>
              <a:cxnLst/>
              <a:rect l="l" t="t" r="r" b="b"/>
              <a:pathLst>
                <a:path w="615315" h="365125">
                  <a:moveTo>
                    <a:pt x="0" y="0"/>
                  </a:moveTo>
                  <a:lnTo>
                    <a:pt x="614933" y="0"/>
                  </a:lnTo>
                  <a:lnTo>
                    <a:pt x="614933" y="364998"/>
                  </a:lnTo>
                  <a:lnTo>
                    <a:pt x="0" y="3649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42313" y="3194274"/>
            <a:ext cx="5308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003300"/>
                </a:solidFill>
                <a:latin typeface="SimSun"/>
                <a:cs typeface="SimSun"/>
              </a:rPr>
              <a:t>Thread</a:t>
            </a:r>
            <a:r>
              <a:rPr sz="750" spc="-175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130" dirty="0">
                <a:solidFill>
                  <a:srgbClr val="003300"/>
                </a:solidFill>
                <a:latin typeface="SimSun"/>
                <a:cs typeface="SimSun"/>
              </a:rPr>
              <a:t>(1,</a:t>
            </a:r>
            <a:r>
              <a:rPr sz="750" spc="-170" dirty="0">
                <a:solidFill>
                  <a:srgbClr val="003300"/>
                </a:solidFill>
                <a:latin typeface="SimSun"/>
                <a:cs typeface="SimSun"/>
              </a:rPr>
              <a:t> </a:t>
            </a:r>
            <a:r>
              <a:rPr sz="750" spc="-35" dirty="0">
                <a:solidFill>
                  <a:srgbClr val="003300"/>
                </a:solidFill>
                <a:latin typeface="SimSun"/>
                <a:cs typeface="SimSun"/>
              </a:rPr>
              <a:t>0)</a:t>
            </a:r>
            <a:endParaRPr sz="750">
              <a:latin typeface="SimSun"/>
              <a:cs typeface="SimSu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00975" y="2709291"/>
            <a:ext cx="466090" cy="224154"/>
          </a:xfrm>
          <a:prstGeom prst="rect">
            <a:avLst/>
          </a:prstGeom>
          <a:solidFill>
            <a:srgbClr val="FF6600"/>
          </a:solidFill>
          <a:ln w="9525">
            <a:solidFill>
              <a:srgbClr val="95959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850"/>
              </a:lnSpc>
            </a:pPr>
            <a:r>
              <a:rPr sz="750" spc="-25" dirty="0">
                <a:solidFill>
                  <a:srgbClr val="003300"/>
                </a:solidFill>
                <a:latin typeface="SimSun"/>
                <a:cs typeface="SimSun"/>
              </a:rPr>
              <a:t>Registers</a:t>
            </a:r>
            <a:endParaRPr sz="750">
              <a:latin typeface="SimSun"/>
              <a:cs typeface="SimSu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266309" y="2930268"/>
            <a:ext cx="2830195" cy="1518920"/>
            <a:chOff x="5266309" y="2930268"/>
            <a:chExt cx="2830195" cy="151892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9126" y="2930268"/>
              <a:ext cx="127000" cy="16611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1026" y="3462149"/>
              <a:ext cx="127001" cy="34289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074" y="3912999"/>
              <a:ext cx="236983" cy="1270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282184" y="351891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4"/>
                  </a:lnTo>
                  <a:lnTo>
                    <a:pt x="9288" y="365059"/>
                  </a:lnTo>
                  <a:lnTo>
                    <a:pt x="20555" y="321243"/>
                  </a:lnTo>
                  <a:lnTo>
                    <a:pt x="35929" y="279238"/>
                  </a:lnTo>
                  <a:lnTo>
                    <a:pt x="55182" y="239272"/>
                  </a:lnTo>
                  <a:lnTo>
                    <a:pt x="78083" y="201576"/>
                  </a:lnTo>
                  <a:lnTo>
                    <a:pt x="104403" y="166379"/>
                  </a:lnTo>
                  <a:lnTo>
                    <a:pt x="133911" y="133911"/>
                  </a:lnTo>
                  <a:lnTo>
                    <a:pt x="166379" y="104403"/>
                  </a:lnTo>
                  <a:lnTo>
                    <a:pt x="201576" y="78083"/>
                  </a:lnTo>
                  <a:lnTo>
                    <a:pt x="239272" y="55182"/>
                  </a:lnTo>
                  <a:lnTo>
                    <a:pt x="279238" y="35929"/>
                  </a:lnTo>
                  <a:lnTo>
                    <a:pt x="321243" y="20555"/>
                  </a:lnTo>
                  <a:lnTo>
                    <a:pt x="365059" y="9288"/>
                  </a:lnTo>
                  <a:lnTo>
                    <a:pt x="410454" y="2360"/>
                  </a:lnTo>
                  <a:lnTo>
                    <a:pt x="457200" y="0"/>
                  </a:lnTo>
                  <a:lnTo>
                    <a:pt x="503945" y="2360"/>
                  </a:lnTo>
                  <a:lnTo>
                    <a:pt x="549340" y="9288"/>
                  </a:lnTo>
                  <a:lnTo>
                    <a:pt x="593156" y="20555"/>
                  </a:lnTo>
                  <a:lnTo>
                    <a:pt x="635161" y="35929"/>
                  </a:lnTo>
                  <a:lnTo>
                    <a:pt x="675127" y="55182"/>
                  </a:lnTo>
                  <a:lnTo>
                    <a:pt x="712823" y="78083"/>
                  </a:lnTo>
                  <a:lnTo>
                    <a:pt x="748020" y="104403"/>
                  </a:lnTo>
                  <a:lnTo>
                    <a:pt x="780488" y="133911"/>
                  </a:lnTo>
                  <a:lnTo>
                    <a:pt x="809996" y="166379"/>
                  </a:lnTo>
                  <a:lnTo>
                    <a:pt x="836316" y="201576"/>
                  </a:lnTo>
                  <a:lnTo>
                    <a:pt x="859217" y="239272"/>
                  </a:lnTo>
                  <a:lnTo>
                    <a:pt x="878470" y="279238"/>
                  </a:lnTo>
                  <a:lnTo>
                    <a:pt x="893844" y="321243"/>
                  </a:lnTo>
                  <a:lnTo>
                    <a:pt x="905111" y="365059"/>
                  </a:lnTo>
                  <a:lnTo>
                    <a:pt x="912039" y="410454"/>
                  </a:lnTo>
                  <a:lnTo>
                    <a:pt x="914400" y="457200"/>
                  </a:lnTo>
                  <a:lnTo>
                    <a:pt x="912039" y="503945"/>
                  </a:lnTo>
                  <a:lnTo>
                    <a:pt x="905111" y="549340"/>
                  </a:lnTo>
                  <a:lnTo>
                    <a:pt x="893844" y="593156"/>
                  </a:lnTo>
                  <a:lnTo>
                    <a:pt x="878470" y="635161"/>
                  </a:lnTo>
                  <a:lnTo>
                    <a:pt x="859217" y="675127"/>
                  </a:lnTo>
                  <a:lnTo>
                    <a:pt x="836316" y="712823"/>
                  </a:lnTo>
                  <a:lnTo>
                    <a:pt x="809996" y="748020"/>
                  </a:lnTo>
                  <a:lnTo>
                    <a:pt x="780488" y="780488"/>
                  </a:lnTo>
                  <a:lnTo>
                    <a:pt x="748020" y="809996"/>
                  </a:lnTo>
                  <a:lnTo>
                    <a:pt x="712823" y="836316"/>
                  </a:lnTo>
                  <a:lnTo>
                    <a:pt x="675127" y="859217"/>
                  </a:lnTo>
                  <a:lnTo>
                    <a:pt x="635161" y="878470"/>
                  </a:lnTo>
                  <a:lnTo>
                    <a:pt x="593156" y="893844"/>
                  </a:lnTo>
                  <a:lnTo>
                    <a:pt x="549340" y="905111"/>
                  </a:lnTo>
                  <a:lnTo>
                    <a:pt x="503945" y="912039"/>
                  </a:lnTo>
                  <a:lnTo>
                    <a:pt x="457200" y="914400"/>
                  </a:lnTo>
                  <a:lnTo>
                    <a:pt x="410454" y="912039"/>
                  </a:lnTo>
                  <a:lnTo>
                    <a:pt x="365059" y="905111"/>
                  </a:lnTo>
                  <a:lnTo>
                    <a:pt x="321243" y="893844"/>
                  </a:lnTo>
                  <a:lnTo>
                    <a:pt x="279238" y="878470"/>
                  </a:lnTo>
                  <a:lnTo>
                    <a:pt x="239272" y="859217"/>
                  </a:lnTo>
                  <a:lnTo>
                    <a:pt x="201576" y="836316"/>
                  </a:lnTo>
                  <a:lnTo>
                    <a:pt x="166379" y="809996"/>
                  </a:lnTo>
                  <a:lnTo>
                    <a:pt x="133911" y="780488"/>
                  </a:lnTo>
                  <a:lnTo>
                    <a:pt x="104403" y="748020"/>
                  </a:lnTo>
                  <a:lnTo>
                    <a:pt x="78083" y="712823"/>
                  </a:lnTo>
                  <a:lnTo>
                    <a:pt x="55182" y="675127"/>
                  </a:lnTo>
                  <a:lnTo>
                    <a:pt x="35929" y="635161"/>
                  </a:lnTo>
                  <a:lnTo>
                    <a:pt x="20555" y="593156"/>
                  </a:lnTo>
                  <a:lnTo>
                    <a:pt x="9288" y="549340"/>
                  </a:lnTo>
                  <a:lnTo>
                    <a:pt x="2360" y="503945"/>
                  </a:lnTo>
                  <a:lnTo>
                    <a:pt x="0" y="457200"/>
                  </a:lnTo>
                  <a:close/>
                </a:path>
              </a:pathLst>
            </a:custGeom>
            <a:ln w="317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888" y="693407"/>
            <a:ext cx="3684270" cy="8083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00" dirty="0">
                <a:latin typeface="Courier New"/>
                <a:cs typeface="Courier New"/>
              </a:rPr>
              <a:t>void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vecAdd(float*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float*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float*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n)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spc="-5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865" marR="1224280" indent="-76835">
              <a:lnSpc>
                <a:spcPts val="1540"/>
              </a:lnSpc>
              <a:spcBef>
                <a:spcPts val="100"/>
              </a:spcBef>
            </a:pPr>
            <a:r>
              <a:rPr sz="1000" dirty="0">
                <a:latin typeface="Courier New"/>
                <a:cs typeface="Courier New"/>
              </a:rPr>
              <a:t>int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size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</a:t>
            </a:r>
            <a:r>
              <a:rPr sz="1000" spc="-10" dirty="0">
                <a:latin typeface="Courier New"/>
                <a:cs typeface="Courier New"/>
              </a:rPr>
              <a:t> sizeof(float); </a:t>
            </a:r>
            <a:r>
              <a:rPr sz="1000" dirty="0">
                <a:latin typeface="Courier New"/>
                <a:cs typeface="Courier New"/>
              </a:rPr>
              <a:t>float*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A_d,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*B_d,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*C_d;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015" y="1671099"/>
            <a:ext cx="406527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28400"/>
              </a:lnSpc>
              <a:spcBef>
                <a:spcPts val="100"/>
              </a:spcBef>
            </a:pPr>
            <a:r>
              <a:rPr sz="1000" dirty="0">
                <a:latin typeface="Courier New"/>
                <a:cs typeface="Courier New"/>
              </a:rPr>
              <a:t>1.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Transfer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and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device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memory </a:t>
            </a:r>
            <a:r>
              <a:rPr sz="1000" dirty="0">
                <a:latin typeface="Courier New"/>
                <a:cs typeface="Courier New"/>
              </a:rPr>
              <a:t>cudaMalloc((void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**)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&amp;A_d,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size);</a:t>
            </a:r>
            <a:r>
              <a:rPr sz="1000" spc="50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cudaMemcpy(A_d,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size,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cudaMemcpyHostToDevice); </a:t>
            </a:r>
            <a:r>
              <a:rPr sz="1000" dirty="0">
                <a:latin typeface="Courier New"/>
                <a:cs typeface="Courier New"/>
              </a:rPr>
              <a:t>cudaMalloc((void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**)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&amp;B_d,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size);</a:t>
            </a:r>
            <a:r>
              <a:rPr sz="1000" spc="50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cudaMemcpy(B_d,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size,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cudaMemcpyHostToDevice);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014" y="2844636"/>
            <a:ext cx="2541270" cy="41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Allocate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device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memory</a:t>
            </a:r>
            <a:r>
              <a:rPr sz="1000" spc="-25" dirty="0">
                <a:latin typeface="Courier New"/>
                <a:cs typeface="Courier New"/>
              </a:rPr>
              <a:t> for </a:t>
            </a:r>
            <a:r>
              <a:rPr sz="1000" dirty="0">
                <a:latin typeface="Courier New"/>
                <a:cs typeface="Courier New"/>
              </a:rPr>
              <a:t>cudaMalloc((void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**)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&amp;C_d,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size);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142" y="3866231"/>
            <a:ext cx="1784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Courier New"/>
                <a:cs typeface="Courier New"/>
              </a:rPr>
              <a:t>3.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015" y="3431404"/>
            <a:ext cx="4141470" cy="12001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93700" algn="l"/>
              </a:tabLst>
            </a:pPr>
            <a:r>
              <a:rPr sz="1000" spc="-25" dirty="0">
                <a:latin typeface="Courier New"/>
                <a:cs typeface="Courier New"/>
              </a:rPr>
              <a:t>2.</a:t>
            </a:r>
            <a:r>
              <a:rPr sz="1000" dirty="0">
                <a:latin typeface="Courier New"/>
                <a:cs typeface="Courier New"/>
              </a:rPr>
              <a:t>	//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Kernel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invocation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code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–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shown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later</a:t>
            </a:r>
            <a:endParaRPr sz="10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340"/>
              </a:spcBef>
            </a:pPr>
            <a:r>
              <a:rPr sz="1000" spc="-50" dirty="0">
                <a:latin typeface="Courier New"/>
                <a:cs typeface="Courier New"/>
              </a:rPr>
              <a:t>…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Transfer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from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device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host</a:t>
            </a:r>
            <a:endParaRPr sz="10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Courier New"/>
                <a:cs typeface="Courier New"/>
              </a:rPr>
              <a:t>cudaMemcpy(C,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C_d,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size,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cudaMemcpyDeviceToHost);</a:t>
            </a:r>
            <a:endParaRPr sz="1000">
              <a:latin typeface="Courier New"/>
              <a:cs typeface="Courier New"/>
            </a:endParaRPr>
          </a:p>
          <a:p>
            <a:pPr marL="393065" marR="310515" indent="152400">
              <a:lnSpc>
                <a:spcPct val="128499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Free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device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memory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for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B,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0" dirty="0">
                <a:latin typeface="Courier New"/>
                <a:cs typeface="Courier New"/>
              </a:rPr>
              <a:t>C </a:t>
            </a:r>
            <a:r>
              <a:rPr sz="1000" dirty="0">
                <a:latin typeface="Courier New"/>
                <a:cs typeface="Courier New"/>
              </a:rPr>
              <a:t>cudaFree(A_d);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cudaFree(B_d);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cudaFree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(C_d);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015" y="4648080"/>
            <a:ext cx="1022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5495" y="2409063"/>
            <a:ext cx="685800" cy="4572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35"/>
              </a:spcBef>
            </a:pPr>
            <a:r>
              <a:rPr sz="1000" spc="85" dirty="0">
                <a:latin typeface="SimSun"/>
                <a:cs typeface="SimSun"/>
              </a:rPr>
              <a:t>CPU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6895" y="1951863"/>
            <a:ext cx="1257300" cy="10287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</a:pPr>
            <a:r>
              <a:rPr sz="1500" spc="-45" dirty="0">
                <a:latin typeface="SimSun"/>
                <a:cs typeface="SimSun"/>
              </a:rPr>
              <a:t>Host</a:t>
            </a:r>
            <a:r>
              <a:rPr sz="1500" spc="-300" dirty="0">
                <a:latin typeface="SimSun"/>
                <a:cs typeface="SimSun"/>
              </a:rPr>
              <a:t> </a:t>
            </a:r>
            <a:r>
              <a:rPr sz="1500" spc="105" dirty="0">
                <a:latin typeface="SimSun"/>
                <a:cs typeface="SimSun"/>
              </a:rPr>
              <a:t>Memory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1394" y="2409063"/>
            <a:ext cx="800100" cy="4572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000" spc="100" dirty="0">
                <a:latin typeface="SimSun"/>
                <a:cs typeface="SimSun"/>
              </a:rPr>
              <a:t>GPU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00" spc="-80" dirty="0">
                <a:latin typeface="SimSun"/>
                <a:cs typeface="SimSun"/>
              </a:rPr>
              <a:t>Part</a:t>
            </a:r>
            <a:r>
              <a:rPr sz="1000" spc="-235" dirty="0">
                <a:latin typeface="SimSun"/>
                <a:cs typeface="SimSun"/>
              </a:rPr>
              <a:t> </a:t>
            </a:r>
            <a:r>
              <a:rPr sz="1000" spc="-50" dirty="0">
                <a:latin typeface="SimSun"/>
                <a:cs typeface="SimSun"/>
              </a:rPr>
              <a:t>2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2794" y="1951863"/>
            <a:ext cx="1257300" cy="102870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15"/>
              </a:spcBef>
            </a:pPr>
            <a:r>
              <a:rPr sz="1350" spc="-60" dirty="0">
                <a:latin typeface="SimSun"/>
                <a:cs typeface="SimSun"/>
              </a:rPr>
              <a:t>Device</a:t>
            </a:r>
            <a:r>
              <a:rPr sz="1350" spc="-254" dirty="0">
                <a:latin typeface="SimSun"/>
                <a:cs typeface="SimSun"/>
              </a:rPr>
              <a:t> </a:t>
            </a:r>
            <a:r>
              <a:rPr sz="1350" spc="95" dirty="0">
                <a:latin typeface="SimSun"/>
                <a:cs typeface="SimSun"/>
              </a:rPr>
              <a:t>Memory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4950" y="1602613"/>
            <a:ext cx="970915" cy="355600"/>
            <a:chOff x="6544950" y="1602613"/>
            <a:chExt cx="970915" cy="355600"/>
          </a:xfrm>
        </p:grpSpPr>
        <p:sp>
          <p:nvSpPr>
            <p:cNvPr id="14" name="object 14"/>
            <p:cNvSpPr/>
            <p:nvPr/>
          </p:nvSpPr>
          <p:spPr>
            <a:xfrm>
              <a:off x="6972769" y="1608963"/>
              <a:ext cx="537210" cy="342900"/>
            </a:xfrm>
            <a:custGeom>
              <a:avLst/>
              <a:gdLst/>
              <a:ahLst/>
              <a:cxnLst/>
              <a:rect l="l" t="t" r="r" b="b"/>
              <a:pathLst>
                <a:path w="537209" h="342900">
                  <a:moveTo>
                    <a:pt x="85737" y="0"/>
                  </a:moveTo>
                  <a:lnTo>
                    <a:pt x="0" y="0"/>
                  </a:lnTo>
                  <a:lnTo>
                    <a:pt x="51743" y="2577"/>
                  </a:lnTo>
                  <a:lnTo>
                    <a:pt x="101849" y="10128"/>
                  </a:lnTo>
                  <a:lnTo>
                    <a:pt x="149886" y="22383"/>
                  </a:lnTo>
                  <a:lnTo>
                    <a:pt x="195426" y="39068"/>
                  </a:lnTo>
                  <a:lnTo>
                    <a:pt x="238037" y="59915"/>
                  </a:lnTo>
                  <a:lnTo>
                    <a:pt x="277289" y="84650"/>
                  </a:lnTo>
                  <a:lnTo>
                    <a:pt x="312751" y="113004"/>
                  </a:lnTo>
                  <a:lnTo>
                    <a:pt x="343994" y="144704"/>
                  </a:lnTo>
                  <a:lnTo>
                    <a:pt x="370587" y="179480"/>
                  </a:lnTo>
                  <a:lnTo>
                    <a:pt x="392100" y="217061"/>
                  </a:lnTo>
                  <a:lnTo>
                    <a:pt x="408101" y="257175"/>
                  </a:lnTo>
                  <a:lnTo>
                    <a:pt x="365239" y="257175"/>
                  </a:lnTo>
                  <a:lnTo>
                    <a:pt x="464350" y="342900"/>
                  </a:lnTo>
                  <a:lnTo>
                    <a:pt x="536689" y="257175"/>
                  </a:lnTo>
                  <a:lnTo>
                    <a:pt x="493826" y="257175"/>
                  </a:lnTo>
                  <a:lnTo>
                    <a:pt x="477825" y="217061"/>
                  </a:lnTo>
                  <a:lnTo>
                    <a:pt x="456312" y="179480"/>
                  </a:lnTo>
                  <a:lnTo>
                    <a:pt x="429719" y="144704"/>
                  </a:lnTo>
                  <a:lnTo>
                    <a:pt x="398477" y="113004"/>
                  </a:lnTo>
                  <a:lnTo>
                    <a:pt x="363015" y="84650"/>
                  </a:lnTo>
                  <a:lnTo>
                    <a:pt x="323764" y="59915"/>
                  </a:lnTo>
                  <a:lnTo>
                    <a:pt x="281154" y="39068"/>
                  </a:lnTo>
                  <a:lnTo>
                    <a:pt x="235616" y="22383"/>
                  </a:lnTo>
                  <a:lnTo>
                    <a:pt x="187581" y="10128"/>
                  </a:lnTo>
                  <a:lnTo>
                    <a:pt x="137477" y="2577"/>
                  </a:lnTo>
                  <a:lnTo>
                    <a:pt x="857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1300" y="1608963"/>
              <a:ext cx="464820" cy="342900"/>
            </a:xfrm>
            <a:custGeom>
              <a:avLst/>
              <a:gdLst/>
              <a:ahLst/>
              <a:cxnLst/>
              <a:rect l="l" t="t" r="r" b="b"/>
              <a:pathLst>
                <a:path w="464820" h="342900">
                  <a:moveTo>
                    <a:pt x="421474" y="0"/>
                  </a:moveTo>
                  <a:lnTo>
                    <a:pt x="368605" y="2671"/>
                  </a:lnTo>
                  <a:lnTo>
                    <a:pt x="317695" y="10472"/>
                  </a:lnTo>
                  <a:lnTo>
                    <a:pt x="269140" y="23080"/>
                  </a:lnTo>
                  <a:lnTo>
                    <a:pt x="223335" y="40175"/>
                  </a:lnTo>
                  <a:lnTo>
                    <a:pt x="180675" y="61435"/>
                  </a:lnTo>
                  <a:lnTo>
                    <a:pt x="141554" y="86538"/>
                  </a:lnTo>
                  <a:lnTo>
                    <a:pt x="106369" y="115164"/>
                  </a:lnTo>
                  <a:lnTo>
                    <a:pt x="75513" y="146992"/>
                  </a:lnTo>
                  <a:lnTo>
                    <a:pt x="49381" y="181699"/>
                  </a:lnTo>
                  <a:lnTo>
                    <a:pt x="28369" y="218964"/>
                  </a:lnTo>
                  <a:lnTo>
                    <a:pt x="12871" y="258467"/>
                  </a:lnTo>
                  <a:lnTo>
                    <a:pt x="3283" y="299886"/>
                  </a:lnTo>
                  <a:lnTo>
                    <a:pt x="0" y="342899"/>
                  </a:lnTo>
                  <a:lnTo>
                    <a:pt x="85725" y="342899"/>
                  </a:lnTo>
                  <a:lnTo>
                    <a:pt x="89067" y="299584"/>
                  </a:lnTo>
                  <a:lnTo>
                    <a:pt x="98835" y="257807"/>
                  </a:lnTo>
                  <a:lnTo>
                    <a:pt x="114640" y="217919"/>
                  </a:lnTo>
                  <a:lnTo>
                    <a:pt x="136092" y="180270"/>
                  </a:lnTo>
                  <a:lnTo>
                    <a:pt x="162802" y="145211"/>
                  </a:lnTo>
                  <a:lnTo>
                    <a:pt x="194383" y="113093"/>
                  </a:lnTo>
                  <a:lnTo>
                    <a:pt x="230443" y="84266"/>
                  </a:lnTo>
                  <a:lnTo>
                    <a:pt x="270595" y="59082"/>
                  </a:lnTo>
                  <a:lnTo>
                    <a:pt x="314450" y="37890"/>
                  </a:lnTo>
                  <a:lnTo>
                    <a:pt x="361617" y="21042"/>
                  </a:lnTo>
                  <a:lnTo>
                    <a:pt x="411709" y="8887"/>
                  </a:lnTo>
                  <a:lnTo>
                    <a:pt x="464337" y="1777"/>
                  </a:lnTo>
                  <a:lnTo>
                    <a:pt x="442934" y="446"/>
                  </a:lnTo>
                  <a:lnTo>
                    <a:pt x="421474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1300" y="1608963"/>
              <a:ext cx="958215" cy="342900"/>
            </a:xfrm>
            <a:custGeom>
              <a:avLst/>
              <a:gdLst/>
              <a:ahLst/>
              <a:cxnLst/>
              <a:rect l="l" t="t" r="r" b="b"/>
              <a:pathLst>
                <a:path w="958215" h="342900">
                  <a:moveTo>
                    <a:pt x="464337" y="1777"/>
                  </a:moveTo>
                  <a:lnTo>
                    <a:pt x="411709" y="8887"/>
                  </a:lnTo>
                  <a:lnTo>
                    <a:pt x="361617" y="21042"/>
                  </a:lnTo>
                  <a:lnTo>
                    <a:pt x="314450" y="37890"/>
                  </a:lnTo>
                  <a:lnTo>
                    <a:pt x="270595" y="59082"/>
                  </a:lnTo>
                  <a:lnTo>
                    <a:pt x="230443" y="84266"/>
                  </a:lnTo>
                  <a:lnTo>
                    <a:pt x="194383" y="113093"/>
                  </a:lnTo>
                  <a:lnTo>
                    <a:pt x="162802" y="145211"/>
                  </a:lnTo>
                  <a:lnTo>
                    <a:pt x="136092" y="180270"/>
                  </a:lnTo>
                  <a:lnTo>
                    <a:pt x="114640" y="217919"/>
                  </a:lnTo>
                  <a:lnTo>
                    <a:pt x="98835" y="257807"/>
                  </a:lnTo>
                  <a:lnTo>
                    <a:pt x="89067" y="299584"/>
                  </a:lnTo>
                  <a:lnTo>
                    <a:pt x="85725" y="342899"/>
                  </a:lnTo>
                  <a:lnTo>
                    <a:pt x="0" y="342899"/>
                  </a:lnTo>
                  <a:lnTo>
                    <a:pt x="3283" y="299886"/>
                  </a:lnTo>
                  <a:lnTo>
                    <a:pt x="12871" y="258467"/>
                  </a:lnTo>
                  <a:lnTo>
                    <a:pt x="28369" y="218964"/>
                  </a:lnTo>
                  <a:lnTo>
                    <a:pt x="49381" y="181699"/>
                  </a:lnTo>
                  <a:lnTo>
                    <a:pt x="75513" y="146992"/>
                  </a:lnTo>
                  <a:lnTo>
                    <a:pt x="106369" y="115164"/>
                  </a:lnTo>
                  <a:lnTo>
                    <a:pt x="141554" y="86538"/>
                  </a:lnTo>
                  <a:lnTo>
                    <a:pt x="180675" y="61435"/>
                  </a:lnTo>
                  <a:lnTo>
                    <a:pt x="223335" y="40175"/>
                  </a:lnTo>
                  <a:lnTo>
                    <a:pt x="269140" y="23080"/>
                  </a:lnTo>
                  <a:lnTo>
                    <a:pt x="317695" y="10472"/>
                  </a:lnTo>
                  <a:lnTo>
                    <a:pt x="368605" y="2671"/>
                  </a:lnTo>
                  <a:lnTo>
                    <a:pt x="421474" y="0"/>
                  </a:lnTo>
                  <a:lnTo>
                    <a:pt x="507199" y="0"/>
                  </a:lnTo>
                  <a:lnTo>
                    <a:pt x="558942" y="2577"/>
                  </a:lnTo>
                  <a:lnTo>
                    <a:pt x="609047" y="10128"/>
                  </a:lnTo>
                  <a:lnTo>
                    <a:pt x="657084" y="22383"/>
                  </a:lnTo>
                  <a:lnTo>
                    <a:pt x="702623" y="39068"/>
                  </a:lnTo>
                  <a:lnTo>
                    <a:pt x="745232" y="59915"/>
                  </a:lnTo>
                  <a:lnTo>
                    <a:pt x="784483" y="84650"/>
                  </a:lnTo>
                  <a:lnTo>
                    <a:pt x="819946" y="113004"/>
                  </a:lnTo>
                  <a:lnTo>
                    <a:pt x="851189" y="144704"/>
                  </a:lnTo>
                  <a:lnTo>
                    <a:pt x="877782" y="179480"/>
                  </a:lnTo>
                  <a:lnTo>
                    <a:pt x="899297" y="217061"/>
                  </a:lnTo>
                  <a:lnTo>
                    <a:pt x="915301" y="257174"/>
                  </a:lnTo>
                  <a:lnTo>
                    <a:pt x="958164" y="257174"/>
                  </a:lnTo>
                  <a:lnTo>
                    <a:pt x="885825" y="342899"/>
                  </a:lnTo>
                  <a:lnTo>
                    <a:pt x="786714" y="257174"/>
                  </a:lnTo>
                  <a:lnTo>
                    <a:pt x="829576" y="257174"/>
                  </a:lnTo>
                  <a:lnTo>
                    <a:pt x="813572" y="217061"/>
                  </a:lnTo>
                  <a:lnTo>
                    <a:pt x="792057" y="179480"/>
                  </a:lnTo>
                  <a:lnTo>
                    <a:pt x="765464" y="144704"/>
                  </a:lnTo>
                  <a:lnTo>
                    <a:pt x="734221" y="113004"/>
                  </a:lnTo>
                  <a:lnTo>
                    <a:pt x="698758" y="84650"/>
                  </a:lnTo>
                  <a:lnTo>
                    <a:pt x="659507" y="59915"/>
                  </a:lnTo>
                  <a:lnTo>
                    <a:pt x="616898" y="39068"/>
                  </a:lnTo>
                  <a:lnTo>
                    <a:pt x="571359" y="22383"/>
                  </a:lnTo>
                  <a:lnTo>
                    <a:pt x="523322" y="10128"/>
                  </a:lnTo>
                  <a:lnTo>
                    <a:pt x="473217" y="2577"/>
                  </a:lnTo>
                  <a:lnTo>
                    <a:pt x="421474" y="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58617" y="1283143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SimSun"/>
                <a:cs typeface="SimSun"/>
              </a:rPr>
              <a:t>Part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1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58663" y="3031364"/>
            <a:ext cx="970915" cy="298450"/>
            <a:chOff x="6558663" y="3031364"/>
            <a:chExt cx="970915" cy="298450"/>
          </a:xfrm>
        </p:grpSpPr>
        <p:sp>
          <p:nvSpPr>
            <p:cNvPr id="19" name="object 19"/>
            <p:cNvSpPr/>
            <p:nvPr/>
          </p:nvSpPr>
          <p:spPr>
            <a:xfrm>
              <a:off x="6565023" y="3037712"/>
              <a:ext cx="490220" cy="285750"/>
            </a:xfrm>
            <a:custGeom>
              <a:avLst/>
              <a:gdLst/>
              <a:ahLst/>
              <a:cxnLst/>
              <a:rect l="l" t="t" r="r" b="b"/>
              <a:pathLst>
                <a:path w="490220" h="285750">
                  <a:moveTo>
                    <a:pt x="57708" y="0"/>
                  </a:moveTo>
                  <a:lnTo>
                    <a:pt x="0" y="71437"/>
                  </a:lnTo>
                  <a:lnTo>
                    <a:pt x="35712" y="71437"/>
                  </a:lnTo>
                  <a:lnTo>
                    <a:pt x="53425" y="107036"/>
                  </a:lnTo>
                  <a:lnTo>
                    <a:pt x="77492" y="140165"/>
                  </a:lnTo>
                  <a:lnTo>
                    <a:pt x="107367" y="170565"/>
                  </a:lnTo>
                  <a:lnTo>
                    <a:pt x="142504" y="197982"/>
                  </a:lnTo>
                  <a:lnTo>
                    <a:pt x="182357" y="222157"/>
                  </a:lnTo>
                  <a:lnTo>
                    <a:pt x="226378" y="242835"/>
                  </a:lnTo>
                  <a:lnTo>
                    <a:pt x="274023" y="259758"/>
                  </a:lnTo>
                  <a:lnTo>
                    <a:pt x="324744" y="272670"/>
                  </a:lnTo>
                  <a:lnTo>
                    <a:pt x="377995" y="281314"/>
                  </a:lnTo>
                  <a:lnTo>
                    <a:pt x="433230" y="285433"/>
                  </a:lnTo>
                  <a:lnTo>
                    <a:pt x="489902" y="284772"/>
                  </a:lnTo>
                  <a:lnTo>
                    <a:pt x="435903" y="279535"/>
                  </a:lnTo>
                  <a:lnTo>
                    <a:pt x="384150" y="270027"/>
                  </a:lnTo>
                  <a:lnTo>
                    <a:pt x="335113" y="256507"/>
                  </a:lnTo>
                  <a:lnTo>
                    <a:pt x="289258" y="239237"/>
                  </a:lnTo>
                  <a:lnTo>
                    <a:pt x="247053" y="218476"/>
                  </a:lnTo>
                  <a:lnTo>
                    <a:pt x="208965" y="194486"/>
                  </a:lnTo>
                  <a:lnTo>
                    <a:pt x="175464" y="167526"/>
                  </a:lnTo>
                  <a:lnTo>
                    <a:pt x="147015" y="137858"/>
                  </a:lnTo>
                  <a:lnTo>
                    <a:pt x="124088" y="105741"/>
                  </a:lnTo>
                  <a:lnTo>
                    <a:pt x="107149" y="71437"/>
                  </a:lnTo>
                  <a:lnTo>
                    <a:pt x="142874" y="71437"/>
                  </a:lnTo>
                  <a:lnTo>
                    <a:pt x="577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9209" y="3037712"/>
              <a:ext cx="504190" cy="285750"/>
            </a:xfrm>
            <a:custGeom>
              <a:avLst/>
              <a:gdLst/>
              <a:ahLst/>
              <a:cxnLst/>
              <a:rect l="l" t="t" r="r" b="b"/>
              <a:pathLst>
                <a:path w="504190" h="285750">
                  <a:moveTo>
                    <a:pt x="503631" y="0"/>
                  </a:moveTo>
                  <a:lnTo>
                    <a:pt x="432193" y="0"/>
                  </a:lnTo>
                  <a:lnTo>
                    <a:pt x="428248" y="38773"/>
                  </a:lnTo>
                  <a:lnTo>
                    <a:pt x="416755" y="75961"/>
                  </a:lnTo>
                  <a:lnTo>
                    <a:pt x="398230" y="111224"/>
                  </a:lnTo>
                  <a:lnTo>
                    <a:pt x="373187" y="144221"/>
                  </a:lnTo>
                  <a:lnTo>
                    <a:pt x="342141" y="174611"/>
                  </a:lnTo>
                  <a:lnTo>
                    <a:pt x="305608" y="202053"/>
                  </a:lnTo>
                  <a:lnTo>
                    <a:pt x="264101" y="226208"/>
                  </a:lnTo>
                  <a:lnTo>
                    <a:pt x="218137" y="246735"/>
                  </a:lnTo>
                  <a:lnTo>
                    <a:pt x="168230" y="263293"/>
                  </a:lnTo>
                  <a:lnTo>
                    <a:pt x="114895" y="275542"/>
                  </a:lnTo>
                  <a:lnTo>
                    <a:pt x="58646" y="283141"/>
                  </a:lnTo>
                  <a:lnTo>
                    <a:pt x="0" y="285750"/>
                  </a:lnTo>
                  <a:lnTo>
                    <a:pt x="71437" y="285750"/>
                  </a:lnTo>
                  <a:lnTo>
                    <a:pt x="130084" y="283141"/>
                  </a:lnTo>
                  <a:lnTo>
                    <a:pt x="186332" y="275542"/>
                  </a:lnTo>
                  <a:lnTo>
                    <a:pt x="239667" y="263293"/>
                  </a:lnTo>
                  <a:lnTo>
                    <a:pt x="289575" y="246735"/>
                  </a:lnTo>
                  <a:lnTo>
                    <a:pt x="335539" y="226208"/>
                  </a:lnTo>
                  <a:lnTo>
                    <a:pt x="377045" y="202053"/>
                  </a:lnTo>
                  <a:lnTo>
                    <a:pt x="413578" y="174611"/>
                  </a:lnTo>
                  <a:lnTo>
                    <a:pt x="444624" y="144221"/>
                  </a:lnTo>
                  <a:lnTo>
                    <a:pt x="469667" y="111224"/>
                  </a:lnTo>
                  <a:lnTo>
                    <a:pt x="488192" y="75961"/>
                  </a:lnTo>
                  <a:lnTo>
                    <a:pt x="499685" y="38773"/>
                  </a:lnTo>
                  <a:lnTo>
                    <a:pt x="503631" y="0"/>
                  </a:lnTo>
                  <a:close/>
                </a:path>
              </a:pathLst>
            </a:custGeom>
            <a:solidFill>
              <a:srgbClr val="487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65013" y="3037714"/>
              <a:ext cx="958215" cy="285750"/>
            </a:xfrm>
            <a:custGeom>
              <a:avLst/>
              <a:gdLst/>
              <a:ahLst/>
              <a:cxnLst/>
              <a:rect l="l" t="t" r="r" b="b"/>
              <a:pathLst>
                <a:path w="958215" h="285750">
                  <a:moveTo>
                    <a:pt x="489915" y="284772"/>
                  </a:moveTo>
                  <a:lnTo>
                    <a:pt x="435912" y="279535"/>
                  </a:lnTo>
                  <a:lnTo>
                    <a:pt x="384158" y="270027"/>
                  </a:lnTo>
                  <a:lnTo>
                    <a:pt x="335120" y="256507"/>
                  </a:lnTo>
                  <a:lnTo>
                    <a:pt x="289265" y="239237"/>
                  </a:lnTo>
                  <a:lnTo>
                    <a:pt x="247061" y="218476"/>
                  </a:lnTo>
                  <a:lnTo>
                    <a:pt x="208974" y="194486"/>
                  </a:lnTo>
                  <a:lnTo>
                    <a:pt x="175474" y="167526"/>
                  </a:lnTo>
                  <a:lnTo>
                    <a:pt x="147027" y="137858"/>
                  </a:lnTo>
                  <a:lnTo>
                    <a:pt x="124100" y="105741"/>
                  </a:lnTo>
                  <a:lnTo>
                    <a:pt x="107162" y="71437"/>
                  </a:lnTo>
                  <a:lnTo>
                    <a:pt x="142875" y="71437"/>
                  </a:lnTo>
                  <a:lnTo>
                    <a:pt x="57721" y="0"/>
                  </a:lnTo>
                  <a:lnTo>
                    <a:pt x="0" y="71437"/>
                  </a:lnTo>
                  <a:lnTo>
                    <a:pt x="35725" y="71437"/>
                  </a:lnTo>
                  <a:lnTo>
                    <a:pt x="54091" y="108095"/>
                  </a:lnTo>
                  <a:lnTo>
                    <a:pt x="79243" y="142172"/>
                  </a:lnTo>
                  <a:lnTo>
                    <a:pt x="110590" y="173366"/>
                  </a:lnTo>
                  <a:lnTo>
                    <a:pt x="147547" y="201377"/>
                  </a:lnTo>
                  <a:lnTo>
                    <a:pt x="189526" y="225904"/>
                  </a:lnTo>
                  <a:lnTo>
                    <a:pt x="235940" y="246646"/>
                  </a:lnTo>
                  <a:lnTo>
                    <a:pt x="286200" y="263303"/>
                  </a:lnTo>
                  <a:lnTo>
                    <a:pt x="339720" y="275573"/>
                  </a:lnTo>
                  <a:lnTo>
                    <a:pt x="395913" y="283155"/>
                  </a:lnTo>
                  <a:lnTo>
                    <a:pt x="454190" y="285750"/>
                  </a:lnTo>
                  <a:lnTo>
                    <a:pt x="525627" y="285750"/>
                  </a:lnTo>
                  <a:lnTo>
                    <a:pt x="584274" y="283141"/>
                  </a:lnTo>
                  <a:lnTo>
                    <a:pt x="640523" y="275542"/>
                  </a:lnTo>
                  <a:lnTo>
                    <a:pt x="693859" y="263293"/>
                  </a:lnTo>
                  <a:lnTo>
                    <a:pt x="743768" y="246735"/>
                  </a:lnTo>
                  <a:lnTo>
                    <a:pt x="789734" y="226208"/>
                  </a:lnTo>
                  <a:lnTo>
                    <a:pt x="831241" y="202053"/>
                  </a:lnTo>
                  <a:lnTo>
                    <a:pt x="867776" y="174611"/>
                  </a:lnTo>
                  <a:lnTo>
                    <a:pt x="898824" y="144221"/>
                  </a:lnTo>
                  <a:lnTo>
                    <a:pt x="923868" y="111224"/>
                  </a:lnTo>
                  <a:lnTo>
                    <a:pt x="942394" y="75961"/>
                  </a:lnTo>
                  <a:lnTo>
                    <a:pt x="953888" y="38773"/>
                  </a:lnTo>
                  <a:lnTo>
                    <a:pt x="957834" y="0"/>
                  </a:lnTo>
                  <a:lnTo>
                    <a:pt x="886396" y="0"/>
                  </a:lnTo>
                  <a:lnTo>
                    <a:pt x="882450" y="38773"/>
                  </a:lnTo>
                  <a:lnTo>
                    <a:pt x="870957" y="75961"/>
                  </a:lnTo>
                  <a:lnTo>
                    <a:pt x="852430" y="111224"/>
                  </a:lnTo>
                  <a:lnTo>
                    <a:pt x="827386" y="144221"/>
                  </a:lnTo>
                  <a:lnTo>
                    <a:pt x="796339" y="174611"/>
                  </a:lnTo>
                  <a:lnTo>
                    <a:pt x="759804" y="202053"/>
                  </a:lnTo>
                  <a:lnTo>
                    <a:pt x="718296" y="226208"/>
                  </a:lnTo>
                  <a:lnTo>
                    <a:pt x="672330" y="246735"/>
                  </a:lnTo>
                  <a:lnTo>
                    <a:pt x="622422" y="263293"/>
                  </a:lnTo>
                  <a:lnTo>
                    <a:pt x="569086" y="275542"/>
                  </a:lnTo>
                  <a:lnTo>
                    <a:pt x="512837" y="283141"/>
                  </a:lnTo>
                  <a:lnTo>
                    <a:pt x="454190" y="28575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58617" y="3454841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SimSun"/>
                <a:cs typeface="SimSun"/>
              </a:rPr>
              <a:t>Part</a:t>
            </a:r>
            <a:r>
              <a:rPr sz="1800" spc="-380" dirty="0">
                <a:latin typeface="SimSun"/>
                <a:cs typeface="SimSun"/>
              </a:rPr>
              <a:t> </a:t>
            </a:r>
            <a:r>
              <a:rPr sz="1800" spc="-50" dirty="0">
                <a:latin typeface="SimSun"/>
                <a:cs typeface="SimSun"/>
              </a:rPr>
              <a:t>3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8895" y="1163955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A[0]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575" y="1234964"/>
            <a:ext cx="7924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SimSun"/>
                <a:cs typeface="SimSun"/>
              </a:rPr>
              <a:t>vector</a:t>
            </a:r>
            <a:r>
              <a:rPr sz="1600" spc="-100" dirty="0">
                <a:latin typeface="SimSun"/>
                <a:cs typeface="SimSun"/>
              </a:rPr>
              <a:t> </a:t>
            </a:r>
            <a:r>
              <a:rPr sz="1600" spc="150" dirty="0">
                <a:latin typeface="SimSun"/>
                <a:cs typeface="SimSun"/>
              </a:rPr>
              <a:t>A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1116" y="1936880"/>
            <a:ext cx="7753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SimSun"/>
                <a:cs typeface="SimSun"/>
              </a:rPr>
              <a:t>vector</a:t>
            </a:r>
            <a:r>
              <a:rPr sz="1600" spc="-10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116" y="3354548"/>
            <a:ext cx="790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SimSun"/>
                <a:cs typeface="SimSun"/>
              </a:rPr>
              <a:t>vector</a:t>
            </a:r>
            <a:r>
              <a:rPr sz="1600" spc="-100" dirty="0">
                <a:latin typeface="SimSun"/>
                <a:cs typeface="SimSun"/>
              </a:rPr>
              <a:t> </a:t>
            </a:r>
            <a:r>
              <a:rPr sz="1600" spc="140" dirty="0">
                <a:latin typeface="SimSun"/>
                <a:cs typeface="SimSun"/>
              </a:rPr>
              <a:t>C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1845" y="1163955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4795" y="1163955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A[2]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7745" y="1163955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A[3]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0695" y="1163955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A[4]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6594" y="1163955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994"/>
              </a:spcBef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A[N-</a:t>
            </a:r>
            <a:r>
              <a:rPr sz="1200" spc="-25" dirty="0">
                <a:solidFill>
                  <a:srgbClr val="001F5F"/>
                </a:solidFill>
                <a:latin typeface="SimSun"/>
                <a:cs typeface="SimSun"/>
              </a:rPr>
              <a:t>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8895" y="1906904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4645" y="2021037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B[0]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1845" y="1906904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67595" y="2021037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74795" y="1906904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10545" y="2021037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B[2]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7745" y="1906904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53495" y="2021037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B[3]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3589" y="1295613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0695" y="1906904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6445" y="2021037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B[4]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3589" y="1981413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46594" y="1906904"/>
            <a:ext cx="742950" cy="457200"/>
          </a:xfrm>
          <a:custGeom>
            <a:avLst/>
            <a:gdLst/>
            <a:ahLst/>
            <a:cxnLst/>
            <a:rect l="l" t="t" r="r" b="b"/>
            <a:pathLst>
              <a:path w="742950" h="457200">
                <a:moveTo>
                  <a:pt x="0" y="0"/>
                </a:moveTo>
                <a:lnTo>
                  <a:pt x="742950" y="0"/>
                </a:lnTo>
                <a:lnTo>
                  <a:pt x="7429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52944" y="2021037"/>
            <a:ext cx="73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B[N-</a:t>
            </a:r>
            <a:r>
              <a:rPr sz="1200" spc="-25" dirty="0">
                <a:solidFill>
                  <a:srgbClr val="001F5F"/>
                </a:solidFill>
                <a:latin typeface="SimSun"/>
                <a:cs typeface="SimSun"/>
              </a:rPr>
              <a:t>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8895" y="3335654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C[0]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1845" y="3335654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74795" y="3335654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C[2]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7745" y="3335654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C[3]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60695" y="3335654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001F5F"/>
                </a:solidFill>
                <a:latin typeface="SimSun"/>
                <a:cs typeface="SimSun"/>
              </a:rPr>
              <a:t>C[4]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6594" y="3335654"/>
            <a:ext cx="74295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994"/>
              </a:spcBef>
            </a:pPr>
            <a:r>
              <a:rPr sz="1200" dirty="0">
                <a:solidFill>
                  <a:srgbClr val="001F5F"/>
                </a:solidFill>
                <a:latin typeface="SimSun"/>
                <a:cs typeface="SimSun"/>
              </a:rPr>
              <a:t>C[N-</a:t>
            </a:r>
            <a:r>
              <a:rPr sz="1200" spc="-25" dirty="0">
                <a:solidFill>
                  <a:srgbClr val="001F5F"/>
                </a:solidFill>
                <a:latin typeface="SimSun"/>
                <a:cs typeface="SimSun"/>
              </a:rPr>
              <a:t>1]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3589" y="3467313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65" dirty="0">
                <a:latin typeface="SimSun"/>
                <a:cs typeface="SimSun"/>
              </a:rPr>
              <a:t>…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60345" y="2649854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200025"/>
                </a:moveTo>
                <a:lnTo>
                  <a:pt x="5283" y="154163"/>
                </a:lnTo>
                <a:lnTo>
                  <a:pt x="20331" y="112061"/>
                </a:lnTo>
                <a:lnTo>
                  <a:pt x="43945" y="74922"/>
                </a:lnTo>
                <a:lnTo>
                  <a:pt x="74922" y="43945"/>
                </a:lnTo>
                <a:lnTo>
                  <a:pt x="112061" y="20331"/>
                </a:lnTo>
                <a:lnTo>
                  <a:pt x="154163" y="5283"/>
                </a:lnTo>
                <a:lnTo>
                  <a:pt x="200025" y="0"/>
                </a:lnTo>
                <a:lnTo>
                  <a:pt x="245886" y="5283"/>
                </a:lnTo>
                <a:lnTo>
                  <a:pt x="287988" y="20331"/>
                </a:lnTo>
                <a:lnTo>
                  <a:pt x="325127" y="43945"/>
                </a:lnTo>
                <a:lnTo>
                  <a:pt x="356104" y="74922"/>
                </a:lnTo>
                <a:lnTo>
                  <a:pt x="379718" y="112061"/>
                </a:lnTo>
                <a:lnTo>
                  <a:pt x="394766" y="154163"/>
                </a:lnTo>
                <a:lnTo>
                  <a:pt x="400050" y="200025"/>
                </a:lnTo>
                <a:lnTo>
                  <a:pt x="394766" y="245886"/>
                </a:lnTo>
                <a:lnTo>
                  <a:pt x="379718" y="287988"/>
                </a:lnTo>
                <a:lnTo>
                  <a:pt x="356104" y="325127"/>
                </a:lnTo>
                <a:lnTo>
                  <a:pt x="325127" y="356104"/>
                </a:lnTo>
                <a:lnTo>
                  <a:pt x="287988" y="379718"/>
                </a:lnTo>
                <a:lnTo>
                  <a:pt x="245886" y="394766"/>
                </a:lnTo>
                <a:lnTo>
                  <a:pt x="200025" y="400050"/>
                </a:lnTo>
                <a:lnTo>
                  <a:pt x="154163" y="394766"/>
                </a:lnTo>
                <a:lnTo>
                  <a:pt x="112061" y="379718"/>
                </a:lnTo>
                <a:lnTo>
                  <a:pt x="74922" y="356104"/>
                </a:lnTo>
                <a:lnTo>
                  <a:pt x="43945" y="325127"/>
                </a:lnTo>
                <a:lnTo>
                  <a:pt x="20331" y="287988"/>
                </a:lnTo>
                <a:lnTo>
                  <a:pt x="5283" y="245886"/>
                </a:lnTo>
                <a:lnTo>
                  <a:pt x="0" y="200025"/>
                </a:lnTo>
                <a:close/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05100" y="2751192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67403" y="1614424"/>
            <a:ext cx="1142365" cy="1716405"/>
            <a:chOff x="2767403" y="1614424"/>
            <a:chExt cx="1142365" cy="1716405"/>
          </a:xfrm>
        </p:grpSpPr>
        <p:sp>
          <p:nvSpPr>
            <p:cNvPr id="36" name="object 36"/>
            <p:cNvSpPr/>
            <p:nvPr/>
          </p:nvSpPr>
          <p:spPr>
            <a:xfrm>
              <a:off x="2817114" y="1620774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69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73753" y="261899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02149" y="2363722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69" h="332105">
                  <a:moveTo>
                    <a:pt x="1143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57963" y="26188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8954" y="3051046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5139" y="324765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03295" y="264985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48050" y="2751192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10353" y="1614424"/>
            <a:ext cx="1142365" cy="1716405"/>
            <a:chOff x="3510353" y="1614424"/>
            <a:chExt cx="1142365" cy="1716405"/>
          </a:xfrm>
        </p:grpSpPr>
        <p:sp>
          <p:nvSpPr>
            <p:cNvPr id="45" name="object 45"/>
            <p:cNvSpPr/>
            <p:nvPr/>
          </p:nvSpPr>
          <p:spPr>
            <a:xfrm>
              <a:off x="3560063" y="1620774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6703" y="261899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45098" y="2363722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00913" y="26188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01903" y="3051046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8088" y="324765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46244" y="264985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391000" y="2751192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253303" y="1614424"/>
            <a:ext cx="1142365" cy="1716405"/>
            <a:chOff x="4253303" y="1614424"/>
            <a:chExt cx="1142365" cy="1716405"/>
          </a:xfrm>
        </p:grpSpPr>
        <p:sp>
          <p:nvSpPr>
            <p:cNvPr id="54" name="object 54"/>
            <p:cNvSpPr/>
            <p:nvPr/>
          </p:nvSpPr>
          <p:spPr>
            <a:xfrm>
              <a:off x="4303013" y="1620774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59653" y="261899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8048" y="2363722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43863" y="26188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44853" y="3051046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01038" y="324765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89194" y="264985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133950" y="2751192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96253" y="1614424"/>
            <a:ext cx="1142365" cy="1716405"/>
            <a:chOff x="4996253" y="1614424"/>
            <a:chExt cx="1142365" cy="1716405"/>
          </a:xfrm>
        </p:grpSpPr>
        <p:sp>
          <p:nvSpPr>
            <p:cNvPr id="63" name="object 63"/>
            <p:cNvSpPr/>
            <p:nvPr/>
          </p:nvSpPr>
          <p:spPr>
            <a:xfrm>
              <a:off x="5045963" y="1620774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02603" y="261899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30998" y="2363722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86813" y="26188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87803" y="3051046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43988" y="324765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32144" y="264985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200025"/>
                  </a:moveTo>
                  <a:lnTo>
                    <a:pt x="5283" y="154163"/>
                  </a:lnTo>
                  <a:lnTo>
                    <a:pt x="20331" y="112061"/>
                  </a:lnTo>
                  <a:lnTo>
                    <a:pt x="43945" y="74922"/>
                  </a:lnTo>
                  <a:lnTo>
                    <a:pt x="74922" y="43945"/>
                  </a:lnTo>
                  <a:lnTo>
                    <a:pt x="112061" y="20331"/>
                  </a:lnTo>
                  <a:lnTo>
                    <a:pt x="154163" y="5283"/>
                  </a:lnTo>
                  <a:lnTo>
                    <a:pt x="200025" y="0"/>
                  </a:lnTo>
                  <a:lnTo>
                    <a:pt x="245886" y="5283"/>
                  </a:lnTo>
                  <a:lnTo>
                    <a:pt x="287988" y="20331"/>
                  </a:lnTo>
                  <a:lnTo>
                    <a:pt x="325127" y="43945"/>
                  </a:lnTo>
                  <a:lnTo>
                    <a:pt x="356104" y="74922"/>
                  </a:lnTo>
                  <a:lnTo>
                    <a:pt x="379718" y="112061"/>
                  </a:lnTo>
                  <a:lnTo>
                    <a:pt x="394766" y="154163"/>
                  </a:lnTo>
                  <a:lnTo>
                    <a:pt x="400050" y="200025"/>
                  </a:lnTo>
                  <a:lnTo>
                    <a:pt x="394766" y="245886"/>
                  </a:lnTo>
                  <a:lnTo>
                    <a:pt x="379718" y="287988"/>
                  </a:lnTo>
                  <a:lnTo>
                    <a:pt x="356104" y="325127"/>
                  </a:lnTo>
                  <a:lnTo>
                    <a:pt x="325127" y="356104"/>
                  </a:lnTo>
                  <a:lnTo>
                    <a:pt x="287988" y="379718"/>
                  </a:lnTo>
                  <a:lnTo>
                    <a:pt x="245886" y="394766"/>
                  </a:lnTo>
                  <a:lnTo>
                    <a:pt x="200025" y="400050"/>
                  </a:lnTo>
                  <a:lnTo>
                    <a:pt x="154163" y="394766"/>
                  </a:lnTo>
                  <a:lnTo>
                    <a:pt x="112061" y="379718"/>
                  </a:lnTo>
                  <a:lnTo>
                    <a:pt x="74922" y="356104"/>
                  </a:lnTo>
                  <a:lnTo>
                    <a:pt x="43945" y="325127"/>
                  </a:lnTo>
                  <a:lnTo>
                    <a:pt x="20331" y="287988"/>
                  </a:lnTo>
                  <a:lnTo>
                    <a:pt x="5283" y="245886"/>
                  </a:lnTo>
                  <a:lnTo>
                    <a:pt x="0" y="200025"/>
                  </a:lnTo>
                  <a:close/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876900" y="2751192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739203" y="1614424"/>
            <a:ext cx="386080" cy="1716405"/>
            <a:chOff x="5739203" y="1614424"/>
            <a:chExt cx="386080" cy="1716405"/>
          </a:xfrm>
        </p:grpSpPr>
        <p:sp>
          <p:nvSpPr>
            <p:cNvPr id="72" name="object 72"/>
            <p:cNvSpPr/>
            <p:nvPr/>
          </p:nvSpPr>
          <p:spPr>
            <a:xfrm>
              <a:off x="5788913" y="1620774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45553" y="261899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73948" y="2363722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2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29763" y="26188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30753" y="3051046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39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86938" y="324765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/>
          <p:nvPr/>
        </p:nvSpPr>
        <p:spPr>
          <a:xfrm>
            <a:off x="7218044" y="2649854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0" y="200025"/>
                </a:moveTo>
                <a:lnTo>
                  <a:pt x="5283" y="154163"/>
                </a:lnTo>
                <a:lnTo>
                  <a:pt x="20331" y="112061"/>
                </a:lnTo>
                <a:lnTo>
                  <a:pt x="43945" y="74922"/>
                </a:lnTo>
                <a:lnTo>
                  <a:pt x="74922" y="43945"/>
                </a:lnTo>
                <a:lnTo>
                  <a:pt x="112061" y="20331"/>
                </a:lnTo>
                <a:lnTo>
                  <a:pt x="154163" y="5283"/>
                </a:lnTo>
                <a:lnTo>
                  <a:pt x="200025" y="0"/>
                </a:lnTo>
                <a:lnTo>
                  <a:pt x="245886" y="5283"/>
                </a:lnTo>
                <a:lnTo>
                  <a:pt x="287988" y="20331"/>
                </a:lnTo>
                <a:lnTo>
                  <a:pt x="325127" y="43945"/>
                </a:lnTo>
                <a:lnTo>
                  <a:pt x="356104" y="74922"/>
                </a:lnTo>
                <a:lnTo>
                  <a:pt x="379718" y="112061"/>
                </a:lnTo>
                <a:lnTo>
                  <a:pt x="394766" y="154163"/>
                </a:lnTo>
                <a:lnTo>
                  <a:pt x="400050" y="200025"/>
                </a:lnTo>
                <a:lnTo>
                  <a:pt x="394766" y="245886"/>
                </a:lnTo>
                <a:lnTo>
                  <a:pt x="379718" y="287988"/>
                </a:lnTo>
                <a:lnTo>
                  <a:pt x="356104" y="325127"/>
                </a:lnTo>
                <a:lnTo>
                  <a:pt x="325127" y="356104"/>
                </a:lnTo>
                <a:lnTo>
                  <a:pt x="287988" y="379718"/>
                </a:lnTo>
                <a:lnTo>
                  <a:pt x="245886" y="394766"/>
                </a:lnTo>
                <a:lnTo>
                  <a:pt x="200025" y="400050"/>
                </a:lnTo>
                <a:lnTo>
                  <a:pt x="154163" y="394766"/>
                </a:lnTo>
                <a:lnTo>
                  <a:pt x="112061" y="379718"/>
                </a:lnTo>
                <a:lnTo>
                  <a:pt x="74922" y="356104"/>
                </a:lnTo>
                <a:lnTo>
                  <a:pt x="43945" y="325127"/>
                </a:lnTo>
                <a:lnTo>
                  <a:pt x="20331" y="287988"/>
                </a:lnTo>
                <a:lnTo>
                  <a:pt x="5283" y="245886"/>
                </a:lnTo>
                <a:lnTo>
                  <a:pt x="0" y="200025"/>
                </a:lnTo>
                <a:close/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362799" y="2751192"/>
            <a:ext cx="10922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5" dirty="0">
                <a:solidFill>
                  <a:srgbClr val="001F5F"/>
                </a:solidFill>
                <a:latin typeface="SimSun"/>
                <a:cs typeface="SimSun"/>
              </a:rPr>
              <a:t>+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225103" y="1614424"/>
            <a:ext cx="386080" cy="1716405"/>
            <a:chOff x="7225103" y="1614424"/>
            <a:chExt cx="386080" cy="1716405"/>
          </a:xfrm>
        </p:grpSpPr>
        <p:sp>
          <p:nvSpPr>
            <p:cNvPr id="81" name="object 81"/>
            <p:cNvSpPr/>
            <p:nvPr/>
          </p:nvSpPr>
          <p:spPr>
            <a:xfrm>
              <a:off x="7274814" y="1620774"/>
              <a:ext cx="1270" cy="1075055"/>
            </a:xfrm>
            <a:custGeom>
              <a:avLst/>
              <a:gdLst/>
              <a:ahLst/>
              <a:cxnLst/>
              <a:rect l="l" t="t" r="r" b="b"/>
              <a:pathLst>
                <a:path w="1270" h="1075055">
                  <a:moveTo>
                    <a:pt x="0" y="0"/>
                  </a:moveTo>
                  <a:lnTo>
                    <a:pt x="1181" y="107447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31453" y="261899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0" y="101"/>
                  </a:moveTo>
                  <a:lnTo>
                    <a:pt x="44538" y="7625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59850" y="2363722"/>
              <a:ext cx="1270" cy="332105"/>
            </a:xfrm>
            <a:custGeom>
              <a:avLst/>
              <a:gdLst/>
              <a:ahLst/>
              <a:cxnLst/>
              <a:rect l="l" t="t" r="r" b="b"/>
              <a:pathLst>
                <a:path w="1270" h="332105">
                  <a:moveTo>
                    <a:pt x="1143" y="0"/>
                  </a:moveTo>
                  <a:lnTo>
                    <a:pt x="0" y="33152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15663" y="2618879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317"/>
                  </a:moveTo>
                  <a:lnTo>
                    <a:pt x="44183" y="76365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16654" y="3051046"/>
              <a:ext cx="2540" cy="273685"/>
            </a:xfrm>
            <a:custGeom>
              <a:avLst/>
              <a:gdLst/>
              <a:ahLst/>
              <a:cxnLst/>
              <a:rect l="l" t="t" r="r" b="b"/>
              <a:pathLst>
                <a:path w="2540" h="273685">
                  <a:moveTo>
                    <a:pt x="2273" y="0"/>
                  </a:moveTo>
                  <a:lnTo>
                    <a:pt x="0" y="273177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72839" y="3247650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49"/>
                  </a:moveTo>
                  <a:lnTo>
                    <a:pt x="43815" y="7656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274" y="758289"/>
            <a:ext cx="7688580" cy="288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SimSun"/>
                <a:cs typeface="SimSun"/>
              </a:rPr>
              <a:t>核函数调用</a:t>
            </a:r>
            <a:endParaRPr sz="1400">
              <a:latin typeface="SimSun"/>
              <a:cs typeface="SimSun"/>
            </a:endParaRPr>
          </a:p>
          <a:p>
            <a:pPr marL="526415" indent="-171450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dirty="0">
                <a:latin typeface="SimSun"/>
                <a:cs typeface="SimSun"/>
              </a:rPr>
              <a:t>在</a:t>
            </a: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spc="-10" dirty="0">
                <a:latin typeface="SimSun"/>
                <a:cs typeface="SimSun"/>
              </a:rPr>
              <a:t>上执行的函数。</a:t>
            </a:r>
            <a:endParaRPr sz="1200">
              <a:latin typeface="SimSun"/>
              <a:cs typeface="SimSun"/>
            </a:endParaRPr>
          </a:p>
          <a:p>
            <a:pPr marL="526415" indent="-17145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dirty="0">
                <a:latin typeface="SimSun"/>
                <a:cs typeface="SimSun"/>
              </a:rPr>
              <a:t>一般通过标识符</a:t>
            </a:r>
            <a:r>
              <a:rPr sz="1200" u="sng" spc="229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sz="1200" spc="-35" dirty="0">
                <a:latin typeface="SimSun"/>
                <a:cs typeface="SimSun"/>
              </a:rPr>
              <a:t>global</a:t>
            </a:r>
            <a:r>
              <a:rPr sz="12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SimSun"/>
                <a:cs typeface="SimSun"/>
              </a:rPr>
              <a:t>修饰。</a:t>
            </a:r>
            <a:endParaRPr sz="1200">
              <a:latin typeface="SimSun"/>
              <a:cs typeface="SimSun"/>
            </a:endParaRPr>
          </a:p>
          <a:p>
            <a:pPr marL="526415" indent="-17145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spc="50" dirty="0">
                <a:latin typeface="SimSun"/>
                <a:cs typeface="SimSun"/>
              </a:rPr>
              <a:t>调用通过&lt;&lt;&lt;参数</a:t>
            </a:r>
            <a:r>
              <a:rPr sz="1200" spc="-175" dirty="0">
                <a:latin typeface="SimSun"/>
                <a:cs typeface="SimSun"/>
              </a:rPr>
              <a:t>1</a:t>
            </a:r>
            <a:r>
              <a:rPr sz="1200" spc="-60" dirty="0">
                <a:latin typeface="SimSun"/>
                <a:cs typeface="SimSun"/>
              </a:rPr>
              <a:t>,参数</a:t>
            </a:r>
            <a:r>
              <a:rPr sz="1200" spc="100" dirty="0">
                <a:latin typeface="SimSun"/>
                <a:cs typeface="SimSun"/>
              </a:rPr>
              <a:t>2</a:t>
            </a:r>
            <a:r>
              <a:rPr sz="1200" spc="-5" dirty="0">
                <a:latin typeface="SimSun"/>
                <a:cs typeface="SimSun"/>
              </a:rPr>
              <a:t>&gt;&gt;&gt;，用于说明内核函数中的线程数量，以及线程是如何组织的。</a:t>
            </a:r>
            <a:endParaRPr sz="1200">
              <a:latin typeface="SimSun"/>
              <a:cs typeface="SimSun"/>
            </a:endParaRPr>
          </a:p>
          <a:p>
            <a:pPr marL="526415" indent="-17145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dirty="0">
                <a:latin typeface="SimSun"/>
                <a:cs typeface="SimSun"/>
              </a:rPr>
              <a:t>以网格</a:t>
            </a:r>
            <a:r>
              <a:rPr sz="1200" spc="-60" dirty="0">
                <a:latin typeface="SimSun"/>
                <a:cs typeface="SimSun"/>
              </a:rPr>
              <a:t>（Grid）</a:t>
            </a:r>
            <a:r>
              <a:rPr sz="1200" dirty="0">
                <a:latin typeface="SimSun"/>
                <a:cs typeface="SimSun"/>
              </a:rPr>
              <a:t>的形式组织，每个线程格由若干个线程块</a:t>
            </a:r>
            <a:r>
              <a:rPr sz="1200" spc="-60" dirty="0">
                <a:latin typeface="SimSun"/>
                <a:cs typeface="SimSun"/>
              </a:rPr>
              <a:t>（block）</a:t>
            </a:r>
            <a:r>
              <a:rPr sz="1200" spc="-5" dirty="0">
                <a:latin typeface="SimSun"/>
                <a:cs typeface="SimSun"/>
              </a:rPr>
              <a:t>组成，而每个线程块又由若干个线程</a:t>
            </a:r>
            <a:endParaRPr sz="1200">
              <a:latin typeface="SimSun"/>
              <a:cs typeface="SimSun"/>
            </a:endParaRPr>
          </a:p>
          <a:p>
            <a:pPr marL="525780">
              <a:lnSpc>
                <a:spcPct val="100000"/>
              </a:lnSpc>
              <a:spcBef>
                <a:spcPts val="720"/>
              </a:spcBef>
            </a:pPr>
            <a:r>
              <a:rPr sz="1200" spc="-55" dirty="0">
                <a:latin typeface="SimSun"/>
                <a:cs typeface="SimSun"/>
              </a:rPr>
              <a:t>（thread）</a:t>
            </a:r>
            <a:r>
              <a:rPr sz="1200" spc="-20" dirty="0">
                <a:latin typeface="SimSun"/>
                <a:cs typeface="SimSun"/>
              </a:rPr>
              <a:t>组成。</a:t>
            </a:r>
            <a:endParaRPr sz="1200">
              <a:latin typeface="SimSun"/>
              <a:cs typeface="SimSun"/>
            </a:endParaRPr>
          </a:p>
          <a:p>
            <a:pPr marL="526415" indent="-17145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526415" algn="l"/>
              </a:tabLst>
            </a:pPr>
            <a:r>
              <a:rPr sz="1200" spc="-5" dirty="0">
                <a:latin typeface="SimSun"/>
                <a:cs typeface="SimSun"/>
              </a:rPr>
              <a:t>调用时必须声明内核函数的执行参数。</a:t>
            </a:r>
            <a:endParaRPr sz="1200">
              <a:latin typeface="SimSun"/>
              <a:cs typeface="SimSun"/>
            </a:endParaRPr>
          </a:p>
          <a:p>
            <a:pPr marL="525780" marR="5080" indent="-170815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525780" algn="l"/>
              </a:tabLst>
            </a:pPr>
            <a:r>
              <a:rPr sz="1200" dirty="0">
                <a:latin typeface="SimSun"/>
                <a:cs typeface="SimSun"/>
              </a:rPr>
              <a:t>在编程时，必须先为</a:t>
            </a:r>
            <a:r>
              <a:rPr sz="1200" spc="-110" dirty="0">
                <a:latin typeface="SimSun"/>
                <a:cs typeface="SimSun"/>
              </a:rPr>
              <a:t>kernel</a:t>
            </a:r>
            <a:r>
              <a:rPr sz="1200" dirty="0">
                <a:latin typeface="SimSun"/>
                <a:cs typeface="SimSun"/>
              </a:rPr>
              <a:t>函数中用到的数组或变量分配好足够的空间，再调用</a:t>
            </a:r>
            <a:r>
              <a:rPr sz="1200" spc="-110" dirty="0">
                <a:latin typeface="SimSun"/>
                <a:cs typeface="SimSun"/>
              </a:rPr>
              <a:t>kernel</a:t>
            </a:r>
            <a:r>
              <a:rPr sz="1200" dirty="0">
                <a:latin typeface="SimSun"/>
                <a:cs typeface="SimSun"/>
              </a:rPr>
              <a:t>函数，否则在</a:t>
            </a: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spc="-25" dirty="0">
                <a:latin typeface="SimSun"/>
                <a:cs typeface="SimSun"/>
              </a:rPr>
              <a:t>计算</a:t>
            </a:r>
            <a:r>
              <a:rPr sz="1200" spc="-10" dirty="0">
                <a:latin typeface="SimSun"/>
                <a:cs typeface="SimSun"/>
              </a:rPr>
              <a:t>时会发生错误。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496" y="296633"/>
            <a:ext cx="201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464646"/>
                </a:solidFill>
                <a:latin typeface="Microsoft JhengHei"/>
                <a:cs typeface="Microsoft JhengHei"/>
              </a:rPr>
              <a:t>CUDA</a:t>
            </a:r>
            <a:r>
              <a:rPr sz="18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编程标识符号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514" y="752951"/>
            <a:ext cx="2208530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23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SimSun"/>
                <a:cs typeface="SimSun"/>
              </a:rPr>
              <a:t> </a:t>
            </a:r>
            <a:r>
              <a:rPr sz="1200" spc="-35" dirty="0">
                <a:solidFill>
                  <a:srgbClr val="3333CC"/>
                </a:solidFill>
                <a:latin typeface="SimSun"/>
                <a:cs typeface="SimSun"/>
              </a:rPr>
              <a:t>global</a:t>
            </a:r>
            <a:r>
              <a:rPr sz="1200" u="sng" spc="270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SimSun"/>
                <a:cs typeface="SimSun"/>
              </a:rPr>
              <a:t> </a:t>
            </a:r>
            <a:r>
              <a:rPr sz="1200" spc="-60" dirty="0">
                <a:solidFill>
                  <a:srgbClr val="3333CC"/>
                </a:solidFill>
                <a:latin typeface="SimSun"/>
                <a:cs typeface="SimSun"/>
              </a:rPr>
              <a:t> 标志核函数</a:t>
            </a:r>
            <a:endParaRPr sz="1200">
              <a:latin typeface="SimSun"/>
              <a:cs typeface="SimSun"/>
            </a:endParaRPr>
          </a:p>
          <a:p>
            <a:pPr marL="485775" indent="-169545">
              <a:lnSpc>
                <a:spcPct val="100000"/>
              </a:lnSpc>
              <a:spcBef>
                <a:spcPts val="1085"/>
              </a:spcBef>
              <a:buFont typeface="Courier New"/>
              <a:buChar char="•"/>
              <a:tabLst>
                <a:tab pos="485775" algn="l"/>
              </a:tabLst>
            </a:pPr>
            <a:r>
              <a:rPr sz="1200" spc="-35" dirty="0">
                <a:latin typeface="SimSun"/>
                <a:cs typeface="SimSun"/>
              </a:rPr>
              <a:t>核函数必须返回 </a:t>
            </a:r>
            <a:r>
              <a:rPr sz="1200" spc="-20" dirty="0">
                <a:solidFill>
                  <a:srgbClr val="3333CC"/>
                </a:solidFill>
                <a:latin typeface="SimSun"/>
                <a:cs typeface="SimSun"/>
              </a:rPr>
              <a:t>void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u="sng" spc="160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SimSun"/>
                <a:cs typeface="SimSun"/>
              </a:rPr>
              <a:t> </a:t>
            </a:r>
            <a:r>
              <a:rPr sz="1200" spc="-10" dirty="0">
                <a:solidFill>
                  <a:srgbClr val="3333CC"/>
                </a:solidFill>
                <a:latin typeface="SimSun"/>
                <a:cs typeface="SimSun"/>
              </a:rPr>
              <a:t>device</a:t>
            </a:r>
            <a:r>
              <a:rPr sz="1200" u="sng" spc="270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SimSun"/>
                <a:cs typeface="SimSun"/>
              </a:rPr>
              <a:t> </a:t>
            </a:r>
            <a:r>
              <a:rPr sz="1200" spc="-300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200" spc="229" dirty="0">
                <a:latin typeface="SimSun"/>
                <a:cs typeface="SimSun"/>
              </a:rPr>
              <a:t>&amp;</a:t>
            </a:r>
            <a:r>
              <a:rPr sz="1200" spc="-275" dirty="0">
                <a:latin typeface="SimSun"/>
                <a:cs typeface="SimSun"/>
              </a:rPr>
              <a:t> </a:t>
            </a:r>
            <a:r>
              <a:rPr sz="1200" u="sng" spc="27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SimSun"/>
                <a:cs typeface="SimSun"/>
              </a:rPr>
              <a:t> </a:t>
            </a:r>
            <a:r>
              <a:rPr sz="1200" dirty="0">
                <a:solidFill>
                  <a:srgbClr val="3333CC"/>
                </a:solidFill>
                <a:latin typeface="SimSun"/>
                <a:cs typeface="SimSun"/>
              </a:rPr>
              <a:t>host</a:t>
            </a:r>
            <a:r>
              <a:rPr sz="1200" u="sng" spc="26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SimSun"/>
                <a:cs typeface="SimSun"/>
              </a:rPr>
              <a:t> </a:t>
            </a:r>
            <a:r>
              <a:rPr sz="1200" spc="-290" dirty="0">
                <a:solidFill>
                  <a:srgbClr val="3333CC"/>
                </a:solidFill>
                <a:latin typeface="SimSun"/>
                <a:cs typeface="SimSun"/>
              </a:rPr>
              <a:t> </a:t>
            </a:r>
            <a:r>
              <a:rPr sz="1200" spc="-10" dirty="0">
                <a:latin typeface="SimSun"/>
                <a:cs typeface="SimSun"/>
              </a:rPr>
              <a:t>可以一起用</a:t>
            </a:r>
            <a:endParaRPr sz="12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3869" y="1946027"/>
          <a:ext cx="6229985" cy="165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15" dirty="0">
                          <a:latin typeface="SimSun"/>
                          <a:cs typeface="SimSun"/>
                        </a:rPr>
                        <a:t>工作地点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SimSun"/>
                          <a:cs typeface="SimSun"/>
                        </a:rPr>
                        <a:t>被调用地点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u="sng" spc="-10" dirty="0">
                          <a:solidFill>
                            <a:srgbClr val="3333CC"/>
                          </a:solidFill>
                          <a:uFill>
                            <a:solidFill>
                              <a:srgbClr val="3232CB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b="1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device</a:t>
                      </a:r>
                      <a:r>
                        <a:rPr sz="1200" b="1" u="sng" spc="-5" dirty="0">
                          <a:solidFill>
                            <a:srgbClr val="3333CC"/>
                          </a:solidFill>
                          <a:uFill>
                            <a:solidFill>
                              <a:srgbClr val="3232CB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12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DeviceFunc()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03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10" dirty="0">
                          <a:latin typeface="SimSun"/>
                          <a:cs typeface="SimSun"/>
                        </a:rPr>
                        <a:t>device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10" dirty="0">
                          <a:latin typeface="SimSun"/>
                          <a:cs typeface="SimSun"/>
                        </a:rPr>
                        <a:t>device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5"/>
                        </a:spcBef>
                        <a:tabLst>
                          <a:tab pos="1631950" algn="l"/>
                        </a:tabLst>
                      </a:pPr>
                      <a:r>
                        <a:rPr sz="1200" b="1" u="sng" spc="-5" dirty="0">
                          <a:solidFill>
                            <a:srgbClr val="3333CC"/>
                          </a:solidFill>
                          <a:uFill>
                            <a:solidFill>
                              <a:srgbClr val="3232CB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b="1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r>
                        <a:rPr sz="1200" b="1" u="sng" spc="-5" dirty="0">
                          <a:solidFill>
                            <a:srgbClr val="3333CC"/>
                          </a:solidFill>
                          <a:uFill>
                            <a:solidFill>
                              <a:srgbClr val="3232CB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b="1" spc="-10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KernelFunc()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spc="-10" dirty="0">
                          <a:latin typeface="SimSun"/>
                          <a:cs typeface="SimSun"/>
                        </a:rPr>
                        <a:t>device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spc="-20" dirty="0">
                          <a:latin typeface="SimSun"/>
                          <a:cs typeface="SimSun"/>
                        </a:rPr>
                        <a:t>host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b="1" u="sng" spc="-10" dirty="0">
                          <a:solidFill>
                            <a:srgbClr val="3333CC"/>
                          </a:solidFill>
                          <a:uFill>
                            <a:solidFill>
                              <a:srgbClr val="3232CB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b="1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host</a:t>
                      </a:r>
                      <a:r>
                        <a:rPr sz="1200" b="1" u="sng" spc="-5" dirty="0">
                          <a:solidFill>
                            <a:srgbClr val="3333CC"/>
                          </a:solidFill>
                          <a:uFill>
                            <a:solidFill>
                              <a:srgbClr val="3232CB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b="1" spc="-5" dirty="0">
                          <a:solidFill>
                            <a:srgbClr val="3333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float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HostFunc()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-20" dirty="0">
                          <a:latin typeface="SimSun"/>
                          <a:cs typeface="SimSun"/>
                        </a:rPr>
                        <a:t>host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spc="-20" dirty="0">
                          <a:latin typeface="SimSun"/>
                          <a:cs typeface="SimSun"/>
                        </a:rPr>
                        <a:t>host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T="850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128" y="296633"/>
            <a:ext cx="2808072" cy="2700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464646"/>
                </a:solidFill>
                <a:latin typeface="Microsoft JhengHei"/>
                <a:cs typeface="Microsoft JhengHei"/>
              </a:rPr>
              <a:t>CPUs</a:t>
            </a:r>
            <a:r>
              <a:rPr sz="1800" b="1" spc="-30" dirty="0">
                <a:solidFill>
                  <a:srgbClr val="464646"/>
                </a:solidFill>
                <a:latin typeface="Microsoft JhengHei"/>
                <a:cs typeface="Microsoft JhengHei"/>
              </a:rPr>
              <a:t>: 延迟导向设计</a:t>
            </a:r>
            <a:endParaRPr sz="1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spc="-35" dirty="0">
                <a:latin typeface="SimSun"/>
                <a:cs typeface="SimSun"/>
              </a:rPr>
              <a:t>内存大</a:t>
            </a:r>
            <a:endParaRPr sz="14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多级缓存结构提高访存速度</a:t>
            </a:r>
            <a:endParaRPr sz="1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30" dirty="0">
                <a:latin typeface="SimSun"/>
                <a:cs typeface="SimSun"/>
              </a:rPr>
              <a:t>控制复杂</a:t>
            </a:r>
            <a:endParaRPr sz="14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分支预测机制</a:t>
            </a:r>
            <a:endParaRPr sz="12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流水线数据前送</a:t>
            </a:r>
            <a:endParaRPr sz="1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5" dirty="0">
                <a:latin typeface="SimSun"/>
                <a:cs typeface="SimSun"/>
              </a:rPr>
              <a:t>运算单元强大</a:t>
            </a:r>
            <a:endParaRPr sz="1400" dirty="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整型浮点型复杂运算速度快</a:t>
            </a:r>
            <a:endParaRPr sz="1200" dirty="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628" y="727049"/>
            <a:ext cx="4265281" cy="42274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C0EC5F-AA5E-8025-01E0-A9AC165902B0}"/>
              </a:ext>
            </a:extLst>
          </p:cNvPr>
          <p:cNvSpPr/>
          <p:nvPr/>
        </p:nvSpPr>
        <p:spPr>
          <a:xfrm>
            <a:off x="602063" y="3321474"/>
            <a:ext cx="381000" cy="381000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C31831-9887-A86A-D0F7-CEC9A29C0771}"/>
              </a:ext>
            </a:extLst>
          </p:cNvPr>
          <p:cNvSpPr/>
          <p:nvPr/>
        </p:nvSpPr>
        <p:spPr>
          <a:xfrm>
            <a:off x="598714" y="3867150"/>
            <a:ext cx="3810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F2CC3-3308-E584-6B92-4995C77D969E}"/>
              </a:ext>
            </a:extLst>
          </p:cNvPr>
          <p:cNvSpPr/>
          <p:nvPr/>
        </p:nvSpPr>
        <p:spPr>
          <a:xfrm>
            <a:off x="598714" y="4408296"/>
            <a:ext cx="381000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DBC42B-EC88-DA1B-79EE-4DD2A6433AEF}"/>
              </a:ext>
            </a:extLst>
          </p:cNvPr>
          <p:cNvSpPr/>
          <p:nvPr/>
        </p:nvSpPr>
        <p:spPr>
          <a:xfrm>
            <a:off x="1132114" y="4408296"/>
            <a:ext cx="381000" cy="381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20A81-E405-8080-876C-8CF777E942A0}"/>
              </a:ext>
            </a:extLst>
          </p:cNvPr>
          <p:cNvSpPr/>
          <p:nvPr/>
        </p:nvSpPr>
        <p:spPr>
          <a:xfrm>
            <a:off x="1673888" y="4411227"/>
            <a:ext cx="381000" cy="381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AB547A-C6A6-EE12-F51B-69130746548B}"/>
              </a:ext>
            </a:extLst>
          </p:cNvPr>
          <p:cNvSpPr txBox="1"/>
          <p:nvPr/>
        </p:nvSpPr>
        <p:spPr>
          <a:xfrm>
            <a:off x="1055914" y="3321474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dirty="0">
                <a:latin typeface="+mn-ea"/>
                <a:ea typeface="+mn-ea"/>
              </a:rPr>
              <a:t>计算单元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D70D3E-9611-C48C-9835-B5001192584F}"/>
              </a:ext>
            </a:extLst>
          </p:cNvPr>
          <p:cNvSpPr txBox="1"/>
          <p:nvPr/>
        </p:nvSpPr>
        <p:spPr>
          <a:xfrm>
            <a:off x="1051116" y="3830961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/>
            </a:lvl1pPr>
          </a:lstStyle>
          <a:p>
            <a:r>
              <a:rPr lang="zh-CN" altLang="en-US" dirty="0"/>
              <a:t>  </a:t>
            </a:r>
            <a:r>
              <a:rPr lang="zh-CN" altLang="en-US" dirty="0">
                <a:latin typeface="+mn-ea"/>
                <a:ea typeface="+mn-ea"/>
              </a:rPr>
              <a:t>控制单元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3C4BC0-FF71-CB0A-59DD-CE86E21AA177}"/>
              </a:ext>
            </a:extLst>
          </p:cNvPr>
          <p:cNvSpPr txBox="1"/>
          <p:nvPr/>
        </p:nvSpPr>
        <p:spPr>
          <a:xfrm>
            <a:off x="2101164" y="4405366"/>
            <a:ext cx="174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各级缓存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190" y="2630423"/>
            <a:ext cx="7177405" cy="1640205"/>
          </a:xfrm>
          <a:custGeom>
            <a:avLst/>
            <a:gdLst/>
            <a:ahLst/>
            <a:cxnLst/>
            <a:rect l="l" t="t" r="r" b="b"/>
            <a:pathLst>
              <a:path w="7177405" h="1640204">
                <a:moveTo>
                  <a:pt x="7177278" y="0"/>
                </a:moveTo>
                <a:lnTo>
                  <a:pt x="0" y="0"/>
                </a:lnTo>
                <a:lnTo>
                  <a:pt x="0" y="1639824"/>
                </a:lnTo>
                <a:lnTo>
                  <a:pt x="7177278" y="1639824"/>
                </a:lnTo>
                <a:lnTo>
                  <a:pt x="7177278" y="0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4998" y="2437123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98" y="2802883"/>
            <a:ext cx="52755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int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vectAdd(float*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float*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float*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int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A_d,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B_d,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C_d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allocations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and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copies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omitted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Run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ceil(n/256)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blocks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of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256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threads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each</a:t>
            </a:r>
            <a:endParaRPr sz="12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sz="1200" b="1" dirty="0">
                <a:solidFill>
                  <a:srgbClr val="005BAC"/>
                </a:solidFill>
                <a:latin typeface="Courier New"/>
                <a:cs typeface="Courier New"/>
              </a:rPr>
              <a:t>vecAddKernel&lt;&lt;&lt;ceil(n/256),</a:t>
            </a:r>
            <a:r>
              <a:rPr sz="1200" b="1" spc="-3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5BAC"/>
                </a:solidFill>
                <a:latin typeface="Courier New"/>
                <a:cs typeface="Courier New"/>
              </a:rPr>
              <a:t>256&gt;&gt;&gt;</a:t>
            </a:r>
            <a:r>
              <a:rPr sz="1200" b="1" dirty="0">
                <a:latin typeface="Courier New"/>
                <a:cs typeface="Courier New"/>
              </a:rPr>
              <a:t>(A_d,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B_d,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C_d,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9118" y="727709"/>
            <a:ext cx="1276350" cy="338455"/>
          </a:xfrm>
          <a:custGeom>
            <a:avLst/>
            <a:gdLst/>
            <a:ahLst/>
            <a:cxnLst/>
            <a:rect l="l" t="t" r="r" b="b"/>
            <a:pathLst>
              <a:path w="1276350" h="338455">
                <a:moveTo>
                  <a:pt x="1276350" y="0"/>
                </a:moveTo>
                <a:lnTo>
                  <a:pt x="0" y="0"/>
                </a:lnTo>
                <a:lnTo>
                  <a:pt x="0" y="338327"/>
                </a:lnTo>
                <a:lnTo>
                  <a:pt x="1276350" y="338327"/>
                </a:lnTo>
                <a:lnTo>
                  <a:pt x="1276350" y="0"/>
                </a:lnTo>
                <a:close/>
              </a:path>
            </a:pathLst>
          </a:custGeom>
          <a:solidFill>
            <a:srgbClr val="33CC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4998" y="747077"/>
            <a:ext cx="7011034" cy="171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latin typeface="SimSun"/>
                <a:cs typeface="SimSun"/>
              </a:rPr>
              <a:t>Device</a:t>
            </a:r>
            <a:r>
              <a:rPr sz="1600" spc="-330" dirty="0">
                <a:latin typeface="SimSun"/>
                <a:cs typeface="SimSun"/>
              </a:rPr>
              <a:t> </a:t>
            </a:r>
            <a:r>
              <a:rPr sz="1600" spc="75" dirty="0">
                <a:latin typeface="SimSun"/>
                <a:cs typeface="SimSun"/>
              </a:rPr>
              <a:t>Code</a:t>
            </a:r>
            <a:endParaRPr sz="1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Compute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vector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sum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25" dirty="0">
                <a:latin typeface="Courier New"/>
                <a:cs typeface="Courier New"/>
              </a:rPr>
              <a:t>A+B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//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Each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thread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performs one</a:t>
            </a:r>
            <a:r>
              <a:rPr sz="1200" spc="-10" dirty="0">
                <a:latin typeface="Courier New"/>
                <a:cs typeface="Courier New"/>
              </a:rPr>
              <a:t> pair-</a:t>
            </a:r>
            <a:r>
              <a:rPr sz="1200" dirty="0">
                <a:latin typeface="Courier New"/>
                <a:cs typeface="Courier New"/>
              </a:rPr>
              <a:t>wise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addition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u="sng" dirty="0">
                <a:solidFill>
                  <a:srgbClr val="005BAC"/>
                </a:solidFill>
                <a:uFill>
                  <a:solidFill>
                    <a:srgbClr val="005AAB"/>
                  </a:solidFill>
                </a:uFill>
                <a:latin typeface="Courier New"/>
                <a:cs typeface="Courier New"/>
              </a:rPr>
              <a:t>  </a:t>
            </a:r>
            <a:r>
              <a:rPr sz="1200" b="1" spc="-10" dirty="0">
                <a:solidFill>
                  <a:srgbClr val="005BAC"/>
                </a:solidFill>
                <a:latin typeface="Courier New"/>
                <a:cs typeface="Courier New"/>
              </a:rPr>
              <a:t>global</a:t>
            </a:r>
            <a:r>
              <a:rPr sz="1200" b="1" u="sng" spc="500" dirty="0">
                <a:solidFill>
                  <a:srgbClr val="005BAC"/>
                </a:solidFill>
                <a:uFill>
                  <a:solidFill>
                    <a:srgbClr val="005AAB"/>
                  </a:solidFill>
                </a:uFill>
                <a:latin typeface="Courier New"/>
                <a:cs typeface="Courier New"/>
              </a:rPr>
              <a:t> 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void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vecAddKernel(float*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A_d,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float*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B_d,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float*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C_d,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int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80365" marR="238506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int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5BAC"/>
                </a:solidFill>
                <a:latin typeface="Courier New"/>
                <a:cs typeface="Courier New"/>
              </a:rPr>
              <a:t>threadIdx.x</a:t>
            </a:r>
            <a:r>
              <a:rPr sz="1200" b="1" spc="-10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+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5BAC"/>
                </a:solidFill>
                <a:latin typeface="Courier New"/>
                <a:cs typeface="Courier New"/>
              </a:rPr>
              <a:t>blockDim.x</a:t>
            </a:r>
            <a:r>
              <a:rPr sz="1200" b="1" spc="-5" dirty="0">
                <a:solidFill>
                  <a:srgbClr val="005BAC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5BAC"/>
                </a:solidFill>
                <a:latin typeface="Courier New"/>
                <a:cs typeface="Courier New"/>
              </a:rPr>
              <a:t>blockIdx.x</a:t>
            </a:r>
            <a:r>
              <a:rPr sz="1200" b="1" spc="-10" dirty="0">
                <a:latin typeface="Courier New"/>
                <a:cs typeface="Courier New"/>
              </a:rPr>
              <a:t>; </a:t>
            </a:r>
            <a:r>
              <a:rPr sz="1200" b="1" dirty="0">
                <a:latin typeface="Courier New"/>
                <a:cs typeface="Courier New"/>
              </a:rPr>
              <a:t>if(i&lt;n)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C_d[i]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A_d[i]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+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B_d[i];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8190" y="1066038"/>
            <a:ext cx="7177405" cy="1559560"/>
          </a:xfrm>
          <a:custGeom>
            <a:avLst/>
            <a:gdLst/>
            <a:ahLst/>
            <a:cxnLst/>
            <a:rect l="l" t="t" r="r" b="b"/>
            <a:pathLst>
              <a:path w="7177405" h="1559560">
                <a:moveTo>
                  <a:pt x="7177278" y="0"/>
                </a:moveTo>
                <a:lnTo>
                  <a:pt x="0" y="0"/>
                </a:lnTo>
                <a:lnTo>
                  <a:pt x="0" y="1559052"/>
                </a:lnTo>
                <a:lnTo>
                  <a:pt x="7177278" y="1559052"/>
                </a:lnTo>
                <a:lnTo>
                  <a:pt x="7177278" y="0"/>
                </a:lnTo>
                <a:close/>
              </a:path>
            </a:pathLst>
          </a:custGeom>
          <a:solidFill>
            <a:srgbClr val="33CC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5902" y="4270247"/>
            <a:ext cx="1099820" cy="338455"/>
          </a:xfrm>
          <a:custGeom>
            <a:avLst/>
            <a:gdLst/>
            <a:ahLst/>
            <a:cxnLst/>
            <a:rect l="l" t="t" r="r" b="b"/>
            <a:pathLst>
              <a:path w="1099820" h="338454">
                <a:moveTo>
                  <a:pt x="1099566" y="0"/>
                </a:moveTo>
                <a:lnTo>
                  <a:pt x="0" y="0"/>
                </a:lnTo>
                <a:lnTo>
                  <a:pt x="0" y="338327"/>
                </a:lnTo>
                <a:lnTo>
                  <a:pt x="1099566" y="338327"/>
                </a:lnTo>
                <a:lnTo>
                  <a:pt x="1099566" y="0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4216" y="4289347"/>
            <a:ext cx="9315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SimSun"/>
                <a:cs typeface="SimSun"/>
              </a:rPr>
              <a:t>Host</a:t>
            </a:r>
            <a:r>
              <a:rPr sz="1600" spc="-330" dirty="0">
                <a:latin typeface="SimSun"/>
                <a:cs typeface="SimSun"/>
              </a:rPr>
              <a:t> </a:t>
            </a:r>
            <a:r>
              <a:rPr sz="1600" spc="75" dirty="0">
                <a:latin typeface="SimSun"/>
                <a:cs typeface="SimSun"/>
              </a:rPr>
              <a:t>Code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6615" y="2456821"/>
            <a:ext cx="154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SimSun"/>
                <a:cs typeface="SimSun"/>
              </a:rPr>
              <a:t>GPU</a:t>
            </a:r>
            <a:r>
              <a:rPr sz="1800" dirty="0">
                <a:latin typeface="SimSun"/>
                <a:cs typeface="SimSun"/>
              </a:rPr>
              <a:t>中</a:t>
            </a:r>
            <a:r>
              <a:rPr sz="1800" spc="-95" dirty="0">
                <a:latin typeface="SimSun"/>
                <a:cs typeface="SimSun"/>
              </a:rPr>
              <a:t>thread</a:t>
            </a:r>
            <a:r>
              <a:rPr sz="1800" spc="-375" dirty="0">
                <a:latin typeface="SimSun"/>
                <a:cs typeface="SimSun"/>
              </a:rPr>
              <a:t> </a:t>
            </a:r>
            <a:r>
              <a:rPr sz="1800" spc="-155" dirty="0">
                <a:latin typeface="SimSun"/>
                <a:cs typeface="SimSun"/>
              </a:rPr>
              <a:t>id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6615" y="2731141"/>
            <a:ext cx="227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可类比</a:t>
            </a:r>
            <a:r>
              <a:rPr sz="1800" spc="180" dirty="0">
                <a:latin typeface="SimSun"/>
                <a:cs typeface="SimSun"/>
              </a:rPr>
              <a:t>CPU</a:t>
            </a:r>
            <a:r>
              <a:rPr sz="1800" spc="-10" dirty="0">
                <a:latin typeface="SimSun"/>
                <a:cs typeface="SimSun"/>
              </a:rPr>
              <a:t>中数组位置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5765" y="2421635"/>
            <a:ext cx="1322070" cy="307340"/>
            <a:chOff x="4985765" y="2421635"/>
            <a:chExt cx="1322070" cy="307340"/>
          </a:xfrm>
        </p:grpSpPr>
        <p:sp>
          <p:nvSpPr>
            <p:cNvPr id="15" name="object 15"/>
            <p:cNvSpPr/>
            <p:nvPr/>
          </p:nvSpPr>
          <p:spPr>
            <a:xfrm>
              <a:off x="5004815" y="2440685"/>
              <a:ext cx="1209675" cy="236220"/>
            </a:xfrm>
            <a:custGeom>
              <a:avLst/>
              <a:gdLst/>
              <a:ahLst/>
              <a:cxnLst/>
              <a:rect l="l" t="t" r="r" b="b"/>
              <a:pathLst>
                <a:path w="1209675" h="236219">
                  <a:moveTo>
                    <a:pt x="0" y="0"/>
                  </a:moveTo>
                  <a:lnTo>
                    <a:pt x="1209535" y="235775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4715" y="2616718"/>
              <a:ext cx="123189" cy="112395"/>
            </a:xfrm>
            <a:custGeom>
              <a:avLst/>
              <a:gdLst/>
              <a:ahLst/>
              <a:cxnLst/>
              <a:rect l="l" t="t" r="r" b="b"/>
              <a:pathLst>
                <a:path w="123189" h="112394">
                  <a:moveTo>
                    <a:pt x="21869" y="0"/>
                  </a:moveTo>
                  <a:lnTo>
                    <a:pt x="0" y="112191"/>
                  </a:lnTo>
                  <a:lnTo>
                    <a:pt x="123113" y="77965"/>
                  </a:lnTo>
                  <a:lnTo>
                    <a:pt x="218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F9D250F2-4D8A-ABFC-43E0-AA3E7D4B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并行计算实例：向量相加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571" y="784280"/>
            <a:ext cx="324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05BAC"/>
                </a:solidFill>
                <a:uFill>
                  <a:solidFill>
                    <a:srgbClr val="005AAB"/>
                  </a:solidFill>
                </a:uFill>
                <a:latin typeface="Courier New"/>
                <a:cs typeface="Courier New"/>
              </a:rPr>
              <a:t>  </a:t>
            </a:r>
            <a:r>
              <a:rPr sz="1200" b="1" spc="-10" dirty="0">
                <a:solidFill>
                  <a:srgbClr val="005BAC"/>
                </a:solidFill>
                <a:latin typeface="Courier New"/>
                <a:cs typeface="Courier New"/>
              </a:rPr>
              <a:t>global</a:t>
            </a:r>
            <a:r>
              <a:rPr sz="1200" b="1" u="sng" spc="500" dirty="0">
                <a:solidFill>
                  <a:srgbClr val="005BAC"/>
                </a:solidFill>
                <a:uFill>
                  <a:solidFill>
                    <a:srgbClr val="005AAB"/>
                  </a:solidFill>
                </a:uFill>
                <a:latin typeface="Courier New"/>
                <a:cs typeface="Courier New"/>
              </a:rPr>
              <a:t> 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void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vecAddKernel(float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20" dirty="0">
                <a:latin typeface="Courier New"/>
                <a:cs typeface="Courier New"/>
              </a:rPr>
              <a:t>*A_d,</a:t>
            </a:r>
            <a:endParaRPr sz="1200">
              <a:latin typeface="Courier New"/>
              <a:cs typeface="Courier New"/>
            </a:endParaRPr>
          </a:p>
          <a:p>
            <a:pPr marL="47244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float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*B_d,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float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*C_d,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int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571" y="133292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3984" y="1418463"/>
            <a:ext cx="3001645" cy="57658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ourier New"/>
                <a:cs typeface="Courier New"/>
              </a:rPr>
              <a:t>int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blockIdx.x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*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blockDim.x</a:t>
            </a:r>
            <a:endParaRPr sz="1200">
              <a:latin typeface="Courier New"/>
              <a:cs typeface="Courier New"/>
            </a:endParaRPr>
          </a:p>
          <a:p>
            <a:pPr marL="1040765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+ </a:t>
            </a:r>
            <a:r>
              <a:rPr sz="1200" b="1" spc="-10" dirty="0">
                <a:latin typeface="Courier New"/>
                <a:cs typeface="Courier New"/>
              </a:rPr>
              <a:t>threadIdx.x;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415" y="2064440"/>
            <a:ext cx="306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if(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i&lt;n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 C_d[i]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 </a:t>
            </a:r>
            <a:r>
              <a:rPr sz="1200" b="1" spc="-10" dirty="0">
                <a:latin typeface="Courier New"/>
                <a:cs typeface="Courier New"/>
              </a:rPr>
              <a:t>A_d[i]+B_d[i];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571" y="224732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422" y="750235"/>
            <a:ext cx="3228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05BAC"/>
                </a:solidFill>
                <a:uFill>
                  <a:solidFill>
                    <a:srgbClr val="005AAB"/>
                  </a:solidFill>
                </a:uFill>
                <a:latin typeface="Courier New"/>
                <a:cs typeface="Courier New"/>
              </a:rPr>
              <a:t>  </a:t>
            </a:r>
            <a:r>
              <a:rPr sz="1200" b="1" spc="-20" dirty="0">
                <a:solidFill>
                  <a:srgbClr val="005BAC"/>
                </a:solidFill>
                <a:latin typeface="Courier New"/>
                <a:cs typeface="Courier New"/>
              </a:rPr>
              <a:t>host</a:t>
            </a:r>
            <a:r>
              <a:rPr sz="1200" b="1" u="sng" spc="500" dirty="0">
                <a:solidFill>
                  <a:srgbClr val="005BAC"/>
                </a:solidFill>
                <a:uFill>
                  <a:solidFill>
                    <a:srgbClr val="005AAB"/>
                  </a:solidFill>
                </a:uFill>
                <a:latin typeface="Courier New"/>
                <a:cs typeface="Courier New"/>
              </a:rPr>
              <a:t> 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Void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vecAdd()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6850" marR="5080">
              <a:lnSpc>
                <a:spcPts val="1400"/>
              </a:lnSpc>
              <a:spcBef>
                <a:spcPts val="120"/>
              </a:spcBef>
            </a:pPr>
            <a:r>
              <a:rPr sz="1200" b="1" dirty="0">
                <a:latin typeface="Courier New"/>
                <a:cs typeface="Courier New"/>
              </a:rPr>
              <a:t>dim3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DimGrid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(ceil(n/256</a:t>
            </a:r>
            <a:r>
              <a:rPr sz="1200" spc="-10" dirty="0">
                <a:latin typeface="MS PGothic"/>
                <a:cs typeface="MS PGothic"/>
              </a:rPr>
              <a:t>）</a:t>
            </a:r>
            <a:r>
              <a:rPr sz="1200" b="1" spc="-10" dirty="0">
                <a:latin typeface="Courier New"/>
                <a:cs typeface="Courier New"/>
              </a:rPr>
              <a:t>,1,1); </a:t>
            </a:r>
            <a:r>
              <a:rPr sz="1200" b="1" dirty="0">
                <a:latin typeface="Courier New"/>
                <a:cs typeface="Courier New"/>
              </a:rPr>
              <a:t>dim3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DimBlock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10" dirty="0">
                <a:latin typeface="Courier New"/>
                <a:cs typeface="Courier New"/>
              </a:rPr>
              <a:t> (256,1,1);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624" y="1664635"/>
            <a:ext cx="3157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5BAC"/>
                </a:solidFill>
                <a:latin typeface="Courier New"/>
                <a:cs typeface="Courier New"/>
              </a:rPr>
              <a:t>vecAddKernel&lt;&lt;&lt;DimGrid,DimBlock&gt;&gt;&gt;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422" y="1847515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5BAC"/>
                </a:solidFill>
                <a:latin typeface="Courier New"/>
                <a:cs typeface="Courier New"/>
              </a:rPr>
              <a:t>(A_d,B_d,C_d,n);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3961" y="2567939"/>
            <a:ext cx="4591050" cy="776605"/>
            <a:chOff x="2743961" y="2567939"/>
            <a:chExt cx="4591050" cy="7766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961" y="2567939"/>
              <a:ext cx="4591049" cy="7543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2917" y="2601468"/>
              <a:ext cx="893825" cy="7429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79092" y="2656390"/>
            <a:ext cx="28067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10" dirty="0">
                <a:solidFill>
                  <a:srgbClr val="FFFFFF"/>
                </a:solidFill>
                <a:latin typeface="SimSun"/>
                <a:cs typeface="SimSun"/>
              </a:rPr>
              <a:t>Blk</a:t>
            </a:r>
            <a:r>
              <a:rPr sz="1000" spc="-2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SimSun"/>
                <a:cs typeface="SimSun"/>
              </a:rPr>
              <a:t>0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82620" y="2601468"/>
            <a:ext cx="4435475" cy="742950"/>
            <a:chOff x="2882620" y="2601468"/>
            <a:chExt cx="4435475" cy="742950"/>
          </a:xfrm>
        </p:grpSpPr>
        <p:sp>
          <p:nvSpPr>
            <p:cNvPr id="16" name="object 16"/>
            <p:cNvSpPr/>
            <p:nvPr/>
          </p:nvSpPr>
          <p:spPr>
            <a:xfrm>
              <a:off x="2894679" y="2870834"/>
              <a:ext cx="100330" cy="319405"/>
            </a:xfrm>
            <a:custGeom>
              <a:avLst/>
              <a:gdLst/>
              <a:ahLst/>
              <a:cxnLst/>
              <a:rect l="l" t="t" r="r" b="b"/>
              <a:pathLst>
                <a:path w="100330" h="319405">
                  <a:moveTo>
                    <a:pt x="26212" y="0"/>
                  </a:moveTo>
                  <a:lnTo>
                    <a:pt x="54771" y="12631"/>
                  </a:lnTo>
                  <a:lnTo>
                    <a:pt x="79292" y="24982"/>
                  </a:lnTo>
                  <a:lnTo>
                    <a:pt x="95735" y="36774"/>
                  </a:lnTo>
                  <a:lnTo>
                    <a:pt x="100063" y="47726"/>
                  </a:lnTo>
                  <a:lnTo>
                    <a:pt x="83524" y="57227"/>
                  </a:lnTo>
                  <a:lnTo>
                    <a:pt x="50831" y="65616"/>
                  </a:lnTo>
                  <a:lnTo>
                    <a:pt x="18138" y="74006"/>
                  </a:lnTo>
                  <a:lnTo>
                    <a:pt x="1600" y="83515"/>
                  </a:lnTo>
                  <a:lnTo>
                    <a:pt x="11403" y="94606"/>
                  </a:lnTo>
                  <a:lnTo>
                    <a:pt x="36982" y="106629"/>
                  </a:lnTo>
                  <a:lnTo>
                    <a:pt x="63332" y="119023"/>
                  </a:lnTo>
                  <a:lnTo>
                    <a:pt x="75450" y="131229"/>
                  </a:lnTo>
                  <a:lnTo>
                    <a:pt x="63911" y="143720"/>
                  </a:lnTo>
                  <a:lnTo>
                    <a:pt x="38525" y="156583"/>
                  </a:lnTo>
                  <a:lnTo>
                    <a:pt x="13139" y="168699"/>
                  </a:lnTo>
                  <a:lnTo>
                    <a:pt x="1600" y="178955"/>
                  </a:lnTo>
                  <a:lnTo>
                    <a:pt x="12562" y="186316"/>
                  </a:lnTo>
                  <a:lnTo>
                    <a:pt x="36987" y="191628"/>
                  </a:lnTo>
                  <a:lnTo>
                    <a:pt x="62180" y="196566"/>
                  </a:lnTo>
                  <a:lnTo>
                    <a:pt x="75450" y="202806"/>
                  </a:lnTo>
                  <a:lnTo>
                    <a:pt x="69487" y="210916"/>
                  </a:lnTo>
                  <a:lnTo>
                    <a:pt x="52370" y="219959"/>
                  </a:lnTo>
                  <a:lnTo>
                    <a:pt x="34483" y="229375"/>
                  </a:lnTo>
                  <a:lnTo>
                    <a:pt x="26212" y="238607"/>
                  </a:lnTo>
                  <a:lnTo>
                    <a:pt x="34483" y="247551"/>
                  </a:lnTo>
                  <a:lnTo>
                    <a:pt x="52370" y="256497"/>
                  </a:lnTo>
                  <a:lnTo>
                    <a:pt x="69487" y="265444"/>
                  </a:lnTo>
                  <a:lnTo>
                    <a:pt x="75450" y="274396"/>
                  </a:lnTo>
                  <a:lnTo>
                    <a:pt x="62757" y="283620"/>
                  </a:lnTo>
                  <a:lnTo>
                    <a:pt x="38525" y="293033"/>
                  </a:lnTo>
                  <a:lnTo>
                    <a:pt x="14293" y="302074"/>
                  </a:lnTo>
                  <a:lnTo>
                    <a:pt x="1600" y="310184"/>
                  </a:lnTo>
                  <a:lnTo>
                    <a:pt x="0" y="314032"/>
                  </a:lnTo>
                  <a:lnTo>
                    <a:pt x="6438" y="316699"/>
                  </a:lnTo>
                  <a:lnTo>
                    <a:pt x="15151" y="3192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2620" y="3173139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25" y="0"/>
                  </a:moveTo>
                  <a:lnTo>
                    <a:pt x="0" y="8839"/>
                  </a:lnTo>
                  <a:lnTo>
                    <a:pt x="38265" y="79451"/>
                  </a:lnTo>
                  <a:lnTo>
                    <a:pt x="5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0291" y="2870834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4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59" y="186316"/>
                  </a:lnTo>
                  <a:lnTo>
                    <a:pt x="36710" y="191628"/>
                  </a:lnTo>
                  <a:lnTo>
                    <a:pt x="61726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0" y="283620"/>
                  </a:lnTo>
                  <a:lnTo>
                    <a:pt x="38239" y="293033"/>
                  </a:lnTo>
                  <a:lnTo>
                    <a:pt x="14179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8127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5917" y="2870834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4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59" y="186316"/>
                  </a:lnTo>
                  <a:lnTo>
                    <a:pt x="36710" y="191628"/>
                  </a:lnTo>
                  <a:lnTo>
                    <a:pt x="61726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0" y="283620"/>
                  </a:lnTo>
                  <a:lnTo>
                    <a:pt x="38239" y="293033"/>
                  </a:lnTo>
                  <a:lnTo>
                    <a:pt x="14179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3751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61543" y="2870834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4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59" y="186316"/>
                  </a:lnTo>
                  <a:lnTo>
                    <a:pt x="36710" y="191628"/>
                  </a:lnTo>
                  <a:lnTo>
                    <a:pt x="61726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0" y="283620"/>
                  </a:lnTo>
                  <a:lnTo>
                    <a:pt x="38239" y="293033"/>
                  </a:lnTo>
                  <a:lnTo>
                    <a:pt x="14179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9377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6407" y="2870834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4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59" y="186316"/>
                  </a:lnTo>
                  <a:lnTo>
                    <a:pt x="36710" y="191628"/>
                  </a:lnTo>
                  <a:lnTo>
                    <a:pt x="61726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0" y="283620"/>
                  </a:lnTo>
                  <a:lnTo>
                    <a:pt x="38239" y="293033"/>
                  </a:lnTo>
                  <a:lnTo>
                    <a:pt x="14179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4241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1271" y="2870834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5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59" y="186316"/>
                  </a:lnTo>
                  <a:lnTo>
                    <a:pt x="36710" y="191628"/>
                  </a:lnTo>
                  <a:lnTo>
                    <a:pt x="61726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0" y="283620"/>
                  </a:lnTo>
                  <a:lnTo>
                    <a:pt x="38239" y="293033"/>
                  </a:lnTo>
                  <a:lnTo>
                    <a:pt x="14179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9105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6135" y="2870834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5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59" y="186316"/>
                  </a:lnTo>
                  <a:lnTo>
                    <a:pt x="36710" y="191628"/>
                  </a:lnTo>
                  <a:lnTo>
                    <a:pt x="61726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0" y="283620"/>
                  </a:lnTo>
                  <a:lnTo>
                    <a:pt x="38239" y="293033"/>
                  </a:lnTo>
                  <a:lnTo>
                    <a:pt x="14179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13971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0984" y="2870834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60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68649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35847" y="2870834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60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23513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90698" y="2870834"/>
              <a:ext cx="98425" cy="319405"/>
            </a:xfrm>
            <a:custGeom>
              <a:avLst/>
              <a:gdLst/>
              <a:ahLst/>
              <a:cxnLst/>
              <a:rect l="l" t="t" r="r" b="b"/>
              <a:pathLst>
                <a:path w="98425" h="319405">
                  <a:moveTo>
                    <a:pt x="25641" y="0"/>
                  </a:moveTo>
                  <a:lnTo>
                    <a:pt x="53588" y="12631"/>
                  </a:lnTo>
                  <a:lnTo>
                    <a:pt x="77585" y="24982"/>
                  </a:lnTo>
                  <a:lnTo>
                    <a:pt x="93680" y="36774"/>
                  </a:lnTo>
                  <a:lnTo>
                    <a:pt x="97917" y="47726"/>
                  </a:lnTo>
                  <a:lnTo>
                    <a:pt x="81730" y="57227"/>
                  </a:lnTo>
                  <a:lnTo>
                    <a:pt x="49733" y="65616"/>
                  </a:lnTo>
                  <a:lnTo>
                    <a:pt x="17735" y="74006"/>
                  </a:lnTo>
                  <a:lnTo>
                    <a:pt x="1549" y="83515"/>
                  </a:lnTo>
                  <a:lnTo>
                    <a:pt x="11149" y="94606"/>
                  </a:lnTo>
                  <a:lnTo>
                    <a:pt x="36182" y="106629"/>
                  </a:lnTo>
                  <a:lnTo>
                    <a:pt x="61967" y="119023"/>
                  </a:lnTo>
                  <a:lnTo>
                    <a:pt x="73825" y="131229"/>
                  </a:lnTo>
                  <a:lnTo>
                    <a:pt x="62532" y="143720"/>
                  </a:lnTo>
                  <a:lnTo>
                    <a:pt x="37687" y="156583"/>
                  </a:lnTo>
                  <a:lnTo>
                    <a:pt x="12842" y="168699"/>
                  </a:lnTo>
                  <a:lnTo>
                    <a:pt x="1549" y="178955"/>
                  </a:lnTo>
                  <a:lnTo>
                    <a:pt x="12278" y="186316"/>
                  </a:lnTo>
                  <a:lnTo>
                    <a:pt x="36182" y="191628"/>
                  </a:lnTo>
                  <a:lnTo>
                    <a:pt x="60838" y="196566"/>
                  </a:lnTo>
                  <a:lnTo>
                    <a:pt x="73825" y="202806"/>
                  </a:lnTo>
                  <a:lnTo>
                    <a:pt x="67989" y="210916"/>
                  </a:lnTo>
                  <a:lnTo>
                    <a:pt x="51238" y="219959"/>
                  </a:lnTo>
                  <a:lnTo>
                    <a:pt x="33734" y="229375"/>
                  </a:lnTo>
                  <a:lnTo>
                    <a:pt x="25641" y="238607"/>
                  </a:lnTo>
                  <a:lnTo>
                    <a:pt x="33734" y="247551"/>
                  </a:lnTo>
                  <a:lnTo>
                    <a:pt x="51238" y="256497"/>
                  </a:lnTo>
                  <a:lnTo>
                    <a:pt x="67989" y="265444"/>
                  </a:lnTo>
                  <a:lnTo>
                    <a:pt x="73825" y="274396"/>
                  </a:lnTo>
                  <a:lnTo>
                    <a:pt x="61403" y="283620"/>
                  </a:lnTo>
                  <a:lnTo>
                    <a:pt x="37687" y="293033"/>
                  </a:lnTo>
                  <a:lnTo>
                    <a:pt x="13971" y="302074"/>
                  </a:lnTo>
                  <a:lnTo>
                    <a:pt x="1549" y="310184"/>
                  </a:lnTo>
                  <a:lnTo>
                    <a:pt x="0" y="314032"/>
                  </a:lnTo>
                  <a:lnTo>
                    <a:pt x="6261" y="316687"/>
                  </a:lnTo>
                  <a:lnTo>
                    <a:pt x="14757" y="31918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78257" y="3173171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50" y="0"/>
                  </a:moveTo>
                  <a:lnTo>
                    <a:pt x="0" y="8699"/>
                  </a:lnTo>
                  <a:lnTo>
                    <a:pt x="38087" y="79425"/>
                  </a:lnTo>
                  <a:lnTo>
                    <a:pt x="50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4814" y="2870834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60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2479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4" h="80010">
                  <a:moveTo>
                    <a:pt x="50037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659" y="2601468"/>
              <a:ext cx="893825" cy="74294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651655" y="2656390"/>
            <a:ext cx="43688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10" dirty="0">
                <a:solidFill>
                  <a:srgbClr val="FFFFFF"/>
                </a:solidFill>
                <a:latin typeface="SimSun"/>
                <a:cs typeface="SimSun"/>
              </a:rPr>
              <a:t>Blk</a:t>
            </a:r>
            <a:r>
              <a:rPr sz="1000" spc="-2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00" spc="110" dirty="0">
                <a:solidFill>
                  <a:srgbClr val="FFFFFF"/>
                </a:solidFill>
                <a:latin typeface="SimSun"/>
                <a:cs typeface="SimSun"/>
              </a:rPr>
              <a:t>N-</a:t>
            </a:r>
            <a:r>
              <a:rPr sz="1000" spc="-5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34005" y="2864485"/>
            <a:ext cx="666750" cy="388620"/>
            <a:chOff x="6534005" y="2864485"/>
            <a:chExt cx="666750" cy="388620"/>
          </a:xfrm>
        </p:grpSpPr>
        <p:sp>
          <p:nvSpPr>
            <p:cNvPr id="41" name="object 41"/>
            <p:cNvSpPr/>
            <p:nvPr/>
          </p:nvSpPr>
          <p:spPr>
            <a:xfrm>
              <a:off x="6546169" y="2870835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5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61" y="186316"/>
                  </a:lnTo>
                  <a:lnTo>
                    <a:pt x="36715" y="191628"/>
                  </a:lnTo>
                  <a:lnTo>
                    <a:pt x="61732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5" y="283620"/>
                  </a:lnTo>
                  <a:lnTo>
                    <a:pt x="38244" y="293033"/>
                  </a:lnTo>
                  <a:lnTo>
                    <a:pt x="14180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34005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1047" y="2870835"/>
              <a:ext cx="100330" cy="319405"/>
            </a:xfrm>
            <a:custGeom>
              <a:avLst/>
              <a:gdLst/>
              <a:ahLst/>
              <a:cxnLst/>
              <a:rect l="l" t="t" r="r" b="b"/>
              <a:pathLst>
                <a:path w="100329" h="319405">
                  <a:moveTo>
                    <a:pt x="26212" y="0"/>
                  </a:moveTo>
                  <a:lnTo>
                    <a:pt x="54771" y="12631"/>
                  </a:lnTo>
                  <a:lnTo>
                    <a:pt x="79292" y="24982"/>
                  </a:lnTo>
                  <a:lnTo>
                    <a:pt x="95735" y="36774"/>
                  </a:lnTo>
                  <a:lnTo>
                    <a:pt x="100063" y="47726"/>
                  </a:lnTo>
                  <a:lnTo>
                    <a:pt x="83524" y="57227"/>
                  </a:lnTo>
                  <a:lnTo>
                    <a:pt x="50831" y="65616"/>
                  </a:lnTo>
                  <a:lnTo>
                    <a:pt x="18138" y="74006"/>
                  </a:lnTo>
                  <a:lnTo>
                    <a:pt x="1600" y="83515"/>
                  </a:lnTo>
                  <a:lnTo>
                    <a:pt x="11403" y="94606"/>
                  </a:lnTo>
                  <a:lnTo>
                    <a:pt x="36982" y="106629"/>
                  </a:lnTo>
                  <a:lnTo>
                    <a:pt x="63332" y="119023"/>
                  </a:lnTo>
                  <a:lnTo>
                    <a:pt x="75450" y="131229"/>
                  </a:lnTo>
                  <a:lnTo>
                    <a:pt x="63911" y="143720"/>
                  </a:lnTo>
                  <a:lnTo>
                    <a:pt x="38525" y="156583"/>
                  </a:lnTo>
                  <a:lnTo>
                    <a:pt x="13139" y="168699"/>
                  </a:lnTo>
                  <a:lnTo>
                    <a:pt x="1600" y="178955"/>
                  </a:lnTo>
                  <a:lnTo>
                    <a:pt x="12562" y="186316"/>
                  </a:lnTo>
                  <a:lnTo>
                    <a:pt x="36987" y="191628"/>
                  </a:lnTo>
                  <a:lnTo>
                    <a:pt x="62180" y="196566"/>
                  </a:lnTo>
                  <a:lnTo>
                    <a:pt x="75450" y="202806"/>
                  </a:lnTo>
                  <a:lnTo>
                    <a:pt x="69487" y="210916"/>
                  </a:lnTo>
                  <a:lnTo>
                    <a:pt x="52370" y="219959"/>
                  </a:lnTo>
                  <a:lnTo>
                    <a:pt x="34483" y="229375"/>
                  </a:lnTo>
                  <a:lnTo>
                    <a:pt x="26212" y="238607"/>
                  </a:lnTo>
                  <a:lnTo>
                    <a:pt x="34483" y="247551"/>
                  </a:lnTo>
                  <a:lnTo>
                    <a:pt x="52370" y="256497"/>
                  </a:lnTo>
                  <a:lnTo>
                    <a:pt x="69487" y="265444"/>
                  </a:lnTo>
                  <a:lnTo>
                    <a:pt x="75450" y="274396"/>
                  </a:lnTo>
                  <a:lnTo>
                    <a:pt x="62757" y="283620"/>
                  </a:lnTo>
                  <a:lnTo>
                    <a:pt x="38525" y="293033"/>
                  </a:lnTo>
                  <a:lnTo>
                    <a:pt x="14293" y="302074"/>
                  </a:lnTo>
                  <a:lnTo>
                    <a:pt x="1600" y="310184"/>
                  </a:lnTo>
                  <a:lnTo>
                    <a:pt x="0" y="314032"/>
                  </a:lnTo>
                  <a:lnTo>
                    <a:pt x="6438" y="316699"/>
                  </a:lnTo>
                  <a:lnTo>
                    <a:pt x="15151" y="3192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88989" y="3173139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25" y="0"/>
                  </a:moveTo>
                  <a:lnTo>
                    <a:pt x="0" y="8839"/>
                  </a:lnTo>
                  <a:lnTo>
                    <a:pt x="38265" y="79451"/>
                  </a:lnTo>
                  <a:lnTo>
                    <a:pt x="5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56673" y="2870835"/>
              <a:ext cx="100330" cy="319405"/>
            </a:xfrm>
            <a:custGeom>
              <a:avLst/>
              <a:gdLst/>
              <a:ahLst/>
              <a:cxnLst/>
              <a:rect l="l" t="t" r="r" b="b"/>
              <a:pathLst>
                <a:path w="100329" h="319405">
                  <a:moveTo>
                    <a:pt x="26212" y="0"/>
                  </a:moveTo>
                  <a:lnTo>
                    <a:pt x="54771" y="12631"/>
                  </a:lnTo>
                  <a:lnTo>
                    <a:pt x="79292" y="24982"/>
                  </a:lnTo>
                  <a:lnTo>
                    <a:pt x="95735" y="36774"/>
                  </a:lnTo>
                  <a:lnTo>
                    <a:pt x="100063" y="47726"/>
                  </a:lnTo>
                  <a:lnTo>
                    <a:pt x="83524" y="57227"/>
                  </a:lnTo>
                  <a:lnTo>
                    <a:pt x="50831" y="65616"/>
                  </a:lnTo>
                  <a:lnTo>
                    <a:pt x="18138" y="74006"/>
                  </a:lnTo>
                  <a:lnTo>
                    <a:pt x="1600" y="83515"/>
                  </a:lnTo>
                  <a:lnTo>
                    <a:pt x="11403" y="94606"/>
                  </a:lnTo>
                  <a:lnTo>
                    <a:pt x="36982" y="106629"/>
                  </a:lnTo>
                  <a:lnTo>
                    <a:pt x="63332" y="119023"/>
                  </a:lnTo>
                  <a:lnTo>
                    <a:pt x="75450" y="131229"/>
                  </a:lnTo>
                  <a:lnTo>
                    <a:pt x="63911" y="143720"/>
                  </a:lnTo>
                  <a:lnTo>
                    <a:pt x="38525" y="156583"/>
                  </a:lnTo>
                  <a:lnTo>
                    <a:pt x="13139" y="168699"/>
                  </a:lnTo>
                  <a:lnTo>
                    <a:pt x="1600" y="178955"/>
                  </a:lnTo>
                  <a:lnTo>
                    <a:pt x="12562" y="186316"/>
                  </a:lnTo>
                  <a:lnTo>
                    <a:pt x="36987" y="191628"/>
                  </a:lnTo>
                  <a:lnTo>
                    <a:pt x="62180" y="196566"/>
                  </a:lnTo>
                  <a:lnTo>
                    <a:pt x="75450" y="202806"/>
                  </a:lnTo>
                  <a:lnTo>
                    <a:pt x="69487" y="210916"/>
                  </a:lnTo>
                  <a:lnTo>
                    <a:pt x="52370" y="219959"/>
                  </a:lnTo>
                  <a:lnTo>
                    <a:pt x="34483" y="229375"/>
                  </a:lnTo>
                  <a:lnTo>
                    <a:pt x="26212" y="238607"/>
                  </a:lnTo>
                  <a:lnTo>
                    <a:pt x="34483" y="247551"/>
                  </a:lnTo>
                  <a:lnTo>
                    <a:pt x="52370" y="256497"/>
                  </a:lnTo>
                  <a:lnTo>
                    <a:pt x="69487" y="265444"/>
                  </a:lnTo>
                  <a:lnTo>
                    <a:pt x="75450" y="274396"/>
                  </a:lnTo>
                  <a:lnTo>
                    <a:pt x="62757" y="283620"/>
                  </a:lnTo>
                  <a:lnTo>
                    <a:pt x="38525" y="293033"/>
                  </a:lnTo>
                  <a:lnTo>
                    <a:pt x="14293" y="302074"/>
                  </a:lnTo>
                  <a:lnTo>
                    <a:pt x="1600" y="310184"/>
                  </a:lnTo>
                  <a:lnTo>
                    <a:pt x="0" y="314032"/>
                  </a:lnTo>
                  <a:lnTo>
                    <a:pt x="6438" y="316699"/>
                  </a:lnTo>
                  <a:lnTo>
                    <a:pt x="15151" y="3192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4615" y="3173139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25" y="0"/>
                  </a:moveTo>
                  <a:lnTo>
                    <a:pt x="0" y="8839"/>
                  </a:lnTo>
                  <a:lnTo>
                    <a:pt x="38265" y="79451"/>
                  </a:lnTo>
                  <a:lnTo>
                    <a:pt x="5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12285" y="2870835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5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61" y="186316"/>
                  </a:lnTo>
                  <a:lnTo>
                    <a:pt x="36715" y="191628"/>
                  </a:lnTo>
                  <a:lnTo>
                    <a:pt x="61732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5" y="283620"/>
                  </a:lnTo>
                  <a:lnTo>
                    <a:pt x="38244" y="293033"/>
                  </a:lnTo>
                  <a:lnTo>
                    <a:pt x="14180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00121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67895" y="2870835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59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55560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22759" y="2870835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59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10424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77623" y="2870835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59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5288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31739" y="2870835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5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61" y="186316"/>
                  </a:lnTo>
                  <a:lnTo>
                    <a:pt x="36715" y="191628"/>
                  </a:lnTo>
                  <a:lnTo>
                    <a:pt x="61732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5" y="283620"/>
                  </a:lnTo>
                  <a:lnTo>
                    <a:pt x="38244" y="293033"/>
                  </a:lnTo>
                  <a:lnTo>
                    <a:pt x="14180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19577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86605" y="2870835"/>
              <a:ext cx="99695" cy="319405"/>
            </a:xfrm>
            <a:custGeom>
              <a:avLst/>
              <a:gdLst/>
              <a:ahLst/>
              <a:cxnLst/>
              <a:rect l="l" t="t" r="r" b="b"/>
              <a:pathLst>
                <a:path w="99695" h="319405">
                  <a:moveTo>
                    <a:pt x="26022" y="0"/>
                  </a:moveTo>
                  <a:lnTo>
                    <a:pt x="54378" y="12631"/>
                  </a:lnTo>
                  <a:lnTo>
                    <a:pt x="78727" y="24982"/>
                  </a:lnTo>
                  <a:lnTo>
                    <a:pt x="95055" y="36774"/>
                  </a:lnTo>
                  <a:lnTo>
                    <a:pt x="99352" y="47726"/>
                  </a:lnTo>
                  <a:lnTo>
                    <a:pt x="82927" y="57227"/>
                  </a:lnTo>
                  <a:lnTo>
                    <a:pt x="50463" y="65616"/>
                  </a:lnTo>
                  <a:lnTo>
                    <a:pt x="17999" y="74006"/>
                  </a:lnTo>
                  <a:lnTo>
                    <a:pt x="1574" y="83515"/>
                  </a:lnTo>
                  <a:lnTo>
                    <a:pt x="11318" y="94606"/>
                  </a:lnTo>
                  <a:lnTo>
                    <a:pt x="36715" y="106629"/>
                  </a:lnTo>
                  <a:lnTo>
                    <a:pt x="62875" y="119023"/>
                  </a:lnTo>
                  <a:lnTo>
                    <a:pt x="74904" y="131229"/>
                  </a:lnTo>
                  <a:lnTo>
                    <a:pt x="63446" y="143720"/>
                  </a:lnTo>
                  <a:lnTo>
                    <a:pt x="38239" y="156583"/>
                  </a:lnTo>
                  <a:lnTo>
                    <a:pt x="13032" y="168699"/>
                  </a:lnTo>
                  <a:lnTo>
                    <a:pt x="1574" y="178955"/>
                  </a:lnTo>
                  <a:lnTo>
                    <a:pt x="12461" y="186316"/>
                  </a:lnTo>
                  <a:lnTo>
                    <a:pt x="36715" y="191628"/>
                  </a:lnTo>
                  <a:lnTo>
                    <a:pt x="61732" y="196566"/>
                  </a:lnTo>
                  <a:lnTo>
                    <a:pt x="74904" y="202806"/>
                  </a:lnTo>
                  <a:lnTo>
                    <a:pt x="68986" y="210916"/>
                  </a:lnTo>
                  <a:lnTo>
                    <a:pt x="51992" y="219959"/>
                  </a:lnTo>
                  <a:lnTo>
                    <a:pt x="34233" y="229375"/>
                  </a:lnTo>
                  <a:lnTo>
                    <a:pt x="26022" y="238607"/>
                  </a:lnTo>
                  <a:lnTo>
                    <a:pt x="34233" y="247551"/>
                  </a:lnTo>
                  <a:lnTo>
                    <a:pt x="51992" y="256497"/>
                  </a:lnTo>
                  <a:lnTo>
                    <a:pt x="68986" y="265444"/>
                  </a:lnTo>
                  <a:lnTo>
                    <a:pt x="74904" y="274396"/>
                  </a:lnTo>
                  <a:lnTo>
                    <a:pt x="62305" y="283620"/>
                  </a:lnTo>
                  <a:lnTo>
                    <a:pt x="38244" y="293033"/>
                  </a:lnTo>
                  <a:lnTo>
                    <a:pt x="14180" y="302074"/>
                  </a:lnTo>
                  <a:lnTo>
                    <a:pt x="1574" y="310184"/>
                  </a:lnTo>
                  <a:lnTo>
                    <a:pt x="0" y="314032"/>
                  </a:lnTo>
                  <a:lnTo>
                    <a:pt x="6388" y="316699"/>
                  </a:lnTo>
                  <a:lnTo>
                    <a:pt x="15049" y="319201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74441" y="3173153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75"/>
                  </a:lnTo>
                  <a:lnTo>
                    <a:pt x="38188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41453" y="2870835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59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29118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5557" y="2870835"/>
              <a:ext cx="99060" cy="319405"/>
            </a:xfrm>
            <a:custGeom>
              <a:avLst/>
              <a:gdLst/>
              <a:ahLst/>
              <a:cxnLst/>
              <a:rect l="l" t="t" r="r" b="b"/>
              <a:pathLst>
                <a:path w="99059" h="319405">
                  <a:moveTo>
                    <a:pt x="25831" y="0"/>
                  </a:moveTo>
                  <a:lnTo>
                    <a:pt x="53983" y="12631"/>
                  </a:lnTo>
                  <a:lnTo>
                    <a:pt x="78155" y="24982"/>
                  </a:lnTo>
                  <a:lnTo>
                    <a:pt x="94365" y="36774"/>
                  </a:lnTo>
                  <a:lnTo>
                    <a:pt x="98628" y="47726"/>
                  </a:lnTo>
                  <a:lnTo>
                    <a:pt x="82327" y="57227"/>
                  </a:lnTo>
                  <a:lnTo>
                    <a:pt x="50099" y="65616"/>
                  </a:lnTo>
                  <a:lnTo>
                    <a:pt x="17869" y="74006"/>
                  </a:lnTo>
                  <a:lnTo>
                    <a:pt x="1562" y="83515"/>
                  </a:lnTo>
                  <a:lnTo>
                    <a:pt x="11234" y="94606"/>
                  </a:lnTo>
                  <a:lnTo>
                    <a:pt x="36452" y="106629"/>
                  </a:lnTo>
                  <a:lnTo>
                    <a:pt x="62426" y="119023"/>
                  </a:lnTo>
                  <a:lnTo>
                    <a:pt x="74371" y="131229"/>
                  </a:lnTo>
                  <a:lnTo>
                    <a:pt x="62994" y="143720"/>
                  </a:lnTo>
                  <a:lnTo>
                    <a:pt x="37966" y="156583"/>
                  </a:lnTo>
                  <a:lnTo>
                    <a:pt x="12938" y="168699"/>
                  </a:lnTo>
                  <a:lnTo>
                    <a:pt x="1562" y="178955"/>
                  </a:lnTo>
                  <a:lnTo>
                    <a:pt x="12368" y="186316"/>
                  </a:lnTo>
                  <a:lnTo>
                    <a:pt x="36447" y="191628"/>
                  </a:lnTo>
                  <a:lnTo>
                    <a:pt x="61285" y="196566"/>
                  </a:lnTo>
                  <a:lnTo>
                    <a:pt x="74371" y="202806"/>
                  </a:lnTo>
                  <a:lnTo>
                    <a:pt x="68490" y="210916"/>
                  </a:lnTo>
                  <a:lnTo>
                    <a:pt x="51615" y="219959"/>
                  </a:lnTo>
                  <a:lnTo>
                    <a:pt x="33984" y="229375"/>
                  </a:lnTo>
                  <a:lnTo>
                    <a:pt x="25831" y="238607"/>
                  </a:lnTo>
                  <a:lnTo>
                    <a:pt x="33984" y="247551"/>
                  </a:lnTo>
                  <a:lnTo>
                    <a:pt x="51615" y="256497"/>
                  </a:lnTo>
                  <a:lnTo>
                    <a:pt x="68490" y="265444"/>
                  </a:lnTo>
                  <a:lnTo>
                    <a:pt x="74371" y="274396"/>
                  </a:lnTo>
                  <a:lnTo>
                    <a:pt x="61855" y="283620"/>
                  </a:lnTo>
                  <a:lnTo>
                    <a:pt x="37966" y="293033"/>
                  </a:lnTo>
                  <a:lnTo>
                    <a:pt x="14077" y="302074"/>
                  </a:lnTo>
                  <a:lnTo>
                    <a:pt x="1562" y="310184"/>
                  </a:lnTo>
                  <a:lnTo>
                    <a:pt x="0" y="314032"/>
                  </a:lnTo>
                  <a:lnTo>
                    <a:pt x="6311" y="316687"/>
                  </a:lnTo>
                  <a:lnTo>
                    <a:pt x="14871" y="319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3221" y="3173157"/>
              <a:ext cx="50165" cy="80010"/>
            </a:xfrm>
            <a:custGeom>
              <a:avLst/>
              <a:gdLst/>
              <a:ahLst/>
              <a:cxnLst/>
              <a:rect l="l" t="t" r="r" b="b"/>
              <a:pathLst>
                <a:path w="50165" h="80010">
                  <a:moveTo>
                    <a:pt x="50038" y="0"/>
                  </a:moveTo>
                  <a:lnTo>
                    <a:pt x="0" y="8763"/>
                  </a:lnTo>
                  <a:lnTo>
                    <a:pt x="38163" y="79438"/>
                  </a:lnTo>
                  <a:lnTo>
                    <a:pt x="50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778225" y="2717798"/>
            <a:ext cx="522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500" spc="-95" dirty="0">
                <a:latin typeface="SimSun"/>
                <a:cs typeface="SimSun"/>
              </a:rPr>
              <a:t>Kernel</a:t>
            </a:r>
            <a:endParaRPr sz="1500">
              <a:latin typeface="SimSun"/>
              <a:cs typeface="SimSun"/>
            </a:endParaRPr>
          </a:p>
          <a:p>
            <a:pPr marL="94615">
              <a:lnSpc>
                <a:spcPts val="1680"/>
              </a:lnSpc>
            </a:pPr>
            <a:r>
              <a:rPr sz="1500" spc="-165" dirty="0">
                <a:latin typeface="SimSun"/>
                <a:cs typeface="SimSun"/>
              </a:rPr>
              <a:t>•</a:t>
            </a:r>
            <a:r>
              <a:rPr sz="1500" spc="-325" dirty="0">
                <a:latin typeface="SimSun"/>
                <a:cs typeface="SimSun"/>
              </a:rPr>
              <a:t> </a:t>
            </a:r>
            <a:r>
              <a:rPr sz="1500" spc="-165" dirty="0">
                <a:latin typeface="SimSun"/>
                <a:cs typeface="SimSun"/>
              </a:rPr>
              <a:t>•</a:t>
            </a:r>
            <a:r>
              <a:rPr sz="1500" spc="-320" dirty="0">
                <a:latin typeface="SimSun"/>
                <a:cs typeface="SimSun"/>
              </a:rPr>
              <a:t> </a:t>
            </a:r>
            <a:r>
              <a:rPr sz="1500" spc="-50" dirty="0">
                <a:latin typeface="SimSun"/>
                <a:cs typeface="SimSun"/>
              </a:rPr>
              <a:t>•</a:t>
            </a:r>
            <a:endParaRPr sz="1500">
              <a:latin typeface="SimSun"/>
              <a:cs typeface="SimSu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17219" y="1675638"/>
            <a:ext cx="5699125" cy="2897505"/>
            <a:chOff x="617219" y="1675638"/>
            <a:chExt cx="5699125" cy="2897505"/>
          </a:xfrm>
        </p:grpSpPr>
        <p:sp>
          <p:nvSpPr>
            <p:cNvPr id="65" name="object 65"/>
            <p:cNvSpPr/>
            <p:nvPr/>
          </p:nvSpPr>
          <p:spPr>
            <a:xfrm>
              <a:off x="4074033" y="1899285"/>
              <a:ext cx="671195" cy="575945"/>
            </a:xfrm>
            <a:custGeom>
              <a:avLst/>
              <a:gdLst/>
              <a:ahLst/>
              <a:cxnLst/>
              <a:rect l="l" t="t" r="r" b="b"/>
              <a:pathLst>
                <a:path w="671195" h="575944">
                  <a:moveTo>
                    <a:pt x="0" y="0"/>
                  </a:moveTo>
                  <a:lnTo>
                    <a:pt x="53050" y="2749"/>
                  </a:lnTo>
                  <a:lnTo>
                    <a:pt x="105471" y="10707"/>
                  </a:lnTo>
                  <a:lnTo>
                    <a:pt x="156635" y="23441"/>
                  </a:lnTo>
                  <a:lnTo>
                    <a:pt x="205911" y="40516"/>
                  </a:lnTo>
                  <a:lnTo>
                    <a:pt x="252671" y="61497"/>
                  </a:lnTo>
                  <a:lnTo>
                    <a:pt x="296286" y="85951"/>
                  </a:lnTo>
                  <a:lnTo>
                    <a:pt x="336126" y="113444"/>
                  </a:lnTo>
                  <a:lnTo>
                    <a:pt x="371563" y="143542"/>
                  </a:lnTo>
                  <a:lnTo>
                    <a:pt x="401967" y="175810"/>
                  </a:lnTo>
                  <a:lnTo>
                    <a:pt x="426710" y="209815"/>
                  </a:lnTo>
                  <a:lnTo>
                    <a:pt x="445163" y="245122"/>
                  </a:lnTo>
                  <a:lnTo>
                    <a:pt x="460679" y="317906"/>
                  </a:lnTo>
                  <a:lnTo>
                    <a:pt x="465923" y="359962"/>
                  </a:lnTo>
                  <a:lnTo>
                    <a:pt x="481018" y="401361"/>
                  </a:lnTo>
                  <a:lnTo>
                    <a:pt x="505008" y="441440"/>
                  </a:lnTo>
                  <a:lnTo>
                    <a:pt x="536939" y="479541"/>
                  </a:lnTo>
                  <a:lnTo>
                    <a:pt x="575853" y="515004"/>
                  </a:lnTo>
                  <a:lnTo>
                    <a:pt x="620797" y="547168"/>
                  </a:lnTo>
                  <a:lnTo>
                    <a:pt x="670814" y="575373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84088" y="2329188"/>
              <a:ext cx="311785" cy="278130"/>
            </a:xfrm>
            <a:custGeom>
              <a:avLst/>
              <a:gdLst/>
              <a:ahLst/>
              <a:cxnLst/>
              <a:rect l="l" t="t" r="r" b="b"/>
              <a:pathLst>
                <a:path w="311785" h="278130">
                  <a:moveTo>
                    <a:pt x="67017" y="0"/>
                  </a:moveTo>
                  <a:lnTo>
                    <a:pt x="0" y="277774"/>
                  </a:lnTo>
                  <a:lnTo>
                    <a:pt x="311289" y="205905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6744" y="1685163"/>
              <a:ext cx="3447415" cy="429259"/>
            </a:xfrm>
            <a:custGeom>
              <a:avLst/>
              <a:gdLst/>
              <a:ahLst/>
              <a:cxnLst/>
              <a:rect l="l" t="t" r="r" b="b"/>
              <a:pathLst>
                <a:path w="3447415" h="429260">
                  <a:moveTo>
                    <a:pt x="0" y="0"/>
                  </a:moveTo>
                  <a:lnTo>
                    <a:pt x="3447288" y="0"/>
                  </a:lnTo>
                  <a:lnTo>
                    <a:pt x="3447288" y="429006"/>
                  </a:lnTo>
                  <a:lnTo>
                    <a:pt x="0" y="4290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3518" y="3819144"/>
              <a:ext cx="2552699" cy="75361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4863" y="3902202"/>
              <a:ext cx="675131" cy="41528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4087086" y="3946133"/>
            <a:ext cx="231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80" dirty="0">
                <a:solidFill>
                  <a:srgbClr val="FFFFFF"/>
                </a:solidFill>
                <a:latin typeface="SimSun"/>
                <a:cs typeface="SimSun"/>
              </a:rPr>
              <a:t>M0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864864" y="3902202"/>
            <a:ext cx="2386965" cy="701040"/>
            <a:chOff x="3864864" y="3902202"/>
            <a:chExt cx="2386965" cy="701040"/>
          </a:xfrm>
        </p:grpSpPr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4864" y="4190238"/>
              <a:ext cx="2386583" cy="4130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9739" y="3902202"/>
              <a:ext cx="675131" cy="415289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5767119" y="3946133"/>
            <a:ext cx="220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FFFFFF"/>
                </a:solidFill>
                <a:latin typeface="SimSun"/>
                <a:cs typeface="SimSun"/>
              </a:rPr>
              <a:t>Mk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49568" y="3812144"/>
            <a:ext cx="40576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9"/>
              </a:lnSpc>
              <a:spcBef>
                <a:spcPts val="100"/>
              </a:spcBef>
            </a:pPr>
            <a:r>
              <a:rPr sz="1500" spc="145" dirty="0">
                <a:latin typeface="SimSun"/>
                <a:cs typeface="SimSun"/>
              </a:rPr>
              <a:t>GPU</a:t>
            </a:r>
            <a:endParaRPr sz="1500">
              <a:latin typeface="SimSun"/>
              <a:cs typeface="SimSun"/>
            </a:endParaRPr>
          </a:p>
          <a:p>
            <a:pPr marL="59690">
              <a:lnSpc>
                <a:spcPts val="1655"/>
              </a:lnSpc>
            </a:pPr>
            <a:r>
              <a:rPr sz="1500" spc="-165" dirty="0">
                <a:latin typeface="SimSun"/>
                <a:cs typeface="SimSun"/>
              </a:rPr>
              <a:t>•</a:t>
            </a:r>
            <a:r>
              <a:rPr sz="1500" spc="-325" dirty="0">
                <a:latin typeface="SimSun"/>
                <a:cs typeface="SimSun"/>
              </a:rPr>
              <a:t> </a:t>
            </a:r>
            <a:r>
              <a:rPr sz="1500" spc="-165" dirty="0">
                <a:latin typeface="SimSun"/>
                <a:cs typeface="SimSun"/>
              </a:rPr>
              <a:t>•</a:t>
            </a:r>
            <a:r>
              <a:rPr sz="1500" spc="-320" dirty="0">
                <a:latin typeface="SimSun"/>
                <a:cs typeface="SimSun"/>
              </a:rPr>
              <a:t> </a:t>
            </a:r>
            <a:r>
              <a:rPr sz="1500" spc="-100" dirty="0">
                <a:latin typeface="SimSun"/>
                <a:cs typeface="SimSun"/>
              </a:rPr>
              <a:t>•</a:t>
            </a:r>
            <a:endParaRPr sz="1500">
              <a:latin typeface="SimSun"/>
              <a:cs typeface="SimSun"/>
            </a:endParaRPr>
          </a:p>
          <a:p>
            <a:pPr marL="54610">
              <a:lnSpc>
                <a:spcPts val="1405"/>
              </a:lnSpc>
            </a:pPr>
            <a:r>
              <a:rPr sz="1200" spc="175" dirty="0">
                <a:solidFill>
                  <a:srgbClr val="FFFFFF"/>
                </a:solidFill>
                <a:latin typeface="SimSun"/>
                <a:cs typeface="SimSun"/>
              </a:rPr>
              <a:t>RAM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922397" y="3364357"/>
            <a:ext cx="4236085" cy="412750"/>
            <a:chOff x="2922397" y="3364357"/>
            <a:chExt cx="4236085" cy="412750"/>
          </a:xfrm>
        </p:grpSpPr>
        <p:sp>
          <p:nvSpPr>
            <p:cNvPr id="77" name="object 77"/>
            <p:cNvSpPr/>
            <p:nvPr/>
          </p:nvSpPr>
          <p:spPr>
            <a:xfrm>
              <a:off x="2928747" y="3370707"/>
              <a:ext cx="4223385" cy="400050"/>
            </a:xfrm>
            <a:custGeom>
              <a:avLst/>
              <a:gdLst/>
              <a:ahLst/>
              <a:cxnLst/>
              <a:rect l="l" t="t" r="r" b="b"/>
              <a:pathLst>
                <a:path w="4223384" h="400050">
                  <a:moveTo>
                    <a:pt x="4223004" y="0"/>
                  </a:moveTo>
                  <a:lnTo>
                    <a:pt x="0" y="0"/>
                  </a:lnTo>
                  <a:lnTo>
                    <a:pt x="0" y="259943"/>
                  </a:lnTo>
                  <a:lnTo>
                    <a:pt x="2061489" y="259943"/>
                  </a:lnTo>
                  <a:lnTo>
                    <a:pt x="2061489" y="300037"/>
                  </a:lnTo>
                  <a:lnTo>
                    <a:pt x="2011489" y="300037"/>
                  </a:lnTo>
                  <a:lnTo>
                    <a:pt x="2111502" y="400050"/>
                  </a:lnTo>
                  <a:lnTo>
                    <a:pt x="2211514" y="300037"/>
                  </a:lnTo>
                  <a:lnTo>
                    <a:pt x="2161514" y="300037"/>
                  </a:lnTo>
                  <a:lnTo>
                    <a:pt x="2161514" y="259943"/>
                  </a:lnTo>
                  <a:lnTo>
                    <a:pt x="4223004" y="259943"/>
                  </a:lnTo>
                  <a:lnTo>
                    <a:pt x="42230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28747" y="3370707"/>
              <a:ext cx="4223385" cy="400050"/>
            </a:xfrm>
            <a:custGeom>
              <a:avLst/>
              <a:gdLst/>
              <a:ahLst/>
              <a:cxnLst/>
              <a:rect l="l" t="t" r="r" b="b"/>
              <a:pathLst>
                <a:path w="4223384" h="400050">
                  <a:moveTo>
                    <a:pt x="0" y="0"/>
                  </a:moveTo>
                  <a:lnTo>
                    <a:pt x="4223004" y="0"/>
                  </a:lnTo>
                  <a:lnTo>
                    <a:pt x="4223004" y="259943"/>
                  </a:lnTo>
                  <a:lnTo>
                    <a:pt x="2161514" y="259943"/>
                  </a:lnTo>
                  <a:lnTo>
                    <a:pt x="2161514" y="300037"/>
                  </a:lnTo>
                  <a:lnTo>
                    <a:pt x="2211514" y="300037"/>
                  </a:lnTo>
                  <a:lnTo>
                    <a:pt x="2111502" y="400050"/>
                  </a:lnTo>
                  <a:lnTo>
                    <a:pt x="2011489" y="300037"/>
                  </a:lnTo>
                  <a:lnTo>
                    <a:pt x="2061489" y="300037"/>
                  </a:lnTo>
                  <a:lnTo>
                    <a:pt x="2061489" y="259943"/>
                  </a:lnTo>
                  <a:lnTo>
                    <a:pt x="0" y="25994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204947" y="3402234"/>
            <a:ext cx="167005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solidFill>
                  <a:srgbClr val="FFFFFF"/>
                </a:solidFill>
                <a:latin typeface="SimSun"/>
                <a:cs typeface="SimSun"/>
              </a:rPr>
              <a:t>Schedule</a:t>
            </a:r>
            <a:r>
              <a:rPr sz="1000" spc="-2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SimSun"/>
                <a:cs typeface="SimSun"/>
              </a:rPr>
              <a:t>onto</a:t>
            </a:r>
            <a:r>
              <a:rPr sz="1000" spc="-24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SimSun"/>
                <a:cs typeface="SimSun"/>
              </a:rPr>
              <a:t>multiprocessors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682746" y="1896571"/>
            <a:ext cx="1358265" cy="1123950"/>
            <a:chOff x="3682746" y="1896571"/>
            <a:chExt cx="1358265" cy="1123950"/>
          </a:xfrm>
        </p:grpSpPr>
        <p:sp>
          <p:nvSpPr>
            <p:cNvPr id="81" name="object 81"/>
            <p:cNvSpPr/>
            <p:nvPr/>
          </p:nvSpPr>
          <p:spPr>
            <a:xfrm>
              <a:off x="3711321" y="2031980"/>
              <a:ext cx="1076325" cy="960119"/>
            </a:xfrm>
            <a:custGeom>
              <a:avLst/>
              <a:gdLst/>
              <a:ahLst/>
              <a:cxnLst/>
              <a:rect l="l" t="t" r="r" b="b"/>
              <a:pathLst>
                <a:path w="1076325" h="960119">
                  <a:moveTo>
                    <a:pt x="0" y="959700"/>
                  </a:moveTo>
                  <a:lnTo>
                    <a:pt x="49802" y="957845"/>
                  </a:lnTo>
                  <a:lnTo>
                    <a:pt x="99356" y="952405"/>
                  </a:lnTo>
                  <a:lnTo>
                    <a:pt x="148411" y="943568"/>
                  </a:lnTo>
                  <a:lnTo>
                    <a:pt x="196718" y="931524"/>
                  </a:lnTo>
                  <a:lnTo>
                    <a:pt x="244029" y="916461"/>
                  </a:lnTo>
                  <a:lnTo>
                    <a:pt x="290093" y="898568"/>
                  </a:lnTo>
                  <a:lnTo>
                    <a:pt x="334663" y="878033"/>
                  </a:lnTo>
                  <a:lnTo>
                    <a:pt x="377487" y="855045"/>
                  </a:lnTo>
                  <a:lnTo>
                    <a:pt x="418318" y="829794"/>
                  </a:lnTo>
                  <a:lnTo>
                    <a:pt x="456906" y="802466"/>
                  </a:lnTo>
                  <a:lnTo>
                    <a:pt x="493001" y="773252"/>
                  </a:lnTo>
                  <a:lnTo>
                    <a:pt x="526356" y="742340"/>
                  </a:lnTo>
                  <a:lnTo>
                    <a:pt x="556719" y="709919"/>
                  </a:lnTo>
                  <a:lnTo>
                    <a:pt x="583843" y="676176"/>
                  </a:lnTo>
                  <a:lnTo>
                    <a:pt x="607477" y="641302"/>
                  </a:lnTo>
                  <a:lnTo>
                    <a:pt x="627373" y="605484"/>
                  </a:lnTo>
                  <a:lnTo>
                    <a:pt x="643282" y="568911"/>
                  </a:lnTo>
                  <a:lnTo>
                    <a:pt x="654954" y="531773"/>
                  </a:lnTo>
                  <a:lnTo>
                    <a:pt x="662140" y="494256"/>
                  </a:lnTo>
                  <a:lnTo>
                    <a:pt x="664591" y="456552"/>
                  </a:lnTo>
                  <a:lnTo>
                    <a:pt x="667327" y="416698"/>
                  </a:lnTo>
                  <a:lnTo>
                    <a:pt x="675339" y="377067"/>
                  </a:lnTo>
                  <a:lnTo>
                    <a:pt x="688334" y="337881"/>
                  </a:lnTo>
                  <a:lnTo>
                    <a:pt x="706015" y="299364"/>
                  </a:lnTo>
                  <a:lnTo>
                    <a:pt x="728090" y="261738"/>
                  </a:lnTo>
                  <a:lnTo>
                    <a:pt x="754262" y="225226"/>
                  </a:lnTo>
                  <a:lnTo>
                    <a:pt x="784239" y="190052"/>
                  </a:lnTo>
                  <a:lnTo>
                    <a:pt x="817725" y="156438"/>
                  </a:lnTo>
                  <a:lnTo>
                    <a:pt x="854425" y="124606"/>
                  </a:lnTo>
                  <a:lnTo>
                    <a:pt x="894046" y="94781"/>
                  </a:lnTo>
                  <a:lnTo>
                    <a:pt x="936292" y="67185"/>
                  </a:lnTo>
                  <a:lnTo>
                    <a:pt x="980870" y="42041"/>
                  </a:lnTo>
                  <a:lnTo>
                    <a:pt x="1027485" y="19571"/>
                  </a:lnTo>
                  <a:lnTo>
                    <a:pt x="1075842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33629" y="1896571"/>
              <a:ext cx="307340" cy="281305"/>
            </a:xfrm>
            <a:custGeom>
              <a:avLst/>
              <a:gdLst/>
              <a:ahLst/>
              <a:cxnLst/>
              <a:rect l="l" t="t" r="r" b="b"/>
              <a:pathLst>
                <a:path w="307339" h="281305">
                  <a:moveTo>
                    <a:pt x="0" y="0"/>
                  </a:moveTo>
                  <a:lnTo>
                    <a:pt x="51701" y="281038"/>
                  </a:lnTo>
                  <a:lnTo>
                    <a:pt x="306882" y="88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496" y="296633"/>
            <a:ext cx="155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464646"/>
                </a:solidFill>
                <a:latin typeface="Microsoft JhengHei"/>
                <a:cs typeface="Microsoft JhengHei"/>
              </a:rPr>
              <a:t>CUDA</a:t>
            </a:r>
            <a:r>
              <a:rPr sz="1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编程流程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9120" y="879081"/>
            <a:ext cx="204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SimSun"/>
                <a:cs typeface="SimSun"/>
              </a:rPr>
              <a:t>带有 </a:t>
            </a:r>
            <a:r>
              <a:rPr sz="1200" spc="165" dirty="0">
                <a:latin typeface="SimSun"/>
                <a:cs typeface="SimSun"/>
              </a:rPr>
              <a:t>CUDA</a:t>
            </a:r>
            <a:r>
              <a:rPr sz="1200" spc="-85" dirty="0">
                <a:latin typeface="SimSun"/>
                <a:cs typeface="SimSun"/>
              </a:rPr>
              <a:t> 扩展的集成 </a:t>
            </a:r>
            <a:r>
              <a:rPr sz="1200" spc="140" dirty="0">
                <a:latin typeface="SimSun"/>
                <a:cs typeface="SimSun"/>
              </a:rPr>
              <a:t>C</a:t>
            </a:r>
            <a:r>
              <a:rPr sz="1200" spc="-110" dirty="0">
                <a:latin typeface="SimSun"/>
                <a:cs typeface="SimSun"/>
              </a:rPr>
              <a:t> 程序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760" y="1579244"/>
            <a:ext cx="5233670" cy="624840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155" dirty="0">
                <a:latin typeface="SimSun"/>
                <a:cs typeface="SimSun"/>
              </a:rPr>
              <a:t>NVCC</a:t>
            </a:r>
            <a:r>
              <a:rPr sz="1200" spc="-20" dirty="0">
                <a:latin typeface="SimSun"/>
                <a:cs typeface="SimSun"/>
              </a:rPr>
              <a:t>编译器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760" y="2776347"/>
            <a:ext cx="2295525" cy="67754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</a:pPr>
            <a:r>
              <a:rPr sz="1200" spc="-70" dirty="0">
                <a:latin typeface="SimSun"/>
                <a:cs typeface="SimSun"/>
              </a:rPr>
              <a:t>主机端 </a:t>
            </a:r>
            <a:r>
              <a:rPr sz="1200" spc="140" dirty="0">
                <a:latin typeface="SimSun"/>
                <a:cs typeface="SimSun"/>
              </a:rPr>
              <a:t>C</a:t>
            </a:r>
            <a:r>
              <a:rPr sz="1200" spc="-70" dirty="0">
                <a:latin typeface="SimSun"/>
                <a:cs typeface="SimSun"/>
              </a:rPr>
              <a:t> 编译器/链接器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20666" y="1169035"/>
            <a:ext cx="387985" cy="351790"/>
            <a:chOff x="4320666" y="1169035"/>
            <a:chExt cx="387985" cy="351790"/>
          </a:xfrm>
        </p:grpSpPr>
        <p:sp>
          <p:nvSpPr>
            <p:cNvPr id="7" name="object 7"/>
            <p:cNvSpPr/>
            <p:nvPr/>
          </p:nvSpPr>
          <p:spPr>
            <a:xfrm>
              <a:off x="4327016" y="1175385"/>
              <a:ext cx="375285" cy="339090"/>
            </a:xfrm>
            <a:custGeom>
              <a:avLst/>
              <a:gdLst/>
              <a:ahLst/>
              <a:cxnLst/>
              <a:rect l="l" t="t" r="r" b="b"/>
              <a:pathLst>
                <a:path w="375285" h="339090">
                  <a:moveTo>
                    <a:pt x="281177" y="0"/>
                  </a:moveTo>
                  <a:lnTo>
                    <a:pt x="93725" y="0"/>
                  </a:lnTo>
                  <a:lnTo>
                    <a:pt x="93725" y="169545"/>
                  </a:lnTo>
                  <a:lnTo>
                    <a:pt x="0" y="169545"/>
                  </a:lnTo>
                  <a:lnTo>
                    <a:pt x="187451" y="339090"/>
                  </a:lnTo>
                  <a:lnTo>
                    <a:pt x="374903" y="169545"/>
                  </a:lnTo>
                  <a:lnTo>
                    <a:pt x="281177" y="169545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7016" y="1175385"/>
              <a:ext cx="375285" cy="339090"/>
            </a:xfrm>
            <a:custGeom>
              <a:avLst/>
              <a:gdLst/>
              <a:ahLst/>
              <a:cxnLst/>
              <a:rect l="l" t="t" r="r" b="b"/>
              <a:pathLst>
                <a:path w="375285" h="339090">
                  <a:moveTo>
                    <a:pt x="281177" y="0"/>
                  </a:moveTo>
                  <a:lnTo>
                    <a:pt x="281177" y="169545"/>
                  </a:lnTo>
                  <a:lnTo>
                    <a:pt x="374903" y="169545"/>
                  </a:lnTo>
                  <a:lnTo>
                    <a:pt x="187451" y="339090"/>
                  </a:lnTo>
                  <a:lnTo>
                    <a:pt x="0" y="169545"/>
                  </a:lnTo>
                  <a:lnTo>
                    <a:pt x="93725" y="169545"/>
                  </a:lnTo>
                  <a:lnTo>
                    <a:pt x="93725" y="0"/>
                  </a:lnTo>
                  <a:lnTo>
                    <a:pt x="281177" y="0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29710" y="2232025"/>
            <a:ext cx="450850" cy="481330"/>
            <a:chOff x="3529710" y="2232025"/>
            <a:chExt cx="450850" cy="481330"/>
          </a:xfrm>
        </p:grpSpPr>
        <p:sp>
          <p:nvSpPr>
            <p:cNvPr id="10" name="object 10"/>
            <p:cNvSpPr/>
            <p:nvPr/>
          </p:nvSpPr>
          <p:spPr>
            <a:xfrm>
              <a:off x="3536060" y="2238375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30">
                  <a:moveTo>
                    <a:pt x="328612" y="0"/>
                  </a:moveTo>
                  <a:lnTo>
                    <a:pt x="109537" y="0"/>
                  </a:lnTo>
                  <a:lnTo>
                    <a:pt x="109537" y="249554"/>
                  </a:lnTo>
                  <a:lnTo>
                    <a:pt x="0" y="249554"/>
                  </a:lnTo>
                  <a:lnTo>
                    <a:pt x="219075" y="468630"/>
                  </a:lnTo>
                  <a:lnTo>
                    <a:pt x="438150" y="249554"/>
                  </a:lnTo>
                  <a:lnTo>
                    <a:pt x="328612" y="249554"/>
                  </a:lnTo>
                  <a:lnTo>
                    <a:pt x="3286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6060" y="2238375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30">
                  <a:moveTo>
                    <a:pt x="328612" y="0"/>
                  </a:moveTo>
                  <a:lnTo>
                    <a:pt x="328612" y="249554"/>
                  </a:lnTo>
                  <a:lnTo>
                    <a:pt x="438150" y="249554"/>
                  </a:lnTo>
                  <a:lnTo>
                    <a:pt x="219075" y="468630"/>
                  </a:lnTo>
                  <a:lnTo>
                    <a:pt x="0" y="249554"/>
                  </a:lnTo>
                  <a:lnTo>
                    <a:pt x="109537" y="249554"/>
                  </a:lnTo>
                  <a:lnTo>
                    <a:pt x="109537" y="0"/>
                  </a:lnTo>
                  <a:lnTo>
                    <a:pt x="328612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48377" y="2232025"/>
            <a:ext cx="450850" cy="481330"/>
            <a:chOff x="5048377" y="2232025"/>
            <a:chExt cx="450850" cy="481330"/>
          </a:xfrm>
        </p:grpSpPr>
        <p:sp>
          <p:nvSpPr>
            <p:cNvPr id="13" name="object 13"/>
            <p:cNvSpPr/>
            <p:nvPr/>
          </p:nvSpPr>
          <p:spPr>
            <a:xfrm>
              <a:off x="5054727" y="2238375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30">
                  <a:moveTo>
                    <a:pt x="328612" y="0"/>
                  </a:moveTo>
                  <a:lnTo>
                    <a:pt x="109537" y="0"/>
                  </a:lnTo>
                  <a:lnTo>
                    <a:pt x="109537" y="249555"/>
                  </a:lnTo>
                  <a:lnTo>
                    <a:pt x="0" y="249555"/>
                  </a:lnTo>
                  <a:lnTo>
                    <a:pt x="219075" y="468630"/>
                  </a:lnTo>
                  <a:lnTo>
                    <a:pt x="438150" y="249555"/>
                  </a:lnTo>
                  <a:lnTo>
                    <a:pt x="328612" y="249555"/>
                  </a:lnTo>
                  <a:lnTo>
                    <a:pt x="3286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4727" y="2238375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30">
                  <a:moveTo>
                    <a:pt x="0" y="249555"/>
                  </a:moveTo>
                  <a:lnTo>
                    <a:pt x="109537" y="249555"/>
                  </a:lnTo>
                  <a:lnTo>
                    <a:pt x="109537" y="0"/>
                  </a:lnTo>
                  <a:lnTo>
                    <a:pt x="328612" y="0"/>
                  </a:lnTo>
                  <a:lnTo>
                    <a:pt x="328612" y="249555"/>
                  </a:lnTo>
                  <a:lnTo>
                    <a:pt x="438150" y="249555"/>
                  </a:lnTo>
                  <a:lnTo>
                    <a:pt x="219075" y="468630"/>
                  </a:lnTo>
                  <a:lnTo>
                    <a:pt x="0" y="249555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48936" y="2360066"/>
            <a:ext cx="43668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4385" algn="l"/>
              </a:tabLst>
            </a:pPr>
            <a:r>
              <a:rPr sz="1600" dirty="0">
                <a:latin typeface="SimSun"/>
                <a:cs typeface="SimSun"/>
              </a:rPr>
              <a:t>主机端代</a:t>
            </a:r>
            <a:r>
              <a:rPr sz="1600" spc="-50" dirty="0">
                <a:latin typeface="SimSun"/>
                <a:cs typeface="SimSun"/>
              </a:rPr>
              <a:t>码</a:t>
            </a:r>
            <a:r>
              <a:rPr sz="1600" dirty="0">
                <a:latin typeface="SimSun"/>
                <a:cs typeface="SimSun"/>
              </a:rPr>
              <a:t>	设备端代</a:t>
            </a:r>
            <a:r>
              <a:rPr sz="1600" spc="-50" dirty="0">
                <a:latin typeface="SimSun"/>
                <a:cs typeface="SimSun"/>
              </a:rPr>
              <a:t>码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29710" y="3473322"/>
            <a:ext cx="450850" cy="481330"/>
            <a:chOff x="3529710" y="3473322"/>
            <a:chExt cx="450850" cy="481330"/>
          </a:xfrm>
        </p:grpSpPr>
        <p:sp>
          <p:nvSpPr>
            <p:cNvPr id="17" name="object 17"/>
            <p:cNvSpPr/>
            <p:nvPr/>
          </p:nvSpPr>
          <p:spPr>
            <a:xfrm>
              <a:off x="3536060" y="3479672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29">
                  <a:moveTo>
                    <a:pt x="328612" y="0"/>
                  </a:moveTo>
                  <a:lnTo>
                    <a:pt x="109537" y="0"/>
                  </a:lnTo>
                  <a:lnTo>
                    <a:pt x="109537" y="249554"/>
                  </a:lnTo>
                  <a:lnTo>
                    <a:pt x="0" y="249554"/>
                  </a:lnTo>
                  <a:lnTo>
                    <a:pt x="219075" y="468629"/>
                  </a:lnTo>
                  <a:lnTo>
                    <a:pt x="438150" y="249554"/>
                  </a:lnTo>
                  <a:lnTo>
                    <a:pt x="328612" y="249554"/>
                  </a:lnTo>
                  <a:lnTo>
                    <a:pt x="3286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6060" y="3479672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29">
                  <a:moveTo>
                    <a:pt x="0" y="249554"/>
                  </a:moveTo>
                  <a:lnTo>
                    <a:pt x="109537" y="249554"/>
                  </a:lnTo>
                  <a:lnTo>
                    <a:pt x="109537" y="0"/>
                  </a:lnTo>
                  <a:lnTo>
                    <a:pt x="328612" y="0"/>
                  </a:lnTo>
                  <a:lnTo>
                    <a:pt x="328612" y="249554"/>
                  </a:lnTo>
                  <a:lnTo>
                    <a:pt x="438150" y="249554"/>
                  </a:lnTo>
                  <a:lnTo>
                    <a:pt x="219075" y="468629"/>
                  </a:lnTo>
                  <a:lnTo>
                    <a:pt x="0" y="24955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36033" y="2776347"/>
            <a:ext cx="2295525" cy="67754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</a:pPr>
            <a:r>
              <a:rPr sz="1200" spc="-10" dirty="0">
                <a:latin typeface="SimSun"/>
                <a:cs typeface="SimSun"/>
              </a:rPr>
              <a:t>设备端即时编译器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48377" y="3473322"/>
            <a:ext cx="450850" cy="481330"/>
            <a:chOff x="5048377" y="3473322"/>
            <a:chExt cx="450850" cy="481330"/>
          </a:xfrm>
        </p:grpSpPr>
        <p:sp>
          <p:nvSpPr>
            <p:cNvPr id="21" name="object 21"/>
            <p:cNvSpPr/>
            <p:nvPr/>
          </p:nvSpPr>
          <p:spPr>
            <a:xfrm>
              <a:off x="5054727" y="3479672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29">
                  <a:moveTo>
                    <a:pt x="328612" y="0"/>
                  </a:moveTo>
                  <a:lnTo>
                    <a:pt x="109537" y="0"/>
                  </a:lnTo>
                  <a:lnTo>
                    <a:pt x="109537" y="249554"/>
                  </a:lnTo>
                  <a:lnTo>
                    <a:pt x="0" y="249554"/>
                  </a:lnTo>
                  <a:lnTo>
                    <a:pt x="219075" y="468629"/>
                  </a:lnTo>
                  <a:lnTo>
                    <a:pt x="438150" y="249554"/>
                  </a:lnTo>
                  <a:lnTo>
                    <a:pt x="328612" y="249554"/>
                  </a:lnTo>
                  <a:lnTo>
                    <a:pt x="3286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54727" y="3479672"/>
              <a:ext cx="438150" cy="468630"/>
            </a:xfrm>
            <a:custGeom>
              <a:avLst/>
              <a:gdLst/>
              <a:ahLst/>
              <a:cxnLst/>
              <a:rect l="l" t="t" r="r" b="b"/>
              <a:pathLst>
                <a:path w="438150" h="468629">
                  <a:moveTo>
                    <a:pt x="0" y="249554"/>
                  </a:moveTo>
                  <a:lnTo>
                    <a:pt x="109537" y="249554"/>
                  </a:lnTo>
                  <a:lnTo>
                    <a:pt x="109537" y="0"/>
                  </a:lnTo>
                  <a:lnTo>
                    <a:pt x="328612" y="0"/>
                  </a:lnTo>
                  <a:lnTo>
                    <a:pt x="328612" y="249554"/>
                  </a:lnTo>
                  <a:lnTo>
                    <a:pt x="438150" y="249554"/>
                  </a:lnTo>
                  <a:lnTo>
                    <a:pt x="219075" y="468629"/>
                  </a:lnTo>
                  <a:lnTo>
                    <a:pt x="0" y="24955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97760" y="3974210"/>
            <a:ext cx="5233670" cy="676910"/>
          </a:xfrm>
          <a:prstGeom prst="rect">
            <a:avLst/>
          </a:prstGeom>
          <a:solidFill>
            <a:srgbClr val="5B9BD4"/>
          </a:solidFill>
          <a:ln w="12700">
            <a:solidFill>
              <a:srgbClr val="41709C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200" spc="-10" dirty="0">
                <a:latin typeface="SimSun"/>
                <a:cs typeface="SimSun"/>
              </a:rPr>
              <a:t>异构计算平台</a:t>
            </a:r>
            <a:endParaRPr sz="1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200" spc="-30" dirty="0">
                <a:latin typeface="SimSun"/>
                <a:cs typeface="SimSun"/>
              </a:rPr>
              <a:t>CPUs,</a:t>
            </a:r>
            <a:r>
              <a:rPr sz="1200" spc="-254" dirty="0">
                <a:latin typeface="SimSun"/>
                <a:cs typeface="SimSun"/>
              </a:rPr>
              <a:t> </a:t>
            </a:r>
            <a:r>
              <a:rPr sz="1200" spc="50" dirty="0">
                <a:latin typeface="SimSun"/>
                <a:cs typeface="SimSun"/>
              </a:rPr>
              <a:t>GPUs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参考资料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366" y="754330"/>
            <a:ext cx="7158355" cy="181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9570" algn="l"/>
              </a:tabLst>
            </a:pPr>
            <a:r>
              <a:rPr sz="1200" spc="-75" dirty="0">
                <a:latin typeface="SimSun"/>
                <a:cs typeface="SimSun"/>
              </a:rPr>
              <a:t>D.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-160" dirty="0">
                <a:latin typeface="SimSun"/>
                <a:cs typeface="SimSun"/>
              </a:rPr>
              <a:t>Kirk</a:t>
            </a:r>
            <a:r>
              <a:rPr sz="1200" spc="-19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65" dirty="0">
                <a:latin typeface="SimSun"/>
                <a:cs typeface="SimSun"/>
              </a:rPr>
              <a:t>W.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Hwu,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200" spc="-55" dirty="0">
                <a:latin typeface="SimSun"/>
                <a:cs typeface="SimSun"/>
              </a:rPr>
              <a:t>“Programming</a:t>
            </a:r>
            <a:r>
              <a:rPr sz="1200" spc="-200" dirty="0">
                <a:latin typeface="SimSun"/>
                <a:cs typeface="SimSun"/>
              </a:rPr>
              <a:t> </a:t>
            </a:r>
            <a:r>
              <a:rPr sz="1200" spc="-90" dirty="0">
                <a:latin typeface="SimSun"/>
                <a:cs typeface="SimSun"/>
              </a:rPr>
              <a:t>Massively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-165" dirty="0">
                <a:latin typeface="SimSun"/>
                <a:cs typeface="SimSun"/>
              </a:rPr>
              <a:t>Parallel</a:t>
            </a:r>
            <a:r>
              <a:rPr sz="1200" spc="-225" dirty="0">
                <a:latin typeface="SimSun"/>
                <a:cs typeface="SimSun"/>
              </a:rPr>
              <a:t> </a:t>
            </a:r>
            <a:r>
              <a:rPr sz="1200" spc="-80" dirty="0">
                <a:latin typeface="SimSun"/>
                <a:cs typeface="SimSun"/>
              </a:rPr>
              <a:t>Processors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200" spc="-600" dirty="0">
                <a:latin typeface="SimSun"/>
                <a:cs typeface="SimSun"/>
              </a:rPr>
              <a:t>–</a:t>
            </a:r>
            <a:r>
              <a:rPr sz="1200" spc="-215" dirty="0">
                <a:latin typeface="SimSun"/>
                <a:cs typeface="SimSun"/>
              </a:rPr>
              <a:t> </a:t>
            </a:r>
            <a:r>
              <a:rPr sz="1200" spc="150" dirty="0">
                <a:latin typeface="SimSun"/>
                <a:cs typeface="SimSun"/>
              </a:rPr>
              <a:t>A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Hands-</a:t>
            </a:r>
            <a:r>
              <a:rPr sz="1200" spc="50" dirty="0">
                <a:latin typeface="SimSun"/>
                <a:cs typeface="SimSun"/>
              </a:rPr>
              <a:t>on</a:t>
            </a:r>
            <a:r>
              <a:rPr sz="1200" spc="-229" dirty="0">
                <a:latin typeface="SimSun"/>
                <a:cs typeface="SimSun"/>
              </a:rPr>
              <a:t> </a:t>
            </a:r>
            <a:r>
              <a:rPr sz="1200" spc="-35" dirty="0">
                <a:latin typeface="SimSun"/>
                <a:cs typeface="SimSun"/>
              </a:rPr>
              <a:t>Approach,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Second</a:t>
            </a:r>
            <a:r>
              <a:rPr sz="1200" spc="-210" dirty="0">
                <a:latin typeface="SimSun"/>
                <a:cs typeface="SimSun"/>
              </a:rPr>
              <a:t> </a:t>
            </a:r>
            <a:r>
              <a:rPr sz="1200" spc="-140" dirty="0">
                <a:latin typeface="SimSun"/>
                <a:cs typeface="SimSun"/>
              </a:rPr>
              <a:t>Edition”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buFont typeface="SimSun"/>
              <a:buAutoNum type="arabicPeriod"/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SimSun"/>
              <a:buAutoNum type="arabicPeriod"/>
            </a:pPr>
            <a:endParaRPr sz="1200">
              <a:latin typeface="SimSun"/>
              <a:cs typeface="SimSun"/>
            </a:endParaRPr>
          </a:p>
          <a:p>
            <a:pPr marL="369570" indent="-356870">
              <a:lnSpc>
                <a:spcPct val="100000"/>
              </a:lnSpc>
              <a:buAutoNum type="arabicPeriod"/>
              <a:tabLst>
                <a:tab pos="369570" algn="l"/>
              </a:tabLst>
            </a:pPr>
            <a:r>
              <a:rPr sz="1200" spc="165" dirty="0">
                <a:latin typeface="SimSun"/>
                <a:cs typeface="SimSun"/>
              </a:rPr>
              <a:t>CUDA</a:t>
            </a:r>
            <a:r>
              <a:rPr sz="1200" spc="-24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by</a:t>
            </a:r>
            <a:r>
              <a:rPr sz="1200" spc="-240" dirty="0">
                <a:latin typeface="SimSun"/>
                <a:cs typeface="SimSun"/>
              </a:rPr>
              <a:t> </a:t>
            </a:r>
            <a:r>
              <a:rPr sz="1200" spc="-55" dirty="0">
                <a:latin typeface="SimSun"/>
                <a:cs typeface="SimSun"/>
              </a:rPr>
              <a:t>example,</a:t>
            </a:r>
            <a:r>
              <a:rPr sz="1200" spc="-260" dirty="0">
                <a:latin typeface="SimSun"/>
                <a:cs typeface="SimSun"/>
              </a:rPr>
              <a:t> </a:t>
            </a:r>
            <a:r>
              <a:rPr sz="1250" spc="-70" dirty="0">
                <a:latin typeface="SimSun"/>
                <a:cs typeface="SimSun"/>
              </a:rPr>
              <a:t>Sanders</a:t>
            </a:r>
            <a:r>
              <a:rPr sz="1250" spc="-275" dirty="0">
                <a:latin typeface="SimSun"/>
                <a:cs typeface="SimSun"/>
              </a:rPr>
              <a:t> </a:t>
            </a:r>
            <a:r>
              <a:rPr sz="1250" dirty="0">
                <a:latin typeface="SimSun"/>
                <a:cs typeface="SimSun"/>
              </a:rPr>
              <a:t>and</a:t>
            </a:r>
            <a:r>
              <a:rPr sz="1250" spc="-285" dirty="0">
                <a:latin typeface="SimSun"/>
                <a:cs typeface="SimSun"/>
              </a:rPr>
              <a:t> </a:t>
            </a:r>
            <a:r>
              <a:rPr sz="1250" spc="-10" dirty="0">
                <a:latin typeface="SimSun"/>
                <a:cs typeface="SimSun"/>
              </a:rPr>
              <a:t>Kandrot</a:t>
            </a:r>
            <a:endParaRPr sz="1250">
              <a:latin typeface="SimSun"/>
              <a:cs typeface="SimSun"/>
            </a:endParaRPr>
          </a:p>
          <a:p>
            <a:pPr>
              <a:lnSpc>
                <a:spcPct val="100000"/>
              </a:lnSpc>
              <a:buFont typeface="SimSun"/>
              <a:buAutoNum type="arabicPeriod"/>
            </a:pPr>
            <a:endParaRPr sz="12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SimSun"/>
              <a:buAutoNum type="arabicPeriod"/>
            </a:pPr>
            <a:endParaRPr sz="1250">
              <a:latin typeface="SimSun"/>
              <a:cs typeface="SimSun"/>
            </a:endParaRPr>
          </a:p>
          <a:p>
            <a:pPr marL="410845" indent="-398145">
              <a:lnSpc>
                <a:spcPct val="100000"/>
              </a:lnSpc>
              <a:buSzPct val="96000"/>
              <a:buAutoNum type="arabicPeriod"/>
              <a:tabLst>
                <a:tab pos="410845" algn="l"/>
              </a:tabLst>
            </a:pPr>
            <a:r>
              <a:rPr sz="1250" spc="-110" dirty="0">
                <a:latin typeface="SimSun"/>
                <a:cs typeface="SimSun"/>
              </a:rPr>
              <a:t>Nvidia</a:t>
            </a:r>
            <a:r>
              <a:rPr sz="1250" spc="-265" dirty="0">
                <a:latin typeface="SimSun"/>
                <a:cs typeface="SimSun"/>
              </a:rPr>
              <a:t> </a:t>
            </a:r>
            <a:r>
              <a:rPr sz="1250" spc="140" dirty="0">
                <a:latin typeface="SimSun"/>
                <a:cs typeface="SimSun"/>
              </a:rPr>
              <a:t>CUDA</a:t>
            </a:r>
            <a:r>
              <a:rPr sz="1250" spc="-265" dirty="0">
                <a:latin typeface="SimSun"/>
                <a:cs typeface="SimSun"/>
              </a:rPr>
              <a:t> </a:t>
            </a:r>
            <a:r>
              <a:rPr sz="1250" spc="114" dirty="0">
                <a:latin typeface="SimSun"/>
                <a:cs typeface="SimSun"/>
              </a:rPr>
              <a:t>C</a:t>
            </a:r>
            <a:r>
              <a:rPr sz="1250" spc="-270" dirty="0">
                <a:latin typeface="SimSun"/>
                <a:cs typeface="SimSun"/>
              </a:rPr>
              <a:t> </a:t>
            </a:r>
            <a:r>
              <a:rPr sz="1250" spc="-10" dirty="0">
                <a:latin typeface="SimSun"/>
                <a:cs typeface="SimSun"/>
              </a:rPr>
              <a:t>Programming</a:t>
            </a:r>
            <a:r>
              <a:rPr sz="1250" spc="-250" dirty="0">
                <a:latin typeface="SimSun"/>
                <a:cs typeface="SimSun"/>
              </a:rPr>
              <a:t> </a:t>
            </a:r>
            <a:r>
              <a:rPr sz="1250" spc="-10" dirty="0">
                <a:latin typeface="SimSun"/>
                <a:cs typeface="SimSun"/>
              </a:rPr>
              <a:t>Guide</a:t>
            </a:r>
            <a:endParaRPr sz="1250">
              <a:latin typeface="SimSun"/>
              <a:cs typeface="SimSun"/>
            </a:endParaRPr>
          </a:p>
          <a:p>
            <a:pPr marL="384175">
              <a:lnSpc>
                <a:spcPct val="100000"/>
              </a:lnSpc>
              <a:spcBef>
                <a:spcPts val="1080"/>
              </a:spcBef>
            </a:pPr>
            <a:r>
              <a:rPr sz="1200" u="sng" spc="-8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https://docs.nvidia.com/cuda/cuda-</a:t>
            </a:r>
            <a:r>
              <a:rPr sz="1200" u="sng" spc="-4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c-</a:t>
            </a:r>
            <a:r>
              <a:rPr sz="1200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programming-</a:t>
            </a:r>
            <a:r>
              <a:rPr sz="12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guide/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366" y="3001468"/>
            <a:ext cx="3334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200" spc="-25" dirty="0">
                <a:latin typeface="SimSun"/>
                <a:cs typeface="SimSun"/>
              </a:rPr>
              <a:t>4.</a:t>
            </a:r>
            <a:r>
              <a:rPr sz="1200" dirty="0">
                <a:latin typeface="SimSun"/>
                <a:cs typeface="SimSun"/>
              </a:rPr>
              <a:t>	</a:t>
            </a:r>
            <a:r>
              <a:rPr sz="1200" spc="-10" dirty="0">
                <a:latin typeface="SimSun"/>
                <a:cs typeface="SimSun"/>
              </a:rPr>
              <a:t>CS/EE217</a:t>
            </a:r>
            <a:r>
              <a:rPr sz="1200" spc="-225" dirty="0">
                <a:latin typeface="SimSun"/>
                <a:cs typeface="SimSun"/>
              </a:rPr>
              <a:t> </a:t>
            </a:r>
            <a:r>
              <a:rPr sz="1200" spc="140" dirty="0">
                <a:latin typeface="SimSun"/>
                <a:cs typeface="SimSun"/>
              </a:rPr>
              <a:t>GPU</a:t>
            </a:r>
            <a:r>
              <a:rPr sz="1200" spc="-229" dirty="0">
                <a:latin typeface="SimSun"/>
                <a:cs typeface="SimSun"/>
              </a:rPr>
              <a:t> </a:t>
            </a:r>
            <a:r>
              <a:rPr sz="1200" spc="-105" dirty="0">
                <a:latin typeface="SimSun"/>
                <a:cs typeface="SimSun"/>
              </a:rPr>
              <a:t>Architecture</a:t>
            </a:r>
            <a:r>
              <a:rPr sz="1200" spc="-204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and</a:t>
            </a:r>
            <a:r>
              <a:rPr sz="1200" spc="-220" dirty="0">
                <a:latin typeface="SimSun"/>
                <a:cs typeface="SimSun"/>
              </a:rPr>
              <a:t> </a:t>
            </a:r>
            <a:r>
              <a:rPr sz="1200" spc="-10" dirty="0">
                <a:latin typeface="SimSun"/>
                <a:cs typeface="SimSun"/>
              </a:rPr>
              <a:t>Programming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400" spc="-15" dirty="0"/>
              <a:t>感谢聆听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226903" y="2496599"/>
            <a:ext cx="23507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80" dirty="0">
                <a:solidFill>
                  <a:srgbClr val="464646"/>
                </a:solidFill>
                <a:latin typeface="Microsoft JhengHei"/>
                <a:cs typeface="Microsoft JhengHei"/>
              </a:rPr>
              <a:t>Thanks</a:t>
            </a:r>
            <a:r>
              <a:rPr sz="2000" b="1" spc="-45" dirty="0">
                <a:solidFill>
                  <a:srgbClr val="464646"/>
                </a:solidFill>
                <a:latin typeface="Microsoft JhengHei"/>
                <a:cs typeface="Microsoft JhengHei"/>
              </a:rPr>
              <a:t> </a:t>
            </a:r>
            <a:r>
              <a:rPr sz="20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for</a:t>
            </a:r>
            <a:r>
              <a:rPr sz="2000" b="1" spc="-70" dirty="0">
                <a:solidFill>
                  <a:srgbClr val="464646"/>
                </a:solidFill>
                <a:latin typeface="Microsoft JhengHei"/>
                <a:cs typeface="Microsoft JhengHei"/>
              </a:rPr>
              <a:t> </a:t>
            </a:r>
            <a:r>
              <a:rPr sz="2000" b="1" spc="-65" dirty="0">
                <a:solidFill>
                  <a:srgbClr val="464646"/>
                </a:solidFill>
                <a:latin typeface="Microsoft JhengHei"/>
                <a:cs typeface="Microsoft JhengHei"/>
              </a:rPr>
              <a:t>Listening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5130" y="1595892"/>
            <a:ext cx="347345" cy="898525"/>
          </a:xfrm>
          <a:custGeom>
            <a:avLst/>
            <a:gdLst/>
            <a:ahLst/>
            <a:cxnLst/>
            <a:rect l="l" t="t" r="r" b="b"/>
            <a:pathLst>
              <a:path w="347345" h="898525">
                <a:moveTo>
                  <a:pt x="203454" y="0"/>
                </a:moveTo>
                <a:lnTo>
                  <a:pt x="194198" y="44897"/>
                </a:lnTo>
                <a:lnTo>
                  <a:pt x="184726" y="90393"/>
                </a:lnTo>
                <a:lnTo>
                  <a:pt x="175037" y="136487"/>
                </a:lnTo>
                <a:lnTo>
                  <a:pt x="165131" y="183178"/>
                </a:lnTo>
                <a:lnTo>
                  <a:pt x="155008" y="230468"/>
                </a:lnTo>
                <a:lnTo>
                  <a:pt x="144667" y="278355"/>
                </a:lnTo>
                <a:lnTo>
                  <a:pt x="134110" y="326840"/>
                </a:lnTo>
                <a:lnTo>
                  <a:pt x="123335" y="375924"/>
                </a:lnTo>
                <a:lnTo>
                  <a:pt x="112344" y="425605"/>
                </a:lnTo>
                <a:lnTo>
                  <a:pt x="101135" y="475884"/>
                </a:lnTo>
                <a:lnTo>
                  <a:pt x="89709" y="526761"/>
                </a:lnTo>
                <a:lnTo>
                  <a:pt x="78065" y="578236"/>
                </a:lnTo>
                <a:lnTo>
                  <a:pt x="66205" y="630309"/>
                </a:lnTo>
                <a:lnTo>
                  <a:pt x="54127" y="682980"/>
                </a:lnTo>
                <a:lnTo>
                  <a:pt x="158559" y="709015"/>
                </a:lnTo>
                <a:lnTo>
                  <a:pt x="178667" y="639205"/>
                </a:lnTo>
                <a:lnTo>
                  <a:pt x="189957" y="599653"/>
                </a:lnTo>
                <a:lnTo>
                  <a:pt x="202070" y="557002"/>
                </a:lnTo>
                <a:lnTo>
                  <a:pt x="215006" y="511254"/>
                </a:lnTo>
                <a:lnTo>
                  <a:pt x="228765" y="462407"/>
                </a:lnTo>
                <a:lnTo>
                  <a:pt x="243348" y="410462"/>
                </a:lnTo>
                <a:lnTo>
                  <a:pt x="274981" y="297279"/>
                </a:lnTo>
                <a:lnTo>
                  <a:pt x="309905" y="171704"/>
                </a:lnTo>
                <a:lnTo>
                  <a:pt x="321788" y="128789"/>
                </a:lnTo>
                <a:lnTo>
                  <a:pt x="331987" y="91846"/>
                </a:lnTo>
                <a:lnTo>
                  <a:pt x="347345" y="35877"/>
                </a:lnTo>
                <a:lnTo>
                  <a:pt x="203454" y="0"/>
                </a:lnTo>
                <a:close/>
              </a:path>
              <a:path w="347345" h="898525">
                <a:moveTo>
                  <a:pt x="34556" y="728700"/>
                </a:moveTo>
                <a:lnTo>
                  <a:pt x="0" y="867295"/>
                </a:lnTo>
                <a:lnTo>
                  <a:pt x="125120" y="898499"/>
                </a:lnTo>
                <a:lnTo>
                  <a:pt x="159677" y="759891"/>
                </a:lnTo>
                <a:lnTo>
                  <a:pt x="34556" y="728700"/>
                </a:lnTo>
                <a:close/>
              </a:path>
            </a:pathLst>
          </a:custGeom>
          <a:solidFill>
            <a:srgbClr val="005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C8881F-BD0C-EA05-3F5C-1BFC2FEC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9550"/>
            <a:ext cx="178575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889" y="754025"/>
            <a:ext cx="2673350" cy="256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SimSun"/>
                <a:cs typeface="SimSun"/>
              </a:rPr>
              <a:t>缓存小</a:t>
            </a:r>
            <a:endParaRPr sz="14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提高内存吞吐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30" dirty="0">
                <a:latin typeface="SimSun"/>
                <a:cs typeface="SimSun"/>
              </a:rPr>
              <a:t>控制简单</a:t>
            </a:r>
            <a:endParaRPr sz="14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没有分支预测</a:t>
            </a:r>
            <a:endParaRPr sz="12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10" dirty="0">
                <a:latin typeface="SimSun"/>
                <a:cs typeface="SimSun"/>
              </a:rPr>
              <a:t>没有数据转发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00" spc="-25" dirty="0">
                <a:latin typeface="SimSun"/>
                <a:cs typeface="SimSun"/>
              </a:rPr>
              <a:t>精简运算单元</a:t>
            </a:r>
            <a:endParaRPr sz="14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多长延时流水线以实现高吞吐量</a:t>
            </a:r>
            <a:endParaRPr sz="1200">
              <a:latin typeface="SimSun"/>
              <a:cs typeface="SimSun"/>
            </a:endParaRPr>
          </a:p>
          <a:p>
            <a:pPr marL="527685" indent="-17145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527685" algn="l"/>
              </a:tabLst>
            </a:pPr>
            <a:r>
              <a:rPr sz="1200" spc="-5" dirty="0">
                <a:latin typeface="SimSun"/>
                <a:cs typeface="SimSun"/>
              </a:rPr>
              <a:t>需要大量线程来容忍延迟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9809"/>
            <a:ext cx="1270" cy="257810"/>
          </a:xfrm>
          <a:custGeom>
            <a:avLst/>
            <a:gdLst/>
            <a:ahLst/>
            <a:cxnLst/>
            <a:rect l="l" t="t" r="r" b="b"/>
            <a:pathLst>
              <a:path w="1270" h="257810">
                <a:moveTo>
                  <a:pt x="762" y="0"/>
                </a:moveTo>
                <a:lnTo>
                  <a:pt x="0" y="0"/>
                </a:lnTo>
                <a:lnTo>
                  <a:pt x="0" y="257568"/>
                </a:lnTo>
                <a:lnTo>
                  <a:pt x="762" y="257568"/>
                </a:lnTo>
                <a:lnTo>
                  <a:pt x="762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122" y="725335"/>
            <a:ext cx="3744756" cy="37399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GPUs</a:t>
            </a:r>
            <a:r>
              <a:rPr spc="-30" dirty="0"/>
              <a:t>: 吞吐导向设计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5D21D4-9EBF-D718-B456-EBEA58827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93"/>
          <a:stretch/>
        </p:blipFill>
        <p:spPr>
          <a:xfrm>
            <a:off x="228600" y="309693"/>
            <a:ext cx="303530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CPU</a:t>
            </a:r>
            <a:r>
              <a:rPr dirty="0"/>
              <a:t>和</a:t>
            </a:r>
            <a:r>
              <a:rPr spc="-105" dirty="0"/>
              <a:t>GPU</a:t>
            </a:r>
            <a:r>
              <a:rPr spc="-25" dirty="0"/>
              <a:t>架构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6494" y="882396"/>
            <a:ext cx="939800" cy="528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600" b="1" spc="-25" dirty="0">
                <a:solidFill>
                  <a:srgbClr val="464646"/>
                </a:solidFill>
                <a:latin typeface="Microsoft JhengHei"/>
                <a:cs typeface="Microsoft JhengHei"/>
              </a:rPr>
              <a:t>CPU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延迟导向</a:t>
            </a:r>
            <a:r>
              <a:rPr sz="12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内核</a:t>
            </a:r>
            <a:endParaRPr sz="1200" dirty="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7597" y="1741551"/>
            <a:ext cx="2515870" cy="2525395"/>
            <a:chOff x="1347597" y="1741551"/>
            <a:chExt cx="2515870" cy="2525395"/>
          </a:xfrm>
        </p:grpSpPr>
        <p:sp>
          <p:nvSpPr>
            <p:cNvPr id="5" name="object 5"/>
            <p:cNvSpPr/>
            <p:nvPr/>
          </p:nvSpPr>
          <p:spPr>
            <a:xfrm>
              <a:off x="1347597" y="1741551"/>
              <a:ext cx="2515870" cy="2525395"/>
            </a:xfrm>
            <a:custGeom>
              <a:avLst/>
              <a:gdLst/>
              <a:ahLst/>
              <a:cxnLst/>
              <a:rect l="l" t="t" r="r" b="b"/>
              <a:pathLst>
                <a:path w="2515870" h="2525395">
                  <a:moveTo>
                    <a:pt x="2515362" y="0"/>
                  </a:moveTo>
                  <a:lnTo>
                    <a:pt x="0" y="0"/>
                  </a:lnTo>
                  <a:lnTo>
                    <a:pt x="0" y="2525268"/>
                  </a:lnTo>
                  <a:lnTo>
                    <a:pt x="2515362" y="2525268"/>
                  </a:lnTo>
                  <a:lnTo>
                    <a:pt x="251536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9191" y="1783461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1907285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7285" y="2055114"/>
                  </a:lnTo>
                  <a:lnTo>
                    <a:pt x="190728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9191" y="1783461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0" y="0"/>
                  </a:moveTo>
                  <a:lnTo>
                    <a:pt x="1907285" y="0"/>
                  </a:lnTo>
                  <a:lnTo>
                    <a:pt x="1907285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3847" y="19069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1907286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7286" y="2055114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3847" y="19069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0" y="0"/>
                  </a:moveTo>
                  <a:lnTo>
                    <a:pt x="1907286" y="0"/>
                  </a:lnTo>
                  <a:lnTo>
                    <a:pt x="1907286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9265" y="2021205"/>
              <a:ext cx="1906270" cy="2055495"/>
            </a:xfrm>
            <a:custGeom>
              <a:avLst/>
              <a:gdLst/>
              <a:ahLst/>
              <a:cxnLst/>
              <a:rect l="l" t="t" r="r" b="b"/>
              <a:pathLst>
                <a:path w="1906270" h="2055495">
                  <a:moveTo>
                    <a:pt x="1905762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5762" y="2055114"/>
                  </a:lnTo>
                  <a:lnTo>
                    <a:pt x="19057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9265" y="2021205"/>
              <a:ext cx="1906270" cy="2055495"/>
            </a:xfrm>
            <a:custGeom>
              <a:avLst/>
              <a:gdLst/>
              <a:ahLst/>
              <a:cxnLst/>
              <a:rect l="l" t="t" r="r" b="b"/>
              <a:pathLst>
                <a:path w="1906270" h="2055495">
                  <a:moveTo>
                    <a:pt x="0" y="0"/>
                  </a:moveTo>
                  <a:lnTo>
                    <a:pt x="1905762" y="0"/>
                  </a:lnTo>
                  <a:lnTo>
                    <a:pt x="1905762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681" y="21355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1907286" y="0"/>
                  </a:moveTo>
                  <a:lnTo>
                    <a:pt x="0" y="0"/>
                  </a:lnTo>
                  <a:lnTo>
                    <a:pt x="0" y="2055114"/>
                  </a:lnTo>
                  <a:lnTo>
                    <a:pt x="1907286" y="2055114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8681" y="2135505"/>
              <a:ext cx="1907539" cy="2055495"/>
            </a:xfrm>
            <a:custGeom>
              <a:avLst/>
              <a:gdLst/>
              <a:ahLst/>
              <a:cxnLst/>
              <a:rect l="l" t="t" r="r" b="b"/>
              <a:pathLst>
                <a:path w="1907539" h="2055495">
                  <a:moveTo>
                    <a:pt x="0" y="0"/>
                  </a:moveTo>
                  <a:lnTo>
                    <a:pt x="1907286" y="0"/>
                  </a:lnTo>
                  <a:lnTo>
                    <a:pt x="1907286" y="2055114"/>
                  </a:lnTo>
                  <a:lnTo>
                    <a:pt x="0" y="205511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0601" y="2473833"/>
              <a:ext cx="1685289" cy="234950"/>
            </a:xfrm>
            <a:custGeom>
              <a:avLst/>
              <a:gdLst/>
              <a:ahLst/>
              <a:cxnLst/>
              <a:rect l="l" t="t" r="r" b="b"/>
              <a:pathLst>
                <a:path w="1685289" h="234950">
                  <a:moveTo>
                    <a:pt x="1684781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1684781" y="234695"/>
                  </a:lnTo>
                  <a:lnTo>
                    <a:pt x="168478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0601" y="2473833"/>
              <a:ext cx="1685289" cy="234950"/>
            </a:xfrm>
            <a:custGeom>
              <a:avLst/>
              <a:gdLst/>
              <a:ahLst/>
              <a:cxnLst/>
              <a:rect l="l" t="t" r="r" b="b"/>
              <a:pathLst>
                <a:path w="1685289" h="234950">
                  <a:moveTo>
                    <a:pt x="0" y="0"/>
                  </a:moveTo>
                  <a:lnTo>
                    <a:pt x="1684781" y="0"/>
                  </a:lnTo>
                  <a:lnTo>
                    <a:pt x="1684781" y="234695"/>
                  </a:lnTo>
                  <a:lnTo>
                    <a:pt x="0" y="2346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8983" y="2793873"/>
              <a:ext cx="1266825" cy="389890"/>
            </a:xfrm>
            <a:custGeom>
              <a:avLst/>
              <a:gdLst/>
              <a:ahLst/>
              <a:cxnLst/>
              <a:rect l="l" t="t" r="r" b="b"/>
              <a:pathLst>
                <a:path w="1266825" h="389889">
                  <a:moveTo>
                    <a:pt x="1266444" y="0"/>
                  </a:moveTo>
                  <a:lnTo>
                    <a:pt x="0" y="0"/>
                  </a:lnTo>
                  <a:lnTo>
                    <a:pt x="0" y="389381"/>
                  </a:lnTo>
                  <a:lnTo>
                    <a:pt x="1266444" y="389381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rgbClr val="FF5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8983" y="2793873"/>
              <a:ext cx="1266825" cy="389890"/>
            </a:xfrm>
            <a:custGeom>
              <a:avLst/>
              <a:gdLst/>
              <a:ahLst/>
              <a:cxnLst/>
              <a:rect l="l" t="t" r="r" b="b"/>
              <a:pathLst>
                <a:path w="1266825" h="389889">
                  <a:moveTo>
                    <a:pt x="0" y="0"/>
                  </a:moveTo>
                  <a:lnTo>
                    <a:pt x="1266444" y="0"/>
                  </a:lnTo>
                  <a:lnTo>
                    <a:pt x="1266444" y="389381"/>
                  </a:lnTo>
                  <a:lnTo>
                    <a:pt x="0" y="38938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4599" y="3258693"/>
              <a:ext cx="1290955" cy="690880"/>
            </a:xfrm>
            <a:custGeom>
              <a:avLst/>
              <a:gdLst/>
              <a:ahLst/>
              <a:cxnLst/>
              <a:rect l="l" t="t" r="r" b="b"/>
              <a:pathLst>
                <a:path w="1290955" h="690879">
                  <a:moveTo>
                    <a:pt x="1290827" y="0"/>
                  </a:moveTo>
                  <a:lnTo>
                    <a:pt x="0" y="0"/>
                  </a:lnTo>
                  <a:lnTo>
                    <a:pt x="0" y="690371"/>
                  </a:lnTo>
                  <a:lnTo>
                    <a:pt x="1290827" y="690371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4599" y="3258693"/>
              <a:ext cx="1290955" cy="690880"/>
            </a:xfrm>
            <a:custGeom>
              <a:avLst/>
              <a:gdLst/>
              <a:ahLst/>
              <a:cxnLst/>
              <a:rect l="l" t="t" r="r" b="b"/>
              <a:pathLst>
                <a:path w="1290955" h="690879">
                  <a:moveTo>
                    <a:pt x="0" y="0"/>
                  </a:moveTo>
                  <a:lnTo>
                    <a:pt x="1290827" y="0"/>
                  </a:lnTo>
                  <a:lnTo>
                    <a:pt x="1290827" y="690371"/>
                  </a:lnTo>
                  <a:lnTo>
                    <a:pt x="0" y="69037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47597" y="1741551"/>
            <a:ext cx="2515870" cy="25253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1000" spc="-20" dirty="0">
                <a:solidFill>
                  <a:srgbClr val="FFFFFF"/>
                </a:solidFill>
                <a:latin typeface="SimSun"/>
                <a:cs typeface="SimSun"/>
              </a:rPr>
              <a:t>Chip</a:t>
            </a:r>
            <a:endParaRPr sz="1000" dirty="0">
              <a:latin typeface="SimSun"/>
              <a:cs typeface="SimSun"/>
            </a:endParaRPr>
          </a:p>
          <a:p>
            <a:pPr marL="346710">
              <a:lnSpc>
                <a:spcPct val="100000"/>
              </a:lnSpc>
              <a:spcBef>
                <a:spcPts val="1185"/>
              </a:spcBef>
            </a:pPr>
            <a:r>
              <a:rPr sz="1650" spc="85" dirty="0">
                <a:latin typeface="SimSun"/>
                <a:cs typeface="SimSun"/>
              </a:rPr>
              <a:t>Compute</a:t>
            </a:r>
            <a:r>
              <a:rPr sz="1650" spc="-345" dirty="0">
                <a:latin typeface="SimSun"/>
                <a:cs typeface="SimSun"/>
              </a:rPr>
              <a:t> </a:t>
            </a:r>
            <a:r>
              <a:rPr sz="1650" spc="-20" dirty="0">
                <a:latin typeface="SimSun"/>
                <a:cs typeface="SimSun"/>
              </a:rPr>
              <a:t>Unit</a:t>
            </a:r>
            <a:endParaRPr sz="1650" dirty="0">
              <a:latin typeface="SimSun"/>
              <a:cs typeface="SimSun"/>
            </a:endParaRPr>
          </a:p>
          <a:p>
            <a:pPr marL="534035">
              <a:lnSpc>
                <a:spcPct val="100000"/>
              </a:lnSpc>
              <a:spcBef>
                <a:spcPts val="905"/>
              </a:spcBef>
            </a:pPr>
            <a:r>
              <a:rPr sz="1500" spc="-65" dirty="0">
                <a:latin typeface="SimSun"/>
                <a:cs typeface="SimSun"/>
              </a:rPr>
              <a:t>Cache/Local</a:t>
            </a:r>
            <a:r>
              <a:rPr sz="1500" spc="-245" dirty="0">
                <a:latin typeface="SimSun"/>
                <a:cs typeface="SimSun"/>
              </a:rPr>
              <a:t> </a:t>
            </a:r>
            <a:r>
              <a:rPr sz="1500" spc="290" dirty="0">
                <a:latin typeface="SimSun"/>
                <a:cs typeface="SimSun"/>
              </a:rPr>
              <a:t>Mem</a:t>
            </a:r>
            <a:endParaRPr sz="1500" dirty="0">
              <a:latin typeface="SimSun"/>
              <a:cs typeface="SimSun"/>
            </a:endParaRPr>
          </a:p>
          <a:p>
            <a:pPr marR="398145" algn="ctr">
              <a:lnSpc>
                <a:spcPct val="100000"/>
              </a:lnSpc>
              <a:spcBef>
                <a:spcPts val="1689"/>
              </a:spcBef>
            </a:pPr>
            <a:r>
              <a:rPr sz="1000" spc="-10" dirty="0">
                <a:latin typeface="SimSun"/>
                <a:cs typeface="SimSun"/>
              </a:rPr>
              <a:t>Registers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00" dirty="0">
              <a:latin typeface="SimSun"/>
              <a:cs typeface="SimSun"/>
            </a:endParaRPr>
          </a:p>
          <a:p>
            <a:pPr marR="423545" algn="ctr">
              <a:lnSpc>
                <a:spcPts val="1660"/>
              </a:lnSpc>
            </a:pPr>
            <a:r>
              <a:rPr sz="1650" spc="65" dirty="0">
                <a:solidFill>
                  <a:srgbClr val="FFFFFF"/>
                </a:solidFill>
                <a:latin typeface="SimSun"/>
                <a:cs typeface="SimSun"/>
              </a:rPr>
              <a:t>SIMD</a:t>
            </a:r>
            <a:endParaRPr sz="1650" dirty="0">
              <a:latin typeface="SimSun"/>
              <a:cs typeface="SimSun"/>
            </a:endParaRPr>
          </a:p>
          <a:p>
            <a:pPr marR="424180" algn="ctr">
              <a:lnSpc>
                <a:spcPts val="1660"/>
              </a:lnSpc>
            </a:pPr>
            <a:r>
              <a:rPr sz="1650" spc="-20" dirty="0">
                <a:solidFill>
                  <a:srgbClr val="FFFFFF"/>
                </a:solidFill>
                <a:latin typeface="SimSun"/>
                <a:cs typeface="SimSun"/>
              </a:rPr>
              <a:t>Unit</a:t>
            </a:r>
            <a:endParaRPr sz="1650" dirty="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0601" y="2793873"/>
            <a:ext cx="1704339" cy="1199515"/>
            <a:chOff x="1760601" y="2793873"/>
            <a:chExt cx="1704339" cy="1199515"/>
          </a:xfrm>
        </p:grpSpPr>
        <p:sp>
          <p:nvSpPr>
            <p:cNvPr id="22" name="object 22"/>
            <p:cNvSpPr/>
            <p:nvPr/>
          </p:nvSpPr>
          <p:spPr>
            <a:xfrm>
              <a:off x="2011299" y="3260979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7237" y="3260979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3937" y="3260979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60601" y="3599307"/>
              <a:ext cx="1275080" cy="0"/>
            </a:xfrm>
            <a:custGeom>
              <a:avLst/>
              <a:gdLst/>
              <a:ahLst/>
              <a:cxnLst/>
              <a:rect l="l" t="t" r="r" b="b"/>
              <a:pathLst>
                <a:path w="1275080">
                  <a:moveTo>
                    <a:pt x="0" y="0"/>
                  </a:moveTo>
                  <a:lnTo>
                    <a:pt x="12748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30677" y="2793873"/>
              <a:ext cx="334010" cy="1199515"/>
            </a:xfrm>
            <a:custGeom>
              <a:avLst/>
              <a:gdLst/>
              <a:ahLst/>
              <a:cxnLst/>
              <a:rect l="l" t="t" r="r" b="b"/>
              <a:pathLst>
                <a:path w="334010" h="1199514">
                  <a:moveTo>
                    <a:pt x="333756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333756" y="1199388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0677" y="2793873"/>
              <a:ext cx="334010" cy="1199515"/>
            </a:xfrm>
            <a:custGeom>
              <a:avLst/>
              <a:gdLst/>
              <a:ahLst/>
              <a:cxnLst/>
              <a:rect l="l" t="t" r="r" b="b"/>
              <a:pathLst>
                <a:path w="334010" h="1199514">
                  <a:moveTo>
                    <a:pt x="333756" y="1199388"/>
                  </a:moveTo>
                  <a:lnTo>
                    <a:pt x="0" y="1199388"/>
                  </a:lnTo>
                  <a:lnTo>
                    <a:pt x="0" y="0"/>
                  </a:lnTo>
                  <a:lnTo>
                    <a:pt x="333756" y="0"/>
                  </a:lnTo>
                  <a:lnTo>
                    <a:pt x="333756" y="11993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84825" y="2977220"/>
            <a:ext cx="224154" cy="8337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500" spc="-45" dirty="0">
                <a:solidFill>
                  <a:srgbClr val="FFFFFF"/>
                </a:solidFill>
                <a:latin typeface="SimSun"/>
                <a:cs typeface="SimSun"/>
              </a:rPr>
              <a:t>Threading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76727" y="3258311"/>
            <a:ext cx="0" cy="704215"/>
          </a:xfrm>
          <a:custGeom>
            <a:avLst/>
            <a:gdLst/>
            <a:ahLst/>
            <a:cxnLst/>
            <a:rect l="l" t="t" r="r" b="b"/>
            <a:pathLst>
              <a:path h="704214">
                <a:moveTo>
                  <a:pt x="0" y="0"/>
                </a:moveTo>
                <a:lnTo>
                  <a:pt x="0" y="703656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329809" y="1741551"/>
            <a:ext cx="2516505" cy="2525395"/>
            <a:chOff x="5329809" y="1741551"/>
            <a:chExt cx="2516505" cy="2525395"/>
          </a:xfrm>
        </p:grpSpPr>
        <p:sp>
          <p:nvSpPr>
            <p:cNvPr id="31" name="object 31"/>
            <p:cNvSpPr/>
            <p:nvPr/>
          </p:nvSpPr>
          <p:spPr>
            <a:xfrm>
              <a:off x="5329809" y="1741551"/>
              <a:ext cx="2516505" cy="2525395"/>
            </a:xfrm>
            <a:custGeom>
              <a:avLst/>
              <a:gdLst/>
              <a:ahLst/>
              <a:cxnLst/>
              <a:rect l="l" t="t" r="r" b="b"/>
              <a:pathLst>
                <a:path w="2516504" h="2525395">
                  <a:moveTo>
                    <a:pt x="2516123" y="0"/>
                  </a:moveTo>
                  <a:lnTo>
                    <a:pt x="0" y="0"/>
                  </a:lnTo>
                  <a:lnTo>
                    <a:pt x="0" y="2525268"/>
                  </a:lnTo>
                  <a:lnTo>
                    <a:pt x="2516123" y="2525268"/>
                  </a:lnTo>
                  <a:lnTo>
                    <a:pt x="25161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2165" y="1784223"/>
              <a:ext cx="1907539" cy="2054860"/>
            </a:xfrm>
            <a:custGeom>
              <a:avLst/>
              <a:gdLst/>
              <a:ahLst/>
              <a:cxnLst/>
              <a:rect l="l" t="t" r="r" b="b"/>
              <a:pathLst>
                <a:path w="1907540" h="2054860">
                  <a:moveTo>
                    <a:pt x="1907286" y="0"/>
                  </a:moveTo>
                  <a:lnTo>
                    <a:pt x="0" y="0"/>
                  </a:lnTo>
                  <a:lnTo>
                    <a:pt x="0" y="2054352"/>
                  </a:lnTo>
                  <a:lnTo>
                    <a:pt x="1907286" y="2054352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2165" y="1784223"/>
              <a:ext cx="1907539" cy="2054860"/>
            </a:xfrm>
            <a:custGeom>
              <a:avLst/>
              <a:gdLst/>
              <a:ahLst/>
              <a:cxnLst/>
              <a:rect l="l" t="t" r="r" b="b"/>
              <a:pathLst>
                <a:path w="1907540" h="2054860">
                  <a:moveTo>
                    <a:pt x="0" y="0"/>
                  </a:moveTo>
                  <a:lnTo>
                    <a:pt x="1907286" y="0"/>
                  </a:lnTo>
                  <a:lnTo>
                    <a:pt x="1907286" y="2054352"/>
                  </a:lnTo>
                  <a:lnTo>
                    <a:pt x="0" y="20543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07583" y="1908429"/>
              <a:ext cx="1906270" cy="2053589"/>
            </a:xfrm>
            <a:custGeom>
              <a:avLst/>
              <a:gdLst/>
              <a:ahLst/>
              <a:cxnLst/>
              <a:rect l="l" t="t" r="r" b="b"/>
              <a:pathLst>
                <a:path w="1906270" h="2053589">
                  <a:moveTo>
                    <a:pt x="1905762" y="0"/>
                  </a:moveTo>
                  <a:lnTo>
                    <a:pt x="0" y="0"/>
                  </a:lnTo>
                  <a:lnTo>
                    <a:pt x="0" y="2053589"/>
                  </a:lnTo>
                  <a:lnTo>
                    <a:pt x="1905762" y="2053589"/>
                  </a:lnTo>
                  <a:lnTo>
                    <a:pt x="19057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7583" y="1908429"/>
              <a:ext cx="1906270" cy="2053589"/>
            </a:xfrm>
            <a:custGeom>
              <a:avLst/>
              <a:gdLst/>
              <a:ahLst/>
              <a:cxnLst/>
              <a:rect l="l" t="t" r="r" b="b"/>
              <a:pathLst>
                <a:path w="1906270" h="2053589">
                  <a:moveTo>
                    <a:pt x="0" y="0"/>
                  </a:moveTo>
                  <a:lnTo>
                    <a:pt x="1905762" y="0"/>
                  </a:lnTo>
                  <a:lnTo>
                    <a:pt x="1905762" y="2053589"/>
                  </a:lnTo>
                  <a:lnTo>
                    <a:pt x="0" y="20535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21477" y="20227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1907286" y="0"/>
                  </a:moveTo>
                  <a:lnTo>
                    <a:pt x="0" y="0"/>
                  </a:lnTo>
                  <a:lnTo>
                    <a:pt x="0" y="2053589"/>
                  </a:lnTo>
                  <a:lnTo>
                    <a:pt x="1907286" y="2053589"/>
                  </a:lnTo>
                  <a:lnTo>
                    <a:pt x="19072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1477" y="20227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0" y="0"/>
                  </a:moveTo>
                  <a:lnTo>
                    <a:pt x="1907286" y="0"/>
                  </a:lnTo>
                  <a:lnTo>
                    <a:pt x="1907286" y="2053589"/>
                  </a:lnTo>
                  <a:lnTo>
                    <a:pt x="0" y="20535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1655" y="21370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1907285" y="0"/>
                  </a:moveTo>
                  <a:lnTo>
                    <a:pt x="0" y="0"/>
                  </a:lnTo>
                  <a:lnTo>
                    <a:pt x="0" y="2053589"/>
                  </a:lnTo>
                  <a:lnTo>
                    <a:pt x="1907285" y="2053589"/>
                  </a:lnTo>
                  <a:lnTo>
                    <a:pt x="190728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21655" y="2137029"/>
              <a:ext cx="1907539" cy="2053589"/>
            </a:xfrm>
            <a:custGeom>
              <a:avLst/>
              <a:gdLst/>
              <a:ahLst/>
              <a:cxnLst/>
              <a:rect l="l" t="t" r="r" b="b"/>
              <a:pathLst>
                <a:path w="1907540" h="2053589">
                  <a:moveTo>
                    <a:pt x="0" y="0"/>
                  </a:moveTo>
                  <a:lnTo>
                    <a:pt x="1907285" y="0"/>
                  </a:lnTo>
                  <a:lnTo>
                    <a:pt x="1907285" y="2053589"/>
                  </a:lnTo>
                  <a:lnTo>
                    <a:pt x="0" y="205358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71769" y="2511933"/>
              <a:ext cx="1674495" cy="651510"/>
            </a:xfrm>
            <a:custGeom>
              <a:avLst/>
              <a:gdLst/>
              <a:ahLst/>
              <a:cxnLst/>
              <a:rect l="l" t="t" r="r" b="b"/>
              <a:pathLst>
                <a:path w="1674495" h="651510">
                  <a:moveTo>
                    <a:pt x="1674113" y="0"/>
                  </a:moveTo>
                  <a:lnTo>
                    <a:pt x="0" y="0"/>
                  </a:lnTo>
                  <a:lnTo>
                    <a:pt x="0" y="651509"/>
                  </a:lnTo>
                  <a:lnTo>
                    <a:pt x="1674113" y="651509"/>
                  </a:lnTo>
                  <a:lnTo>
                    <a:pt x="167411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1769" y="2511933"/>
              <a:ext cx="1674495" cy="651510"/>
            </a:xfrm>
            <a:custGeom>
              <a:avLst/>
              <a:gdLst/>
              <a:ahLst/>
              <a:cxnLst/>
              <a:rect l="l" t="t" r="r" b="b"/>
              <a:pathLst>
                <a:path w="1674495" h="651510">
                  <a:moveTo>
                    <a:pt x="0" y="0"/>
                  </a:moveTo>
                  <a:lnTo>
                    <a:pt x="1674113" y="0"/>
                  </a:lnTo>
                  <a:lnTo>
                    <a:pt x="1674113" y="651509"/>
                  </a:lnTo>
                  <a:lnTo>
                    <a:pt x="0" y="6515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90819" y="3296793"/>
              <a:ext cx="986155" cy="205104"/>
            </a:xfrm>
            <a:custGeom>
              <a:avLst/>
              <a:gdLst/>
              <a:ahLst/>
              <a:cxnLst/>
              <a:rect l="l" t="t" r="r" b="b"/>
              <a:pathLst>
                <a:path w="986154" h="205104">
                  <a:moveTo>
                    <a:pt x="986027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986027" y="204977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F53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0819" y="3296793"/>
              <a:ext cx="986155" cy="205104"/>
            </a:xfrm>
            <a:custGeom>
              <a:avLst/>
              <a:gdLst/>
              <a:ahLst/>
              <a:cxnLst/>
              <a:rect l="l" t="t" r="r" b="b"/>
              <a:pathLst>
                <a:path w="986154" h="205104">
                  <a:moveTo>
                    <a:pt x="0" y="0"/>
                  </a:moveTo>
                  <a:lnTo>
                    <a:pt x="986027" y="0"/>
                  </a:lnTo>
                  <a:lnTo>
                    <a:pt x="986027" y="204977"/>
                  </a:lnTo>
                  <a:lnTo>
                    <a:pt x="0" y="20497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89295" y="3581019"/>
              <a:ext cx="998219" cy="448945"/>
            </a:xfrm>
            <a:custGeom>
              <a:avLst/>
              <a:gdLst/>
              <a:ahLst/>
              <a:cxnLst/>
              <a:rect l="l" t="t" r="r" b="b"/>
              <a:pathLst>
                <a:path w="998220" h="448945">
                  <a:moveTo>
                    <a:pt x="998220" y="0"/>
                  </a:moveTo>
                  <a:lnTo>
                    <a:pt x="0" y="0"/>
                  </a:lnTo>
                  <a:lnTo>
                    <a:pt x="0" y="448817"/>
                  </a:lnTo>
                  <a:lnTo>
                    <a:pt x="998220" y="448817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89295" y="3581019"/>
              <a:ext cx="998219" cy="448945"/>
            </a:xfrm>
            <a:custGeom>
              <a:avLst/>
              <a:gdLst/>
              <a:ahLst/>
              <a:cxnLst/>
              <a:rect l="l" t="t" r="r" b="b"/>
              <a:pathLst>
                <a:path w="998220" h="448945">
                  <a:moveTo>
                    <a:pt x="0" y="0"/>
                  </a:moveTo>
                  <a:lnTo>
                    <a:pt x="998220" y="0"/>
                  </a:lnTo>
                  <a:lnTo>
                    <a:pt x="998220" y="448817"/>
                  </a:lnTo>
                  <a:lnTo>
                    <a:pt x="0" y="44881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329809" y="1741551"/>
            <a:ext cx="2516505" cy="25253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50"/>
              </a:spcBef>
            </a:pPr>
            <a:r>
              <a:rPr sz="1000" spc="-20" dirty="0">
                <a:solidFill>
                  <a:srgbClr val="FFFFFF"/>
                </a:solidFill>
                <a:latin typeface="SimSun"/>
                <a:cs typeface="SimSun"/>
              </a:rPr>
              <a:t>Chip</a:t>
            </a:r>
            <a:endParaRPr sz="1000">
              <a:latin typeface="SimSun"/>
              <a:cs typeface="SimSun"/>
            </a:endParaRPr>
          </a:p>
          <a:p>
            <a:pPr marL="344805">
              <a:lnSpc>
                <a:spcPct val="100000"/>
              </a:lnSpc>
              <a:spcBef>
                <a:spcPts val="1255"/>
              </a:spcBef>
            </a:pPr>
            <a:r>
              <a:rPr sz="1650" spc="-20" dirty="0">
                <a:latin typeface="SimSun"/>
                <a:cs typeface="SimSun"/>
              </a:rPr>
              <a:t>Core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650">
              <a:latin typeface="SimSun"/>
              <a:cs typeface="SimSun"/>
            </a:endParaRPr>
          </a:p>
          <a:p>
            <a:pPr marL="750570">
              <a:lnSpc>
                <a:spcPct val="100000"/>
              </a:lnSpc>
            </a:pPr>
            <a:r>
              <a:rPr sz="1650" spc="-130" dirty="0">
                <a:latin typeface="SimSun"/>
                <a:cs typeface="SimSun"/>
              </a:rPr>
              <a:t>Local</a:t>
            </a:r>
            <a:r>
              <a:rPr sz="1650" spc="-330" dirty="0">
                <a:latin typeface="SimSun"/>
                <a:cs typeface="SimSun"/>
              </a:rPr>
              <a:t> </a:t>
            </a:r>
            <a:r>
              <a:rPr sz="1650" spc="-10" dirty="0">
                <a:latin typeface="SimSun"/>
                <a:cs typeface="SimSun"/>
              </a:rPr>
              <a:t>Cache</a:t>
            </a:r>
            <a:endParaRPr sz="16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50">
              <a:latin typeface="SimSun"/>
              <a:cs typeface="SimSun"/>
            </a:endParaRPr>
          </a:p>
          <a:p>
            <a:pPr marL="68643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SimSun"/>
                <a:cs typeface="SimSun"/>
              </a:rPr>
              <a:t>Registers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SimSun"/>
              <a:cs typeface="SimSun"/>
            </a:endParaRPr>
          </a:p>
          <a:p>
            <a:pPr marL="518795">
              <a:lnSpc>
                <a:spcPct val="100000"/>
              </a:lnSpc>
            </a:pPr>
            <a:r>
              <a:rPr sz="1650" spc="85" dirty="0">
                <a:solidFill>
                  <a:srgbClr val="FFFFFF"/>
                </a:solidFill>
                <a:latin typeface="SimSun"/>
                <a:cs typeface="SimSun"/>
              </a:rPr>
              <a:t>SIMD</a:t>
            </a:r>
            <a:r>
              <a:rPr sz="1650" spc="-375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SimSun"/>
                <a:cs typeface="SimSun"/>
              </a:rPr>
              <a:t>Unit</a:t>
            </a:r>
            <a:endParaRPr sz="1650">
              <a:latin typeface="SimSun"/>
              <a:cs typeface="SimSu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12560" y="3238119"/>
            <a:ext cx="1433830" cy="838200"/>
            <a:chOff x="6012560" y="3238119"/>
            <a:chExt cx="1433830" cy="838200"/>
          </a:xfrm>
        </p:grpSpPr>
        <p:sp>
          <p:nvSpPr>
            <p:cNvPr id="48" name="object 48"/>
            <p:cNvSpPr/>
            <p:nvPr/>
          </p:nvSpPr>
          <p:spPr>
            <a:xfrm>
              <a:off x="6012560" y="358254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67068" y="358254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21576" y="3582543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79">
                  <a:moveTo>
                    <a:pt x="0" y="0"/>
                  </a:moveTo>
                  <a:lnTo>
                    <a:pt x="0" y="449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44664" y="3238119"/>
              <a:ext cx="601345" cy="838200"/>
            </a:xfrm>
            <a:custGeom>
              <a:avLst/>
              <a:gdLst/>
              <a:ahLst/>
              <a:cxnLst/>
              <a:rect l="l" t="t" r="r" b="b"/>
              <a:pathLst>
                <a:path w="601345" h="838200">
                  <a:moveTo>
                    <a:pt x="60121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601218" y="8382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44664" y="3238119"/>
              <a:ext cx="601345" cy="838200"/>
            </a:xfrm>
            <a:custGeom>
              <a:avLst/>
              <a:gdLst/>
              <a:ahLst/>
              <a:cxnLst/>
              <a:rect l="l" t="t" r="r" b="b"/>
              <a:pathLst>
                <a:path w="601345" h="838200">
                  <a:moveTo>
                    <a:pt x="601218" y="838200"/>
                  </a:moveTo>
                  <a:lnTo>
                    <a:pt x="0" y="838200"/>
                  </a:lnTo>
                  <a:lnTo>
                    <a:pt x="0" y="0"/>
                  </a:lnTo>
                  <a:lnTo>
                    <a:pt x="601218" y="0"/>
                  </a:lnTo>
                  <a:lnTo>
                    <a:pt x="601218" y="8382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032491" y="3348132"/>
            <a:ext cx="224154" cy="617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500" spc="-85" dirty="0">
                <a:solidFill>
                  <a:srgbClr val="FFFFFF"/>
                </a:solidFill>
                <a:latin typeface="SimSun"/>
                <a:cs typeface="SimSun"/>
              </a:rPr>
              <a:t>Control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33345" y="887349"/>
            <a:ext cx="939800" cy="528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600" b="1" spc="-25" dirty="0">
                <a:solidFill>
                  <a:srgbClr val="464646"/>
                </a:solidFill>
                <a:latin typeface="Microsoft JhengHei"/>
                <a:cs typeface="Microsoft JhengHei"/>
              </a:rPr>
              <a:t>GPU</a:t>
            </a:r>
            <a:endParaRPr sz="16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sz="1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吞吐导向</a:t>
            </a:r>
            <a:r>
              <a:rPr sz="1200" b="1" spc="-10" dirty="0">
                <a:solidFill>
                  <a:srgbClr val="464646"/>
                </a:solidFill>
                <a:latin typeface="Microsoft JhengHei"/>
                <a:cs typeface="Microsoft JhengHei"/>
              </a:rPr>
              <a:t>内核</a:t>
            </a:r>
            <a:endParaRPr sz="1200" dirty="0">
              <a:latin typeface="Microsoft JhengHei"/>
              <a:cs typeface="Microsoft JhengHe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4691" y="4545105"/>
            <a:ext cx="3684904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dirty="0">
                <a:solidFill>
                  <a:srgbClr val="333333"/>
                </a:solidFill>
                <a:latin typeface="SimSun"/>
                <a:cs typeface="SimSun"/>
              </a:rPr>
              <a:t>补充：显卡、</a:t>
            </a:r>
            <a:r>
              <a:rPr sz="1000" spc="114" dirty="0">
                <a:solidFill>
                  <a:srgbClr val="333333"/>
                </a:solidFill>
                <a:latin typeface="SimSun"/>
                <a:cs typeface="SimSun"/>
              </a:rPr>
              <a:t>GPU</a:t>
            </a:r>
            <a:r>
              <a:rPr sz="1000" dirty="0">
                <a:solidFill>
                  <a:srgbClr val="333333"/>
                </a:solidFill>
                <a:latin typeface="SimSun"/>
                <a:cs typeface="SimSun"/>
              </a:rPr>
              <a:t>和</a:t>
            </a:r>
            <a:r>
              <a:rPr sz="1000" spc="140" dirty="0">
                <a:solidFill>
                  <a:srgbClr val="333333"/>
                </a:solidFill>
                <a:latin typeface="SimSun"/>
                <a:cs typeface="SimSun"/>
              </a:rPr>
              <a:t>CUDA</a:t>
            </a:r>
            <a:r>
              <a:rPr sz="1000" spc="-20" dirty="0">
                <a:solidFill>
                  <a:srgbClr val="333333"/>
                </a:solidFill>
                <a:latin typeface="SimSun"/>
                <a:cs typeface="SimSun"/>
              </a:rPr>
              <a:t>的联系</a:t>
            </a:r>
            <a:endParaRPr sz="10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50" dirty="0">
                <a:solidFill>
                  <a:srgbClr val="333333"/>
                </a:solidFill>
                <a:latin typeface="SimSun"/>
                <a:cs typeface="SimSun"/>
              </a:rPr>
              <a:t>参考资料 </a:t>
            </a:r>
            <a:r>
              <a:rPr sz="1000" u="sng" spc="-7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https://blog.csdn.net/wu_nan_nan/article/details/45603299</a:t>
            </a:r>
            <a:endParaRPr sz="1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96" y="296633"/>
            <a:ext cx="155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GPU&amp;CPU</a:t>
            </a:r>
            <a:r>
              <a:rPr spc="-25" dirty="0"/>
              <a:t>特点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742950"/>
            <a:ext cx="6872694" cy="73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latin typeface="SimSun"/>
                <a:cs typeface="SimSun"/>
              </a:rPr>
              <a:t>CPUs</a:t>
            </a:r>
            <a:r>
              <a:rPr sz="2000" spc="-55" dirty="0">
                <a:latin typeface="SimSun"/>
                <a:cs typeface="SimSun"/>
              </a:rPr>
              <a:t>: 连续计算部分，延迟优先</a:t>
            </a:r>
            <a:endParaRPr sz="2000" dirty="0">
              <a:latin typeface="SimSun"/>
              <a:cs typeface="SimSun"/>
            </a:endParaRPr>
          </a:p>
          <a:p>
            <a:pPr marL="527685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527685" algn="l"/>
              </a:tabLst>
            </a:pPr>
            <a:r>
              <a:rPr spc="120" dirty="0">
                <a:latin typeface="SimSun"/>
                <a:cs typeface="SimSun"/>
              </a:rPr>
              <a:t>CPU</a:t>
            </a:r>
            <a:r>
              <a:rPr spc="-135" dirty="0">
                <a:latin typeface="SimSun"/>
                <a:cs typeface="SimSun"/>
              </a:rPr>
              <a:t>比 </a:t>
            </a:r>
            <a:r>
              <a:rPr spc="140" dirty="0">
                <a:latin typeface="SimSun"/>
                <a:cs typeface="SimSun"/>
              </a:rPr>
              <a:t>GPU</a:t>
            </a:r>
            <a:r>
              <a:rPr spc="-40" dirty="0">
                <a:latin typeface="SimSun"/>
                <a:cs typeface="SimSun"/>
              </a:rPr>
              <a:t> ，单条复杂指令延迟快</a:t>
            </a:r>
            <a:r>
              <a:rPr dirty="0">
                <a:latin typeface="SimSun"/>
                <a:cs typeface="SimSun"/>
              </a:rPr>
              <a:t>10</a:t>
            </a:r>
            <a:r>
              <a:rPr spc="-20" dirty="0">
                <a:latin typeface="SimSun"/>
                <a:cs typeface="SimSun"/>
              </a:rPr>
              <a:t>倍以上</a:t>
            </a:r>
            <a:endParaRPr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885950"/>
            <a:ext cx="7025094" cy="7380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SimSun"/>
                <a:cs typeface="SimSun"/>
              </a:rPr>
              <a:t>GPUs</a:t>
            </a:r>
            <a:r>
              <a:rPr sz="2000" spc="-55" dirty="0">
                <a:latin typeface="SimSun"/>
                <a:cs typeface="SimSun"/>
              </a:rPr>
              <a:t>: 并行计算部分，吞吐优先</a:t>
            </a:r>
            <a:endParaRPr sz="2000" dirty="0">
              <a:latin typeface="SimSun"/>
              <a:cs typeface="SimSun"/>
            </a:endParaRPr>
          </a:p>
          <a:p>
            <a:pPr marL="527685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27685" algn="l"/>
              </a:tabLst>
            </a:pPr>
            <a:r>
              <a:rPr spc="140" dirty="0">
                <a:latin typeface="SimSun"/>
                <a:cs typeface="SimSun"/>
              </a:rPr>
              <a:t>GPU</a:t>
            </a:r>
            <a:r>
              <a:rPr spc="-140" dirty="0">
                <a:latin typeface="SimSun"/>
                <a:cs typeface="SimSun"/>
              </a:rPr>
              <a:t>比 </a:t>
            </a:r>
            <a:r>
              <a:rPr spc="120" dirty="0">
                <a:latin typeface="SimSun"/>
                <a:cs typeface="SimSun"/>
              </a:rPr>
              <a:t>CPU</a:t>
            </a:r>
            <a:r>
              <a:rPr spc="-40" dirty="0">
                <a:latin typeface="SimSun"/>
                <a:cs typeface="SimSun"/>
              </a:rPr>
              <a:t> ，单位时间内执行指令数量</a:t>
            </a:r>
            <a:r>
              <a:rPr dirty="0">
                <a:latin typeface="SimSun"/>
                <a:cs typeface="SimSun"/>
              </a:rPr>
              <a:t>10</a:t>
            </a:r>
            <a:r>
              <a:rPr spc="-20" dirty="0">
                <a:latin typeface="SimSun"/>
                <a:cs typeface="SimSun"/>
              </a:rPr>
              <a:t>倍以上</a:t>
            </a:r>
            <a:endParaRPr dirty="0">
              <a:latin typeface="SimSun"/>
              <a:cs typeface="SimSu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2288E7F-63C0-A33F-716B-5243A3870FF8}"/>
              </a:ext>
            </a:extLst>
          </p:cNvPr>
          <p:cNvSpPr txBox="1"/>
          <p:nvPr/>
        </p:nvSpPr>
        <p:spPr>
          <a:xfrm>
            <a:off x="685800" y="3105150"/>
            <a:ext cx="7025094" cy="1710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SimSun"/>
                <a:cs typeface="SimSun"/>
              </a:rPr>
              <a:t>GPU</a:t>
            </a:r>
            <a:r>
              <a:rPr lang="zh-CN" altLang="en-US" sz="2000" spc="-15" dirty="0">
                <a:latin typeface="SimSun"/>
                <a:cs typeface="SimSun"/>
              </a:rPr>
              <a:t>适用场景：</a:t>
            </a:r>
          </a:p>
          <a:p>
            <a:pPr marL="527685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27685" algn="l"/>
              </a:tabLst>
            </a:pPr>
            <a:r>
              <a:rPr lang="zh-CN" altLang="en-US" spc="-5" dirty="0">
                <a:solidFill>
                  <a:srgbClr val="FF0000"/>
                </a:solidFill>
                <a:latin typeface="SimSun"/>
                <a:cs typeface="SimSun"/>
              </a:rPr>
              <a:t>计算密集</a:t>
            </a:r>
            <a:r>
              <a:rPr lang="zh-CN" altLang="en-US" spc="-5" dirty="0">
                <a:latin typeface="SimSun"/>
                <a:cs typeface="SimSun"/>
              </a:rPr>
              <a:t>：数值计算的比例要远大于内存操作，因此内存访问的延时可以被计算掩盖</a:t>
            </a:r>
            <a:endParaRPr lang="en-US" altLang="zh-CN" spc="-5" dirty="0">
              <a:latin typeface="SimSun"/>
              <a:cs typeface="SimSun"/>
            </a:endParaRPr>
          </a:p>
          <a:p>
            <a:pPr marL="527685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27685" algn="l"/>
              </a:tabLst>
            </a:pPr>
            <a:r>
              <a:rPr lang="zh-CN" altLang="en-US" spc="-45" dirty="0">
                <a:solidFill>
                  <a:srgbClr val="FF0000"/>
                </a:solidFill>
                <a:latin typeface="SimSun"/>
                <a:cs typeface="SimSun"/>
              </a:rPr>
              <a:t>数据并行</a:t>
            </a:r>
            <a:r>
              <a:rPr lang="zh-CN" altLang="en-US" spc="-45" dirty="0">
                <a:latin typeface="SimSun"/>
                <a:cs typeface="SimSun"/>
              </a:rPr>
              <a:t>： 大任务可以拆解为执行相同指令的小任务，因此对复杂流程控制的需求较低</a:t>
            </a:r>
            <a:endParaRPr lang="zh-CN" altLang="en-US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B66D41E1-4FF8-16A9-39C2-E81D8FA89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1391204"/>
            <a:ext cx="381000" cy="510157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4F41D394-C050-55CA-DA1E-7BF30D1B10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024723"/>
            <a:ext cx="381000" cy="51015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5B004CAA-5538-F882-2F97-81B85E12C8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2658242"/>
            <a:ext cx="381000" cy="510157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E7FB699C-78A7-6123-A468-FCAB48FD7C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25" y="3303124"/>
            <a:ext cx="381000" cy="511555"/>
          </a:xfrm>
          <a:prstGeom prst="rect">
            <a:avLst/>
          </a:prstGeom>
        </p:spPr>
      </p:pic>
      <p:pic>
        <p:nvPicPr>
          <p:cNvPr id="14" name="object 7">
            <a:extLst>
              <a:ext uri="{FF2B5EF4-FFF2-40B4-BE49-F238E27FC236}">
                <a16:creationId xmlns:a16="http://schemas.microsoft.com/office/drawing/2014/main" id="{444300D8-1C4E-9702-5539-90EA3B7093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943350"/>
            <a:ext cx="381000" cy="510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45D319-B63A-8A2B-8314-26E07305E995}"/>
              </a:ext>
            </a:extLst>
          </p:cNvPr>
          <p:cNvSpPr txBox="1"/>
          <p:nvPr/>
        </p:nvSpPr>
        <p:spPr>
          <a:xfrm>
            <a:off x="3657600" y="361950"/>
            <a:ext cx="144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目录</a:t>
            </a:r>
            <a:endParaRPr lang="zh-CN" altLang="en-US" sz="18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D442DB-951D-4A17-2B96-0FFB534EF6BA}"/>
              </a:ext>
            </a:extLst>
          </p:cNvPr>
          <p:cNvSpPr txBox="1"/>
          <p:nvPr/>
        </p:nvSpPr>
        <p:spPr>
          <a:xfrm>
            <a:off x="1825625" y="1373776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1 GPU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架构 （与</a:t>
            </a: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CPU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的区别）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BBC422-9E72-0290-0891-1B54D9461F85}"/>
              </a:ext>
            </a:extLst>
          </p:cNvPr>
          <p:cNvSpPr txBox="1"/>
          <p:nvPr/>
        </p:nvSpPr>
        <p:spPr>
          <a:xfrm>
            <a:off x="1831975" y="2024723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2 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常见</a:t>
            </a:r>
            <a:r>
              <a:rPr lang="en-US" altLang="zh-CN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GPU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介绍 （</a:t>
            </a:r>
            <a:r>
              <a:rPr lang="en-US" altLang="zh-CN" sz="2800" b="1" spc="-15" dirty="0" err="1">
                <a:solidFill>
                  <a:srgbClr val="00B050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2800" b="1" spc="-15" dirty="0">
                <a:solidFill>
                  <a:srgbClr val="00B050"/>
                </a:solidFill>
                <a:latin typeface="Microsoft JhengHei"/>
                <a:cs typeface="Microsoft JhengHei"/>
              </a:rPr>
              <a:t>）</a:t>
            </a:r>
            <a:endParaRPr lang="zh-CN" altLang="en-US" sz="2800" dirty="0">
              <a:solidFill>
                <a:srgbClr val="00B050"/>
              </a:solidFill>
              <a:latin typeface="Microsoft JhengHei"/>
              <a:cs typeface="Microsoft Jheng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EDAD54-99A9-6CB8-29C6-4CA362ED4F8D}"/>
              </a:ext>
            </a:extLst>
          </p:cNvPr>
          <p:cNvSpPr txBox="1"/>
          <p:nvPr/>
        </p:nvSpPr>
        <p:spPr>
          <a:xfrm>
            <a:off x="1831975" y="2662594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3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显卡驱动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3EC8B0-DAB7-AE71-6528-C119B1741FF7}"/>
              </a:ext>
            </a:extLst>
          </p:cNvPr>
          <p:cNvSpPr txBox="1"/>
          <p:nvPr/>
        </p:nvSpPr>
        <p:spPr>
          <a:xfrm>
            <a:off x="1825625" y="3297291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4 Nvidia Toolkit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F816EE-8F31-5CBF-7619-54488AB1C63B}"/>
              </a:ext>
            </a:extLst>
          </p:cNvPr>
          <p:cNvSpPr txBox="1"/>
          <p:nvPr/>
        </p:nvSpPr>
        <p:spPr>
          <a:xfrm>
            <a:off x="1831975" y="394335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5 CUDA </a:t>
            </a:r>
            <a:r>
              <a:rPr lang="zh-CN" altLang="en-US" sz="2800" b="1" spc="-15" dirty="0">
                <a:solidFill>
                  <a:srgbClr val="464646"/>
                </a:solidFill>
                <a:latin typeface="Microsoft JhengHei"/>
                <a:cs typeface="Microsoft JhengHei"/>
              </a:rPr>
              <a:t>编程</a:t>
            </a:r>
            <a:endParaRPr lang="zh-CN" altLang="en-US"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4374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5" dirty="0"/>
              <a:t>常见</a:t>
            </a:r>
            <a:r>
              <a:rPr lang="en-US" altLang="zh-CN" spc="-85" dirty="0"/>
              <a:t>GPU</a:t>
            </a:r>
            <a:r>
              <a:rPr lang="zh-CN" altLang="en-US" spc="-85" dirty="0"/>
              <a:t>介绍</a:t>
            </a:r>
            <a:endParaRPr spc="-85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997D-8E15-7A4B-A5EB-8FB413E8A717}"/>
              </a:ext>
            </a:extLst>
          </p:cNvPr>
          <p:cNvSpPr txBox="1"/>
          <p:nvPr/>
        </p:nvSpPr>
        <p:spPr>
          <a:xfrm>
            <a:off x="2819400" y="322978"/>
            <a:ext cx="289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Nvidia</a:t>
            </a:r>
            <a:r>
              <a:rPr lang="zh-CN" altLang="en-US" sz="3200" b="1" spc="-15" dirty="0">
                <a:solidFill>
                  <a:schemeClr val="accent1"/>
                </a:solidFill>
                <a:latin typeface="Microsoft JhengHei"/>
                <a:cs typeface="Microsoft JhengHei"/>
              </a:rPr>
              <a:t>产品线</a:t>
            </a:r>
            <a:endParaRPr lang="zh-CN" altLang="en-US" sz="1400" dirty="0">
              <a:solidFill>
                <a:schemeClr val="accent1"/>
              </a:solidFill>
              <a:latin typeface="Microsoft JhengHei"/>
              <a:cs typeface="Microsoft Jheng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FDFCD5-3C20-BF67-B2A7-F0A00DEA2AAA}"/>
              </a:ext>
            </a:extLst>
          </p:cNvPr>
          <p:cNvSpPr txBox="1"/>
          <p:nvPr/>
        </p:nvSpPr>
        <p:spPr>
          <a:xfrm>
            <a:off x="228600" y="907753"/>
            <a:ext cx="853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GeForce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面向游戏玩家，提供强大的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图形处理能力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、先进的游戏技术。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常见的有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NVIDIA GTX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系列、高端的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RTX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系列、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Titan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系列。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4090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系列等</a:t>
            </a:r>
            <a:endParaRPr lang="en-US" altLang="zh-CN" b="0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特点：显存小，有</a:t>
            </a:r>
            <a:r>
              <a:rPr lang="zh-CN" altLang="en-US" b="1" dirty="0">
                <a:solidFill>
                  <a:srgbClr val="424242"/>
                </a:solidFill>
                <a:latin typeface="+mn-ea"/>
                <a:ea typeface="+mn-ea"/>
              </a:rPr>
              <a:t>光线追踪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DLSS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等游戏优化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Quadro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面向专业市场，如设计师、工程师、科学家和内容创作者。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常见的有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Quadro P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系列，高端的 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Quadro RTX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系列 </a:t>
            </a:r>
            <a:r>
              <a:rPr lang="en-US" altLang="zh-CN" dirty="0">
                <a:solidFill>
                  <a:srgbClr val="424242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RTX 6000</a:t>
            </a:r>
            <a:endParaRPr lang="en-US" altLang="zh-CN" b="0" i="0" dirty="0">
              <a:solidFill>
                <a:srgbClr val="FF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特点：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显存大、高精度计算（</a:t>
            </a:r>
            <a:r>
              <a:rPr lang="en-US" altLang="zh-CN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fp32</a:t>
            </a:r>
            <a:r>
              <a:rPr lang="zh-CN" altLang="en-US" b="1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）</a:t>
            </a:r>
            <a:endParaRPr lang="en-US" altLang="zh-CN" b="1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endParaRPr lang="zh-CN" altLang="en-US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24242"/>
                </a:solidFill>
                <a:effectLst/>
                <a:highlight>
                  <a:srgbClr val="FAFAFA"/>
                </a:highlight>
                <a:latin typeface="muli"/>
              </a:rPr>
              <a:t>Tesla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面向数据中心和高性能计算（</a:t>
            </a:r>
            <a:r>
              <a:rPr lang="en-US" altLang="zh-CN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HPC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）市场，提供强大算力，适用于科学研究、深度学习。</a:t>
            </a:r>
          </a:p>
          <a:p>
            <a:pPr algn="l"/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常见的型号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有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V100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A100 </a:t>
            </a:r>
            <a:r>
              <a:rPr lang="zh-CN" altLang="en-US" b="0" i="0" dirty="0">
                <a:solidFill>
                  <a:srgbClr val="424242"/>
                </a:solidFill>
                <a:effectLst/>
                <a:latin typeface="+mn-ea"/>
                <a:ea typeface="+mn-ea"/>
              </a:rPr>
              <a:t>等。</a:t>
            </a:r>
            <a:endParaRPr lang="en-US" altLang="zh-CN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特点：支持</a:t>
            </a:r>
            <a:r>
              <a:rPr lang="en-US" altLang="zh-CN" b="1" dirty="0">
                <a:solidFill>
                  <a:srgbClr val="424242"/>
                </a:solidFill>
                <a:latin typeface="+mn-ea"/>
                <a:ea typeface="+mn-ea"/>
              </a:rPr>
              <a:t>NVLINK</a:t>
            </a:r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卡间互连，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深度学习矩阵乘法加速（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ea typeface="+mn-ea"/>
              </a:rPr>
              <a:t>TensorCore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424242"/>
                </a:solidFill>
                <a:latin typeface="+mn-ea"/>
                <a:ea typeface="+mn-ea"/>
              </a:rPr>
              <a:t>。</a:t>
            </a:r>
            <a:endParaRPr lang="zh-CN" altLang="en-US" b="0" i="0" dirty="0">
              <a:solidFill>
                <a:srgbClr val="42424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56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2882</Words>
  <Application>Microsoft Office PowerPoint</Application>
  <PresentationFormat>全屏显示(16:9)</PresentationFormat>
  <Paragraphs>603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 MT</vt:lpstr>
      <vt:lpstr>Microsoft JhengHei</vt:lpstr>
      <vt:lpstr>MS PGothic</vt:lpstr>
      <vt:lpstr>muli</vt:lpstr>
      <vt:lpstr>SimSun</vt:lpstr>
      <vt:lpstr>Arial</vt:lpstr>
      <vt:lpstr>Courier New</vt:lpstr>
      <vt:lpstr>Times New Roman</vt:lpstr>
      <vt:lpstr>Office Theme</vt:lpstr>
      <vt:lpstr>CUDA 编程 及GPU基本知识</vt:lpstr>
      <vt:lpstr>PowerPoint 演示文稿</vt:lpstr>
      <vt:lpstr>PowerPoint 演示文稿</vt:lpstr>
      <vt:lpstr>PowerPoint 演示文稿</vt:lpstr>
      <vt:lpstr>GPUs: 吞吐导向设计</vt:lpstr>
      <vt:lpstr>CPU和GPU架构</vt:lpstr>
      <vt:lpstr>GPU&amp;CPU特点</vt:lpstr>
      <vt:lpstr>PowerPoint 演示文稿</vt:lpstr>
      <vt:lpstr>常见GPU介绍</vt:lpstr>
      <vt:lpstr>常见GPU介绍</vt:lpstr>
      <vt:lpstr>常见GPU介绍</vt:lpstr>
      <vt:lpstr>常见GPU介绍</vt:lpstr>
      <vt:lpstr>常见GPU介绍</vt:lpstr>
      <vt:lpstr>常见GPU介绍</vt:lpstr>
      <vt:lpstr>PowerPoint 演示文稿</vt:lpstr>
      <vt:lpstr>驱动相关</vt:lpstr>
      <vt:lpstr>驱动相关</vt:lpstr>
      <vt:lpstr>常见GPU介绍</vt:lpstr>
      <vt:lpstr>GPU编程与CUDA</vt:lpstr>
      <vt:lpstr>CUDA编程并行计算整体流程</vt:lpstr>
      <vt:lpstr>PowerPoint 演示文稿</vt:lpstr>
      <vt:lpstr>CUDA编程术语：内存模型</vt:lpstr>
      <vt:lpstr>CUDA编程术语：软件</vt:lpstr>
      <vt:lpstr>线程块：可扩展的集合体</vt:lpstr>
      <vt:lpstr>网格（grid）：并行线程块组合</vt:lpstr>
      <vt:lpstr>线程块id&amp;线程id：定位独立线程的门牌号</vt:lpstr>
      <vt:lpstr>线程id计算</vt:lpstr>
      <vt:lpstr>线程束（ warp ）</vt:lpstr>
      <vt:lpstr>作业 1.2</vt:lpstr>
      <vt:lpstr>并行计算实例：向量相加</vt:lpstr>
      <vt:lpstr>并行计算实例：向量相加</vt:lpstr>
      <vt:lpstr>并行计算实例：向量相加</vt:lpstr>
      <vt:lpstr>并行计算实例：向量相加</vt:lpstr>
      <vt:lpstr>并行计算实例：向量相加</vt:lpstr>
      <vt:lpstr>并行计算实例：向量相加</vt:lpstr>
      <vt:lpstr>并行计算实例：向量相加</vt:lpstr>
      <vt:lpstr>并行计算实例：向量相加</vt:lpstr>
      <vt:lpstr>并行计算实例：向量相加</vt:lpstr>
      <vt:lpstr>PowerPoint 演示文稿</vt:lpstr>
      <vt:lpstr>并行计算实例：向量相加</vt:lpstr>
      <vt:lpstr>并行计算实例：向量相加</vt:lpstr>
      <vt:lpstr>PowerPoint 演示文稿</vt:lpstr>
      <vt:lpstr>参考资料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mark</cp:lastModifiedBy>
  <cp:revision>5</cp:revision>
  <dcterms:created xsi:type="dcterms:W3CDTF">2024-08-31T13:06:51Z</dcterms:created>
  <dcterms:modified xsi:type="dcterms:W3CDTF">2024-09-01T13:50:16Z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Acrobat PDFMaker 19 PowerPoint 版</vt:lpwstr>
  </property>
  <property fmtid="{D5CDD505-2E9C-101B-9397-08002B2CF9AE}" pid="4" name="KSOProductBuildVer">
    <vt:lpwstr>2052-10.1.0.6490</vt:lpwstr>
  </property>
  <property fmtid="{D5CDD505-2E9C-101B-9397-08002B2CF9AE}" pid="5" name="LastSaved">
    <vt:filetime>2024-08-31T00:00:00Z</vt:filetime>
  </property>
  <property fmtid="{D5CDD505-2E9C-101B-9397-08002B2CF9AE}" pid="6" name="Producer">
    <vt:lpwstr>Adobe PDF Library 19.12.68</vt:lpwstr>
  </property>
</Properties>
</file>