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0.svg" ContentType="image/svg+xml"/>
  <Override PartName="/ppt/media/image2.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1"/>
  </p:handoutMasterIdLst>
  <p:sldIdLst>
    <p:sldId id="256" r:id="rId3"/>
    <p:sldId id="258" r:id="rId5"/>
    <p:sldId id="259" r:id="rId6"/>
    <p:sldId id="263" r:id="rId7"/>
    <p:sldId id="301" r:id="rId8"/>
    <p:sldId id="279" r:id="rId9"/>
    <p:sldId id="280" r:id="rId10"/>
    <p:sldId id="302" r:id="rId11"/>
    <p:sldId id="260" r:id="rId12"/>
    <p:sldId id="269" r:id="rId13"/>
    <p:sldId id="326" r:id="rId14"/>
    <p:sldId id="281" r:id="rId15"/>
    <p:sldId id="282" r:id="rId16"/>
    <p:sldId id="325" r:id="rId17"/>
    <p:sldId id="332" r:id="rId18"/>
    <p:sldId id="286" r:id="rId19"/>
    <p:sldId id="261" r:id="rId20"/>
    <p:sldId id="337" r:id="rId21"/>
    <p:sldId id="290" r:id="rId22"/>
    <p:sldId id="335" r:id="rId23"/>
    <p:sldId id="272" r:id="rId24"/>
    <p:sldId id="291" r:id="rId25"/>
    <p:sldId id="338" r:id="rId26"/>
    <p:sldId id="273" r:id="rId27"/>
    <p:sldId id="262" r:id="rId28"/>
    <p:sldId id="274" r:id="rId29"/>
    <p:sldId id="257" r:id="rId30"/>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DC10"/>
    <a:srgbClr val="DDB427"/>
    <a:srgbClr val="0F2E3E"/>
    <a:srgbClr val="FBBFBF"/>
    <a:srgbClr val="1B516D"/>
    <a:srgbClr val="6FA3B1"/>
    <a:srgbClr val="F6807E"/>
    <a:srgbClr val="DCDCDC"/>
    <a:srgbClr val="F0F0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91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gs" Target="tags/tag85.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 name="矩形 5"/>
          <p:cNvSpPr/>
          <p:nvPr userDrawn="1"/>
        </p:nvSpPr>
        <p:spPr>
          <a:xfrm>
            <a:off x="0" y="0"/>
            <a:ext cx="12204065" cy="6881495"/>
          </a:xfrm>
          <a:prstGeom prst="rect">
            <a:avLst/>
          </a:prstGeom>
          <a:pattFill prst="dotGrid">
            <a:fgClr>
              <a:srgbClr val="1B516D"/>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userDrawn="1"/>
        </p:nvSpPr>
        <p:spPr>
          <a:xfrm>
            <a:off x="0" y="0"/>
            <a:ext cx="12204065" cy="6881495"/>
          </a:xfrm>
          <a:prstGeom prst="rect">
            <a:avLst/>
          </a:prstGeom>
          <a:solidFill>
            <a:srgbClr val="FFFFFF">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0" name="组合 19"/>
          <p:cNvGrpSpPr/>
          <p:nvPr userDrawn="1"/>
        </p:nvGrpSpPr>
        <p:grpSpPr>
          <a:xfrm>
            <a:off x="-11430" y="-11430"/>
            <a:ext cx="2202180" cy="2202180"/>
            <a:chOff x="0" y="0"/>
            <a:chExt cx="3468" cy="3468"/>
          </a:xfrm>
        </p:grpSpPr>
        <p:sp>
          <p:nvSpPr>
            <p:cNvPr id="12" name="任意多边形 11"/>
            <p:cNvSpPr/>
            <p:nvPr userDrawn="1"/>
          </p:nvSpPr>
          <p:spPr>
            <a:xfrm rot="5400000">
              <a:off x="0" y="0"/>
              <a:ext cx="3468" cy="3468"/>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468" h="3468">
                  <a:moveTo>
                    <a:pt x="1533" y="2318"/>
                  </a:moveTo>
                  <a:cubicBezTo>
                    <a:pt x="1357" y="2318"/>
                    <a:pt x="1215" y="2460"/>
                    <a:pt x="1215" y="2636"/>
                  </a:cubicBezTo>
                  <a:cubicBezTo>
                    <a:pt x="1215" y="2812"/>
                    <a:pt x="1357" y="2954"/>
                    <a:pt x="1533" y="2954"/>
                  </a:cubicBezTo>
                  <a:cubicBezTo>
                    <a:pt x="1709" y="2954"/>
                    <a:pt x="1851" y="2812"/>
                    <a:pt x="1851" y="2636"/>
                  </a:cubicBezTo>
                  <a:cubicBezTo>
                    <a:pt x="1851" y="2460"/>
                    <a:pt x="1709" y="2318"/>
                    <a:pt x="1533" y="2318"/>
                  </a:cubicBezTo>
                  <a:close/>
                  <a:moveTo>
                    <a:pt x="709" y="1416"/>
                  </a:moveTo>
                  <a:cubicBezTo>
                    <a:pt x="533" y="1416"/>
                    <a:pt x="391" y="1558"/>
                    <a:pt x="391" y="1734"/>
                  </a:cubicBezTo>
                  <a:cubicBezTo>
                    <a:pt x="391" y="1910"/>
                    <a:pt x="533" y="2052"/>
                    <a:pt x="709" y="2052"/>
                  </a:cubicBezTo>
                  <a:cubicBezTo>
                    <a:pt x="885" y="2052"/>
                    <a:pt x="1027" y="1910"/>
                    <a:pt x="1027" y="1734"/>
                  </a:cubicBezTo>
                  <a:cubicBezTo>
                    <a:pt x="1027" y="1558"/>
                    <a:pt x="885" y="1416"/>
                    <a:pt x="709" y="1416"/>
                  </a:cubicBezTo>
                  <a:close/>
                  <a:moveTo>
                    <a:pt x="0" y="0"/>
                  </a:moveTo>
                  <a:lnTo>
                    <a:pt x="3468" y="3468"/>
                  </a:lnTo>
                  <a:lnTo>
                    <a:pt x="0" y="3468"/>
                  </a:lnTo>
                  <a:lnTo>
                    <a:pt x="0" y="0"/>
                  </a:lnTo>
                  <a:close/>
                </a:path>
              </a:pathLst>
            </a:custGeom>
            <a:solidFill>
              <a:srgbClr val="0F2E3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5" name="椭圆 14"/>
            <p:cNvSpPr/>
            <p:nvPr userDrawn="1"/>
          </p:nvSpPr>
          <p:spPr>
            <a:xfrm>
              <a:off x="1416" y="391"/>
              <a:ext cx="636" cy="636"/>
            </a:xfrm>
            <a:prstGeom prst="ellipse">
              <a:avLst/>
            </a:prstGeom>
            <a:noFill/>
            <a:ln w="38100">
              <a:solidFill>
                <a:srgbClr val="C8C8C8"/>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椭圆 18"/>
            <p:cNvSpPr/>
            <p:nvPr userDrawn="1"/>
          </p:nvSpPr>
          <p:spPr>
            <a:xfrm>
              <a:off x="515" y="1216"/>
              <a:ext cx="636" cy="636"/>
            </a:xfrm>
            <a:prstGeom prst="ellipse">
              <a:avLst/>
            </a:prstGeom>
            <a:noFill/>
            <a:ln w="38100">
              <a:solidFill>
                <a:srgbClr val="C8C8C8"/>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userDrawn="1"/>
        </p:nvSpPr>
        <p:spPr>
          <a:xfrm>
            <a:off x="0" y="0"/>
            <a:ext cx="12204065" cy="6881495"/>
          </a:xfrm>
          <a:prstGeom prst="rect">
            <a:avLst/>
          </a:prstGeom>
          <a:pattFill prst="dotGrid">
            <a:fgClr>
              <a:srgbClr val="1B516D"/>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userDrawn="1"/>
        </p:nvSpPr>
        <p:spPr>
          <a:xfrm>
            <a:off x="0" y="-12065"/>
            <a:ext cx="12204065" cy="6881495"/>
          </a:xfrm>
          <a:prstGeom prst="rect">
            <a:avLst/>
          </a:prstGeom>
          <a:solidFill>
            <a:srgbClr val="FFFFFF">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0" name="组合 19"/>
          <p:cNvGrpSpPr/>
          <p:nvPr userDrawn="1"/>
        </p:nvGrpSpPr>
        <p:grpSpPr>
          <a:xfrm>
            <a:off x="-11430" y="-11430"/>
            <a:ext cx="2202180" cy="2202180"/>
            <a:chOff x="0" y="0"/>
            <a:chExt cx="3468" cy="3468"/>
          </a:xfrm>
        </p:grpSpPr>
        <p:sp>
          <p:nvSpPr>
            <p:cNvPr id="12" name="任意多边形 11"/>
            <p:cNvSpPr/>
            <p:nvPr userDrawn="1"/>
          </p:nvSpPr>
          <p:spPr>
            <a:xfrm rot="5400000">
              <a:off x="0" y="0"/>
              <a:ext cx="3468" cy="3468"/>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468" h="3468">
                  <a:moveTo>
                    <a:pt x="1533" y="2318"/>
                  </a:moveTo>
                  <a:cubicBezTo>
                    <a:pt x="1357" y="2318"/>
                    <a:pt x="1215" y="2460"/>
                    <a:pt x="1215" y="2636"/>
                  </a:cubicBezTo>
                  <a:cubicBezTo>
                    <a:pt x="1215" y="2812"/>
                    <a:pt x="1357" y="2954"/>
                    <a:pt x="1533" y="2954"/>
                  </a:cubicBezTo>
                  <a:cubicBezTo>
                    <a:pt x="1709" y="2954"/>
                    <a:pt x="1851" y="2812"/>
                    <a:pt x="1851" y="2636"/>
                  </a:cubicBezTo>
                  <a:cubicBezTo>
                    <a:pt x="1851" y="2460"/>
                    <a:pt x="1709" y="2318"/>
                    <a:pt x="1533" y="2318"/>
                  </a:cubicBezTo>
                  <a:close/>
                  <a:moveTo>
                    <a:pt x="709" y="1416"/>
                  </a:moveTo>
                  <a:cubicBezTo>
                    <a:pt x="533" y="1416"/>
                    <a:pt x="391" y="1558"/>
                    <a:pt x="391" y="1734"/>
                  </a:cubicBezTo>
                  <a:cubicBezTo>
                    <a:pt x="391" y="1910"/>
                    <a:pt x="533" y="2052"/>
                    <a:pt x="709" y="2052"/>
                  </a:cubicBezTo>
                  <a:cubicBezTo>
                    <a:pt x="885" y="2052"/>
                    <a:pt x="1027" y="1910"/>
                    <a:pt x="1027" y="1734"/>
                  </a:cubicBezTo>
                  <a:cubicBezTo>
                    <a:pt x="1027" y="1558"/>
                    <a:pt x="885" y="1416"/>
                    <a:pt x="709" y="1416"/>
                  </a:cubicBezTo>
                  <a:close/>
                  <a:moveTo>
                    <a:pt x="0" y="0"/>
                  </a:moveTo>
                  <a:lnTo>
                    <a:pt x="3468" y="3468"/>
                  </a:lnTo>
                  <a:lnTo>
                    <a:pt x="0" y="3468"/>
                  </a:lnTo>
                  <a:lnTo>
                    <a:pt x="0" y="0"/>
                  </a:lnTo>
                  <a:close/>
                </a:path>
              </a:pathLst>
            </a:custGeom>
            <a:solidFill>
              <a:srgbClr val="0F2E3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5" name="椭圆 14"/>
            <p:cNvSpPr/>
            <p:nvPr userDrawn="1"/>
          </p:nvSpPr>
          <p:spPr>
            <a:xfrm>
              <a:off x="1416" y="391"/>
              <a:ext cx="636" cy="636"/>
            </a:xfrm>
            <a:prstGeom prst="ellipse">
              <a:avLst/>
            </a:prstGeom>
            <a:noFill/>
            <a:ln w="38100">
              <a:solidFill>
                <a:srgbClr val="C8C8C8"/>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椭圆 18"/>
            <p:cNvSpPr/>
            <p:nvPr userDrawn="1"/>
          </p:nvSpPr>
          <p:spPr>
            <a:xfrm>
              <a:off x="515" y="1216"/>
              <a:ext cx="636" cy="636"/>
            </a:xfrm>
            <a:prstGeom prst="ellipse">
              <a:avLst/>
            </a:prstGeom>
            <a:noFill/>
            <a:ln w="38100">
              <a:solidFill>
                <a:srgbClr val="C8C8C8"/>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userDrawn="1"/>
        </p:nvSpPr>
        <p:spPr>
          <a:xfrm>
            <a:off x="0" y="0"/>
            <a:ext cx="12204065" cy="6881495"/>
          </a:xfrm>
          <a:prstGeom prst="rect">
            <a:avLst/>
          </a:prstGeom>
          <a:pattFill prst="dotGrid">
            <a:fgClr>
              <a:srgbClr val="1B516D"/>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userDrawn="1"/>
        </p:nvSpPr>
        <p:spPr>
          <a:xfrm>
            <a:off x="0" y="0"/>
            <a:ext cx="12204065" cy="6881495"/>
          </a:xfrm>
          <a:prstGeom prst="rect">
            <a:avLst/>
          </a:prstGeom>
          <a:solidFill>
            <a:srgbClr val="FFFFFF">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userDrawn="1"/>
        </p:nvSpPr>
        <p:spPr>
          <a:xfrm>
            <a:off x="0" y="0"/>
            <a:ext cx="12204065" cy="6881495"/>
          </a:xfrm>
          <a:prstGeom prst="rect">
            <a:avLst/>
          </a:prstGeom>
          <a:pattFill prst="dotGrid">
            <a:fgClr>
              <a:srgbClr val="1B516D"/>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userDrawn="1"/>
        </p:nvSpPr>
        <p:spPr>
          <a:xfrm>
            <a:off x="0" y="0"/>
            <a:ext cx="12204065" cy="6881495"/>
          </a:xfrm>
          <a:prstGeom prst="rect">
            <a:avLst/>
          </a:prstGeom>
          <a:solidFill>
            <a:srgbClr val="FFFFFF">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 name="组合 6"/>
          <p:cNvGrpSpPr/>
          <p:nvPr userDrawn="1"/>
        </p:nvGrpSpPr>
        <p:grpSpPr>
          <a:xfrm>
            <a:off x="5590540" y="-510540"/>
            <a:ext cx="1022350" cy="1022350"/>
            <a:chOff x="8804" y="-804"/>
            <a:chExt cx="1610" cy="1610"/>
          </a:xfrm>
        </p:grpSpPr>
        <p:sp>
          <p:nvSpPr>
            <p:cNvPr id="2" name="任意多边形 1"/>
            <p:cNvSpPr/>
            <p:nvPr userDrawn="1"/>
          </p:nvSpPr>
          <p:spPr>
            <a:xfrm rot="18900000">
              <a:off x="8804" y="-804"/>
              <a:ext cx="1611" cy="1611"/>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1611" h="1611">
                  <a:moveTo>
                    <a:pt x="720" y="1153"/>
                  </a:moveTo>
                  <a:cubicBezTo>
                    <a:pt x="679" y="1153"/>
                    <a:pt x="638" y="1169"/>
                    <a:pt x="607" y="1200"/>
                  </a:cubicBezTo>
                  <a:cubicBezTo>
                    <a:pt x="545" y="1262"/>
                    <a:pt x="545" y="1363"/>
                    <a:pt x="607" y="1425"/>
                  </a:cubicBezTo>
                  <a:cubicBezTo>
                    <a:pt x="669" y="1488"/>
                    <a:pt x="770" y="1488"/>
                    <a:pt x="833" y="1425"/>
                  </a:cubicBezTo>
                  <a:cubicBezTo>
                    <a:pt x="895" y="1363"/>
                    <a:pt x="895" y="1262"/>
                    <a:pt x="833" y="1200"/>
                  </a:cubicBezTo>
                  <a:cubicBezTo>
                    <a:pt x="802" y="1169"/>
                    <a:pt x="761" y="1153"/>
                    <a:pt x="720" y="1153"/>
                  </a:cubicBezTo>
                  <a:close/>
                  <a:moveTo>
                    <a:pt x="296" y="729"/>
                  </a:moveTo>
                  <a:cubicBezTo>
                    <a:pt x="256" y="729"/>
                    <a:pt x="215" y="745"/>
                    <a:pt x="184" y="776"/>
                  </a:cubicBezTo>
                  <a:cubicBezTo>
                    <a:pt x="121" y="838"/>
                    <a:pt x="121" y="939"/>
                    <a:pt x="184" y="1002"/>
                  </a:cubicBezTo>
                  <a:cubicBezTo>
                    <a:pt x="246" y="1064"/>
                    <a:pt x="347" y="1064"/>
                    <a:pt x="409" y="1002"/>
                  </a:cubicBezTo>
                  <a:cubicBezTo>
                    <a:pt x="471" y="939"/>
                    <a:pt x="471" y="838"/>
                    <a:pt x="409" y="776"/>
                  </a:cubicBezTo>
                  <a:cubicBezTo>
                    <a:pt x="378" y="745"/>
                    <a:pt x="337" y="729"/>
                    <a:pt x="296" y="729"/>
                  </a:cubicBezTo>
                  <a:close/>
                  <a:moveTo>
                    <a:pt x="0" y="0"/>
                  </a:moveTo>
                  <a:lnTo>
                    <a:pt x="1611" y="1611"/>
                  </a:lnTo>
                  <a:lnTo>
                    <a:pt x="0" y="1611"/>
                  </a:lnTo>
                  <a:lnTo>
                    <a:pt x="0" y="0"/>
                  </a:lnTo>
                  <a:close/>
                </a:path>
              </a:pathLst>
            </a:custGeom>
            <a:solidFill>
              <a:srgbClr val="0F2E3E"/>
            </a:solidFill>
            <a:ln>
              <a:solidFill>
                <a:srgbClr val="0F2E3E"/>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5" name="椭圆 4"/>
            <p:cNvSpPr/>
            <p:nvPr userDrawn="1"/>
          </p:nvSpPr>
          <p:spPr>
            <a:xfrm>
              <a:off x="9141" y="242"/>
              <a:ext cx="319" cy="319"/>
            </a:xfrm>
            <a:prstGeom prst="ellipse">
              <a:avLst/>
            </a:prstGeom>
            <a:noFill/>
            <a:ln w="34925">
              <a:solidFill>
                <a:srgbClr val="C8C8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userDrawn="1"/>
          </p:nvSpPr>
          <p:spPr>
            <a:xfrm>
              <a:off x="9741" y="242"/>
              <a:ext cx="319" cy="319"/>
            </a:xfrm>
            <a:prstGeom prst="ellipse">
              <a:avLst/>
            </a:prstGeom>
            <a:noFill/>
            <a:ln w="34925">
              <a:solidFill>
                <a:srgbClr val="C8C8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a:xfrm>
            <a:off x="4116000" y="6349833"/>
            <a:ext cx="3960000" cy="316800"/>
          </a:xfrm>
        </p:spPr>
        <p:txBody>
          <a:bodyPr/>
          <a:lstStyle/>
          <a:p>
            <a:endParaRPr lang="zh-CN" altLang="en-US"/>
          </a:p>
        </p:txBody>
      </p:sp>
      <p:sp>
        <p:nvSpPr>
          <p:cNvPr id="9" name="灯片编号占位符 8"/>
          <p:cNvSpPr>
            <a:spLocks noGrp="1"/>
          </p:cNvSpPr>
          <p:nvPr>
            <p:ph type="sldNum" sz="quarter" idx="12"/>
            <p:custDataLst>
              <p:tags r:id="rId9"/>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4" name="灯片编号占位符 3"/>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a:xfrm>
            <a:off x="879742" y="6349833"/>
            <a:ext cx="2700000" cy="3168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6"/>
            </p:custDataLst>
          </p:nvPr>
        </p:nvSpPr>
        <p:spPr>
          <a:xfrm>
            <a:off x="8610600" y="6349833"/>
            <a:ext cx="2700000" cy="316800"/>
          </a:xfrm>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a:xfrm>
            <a:off x="669882" y="432000"/>
            <a:ext cx="10852237" cy="648000"/>
          </a:xfrm>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49833"/>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35.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KSO_TEMPLATE" hidden="1"/>
          <p:cNvSpPr/>
          <p:nvPr>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36.xml"/><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47.xml"/><Relationship Id="rId2" Type="http://schemas.openxmlformats.org/officeDocument/2006/relationships/image" Target="../media/image8.sv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tags" Target="../tags/tag48.xml"/><Relationship Id="rId4" Type="http://schemas.openxmlformats.org/officeDocument/2006/relationships/image" Target="../media/image11.png"/><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49.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tags" Target="../tags/tag50.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0.sv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tags" Target="../tags/tag5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0.sv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tags" Target="../tags/tag5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18.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2" Type="http://schemas.openxmlformats.org/officeDocument/2006/relationships/slideLayout" Target="../slideLayouts/slideLayout4.xml"/><Relationship Id="rId21" Type="http://schemas.openxmlformats.org/officeDocument/2006/relationships/tags" Target="../tags/tag75.xml"/><Relationship Id="rId20" Type="http://schemas.openxmlformats.org/officeDocument/2006/relationships/tags" Target="../tags/tag74.xml"/><Relationship Id="rId2" Type="http://schemas.openxmlformats.org/officeDocument/2006/relationships/tags" Target="../tags/tag56.xml"/><Relationship Id="rId19" Type="http://schemas.openxmlformats.org/officeDocument/2006/relationships/tags" Target="../tags/tag73.xml"/><Relationship Id="rId18" Type="http://schemas.openxmlformats.org/officeDocument/2006/relationships/tags" Target="../tags/tag72.xml"/><Relationship Id="rId17" Type="http://schemas.openxmlformats.org/officeDocument/2006/relationships/tags" Target="../tags/tag71.xml"/><Relationship Id="rId16" Type="http://schemas.openxmlformats.org/officeDocument/2006/relationships/tags" Target="../tags/tag70.xml"/><Relationship Id="rId15" Type="http://schemas.openxmlformats.org/officeDocument/2006/relationships/tags" Target="../tags/tag69.xml"/><Relationship Id="rId14" Type="http://schemas.openxmlformats.org/officeDocument/2006/relationships/tags" Target="../tags/tag68.xml"/><Relationship Id="rId13" Type="http://schemas.openxmlformats.org/officeDocument/2006/relationships/tags" Target="../tags/tag67.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tags" Target="../tags/tag55.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6.xml"/><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77.xml"/><Relationship Id="rId2" Type="http://schemas.openxmlformats.org/officeDocument/2006/relationships/image" Target="../media/image26.png"/><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78.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9.xml"/><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81.xml"/><Relationship Id="rId2" Type="http://schemas.openxmlformats.org/officeDocument/2006/relationships/image" Target="../media/image32.png"/><Relationship Id="rId1"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3.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8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39.xml"/><Relationship Id="rId2" Type="http://schemas.openxmlformats.org/officeDocument/2006/relationships/image" Target="../media/image4.jpe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40.xml"/><Relationship Id="rId2" Type="http://schemas.openxmlformats.org/officeDocument/2006/relationships/image" Target="../media/image4.jpe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5.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21230" y="2028190"/>
            <a:ext cx="7747635" cy="4232275"/>
          </a:xfrm>
          <a:prstGeom prst="rect">
            <a:avLst/>
          </a:prstGeom>
          <a:noFill/>
          <a:effectLst>
            <a:outerShdw blurRad="50800" dist="38100" dir="5400000" algn="t" rotWithShape="0">
              <a:schemeClr val="bg1">
                <a:lumMod val="65000"/>
                <a:alpha val="40000"/>
              </a:schemeClr>
            </a:outerShdw>
          </a:effectLst>
        </p:spPr>
        <p:txBody>
          <a:bodyPr wrap="square" rtlCol="0">
            <a:noAutofit/>
          </a:bodyPr>
          <a:p>
            <a:pPr algn="ctr"/>
            <a:r>
              <a:rPr lang="zh-CN" altLang="en-US" sz="6600">
                <a:solidFill>
                  <a:srgbClr val="0F2E3E"/>
                </a:solidFill>
                <a:latin typeface="思源黑体旧字形 Normal" panose="020B0400000000000000" charset="-128"/>
                <a:ea typeface="思源黑体旧字形 Normal" panose="020B0400000000000000" charset="-128"/>
              </a:rPr>
              <a:t>O2O商铺食品安全相关评论发现</a:t>
            </a:r>
            <a:endParaRPr lang="zh-CN" altLang="en-US" sz="6600">
              <a:solidFill>
                <a:srgbClr val="0F2E3E"/>
              </a:solidFill>
              <a:latin typeface="思源黑体旧字形 Normal" panose="020B0400000000000000" charset="-128"/>
              <a:ea typeface="思源黑体旧字形 Normal" panose="020B0400000000000000" charset="-128"/>
            </a:endParaRPr>
          </a:p>
        </p:txBody>
      </p:sp>
      <p:sp>
        <p:nvSpPr>
          <p:cNvPr id="5" name="文本框 4"/>
          <p:cNvSpPr txBox="1"/>
          <p:nvPr/>
        </p:nvSpPr>
        <p:spPr>
          <a:xfrm>
            <a:off x="3603625" y="4618990"/>
            <a:ext cx="2237105" cy="398780"/>
          </a:xfrm>
          <a:prstGeom prst="rect">
            <a:avLst/>
          </a:prstGeom>
          <a:noFill/>
        </p:spPr>
        <p:txBody>
          <a:bodyPr wrap="square" rtlCol="0">
            <a:spAutoFit/>
          </a:bodyPr>
          <a:p>
            <a:pPr algn="ctr"/>
            <a:r>
              <a:rPr lang="zh-CN" altLang="en-US" sz="2000">
                <a:solidFill>
                  <a:srgbClr val="0F2E3E"/>
                </a:solidFill>
                <a:latin typeface="思源黑体旧字形 Normal" panose="020B0400000000000000" charset="-128"/>
                <a:ea typeface="思源黑体旧字形 Normal" panose="020B0400000000000000" charset="-128"/>
              </a:rPr>
              <a:t>答辩人：薛吴</a:t>
            </a:r>
            <a:r>
              <a:rPr lang="zh-CN" altLang="en-US" sz="2000">
                <a:solidFill>
                  <a:srgbClr val="0F2E3E"/>
                </a:solidFill>
                <a:latin typeface="思源黑体旧字形 Normal" panose="020B0400000000000000" charset="-128"/>
                <a:ea typeface="思源黑体旧字形 Normal" panose="020B0400000000000000" charset="-128"/>
              </a:rPr>
              <a:t>桐</a:t>
            </a:r>
            <a:endParaRPr lang="zh-CN" altLang="en-US" sz="2000">
              <a:solidFill>
                <a:srgbClr val="0F2E3E"/>
              </a:solidFill>
              <a:latin typeface="思源黑体旧字形 Normal" panose="020B0400000000000000" charset="-128"/>
              <a:ea typeface="思源黑体旧字形 Normal" panose="020B0400000000000000" charset="-128"/>
            </a:endParaRPr>
          </a:p>
        </p:txBody>
      </p:sp>
      <p:sp>
        <p:nvSpPr>
          <p:cNvPr id="6" name="文本框 5"/>
          <p:cNvSpPr txBox="1"/>
          <p:nvPr/>
        </p:nvSpPr>
        <p:spPr>
          <a:xfrm>
            <a:off x="6174740" y="4618990"/>
            <a:ext cx="2237105" cy="398780"/>
          </a:xfrm>
          <a:prstGeom prst="rect">
            <a:avLst/>
          </a:prstGeom>
          <a:noFill/>
        </p:spPr>
        <p:txBody>
          <a:bodyPr wrap="square" rtlCol="0">
            <a:spAutoFit/>
          </a:bodyPr>
          <a:p>
            <a:pPr algn="ctr"/>
            <a:r>
              <a:rPr lang="zh-CN" altLang="en-US" sz="2000">
                <a:solidFill>
                  <a:srgbClr val="0F2E3E"/>
                </a:solidFill>
                <a:latin typeface="思源黑体旧字形 Normal" panose="020B0400000000000000" charset="-128"/>
                <a:ea typeface="思源黑体旧字形 Normal" panose="020B0400000000000000" charset="-128"/>
              </a:rPr>
              <a:t>指导教师：刘永</a:t>
            </a:r>
            <a:r>
              <a:rPr lang="zh-CN" altLang="en-US" sz="2000">
                <a:solidFill>
                  <a:srgbClr val="0F2E3E"/>
                </a:solidFill>
                <a:latin typeface="思源黑体旧字形 Normal" panose="020B0400000000000000" charset="-128"/>
                <a:ea typeface="思源黑体旧字形 Normal" panose="020B0400000000000000" charset="-128"/>
              </a:rPr>
              <a:t>彬</a:t>
            </a:r>
            <a:endParaRPr lang="zh-CN" altLang="en-US" sz="2000">
              <a:solidFill>
                <a:srgbClr val="0F2E3E"/>
              </a:solidFill>
              <a:latin typeface="思源黑体旧字形 Normal" panose="020B0400000000000000" charset="-128"/>
              <a:ea typeface="思源黑体旧字形 Normal" panose="020B0400000000000000" charset="-128"/>
            </a:endParaRPr>
          </a:p>
        </p:txBody>
      </p:sp>
      <p:sp>
        <p:nvSpPr>
          <p:cNvPr id="8" name="文本框 7"/>
          <p:cNvSpPr txBox="1"/>
          <p:nvPr/>
        </p:nvSpPr>
        <p:spPr>
          <a:xfrm>
            <a:off x="4407535" y="5582920"/>
            <a:ext cx="3375660" cy="306705"/>
          </a:xfrm>
          <a:prstGeom prst="rect">
            <a:avLst/>
          </a:prstGeom>
          <a:noFill/>
        </p:spPr>
        <p:txBody>
          <a:bodyPr wrap="square" rtlCol="0">
            <a:spAutoFit/>
          </a:bodyPr>
          <a:p>
            <a:pPr algn="ctr"/>
            <a:r>
              <a:rPr lang="zh-CN" altLang="en-US" sz="1400">
                <a:solidFill>
                  <a:srgbClr val="0F2E3E"/>
                </a:solidFill>
                <a:latin typeface="思源黑体旧字形 Normal" panose="020B0400000000000000" charset="-128"/>
                <a:ea typeface="思源黑体旧字形 Normal" panose="020B0400000000000000" charset="-128"/>
              </a:rPr>
              <a:t>计算机学院    </a:t>
            </a:r>
            <a:r>
              <a:rPr lang="en-US" altLang="zh-CN" sz="1400">
                <a:solidFill>
                  <a:srgbClr val="0F2E3E"/>
                </a:solidFill>
                <a:latin typeface="思源黑体旧字形 Normal" panose="020B0400000000000000" charset="-128"/>
                <a:ea typeface="思源黑体旧字形 Normal" panose="020B0400000000000000" charset="-128"/>
              </a:rPr>
              <a:t>20</a:t>
            </a:r>
            <a:r>
              <a:rPr lang="zh-CN" altLang="en-US" sz="1400">
                <a:solidFill>
                  <a:srgbClr val="0F2E3E"/>
                </a:solidFill>
                <a:latin typeface="思源黑体旧字形 Normal" panose="020B0400000000000000" charset="-128"/>
                <a:ea typeface="思源黑体旧字形 Normal" panose="020B0400000000000000" charset="-128"/>
              </a:rPr>
              <a:t>软卓</a:t>
            </a:r>
            <a:r>
              <a:rPr lang="en-US" altLang="zh-CN" sz="1400">
                <a:solidFill>
                  <a:srgbClr val="0F2E3E"/>
                </a:solidFill>
                <a:latin typeface="思源黑体旧字形 Normal" panose="020B0400000000000000" charset="-128"/>
                <a:ea typeface="思源黑体旧字形 Normal" panose="020B0400000000000000" charset="-128"/>
              </a:rPr>
              <a:t>01</a:t>
            </a:r>
            <a:r>
              <a:rPr lang="zh-CN" altLang="en-US" sz="1400">
                <a:solidFill>
                  <a:srgbClr val="0F2E3E"/>
                </a:solidFill>
                <a:latin typeface="思源黑体旧字形 Normal" panose="020B0400000000000000" charset="-128"/>
                <a:ea typeface="思源黑体旧字形 Normal" panose="020B0400000000000000" charset="-128"/>
              </a:rPr>
              <a:t>班</a:t>
            </a:r>
            <a:endParaRPr lang="zh-CN" altLang="en-US" sz="1400">
              <a:solidFill>
                <a:srgbClr val="0F2E3E"/>
              </a:solidFill>
              <a:latin typeface="思源黑体旧字形 Normal" panose="020B0400000000000000" charset="-128"/>
              <a:ea typeface="思源黑体旧字形 Normal" panose="020B0400000000000000" charset="-128"/>
            </a:endParaRPr>
          </a:p>
        </p:txBody>
      </p:sp>
      <p:grpSp>
        <p:nvGrpSpPr>
          <p:cNvPr id="9" name="组合 8"/>
          <p:cNvGrpSpPr/>
          <p:nvPr/>
        </p:nvGrpSpPr>
        <p:grpSpPr>
          <a:xfrm>
            <a:off x="5574030" y="641350"/>
            <a:ext cx="1043305" cy="1043305"/>
            <a:chOff x="8656" y="1407"/>
            <a:chExt cx="1890" cy="1890"/>
          </a:xfrm>
        </p:grpSpPr>
        <p:sp>
          <p:nvSpPr>
            <p:cNvPr id="14" name="椭圆 13"/>
            <p:cNvSpPr/>
            <p:nvPr/>
          </p:nvSpPr>
          <p:spPr>
            <a:xfrm>
              <a:off x="8710" y="1461"/>
              <a:ext cx="1782" cy="1782"/>
            </a:xfrm>
            <a:prstGeom prst="ellipse">
              <a:avLst/>
            </a:prstGeom>
            <a:solidFill>
              <a:srgbClr val="0F2E3E"/>
            </a:solidFill>
            <a:ln>
              <a:noFill/>
            </a:ln>
            <a:effectLst>
              <a:outerShdw blurRad="508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descr="3679548"/>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994" y="1925"/>
              <a:ext cx="1211" cy="914"/>
            </a:xfrm>
            <a:prstGeom prst="rect">
              <a:avLst/>
            </a:prstGeom>
          </p:spPr>
        </p:pic>
        <p:sp>
          <p:nvSpPr>
            <p:cNvPr id="3" name="椭圆 2"/>
            <p:cNvSpPr/>
            <p:nvPr/>
          </p:nvSpPr>
          <p:spPr>
            <a:xfrm>
              <a:off x="8656" y="1407"/>
              <a:ext cx="1890" cy="1890"/>
            </a:xfrm>
            <a:prstGeom prst="ellipse">
              <a:avLst/>
            </a:prstGeom>
            <a:noFill/>
            <a:ln w="25400">
              <a:solidFill>
                <a:srgbClr val="0F2E3E"/>
              </a:solidFill>
            </a:ln>
            <a:effectLst>
              <a:outerShdw blurRad="508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任意多边形 1"/>
          <p:cNvSpPr/>
          <p:nvPr/>
        </p:nvSpPr>
        <p:spPr>
          <a:xfrm>
            <a:off x="0" y="1836420"/>
            <a:ext cx="2244090" cy="318579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534" h="5017">
                <a:moveTo>
                  <a:pt x="1026" y="0"/>
                </a:moveTo>
                <a:cubicBezTo>
                  <a:pt x="2411" y="0"/>
                  <a:pt x="3534" y="1123"/>
                  <a:pt x="3534" y="2509"/>
                </a:cubicBezTo>
                <a:cubicBezTo>
                  <a:pt x="3534" y="3894"/>
                  <a:pt x="2411" y="5017"/>
                  <a:pt x="1026" y="5017"/>
                </a:cubicBezTo>
                <a:cubicBezTo>
                  <a:pt x="679" y="5017"/>
                  <a:pt x="349" y="4947"/>
                  <a:pt x="49" y="4820"/>
                </a:cubicBezTo>
                <a:lnTo>
                  <a:pt x="0" y="4798"/>
                </a:lnTo>
                <a:lnTo>
                  <a:pt x="0" y="219"/>
                </a:lnTo>
                <a:lnTo>
                  <a:pt x="49" y="197"/>
                </a:lnTo>
                <a:cubicBezTo>
                  <a:pt x="349" y="70"/>
                  <a:pt x="679" y="0"/>
                  <a:pt x="1026" y="0"/>
                </a:cubicBezTo>
                <a:close/>
              </a:path>
            </a:pathLst>
          </a:custGeom>
          <a:solidFill>
            <a:srgbClr val="0F2E3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4" name="任意多边形 3"/>
          <p:cNvSpPr/>
          <p:nvPr/>
        </p:nvSpPr>
        <p:spPr>
          <a:xfrm>
            <a:off x="0" y="1513205"/>
            <a:ext cx="2700020" cy="383286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534" h="5017">
                <a:moveTo>
                  <a:pt x="1026" y="0"/>
                </a:moveTo>
                <a:cubicBezTo>
                  <a:pt x="2411" y="0"/>
                  <a:pt x="3534" y="1123"/>
                  <a:pt x="3534" y="2509"/>
                </a:cubicBezTo>
                <a:cubicBezTo>
                  <a:pt x="3534" y="3894"/>
                  <a:pt x="2411" y="5017"/>
                  <a:pt x="1026" y="5017"/>
                </a:cubicBezTo>
                <a:cubicBezTo>
                  <a:pt x="679" y="5017"/>
                  <a:pt x="349" y="4947"/>
                  <a:pt x="49" y="4820"/>
                </a:cubicBezTo>
                <a:lnTo>
                  <a:pt x="0" y="4798"/>
                </a:lnTo>
                <a:lnTo>
                  <a:pt x="0" y="219"/>
                </a:lnTo>
                <a:lnTo>
                  <a:pt x="49" y="197"/>
                </a:lnTo>
                <a:cubicBezTo>
                  <a:pt x="349" y="70"/>
                  <a:pt x="679" y="0"/>
                  <a:pt x="1026" y="0"/>
                </a:cubicBezTo>
                <a:close/>
              </a:path>
            </a:pathLst>
          </a:custGeom>
          <a:noFill/>
          <a:ln w="12700">
            <a:solidFill>
              <a:srgbClr val="0F2E3E"/>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 name="椭圆 5"/>
          <p:cNvSpPr/>
          <p:nvPr/>
        </p:nvSpPr>
        <p:spPr>
          <a:xfrm>
            <a:off x="2223135" y="2150110"/>
            <a:ext cx="537845" cy="556895"/>
          </a:xfrm>
          <a:prstGeom prst="ellipse">
            <a:avLst/>
          </a:prstGeom>
          <a:solidFill>
            <a:srgbClr val="0F2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7" name="椭圆 6"/>
          <p:cNvSpPr/>
          <p:nvPr/>
        </p:nvSpPr>
        <p:spPr>
          <a:xfrm>
            <a:off x="2367280" y="3612515"/>
            <a:ext cx="657225" cy="657225"/>
          </a:xfrm>
          <a:prstGeom prst="ellipse">
            <a:avLst/>
          </a:prstGeom>
          <a:solidFill>
            <a:srgbClr val="0F2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pic>
        <p:nvPicPr>
          <p:cNvPr id="30" name="图片 29" descr="453042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33045" y="2890520"/>
            <a:ext cx="1078230" cy="1078230"/>
          </a:xfrm>
          <a:prstGeom prst="rect">
            <a:avLst/>
          </a:prstGeom>
        </p:spPr>
      </p:pic>
      <p:sp>
        <p:nvSpPr>
          <p:cNvPr id="8" name="文本框 7"/>
          <p:cNvSpPr txBox="1"/>
          <p:nvPr/>
        </p:nvSpPr>
        <p:spPr>
          <a:xfrm>
            <a:off x="3363595" y="1073785"/>
            <a:ext cx="13258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数据预处理</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9" name="文本框 8"/>
          <p:cNvSpPr txBox="1"/>
          <p:nvPr/>
        </p:nvSpPr>
        <p:spPr>
          <a:xfrm>
            <a:off x="3363595" y="1401445"/>
            <a:ext cx="7401560" cy="1225550"/>
          </a:xfrm>
          <a:prstGeom prst="rect">
            <a:avLst/>
          </a:prstGeom>
          <a:noFill/>
        </p:spPr>
        <p:txBody>
          <a:bodyPr wrap="square" rtlCol="0" anchor="t">
            <a:noAutofit/>
          </a:bodyPr>
          <a:p>
            <a:pPr algn="l" fontAlgn="auto">
              <a:lnSpc>
                <a:spcPct val="200000"/>
              </a:lnSpc>
              <a:spcBef>
                <a:spcPts val="1200"/>
              </a:spcBef>
            </a:pPr>
            <a:r>
              <a:rPr lang="en-US" altLang="zh-CN" sz="1200" b="1">
                <a:solidFill>
                  <a:srgbClr val="302527"/>
                </a:solidFill>
                <a:latin typeface="思源黑体旧字形 Light" panose="020B0300000000000000" charset="-128"/>
                <a:ea typeface="思源黑体旧字形 Light" panose="020B0300000000000000" charset="-128"/>
                <a:sym typeface="+mn-ea"/>
              </a:rPr>
              <a:t>   </a:t>
            </a:r>
            <a:r>
              <a:rPr lang="zh-CN" altLang="en-US" sz="1400" b="1">
                <a:solidFill>
                  <a:srgbClr val="302527"/>
                </a:solidFill>
                <a:latin typeface="微软雅黑" panose="020B0503020204020204" charset="-122"/>
                <a:ea typeface="微软雅黑" panose="020B0503020204020204" charset="-122"/>
                <a:cs typeface="微软雅黑" panose="020B0503020204020204" charset="-122"/>
                <a:sym typeface="+mn-ea"/>
              </a:rPr>
              <a:t>由上述分析得训练集样本数为</a:t>
            </a:r>
            <a:r>
              <a:rPr lang="en-US" altLang="zh-CN" sz="1400" b="1">
                <a:solidFill>
                  <a:srgbClr val="302527"/>
                </a:solidFill>
                <a:latin typeface="微软雅黑" panose="020B0503020204020204" charset="-122"/>
                <a:ea typeface="微软雅黑" panose="020B0503020204020204" charset="-122"/>
                <a:cs typeface="微软雅黑" panose="020B0503020204020204" charset="-122"/>
                <a:sym typeface="+mn-ea"/>
              </a:rPr>
              <a:t>10000</a:t>
            </a:r>
            <a:r>
              <a:rPr lang="zh-CN" altLang="en-US" sz="1400" b="1">
                <a:solidFill>
                  <a:srgbClr val="302527"/>
                </a:solidFill>
                <a:latin typeface="微软雅黑" panose="020B0503020204020204" charset="-122"/>
                <a:ea typeface="微软雅黑" panose="020B0503020204020204" charset="-122"/>
                <a:cs typeface="微软雅黑" panose="020B0503020204020204" charset="-122"/>
                <a:sym typeface="+mn-ea"/>
              </a:rPr>
              <a:t>，测试集样本数为</a:t>
            </a:r>
            <a:r>
              <a:rPr lang="en-US" altLang="zh-CN" sz="1400" b="1">
                <a:solidFill>
                  <a:srgbClr val="302527"/>
                </a:solidFill>
                <a:latin typeface="微软雅黑" panose="020B0503020204020204" charset="-122"/>
                <a:ea typeface="微软雅黑" panose="020B0503020204020204" charset="-122"/>
                <a:cs typeface="微软雅黑" panose="020B0503020204020204" charset="-122"/>
                <a:sym typeface="+mn-ea"/>
              </a:rPr>
              <a:t>2000</a:t>
            </a:r>
            <a:r>
              <a:rPr lang="zh-CN" altLang="en-US" sz="1400" b="1">
                <a:solidFill>
                  <a:srgbClr val="302527"/>
                </a:solidFill>
                <a:latin typeface="微软雅黑" panose="020B0503020204020204" charset="-122"/>
                <a:ea typeface="微软雅黑" panose="020B0503020204020204" charset="-122"/>
                <a:cs typeface="微软雅黑" panose="020B0503020204020204" charset="-122"/>
                <a:sym typeface="+mn-ea"/>
              </a:rPr>
              <a:t>，评论为</a:t>
            </a:r>
            <a:r>
              <a:rPr lang="en-US" altLang="zh-CN" sz="1400" b="1">
                <a:solidFill>
                  <a:srgbClr val="302527"/>
                </a:solidFill>
                <a:latin typeface="微软雅黑" panose="020B0503020204020204" charset="-122"/>
                <a:ea typeface="微软雅黑" panose="020B0503020204020204" charset="-122"/>
                <a:cs typeface="微软雅黑" panose="020B0503020204020204" charset="-122"/>
                <a:sym typeface="+mn-ea"/>
              </a:rPr>
              <a:t>string</a:t>
            </a:r>
            <a:r>
              <a:rPr lang="zh-CN" altLang="en-US" sz="1400" b="1">
                <a:solidFill>
                  <a:srgbClr val="302527"/>
                </a:solidFill>
                <a:latin typeface="微软雅黑" panose="020B0503020204020204" charset="-122"/>
                <a:ea typeface="微软雅黑" panose="020B0503020204020204" charset="-122"/>
                <a:cs typeface="微软雅黑" panose="020B0503020204020204" charset="-122"/>
                <a:sym typeface="+mn-ea"/>
              </a:rPr>
              <a:t>字符串，除去训练集的</a:t>
            </a:r>
            <a:r>
              <a:rPr lang="en-US" altLang="zh-CN" sz="1400" b="1">
                <a:solidFill>
                  <a:srgbClr val="302527"/>
                </a:solidFill>
                <a:latin typeface="微软雅黑" panose="020B0503020204020204" charset="-122"/>
                <a:ea typeface="微软雅黑" panose="020B0503020204020204" charset="-122"/>
                <a:cs typeface="微软雅黑" panose="020B0503020204020204" charset="-122"/>
                <a:sym typeface="+mn-ea"/>
              </a:rPr>
              <a:t>label</a:t>
            </a:r>
            <a:r>
              <a:rPr lang="zh-CN" altLang="en-US" sz="1400" b="1">
                <a:solidFill>
                  <a:srgbClr val="302527"/>
                </a:solidFill>
                <a:latin typeface="微软雅黑" panose="020B0503020204020204" charset="-122"/>
                <a:ea typeface="微软雅黑" panose="020B0503020204020204" charset="-122"/>
                <a:cs typeface="微软雅黑" panose="020B0503020204020204" charset="-122"/>
                <a:sym typeface="+mn-ea"/>
              </a:rPr>
              <a:t>列和测试集的</a:t>
            </a:r>
            <a:r>
              <a:rPr lang="en-US" altLang="zh-CN" sz="1400" b="1">
                <a:solidFill>
                  <a:srgbClr val="302527"/>
                </a:solidFill>
                <a:latin typeface="微软雅黑" panose="020B0503020204020204" charset="-122"/>
                <a:ea typeface="微软雅黑" panose="020B0503020204020204" charset="-122"/>
                <a:cs typeface="微软雅黑" panose="020B0503020204020204" charset="-122"/>
                <a:sym typeface="+mn-ea"/>
              </a:rPr>
              <a:t>Id</a:t>
            </a:r>
            <a:r>
              <a:rPr lang="zh-CN" altLang="en-US" sz="1400" b="1">
                <a:solidFill>
                  <a:srgbClr val="302527"/>
                </a:solidFill>
                <a:latin typeface="微软雅黑" panose="020B0503020204020204" charset="-122"/>
                <a:ea typeface="微软雅黑" panose="020B0503020204020204" charset="-122"/>
                <a:cs typeface="微软雅黑" panose="020B0503020204020204" charset="-122"/>
                <a:sym typeface="+mn-ea"/>
              </a:rPr>
              <a:t>列，并使得所有评论文本在去除非中文字符后TFIDF向量化，并将训练集利用train_test_split</a:t>
            </a:r>
            <a:r>
              <a:rPr lang="en-US" altLang="zh-CN" sz="1400" b="1">
                <a:solidFill>
                  <a:srgbClr val="302527"/>
                </a:solidFill>
                <a:latin typeface="微软雅黑" panose="020B0503020204020204" charset="-122"/>
                <a:ea typeface="微软雅黑" panose="020B0503020204020204" charset="-122"/>
                <a:cs typeface="微软雅黑" panose="020B0503020204020204" charset="-122"/>
                <a:sym typeface="+mn-ea"/>
              </a:rPr>
              <a:t>()</a:t>
            </a:r>
            <a:r>
              <a:rPr lang="zh-CN" altLang="en-US" sz="1400" b="1">
                <a:solidFill>
                  <a:srgbClr val="302527"/>
                </a:solidFill>
                <a:latin typeface="微软雅黑" panose="020B0503020204020204" charset="-122"/>
                <a:ea typeface="微软雅黑" panose="020B0503020204020204" charset="-122"/>
                <a:cs typeface="微软雅黑" panose="020B0503020204020204" charset="-122"/>
                <a:sym typeface="+mn-ea"/>
              </a:rPr>
              <a:t>函数划分为</a:t>
            </a:r>
            <a:r>
              <a:rPr lang="en-US" altLang="zh-CN" sz="1400" b="1">
                <a:solidFill>
                  <a:srgbClr val="302527"/>
                </a:solidFill>
                <a:latin typeface="微软雅黑" panose="020B0503020204020204" charset="-122"/>
                <a:ea typeface="微软雅黑" panose="020B0503020204020204" charset="-122"/>
                <a:cs typeface="微软雅黑" panose="020B0503020204020204" charset="-122"/>
                <a:sym typeface="+mn-ea"/>
              </a:rPr>
              <a:t>7000</a:t>
            </a:r>
            <a:r>
              <a:rPr lang="zh-CN" altLang="en-US" sz="1400" b="1">
                <a:solidFill>
                  <a:srgbClr val="302527"/>
                </a:solidFill>
                <a:latin typeface="微软雅黑" panose="020B0503020204020204" charset="-122"/>
                <a:ea typeface="微软雅黑" panose="020B0503020204020204" charset="-122"/>
                <a:cs typeface="微软雅黑" panose="020B0503020204020204" charset="-122"/>
                <a:sym typeface="+mn-ea"/>
              </a:rPr>
              <a:t>份</a:t>
            </a:r>
            <a:r>
              <a:rPr lang="zh-CN" altLang="en-US" sz="1400" b="1">
                <a:solidFill>
                  <a:srgbClr val="302527"/>
                </a:solidFill>
                <a:latin typeface="微软雅黑" panose="020B0503020204020204" charset="-122"/>
                <a:ea typeface="微软雅黑" panose="020B0503020204020204" charset="-122"/>
                <a:cs typeface="微软雅黑" panose="020B0503020204020204" charset="-122"/>
                <a:sym typeface="+mn-ea"/>
              </a:rPr>
              <a:t>新训练集和</a:t>
            </a:r>
            <a:r>
              <a:rPr lang="en-US" altLang="zh-CN" sz="1400" b="1">
                <a:solidFill>
                  <a:srgbClr val="302527"/>
                </a:solidFill>
                <a:latin typeface="微软雅黑" panose="020B0503020204020204" charset="-122"/>
                <a:ea typeface="微软雅黑" panose="020B0503020204020204" charset="-122"/>
                <a:cs typeface="微软雅黑" panose="020B0503020204020204" charset="-122"/>
                <a:sym typeface="+mn-ea"/>
              </a:rPr>
              <a:t>3000</a:t>
            </a:r>
            <a:r>
              <a:rPr lang="zh-CN" altLang="en-US" sz="1400" b="1">
                <a:solidFill>
                  <a:srgbClr val="302527"/>
                </a:solidFill>
                <a:latin typeface="微软雅黑" panose="020B0503020204020204" charset="-122"/>
                <a:ea typeface="微软雅黑" panose="020B0503020204020204" charset="-122"/>
                <a:cs typeface="微软雅黑" panose="020B0503020204020204" charset="-122"/>
                <a:sym typeface="+mn-ea"/>
              </a:rPr>
              <a:t>份验证集。</a:t>
            </a:r>
            <a:endParaRPr lang="zh-CN" altLang="en-US" sz="1400" b="1">
              <a:solidFill>
                <a:srgbClr val="302527"/>
              </a:solidFill>
              <a:latin typeface="微软雅黑" panose="020B0503020204020204" charset="-122"/>
              <a:ea typeface="微软雅黑" panose="020B0503020204020204" charset="-122"/>
              <a:cs typeface="微软雅黑" panose="020B0503020204020204" charset="-122"/>
              <a:sym typeface="+mn-ea"/>
            </a:endParaRPr>
          </a:p>
        </p:txBody>
      </p:sp>
      <p:sp>
        <p:nvSpPr>
          <p:cNvPr id="10" name="文本框 9"/>
          <p:cNvSpPr txBox="1"/>
          <p:nvPr/>
        </p:nvSpPr>
        <p:spPr>
          <a:xfrm>
            <a:off x="3405505" y="4036695"/>
            <a:ext cx="2011680" cy="368300"/>
          </a:xfrm>
          <a:prstGeom prst="rect">
            <a:avLst/>
          </a:prstGeom>
          <a:noFill/>
        </p:spPr>
        <p:txBody>
          <a:bodyPr wrap="none" rtlCol="0" anchor="t">
            <a:spAutoFit/>
          </a:bodyPr>
          <a:p>
            <a:pPr algn="l"/>
            <a:r>
              <a:rPr lang="zh-CN" altLang="en-US">
                <a:solidFill>
                  <a:srgbClr val="1B516D"/>
                </a:solidFill>
                <a:latin typeface="思源黑体旧字形 Normal" panose="020B0400000000000000" charset="-128"/>
                <a:ea typeface="思源黑体旧字形 Normal" panose="020B0400000000000000" charset="-128"/>
                <a:sym typeface="+mn-ea"/>
              </a:rPr>
              <a:t>机器学习模型选择</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11" name="文本框 10"/>
          <p:cNvSpPr txBox="1"/>
          <p:nvPr/>
        </p:nvSpPr>
        <p:spPr>
          <a:xfrm>
            <a:off x="3405505" y="4404995"/>
            <a:ext cx="7318375" cy="1032510"/>
          </a:xfrm>
          <a:prstGeom prst="rect">
            <a:avLst/>
          </a:prstGeom>
          <a:noFill/>
        </p:spPr>
        <p:txBody>
          <a:bodyPr wrap="square" rtlCol="0" anchor="t">
            <a:noAutofit/>
          </a:bodyPr>
          <a:p>
            <a:pPr algn="l" fontAlgn="auto">
              <a:lnSpc>
                <a:spcPct val="200000"/>
              </a:lnSpc>
              <a:spcBef>
                <a:spcPts val="1200"/>
              </a:spcBef>
            </a:pPr>
            <a:r>
              <a:rPr lang="en-US" altLang="zh-CN" sz="1200" b="1">
                <a:solidFill>
                  <a:srgbClr val="302527"/>
                </a:solidFill>
                <a:latin typeface="微软雅黑" panose="020B0503020204020204" charset="-122"/>
                <a:ea typeface="微软雅黑" panose="020B0503020204020204" charset="-122"/>
              </a:rPr>
              <a:t>   </a:t>
            </a:r>
            <a:r>
              <a:rPr lang="en-US" altLang="zh-CN" sz="1400" b="1">
                <a:solidFill>
                  <a:srgbClr val="302527"/>
                </a:solidFill>
                <a:latin typeface="微软雅黑" panose="020B0503020204020204" charset="-122"/>
                <a:ea typeface="微软雅黑" panose="020B0503020204020204" charset="-122"/>
              </a:rPr>
              <a:t> </a:t>
            </a:r>
            <a:r>
              <a:rPr lang="zh-CN" altLang="en-US" sz="1400" b="1">
                <a:solidFill>
                  <a:srgbClr val="302527"/>
                </a:solidFill>
                <a:latin typeface="微软雅黑" panose="020B0503020204020204" charset="-122"/>
                <a:ea typeface="微软雅黑" panose="020B0503020204020204" charset="-122"/>
              </a:rPr>
              <a:t>采用二元分类模型支持向量机</a:t>
            </a:r>
            <a:r>
              <a:rPr lang="en-US" altLang="zh-CN" sz="1400" b="1">
                <a:solidFill>
                  <a:srgbClr val="302527"/>
                </a:solidFill>
                <a:latin typeface="微软雅黑" panose="020B0503020204020204" charset="-122"/>
                <a:ea typeface="微软雅黑" panose="020B0503020204020204" charset="-122"/>
              </a:rPr>
              <a:t>SVM</a:t>
            </a:r>
            <a:r>
              <a:rPr lang="zh-CN" altLang="en-US" sz="1400" b="1">
                <a:solidFill>
                  <a:srgbClr val="302527"/>
                </a:solidFill>
                <a:latin typeface="微软雅黑" panose="020B0503020204020204" charset="-122"/>
                <a:ea typeface="微软雅黑" panose="020B0503020204020204" charset="-122"/>
              </a:rPr>
              <a:t>，并且采用高斯核。</a:t>
            </a:r>
            <a:endParaRPr lang="zh-CN" altLang="en-US" sz="1400" b="1">
              <a:solidFill>
                <a:srgbClr val="302527"/>
              </a:solidFill>
              <a:latin typeface="微软雅黑" panose="020B0503020204020204" charset="-122"/>
              <a:ea typeface="微软雅黑" panose="020B0503020204020204" charset="-122"/>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116195" y="724535"/>
            <a:ext cx="1960880" cy="521970"/>
          </a:xfrm>
          <a:prstGeom prst="rect">
            <a:avLst/>
          </a:prstGeom>
          <a:noFill/>
        </p:spPr>
        <p:txBody>
          <a:bodyPr wrap="none" rtlCol="0" anchor="t">
            <a:spAutoFit/>
          </a:bodyPr>
          <a:p>
            <a:r>
              <a:rPr lang="zh-CN" altLang="en-US" sz="2800">
                <a:solidFill>
                  <a:srgbClr val="1B516D"/>
                </a:solidFill>
                <a:latin typeface="思源黑体旧字形 Normal" panose="020B0400000000000000" charset="-128"/>
                <a:ea typeface="思源黑体旧字形 Normal" panose="020B0400000000000000" charset="-128"/>
                <a:sym typeface="+mn-ea"/>
              </a:rPr>
              <a:t>数据</a:t>
            </a:r>
            <a:r>
              <a:rPr lang="zh-CN" altLang="en-US" sz="2800">
                <a:solidFill>
                  <a:srgbClr val="1B516D"/>
                </a:solidFill>
                <a:latin typeface="思源黑体旧字形 Normal" panose="020B0400000000000000" charset="-128"/>
                <a:ea typeface="思源黑体旧字形 Normal" panose="020B0400000000000000" charset="-128"/>
                <a:sym typeface="+mn-ea"/>
              </a:rPr>
              <a:t>预处理</a:t>
            </a:r>
            <a:endParaRPr lang="zh-CN" altLang="en-US" sz="2800">
              <a:solidFill>
                <a:srgbClr val="1B516D"/>
              </a:solidFill>
              <a:latin typeface="思源黑体旧字形 Normal" panose="020B0400000000000000" charset="-128"/>
              <a:ea typeface="思源黑体旧字形 Normal" panose="020B0400000000000000" charset="-128"/>
              <a:sym typeface="+mn-ea"/>
            </a:endParaRPr>
          </a:p>
        </p:txBody>
      </p:sp>
      <p:sp>
        <p:nvSpPr>
          <p:cNvPr id="5" name="文本框 4"/>
          <p:cNvSpPr txBox="1"/>
          <p:nvPr/>
        </p:nvSpPr>
        <p:spPr>
          <a:xfrm>
            <a:off x="2391410" y="1376680"/>
            <a:ext cx="7409815" cy="368300"/>
          </a:xfrm>
          <a:prstGeom prst="rect">
            <a:avLst/>
          </a:prstGeom>
          <a:noFill/>
        </p:spPr>
        <p:txBody>
          <a:bodyPr wrap="square" rtlCol="0">
            <a:spAutoFit/>
          </a:bodyPr>
          <a:p>
            <a:pPr algn="ctr"/>
            <a:r>
              <a:rPr lang="zh-CN" altLang="en-US">
                <a:sym typeface="+mn-ea"/>
              </a:rPr>
              <a:t>提取训练</a:t>
            </a:r>
            <a:r>
              <a:rPr lang="zh-CN" altLang="en-US"/>
              <a:t>集</a:t>
            </a:r>
            <a:r>
              <a:rPr lang="en-US" altLang="zh-CN"/>
              <a:t>label</a:t>
            </a:r>
            <a:r>
              <a:rPr lang="zh-CN" altLang="en-US"/>
              <a:t>列</a:t>
            </a:r>
            <a:endParaRPr lang="zh-CN" altLang="en-US"/>
          </a:p>
        </p:txBody>
      </p:sp>
      <p:pic>
        <p:nvPicPr>
          <p:cNvPr id="9" name="图片 8"/>
          <p:cNvPicPr>
            <a:picLocks noChangeAspect="1"/>
          </p:cNvPicPr>
          <p:nvPr/>
        </p:nvPicPr>
        <p:blipFill>
          <a:blip r:embed="rId1"/>
          <a:srcRect r="86328" b="-5795"/>
          <a:stretch>
            <a:fillRect/>
          </a:stretch>
        </p:blipFill>
        <p:spPr>
          <a:xfrm>
            <a:off x="2805430" y="1744980"/>
            <a:ext cx="1099185" cy="4683760"/>
          </a:xfrm>
          <a:prstGeom prst="rect">
            <a:avLst/>
          </a:prstGeom>
        </p:spPr>
      </p:pic>
      <p:pic>
        <p:nvPicPr>
          <p:cNvPr id="4" name="图片 3" descr="343435383139303b333633373530393be7aeade5a4b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4483735" y="3544570"/>
            <a:ext cx="914400" cy="914400"/>
          </a:xfrm>
          <a:prstGeom prst="rect">
            <a:avLst/>
          </a:prstGeom>
        </p:spPr>
      </p:pic>
      <p:pic>
        <p:nvPicPr>
          <p:cNvPr id="6" name="图片 5"/>
          <p:cNvPicPr>
            <a:picLocks noChangeAspect="1"/>
          </p:cNvPicPr>
          <p:nvPr/>
        </p:nvPicPr>
        <p:blipFill>
          <a:blip r:embed="rId4"/>
          <a:stretch>
            <a:fillRect/>
          </a:stretch>
        </p:blipFill>
        <p:spPr>
          <a:xfrm>
            <a:off x="5977255" y="2103120"/>
            <a:ext cx="5579110" cy="3966845"/>
          </a:xfrm>
          <a:prstGeom prst="rect">
            <a:avLst/>
          </a:prstGeom>
        </p:spPr>
      </p:pic>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116195" y="724535"/>
            <a:ext cx="1960880" cy="521970"/>
          </a:xfrm>
          <a:prstGeom prst="rect">
            <a:avLst/>
          </a:prstGeom>
          <a:noFill/>
        </p:spPr>
        <p:txBody>
          <a:bodyPr wrap="none" rtlCol="0" anchor="t">
            <a:spAutoFit/>
          </a:bodyPr>
          <a:p>
            <a:r>
              <a:rPr lang="zh-CN" altLang="en-US" sz="2800">
                <a:solidFill>
                  <a:srgbClr val="1B516D"/>
                </a:solidFill>
                <a:latin typeface="思源黑体旧字形 Normal" panose="020B0400000000000000" charset="-128"/>
                <a:ea typeface="思源黑体旧字形 Normal" panose="020B0400000000000000" charset="-128"/>
                <a:sym typeface="+mn-ea"/>
              </a:rPr>
              <a:t>数据</a:t>
            </a:r>
            <a:r>
              <a:rPr lang="zh-CN" altLang="en-US" sz="2800">
                <a:solidFill>
                  <a:srgbClr val="1B516D"/>
                </a:solidFill>
                <a:latin typeface="思源黑体旧字形 Normal" panose="020B0400000000000000" charset="-128"/>
                <a:ea typeface="思源黑体旧字形 Normal" panose="020B0400000000000000" charset="-128"/>
                <a:sym typeface="+mn-ea"/>
              </a:rPr>
              <a:t>预处理</a:t>
            </a:r>
            <a:endParaRPr lang="zh-CN" altLang="en-US" sz="2800">
              <a:solidFill>
                <a:srgbClr val="1B516D"/>
              </a:solidFill>
              <a:latin typeface="思源黑体旧字形 Normal" panose="020B0400000000000000" charset="-128"/>
              <a:ea typeface="思源黑体旧字形 Normal" panose="020B0400000000000000" charset="-128"/>
              <a:sym typeface="+mn-ea"/>
            </a:endParaRPr>
          </a:p>
        </p:txBody>
      </p:sp>
      <p:sp>
        <p:nvSpPr>
          <p:cNvPr id="5" name="文本框 4"/>
          <p:cNvSpPr txBox="1"/>
          <p:nvPr/>
        </p:nvSpPr>
        <p:spPr>
          <a:xfrm>
            <a:off x="2391410" y="1348105"/>
            <a:ext cx="7409815" cy="645160"/>
          </a:xfrm>
          <a:prstGeom prst="rect">
            <a:avLst/>
          </a:prstGeom>
          <a:noFill/>
        </p:spPr>
        <p:txBody>
          <a:bodyPr wrap="square" rtlCol="0">
            <a:spAutoFit/>
          </a:bodyPr>
          <a:p>
            <a:pPr algn="ctr"/>
            <a:r>
              <a:rPr lang="zh-CN" altLang="en-US">
                <a:sym typeface="+mn-ea"/>
              </a:rPr>
              <a:t>训练</a:t>
            </a:r>
            <a:r>
              <a:rPr lang="zh-CN" altLang="en-US"/>
              <a:t>集和</a:t>
            </a:r>
            <a:r>
              <a:rPr lang="zh-CN" altLang="en-US">
                <a:sym typeface="+mn-ea"/>
              </a:rPr>
              <a:t>测试集分别除去</a:t>
            </a:r>
            <a:r>
              <a:rPr lang="en-US" altLang="zh-CN"/>
              <a:t>label</a:t>
            </a:r>
            <a:r>
              <a:rPr lang="zh-CN" altLang="en-US"/>
              <a:t>列和</a:t>
            </a:r>
            <a:r>
              <a:rPr lang="en-US" altLang="zh-CN"/>
              <a:t>Id</a:t>
            </a:r>
            <a:r>
              <a:rPr lang="zh-CN" altLang="en-US"/>
              <a:t>列，</a:t>
            </a:r>
            <a:endParaRPr lang="zh-CN" altLang="en-US"/>
          </a:p>
          <a:p>
            <a:pPr algn="ctr"/>
            <a:r>
              <a:rPr lang="zh-CN" altLang="en-US"/>
              <a:t>并通过</a:t>
            </a:r>
            <a:r>
              <a:rPr lang="en-US" altLang="zh-CN"/>
              <a:t>extractChinese()</a:t>
            </a:r>
            <a:r>
              <a:rPr lang="zh-CN" altLang="en-US"/>
              <a:t>方法得到纯中文</a:t>
            </a:r>
            <a:r>
              <a:rPr lang="zh-CN" altLang="en-US"/>
              <a:t>文本</a:t>
            </a:r>
            <a:endParaRPr lang="zh-CN" altLang="en-US"/>
          </a:p>
        </p:txBody>
      </p:sp>
      <p:pic>
        <p:nvPicPr>
          <p:cNvPr id="3" name="图片 2"/>
          <p:cNvPicPr>
            <a:picLocks noChangeAspect="1"/>
          </p:cNvPicPr>
          <p:nvPr/>
        </p:nvPicPr>
        <p:blipFill>
          <a:blip r:embed="rId1"/>
          <a:stretch>
            <a:fillRect/>
          </a:stretch>
        </p:blipFill>
        <p:spPr>
          <a:xfrm>
            <a:off x="1868170" y="3982720"/>
            <a:ext cx="8679180" cy="1508760"/>
          </a:xfrm>
          <a:prstGeom prst="rect">
            <a:avLst/>
          </a:prstGeom>
        </p:spPr>
      </p:pic>
      <p:pic>
        <p:nvPicPr>
          <p:cNvPr id="7" name="图片 6"/>
          <p:cNvPicPr>
            <a:picLocks noChangeAspect="1"/>
          </p:cNvPicPr>
          <p:nvPr/>
        </p:nvPicPr>
        <p:blipFill>
          <a:blip r:embed="rId2"/>
          <a:stretch>
            <a:fillRect/>
          </a:stretch>
        </p:blipFill>
        <p:spPr>
          <a:xfrm>
            <a:off x="2087245" y="2240915"/>
            <a:ext cx="8404860" cy="1562100"/>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115560" y="775335"/>
            <a:ext cx="1960880" cy="521970"/>
          </a:xfrm>
          <a:prstGeom prst="rect">
            <a:avLst/>
          </a:prstGeom>
          <a:noFill/>
        </p:spPr>
        <p:txBody>
          <a:bodyPr wrap="none" rtlCol="0" anchor="t">
            <a:spAutoFit/>
          </a:bodyPr>
          <a:p>
            <a:r>
              <a:rPr lang="zh-CN" altLang="en-US" sz="2800">
                <a:solidFill>
                  <a:srgbClr val="1B516D"/>
                </a:solidFill>
                <a:latin typeface="思源黑体旧字形 Normal" panose="020B0400000000000000" charset="-128"/>
                <a:ea typeface="思源黑体旧字形 Normal" panose="020B0400000000000000" charset="-128"/>
                <a:sym typeface="+mn-ea"/>
              </a:rPr>
              <a:t>数据</a:t>
            </a:r>
            <a:r>
              <a:rPr lang="zh-CN" altLang="en-US" sz="2800">
                <a:solidFill>
                  <a:srgbClr val="1B516D"/>
                </a:solidFill>
                <a:latin typeface="思源黑体旧字形 Normal" panose="020B0400000000000000" charset="-128"/>
                <a:ea typeface="思源黑体旧字形 Normal" panose="020B0400000000000000" charset="-128"/>
                <a:sym typeface="+mn-ea"/>
              </a:rPr>
              <a:t>预处理</a:t>
            </a:r>
            <a:endParaRPr lang="zh-CN" altLang="en-US" sz="2800">
              <a:solidFill>
                <a:srgbClr val="1B516D"/>
              </a:solidFill>
              <a:latin typeface="思源黑体旧字形 Normal" panose="020B0400000000000000" charset="-128"/>
              <a:ea typeface="思源黑体旧字形 Normal" panose="020B0400000000000000" charset="-128"/>
              <a:sym typeface="+mn-ea"/>
            </a:endParaRPr>
          </a:p>
        </p:txBody>
      </p:sp>
      <p:sp>
        <p:nvSpPr>
          <p:cNvPr id="3" name="文本框 2"/>
          <p:cNvSpPr txBox="1"/>
          <p:nvPr/>
        </p:nvSpPr>
        <p:spPr>
          <a:xfrm>
            <a:off x="3584575" y="1297305"/>
            <a:ext cx="5288280" cy="368300"/>
          </a:xfrm>
          <a:prstGeom prst="rect">
            <a:avLst/>
          </a:prstGeom>
          <a:noFill/>
        </p:spPr>
        <p:txBody>
          <a:bodyPr wrap="square" rtlCol="0">
            <a:spAutoFit/>
          </a:bodyPr>
          <a:p>
            <a:pPr algn="ctr"/>
            <a:r>
              <a:rPr lang="zh-CN" altLang="en-US"/>
              <a:t>合并评论文本</a:t>
            </a:r>
            <a:r>
              <a:rPr lang="zh-CN" altLang="en-US"/>
              <a:t>集，并</a:t>
            </a:r>
            <a:r>
              <a:rPr lang="zh-CN" altLang="en-US">
                <a:sym typeface="+mn-ea"/>
              </a:rPr>
              <a:t>TFIDF向量化</a:t>
            </a:r>
            <a:endParaRPr lang="zh-CN" altLang="en-US"/>
          </a:p>
        </p:txBody>
      </p:sp>
      <p:pic>
        <p:nvPicPr>
          <p:cNvPr id="9" name="图片 8" descr="343435383139303b333633373530393be7aeade5a4b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rot="5400000">
            <a:off x="5772785" y="3209925"/>
            <a:ext cx="914400" cy="914400"/>
          </a:xfrm>
          <a:prstGeom prst="rect">
            <a:avLst/>
          </a:prstGeom>
        </p:spPr>
      </p:pic>
      <p:pic>
        <p:nvPicPr>
          <p:cNvPr id="13" name="图片 12"/>
          <p:cNvPicPr>
            <a:picLocks noChangeAspect="1"/>
          </p:cNvPicPr>
          <p:nvPr/>
        </p:nvPicPr>
        <p:blipFill>
          <a:blip r:embed="rId3"/>
          <a:stretch>
            <a:fillRect/>
          </a:stretch>
        </p:blipFill>
        <p:spPr>
          <a:xfrm>
            <a:off x="628015" y="1665605"/>
            <a:ext cx="4312285" cy="5010785"/>
          </a:xfrm>
          <a:prstGeom prst="rect">
            <a:avLst/>
          </a:prstGeom>
        </p:spPr>
      </p:pic>
      <p:pic>
        <p:nvPicPr>
          <p:cNvPr id="14" name="图片 13"/>
          <p:cNvPicPr>
            <a:picLocks noChangeAspect="1"/>
          </p:cNvPicPr>
          <p:nvPr/>
        </p:nvPicPr>
        <p:blipFill>
          <a:blip r:embed="rId4"/>
          <a:stretch>
            <a:fillRect/>
          </a:stretch>
        </p:blipFill>
        <p:spPr>
          <a:xfrm>
            <a:off x="7258685" y="1744345"/>
            <a:ext cx="4074160" cy="5012690"/>
          </a:xfrm>
          <a:prstGeom prst="rect">
            <a:avLst/>
          </a:prstGeom>
        </p:spPr>
      </p:pic>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115560" y="775335"/>
            <a:ext cx="1960880" cy="521970"/>
          </a:xfrm>
          <a:prstGeom prst="rect">
            <a:avLst/>
          </a:prstGeom>
          <a:noFill/>
        </p:spPr>
        <p:txBody>
          <a:bodyPr wrap="none" rtlCol="0" anchor="t">
            <a:spAutoFit/>
          </a:bodyPr>
          <a:p>
            <a:r>
              <a:rPr lang="zh-CN" altLang="en-US" sz="2800">
                <a:solidFill>
                  <a:srgbClr val="1B516D"/>
                </a:solidFill>
                <a:latin typeface="思源黑体旧字形 Normal" panose="020B0400000000000000" charset="-128"/>
                <a:ea typeface="思源黑体旧字形 Normal" panose="020B0400000000000000" charset="-128"/>
                <a:sym typeface="+mn-ea"/>
              </a:rPr>
              <a:t>数据</a:t>
            </a:r>
            <a:r>
              <a:rPr lang="zh-CN" altLang="en-US" sz="2800">
                <a:solidFill>
                  <a:srgbClr val="1B516D"/>
                </a:solidFill>
                <a:latin typeface="思源黑体旧字形 Normal" panose="020B0400000000000000" charset="-128"/>
                <a:ea typeface="思源黑体旧字形 Normal" panose="020B0400000000000000" charset="-128"/>
                <a:sym typeface="+mn-ea"/>
              </a:rPr>
              <a:t>预处理</a:t>
            </a:r>
            <a:endParaRPr lang="zh-CN" altLang="en-US" sz="2800">
              <a:solidFill>
                <a:srgbClr val="1B516D"/>
              </a:solidFill>
              <a:latin typeface="思源黑体旧字形 Normal" panose="020B0400000000000000" charset="-128"/>
              <a:ea typeface="思源黑体旧字形 Normal" panose="020B0400000000000000" charset="-128"/>
              <a:sym typeface="+mn-ea"/>
            </a:endParaRPr>
          </a:p>
        </p:txBody>
      </p:sp>
      <p:sp>
        <p:nvSpPr>
          <p:cNvPr id="3" name="文本框 2"/>
          <p:cNvSpPr txBox="1"/>
          <p:nvPr/>
        </p:nvSpPr>
        <p:spPr>
          <a:xfrm>
            <a:off x="3584575" y="1297305"/>
            <a:ext cx="5288280" cy="368300"/>
          </a:xfrm>
          <a:prstGeom prst="rect">
            <a:avLst/>
          </a:prstGeom>
          <a:noFill/>
        </p:spPr>
        <p:txBody>
          <a:bodyPr wrap="square" rtlCol="0">
            <a:spAutoFit/>
          </a:bodyPr>
          <a:p>
            <a:pPr algn="ctr"/>
            <a:r>
              <a:rPr lang="zh-CN" altLang="en-US">
                <a:sym typeface="+mn-ea"/>
              </a:rPr>
              <a:t>恢复成训练集和测试集部分</a:t>
            </a:r>
            <a:endParaRPr lang="zh-CN" altLang="en-US"/>
          </a:p>
        </p:txBody>
      </p:sp>
      <p:pic>
        <p:nvPicPr>
          <p:cNvPr id="9" name="图片 8" descr="343435383139303b333633373530393be7aeade5a4b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rot="5400000">
            <a:off x="5772785" y="3209925"/>
            <a:ext cx="914400" cy="914400"/>
          </a:xfrm>
          <a:prstGeom prst="rect">
            <a:avLst/>
          </a:prstGeom>
        </p:spPr>
      </p:pic>
      <p:pic>
        <p:nvPicPr>
          <p:cNvPr id="4" name="图片 3"/>
          <p:cNvPicPr>
            <a:picLocks noChangeAspect="1"/>
          </p:cNvPicPr>
          <p:nvPr/>
        </p:nvPicPr>
        <p:blipFill>
          <a:blip r:embed="rId3"/>
          <a:stretch>
            <a:fillRect/>
          </a:stretch>
        </p:blipFill>
        <p:spPr>
          <a:xfrm>
            <a:off x="148590" y="1943100"/>
            <a:ext cx="5064760" cy="1447165"/>
          </a:xfrm>
          <a:prstGeom prst="rect">
            <a:avLst/>
          </a:prstGeom>
        </p:spPr>
      </p:pic>
      <p:pic>
        <p:nvPicPr>
          <p:cNvPr id="5" name="图片 4"/>
          <p:cNvPicPr>
            <a:picLocks noChangeAspect="1"/>
          </p:cNvPicPr>
          <p:nvPr/>
        </p:nvPicPr>
        <p:blipFill>
          <a:blip r:embed="rId4"/>
          <a:stretch>
            <a:fillRect/>
          </a:stretch>
        </p:blipFill>
        <p:spPr>
          <a:xfrm>
            <a:off x="7246620" y="1943100"/>
            <a:ext cx="3521710" cy="1504315"/>
          </a:xfrm>
          <a:prstGeom prst="rect">
            <a:avLst/>
          </a:prstGeom>
        </p:spPr>
      </p:pic>
      <p:pic>
        <p:nvPicPr>
          <p:cNvPr id="6" name="图片 5"/>
          <p:cNvPicPr>
            <a:picLocks noChangeAspect="1"/>
          </p:cNvPicPr>
          <p:nvPr/>
        </p:nvPicPr>
        <p:blipFill>
          <a:blip r:embed="rId5"/>
          <a:stretch>
            <a:fillRect/>
          </a:stretch>
        </p:blipFill>
        <p:spPr>
          <a:xfrm>
            <a:off x="7246620" y="3896995"/>
            <a:ext cx="3878580" cy="1549400"/>
          </a:xfrm>
          <a:prstGeom prst="rect">
            <a:avLst/>
          </a:prstGeom>
        </p:spPr>
      </p:pic>
      <p:pic>
        <p:nvPicPr>
          <p:cNvPr id="10" name="图片 9"/>
          <p:cNvPicPr>
            <a:picLocks noChangeAspect="1"/>
          </p:cNvPicPr>
          <p:nvPr/>
        </p:nvPicPr>
        <p:blipFill>
          <a:blip r:embed="rId6"/>
          <a:stretch>
            <a:fillRect/>
          </a:stretch>
        </p:blipFill>
        <p:spPr>
          <a:xfrm>
            <a:off x="1346200" y="3921125"/>
            <a:ext cx="3867150" cy="1525270"/>
          </a:xfrm>
          <a:prstGeom prst="rect">
            <a:avLst/>
          </a:prstGeom>
        </p:spPr>
      </p:pic>
    </p:spTree>
    <p:custDataLst>
      <p:tags r:id="rId7"/>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115560" y="775335"/>
            <a:ext cx="1960880" cy="521970"/>
          </a:xfrm>
          <a:prstGeom prst="rect">
            <a:avLst/>
          </a:prstGeom>
          <a:noFill/>
        </p:spPr>
        <p:txBody>
          <a:bodyPr wrap="none" rtlCol="0" anchor="t">
            <a:spAutoFit/>
          </a:bodyPr>
          <a:p>
            <a:r>
              <a:rPr lang="zh-CN" altLang="en-US" sz="2800">
                <a:solidFill>
                  <a:srgbClr val="1B516D"/>
                </a:solidFill>
                <a:latin typeface="思源黑体旧字形 Normal" panose="020B0400000000000000" charset="-128"/>
                <a:ea typeface="思源黑体旧字形 Normal" panose="020B0400000000000000" charset="-128"/>
                <a:sym typeface="+mn-ea"/>
              </a:rPr>
              <a:t>数据</a:t>
            </a:r>
            <a:r>
              <a:rPr lang="zh-CN" altLang="en-US" sz="2800">
                <a:solidFill>
                  <a:srgbClr val="1B516D"/>
                </a:solidFill>
                <a:latin typeface="思源黑体旧字形 Normal" panose="020B0400000000000000" charset="-128"/>
                <a:ea typeface="思源黑体旧字形 Normal" panose="020B0400000000000000" charset="-128"/>
                <a:sym typeface="+mn-ea"/>
              </a:rPr>
              <a:t>预处理</a:t>
            </a:r>
            <a:endParaRPr lang="zh-CN" altLang="en-US" sz="2800">
              <a:solidFill>
                <a:srgbClr val="1B516D"/>
              </a:solidFill>
              <a:latin typeface="思源黑体旧字形 Normal" panose="020B0400000000000000" charset="-128"/>
              <a:ea typeface="思源黑体旧字形 Normal" panose="020B0400000000000000" charset="-128"/>
              <a:sym typeface="+mn-ea"/>
            </a:endParaRPr>
          </a:p>
        </p:txBody>
      </p:sp>
      <p:sp>
        <p:nvSpPr>
          <p:cNvPr id="3" name="文本框 2"/>
          <p:cNvSpPr txBox="1"/>
          <p:nvPr/>
        </p:nvSpPr>
        <p:spPr>
          <a:xfrm>
            <a:off x="4162425" y="1356995"/>
            <a:ext cx="3867785" cy="645160"/>
          </a:xfrm>
          <a:prstGeom prst="rect">
            <a:avLst/>
          </a:prstGeom>
          <a:noFill/>
        </p:spPr>
        <p:txBody>
          <a:bodyPr wrap="square" rtlCol="0">
            <a:spAutoFit/>
          </a:bodyPr>
          <a:p>
            <a:pPr algn="ctr"/>
            <a:r>
              <a:rPr lang="zh-CN" altLang="en-US"/>
              <a:t>train_test_split()函数将</a:t>
            </a:r>
            <a:r>
              <a:rPr lang="zh-CN" altLang="en-US"/>
              <a:t>训练集划分为7000份新训练集和3000份验证集</a:t>
            </a:r>
            <a:endParaRPr lang="zh-CN" altLang="en-US"/>
          </a:p>
        </p:txBody>
      </p:sp>
      <p:sp>
        <p:nvSpPr>
          <p:cNvPr id="10" name="文本框 9"/>
          <p:cNvSpPr txBox="1"/>
          <p:nvPr/>
        </p:nvSpPr>
        <p:spPr>
          <a:xfrm>
            <a:off x="1884045" y="2403475"/>
            <a:ext cx="1876425" cy="337185"/>
          </a:xfrm>
          <a:prstGeom prst="rect">
            <a:avLst/>
          </a:prstGeom>
          <a:noFill/>
        </p:spPr>
        <p:txBody>
          <a:bodyPr wrap="square" rtlCol="0">
            <a:spAutoFit/>
          </a:bodyPr>
          <a:p>
            <a:r>
              <a:rPr lang="zh-CN" altLang="en-US" sz="1600">
                <a:solidFill>
                  <a:schemeClr val="tx1"/>
                </a:solidFill>
              </a:rPr>
              <a:t>划分后的训练集</a:t>
            </a:r>
            <a:endParaRPr lang="zh-CN" altLang="en-US" sz="1600">
              <a:solidFill>
                <a:schemeClr val="tx1"/>
              </a:solidFill>
            </a:endParaRPr>
          </a:p>
        </p:txBody>
      </p:sp>
      <p:sp>
        <p:nvSpPr>
          <p:cNvPr id="11" name="文本框 10"/>
          <p:cNvSpPr txBox="1"/>
          <p:nvPr/>
        </p:nvSpPr>
        <p:spPr>
          <a:xfrm>
            <a:off x="8517255" y="2403475"/>
            <a:ext cx="1876425" cy="337185"/>
          </a:xfrm>
          <a:prstGeom prst="rect">
            <a:avLst/>
          </a:prstGeom>
          <a:noFill/>
        </p:spPr>
        <p:txBody>
          <a:bodyPr wrap="square" rtlCol="0">
            <a:spAutoFit/>
          </a:bodyPr>
          <a:p>
            <a:r>
              <a:rPr lang="zh-CN" altLang="en-US" sz="1600">
                <a:solidFill>
                  <a:schemeClr val="tx1"/>
                </a:solidFill>
              </a:rPr>
              <a:t>划分后的</a:t>
            </a:r>
            <a:r>
              <a:rPr lang="zh-CN" altLang="en-US" sz="1600">
                <a:solidFill>
                  <a:schemeClr val="tx1"/>
                </a:solidFill>
              </a:rPr>
              <a:t>验证集</a:t>
            </a:r>
            <a:endParaRPr lang="zh-CN" altLang="en-US" sz="1600">
              <a:solidFill>
                <a:schemeClr val="tx1"/>
              </a:solidFill>
            </a:endParaRPr>
          </a:p>
        </p:txBody>
      </p:sp>
      <p:pic>
        <p:nvPicPr>
          <p:cNvPr id="5" name="图片 4"/>
          <p:cNvPicPr>
            <a:picLocks noChangeAspect="1"/>
          </p:cNvPicPr>
          <p:nvPr/>
        </p:nvPicPr>
        <p:blipFill>
          <a:blip r:embed="rId1"/>
          <a:stretch>
            <a:fillRect/>
          </a:stretch>
        </p:blipFill>
        <p:spPr>
          <a:xfrm>
            <a:off x="820420" y="3456940"/>
            <a:ext cx="2635250" cy="1568450"/>
          </a:xfrm>
          <a:prstGeom prst="rect">
            <a:avLst/>
          </a:prstGeom>
        </p:spPr>
      </p:pic>
      <p:pic>
        <p:nvPicPr>
          <p:cNvPr id="12" name="图片 11"/>
          <p:cNvPicPr>
            <a:picLocks noChangeAspect="1"/>
          </p:cNvPicPr>
          <p:nvPr/>
        </p:nvPicPr>
        <p:blipFill>
          <a:blip r:embed="rId2"/>
          <a:stretch>
            <a:fillRect/>
          </a:stretch>
        </p:blipFill>
        <p:spPr>
          <a:xfrm>
            <a:off x="3678555" y="4032250"/>
            <a:ext cx="1396365" cy="316865"/>
          </a:xfrm>
          <a:prstGeom prst="rect">
            <a:avLst/>
          </a:prstGeom>
        </p:spPr>
      </p:pic>
      <p:pic>
        <p:nvPicPr>
          <p:cNvPr id="4" name="图片 3"/>
          <p:cNvPicPr>
            <a:picLocks noChangeAspect="1"/>
          </p:cNvPicPr>
          <p:nvPr/>
        </p:nvPicPr>
        <p:blipFill>
          <a:blip r:embed="rId3"/>
          <a:stretch>
            <a:fillRect/>
          </a:stretch>
        </p:blipFill>
        <p:spPr>
          <a:xfrm>
            <a:off x="7467600" y="3288030"/>
            <a:ext cx="2125980" cy="1805940"/>
          </a:xfrm>
          <a:prstGeom prst="rect">
            <a:avLst/>
          </a:prstGeom>
        </p:spPr>
      </p:pic>
      <p:pic>
        <p:nvPicPr>
          <p:cNvPr id="6" name="图片 5"/>
          <p:cNvPicPr>
            <a:picLocks noChangeAspect="1"/>
          </p:cNvPicPr>
          <p:nvPr/>
        </p:nvPicPr>
        <p:blipFill>
          <a:blip r:embed="rId4"/>
          <a:stretch>
            <a:fillRect/>
          </a:stretch>
        </p:blipFill>
        <p:spPr>
          <a:xfrm>
            <a:off x="10109835" y="4058920"/>
            <a:ext cx="1369060" cy="200660"/>
          </a:xfrm>
          <a:prstGeom prst="rect">
            <a:avLst/>
          </a:prstGeom>
        </p:spPr>
      </p:pic>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677410" y="784860"/>
            <a:ext cx="3027680" cy="521970"/>
          </a:xfrm>
          <a:prstGeom prst="rect">
            <a:avLst/>
          </a:prstGeom>
          <a:noFill/>
        </p:spPr>
        <p:txBody>
          <a:bodyPr wrap="none" rtlCol="0" anchor="t">
            <a:spAutoFit/>
          </a:bodyPr>
          <a:p>
            <a:r>
              <a:rPr lang="zh-CN" altLang="en-US" sz="2800">
                <a:solidFill>
                  <a:srgbClr val="1B516D"/>
                </a:solidFill>
                <a:latin typeface="思源黑体旧字形 Normal" panose="020B0400000000000000" charset="-128"/>
                <a:ea typeface="思源黑体旧字形 Normal" panose="020B0400000000000000" charset="-128"/>
                <a:sym typeface="+mn-ea"/>
              </a:rPr>
              <a:t>机器学习模型选择</a:t>
            </a:r>
            <a:endParaRPr lang="zh-CN" altLang="en-US" sz="2800">
              <a:solidFill>
                <a:srgbClr val="1B516D"/>
              </a:solidFill>
              <a:latin typeface="思源黑体旧字形 Normal" panose="020B0400000000000000" charset="-128"/>
              <a:ea typeface="思源黑体旧字形 Normal" panose="020B0400000000000000" charset="-128"/>
              <a:sym typeface="+mn-ea"/>
            </a:endParaRPr>
          </a:p>
        </p:txBody>
      </p:sp>
      <p:sp>
        <p:nvSpPr>
          <p:cNvPr id="3" name="文本框 2"/>
          <p:cNvSpPr txBox="1"/>
          <p:nvPr/>
        </p:nvSpPr>
        <p:spPr>
          <a:xfrm>
            <a:off x="654050" y="1501140"/>
            <a:ext cx="5862320" cy="3549650"/>
          </a:xfrm>
          <a:prstGeom prst="rect">
            <a:avLst/>
          </a:prstGeom>
          <a:noFill/>
        </p:spPr>
        <p:txBody>
          <a:bodyPr wrap="square" rtlCol="0" anchor="t">
            <a:noAutofit/>
          </a:bodyPr>
          <a:p>
            <a:pPr algn="l" fontAlgn="auto">
              <a:lnSpc>
                <a:spcPct val="150000"/>
              </a:lnSpc>
            </a:pPr>
            <a:r>
              <a:rPr lang="zh-CN" altLang="en-US"/>
              <a:t>支持向量机（Support Vector Machine, SVM）是一类按监督学习（supervised learning）方式对数据进行二元分类的广义线性分类器（generalized linear classifier），其决策边界是对学习样本求解的最大边距超平面（maximum-margin hyperplane）。</a:t>
            </a:r>
            <a:endParaRPr lang="zh-CN" altLang="en-US"/>
          </a:p>
          <a:p>
            <a:pPr algn="l" fontAlgn="auto">
              <a:lnSpc>
                <a:spcPct val="150000"/>
              </a:lnSpc>
            </a:pPr>
            <a:r>
              <a:rPr lang="zh-CN" altLang="en-US"/>
              <a:t>SVM使用铰链损失函数（hinge loss）计算经验风险（empirical risk）并在求解系统中加入了正则化项以优化结构风险（structural risk），是一个具有稀疏性和稳健性的分类器 。SVM可以通过核方法（kernel method）进行非线性分类，是常见的核学习（kernel learning）方法之一 。</a:t>
            </a:r>
            <a:endParaRPr lang="zh-CN" altLang="en-US"/>
          </a:p>
        </p:txBody>
      </p:sp>
      <p:sp>
        <p:nvSpPr>
          <p:cNvPr id="6" name="文本框 5"/>
          <p:cNvSpPr txBox="1"/>
          <p:nvPr/>
        </p:nvSpPr>
        <p:spPr>
          <a:xfrm>
            <a:off x="6943090" y="1904365"/>
            <a:ext cx="5031105" cy="2743835"/>
          </a:xfrm>
          <a:prstGeom prst="rect">
            <a:avLst/>
          </a:prstGeom>
          <a:noFill/>
        </p:spPr>
        <p:txBody>
          <a:bodyPr wrap="square" rtlCol="0" anchor="t">
            <a:noAutofit/>
          </a:bodyPr>
          <a:p>
            <a:pPr fontAlgn="auto">
              <a:lnSpc>
                <a:spcPct val="150000"/>
              </a:lnSpc>
            </a:pPr>
            <a:r>
              <a:rPr lang="zh-CN" altLang="en-US"/>
              <a:t>高斯核函数按一定规律统一改变样本的特征数据得到新的样本，新的样本按新的特征数据能更好的分类，由于新的样本的特征数据与原始样本的特征数据呈一定规律的对应关系，因此根据新的样本的分布及分类情况，得出原始样本的分类情况。高斯核函数常用于自然语言处理</a:t>
            </a:r>
            <a:r>
              <a:rPr lang="zh-CN" altLang="en-US"/>
              <a:t>领域。</a:t>
            </a:r>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260725" y="2860040"/>
            <a:ext cx="5671820" cy="829945"/>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ctr"/>
            <a:r>
              <a:rPr lang="zh-CN" altLang="en-US" sz="4800">
                <a:solidFill>
                  <a:srgbClr val="0F2E3E"/>
                </a:solidFill>
                <a:latin typeface="思源黑体旧字形 Normal" panose="020B0400000000000000" charset="-128"/>
                <a:ea typeface="思源黑体旧字形 Normal" panose="020B0400000000000000" charset="-128"/>
                <a:sym typeface="+mn-ea"/>
              </a:rPr>
              <a:t>模</a:t>
            </a:r>
            <a:r>
              <a:rPr lang="en-US" altLang="zh-CN" sz="4800">
                <a:solidFill>
                  <a:srgbClr val="0F2E3E"/>
                </a:solidFill>
                <a:latin typeface="思源黑体旧字形 Normal" panose="020B0400000000000000" charset="-128"/>
                <a:ea typeface="思源黑体旧字形 Normal" panose="020B0400000000000000" charset="-128"/>
                <a:sym typeface="+mn-ea"/>
              </a:rPr>
              <a:t> </a:t>
            </a:r>
            <a:r>
              <a:rPr lang="zh-CN" altLang="en-US" sz="4800">
                <a:solidFill>
                  <a:srgbClr val="0F2E3E"/>
                </a:solidFill>
                <a:latin typeface="思源黑体旧字形 Normal" panose="020B0400000000000000" charset="-128"/>
                <a:ea typeface="思源黑体旧字形 Normal" panose="020B0400000000000000" charset="-128"/>
                <a:sym typeface="+mn-ea"/>
              </a:rPr>
              <a:t>型</a:t>
            </a:r>
            <a:r>
              <a:rPr lang="en-US" altLang="zh-CN" sz="4800">
                <a:solidFill>
                  <a:srgbClr val="0F2E3E"/>
                </a:solidFill>
                <a:latin typeface="思源黑体旧字形 Normal" panose="020B0400000000000000" charset="-128"/>
                <a:ea typeface="思源黑体旧字形 Normal" panose="020B0400000000000000" charset="-128"/>
                <a:sym typeface="+mn-ea"/>
              </a:rPr>
              <a:t> </a:t>
            </a:r>
            <a:r>
              <a:rPr lang="zh-CN" altLang="en-US" sz="4800">
                <a:solidFill>
                  <a:srgbClr val="0F2E3E"/>
                </a:solidFill>
                <a:latin typeface="思源黑体旧字形 Normal" panose="020B0400000000000000" charset="-128"/>
                <a:ea typeface="思源黑体旧字形 Normal" panose="020B0400000000000000" charset="-128"/>
                <a:sym typeface="+mn-ea"/>
              </a:rPr>
              <a:t>训</a:t>
            </a:r>
            <a:r>
              <a:rPr lang="en-US" altLang="zh-CN" sz="4800">
                <a:solidFill>
                  <a:srgbClr val="0F2E3E"/>
                </a:solidFill>
                <a:latin typeface="思源黑体旧字形 Normal" panose="020B0400000000000000" charset="-128"/>
                <a:ea typeface="思源黑体旧字形 Normal" panose="020B0400000000000000" charset="-128"/>
                <a:sym typeface="+mn-ea"/>
              </a:rPr>
              <a:t> </a:t>
            </a:r>
            <a:r>
              <a:rPr lang="zh-CN" altLang="en-US" sz="4800">
                <a:solidFill>
                  <a:srgbClr val="0F2E3E"/>
                </a:solidFill>
                <a:latin typeface="思源黑体旧字形 Normal" panose="020B0400000000000000" charset="-128"/>
                <a:ea typeface="思源黑体旧字形 Normal" panose="020B0400000000000000" charset="-128"/>
                <a:sym typeface="+mn-ea"/>
              </a:rPr>
              <a:t>练</a:t>
            </a:r>
            <a:endParaRPr lang="zh-CN" altLang="en-US" sz="4800">
              <a:solidFill>
                <a:srgbClr val="0F2E3E"/>
              </a:solidFill>
              <a:latin typeface="思源黑体旧字形 Normal" panose="020B0400000000000000" charset="-128"/>
              <a:ea typeface="思源黑体旧字形 Normal" panose="020B0400000000000000" charset="-128"/>
            </a:endParaRPr>
          </a:p>
        </p:txBody>
      </p:sp>
      <p:sp>
        <p:nvSpPr>
          <p:cNvPr id="55" name="矩形 54"/>
          <p:cNvSpPr/>
          <p:nvPr/>
        </p:nvSpPr>
        <p:spPr>
          <a:xfrm>
            <a:off x="3358515" y="3784600"/>
            <a:ext cx="5475605" cy="337185"/>
          </a:xfrm>
          <a:prstGeom prst="rect">
            <a:avLst/>
          </a:prstGeom>
        </p:spPr>
        <p:txBody>
          <a:bodyPr wrap="square">
            <a:spAutoFit/>
          </a:bodyPr>
          <a:p>
            <a:pPr lvl="0" algn="ctr" fontAlgn="base">
              <a:buClrTx/>
              <a:buSzTx/>
              <a:buFontTx/>
              <a:defRPr/>
            </a:pPr>
            <a:r>
              <a:rPr lang="en-US" altLang="zh-CN" sz="1600" b="1" spc="300" dirty="0">
                <a:solidFill>
                  <a:schemeClr val="accent1">
                    <a:lumMod val="50000"/>
                  </a:schemeClr>
                </a:solidFill>
                <a:latin typeface="Open Sans" panose="020B0606030504020204" pitchFamily="34" charset="0"/>
                <a:ea typeface="微软雅黑" panose="020B0503020204020204" charset="-122"/>
                <a:cs typeface="Open Sans" panose="020B0606030504020204" pitchFamily="34" charset="0"/>
                <a:sym typeface="Open Sans" panose="020B0606030504020204" pitchFamily="34" charset="0"/>
              </a:rPr>
              <a:t>THE MODELING TRAINING</a:t>
            </a:r>
            <a:endParaRPr lang="en-US" altLang="zh-CN" sz="1600" b="1">
              <a:latin typeface="思源黑体旧字形 Light" panose="020B0300000000000000" charset="-128"/>
              <a:ea typeface="思源黑体旧字形 Light" panose="020B0300000000000000" charset="-128"/>
              <a:sym typeface="+mn-ea"/>
            </a:endParaRPr>
          </a:p>
        </p:txBody>
      </p:sp>
      <p:sp>
        <p:nvSpPr>
          <p:cNvPr id="3" name="文本框 2"/>
          <p:cNvSpPr txBox="1"/>
          <p:nvPr/>
        </p:nvSpPr>
        <p:spPr>
          <a:xfrm>
            <a:off x="5402580" y="1457960"/>
            <a:ext cx="1386205" cy="1322070"/>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dist"/>
            <a:r>
              <a:rPr lang="en-US" altLang="zh-CN" sz="8000">
                <a:solidFill>
                  <a:srgbClr val="0F2E3E"/>
                </a:solidFill>
                <a:latin typeface="思源黑体旧字形 Normal" panose="020B0400000000000000" charset="-128"/>
                <a:ea typeface="思源黑体旧字形 Normal" panose="020B0400000000000000" charset="-128"/>
              </a:rPr>
              <a:t>03</a:t>
            </a:r>
            <a:endParaRPr lang="en-US" altLang="zh-CN" sz="8000">
              <a:solidFill>
                <a:srgbClr val="0F2E3E"/>
              </a:solidFill>
              <a:latin typeface="思源黑体旧字形 Normal" panose="020B0400000000000000" charset="-128"/>
              <a:ea typeface="思源黑体旧字形 Normal" panose="020B0400000000000000" charset="-128"/>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9"/>
          <p:cNvSpPr/>
          <p:nvPr userDrawn="1">
            <p:custDataLst>
              <p:tags r:id="rId1"/>
            </p:custDataLst>
          </p:nvPr>
        </p:nvSpPr>
        <p:spPr>
          <a:xfrm>
            <a:off x="0" y="914400"/>
            <a:ext cx="12192000" cy="50292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latin typeface="微软雅黑" panose="020B0503020204020204" charset="-122"/>
              <a:ea typeface="微软雅黑" panose="020B0503020204020204" charset="-122"/>
              <a:sym typeface="+mn-ea"/>
            </a:endParaRPr>
          </a:p>
        </p:txBody>
      </p:sp>
      <p:sp>
        <p:nvSpPr>
          <p:cNvPr id="5" name="文本框 2"/>
          <p:cNvSpPr txBox="1"/>
          <p:nvPr>
            <p:custDataLst>
              <p:tags r:id="rId2"/>
            </p:custDataLst>
          </p:nvPr>
        </p:nvSpPr>
        <p:spPr>
          <a:xfrm>
            <a:off x="609486" y="1523884"/>
            <a:ext cx="10973029" cy="755649"/>
          </a:xfrm>
          <a:prstGeom prst="rect">
            <a:avLst/>
          </a:prstGeom>
          <a:noFill/>
        </p:spPr>
        <p:txBody>
          <a:bodyPr wrap="square" lIns="63500" tIns="25400" rIns="63500" bIns="25400" rtlCol="0" anchor="b" anchorCtr="0">
            <a:normAutofit/>
          </a:bodyPr>
          <a:p>
            <a:pPr marL="0" indent="0" algn="ctr">
              <a:lnSpc>
                <a:spcPct val="100000"/>
              </a:lnSpc>
              <a:spcBef>
                <a:spcPts val="0"/>
              </a:spcBef>
              <a:spcAft>
                <a:spcPts val="0"/>
              </a:spcAft>
              <a:buSzPct val="100000"/>
              <a:buNone/>
            </a:pPr>
            <a:r>
              <a:rPr lang="zh-CN" altLang="en-US" sz="4000" b="1" spc="160">
                <a:solidFill>
                  <a:schemeClr val="lt1"/>
                </a:solidFill>
                <a:uFillTx/>
                <a:latin typeface="微软雅黑" panose="020B0503020204020204" charset="-122"/>
                <a:ea typeface="微软雅黑" panose="020B0503020204020204" charset="-122"/>
                <a:sym typeface="+mn-ea"/>
              </a:rPr>
              <a:t>基本流程</a:t>
            </a:r>
            <a:endParaRPr lang="zh-CN" altLang="en-US" sz="4000" b="1" spc="160">
              <a:solidFill>
                <a:schemeClr val="lt1"/>
              </a:solidFill>
              <a:uFillTx/>
              <a:latin typeface="微软雅黑" panose="020B0503020204020204" charset="-122"/>
              <a:ea typeface="微软雅黑" panose="020B0503020204020204" charset="-122"/>
              <a:sym typeface="+mn-ea"/>
            </a:endParaRPr>
          </a:p>
        </p:txBody>
      </p:sp>
      <p:sp>
        <p:nvSpPr>
          <p:cNvPr id="6" name="直角三角形 1"/>
          <p:cNvSpPr/>
          <p:nvPr>
            <p:custDataLst>
              <p:tags r:id="rId3"/>
            </p:custDataLst>
          </p:nvPr>
        </p:nvSpPr>
        <p:spPr>
          <a:xfrm rot="10800000">
            <a:off x="2848185" y="3697492"/>
            <a:ext cx="97000" cy="97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直角三角形 2"/>
          <p:cNvSpPr/>
          <p:nvPr>
            <p:custDataLst>
              <p:tags r:id="rId4"/>
            </p:custDataLst>
          </p:nvPr>
        </p:nvSpPr>
        <p:spPr>
          <a:xfrm rot="10800000" flipH="1">
            <a:off x="4554074" y="3697492"/>
            <a:ext cx="97000" cy="97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箭头: 五边形 8"/>
          <p:cNvSpPr/>
          <p:nvPr>
            <p:custDataLst>
              <p:tags r:id="rId5"/>
            </p:custDataLst>
          </p:nvPr>
        </p:nvSpPr>
        <p:spPr>
          <a:xfrm rot="5400000">
            <a:off x="2365374" y="3144665"/>
            <a:ext cx="2749550" cy="1628580"/>
          </a:xfrm>
          <a:prstGeom prst="homePlate">
            <a:avLst>
              <a:gd name="adj" fmla="val 466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4"/>
          <p:cNvSpPr/>
          <p:nvPr>
            <p:custDataLst>
              <p:tags r:id="rId6"/>
            </p:custDataLst>
          </p:nvPr>
        </p:nvSpPr>
        <p:spPr>
          <a:xfrm>
            <a:off x="2851103" y="2951394"/>
            <a:ext cx="1805076" cy="74609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TextBox"/>
          <p:cNvSpPr txBox="1"/>
          <p:nvPr>
            <p:custDataLst>
              <p:tags r:id="rId7"/>
            </p:custDataLst>
          </p:nvPr>
        </p:nvSpPr>
        <p:spPr>
          <a:xfrm>
            <a:off x="3432374" y="3046206"/>
            <a:ext cx="649098" cy="557933"/>
          </a:xfrm>
          <a:prstGeom prst="rect">
            <a:avLst/>
          </a:prstGeom>
          <a:noFill/>
        </p:spPr>
        <p:txBody>
          <a:bodyPr wrap="square" lIns="0" tIns="0" rIns="0" bIns="0" rtlCol="0" anchor="ctr">
            <a:normAutofit/>
          </a:bodyPr>
          <a:p>
            <a:pPr marL="0" algn="ctr">
              <a:lnSpc>
                <a:spcPct val="100000"/>
              </a:lnSpc>
              <a:spcBef>
                <a:spcPts val="0"/>
              </a:spcBef>
              <a:spcAft>
                <a:spcPts val="800"/>
              </a:spcAft>
            </a:pPr>
            <a:r>
              <a:rPr lang="en-US" altLang="zh-CN" sz="3200" b="1" spc="240" dirty="0">
                <a:solidFill>
                  <a:schemeClr val="dk1">
                    <a:lumMod val="85000"/>
                    <a:lumOff val="15000"/>
                  </a:schemeClr>
                </a:solidFill>
                <a:latin typeface="Arial" panose="020B0604020202020204" pitchFamily="34" charset="0"/>
                <a:ea typeface="微软雅黑" panose="020B0503020204020204" charset="-122"/>
              </a:rPr>
              <a:t>01</a:t>
            </a:r>
            <a:endParaRPr lang="en-US" altLang="zh-CN" sz="3200" b="1" spc="240" dirty="0">
              <a:solidFill>
                <a:schemeClr val="dk1">
                  <a:lumMod val="85000"/>
                  <a:lumOff val="15000"/>
                </a:schemeClr>
              </a:solidFill>
              <a:latin typeface="Arial" panose="020B0604020202020204" pitchFamily="34" charset="0"/>
              <a:ea typeface="微软雅黑" panose="020B0503020204020204" charset="-122"/>
            </a:endParaRPr>
          </a:p>
        </p:txBody>
      </p:sp>
      <p:sp>
        <p:nvSpPr>
          <p:cNvPr id="15" name="文本框 11"/>
          <p:cNvSpPr txBox="1"/>
          <p:nvPr>
            <p:custDataLst>
              <p:tags r:id="rId8"/>
            </p:custDataLst>
          </p:nvPr>
        </p:nvSpPr>
        <p:spPr>
          <a:xfrm>
            <a:off x="3023953" y="3999432"/>
            <a:ext cx="1432392" cy="404045"/>
          </a:xfrm>
          <a:prstGeom prst="rect">
            <a:avLst/>
          </a:prstGeom>
          <a:noFill/>
        </p:spPr>
        <p:txBody>
          <a:bodyPr wrap="square">
            <a:noAutofit/>
          </a:bodyPr>
          <a:p>
            <a:pPr marL="0" lvl="0" indent="0" algn="ctr">
              <a:lnSpc>
                <a:spcPct val="100000"/>
              </a:lnSpc>
              <a:spcBef>
                <a:spcPts val="0"/>
              </a:spcBef>
              <a:spcAft>
                <a:spcPts val="800"/>
              </a:spcAft>
              <a:buSzPct val="100000"/>
              <a:buNone/>
            </a:pPr>
            <a:r>
              <a:rPr lang="zh-CN" altLang="en-US" sz="2000" spc="120">
                <a:solidFill>
                  <a:schemeClr val="lt1"/>
                </a:solidFill>
                <a:latin typeface="Arial" panose="020B0604020202020204" pitchFamily="34" charset="0"/>
                <a:ea typeface="微软雅黑" panose="020B0503020204020204" charset="-122"/>
                <a:sym typeface="+mn-ea"/>
              </a:rPr>
              <a:t>训练</a:t>
            </a:r>
            <a:endParaRPr lang="zh-CN" altLang="en-US" sz="2000" spc="120">
              <a:solidFill>
                <a:schemeClr val="lt1"/>
              </a:solidFill>
              <a:latin typeface="Arial" panose="020B0604020202020204" pitchFamily="34" charset="0"/>
              <a:ea typeface="微软雅黑" panose="020B0503020204020204" charset="-122"/>
              <a:sym typeface="+mn-ea"/>
            </a:endParaRPr>
          </a:p>
        </p:txBody>
      </p:sp>
      <p:sp>
        <p:nvSpPr>
          <p:cNvPr id="16" name="直角三角形 5"/>
          <p:cNvSpPr/>
          <p:nvPr>
            <p:custDataLst>
              <p:tags r:id="rId9"/>
            </p:custDataLst>
          </p:nvPr>
        </p:nvSpPr>
        <p:spPr>
          <a:xfrm rot="10800000">
            <a:off x="5192369" y="3697492"/>
            <a:ext cx="97000" cy="9700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直角三角形 6"/>
          <p:cNvSpPr/>
          <p:nvPr>
            <p:custDataLst>
              <p:tags r:id="rId10"/>
            </p:custDataLst>
          </p:nvPr>
        </p:nvSpPr>
        <p:spPr>
          <a:xfrm rot="10800000" flipH="1">
            <a:off x="6898257" y="3697492"/>
            <a:ext cx="97000" cy="9700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箭头: 五边形 8"/>
          <p:cNvSpPr/>
          <p:nvPr>
            <p:custDataLst>
              <p:tags r:id="rId11"/>
            </p:custDataLst>
          </p:nvPr>
        </p:nvSpPr>
        <p:spPr>
          <a:xfrm rot="5400000">
            <a:off x="4709556" y="3144665"/>
            <a:ext cx="2749550" cy="1628580"/>
          </a:xfrm>
          <a:prstGeom prst="homePlate">
            <a:avLst>
              <a:gd name="adj" fmla="val 4665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8"/>
          <p:cNvSpPr/>
          <p:nvPr>
            <p:custDataLst>
              <p:tags r:id="rId12"/>
            </p:custDataLst>
          </p:nvPr>
        </p:nvSpPr>
        <p:spPr>
          <a:xfrm>
            <a:off x="5195286" y="2951394"/>
            <a:ext cx="1805076" cy="74609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TextBox"/>
          <p:cNvSpPr txBox="1"/>
          <p:nvPr>
            <p:custDataLst>
              <p:tags r:id="rId13"/>
            </p:custDataLst>
          </p:nvPr>
        </p:nvSpPr>
        <p:spPr>
          <a:xfrm>
            <a:off x="5776557" y="3046206"/>
            <a:ext cx="649098" cy="557933"/>
          </a:xfrm>
          <a:prstGeom prst="rect">
            <a:avLst/>
          </a:prstGeom>
          <a:noFill/>
        </p:spPr>
        <p:txBody>
          <a:bodyPr wrap="square" lIns="0" tIns="0" rIns="0" bIns="0" rtlCol="0" anchor="ctr">
            <a:normAutofit/>
          </a:bodyPr>
          <a:p>
            <a:pPr marL="0" algn="ctr">
              <a:lnSpc>
                <a:spcPct val="100000"/>
              </a:lnSpc>
              <a:spcBef>
                <a:spcPts val="0"/>
              </a:spcBef>
              <a:spcAft>
                <a:spcPts val="800"/>
              </a:spcAft>
            </a:pPr>
            <a:r>
              <a:rPr lang="en-US" altLang="zh-CN" sz="3200" b="1" spc="240" dirty="0">
                <a:solidFill>
                  <a:schemeClr val="dk1"/>
                </a:solidFill>
                <a:latin typeface="Arial" panose="020B0604020202020204" pitchFamily="34" charset="0"/>
                <a:ea typeface="微软雅黑" panose="020B0503020204020204" charset="-122"/>
              </a:rPr>
              <a:t>02</a:t>
            </a:r>
            <a:endParaRPr lang="en-US" altLang="zh-CN" sz="3200" b="1" spc="240" dirty="0">
              <a:solidFill>
                <a:schemeClr val="dk1"/>
              </a:solidFill>
              <a:latin typeface="Arial" panose="020B0604020202020204" pitchFamily="34" charset="0"/>
              <a:ea typeface="微软雅黑" panose="020B0503020204020204" charset="-122"/>
            </a:endParaRPr>
          </a:p>
        </p:txBody>
      </p:sp>
      <p:sp>
        <p:nvSpPr>
          <p:cNvPr id="23" name="文本框 12"/>
          <p:cNvSpPr txBox="1"/>
          <p:nvPr>
            <p:custDataLst>
              <p:tags r:id="rId14"/>
            </p:custDataLst>
          </p:nvPr>
        </p:nvSpPr>
        <p:spPr>
          <a:xfrm>
            <a:off x="5368136" y="3999432"/>
            <a:ext cx="1432392" cy="404045"/>
          </a:xfrm>
          <a:prstGeom prst="rect">
            <a:avLst/>
          </a:prstGeom>
          <a:noFill/>
        </p:spPr>
        <p:txBody>
          <a:bodyPr wrap="square">
            <a:noAutofit/>
          </a:bodyPr>
          <a:p>
            <a:pPr marL="0" lvl="0" indent="0" algn="ctr">
              <a:lnSpc>
                <a:spcPct val="100000"/>
              </a:lnSpc>
              <a:spcBef>
                <a:spcPts val="0"/>
              </a:spcBef>
              <a:spcAft>
                <a:spcPts val="800"/>
              </a:spcAft>
              <a:buSzPct val="100000"/>
              <a:buNone/>
            </a:pPr>
            <a:r>
              <a:rPr lang="zh-CN" altLang="en-US" sz="2000" spc="120">
                <a:solidFill>
                  <a:schemeClr val="lt1"/>
                </a:solidFill>
                <a:latin typeface="Arial" panose="020B0604020202020204" pitchFamily="34" charset="0"/>
                <a:ea typeface="微软雅黑" panose="020B0503020204020204" charset="-122"/>
                <a:sym typeface="+mn-ea"/>
              </a:rPr>
              <a:t>评估</a:t>
            </a:r>
            <a:endParaRPr lang="zh-CN" altLang="en-US" sz="2000" spc="120">
              <a:solidFill>
                <a:schemeClr val="lt1"/>
              </a:solidFill>
              <a:latin typeface="Arial" panose="020B0604020202020204" pitchFamily="34" charset="0"/>
              <a:ea typeface="微软雅黑" panose="020B0503020204020204" charset="-122"/>
              <a:sym typeface="+mn-ea"/>
            </a:endParaRPr>
          </a:p>
        </p:txBody>
      </p:sp>
      <p:sp>
        <p:nvSpPr>
          <p:cNvPr id="24" name="直角三角形 13"/>
          <p:cNvSpPr/>
          <p:nvPr>
            <p:custDataLst>
              <p:tags r:id="rId15"/>
            </p:custDataLst>
          </p:nvPr>
        </p:nvSpPr>
        <p:spPr>
          <a:xfrm rot="10800000">
            <a:off x="7536550" y="3697492"/>
            <a:ext cx="97000" cy="97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直角三角形 14"/>
          <p:cNvSpPr/>
          <p:nvPr>
            <p:custDataLst>
              <p:tags r:id="rId16"/>
            </p:custDataLst>
          </p:nvPr>
        </p:nvSpPr>
        <p:spPr>
          <a:xfrm rot="10800000" flipH="1">
            <a:off x="9242438" y="3697492"/>
            <a:ext cx="97000" cy="97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箭头: 五边形 8"/>
          <p:cNvSpPr/>
          <p:nvPr>
            <p:custDataLst>
              <p:tags r:id="rId17"/>
            </p:custDataLst>
          </p:nvPr>
        </p:nvSpPr>
        <p:spPr>
          <a:xfrm rot="5400000">
            <a:off x="7053739" y="3144665"/>
            <a:ext cx="2749550" cy="1628580"/>
          </a:xfrm>
          <a:prstGeom prst="homePlate">
            <a:avLst>
              <a:gd name="adj" fmla="val 466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矩形 16"/>
          <p:cNvSpPr/>
          <p:nvPr>
            <p:custDataLst>
              <p:tags r:id="rId18"/>
            </p:custDataLst>
          </p:nvPr>
        </p:nvSpPr>
        <p:spPr>
          <a:xfrm>
            <a:off x="7539468" y="2951394"/>
            <a:ext cx="1805076" cy="74609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TextBox"/>
          <p:cNvSpPr txBox="1"/>
          <p:nvPr>
            <p:custDataLst>
              <p:tags r:id="rId19"/>
            </p:custDataLst>
          </p:nvPr>
        </p:nvSpPr>
        <p:spPr>
          <a:xfrm>
            <a:off x="8120740" y="3046206"/>
            <a:ext cx="649098" cy="557933"/>
          </a:xfrm>
          <a:prstGeom prst="rect">
            <a:avLst/>
          </a:prstGeom>
          <a:noFill/>
        </p:spPr>
        <p:txBody>
          <a:bodyPr wrap="square" lIns="0" tIns="0" rIns="0" bIns="0" rtlCol="0" anchor="ctr">
            <a:normAutofit/>
          </a:bodyPr>
          <a:p>
            <a:pPr marL="0" algn="ctr">
              <a:lnSpc>
                <a:spcPct val="100000"/>
              </a:lnSpc>
              <a:spcBef>
                <a:spcPts val="0"/>
              </a:spcBef>
              <a:spcAft>
                <a:spcPts val="800"/>
              </a:spcAft>
            </a:pPr>
            <a:r>
              <a:rPr lang="en-US" altLang="zh-CN" sz="3200" b="1" spc="240" dirty="0">
                <a:solidFill>
                  <a:schemeClr val="dk1">
                    <a:lumMod val="85000"/>
                    <a:lumOff val="15000"/>
                  </a:schemeClr>
                </a:solidFill>
                <a:latin typeface="Arial" panose="020B0604020202020204" pitchFamily="34" charset="0"/>
                <a:ea typeface="微软雅黑" panose="020B0503020204020204" charset="-122"/>
              </a:rPr>
              <a:t>03</a:t>
            </a:r>
            <a:endParaRPr lang="en-US" altLang="zh-CN" sz="3200" b="1" spc="240" dirty="0">
              <a:solidFill>
                <a:schemeClr val="dk1">
                  <a:lumMod val="85000"/>
                  <a:lumOff val="15000"/>
                </a:schemeClr>
              </a:solidFill>
              <a:latin typeface="Arial" panose="020B0604020202020204" pitchFamily="34" charset="0"/>
              <a:ea typeface="微软雅黑" panose="020B0503020204020204" charset="-122"/>
            </a:endParaRPr>
          </a:p>
        </p:txBody>
      </p:sp>
      <p:sp>
        <p:nvSpPr>
          <p:cNvPr id="33" name="文本框 18"/>
          <p:cNvSpPr txBox="1"/>
          <p:nvPr>
            <p:custDataLst>
              <p:tags r:id="rId20"/>
            </p:custDataLst>
          </p:nvPr>
        </p:nvSpPr>
        <p:spPr>
          <a:xfrm>
            <a:off x="7712318" y="3999432"/>
            <a:ext cx="1432392" cy="404045"/>
          </a:xfrm>
          <a:prstGeom prst="rect">
            <a:avLst/>
          </a:prstGeom>
          <a:noFill/>
        </p:spPr>
        <p:txBody>
          <a:bodyPr wrap="square">
            <a:noAutofit/>
          </a:bodyPr>
          <a:p>
            <a:pPr marL="0" lvl="0" indent="0" algn="ctr">
              <a:lnSpc>
                <a:spcPct val="100000"/>
              </a:lnSpc>
              <a:spcBef>
                <a:spcPts val="0"/>
              </a:spcBef>
              <a:spcAft>
                <a:spcPts val="800"/>
              </a:spcAft>
              <a:buSzPct val="100000"/>
              <a:buNone/>
            </a:pPr>
            <a:r>
              <a:rPr lang="zh-CN" altLang="en-US" sz="2000" spc="120">
                <a:solidFill>
                  <a:schemeClr val="lt1"/>
                </a:solidFill>
                <a:latin typeface="Arial" panose="020B0604020202020204" pitchFamily="34" charset="0"/>
                <a:ea typeface="微软雅黑" panose="020B0503020204020204" charset="-122"/>
                <a:sym typeface="+mn-ea"/>
              </a:rPr>
              <a:t>优化</a:t>
            </a:r>
            <a:endParaRPr lang="zh-CN" altLang="en-US" sz="2000" spc="120">
              <a:solidFill>
                <a:schemeClr val="lt1"/>
              </a:solidFill>
              <a:latin typeface="Arial" panose="020B0604020202020204" pitchFamily="34" charset="0"/>
              <a:ea typeface="微软雅黑" panose="020B0503020204020204" charset="-122"/>
              <a:sym typeface="+mn-ea"/>
            </a:endParaRPr>
          </a:p>
        </p:txBody>
      </p:sp>
    </p:spTree>
    <p:custDataLst>
      <p:tags r:id="rId2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文本框 24"/>
          <p:cNvSpPr txBox="1"/>
          <p:nvPr/>
        </p:nvSpPr>
        <p:spPr>
          <a:xfrm>
            <a:off x="5648960" y="930275"/>
            <a:ext cx="894080" cy="521970"/>
          </a:xfrm>
          <a:prstGeom prst="rect">
            <a:avLst/>
          </a:prstGeom>
          <a:noFill/>
        </p:spPr>
        <p:txBody>
          <a:bodyPr wrap="none" rtlCol="0" anchor="t">
            <a:spAutoFit/>
          </a:bodyPr>
          <a:p>
            <a:r>
              <a:rPr lang="zh-CN" altLang="en-US" sz="2800">
                <a:solidFill>
                  <a:srgbClr val="1B516D"/>
                </a:solidFill>
                <a:latin typeface="思源黑体旧字形 Normal" panose="020B0400000000000000" charset="-128"/>
                <a:ea typeface="思源黑体旧字形 Normal" panose="020B0400000000000000" charset="-128"/>
                <a:sym typeface="+mn-ea"/>
              </a:rPr>
              <a:t>训练</a:t>
            </a:r>
            <a:endParaRPr lang="zh-CN" altLang="en-US" sz="2800">
              <a:solidFill>
                <a:srgbClr val="1B516D"/>
              </a:solidFill>
              <a:latin typeface="思源黑体旧字形 Normal" panose="020B0400000000000000" charset="-128"/>
              <a:ea typeface="思源黑体旧字形 Normal" panose="020B0400000000000000" charset="-128"/>
              <a:sym typeface="+mn-ea"/>
            </a:endParaRPr>
          </a:p>
        </p:txBody>
      </p:sp>
      <p:sp>
        <p:nvSpPr>
          <p:cNvPr id="3" name="文本框 2"/>
          <p:cNvSpPr txBox="1"/>
          <p:nvPr/>
        </p:nvSpPr>
        <p:spPr>
          <a:xfrm>
            <a:off x="3509645" y="1604645"/>
            <a:ext cx="5172075" cy="645160"/>
          </a:xfrm>
          <a:prstGeom prst="rect">
            <a:avLst/>
          </a:prstGeom>
          <a:noFill/>
        </p:spPr>
        <p:txBody>
          <a:bodyPr wrap="square" rtlCol="0">
            <a:spAutoFit/>
          </a:bodyPr>
          <a:p>
            <a:pPr algn="ctr"/>
            <a:r>
              <a:rPr lang="zh-CN" altLang="en-US"/>
              <a:t>在由训练集上划分出的新训练集上训练，并根据评估的结果调整</a:t>
            </a:r>
            <a:r>
              <a:rPr lang="zh-CN" altLang="en-US"/>
              <a:t>参数</a:t>
            </a:r>
            <a:endParaRPr lang="zh-CN" altLang="en-US"/>
          </a:p>
        </p:txBody>
      </p:sp>
      <p:pic>
        <p:nvPicPr>
          <p:cNvPr id="7" name="图片 6"/>
          <p:cNvPicPr>
            <a:picLocks noChangeAspect="1"/>
          </p:cNvPicPr>
          <p:nvPr/>
        </p:nvPicPr>
        <p:blipFill>
          <a:blip r:embed="rId1"/>
          <a:stretch>
            <a:fillRect/>
          </a:stretch>
        </p:blipFill>
        <p:spPr>
          <a:xfrm>
            <a:off x="1436370" y="2734310"/>
            <a:ext cx="9317990" cy="230251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078095" y="803910"/>
            <a:ext cx="2035175" cy="1014730"/>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dist"/>
            <a:r>
              <a:rPr lang="zh-CN" altLang="en-US" sz="6000">
                <a:solidFill>
                  <a:srgbClr val="0F2E3E"/>
                </a:solidFill>
                <a:latin typeface="思源黑体旧字形 Normal" panose="020B0400000000000000" charset="-128"/>
                <a:ea typeface="思源黑体旧字形 Normal" panose="020B0400000000000000" charset="-128"/>
              </a:rPr>
              <a:t>目录</a:t>
            </a:r>
            <a:endParaRPr lang="zh-CN" altLang="en-US" sz="6000">
              <a:solidFill>
                <a:srgbClr val="0F2E3E"/>
              </a:solidFill>
              <a:latin typeface="思源黑体旧字形 Normal" panose="020B0400000000000000" charset="-128"/>
              <a:ea typeface="思源黑体旧字形 Normal" panose="020B0400000000000000" charset="-128"/>
            </a:endParaRPr>
          </a:p>
        </p:txBody>
      </p:sp>
      <p:sp>
        <p:nvSpPr>
          <p:cNvPr id="2" name="文本框 1"/>
          <p:cNvSpPr txBox="1"/>
          <p:nvPr/>
        </p:nvSpPr>
        <p:spPr>
          <a:xfrm>
            <a:off x="5177790" y="1590675"/>
            <a:ext cx="1882775" cy="460375"/>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dist"/>
            <a:r>
              <a:rPr lang="en-US" altLang="zh-CN" sz="2400">
                <a:solidFill>
                  <a:srgbClr val="0F2E3E">
                    <a:alpha val="30000"/>
                  </a:srgbClr>
                </a:solidFill>
                <a:latin typeface="思源黑体旧字形 Normal" panose="020B0400000000000000" charset="-128"/>
                <a:ea typeface="思源黑体旧字形 Normal" panose="020B0400000000000000" charset="-128"/>
              </a:rPr>
              <a:t>CONTENTS</a:t>
            </a:r>
            <a:endParaRPr lang="en-US" altLang="zh-CN" sz="2400">
              <a:solidFill>
                <a:srgbClr val="0F2E3E">
                  <a:alpha val="30000"/>
                </a:srgbClr>
              </a:solidFill>
              <a:latin typeface="思源黑体旧字形 Normal" panose="020B0400000000000000" charset="-128"/>
              <a:ea typeface="思源黑体旧字形 Normal" panose="020B0400000000000000" charset="-128"/>
            </a:endParaRPr>
          </a:p>
        </p:txBody>
      </p:sp>
      <p:sp>
        <p:nvSpPr>
          <p:cNvPr id="5" name="文本框 4"/>
          <p:cNvSpPr txBox="1"/>
          <p:nvPr/>
        </p:nvSpPr>
        <p:spPr>
          <a:xfrm>
            <a:off x="2807970" y="2626360"/>
            <a:ext cx="2759710" cy="460375"/>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l"/>
            <a:r>
              <a:rPr lang="zh-CN" altLang="en-US" sz="2400">
                <a:solidFill>
                  <a:srgbClr val="0F2E3E"/>
                </a:solidFill>
                <a:latin typeface="思源黑体旧字形 Normal" panose="020B0400000000000000" charset="-128"/>
                <a:ea typeface="思源黑体旧字形 Normal" panose="020B0400000000000000" charset="-128"/>
              </a:rPr>
              <a:t>赛题</a:t>
            </a:r>
            <a:r>
              <a:rPr lang="zh-CN" altLang="en-US" sz="2400">
                <a:solidFill>
                  <a:srgbClr val="0F2E3E"/>
                </a:solidFill>
                <a:latin typeface="思源黑体旧字形 Normal" panose="020B0400000000000000" charset="-128"/>
                <a:ea typeface="思源黑体旧字形 Normal" panose="020B0400000000000000" charset="-128"/>
              </a:rPr>
              <a:t>介绍</a:t>
            </a:r>
            <a:endParaRPr lang="zh-CN" altLang="en-US" sz="2400">
              <a:solidFill>
                <a:srgbClr val="0F2E3E"/>
              </a:solidFill>
              <a:latin typeface="思源黑体旧字形 Normal" panose="020B0400000000000000" charset="-128"/>
              <a:ea typeface="思源黑体旧字形 Normal" panose="020B0400000000000000" charset="-128"/>
            </a:endParaRPr>
          </a:p>
        </p:txBody>
      </p:sp>
      <p:sp>
        <p:nvSpPr>
          <p:cNvPr id="7" name="文本框 6"/>
          <p:cNvSpPr txBox="1"/>
          <p:nvPr/>
        </p:nvSpPr>
        <p:spPr>
          <a:xfrm>
            <a:off x="7611745" y="2626360"/>
            <a:ext cx="2759710" cy="460375"/>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l"/>
            <a:r>
              <a:rPr lang="zh-CN" altLang="en-US" sz="2400">
                <a:solidFill>
                  <a:srgbClr val="0F2E3E"/>
                </a:solidFill>
                <a:latin typeface="思源黑体旧字形 Normal" panose="020B0400000000000000" charset="-128"/>
                <a:ea typeface="思源黑体旧字形 Normal" panose="020B0400000000000000" charset="-128"/>
              </a:rPr>
              <a:t>赛题</a:t>
            </a:r>
            <a:r>
              <a:rPr lang="zh-CN" altLang="en-US" sz="2400">
                <a:solidFill>
                  <a:srgbClr val="0F2E3E"/>
                </a:solidFill>
                <a:latin typeface="思源黑体旧字形 Normal" panose="020B0400000000000000" charset="-128"/>
                <a:ea typeface="思源黑体旧字形 Normal" panose="020B0400000000000000" charset="-128"/>
              </a:rPr>
              <a:t>分析</a:t>
            </a:r>
            <a:endParaRPr lang="zh-CN" altLang="en-US" sz="2400">
              <a:solidFill>
                <a:srgbClr val="0F2E3E"/>
              </a:solidFill>
              <a:latin typeface="思源黑体旧字形 Normal" panose="020B0400000000000000" charset="-128"/>
              <a:ea typeface="思源黑体旧字形 Normal" panose="020B0400000000000000" charset="-128"/>
            </a:endParaRPr>
          </a:p>
        </p:txBody>
      </p:sp>
      <p:sp>
        <p:nvSpPr>
          <p:cNvPr id="9" name="文本框 8"/>
          <p:cNvSpPr txBox="1"/>
          <p:nvPr/>
        </p:nvSpPr>
        <p:spPr>
          <a:xfrm>
            <a:off x="2807970" y="4305300"/>
            <a:ext cx="2940685" cy="460375"/>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l"/>
            <a:r>
              <a:rPr lang="zh-CN" altLang="en-US" sz="2400">
                <a:solidFill>
                  <a:srgbClr val="0F2E3E"/>
                </a:solidFill>
                <a:latin typeface="思源黑体旧字形 Normal" panose="020B0400000000000000" charset="-128"/>
                <a:ea typeface="思源黑体旧字形 Normal" panose="020B0400000000000000" charset="-128"/>
              </a:rPr>
              <a:t>模型</a:t>
            </a:r>
            <a:r>
              <a:rPr lang="zh-CN" altLang="en-US" sz="2400">
                <a:solidFill>
                  <a:srgbClr val="0F2E3E"/>
                </a:solidFill>
                <a:latin typeface="思源黑体旧字形 Normal" panose="020B0400000000000000" charset="-128"/>
                <a:ea typeface="思源黑体旧字形 Normal" panose="020B0400000000000000" charset="-128"/>
              </a:rPr>
              <a:t>训练</a:t>
            </a:r>
            <a:endParaRPr lang="zh-CN" altLang="en-US" sz="2400">
              <a:solidFill>
                <a:srgbClr val="0F2E3E"/>
              </a:solidFill>
              <a:latin typeface="思源黑体旧字形 Normal" panose="020B0400000000000000" charset="-128"/>
              <a:ea typeface="思源黑体旧字形 Normal" panose="020B0400000000000000" charset="-128"/>
            </a:endParaRPr>
          </a:p>
        </p:txBody>
      </p:sp>
      <p:sp>
        <p:nvSpPr>
          <p:cNvPr id="11" name="文本框 10"/>
          <p:cNvSpPr txBox="1"/>
          <p:nvPr/>
        </p:nvSpPr>
        <p:spPr>
          <a:xfrm>
            <a:off x="7611745" y="4305300"/>
            <a:ext cx="2759710" cy="460375"/>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l"/>
            <a:r>
              <a:rPr lang="zh-CN" altLang="en-US" sz="2400">
                <a:solidFill>
                  <a:srgbClr val="0F2E3E"/>
                </a:solidFill>
                <a:latin typeface="思源黑体旧字形 Normal" panose="020B0400000000000000" charset="-128"/>
                <a:ea typeface="思源黑体旧字形 Normal" panose="020B0400000000000000" charset="-128"/>
              </a:rPr>
              <a:t>心得</a:t>
            </a:r>
            <a:r>
              <a:rPr lang="zh-CN" altLang="en-US" sz="2400">
                <a:solidFill>
                  <a:srgbClr val="0F2E3E"/>
                </a:solidFill>
                <a:latin typeface="思源黑体旧字形 Normal" panose="020B0400000000000000" charset="-128"/>
                <a:ea typeface="思源黑体旧字形 Normal" panose="020B0400000000000000" charset="-128"/>
              </a:rPr>
              <a:t>总结</a:t>
            </a:r>
            <a:endParaRPr lang="zh-CN" altLang="en-US" sz="2400">
              <a:solidFill>
                <a:srgbClr val="0F2E3E"/>
              </a:solidFill>
              <a:latin typeface="思源黑体旧字形 Normal" panose="020B0400000000000000" charset="-128"/>
              <a:ea typeface="思源黑体旧字形 Normal" panose="020B0400000000000000" charset="-128"/>
            </a:endParaRPr>
          </a:p>
        </p:txBody>
      </p:sp>
      <p:sp>
        <p:nvSpPr>
          <p:cNvPr id="24" name="矩形 23"/>
          <p:cNvSpPr/>
          <p:nvPr/>
        </p:nvSpPr>
        <p:spPr>
          <a:xfrm>
            <a:off x="2808061" y="3071466"/>
            <a:ext cx="3400425" cy="275590"/>
          </a:xfrm>
          <a:prstGeom prst="rect">
            <a:avLst/>
          </a:prstGeom>
        </p:spPr>
        <p:txBody>
          <a:bodyPr wrap="none">
            <a:spAutoFit/>
          </a:bodyPr>
          <a:p>
            <a:pPr lvl="0" algn="l" fontAlgn="base">
              <a:spcBef>
                <a:spcPct val="0"/>
              </a:spcBef>
              <a:spcAft>
                <a:spcPct val="0"/>
              </a:spcAft>
              <a:defRPr/>
            </a:pPr>
            <a:r>
              <a:rPr lang="en-US" altLang="zh-CN" sz="1200" spc="300" dirty="0">
                <a:solidFill>
                  <a:schemeClr val="accent1">
                    <a:lumMod val="50000"/>
                  </a:schemeClr>
                </a:solidFill>
                <a:latin typeface="Open Sans" panose="020B0606030504020204" pitchFamily="34" charset="0"/>
                <a:ea typeface="微软雅黑" panose="020B0503020204020204" charset="-122"/>
                <a:cs typeface="Open Sans" panose="020B0606030504020204" pitchFamily="34" charset="0"/>
                <a:sym typeface="Open Sans" panose="020B0606030504020204" pitchFamily="34" charset="0"/>
              </a:rPr>
              <a:t>THE </a:t>
            </a:r>
            <a:r>
              <a:rPr lang="en-US" altLang="zh-CN" sz="1200" spc="300" dirty="0">
                <a:solidFill>
                  <a:schemeClr val="accent1">
                    <a:lumMod val="50000"/>
                  </a:schemeClr>
                </a:solidFill>
                <a:latin typeface="Open Sans" panose="020B0606030504020204" pitchFamily="34" charset="0"/>
                <a:ea typeface="微软雅黑" panose="020B0503020204020204" charset="-122"/>
                <a:cs typeface="Open Sans" panose="020B0606030504020204" pitchFamily="34" charset="0"/>
                <a:sym typeface="Open Sans" panose="020B0606030504020204" pitchFamily="34" charset="0"/>
              </a:rPr>
              <a:t>PROBLEM DESCRIPTION</a:t>
            </a:r>
            <a:endParaRPr lang="en-US" altLang="zh-CN" sz="1200">
              <a:solidFill>
                <a:schemeClr val="tx1"/>
              </a:solidFill>
              <a:latin typeface="思源黑体旧字形 Light" panose="020B0300000000000000" charset="-128"/>
              <a:ea typeface="思源黑体旧字形 Light" panose="020B0300000000000000" charset="-128"/>
            </a:endParaRPr>
          </a:p>
        </p:txBody>
      </p:sp>
      <p:sp>
        <p:nvSpPr>
          <p:cNvPr id="45" name="矩形 44"/>
          <p:cNvSpPr/>
          <p:nvPr/>
        </p:nvSpPr>
        <p:spPr>
          <a:xfrm>
            <a:off x="7630780" y="3071252"/>
            <a:ext cx="2994660" cy="275590"/>
          </a:xfrm>
          <a:prstGeom prst="rect">
            <a:avLst/>
          </a:prstGeom>
        </p:spPr>
        <p:txBody>
          <a:bodyPr wrap="none">
            <a:spAutoFit/>
          </a:bodyPr>
          <a:p>
            <a:pPr lvl="0" algn="l" fontAlgn="base">
              <a:buClrTx/>
              <a:buSzTx/>
              <a:buFontTx/>
              <a:defRPr/>
            </a:pPr>
            <a:r>
              <a:rPr lang="en-US" altLang="zh-CN" sz="1200" spc="300" dirty="0">
                <a:solidFill>
                  <a:schemeClr val="accent1">
                    <a:lumMod val="50000"/>
                  </a:schemeClr>
                </a:solidFill>
                <a:latin typeface="Open Sans" panose="020B0606030504020204" pitchFamily="34" charset="0"/>
                <a:ea typeface="微软雅黑" panose="020B0503020204020204" charset="-122"/>
                <a:cs typeface="Open Sans" panose="020B0606030504020204" pitchFamily="34" charset="0"/>
                <a:sym typeface="Open Sans" panose="020B0606030504020204" pitchFamily="34" charset="0"/>
              </a:rPr>
              <a:t>THE PROBLEM ANALYSIS</a:t>
            </a:r>
            <a:endParaRPr lang="en-US" altLang="zh-CN" sz="1200" spc="300" dirty="0">
              <a:solidFill>
                <a:schemeClr val="accent1">
                  <a:lumMod val="50000"/>
                </a:schemeClr>
              </a:solidFill>
              <a:latin typeface="Open Sans" panose="020B0606030504020204" pitchFamily="34" charset="0"/>
              <a:ea typeface="微软雅黑" panose="020B0503020204020204" charset="-122"/>
              <a:cs typeface="Open Sans" panose="020B0606030504020204" pitchFamily="34" charset="0"/>
              <a:sym typeface="Open Sans" panose="020B0606030504020204" pitchFamily="34" charset="0"/>
            </a:endParaRPr>
          </a:p>
        </p:txBody>
      </p:sp>
      <p:sp>
        <p:nvSpPr>
          <p:cNvPr id="48" name="矩形 47"/>
          <p:cNvSpPr/>
          <p:nvPr/>
        </p:nvSpPr>
        <p:spPr>
          <a:xfrm>
            <a:off x="2812826" y="4746841"/>
            <a:ext cx="3104515" cy="275590"/>
          </a:xfrm>
          <a:prstGeom prst="rect">
            <a:avLst/>
          </a:prstGeom>
        </p:spPr>
        <p:txBody>
          <a:bodyPr wrap="none">
            <a:spAutoFit/>
          </a:bodyPr>
          <a:p>
            <a:pPr lvl="0" algn="l" fontAlgn="base">
              <a:buClrTx/>
              <a:buSzTx/>
              <a:buFontTx/>
              <a:defRPr/>
            </a:pPr>
            <a:r>
              <a:rPr lang="en-US" altLang="zh-CN" sz="1200" spc="300" dirty="0">
                <a:solidFill>
                  <a:schemeClr val="accent1">
                    <a:lumMod val="50000"/>
                  </a:schemeClr>
                </a:solidFill>
                <a:latin typeface="Open Sans" panose="020B0606030504020204" pitchFamily="34" charset="0"/>
                <a:ea typeface="微软雅黑" panose="020B0503020204020204" charset="-122"/>
                <a:cs typeface="Open Sans" panose="020B0606030504020204" pitchFamily="34" charset="0"/>
                <a:sym typeface="Open Sans" panose="020B0606030504020204" pitchFamily="34" charset="0"/>
              </a:rPr>
              <a:t>THE </a:t>
            </a:r>
            <a:r>
              <a:rPr lang="en-US" altLang="zh-CN" sz="1200" spc="300" dirty="0">
                <a:solidFill>
                  <a:schemeClr val="accent1">
                    <a:lumMod val="50000"/>
                  </a:schemeClr>
                </a:solidFill>
                <a:latin typeface="Open Sans" panose="020B0606030504020204" pitchFamily="34" charset="0"/>
                <a:ea typeface="微软雅黑" panose="020B0503020204020204" charset="-122"/>
                <a:cs typeface="Open Sans" panose="020B0606030504020204" pitchFamily="34" charset="0"/>
                <a:sym typeface="Open Sans" panose="020B0606030504020204" pitchFamily="34" charset="0"/>
              </a:rPr>
              <a:t>MODELING TRAINING</a:t>
            </a:r>
            <a:endParaRPr lang="en-US" altLang="zh-CN" sz="1200">
              <a:latin typeface="思源黑体旧字形 Light" panose="020B0300000000000000" charset="-128"/>
              <a:ea typeface="思源黑体旧字形 Light" panose="020B0300000000000000" charset="-128"/>
              <a:sym typeface="+mn-ea"/>
            </a:endParaRPr>
          </a:p>
        </p:txBody>
      </p:sp>
      <p:sp>
        <p:nvSpPr>
          <p:cNvPr id="51" name="矩形 50"/>
          <p:cNvSpPr/>
          <p:nvPr/>
        </p:nvSpPr>
        <p:spPr>
          <a:xfrm>
            <a:off x="7630780" y="4746402"/>
            <a:ext cx="2783840" cy="275590"/>
          </a:xfrm>
          <a:prstGeom prst="rect">
            <a:avLst/>
          </a:prstGeom>
        </p:spPr>
        <p:txBody>
          <a:bodyPr wrap="none">
            <a:spAutoFit/>
          </a:bodyPr>
          <a:p>
            <a:pPr lvl="0" algn="l" fontAlgn="base">
              <a:buClrTx/>
              <a:buSzTx/>
              <a:buFontTx/>
              <a:defRPr/>
            </a:pPr>
            <a:r>
              <a:rPr lang="en-US" altLang="zh-CN" sz="1200" spc="300" dirty="0">
                <a:solidFill>
                  <a:schemeClr val="accent1">
                    <a:lumMod val="50000"/>
                  </a:schemeClr>
                </a:solidFill>
                <a:latin typeface="Open Sans" panose="020B0606030504020204" pitchFamily="34" charset="0"/>
                <a:ea typeface="微软雅黑" panose="020B0503020204020204" charset="-122"/>
                <a:cs typeface="Open Sans" panose="020B0606030504020204" pitchFamily="34" charset="0"/>
                <a:sym typeface="Open Sans" panose="020B0606030504020204" pitchFamily="34" charset="0"/>
              </a:rPr>
              <a:t>THE </a:t>
            </a:r>
            <a:r>
              <a:rPr lang="en-US" altLang="zh-CN" sz="1200" spc="300" dirty="0">
                <a:solidFill>
                  <a:schemeClr val="accent1">
                    <a:lumMod val="50000"/>
                  </a:schemeClr>
                </a:solidFill>
                <a:latin typeface="Open Sans" panose="020B0606030504020204" pitchFamily="34" charset="0"/>
                <a:ea typeface="微软雅黑" panose="020B0503020204020204" charset="-122"/>
                <a:cs typeface="Open Sans" panose="020B0606030504020204" pitchFamily="34" charset="0"/>
                <a:sym typeface="Open Sans" panose="020B0606030504020204" pitchFamily="34" charset="0"/>
              </a:rPr>
              <a:t>RESULT SUMMARY</a:t>
            </a:r>
            <a:endParaRPr lang="en-US" altLang="zh-CN" sz="1200">
              <a:latin typeface="思源黑体旧字形 Light" panose="020B0300000000000000" charset="-128"/>
              <a:ea typeface="思源黑体旧字形 Light" panose="020B0300000000000000" charset="-128"/>
              <a:sym typeface="+mn-ea"/>
            </a:endParaRPr>
          </a:p>
        </p:txBody>
      </p:sp>
      <p:grpSp>
        <p:nvGrpSpPr>
          <p:cNvPr id="18" name="组合 17"/>
          <p:cNvGrpSpPr/>
          <p:nvPr/>
        </p:nvGrpSpPr>
        <p:grpSpPr>
          <a:xfrm>
            <a:off x="2038350" y="2649855"/>
            <a:ext cx="666750" cy="666750"/>
            <a:chOff x="3210" y="4173"/>
            <a:chExt cx="1050" cy="1050"/>
          </a:xfrm>
        </p:grpSpPr>
        <p:sp>
          <p:nvSpPr>
            <p:cNvPr id="12" name="菱形 11"/>
            <p:cNvSpPr/>
            <p:nvPr/>
          </p:nvSpPr>
          <p:spPr>
            <a:xfrm>
              <a:off x="3210" y="4173"/>
              <a:ext cx="1050" cy="1050"/>
            </a:xfrm>
            <a:prstGeom prst="diamond">
              <a:avLst/>
            </a:prstGeom>
            <a:solidFill>
              <a:srgbClr val="0F2E3E"/>
            </a:solidFill>
            <a:ln>
              <a:solidFill>
                <a:srgbClr val="0F2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13" name="文本框 12"/>
            <p:cNvSpPr txBox="1"/>
            <p:nvPr/>
          </p:nvSpPr>
          <p:spPr>
            <a:xfrm>
              <a:off x="3372" y="4372"/>
              <a:ext cx="840" cy="628"/>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l"/>
              <a:r>
                <a:rPr lang="en-US" altLang="zh-CN" sz="2000">
                  <a:solidFill>
                    <a:srgbClr val="FFFFFF"/>
                  </a:solidFill>
                  <a:latin typeface="思源黑体旧字形 Normal" panose="020B0400000000000000" charset="-128"/>
                  <a:ea typeface="思源黑体旧字形 Normal" panose="020B0400000000000000" charset="-128"/>
                </a:rPr>
                <a:t>01</a:t>
              </a:r>
              <a:endParaRPr lang="en-US" altLang="zh-CN" sz="2000">
                <a:solidFill>
                  <a:srgbClr val="FFFFFF"/>
                </a:solidFill>
                <a:latin typeface="思源黑体旧字形 Normal" panose="020B0400000000000000" charset="-128"/>
                <a:ea typeface="思源黑体旧字形 Normal" panose="020B0400000000000000" charset="-128"/>
              </a:endParaRPr>
            </a:p>
          </p:txBody>
        </p:sp>
        <p:sp>
          <p:nvSpPr>
            <p:cNvPr id="14" name="菱形 13"/>
            <p:cNvSpPr/>
            <p:nvPr/>
          </p:nvSpPr>
          <p:spPr>
            <a:xfrm>
              <a:off x="3293" y="4244"/>
              <a:ext cx="883" cy="883"/>
            </a:xfrm>
            <a:prstGeom prst="diamond">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grpSp>
      <p:grpSp>
        <p:nvGrpSpPr>
          <p:cNvPr id="19" name="组合 18"/>
          <p:cNvGrpSpPr/>
          <p:nvPr/>
        </p:nvGrpSpPr>
        <p:grpSpPr>
          <a:xfrm>
            <a:off x="6833870" y="2649855"/>
            <a:ext cx="666750" cy="666750"/>
            <a:chOff x="10762" y="4173"/>
            <a:chExt cx="1050" cy="1050"/>
          </a:xfrm>
        </p:grpSpPr>
        <p:sp>
          <p:nvSpPr>
            <p:cNvPr id="15" name="菱形 14"/>
            <p:cNvSpPr/>
            <p:nvPr/>
          </p:nvSpPr>
          <p:spPr>
            <a:xfrm>
              <a:off x="10762" y="4173"/>
              <a:ext cx="1050" cy="1050"/>
            </a:xfrm>
            <a:prstGeom prst="diamond">
              <a:avLst/>
            </a:prstGeom>
            <a:solidFill>
              <a:srgbClr val="0F2E3E"/>
            </a:solidFill>
            <a:ln>
              <a:solidFill>
                <a:srgbClr val="0F2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16" name="文本框 15"/>
            <p:cNvSpPr txBox="1"/>
            <p:nvPr/>
          </p:nvSpPr>
          <p:spPr>
            <a:xfrm>
              <a:off x="10924" y="4372"/>
              <a:ext cx="840" cy="628"/>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l"/>
              <a:r>
                <a:rPr lang="en-US" altLang="zh-CN" sz="2000">
                  <a:solidFill>
                    <a:srgbClr val="FFFFFF"/>
                  </a:solidFill>
                  <a:latin typeface="思源黑体旧字形 Normal" panose="020B0400000000000000" charset="-128"/>
                  <a:ea typeface="思源黑体旧字形 Normal" panose="020B0400000000000000" charset="-128"/>
                </a:rPr>
                <a:t>02</a:t>
              </a:r>
              <a:endParaRPr lang="en-US" altLang="zh-CN" sz="2000">
                <a:solidFill>
                  <a:srgbClr val="FFFFFF"/>
                </a:solidFill>
                <a:latin typeface="思源黑体旧字形 Normal" panose="020B0400000000000000" charset="-128"/>
                <a:ea typeface="思源黑体旧字形 Normal" panose="020B0400000000000000" charset="-128"/>
              </a:endParaRPr>
            </a:p>
          </p:txBody>
        </p:sp>
        <p:sp>
          <p:nvSpPr>
            <p:cNvPr id="17" name="菱形 16"/>
            <p:cNvSpPr/>
            <p:nvPr/>
          </p:nvSpPr>
          <p:spPr>
            <a:xfrm>
              <a:off x="10845" y="4244"/>
              <a:ext cx="883" cy="883"/>
            </a:xfrm>
            <a:prstGeom prst="diamond">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grpSp>
      <p:grpSp>
        <p:nvGrpSpPr>
          <p:cNvPr id="20" name="组合 19"/>
          <p:cNvGrpSpPr/>
          <p:nvPr/>
        </p:nvGrpSpPr>
        <p:grpSpPr>
          <a:xfrm>
            <a:off x="2038350" y="4341495"/>
            <a:ext cx="666750" cy="666750"/>
            <a:chOff x="3210" y="4173"/>
            <a:chExt cx="1050" cy="1050"/>
          </a:xfrm>
        </p:grpSpPr>
        <p:sp>
          <p:nvSpPr>
            <p:cNvPr id="21" name="菱形 20"/>
            <p:cNvSpPr/>
            <p:nvPr/>
          </p:nvSpPr>
          <p:spPr>
            <a:xfrm>
              <a:off x="3210" y="4173"/>
              <a:ext cx="1050" cy="1050"/>
            </a:xfrm>
            <a:prstGeom prst="diamond">
              <a:avLst/>
            </a:prstGeom>
            <a:solidFill>
              <a:srgbClr val="0F2E3E"/>
            </a:solidFill>
            <a:ln>
              <a:solidFill>
                <a:srgbClr val="0F2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22" name="文本框 21"/>
            <p:cNvSpPr txBox="1"/>
            <p:nvPr/>
          </p:nvSpPr>
          <p:spPr>
            <a:xfrm>
              <a:off x="3372" y="4372"/>
              <a:ext cx="840" cy="628"/>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l"/>
              <a:r>
                <a:rPr lang="en-US" altLang="zh-CN" sz="2000">
                  <a:solidFill>
                    <a:srgbClr val="FFFFFF"/>
                  </a:solidFill>
                  <a:latin typeface="思源黑体旧字形 Normal" panose="020B0400000000000000" charset="-128"/>
                  <a:ea typeface="思源黑体旧字形 Normal" panose="020B0400000000000000" charset="-128"/>
                </a:rPr>
                <a:t>03</a:t>
              </a:r>
              <a:endParaRPr lang="en-US" altLang="zh-CN" sz="2000">
                <a:solidFill>
                  <a:srgbClr val="FFFFFF"/>
                </a:solidFill>
                <a:latin typeface="思源黑体旧字形 Normal" panose="020B0400000000000000" charset="-128"/>
                <a:ea typeface="思源黑体旧字形 Normal" panose="020B0400000000000000" charset="-128"/>
              </a:endParaRPr>
            </a:p>
          </p:txBody>
        </p:sp>
        <p:sp>
          <p:nvSpPr>
            <p:cNvPr id="23" name="菱形 22"/>
            <p:cNvSpPr/>
            <p:nvPr/>
          </p:nvSpPr>
          <p:spPr>
            <a:xfrm>
              <a:off x="3293" y="4244"/>
              <a:ext cx="883" cy="883"/>
            </a:xfrm>
            <a:prstGeom prst="diamond">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grpSp>
      <p:grpSp>
        <p:nvGrpSpPr>
          <p:cNvPr id="25" name="组合 24"/>
          <p:cNvGrpSpPr/>
          <p:nvPr/>
        </p:nvGrpSpPr>
        <p:grpSpPr>
          <a:xfrm>
            <a:off x="6833870" y="4341495"/>
            <a:ext cx="666750" cy="666750"/>
            <a:chOff x="10762" y="4173"/>
            <a:chExt cx="1050" cy="1050"/>
          </a:xfrm>
        </p:grpSpPr>
        <p:sp>
          <p:nvSpPr>
            <p:cNvPr id="26" name="菱形 25"/>
            <p:cNvSpPr/>
            <p:nvPr/>
          </p:nvSpPr>
          <p:spPr>
            <a:xfrm>
              <a:off x="10762" y="4173"/>
              <a:ext cx="1050" cy="1050"/>
            </a:xfrm>
            <a:prstGeom prst="diamond">
              <a:avLst/>
            </a:prstGeom>
            <a:solidFill>
              <a:srgbClr val="0F2E3E"/>
            </a:solidFill>
            <a:ln>
              <a:solidFill>
                <a:srgbClr val="0F2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27" name="文本框 26"/>
            <p:cNvSpPr txBox="1"/>
            <p:nvPr/>
          </p:nvSpPr>
          <p:spPr>
            <a:xfrm>
              <a:off x="10924" y="4372"/>
              <a:ext cx="840" cy="628"/>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l"/>
              <a:r>
                <a:rPr lang="en-US" altLang="zh-CN" sz="2000">
                  <a:solidFill>
                    <a:srgbClr val="FFFFFF"/>
                  </a:solidFill>
                  <a:latin typeface="思源黑体旧字形 Normal" panose="020B0400000000000000" charset="-128"/>
                  <a:ea typeface="思源黑体旧字形 Normal" panose="020B0400000000000000" charset="-128"/>
                </a:rPr>
                <a:t>04</a:t>
              </a:r>
              <a:endParaRPr lang="en-US" altLang="zh-CN" sz="2000">
                <a:solidFill>
                  <a:srgbClr val="FFFFFF"/>
                </a:solidFill>
                <a:latin typeface="思源黑体旧字形 Normal" panose="020B0400000000000000" charset="-128"/>
                <a:ea typeface="思源黑体旧字形 Normal" panose="020B0400000000000000" charset="-128"/>
              </a:endParaRPr>
            </a:p>
          </p:txBody>
        </p:sp>
        <p:sp>
          <p:nvSpPr>
            <p:cNvPr id="28" name="菱形 27"/>
            <p:cNvSpPr/>
            <p:nvPr/>
          </p:nvSpPr>
          <p:spPr>
            <a:xfrm>
              <a:off x="10845" y="4244"/>
              <a:ext cx="883" cy="883"/>
            </a:xfrm>
            <a:prstGeom prst="diamond">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gr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293360" y="774700"/>
            <a:ext cx="1605280" cy="521970"/>
          </a:xfrm>
          <a:prstGeom prst="rect">
            <a:avLst/>
          </a:prstGeom>
          <a:noFill/>
        </p:spPr>
        <p:txBody>
          <a:bodyPr wrap="none" rtlCol="0" anchor="t">
            <a:spAutoFit/>
          </a:bodyPr>
          <a:p>
            <a:r>
              <a:rPr lang="zh-CN" altLang="en-US" sz="2800">
                <a:solidFill>
                  <a:srgbClr val="1B516D"/>
                </a:solidFill>
                <a:latin typeface="思源黑体旧字形 Normal" panose="020B0400000000000000" charset="-128"/>
                <a:ea typeface="思源黑体旧字形 Normal" panose="020B0400000000000000" charset="-128"/>
                <a:sym typeface="+mn-ea"/>
              </a:rPr>
              <a:t>模型评估</a:t>
            </a:r>
            <a:endParaRPr lang="zh-CN" altLang="en-US" sz="2800">
              <a:solidFill>
                <a:srgbClr val="1B516D"/>
              </a:solidFill>
              <a:latin typeface="思源黑体旧字形 Normal" panose="020B0400000000000000" charset="-128"/>
              <a:ea typeface="思源黑体旧字形 Normal" panose="020B0400000000000000" charset="-128"/>
              <a:sym typeface="+mn-ea"/>
            </a:endParaRPr>
          </a:p>
        </p:txBody>
      </p:sp>
      <p:pic>
        <p:nvPicPr>
          <p:cNvPr id="5" name="图片 4"/>
          <p:cNvPicPr>
            <a:picLocks noChangeAspect="1"/>
          </p:cNvPicPr>
          <p:nvPr/>
        </p:nvPicPr>
        <p:blipFill>
          <a:blip r:embed="rId1"/>
          <a:stretch>
            <a:fillRect/>
          </a:stretch>
        </p:blipFill>
        <p:spPr>
          <a:xfrm>
            <a:off x="7225030" y="2146300"/>
            <a:ext cx="3681095" cy="2177415"/>
          </a:xfrm>
          <a:prstGeom prst="rect">
            <a:avLst/>
          </a:prstGeom>
        </p:spPr>
      </p:pic>
      <p:sp>
        <p:nvSpPr>
          <p:cNvPr id="6" name="文本框 5"/>
          <p:cNvSpPr txBox="1"/>
          <p:nvPr/>
        </p:nvSpPr>
        <p:spPr>
          <a:xfrm>
            <a:off x="937895" y="1296670"/>
            <a:ext cx="6096000" cy="506730"/>
          </a:xfrm>
          <a:prstGeom prst="rect">
            <a:avLst/>
          </a:prstGeom>
          <a:noFill/>
        </p:spPr>
        <p:txBody>
          <a:bodyPr wrap="square" rtlCol="0" anchor="t">
            <a:spAutoFit/>
          </a:bodyPr>
          <a:p>
            <a:pPr fontAlgn="auto">
              <a:lnSpc>
                <a:spcPct val="150000"/>
              </a:lnSpc>
            </a:pPr>
            <a:r>
              <a:rPr lang="zh-CN" altLang="en-US"/>
              <a:t>混淆矩阵也称误差矩阵。</a:t>
            </a:r>
            <a:endParaRPr lang="zh-CN" altLang="en-US"/>
          </a:p>
        </p:txBody>
      </p:sp>
      <p:sp>
        <p:nvSpPr>
          <p:cNvPr id="7" name="文本框 6"/>
          <p:cNvSpPr txBox="1"/>
          <p:nvPr/>
        </p:nvSpPr>
        <p:spPr>
          <a:xfrm>
            <a:off x="7033895" y="4625975"/>
            <a:ext cx="4504690" cy="645160"/>
          </a:xfrm>
          <a:prstGeom prst="rect">
            <a:avLst/>
          </a:prstGeom>
          <a:noFill/>
        </p:spPr>
        <p:txBody>
          <a:bodyPr wrap="square" rtlCol="0" anchor="t">
            <a:spAutoFit/>
          </a:bodyPr>
          <a:p>
            <a:r>
              <a:rPr lang="zh-CN" altLang="en-US"/>
              <a:t>其中，TP是真样例，FP是假阳例，FN是假阴例，通过以上公式得到该类f1值</a:t>
            </a:r>
            <a:endParaRPr lang="zh-CN" altLang="en-US"/>
          </a:p>
        </p:txBody>
      </p:sp>
      <p:pic>
        <p:nvPicPr>
          <p:cNvPr id="100" name="图片 99"/>
          <p:cNvPicPr/>
          <p:nvPr/>
        </p:nvPicPr>
        <p:blipFill>
          <a:blip r:embed="rId2"/>
          <a:stretch>
            <a:fillRect/>
          </a:stretch>
        </p:blipFill>
        <p:spPr>
          <a:xfrm>
            <a:off x="937895" y="2146300"/>
            <a:ext cx="4121150" cy="2863215"/>
          </a:xfrm>
          <a:prstGeom prst="rect">
            <a:avLst/>
          </a:prstGeom>
          <a:noFill/>
          <a:ln w="9525">
            <a:noFill/>
          </a:ln>
        </p:spPr>
      </p:pic>
      <p:sp>
        <p:nvSpPr>
          <p:cNvPr id="8" name="文本框 7"/>
          <p:cNvSpPr txBox="1"/>
          <p:nvPr/>
        </p:nvSpPr>
        <p:spPr>
          <a:xfrm>
            <a:off x="7115175" y="1443355"/>
            <a:ext cx="4064000" cy="368300"/>
          </a:xfrm>
          <a:prstGeom prst="rect">
            <a:avLst/>
          </a:prstGeom>
          <a:noFill/>
        </p:spPr>
        <p:txBody>
          <a:bodyPr wrap="square" rtlCol="0">
            <a:spAutoFit/>
          </a:bodyPr>
          <a:p>
            <a:r>
              <a:rPr lang="zh-CN" altLang="en-US"/>
              <a:t>评估</a:t>
            </a:r>
            <a:r>
              <a:rPr lang="zh-CN" altLang="en-US"/>
              <a:t>算法</a:t>
            </a:r>
            <a:endParaRPr lang="zh-CN" altLang="en-US"/>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文本框 24"/>
          <p:cNvSpPr txBox="1"/>
          <p:nvPr/>
        </p:nvSpPr>
        <p:spPr>
          <a:xfrm>
            <a:off x="5648960" y="777875"/>
            <a:ext cx="894080" cy="953135"/>
          </a:xfrm>
          <a:prstGeom prst="rect">
            <a:avLst/>
          </a:prstGeom>
          <a:noFill/>
        </p:spPr>
        <p:txBody>
          <a:bodyPr wrap="none" rtlCol="0" anchor="t">
            <a:spAutoFit/>
          </a:bodyPr>
          <a:p>
            <a:pPr algn="l"/>
            <a:r>
              <a:rPr lang="zh-CN" altLang="en-US" sz="2800">
                <a:solidFill>
                  <a:srgbClr val="1B516D"/>
                </a:solidFill>
                <a:latin typeface="思源黑体旧字形 Normal" panose="020B0400000000000000" charset="-128"/>
                <a:ea typeface="思源黑体旧字形 Normal" panose="020B0400000000000000" charset="-128"/>
                <a:sym typeface="+mn-ea"/>
              </a:rPr>
              <a:t>评估</a:t>
            </a:r>
            <a:endParaRPr lang="zh-CN" altLang="en-US" sz="2800">
              <a:solidFill>
                <a:srgbClr val="1B516D"/>
              </a:solidFill>
              <a:latin typeface="思源黑体旧字形 Normal" panose="020B0400000000000000" charset="-128"/>
              <a:ea typeface="思源黑体旧字形 Normal" panose="020B0400000000000000" charset="-128"/>
              <a:sym typeface="+mn-ea"/>
            </a:endParaRPr>
          </a:p>
          <a:p>
            <a:endParaRPr lang="zh-CN" altLang="en-US" sz="2800">
              <a:solidFill>
                <a:srgbClr val="1B516D"/>
              </a:solidFill>
              <a:latin typeface="思源黑体旧字形 Normal" panose="020B0400000000000000" charset="-128"/>
              <a:ea typeface="思源黑体旧字形 Normal" panose="020B0400000000000000" charset="-128"/>
              <a:sym typeface="+mn-ea"/>
            </a:endParaRPr>
          </a:p>
        </p:txBody>
      </p:sp>
      <p:pic>
        <p:nvPicPr>
          <p:cNvPr id="4" name="图片 3"/>
          <p:cNvPicPr>
            <a:picLocks noChangeAspect="1"/>
          </p:cNvPicPr>
          <p:nvPr/>
        </p:nvPicPr>
        <p:blipFill>
          <a:blip r:embed="rId1"/>
          <a:stretch>
            <a:fillRect/>
          </a:stretch>
        </p:blipFill>
        <p:spPr>
          <a:xfrm>
            <a:off x="1055370" y="1356360"/>
            <a:ext cx="10081895" cy="1678305"/>
          </a:xfrm>
          <a:prstGeom prst="rect">
            <a:avLst/>
          </a:prstGeom>
        </p:spPr>
      </p:pic>
      <p:pic>
        <p:nvPicPr>
          <p:cNvPr id="5" name="图片 4"/>
          <p:cNvPicPr>
            <a:picLocks noChangeAspect="1"/>
          </p:cNvPicPr>
          <p:nvPr/>
        </p:nvPicPr>
        <p:blipFill>
          <a:blip r:embed="rId2"/>
          <a:srcRect r="-553" b="40721"/>
          <a:stretch>
            <a:fillRect/>
          </a:stretch>
        </p:blipFill>
        <p:spPr>
          <a:xfrm>
            <a:off x="1292225" y="3684270"/>
            <a:ext cx="4042410" cy="1953260"/>
          </a:xfrm>
          <a:prstGeom prst="rect">
            <a:avLst/>
          </a:prstGeom>
        </p:spPr>
      </p:pic>
      <p:pic>
        <p:nvPicPr>
          <p:cNvPr id="8" name="图片 7"/>
          <p:cNvPicPr>
            <a:picLocks noChangeAspect="1"/>
          </p:cNvPicPr>
          <p:nvPr/>
        </p:nvPicPr>
        <p:blipFill>
          <a:blip r:embed="rId3"/>
          <a:stretch>
            <a:fillRect/>
          </a:stretch>
        </p:blipFill>
        <p:spPr>
          <a:xfrm>
            <a:off x="7419340" y="4325620"/>
            <a:ext cx="4190365" cy="1311910"/>
          </a:xfrm>
          <a:prstGeom prst="rect">
            <a:avLst/>
          </a:prstGeom>
        </p:spPr>
      </p:pic>
      <p:sp>
        <p:nvSpPr>
          <p:cNvPr id="9" name="文本框 8"/>
          <p:cNvSpPr txBox="1"/>
          <p:nvPr/>
        </p:nvSpPr>
        <p:spPr>
          <a:xfrm>
            <a:off x="7482840" y="3535045"/>
            <a:ext cx="4064000" cy="645160"/>
          </a:xfrm>
          <a:prstGeom prst="rect">
            <a:avLst/>
          </a:prstGeom>
          <a:noFill/>
        </p:spPr>
        <p:txBody>
          <a:bodyPr wrap="square" rtlCol="0">
            <a:spAutoFit/>
          </a:bodyPr>
          <a:p>
            <a:r>
              <a:rPr lang="zh-CN" altLang="en-US"/>
              <a:t>经过训练模型在训练集上的精准率，召回率，F1 值为</a:t>
            </a:r>
            <a:r>
              <a:rPr lang="en-US" altLang="zh-CN"/>
              <a:t>0.96</a:t>
            </a:r>
            <a:endParaRPr lang="en-US" altLang="zh-CN"/>
          </a:p>
        </p:txBody>
      </p:sp>
    </p:spTree>
    <p:custDataLst>
      <p:tags r:id="rId4"/>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文本框 24"/>
          <p:cNvSpPr txBox="1"/>
          <p:nvPr/>
        </p:nvSpPr>
        <p:spPr>
          <a:xfrm>
            <a:off x="5648960" y="797560"/>
            <a:ext cx="894080" cy="521970"/>
          </a:xfrm>
          <a:prstGeom prst="rect">
            <a:avLst/>
          </a:prstGeom>
          <a:noFill/>
        </p:spPr>
        <p:txBody>
          <a:bodyPr wrap="none" rtlCol="0" anchor="t">
            <a:spAutoFit/>
          </a:bodyPr>
          <a:p>
            <a:r>
              <a:rPr lang="zh-CN" altLang="en-US" sz="2800">
                <a:solidFill>
                  <a:srgbClr val="1B516D"/>
                </a:solidFill>
                <a:latin typeface="思源黑体旧字形 Normal" panose="020B0400000000000000" charset="-128"/>
                <a:ea typeface="思源黑体旧字形 Normal" panose="020B0400000000000000" charset="-128"/>
                <a:sym typeface="+mn-ea"/>
              </a:rPr>
              <a:t>优化</a:t>
            </a:r>
            <a:endParaRPr lang="zh-CN" altLang="en-US" sz="2800">
              <a:solidFill>
                <a:srgbClr val="1B516D"/>
              </a:solidFill>
              <a:latin typeface="思源黑体旧字形 Normal" panose="020B0400000000000000" charset="-128"/>
              <a:ea typeface="思源黑体旧字形 Normal" panose="020B0400000000000000" charset="-128"/>
              <a:sym typeface="+mn-ea"/>
            </a:endParaRPr>
          </a:p>
        </p:txBody>
      </p:sp>
      <p:sp>
        <p:nvSpPr>
          <p:cNvPr id="2" name="文本框 1"/>
          <p:cNvSpPr txBox="1"/>
          <p:nvPr/>
        </p:nvSpPr>
        <p:spPr>
          <a:xfrm>
            <a:off x="6737985" y="1812290"/>
            <a:ext cx="4505325" cy="2306955"/>
          </a:xfrm>
          <a:prstGeom prst="rect">
            <a:avLst/>
          </a:prstGeom>
          <a:noFill/>
        </p:spPr>
        <p:txBody>
          <a:bodyPr wrap="square" rtlCol="0">
            <a:spAutoFit/>
          </a:bodyPr>
          <a:p>
            <a:pPr fontAlgn="auto">
              <a:lnSpc>
                <a:spcPct val="150000"/>
              </a:lnSpc>
            </a:pPr>
            <a:r>
              <a:rPr lang="zh-CN" altLang="en-US" sz="2400"/>
              <a:t>在前两步基于训练集划分的新训练集上训练评估调整参数后，再面对整个训练集进行训练，并对测试集进行分类，输出分类</a:t>
            </a:r>
            <a:r>
              <a:rPr lang="zh-CN" altLang="en-US" sz="2400"/>
              <a:t>结果。</a:t>
            </a:r>
            <a:endParaRPr lang="zh-CN" altLang="en-US" sz="2400"/>
          </a:p>
        </p:txBody>
      </p:sp>
      <p:pic>
        <p:nvPicPr>
          <p:cNvPr id="3" name="图片 2"/>
          <p:cNvPicPr>
            <a:picLocks noChangeAspect="1"/>
          </p:cNvPicPr>
          <p:nvPr/>
        </p:nvPicPr>
        <p:blipFill>
          <a:blip r:embed="rId1"/>
          <a:stretch>
            <a:fillRect/>
          </a:stretch>
        </p:blipFill>
        <p:spPr>
          <a:xfrm>
            <a:off x="327660" y="1700530"/>
            <a:ext cx="6168390" cy="2603500"/>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260725" y="2860040"/>
            <a:ext cx="5671820" cy="829945"/>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ctr"/>
            <a:r>
              <a:rPr lang="zh-CN" altLang="en-US" sz="4800">
                <a:solidFill>
                  <a:srgbClr val="0F2E3E"/>
                </a:solidFill>
                <a:latin typeface="思源黑体旧字形 Normal" panose="020B0400000000000000" charset="-128"/>
                <a:ea typeface="思源黑体旧字形 Normal" panose="020B0400000000000000" charset="-128"/>
                <a:sym typeface="+mn-ea"/>
              </a:rPr>
              <a:t>提</a:t>
            </a:r>
            <a:r>
              <a:rPr lang="en-US" altLang="zh-CN" sz="4800">
                <a:solidFill>
                  <a:srgbClr val="0F2E3E"/>
                </a:solidFill>
                <a:latin typeface="思源黑体旧字形 Normal" panose="020B0400000000000000" charset="-128"/>
                <a:ea typeface="思源黑体旧字形 Normal" panose="020B0400000000000000" charset="-128"/>
                <a:sym typeface="+mn-ea"/>
              </a:rPr>
              <a:t> </a:t>
            </a:r>
            <a:r>
              <a:rPr lang="zh-CN" altLang="en-US" sz="4800">
                <a:solidFill>
                  <a:srgbClr val="0F2E3E"/>
                </a:solidFill>
                <a:latin typeface="思源黑体旧字形 Normal" panose="020B0400000000000000" charset="-128"/>
                <a:ea typeface="思源黑体旧字形 Normal" panose="020B0400000000000000" charset="-128"/>
                <a:sym typeface="+mn-ea"/>
              </a:rPr>
              <a:t>交</a:t>
            </a:r>
            <a:r>
              <a:rPr lang="en-US" altLang="zh-CN" sz="4800">
                <a:solidFill>
                  <a:srgbClr val="0F2E3E"/>
                </a:solidFill>
                <a:latin typeface="思源黑体旧字形 Normal" panose="020B0400000000000000" charset="-128"/>
                <a:ea typeface="思源黑体旧字形 Normal" panose="020B0400000000000000" charset="-128"/>
                <a:sym typeface="+mn-ea"/>
              </a:rPr>
              <a:t> </a:t>
            </a:r>
            <a:r>
              <a:rPr lang="zh-CN" altLang="en-US" sz="4800">
                <a:solidFill>
                  <a:srgbClr val="0F2E3E"/>
                </a:solidFill>
                <a:latin typeface="思源黑体旧字形 Normal" panose="020B0400000000000000" charset="-128"/>
                <a:ea typeface="思源黑体旧字形 Normal" panose="020B0400000000000000" charset="-128"/>
                <a:sym typeface="+mn-ea"/>
              </a:rPr>
              <a:t>结</a:t>
            </a:r>
            <a:r>
              <a:rPr lang="en-US" altLang="zh-CN" sz="4800">
                <a:solidFill>
                  <a:srgbClr val="0F2E3E"/>
                </a:solidFill>
                <a:latin typeface="思源黑体旧字形 Normal" panose="020B0400000000000000" charset="-128"/>
                <a:ea typeface="思源黑体旧字形 Normal" panose="020B0400000000000000" charset="-128"/>
                <a:sym typeface="+mn-ea"/>
              </a:rPr>
              <a:t> </a:t>
            </a:r>
            <a:r>
              <a:rPr lang="zh-CN" altLang="en-US" sz="4800">
                <a:solidFill>
                  <a:srgbClr val="0F2E3E"/>
                </a:solidFill>
                <a:latin typeface="思源黑体旧字形 Normal" panose="020B0400000000000000" charset="-128"/>
                <a:ea typeface="思源黑体旧字形 Normal" panose="020B0400000000000000" charset="-128"/>
                <a:sym typeface="+mn-ea"/>
              </a:rPr>
              <a:t>果</a:t>
            </a:r>
            <a:endParaRPr lang="zh-CN" altLang="en-US" sz="4800">
              <a:solidFill>
                <a:srgbClr val="0F2E3E"/>
              </a:solidFill>
              <a:latin typeface="思源黑体旧字形 Normal" panose="020B0400000000000000" charset="-128"/>
              <a:ea typeface="思源黑体旧字形 Normal" panose="020B0400000000000000" charset="-128"/>
            </a:endParaRPr>
          </a:p>
        </p:txBody>
      </p:sp>
      <p:sp>
        <p:nvSpPr>
          <p:cNvPr id="55" name="矩形 54"/>
          <p:cNvSpPr/>
          <p:nvPr/>
        </p:nvSpPr>
        <p:spPr>
          <a:xfrm>
            <a:off x="3358515" y="3784600"/>
            <a:ext cx="5475605" cy="337185"/>
          </a:xfrm>
          <a:prstGeom prst="rect">
            <a:avLst/>
          </a:prstGeom>
        </p:spPr>
        <p:txBody>
          <a:bodyPr wrap="square">
            <a:spAutoFit/>
          </a:bodyPr>
          <a:p>
            <a:pPr lvl="0" algn="ctr" fontAlgn="base">
              <a:buClrTx/>
              <a:buSzTx/>
              <a:buFontTx/>
              <a:defRPr/>
            </a:pPr>
            <a:r>
              <a:rPr lang="en-US" altLang="zh-CN" sz="1600" b="1" spc="300" dirty="0">
                <a:solidFill>
                  <a:schemeClr val="accent1">
                    <a:lumMod val="50000"/>
                  </a:schemeClr>
                </a:solidFill>
                <a:latin typeface="Open Sans" panose="020B0606030504020204" pitchFamily="34" charset="0"/>
                <a:ea typeface="微软雅黑" panose="020B0503020204020204" charset="-122"/>
                <a:cs typeface="Open Sans" panose="020B0606030504020204" pitchFamily="34" charset="0"/>
                <a:sym typeface="Open Sans" panose="020B0606030504020204" pitchFamily="34" charset="0"/>
              </a:rPr>
              <a:t>Submit And Score</a:t>
            </a:r>
            <a:endParaRPr lang="en-US" altLang="zh-CN" sz="1600" b="1" spc="300" dirty="0">
              <a:solidFill>
                <a:schemeClr val="accent1">
                  <a:lumMod val="50000"/>
                </a:schemeClr>
              </a:solidFill>
              <a:latin typeface="Open Sans" panose="020B0606030504020204" pitchFamily="34" charset="0"/>
              <a:ea typeface="微软雅黑" panose="020B0503020204020204" charset="-122"/>
              <a:cs typeface="Open Sans" panose="020B0606030504020204" pitchFamily="34" charset="0"/>
              <a:sym typeface="Open Sans" panose="020B0606030504020204" pitchFamily="34" charset="0"/>
            </a:endParaRPr>
          </a:p>
        </p:txBody>
      </p:sp>
      <p:sp>
        <p:nvSpPr>
          <p:cNvPr id="3" name="文本框 2"/>
          <p:cNvSpPr txBox="1"/>
          <p:nvPr/>
        </p:nvSpPr>
        <p:spPr>
          <a:xfrm>
            <a:off x="5402580" y="1457960"/>
            <a:ext cx="1386205" cy="1322070"/>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dist"/>
            <a:r>
              <a:rPr lang="en-US" altLang="zh-CN" sz="8000">
                <a:solidFill>
                  <a:srgbClr val="0F2E3E"/>
                </a:solidFill>
                <a:latin typeface="思源黑体旧字形 Normal" panose="020B0400000000000000" charset="-128"/>
                <a:ea typeface="思源黑体旧字形 Normal" panose="020B0400000000000000" charset="-128"/>
              </a:rPr>
              <a:t>04</a:t>
            </a:r>
            <a:endParaRPr lang="en-US" altLang="zh-CN" sz="8000">
              <a:solidFill>
                <a:srgbClr val="0F2E3E"/>
              </a:solidFill>
              <a:latin typeface="思源黑体旧字形 Normal" panose="020B0400000000000000" charset="-128"/>
              <a:ea typeface="思源黑体旧字形 Normal" panose="020B0400000000000000" charset="-128"/>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文本框 24"/>
          <p:cNvSpPr txBox="1"/>
          <p:nvPr/>
        </p:nvSpPr>
        <p:spPr>
          <a:xfrm>
            <a:off x="5293360" y="737235"/>
            <a:ext cx="1605280" cy="521970"/>
          </a:xfrm>
          <a:prstGeom prst="rect">
            <a:avLst/>
          </a:prstGeom>
          <a:noFill/>
        </p:spPr>
        <p:txBody>
          <a:bodyPr wrap="none" rtlCol="0" anchor="t">
            <a:spAutoFit/>
          </a:bodyPr>
          <a:p>
            <a:r>
              <a:rPr lang="zh-CN" altLang="en-US" sz="2800">
                <a:solidFill>
                  <a:srgbClr val="1B516D"/>
                </a:solidFill>
                <a:latin typeface="思源黑体旧字形 Normal" panose="020B0400000000000000" charset="-128"/>
                <a:ea typeface="思源黑体旧字形 Normal" panose="020B0400000000000000" charset="-128"/>
                <a:sym typeface="+mn-ea"/>
              </a:rPr>
              <a:t>提交结果</a:t>
            </a:r>
            <a:endParaRPr lang="zh-CN" altLang="en-US" sz="2800">
              <a:solidFill>
                <a:srgbClr val="1B516D"/>
              </a:solidFill>
              <a:latin typeface="思源黑体旧字形 Normal" panose="020B0400000000000000" charset="-128"/>
              <a:ea typeface="思源黑体旧字形 Normal" panose="020B0400000000000000" charset="-128"/>
              <a:sym typeface="+mn-ea"/>
            </a:endParaRPr>
          </a:p>
        </p:txBody>
      </p:sp>
      <p:sp>
        <p:nvSpPr>
          <p:cNvPr id="13" name="文本框 12"/>
          <p:cNvSpPr txBox="1"/>
          <p:nvPr/>
        </p:nvSpPr>
        <p:spPr>
          <a:xfrm>
            <a:off x="1795145" y="6308725"/>
            <a:ext cx="8601075" cy="368300"/>
          </a:xfrm>
          <a:prstGeom prst="rect">
            <a:avLst/>
          </a:prstGeom>
          <a:noFill/>
        </p:spPr>
        <p:txBody>
          <a:bodyPr wrap="square" rtlCol="0">
            <a:spAutoFit/>
          </a:bodyPr>
          <a:p>
            <a:r>
              <a:rPr lang="zh-CN" altLang="en-US"/>
              <a:t>经过反复训练，调参，优化，这个模型最</a:t>
            </a:r>
            <a:r>
              <a:rPr lang="zh-CN" altLang="en-US"/>
              <a:t>终的成绩能达到</a:t>
            </a:r>
            <a:r>
              <a:rPr lang="en-US" altLang="zh-CN"/>
              <a:t>0.895</a:t>
            </a:r>
            <a:r>
              <a:rPr lang="zh-CN" altLang="en-US"/>
              <a:t>的</a:t>
            </a:r>
            <a:r>
              <a:rPr lang="zh-CN" altLang="en-US"/>
              <a:t>正确率。</a:t>
            </a:r>
            <a:endParaRPr lang="zh-CN" altLang="en-US"/>
          </a:p>
        </p:txBody>
      </p:sp>
      <p:sp>
        <p:nvSpPr>
          <p:cNvPr id="15" name="文本框 14"/>
          <p:cNvSpPr txBox="1"/>
          <p:nvPr/>
        </p:nvSpPr>
        <p:spPr>
          <a:xfrm>
            <a:off x="9806940" y="1102995"/>
            <a:ext cx="1247775" cy="368300"/>
          </a:xfrm>
          <a:prstGeom prst="rect">
            <a:avLst/>
          </a:prstGeom>
          <a:noFill/>
        </p:spPr>
        <p:txBody>
          <a:bodyPr wrap="square" rtlCol="0">
            <a:spAutoFit/>
          </a:bodyPr>
          <a:p>
            <a:r>
              <a:rPr lang="zh-CN" altLang="en-US"/>
              <a:t>最终</a:t>
            </a:r>
            <a:r>
              <a:rPr lang="zh-CN" altLang="en-US"/>
              <a:t>结果</a:t>
            </a:r>
            <a:endParaRPr lang="zh-CN" altLang="en-US"/>
          </a:p>
        </p:txBody>
      </p:sp>
      <p:pic>
        <p:nvPicPr>
          <p:cNvPr id="3" name="图片 2"/>
          <p:cNvPicPr>
            <a:picLocks noChangeAspect="1"/>
          </p:cNvPicPr>
          <p:nvPr/>
        </p:nvPicPr>
        <p:blipFill>
          <a:blip r:embed="rId1"/>
          <a:stretch>
            <a:fillRect/>
          </a:stretch>
        </p:blipFill>
        <p:spPr>
          <a:xfrm>
            <a:off x="233680" y="1306195"/>
            <a:ext cx="7228205" cy="4551045"/>
          </a:xfrm>
          <a:prstGeom prst="rect">
            <a:avLst/>
          </a:prstGeom>
        </p:spPr>
      </p:pic>
      <p:pic>
        <p:nvPicPr>
          <p:cNvPr id="4" name="图片 3"/>
          <p:cNvPicPr>
            <a:picLocks noChangeAspect="1"/>
          </p:cNvPicPr>
          <p:nvPr/>
        </p:nvPicPr>
        <p:blipFill>
          <a:blip r:embed="rId2"/>
          <a:stretch>
            <a:fillRect/>
          </a:stretch>
        </p:blipFill>
        <p:spPr>
          <a:xfrm>
            <a:off x="8303895" y="1703070"/>
            <a:ext cx="3715385" cy="3278505"/>
          </a:xfrm>
          <a:prstGeom prst="rect">
            <a:avLst/>
          </a:prstGeom>
        </p:spPr>
      </p:pic>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276725" y="2867025"/>
            <a:ext cx="3639185" cy="829945"/>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dist"/>
            <a:r>
              <a:rPr lang="zh-CN" altLang="en-US" sz="4800">
                <a:solidFill>
                  <a:srgbClr val="0F2E3E"/>
                </a:solidFill>
                <a:latin typeface="思源黑体旧字形 Normal" panose="020B0400000000000000" charset="-128"/>
                <a:ea typeface="思源黑体旧字形 Normal" panose="020B0400000000000000" charset="-128"/>
                <a:sym typeface="+mn-ea"/>
              </a:rPr>
              <a:t>心得总结</a:t>
            </a:r>
            <a:endParaRPr lang="zh-CN" altLang="en-US" sz="4800">
              <a:solidFill>
                <a:srgbClr val="0F2E3E"/>
              </a:solidFill>
              <a:latin typeface="思源黑体旧字形 Normal" panose="020B0400000000000000" charset="-128"/>
              <a:ea typeface="思源黑体旧字形 Normal" panose="020B0400000000000000" charset="-128"/>
            </a:endParaRPr>
          </a:p>
        </p:txBody>
      </p:sp>
      <p:sp>
        <p:nvSpPr>
          <p:cNvPr id="55" name="矩形 54"/>
          <p:cNvSpPr/>
          <p:nvPr/>
        </p:nvSpPr>
        <p:spPr>
          <a:xfrm>
            <a:off x="3358515" y="3784600"/>
            <a:ext cx="5475605" cy="337185"/>
          </a:xfrm>
          <a:prstGeom prst="rect">
            <a:avLst/>
          </a:prstGeom>
        </p:spPr>
        <p:txBody>
          <a:bodyPr wrap="square">
            <a:spAutoFit/>
          </a:bodyPr>
          <a:p>
            <a:pPr lvl="0" algn="ctr" fontAlgn="base">
              <a:buClrTx/>
              <a:buSzTx/>
              <a:buFontTx/>
              <a:defRPr/>
            </a:pPr>
            <a:r>
              <a:rPr lang="en-US" altLang="zh-CN" sz="1600" b="1" spc="300" dirty="0">
                <a:solidFill>
                  <a:schemeClr val="accent1">
                    <a:lumMod val="50000"/>
                  </a:schemeClr>
                </a:solidFill>
                <a:latin typeface="Open Sans" panose="020B0606030504020204" pitchFamily="34" charset="0"/>
                <a:ea typeface="微软雅黑" panose="020B0503020204020204" charset="-122"/>
                <a:cs typeface="Open Sans" panose="020B0606030504020204" pitchFamily="34" charset="0"/>
                <a:sym typeface="Open Sans" panose="020B0606030504020204" pitchFamily="34" charset="0"/>
              </a:rPr>
              <a:t>THE RESULT SUMMARY</a:t>
            </a:r>
            <a:endParaRPr lang="en-US" altLang="zh-CN" sz="1600" b="1">
              <a:latin typeface="思源黑体旧字形 Light" panose="020B0300000000000000" charset="-128"/>
              <a:ea typeface="思源黑体旧字形 Light" panose="020B0300000000000000" charset="-128"/>
              <a:sym typeface="+mn-ea"/>
            </a:endParaRPr>
          </a:p>
        </p:txBody>
      </p:sp>
      <p:sp>
        <p:nvSpPr>
          <p:cNvPr id="3" name="文本框 2"/>
          <p:cNvSpPr txBox="1"/>
          <p:nvPr/>
        </p:nvSpPr>
        <p:spPr>
          <a:xfrm>
            <a:off x="5402580" y="1457960"/>
            <a:ext cx="1386205" cy="1322070"/>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dist"/>
            <a:r>
              <a:rPr lang="en-US" altLang="zh-CN" sz="8000">
                <a:solidFill>
                  <a:srgbClr val="0F2E3E"/>
                </a:solidFill>
                <a:latin typeface="思源黑体旧字形 Normal" panose="020B0400000000000000" charset="-128"/>
                <a:ea typeface="思源黑体旧字形 Normal" panose="020B0400000000000000" charset="-128"/>
              </a:rPr>
              <a:t>05</a:t>
            </a:r>
            <a:endParaRPr lang="en-US" altLang="zh-CN" sz="8000">
              <a:solidFill>
                <a:srgbClr val="0F2E3E"/>
              </a:solidFill>
              <a:latin typeface="思源黑体旧字形 Normal" panose="020B0400000000000000" charset="-128"/>
              <a:ea typeface="思源黑体旧字形 Normal" panose="020B0400000000000000" charset="-128"/>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093595" y="1725295"/>
            <a:ext cx="8005445" cy="4094480"/>
          </a:xfrm>
          <a:prstGeom prst="rect">
            <a:avLst/>
          </a:prstGeom>
          <a:noFill/>
        </p:spPr>
        <p:txBody>
          <a:bodyPr wrap="square" rtlCol="0" anchor="t">
            <a:noAutofit/>
          </a:bodyPr>
          <a:p>
            <a:pPr lvl="0" algn="l" fontAlgn="auto">
              <a:lnSpc>
                <a:spcPct val="150000"/>
              </a:lnSpc>
              <a:spcBef>
                <a:spcPts val="1200"/>
              </a:spcBef>
              <a:buClrTx/>
              <a:buSzTx/>
              <a:buFontTx/>
            </a:pPr>
            <a:r>
              <a:rPr lang="en-US" altLang="zh-CN" sz="1400">
                <a:solidFill>
                  <a:schemeClr val="tx1"/>
                </a:solidFill>
                <a:latin typeface="思源黑体旧字形 Light" panose="020B0300000000000000" charset="-128"/>
                <a:ea typeface="思源黑体旧字形 Light" panose="020B0300000000000000" charset="-128"/>
                <a:sym typeface="+mn-ea"/>
              </a:rPr>
              <a:t>    </a:t>
            </a:r>
            <a:r>
              <a:rPr lang="zh-CN" altLang="en-US" sz="1600" b="1">
                <a:solidFill>
                  <a:schemeClr val="tx1"/>
                </a:solidFill>
                <a:latin typeface="微软雅黑" panose="020B0503020204020204" charset="-122"/>
                <a:ea typeface="微软雅黑" panose="020B0503020204020204" charset="-122"/>
                <a:cs typeface="微软雅黑" panose="020B0503020204020204" charset="-122"/>
                <a:sym typeface="+mn-ea"/>
              </a:rPr>
              <a:t>学习了大概一周的时间，从最初的选题，到和同学讨论研究心得，再到不断的查阅资料和上网学习，终于我完成了这个课题的提交，学习过程中，我深入了解了高斯核支持向量机在语言处理方面的原理以及优势，也熟悉了数据处理</a:t>
            </a:r>
            <a:r>
              <a:rPr lang="en-US" altLang="zh-CN" sz="1600" b="1">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1600" b="1">
                <a:solidFill>
                  <a:schemeClr val="tx1"/>
                </a:solidFill>
                <a:latin typeface="微软雅黑" panose="020B0503020204020204" charset="-122"/>
                <a:ea typeface="微软雅黑" panose="020B0503020204020204" charset="-122"/>
                <a:cs typeface="微软雅黑" panose="020B0503020204020204" charset="-122"/>
                <a:sym typeface="+mn-ea"/>
              </a:rPr>
              <a:t>模型选择</a:t>
            </a:r>
            <a:r>
              <a:rPr lang="en-US" altLang="zh-CN" sz="1600" b="1">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1600" b="1">
                <a:solidFill>
                  <a:schemeClr val="tx1"/>
                </a:solidFill>
                <a:latin typeface="微软雅黑" panose="020B0503020204020204" charset="-122"/>
                <a:ea typeface="微软雅黑" panose="020B0503020204020204" charset="-122"/>
                <a:cs typeface="微软雅黑" panose="020B0503020204020204" charset="-122"/>
                <a:sym typeface="+mn-ea"/>
              </a:rPr>
              <a:t>模型调参训练</a:t>
            </a:r>
            <a:r>
              <a:rPr lang="en-US" altLang="zh-CN" sz="1600" b="1">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1600" b="1">
                <a:solidFill>
                  <a:schemeClr val="tx1"/>
                </a:solidFill>
                <a:latin typeface="微软雅黑" panose="020B0503020204020204" charset="-122"/>
                <a:ea typeface="微软雅黑" panose="020B0503020204020204" charset="-122"/>
                <a:cs typeface="微软雅黑" panose="020B0503020204020204" charset="-122"/>
                <a:sym typeface="+mn-ea"/>
              </a:rPr>
              <a:t>模型优化</a:t>
            </a:r>
            <a:r>
              <a:rPr lang="en-US" altLang="zh-CN" sz="1600" b="1">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1600" b="1">
                <a:solidFill>
                  <a:schemeClr val="tx1"/>
                </a:solidFill>
                <a:latin typeface="微软雅黑" panose="020B0503020204020204" charset="-122"/>
                <a:ea typeface="微软雅黑" panose="020B0503020204020204" charset="-122"/>
                <a:cs typeface="微软雅黑" panose="020B0503020204020204" charset="-122"/>
                <a:sym typeface="+mn-ea"/>
              </a:rPr>
              <a:t>结果评估的一系列过程，总体还是收获满满的，当然也有很多不足之处，比如最终结果</a:t>
            </a:r>
            <a:r>
              <a:rPr lang="en-US" altLang="zh-CN" sz="1600" b="1">
                <a:solidFill>
                  <a:schemeClr val="tx1"/>
                </a:solidFill>
                <a:latin typeface="微软雅黑" panose="020B0503020204020204" charset="-122"/>
                <a:ea typeface="微软雅黑" panose="020B0503020204020204" charset="-122"/>
                <a:cs typeface="微软雅黑" panose="020B0503020204020204" charset="-122"/>
                <a:sym typeface="+mn-ea"/>
              </a:rPr>
              <a:t>0.895</a:t>
            </a:r>
            <a:r>
              <a:rPr lang="zh-CN" altLang="en-US" sz="1600" b="1">
                <a:solidFill>
                  <a:schemeClr val="tx1"/>
                </a:solidFill>
                <a:latin typeface="微软雅黑" panose="020B0503020204020204" charset="-122"/>
                <a:ea typeface="微软雅黑" panose="020B0503020204020204" charset="-122"/>
                <a:cs typeface="微软雅黑" panose="020B0503020204020204" charset="-122"/>
                <a:sym typeface="+mn-ea"/>
              </a:rPr>
              <a:t>与在验证集上的结果</a:t>
            </a:r>
            <a:r>
              <a:rPr lang="en-US" altLang="zh-CN" sz="1600" b="1">
                <a:solidFill>
                  <a:schemeClr val="tx1"/>
                </a:solidFill>
                <a:latin typeface="微软雅黑" panose="020B0503020204020204" charset="-122"/>
                <a:ea typeface="微软雅黑" panose="020B0503020204020204" charset="-122"/>
                <a:cs typeface="微软雅黑" panose="020B0503020204020204" charset="-122"/>
                <a:sym typeface="+mn-ea"/>
              </a:rPr>
              <a:t>0.96</a:t>
            </a:r>
            <a:r>
              <a:rPr lang="zh-CN" altLang="en-US" sz="1600" b="1">
                <a:solidFill>
                  <a:schemeClr val="tx1"/>
                </a:solidFill>
                <a:latin typeface="微软雅黑" panose="020B0503020204020204" charset="-122"/>
                <a:ea typeface="微软雅黑" panose="020B0503020204020204" charset="-122"/>
                <a:cs typeface="微软雅黑" panose="020B0503020204020204" charset="-122"/>
                <a:sym typeface="+mn-ea"/>
              </a:rPr>
              <a:t>有一定差距、不太</a:t>
            </a:r>
            <a:r>
              <a:rPr lang="zh-CN" altLang="en-US" sz="1600" b="1">
                <a:solidFill>
                  <a:schemeClr val="tx1"/>
                </a:solidFill>
                <a:latin typeface="微软雅黑" panose="020B0503020204020204" charset="-122"/>
                <a:ea typeface="微软雅黑" panose="020B0503020204020204" charset="-122"/>
                <a:cs typeface="微软雅黑" panose="020B0503020204020204" charset="-122"/>
                <a:sym typeface="+mn-ea"/>
              </a:rPr>
              <a:t>理想。虽然是入门题目，但给我带来了极大兴趣，为今后的学习打下了基础，此后中我会多多留意做的存有缺陷之处，争取精益求精。</a:t>
            </a:r>
            <a:endParaRPr lang="en-US" altLang="zh-CN" sz="1600">
              <a:solidFill>
                <a:schemeClr val="tx1"/>
              </a:solidFill>
              <a:latin typeface="思源黑体旧字形 Light" panose="020B0300000000000000" charset="-128"/>
              <a:ea typeface="思源黑体旧字形 Light" panose="020B0300000000000000" charset="-128"/>
              <a:sym typeface="+mn-ea"/>
            </a:endParaRPr>
          </a:p>
          <a:p>
            <a:pPr lvl="0" algn="l" fontAlgn="auto">
              <a:lnSpc>
                <a:spcPct val="150000"/>
              </a:lnSpc>
              <a:spcBef>
                <a:spcPts val="0"/>
              </a:spcBef>
              <a:buClrTx/>
              <a:buSzTx/>
              <a:buFontTx/>
            </a:pPr>
            <a:r>
              <a:rPr lang="zh-CN" altLang="en-US" sz="1600">
                <a:solidFill>
                  <a:schemeClr val="tx1"/>
                </a:solidFill>
                <a:latin typeface="思源黑体旧字形 Light" panose="020B0300000000000000" charset="-128"/>
                <a:ea typeface="思源黑体旧字形 Light" panose="020B0300000000000000" charset="-128"/>
                <a:sym typeface="+mn-ea"/>
              </a:rPr>
              <a:t>  </a:t>
            </a:r>
            <a:r>
              <a:rPr lang="en-US" altLang="zh-CN" sz="1600">
                <a:solidFill>
                  <a:schemeClr val="tx1"/>
                </a:solidFill>
                <a:latin typeface="思源黑体旧字形 Light" panose="020B0300000000000000" charset="-128"/>
                <a:ea typeface="思源黑体旧字形 Light" panose="020B0300000000000000" charset="-128"/>
                <a:sym typeface="+mn-ea"/>
              </a:rPr>
              <a:t> </a:t>
            </a:r>
            <a:r>
              <a:rPr lang="zh-CN" altLang="en-US" sz="1600" b="1">
                <a:solidFill>
                  <a:schemeClr val="tx1"/>
                </a:solidFill>
                <a:latin typeface="微软雅黑" panose="020B0503020204020204" charset="-122"/>
                <a:ea typeface="微软雅黑" panose="020B0503020204020204" charset="-122"/>
                <a:sym typeface="+mn-ea"/>
              </a:rPr>
              <a:t>感谢一起学习的同学和老师！</a:t>
            </a:r>
            <a:endParaRPr lang="zh-CN" altLang="en-US" sz="1600" b="1">
              <a:solidFill>
                <a:schemeClr val="tx1"/>
              </a:solidFill>
              <a:latin typeface="微软雅黑" panose="020B0503020204020204" charset="-122"/>
              <a:ea typeface="微软雅黑" panose="020B0503020204020204" charset="-122"/>
              <a:sym typeface="+mn-ea"/>
            </a:endParaRPr>
          </a:p>
        </p:txBody>
      </p:sp>
      <p:sp>
        <p:nvSpPr>
          <p:cNvPr id="7" name="文本框 6"/>
          <p:cNvSpPr txBox="1"/>
          <p:nvPr/>
        </p:nvSpPr>
        <p:spPr>
          <a:xfrm>
            <a:off x="5514340" y="929005"/>
            <a:ext cx="1162685" cy="583565"/>
          </a:xfrm>
          <a:prstGeom prst="rect">
            <a:avLst/>
          </a:prstGeom>
          <a:noFill/>
        </p:spPr>
        <p:txBody>
          <a:bodyPr wrap="square" rtlCol="0" anchor="t">
            <a:spAutoFit/>
          </a:bodyPr>
          <a:p>
            <a:pPr algn="dist"/>
            <a:r>
              <a:rPr lang="zh-CN" altLang="en-US" sz="3200">
                <a:solidFill>
                  <a:srgbClr val="0F2E3E"/>
                </a:solidFill>
                <a:latin typeface="思源黑体旧字形 Normal" panose="020B0400000000000000" charset="-128"/>
                <a:ea typeface="思源黑体旧字形 Normal" panose="020B0400000000000000" charset="-128"/>
                <a:sym typeface="+mn-ea"/>
              </a:rPr>
              <a:t>致谢</a:t>
            </a:r>
            <a:endParaRPr lang="zh-CN" altLang="en-US" sz="3200">
              <a:solidFill>
                <a:srgbClr val="0F2E3E"/>
              </a:solidFill>
              <a:latin typeface="思源黑体旧字形 Normal" panose="020B0400000000000000" charset="-128"/>
              <a:ea typeface="思源黑体旧字形 Normal" panose="020B0400000000000000" charset="-128"/>
              <a:sym typeface="+mn-ea"/>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47670" y="2626360"/>
            <a:ext cx="6297295" cy="1198880"/>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dist"/>
            <a:r>
              <a:rPr lang="zh-CN" altLang="en-US" sz="7200">
                <a:solidFill>
                  <a:srgbClr val="0F2E3E"/>
                </a:solidFill>
                <a:latin typeface="思源黑体旧字形 Normal" panose="020B0400000000000000" charset="-128"/>
                <a:ea typeface="思源黑体旧字形 Normal" panose="020B0400000000000000" charset="-128"/>
              </a:rPr>
              <a:t>谢谢</a:t>
            </a:r>
            <a:r>
              <a:rPr lang="zh-CN" altLang="en-US" sz="7200">
                <a:solidFill>
                  <a:srgbClr val="0F2E3E"/>
                </a:solidFill>
                <a:latin typeface="思源黑体旧字形 Normal" panose="020B0400000000000000" charset="-128"/>
                <a:ea typeface="思源黑体旧字形 Normal" panose="020B0400000000000000" charset="-128"/>
              </a:rPr>
              <a:t>观看</a:t>
            </a:r>
            <a:endParaRPr lang="zh-CN" altLang="en-US" sz="7200">
              <a:solidFill>
                <a:srgbClr val="0F2E3E"/>
              </a:solidFill>
              <a:latin typeface="思源黑体旧字形 Normal" panose="020B0400000000000000" charset="-128"/>
              <a:ea typeface="思源黑体旧字形 Normal" panose="020B0400000000000000" charset="-128"/>
            </a:endParaRPr>
          </a:p>
        </p:txBody>
      </p:sp>
      <p:sp>
        <p:nvSpPr>
          <p:cNvPr id="5" name="文本框 4"/>
          <p:cNvSpPr txBox="1"/>
          <p:nvPr/>
        </p:nvSpPr>
        <p:spPr>
          <a:xfrm>
            <a:off x="3613785" y="4375785"/>
            <a:ext cx="2237105" cy="398780"/>
          </a:xfrm>
          <a:prstGeom prst="rect">
            <a:avLst/>
          </a:prstGeom>
          <a:noFill/>
        </p:spPr>
        <p:txBody>
          <a:bodyPr wrap="square" rtlCol="0">
            <a:spAutoFit/>
          </a:bodyPr>
          <a:p>
            <a:pPr algn="ctr"/>
            <a:r>
              <a:rPr lang="zh-CN" altLang="en-US" sz="2000">
                <a:solidFill>
                  <a:srgbClr val="0F2E3E"/>
                </a:solidFill>
                <a:latin typeface="思源黑体旧字形 Normal" panose="020B0400000000000000" charset="-128"/>
                <a:ea typeface="思源黑体旧字形 Normal" panose="020B0400000000000000" charset="-128"/>
              </a:rPr>
              <a:t>答辩人：薛吴</a:t>
            </a:r>
            <a:r>
              <a:rPr lang="zh-CN" altLang="en-US" sz="2000">
                <a:solidFill>
                  <a:srgbClr val="0F2E3E"/>
                </a:solidFill>
                <a:latin typeface="思源黑体旧字形 Normal" panose="020B0400000000000000" charset="-128"/>
                <a:ea typeface="思源黑体旧字形 Normal" panose="020B0400000000000000" charset="-128"/>
              </a:rPr>
              <a:t>桐</a:t>
            </a:r>
            <a:endParaRPr lang="zh-CN" altLang="en-US" sz="2000">
              <a:solidFill>
                <a:srgbClr val="0F2E3E"/>
              </a:solidFill>
              <a:latin typeface="思源黑体旧字形 Normal" panose="020B0400000000000000" charset="-128"/>
              <a:ea typeface="思源黑体旧字形 Normal" panose="020B0400000000000000" charset="-128"/>
            </a:endParaRPr>
          </a:p>
        </p:txBody>
      </p:sp>
      <p:sp>
        <p:nvSpPr>
          <p:cNvPr id="6" name="文本框 5"/>
          <p:cNvSpPr txBox="1"/>
          <p:nvPr/>
        </p:nvSpPr>
        <p:spPr>
          <a:xfrm>
            <a:off x="6184900" y="4375785"/>
            <a:ext cx="2237105" cy="398780"/>
          </a:xfrm>
          <a:prstGeom prst="rect">
            <a:avLst/>
          </a:prstGeom>
          <a:noFill/>
        </p:spPr>
        <p:txBody>
          <a:bodyPr wrap="square" rtlCol="0">
            <a:spAutoFit/>
          </a:bodyPr>
          <a:p>
            <a:pPr algn="ctr"/>
            <a:r>
              <a:rPr lang="zh-CN" altLang="en-US" sz="2000">
                <a:solidFill>
                  <a:srgbClr val="0F2E3E"/>
                </a:solidFill>
                <a:latin typeface="思源黑体旧字形 Normal" panose="020B0400000000000000" charset="-128"/>
                <a:ea typeface="思源黑体旧字形 Normal" panose="020B0400000000000000" charset="-128"/>
              </a:rPr>
              <a:t>指导教师：刘永</a:t>
            </a:r>
            <a:r>
              <a:rPr lang="zh-CN" altLang="en-US" sz="2000">
                <a:solidFill>
                  <a:srgbClr val="0F2E3E"/>
                </a:solidFill>
                <a:latin typeface="思源黑体旧字形 Normal" panose="020B0400000000000000" charset="-128"/>
                <a:ea typeface="思源黑体旧字形 Normal" panose="020B0400000000000000" charset="-128"/>
              </a:rPr>
              <a:t>彬</a:t>
            </a:r>
            <a:endParaRPr lang="zh-CN" altLang="en-US" sz="2000">
              <a:solidFill>
                <a:srgbClr val="0F2E3E"/>
              </a:solidFill>
              <a:latin typeface="思源黑体旧字形 Normal" panose="020B0400000000000000" charset="-128"/>
              <a:ea typeface="思源黑体旧字形 Normal" panose="020B0400000000000000" charset="-128"/>
            </a:endParaRPr>
          </a:p>
        </p:txBody>
      </p:sp>
      <p:sp>
        <p:nvSpPr>
          <p:cNvPr id="8" name="文本框 7"/>
          <p:cNvSpPr txBox="1"/>
          <p:nvPr/>
        </p:nvSpPr>
        <p:spPr>
          <a:xfrm>
            <a:off x="4407535" y="5782945"/>
            <a:ext cx="3375660" cy="306705"/>
          </a:xfrm>
          <a:prstGeom prst="rect">
            <a:avLst/>
          </a:prstGeom>
          <a:noFill/>
        </p:spPr>
        <p:txBody>
          <a:bodyPr wrap="square" rtlCol="0">
            <a:spAutoFit/>
          </a:bodyPr>
          <a:p>
            <a:pPr algn="ctr"/>
            <a:r>
              <a:rPr lang="zh-CN" altLang="en-US" sz="1400">
                <a:solidFill>
                  <a:srgbClr val="0F2E3E"/>
                </a:solidFill>
                <a:latin typeface="思源黑体旧字形 Normal" panose="020B0400000000000000" charset="-128"/>
                <a:ea typeface="思源黑体旧字形 Normal" panose="020B0400000000000000" charset="-128"/>
              </a:rPr>
              <a:t>计算机学院    </a:t>
            </a:r>
            <a:r>
              <a:rPr lang="en-US" altLang="zh-CN" sz="1400">
                <a:solidFill>
                  <a:srgbClr val="0F2E3E"/>
                </a:solidFill>
                <a:latin typeface="思源黑体旧字形 Normal" panose="020B0400000000000000" charset="-128"/>
                <a:ea typeface="思源黑体旧字形 Normal" panose="020B0400000000000000" charset="-128"/>
              </a:rPr>
              <a:t>20</a:t>
            </a:r>
            <a:r>
              <a:rPr lang="zh-CN" altLang="en-US" sz="1400">
                <a:solidFill>
                  <a:srgbClr val="0F2E3E"/>
                </a:solidFill>
                <a:latin typeface="思源黑体旧字形 Normal" panose="020B0400000000000000" charset="-128"/>
                <a:ea typeface="思源黑体旧字形 Normal" panose="020B0400000000000000" charset="-128"/>
              </a:rPr>
              <a:t>软卓</a:t>
            </a:r>
            <a:r>
              <a:rPr lang="en-US" altLang="zh-CN" sz="1400">
                <a:solidFill>
                  <a:srgbClr val="0F2E3E"/>
                </a:solidFill>
                <a:latin typeface="思源黑体旧字形 Normal" panose="020B0400000000000000" charset="-128"/>
                <a:ea typeface="思源黑体旧字形 Normal" panose="020B0400000000000000" charset="-128"/>
              </a:rPr>
              <a:t>01</a:t>
            </a:r>
            <a:r>
              <a:rPr lang="zh-CN" altLang="en-US" sz="1400">
                <a:solidFill>
                  <a:srgbClr val="0F2E3E"/>
                </a:solidFill>
                <a:latin typeface="思源黑体旧字形 Normal" panose="020B0400000000000000" charset="-128"/>
                <a:ea typeface="思源黑体旧字形 Normal" panose="020B0400000000000000" charset="-128"/>
              </a:rPr>
              <a:t>班</a:t>
            </a:r>
            <a:endParaRPr lang="zh-CN" altLang="en-US" sz="1400">
              <a:solidFill>
                <a:srgbClr val="0F2E3E"/>
              </a:solidFill>
              <a:latin typeface="思源黑体旧字形 Normal" panose="020B0400000000000000" charset="-128"/>
              <a:ea typeface="思源黑体旧字形 Normal" panose="020B0400000000000000" charset="-128"/>
            </a:endParaRPr>
          </a:p>
        </p:txBody>
      </p:sp>
      <p:grpSp>
        <p:nvGrpSpPr>
          <p:cNvPr id="9" name="组合 8"/>
          <p:cNvGrpSpPr/>
          <p:nvPr/>
        </p:nvGrpSpPr>
        <p:grpSpPr>
          <a:xfrm>
            <a:off x="5574030" y="1321435"/>
            <a:ext cx="1043305" cy="1043305"/>
            <a:chOff x="8656" y="1407"/>
            <a:chExt cx="1890" cy="1890"/>
          </a:xfrm>
        </p:grpSpPr>
        <p:sp>
          <p:nvSpPr>
            <p:cNvPr id="14" name="椭圆 13"/>
            <p:cNvSpPr/>
            <p:nvPr/>
          </p:nvSpPr>
          <p:spPr>
            <a:xfrm>
              <a:off x="8710" y="1461"/>
              <a:ext cx="1782" cy="1782"/>
            </a:xfrm>
            <a:prstGeom prst="ellipse">
              <a:avLst/>
            </a:prstGeom>
            <a:solidFill>
              <a:srgbClr val="0F2E3E"/>
            </a:solidFill>
            <a:ln>
              <a:noFill/>
            </a:ln>
            <a:effectLst>
              <a:outerShdw blurRad="508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descr="3679548"/>
            <p:cNvPicPr>
              <a:picLocks noChangeAspect="1"/>
            </p:cNvPicPr>
            <p:nvPr/>
          </p:nvPicPr>
          <p:blipFill>
            <a:blip r:embed="rId1"/>
            <a:stretch>
              <a:fillRect/>
            </a:stretch>
          </p:blipFill>
          <p:spPr>
            <a:xfrm>
              <a:off x="8994" y="1925"/>
              <a:ext cx="1211" cy="914"/>
            </a:xfrm>
            <a:prstGeom prst="rect">
              <a:avLst/>
            </a:prstGeom>
          </p:spPr>
        </p:pic>
        <p:sp>
          <p:nvSpPr>
            <p:cNvPr id="3" name="椭圆 2"/>
            <p:cNvSpPr/>
            <p:nvPr/>
          </p:nvSpPr>
          <p:spPr>
            <a:xfrm>
              <a:off x="8656" y="1407"/>
              <a:ext cx="1890" cy="1890"/>
            </a:xfrm>
            <a:prstGeom prst="ellipse">
              <a:avLst/>
            </a:prstGeom>
            <a:noFill/>
            <a:ln w="25400">
              <a:solidFill>
                <a:srgbClr val="0F2E3E"/>
              </a:solidFill>
            </a:ln>
            <a:effectLst>
              <a:outerShdw blurRad="508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538855" y="2871470"/>
            <a:ext cx="5113655" cy="829945"/>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ctr"/>
            <a:r>
              <a:rPr lang="zh-CN" altLang="en-US" sz="4800">
                <a:solidFill>
                  <a:srgbClr val="0F2E3E"/>
                </a:solidFill>
                <a:latin typeface="思源黑体旧字形 Normal" panose="020B0400000000000000" charset="-128"/>
                <a:ea typeface="思源黑体旧字形 Normal" panose="020B0400000000000000" charset="-128"/>
                <a:sym typeface="+mn-ea"/>
              </a:rPr>
              <a:t>赛</a:t>
            </a:r>
            <a:r>
              <a:rPr lang="en-US" altLang="zh-CN" sz="4800">
                <a:solidFill>
                  <a:srgbClr val="0F2E3E"/>
                </a:solidFill>
                <a:latin typeface="思源黑体旧字形 Normal" panose="020B0400000000000000" charset="-128"/>
                <a:ea typeface="思源黑体旧字形 Normal" panose="020B0400000000000000" charset="-128"/>
                <a:sym typeface="+mn-ea"/>
              </a:rPr>
              <a:t> </a:t>
            </a:r>
            <a:r>
              <a:rPr lang="zh-CN" altLang="en-US" sz="4800">
                <a:solidFill>
                  <a:srgbClr val="0F2E3E"/>
                </a:solidFill>
                <a:latin typeface="思源黑体旧字形 Normal" panose="020B0400000000000000" charset="-128"/>
                <a:ea typeface="思源黑体旧字形 Normal" panose="020B0400000000000000" charset="-128"/>
                <a:sym typeface="+mn-ea"/>
              </a:rPr>
              <a:t>题</a:t>
            </a:r>
            <a:r>
              <a:rPr lang="en-US" altLang="zh-CN" sz="4800">
                <a:solidFill>
                  <a:srgbClr val="0F2E3E"/>
                </a:solidFill>
                <a:latin typeface="思源黑体旧字形 Normal" panose="020B0400000000000000" charset="-128"/>
                <a:ea typeface="思源黑体旧字形 Normal" panose="020B0400000000000000" charset="-128"/>
                <a:sym typeface="+mn-ea"/>
              </a:rPr>
              <a:t> </a:t>
            </a:r>
            <a:r>
              <a:rPr lang="zh-CN" altLang="en-US" sz="4800">
                <a:solidFill>
                  <a:srgbClr val="0F2E3E"/>
                </a:solidFill>
                <a:latin typeface="思源黑体旧字形 Normal" panose="020B0400000000000000" charset="-128"/>
                <a:ea typeface="思源黑体旧字形 Normal" panose="020B0400000000000000" charset="-128"/>
                <a:sym typeface="+mn-ea"/>
              </a:rPr>
              <a:t>介</a:t>
            </a:r>
            <a:r>
              <a:rPr lang="en-US" altLang="zh-CN" sz="4800">
                <a:solidFill>
                  <a:srgbClr val="0F2E3E"/>
                </a:solidFill>
                <a:latin typeface="思源黑体旧字形 Normal" panose="020B0400000000000000" charset="-128"/>
                <a:ea typeface="思源黑体旧字形 Normal" panose="020B0400000000000000" charset="-128"/>
                <a:sym typeface="+mn-ea"/>
              </a:rPr>
              <a:t> </a:t>
            </a:r>
            <a:r>
              <a:rPr lang="zh-CN" altLang="en-US" sz="4800">
                <a:solidFill>
                  <a:srgbClr val="0F2E3E"/>
                </a:solidFill>
                <a:latin typeface="思源黑体旧字形 Normal" panose="020B0400000000000000" charset="-128"/>
                <a:ea typeface="思源黑体旧字形 Normal" panose="020B0400000000000000" charset="-128"/>
                <a:sym typeface="+mn-ea"/>
              </a:rPr>
              <a:t>绍</a:t>
            </a:r>
            <a:endParaRPr lang="zh-CN" altLang="en-US" sz="4800">
              <a:solidFill>
                <a:srgbClr val="0F2E3E"/>
              </a:solidFill>
              <a:latin typeface="思源黑体旧字形 Normal" panose="020B0400000000000000" charset="-128"/>
              <a:ea typeface="思源黑体旧字形 Normal" panose="020B0400000000000000" charset="-128"/>
            </a:endParaRPr>
          </a:p>
        </p:txBody>
      </p:sp>
      <p:sp>
        <p:nvSpPr>
          <p:cNvPr id="55" name="矩形 54"/>
          <p:cNvSpPr/>
          <p:nvPr/>
        </p:nvSpPr>
        <p:spPr>
          <a:xfrm>
            <a:off x="3358515" y="3784600"/>
            <a:ext cx="5475605" cy="337185"/>
          </a:xfrm>
          <a:prstGeom prst="rect">
            <a:avLst/>
          </a:prstGeom>
        </p:spPr>
        <p:txBody>
          <a:bodyPr wrap="square">
            <a:spAutoFit/>
          </a:bodyPr>
          <a:p>
            <a:pPr lvl="0" algn="ctr" fontAlgn="base">
              <a:spcBef>
                <a:spcPct val="0"/>
              </a:spcBef>
              <a:spcAft>
                <a:spcPct val="0"/>
              </a:spcAft>
              <a:defRPr/>
            </a:pPr>
            <a:r>
              <a:rPr lang="en-US" altLang="zh-CN" sz="1600" b="1" spc="300" dirty="0">
                <a:solidFill>
                  <a:schemeClr val="accent1">
                    <a:lumMod val="50000"/>
                  </a:schemeClr>
                </a:solidFill>
                <a:latin typeface="Open Sans" panose="020B0606030504020204" pitchFamily="34" charset="0"/>
                <a:ea typeface="微软雅黑" panose="020B0503020204020204" charset="-122"/>
                <a:cs typeface="Open Sans" panose="020B0606030504020204" pitchFamily="34" charset="0"/>
                <a:sym typeface="Open Sans" panose="020B0606030504020204" pitchFamily="34" charset="0"/>
              </a:rPr>
              <a:t>THE PROBLEM DESCRIPTION</a:t>
            </a:r>
            <a:endParaRPr lang="en-US" altLang="zh-CN" sz="1600" b="1" spc="300" dirty="0">
              <a:solidFill>
                <a:schemeClr val="accent1">
                  <a:lumMod val="50000"/>
                </a:schemeClr>
              </a:solidFill>
              <a:latin typeface="Open Sans" panose="020B0606030504020204" pitchFamily="34" charset="0"/>
              <a:ea typeface="微软雅黑" panose="020B0503020204020204" charset="-122"/>
              <a:cs typeface="Open Sans" panose="020B0606030504020204" pitchFamily="34" charset="0"/>
              <a:sym typeface="Open Sans" panose="020B0606030504020204" pitchFamily="34" charset="0"/>
            </a:endParaRPr>
          </a:p>
        </p:txBody>
      </p:sp>
      <p:sp>
        <p:nvSpPr>
          <p:cNvPr id="3" name="文本框 2"/>
          <p:cNvSpPr txBox="1"/>
          <p:nvPr/>
        </p:nvSpPr>
        <p:spPr>
          <a:xfrm>
            <a:off x="5402580" y="1457960"/>
            <a:ext cx="1386205" cy="1322070"/>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dist"/>
            <a:r>
              <a:rPr lang="en-US" altLang="zh-CN" sz="8000">
                <a:solidFill>
                  <a:srgbClr val="0F2E3E"/>
                </a:solidFill>
                <a:latin typeface="思源黑体旧字形 Normal" panose="020B0400000000000000" charset="-128"/>
                <a:ea typeface="思源黑体旧字形 Normal" panose="020B0400000000000000" charset="-128"/>
              </a:rPr>
              <a:t>01</a:t>
            </a:r>
            <a:endParaRPr lang="en-US" altLang="zh-CN" sz="8000">
              <a:solidFill>
                <a:srgbClr val="0F2E3E"/>
              </a:solidFill>
              <a:latin typeface="思源黑体旧字形 Normal" panose="020B0400000000000000" charset="-128"/>
              <a:ea typeface="思源黑体旧字形 Normal" panose="020B0400000000000000" charset="-128"/>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5586095" y="1652270"/>
            <a:ext cx="1325880" cy="368300"/>
          </a:xfrm>
          <a:prstGeom prst="rect">
            <a:avLst/>
          </a:prstGeom>
          <a:noFill/>
        </p:spPr>
        <p:txBody>
          <a:bodyPr wrap="none" rtlCol="0" anchor="t">
            <a:spAutoFit/>
          </a:bodyPr>
          <a:p>
            <a:pPr algn="l"/>
            <a:r>
              <a:rPr lang="zh-CN" altLang="en-US">
                <a:solidFill>
                  <a:srgbClr val="1B516D"/>
                </a:solidFill>
                <a:latin typeface="思源黑体旧字形 Normal" panose="020B0400000000000000" charset="-128"/>
                <a:ea typeface="思源黑体旧字形 Normal" panose="020B0400000000000000" charset="-128"/>
                <a:sym typeface="+mn-ea"/>
              </a:rPr>
              <a:t>赛题</a:t>
            </a:r>
            <a:r>
              <a:rPr lang="en-US" altLang="zh-CN">
                <a:solidFill>
                  <a:srgbClr val="1B516D"/>
                </a:solidFill>
                <a:latin typeface="思源黑体旧字形 Normal" panose="020B0400000000000000" charset="-128"/>
                <a:ea typeface="思源黑体旧字形 Normal" panose="020B0400000000000000" charset="-128"/>
                <a:sym typeface="+mn-ea"/>
              </a:rPr>
              <a:t>·</a:t>
            </a:r>
            <a:r>
              <a:rPr lang="zh-CN" altLang="en-US">
                <a:solidFill>
                  <a:srgbClr val="1B516D"/>
                </a:solidFill>
                <a:latin typeface="思源黑体旧字形 Normal" panose="020B0400000000000000" charset="-128"/>
                <a:ea typeface="思源黑体旧字形 Normal" panose="020B0400000000000000" charset="-128"/>
                <a:sym typeface="+mn-ea"/>
              </a:rPr>
              <a:t>背景</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9" name="文本框 8"/>
          <p:cNvSpPr txBox="1"/>
          <p:nvPr/>
        </p:nvSpPr>
        <p:spPr>
          <a:xfrm>
            <a:off x="5586095" y="1979930"/>
            <a:ext cx="5612765" cy="1672590"/>
          </a:xfrm>
          <a:prstGeom prst="rect">
            <a:avLst/>
          </a:prstGeom>
          <a:noFill/>
        </p:spPr>
        <p:txBody>
          <a:bodyPr wrap="square" rtlCol="0" anchor="t">
            <a:noAutofit/>
          </a:bodyPr>
          <a:p>
            <a:pPr algn="l" fontAlgn="auto">
              <a:lnSpc>
                <a:spcPct val="200000"/>
              </a:lnSpc>
              <a:spcBef>
                <a:spcPts val="1200"/>
              </a:spcBef>
            </a:pPr>
            <a:r>
              <a:rPr lang="zh-CN" altLang="en-US" sz="1600" b="1">
                <a:solidFill>
                  <a:srgbClr val="302527"/>
                </a:solidFill>
                <a:latin typeface="黑体" panose="02010609060101010101" charset="-122"/>
                <a:ea typeface="黑体" panose="02010609060101010101" charset="-122"/>
                <a:cs typeface="黑体" panose="02010609060101010101" charset="-122"/>
              </a:rPr>
              <a:t>互联网经济蓬勃发展的背景下,食品经营模式发生了天翻地覆的变化,人们的消费习惯也悄然发生了转变。通过点击手机APP上自己喜欢的食品,这些食品就能按时准确送达指定的区域，这就是当下最受学生和白领喜欢的外卖。然而随着其迅猛发展带来了一定的食品安全隐患，食品安全事故的发生对消费者、外卖平台、食品商家和社会的危害性远远超出想象。</a:t>
            </a:r>
            <a:endParaRPr lang="zh-CN" altLang="en-US" sz="1600" b="1">
              <a:solidFill>
                <a:srgbClr val="302527"/>
              </a:solidFill>
              <a:latin typeface="黑体" panose="02010609060101010101" charset="-122"/>
              <a:ea typeface="黑体" panose="02010609060101010101" charset="-122"/>
              <a:cs typeface="黑体" panose="02010609060101010101" charset="-122"/>
            </a:endParaRPr>
          </a:p>
          <a:p>
            <a:pPr algn="l" fontAlgn="auto">
              <a:lnSpc>
                <a:spcPct val="200000"/>
              </a:lnSpc>
              <a:spcBef>
                <a:spcPts val="1200"/>
              </a:spcBef>
            </a:pPr>
            <a:r>
              <a:rPr lang="zh-CN" altLang="en-US" sz="1600" b="1">
                <a:solidFill>
                  <a:srgbClr val="302527"/>
                </a:solidFill>
                <a:latin typeface="黑体" panose="02010609060101010101" charset="-122"/>
                <a:ea typeface="黑体" panose="02010609060101010101" charset="-122"/>
                <a:cs typeface="黑体" panose="02010609060101010101" charset="-122"/>
              </a:rPr>
              <a:t>本赛题旨在通过对O2O店铺评论的监测，加强对店铺的食品安全监管。</a:t>
            </a:r>
            <a:endParaRPr lang="zh-CN" altLang="en-US" sz="1600" b="1">
              <a:solidFill>
                <a:srgbClr val="302527"/>
              </a:solidFill>
              <a:latin typeface="黑体" panose="02010609060101010101" charset="-122"/>
              <a:ea typeface="黑体" panose="02010609060101010101" charset="-122"/>
              <a:cs typeface="黑体" panose="02010609060101010101" charset="-122"/>
            </a:endParaRPr>
          </a:p>
        </p:txBody>
      </p:sp>
      <p:grpSp>
        <p:nvGrpSpPr>
          <p:cNvPr id="16" name="组合 15"/>
          <p:cNvGrpSpPr/>
          <p:nvPr/>
        </p:nvGrpSpPr>
        <p:grpSpPr>
          <a:xfrm>
            <a:off x="1640205" y="1487805"/>
            <a:ext cx="2993390" cy="4196715"/>
            <a:chOff x="2166" y="2216"/>
            <a:chExt cx="4988" cy="6992"/>
          </a:xfrm>
        </p:grpSpPr>
        <p:pic>
          <p:nvPicPr>
            <p:cNvPr id="13" name="图片 1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166" y="2216"/>
              <a:ext cx="4988" cy="6993"/>
            </a:xfrm>
            <a:prstGeom prst="rect">
              <a:avLst/>
            </a:prstGeom>
          </p:spPr>
        </p:pic>
        <p:pic>
          <p:nvPicPr>
            <p:cNvPr id="14" name="图片 13" descr="books-business-computer-connection-459654"/>
            <p:cNvPicPr>
              <a:picLocks noChangeAspect="1"/>
            </p:cNvPicPr>
            <p:nvPr/>
          </p:nvPicPr>
          <p:blipFill>
            <a:blip r:embed="rId2"/>
            <a:srcRect l="47815"/>
            <a:stretch>
              <a:fillRect/>
            </a:stretch>
          </p:blipFill>
          <p:spPr>
            <a:xfrm>
              <a:off x="2453" y="2912"/>
              <a:ext cx="4383" cy="5600"/>
            </a:xfrm>
            <a:prstGeom prst="rect">
              <a:avLst/>
            </a:prstGeom>
          </p:spPr>
        </p:pic>
        <p:sp>
          <p:nvSpPr>
            <p:cNvPr id="15" name="圆角矩形 14"/>
            <p:cNvSpPr/>
            <p:nvPr/>
          </p:nvSpPr>
          <p:spPr>
            <a:xfrm>
              <a:off x="2338" y="2516"/>
              <a:ext cx="4646" cy="6434"/>
            </a:xfrm>
            <a:prstGeom prst="roundRect">
              <a:avLst>
                <a:gd name="adj" fmla="val 5531"/>
              </a:avLst>
            </a:prstGeom>
            <a:noFill/>
            <a:ln>
              <a:solidFill>
                <a:srgbClr val="0F2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 name="组合 18"/>
          <p:cNvGrpSpPr/>
          <p:nvPr/>
        </p:nvGrpSpPr>
        <p:grpSpPr>
          <a:xfrm>
            <a:off x="4519295" y="1790700"/>
            <a:ext cx="1026160" cy="105410"/>
            <a:chOff x="7117" y="3396"/>
            <a:chExt cx="1616" cy="166"/>
          </a:xfrm>
        </p:grpSpPr>
        <p:cxnSp>
          <p:nvCxnSpPr>
            <p:cNvPr id="17" name="直接连接符 16"/>
            <p:cNvCxnSpPr/>
            <p:nvPr/>
          </p:nvCxnSpPr>
          <p:spPr>
            <a:xfrm>
              <a:off x="7117" y="3477"/>
              <a:ext cx="1450" cy="5"/>
            </a:xfrm>
            <a:prstGeom prst="line">
              <a:avLst/>
            </a:prstGeom>
            <a:ln>
              <a:solidFill>
                <a:srgbClr val="0F2E3E"/>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8567" y="3396"/>
              <a:ext cx="166" cy="166"/>
            </a:xfrm>
            <a:prstGeom prst="ellipse">
              <a:avLst/>
            </a:prstGeom>
            <a:solidFill>
              <a:srgbClr val="0F2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5586095" y="1652270"/>
            <a:ext cx="13258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赛题</a:t>
            </a:r>
            <a:r>
              <a:rPr lang="en-US" altLang="zh-CN">
                <a:solidFill>
                  <a:srgbClr val="1B516D"/>
                </a:solidFill>
                <a:latin typeface="思源黑体旧字形 Normal" panose="020B0400000000000000" charset="-128"/>
                <a:ea typeface="思源黑体旧字形 Normal" panose="020B0400000000000000" charset="-128"/>
                <a:sym typeface="+mn-ea"/>
              </a:rPr>
              <a:t>·</a:t>
            </a:r>
            <a:r>
              <a:rPr lang="zh-CN" altLang="en-US">
                <a:solidFill>
                  <a:srgbClr val="1B516D"/>
                </a:solidFill>
                <a:latin typeface="思源黑体旧字形 Normal" panose="020B0400000000000000" charset="-128"/>
                <a:ea typeface="思源黑体旧字形 Normal" panose="020B0400000000000000" charset="-128"/>
                <a:sym typeface="+mn-ea"/>
              </a:rPr>
              <a:t>任务</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9" name="文本框 8"/>
          <p:cNvSpPr txBox="1"/>
          <p:nvPr/>
        </p:nvSpPr>
        <p:spPr>
          <a:xfrm>
            <a:off x="5586095" y="1979930"/>
            <a:ext cx="5612765" cy="1672590"/>
          </a:xfrm>
          <a:prstGeom prst="rect">
            <a:avLst/>
          </a:prstGeom>
          <a:noFill/>
        </p:spPr>
        <p:txBody>
          <a:bodyPr wrap="square" rtlCol="0" anchor="t">
            <a:noAutofit/>
          </a:bodyPr>
          <a:p>
            <a:pPr algn="l" fontAlgn="auto">
              <a:lnSpc>
                <a:spcPct val="200000"/>
              </a:lnSpc>
              <a:spcBef>
                <a:spcPts val="1200"/>
              </a:spcBef>
            </a:pPr>
            <a:r>
              <a:rPr lang="zh-CN" altLang="en-US" b="1">
                <a:solidFill>
                  <a:srgbClr val="302527"/>
                </a:solidFill>
                <a:latin typeface="黑体" panose="02010609060101010101" charset="-122"/>
                <a:ea typeface="黑体" panose="02010609060101010101" charset="-122"/>
                <a:cs typeface="黑体" panose="02010609060101010101" charset="-122"/>
              </a:rPr>
              <a:t>本赛题提供了10000条对O2O店铺的评论文本训练数据，分为与食品安全有关和与食品安全无关两个类别。参赛者需要根据训练集构造文本分类模型，预测2000条测试集中的评论是否与食品安全有关。</a:t>
            </a:r>
            <a:endParaRPr lang="zh-CN" altLang="en-US" b="1">
              <a:solidFill>
                <a:srgbClr val="302527"/>
              </a:solidFill>
              <a:latin typeface="黑体" panose="02010609060101010101" charset="-122"/>
              <a:ea typeface="黑体" panose="02010609060101010101" charset="-122"/>
              <a:cs typeface="黑体" panose="02010609060101010101" charset="-122"/>
            </a:endParaRPr>
          </a:p>
        </p:txBody>
      </p:sp>
      <p:grpSp>
        <p:nvGrpSpPr>
          <p:cNvPr id="16" name="组合 15"/>
          <p:cNvGrpSpPr/>
          <p:nvPr/>
        </p:nvGrpSpPr>
        <p:grpSpPr>
          <a:xfrm>
            <a:off x="1640205" y="1487805"/>
            <a:ext cx="2993390" cy="4196715"/>
            <a:chOff x="2166" y="2216"/>
            <a:chExt cx="4988" cy="6992"/>
          </a:xfrm>
        </p:grpSpPr>
        <p:pic>
          <p:nvPicPr>
            <p:cNvPr id="13" name="图片 1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166" y="2216"/>
              <a:ext cx="4988" cy="6993"/>
            </a:xfrm>
            <a:prstGeom prst="rect">
              <a:avLst/>
            </a:prstGeom>
          </p:spPr>
        </p:pic>
        <p:pic>
          <p:nvPicPr>
            <p:cNvPr id="14" name="图片 13" descr="books-business-computer-connection-459654"/>
            <p:cNvPicPr>
              <a:picLocks noChangeAspect="1"/>
            </p:cNvPicPr>
            <p:nvPr/>
          </p:nvPicPr>
          <p:blipFill>
            <a:blip r:embed="rId2"/>
            <a:srcRect l="47815"/>
            <a:stretch>
              <a:fillRect/>
            </a:stretch>
          </p:blipFill>
          <p:spPr>
            <a:xfrm>
              <a:off x="2453" y="2912"/>
              <a:ext cx="4383" cy="5600"/>
            </a:xfrm>
            <a:prstGeom prst="rect">
              <a:avLst/>
            </a:prstGeom>
          </p:spPr>
        </p:pic>
        <p:sp>
          <p:nvSpPr>
            <p:cNvPr id="15" name="圆角矩形 14"/>
            <p:cNvSpPr/>
            <p:nvPr/>
          </p:nvSpPr>
          <p:spPr>
            <a:xfrm>
              <a:off x="2338" y="2516"/>
              <a:ext cx="4646" cy="6434"/>
            </a:xfrm>
            <a:prstGeom prst="roundRect">
              <a:avLst>
                <a:gd name="adj" fmla="val 5531"/>
              </a:avLst>
            </a:prstGeom>
            <a:noFill/>
            <a:ln>
              <a:solidFill>
                <a:srgbClr val="0F2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 name="组合 18"/>
          <p:cNvGrpSpPr/>
          <p:nvPr/>
        </p:nvGrpSpPr>
        <p:grpSpPr>
          <a:xfrm>
            <a:off x="4519295" y="1790700"/>
            <a:ext cx="1026160" cy="105410"/>
            <a:chOff x="7117" y="3396"/>
            <a:chExt cx="1616" cy="166"/>
          </a:xfrm>
        </p:grpSpPr>
        <p:cxnSp>
          <p:nvCxnSpPr>
            <p:cNvPr id="17" name="直接连接符 16"/>
            <p:cNvCxnSpPr/>
            <p:nvPr/>
          </p:nvCxnSpPr>
          <p:spPr>
            <a:xfrm>
              <a:off x="7117" y="3477"/>
              <a:ext cx="1450" cy="5"/>
            </a:xfrm>
            <a:prstGeom prst="line">
              <a:avLst/>
            </a:prstGeom>
            <a:ln>
              <a:solidFill>
                <a:srgbClr val="0F2E3E"/>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8567" y="3396"/>
              <a:ext cx="166" cy="166"/>
            </a:xfrm>
            <a:prstGeom prst="ellipse">
              <a:avLst/>
            </a:prstGeom>
            <a:solidFill>
              <a:srgbClr val="0F2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115560" y="775335"/>
            <a:ext cx="1960880" cy="521970"/>
          </a:xfrm>
          <a:prstGeom prst="rect">
            <a:avLst/>
          </a:prstGeom>
          <a:noFill/>
        </p:spPr>
        <p:txBody>
          <a:bodyPr wrap="none" rtlCol="0" anchor="t">
            <a:spAutoFit/>
          </a:bodyPr>
          <a:p>
            <a:r>
              <a:rPr lang="zh-CN" altLang="en-US" sz="2800">
                <a:solidFill>
                  <a:srgbClr val="1B516D"/>
                </a:solidFill>
                <a:latin typeface="思源黑体旧字形 Normal" panose="020B0400000000000000" charset="-128"/>
                <a:ea typeface="思源黑体旧字形 Normal" panose="020B0400000000000000" charset="-128"/>
                <a:sym typeface="+mn-ea"/>
              </a:rPr>
              <a:t>赛题</a:t>
            </a:r>
            <a:r>
              <a:rPr lang="en-US" altLang="zh-CN" sz="2800">
                <a:solidFill>
                  <a:srgbClr val="1B516D"/>
                </a:solidFill>
                <a:latin typeface="思源黑体旧字形 Normal" panose="020B0400000000000000" charset="-128"/>
                <a:ea typeface="思源黑体旧字形 Normal" panose="020B0400000000000000" charset="-128"/>
                <a:sym typeface="+mn-ea"/>
              </a:rPr>
              <a:t>·</a:t>
            </a:r>
            <a:r>
              <a:rPr lang="zh-CN" altLang="en-US" sz="2800">
                <a:solidFill>
                  <a:srgbClr val="1B516D"/>
                </a:solidFill>
                <a:latin typeface="思源黑体旧字形 Normal" panose="020B0400000000000000" charset="-128"/>
                <a:ea typeface="思源黑体旧字形 Normal" panose="020B0400000000000000" charset="-128"/>
                <a:sym typeface="+mn-ea"/>
              </a:rPr>
              <a:t>任务</a:t>
            </a:r>
            <a:endParaRPr lang="zh-CN" altLang="en-US" sz="2800">
              <a:solidFill>
                <a:srgbClr val="1B516D"/>
              </a:solidFill>
              <a:latin typeface="思源黑体旧字形 Normal" panose="020B0400000000000000" charset="-128"/>
              <a:ea typeface="思源黑体旧字形 Normal" panose="020B0400000000000000" charset="-128"/>
              <a:sym typeface="+mn-ea"/>
            </a:endParaRPr>
          </a:p>
        </p:txBody>
      </p:sp>
      <p:sp>
        <p:nvSpPr>
          <p:cNvPr id="3" name="文本框 2"/>
          <p:cNvSpPr txBox="1"/>
          <p:nvPr/>
        </p:nvSpPr>
        <p:spPr>
          <a:xfrm>
            <a:off x="2103120" y="1297305"/>
            <a:ext cx="7769860" cy="829945"/>
          </a:xfrm>
          <a:prstGeom prst="rect">
            <a:avLst/>
          </a:prstGeom>
          <a:noFill/>
        </p:spPr>
        <p:txBody>
          <a:bodyPr wrap="square" rtlCol="0">
            <a:spAutoFit/>
          </a:bodyPr>
          <a:p>
            <a:pPr algn="ctr"/>
            <a:r>
              <a:rPr lang="zh-CN" altLang="en-US" sz="1600"/>
              <a:t>本赛题提供了10000条对O2O店铺的评论文本训练数据，分为与食品安全有关和与食品安全无关两个类别。参赛者需要根据训练集构造文本分类模型，预测2000条测试集中的评论是否与食品安全有关。</a:t>
            </a:r>
            <a:endParaRPr lang="zh-CN" altLang="en-US" sz="1600"/>
          </a:p>
        </p:txBody>
      </p:sp>
      <p:sp>
        <p:nvSpPr>
          <p:cNvPr id="26" name="文本框 25"/>
          <p:cNvSpPr txBox="1"/>
          <p:nvPr>
            <p:custDataLst>
              <p:tags r:id="rId1"/>
            </p:custDataLst>
          </p:nvPr>
        </p:nvSpPr>
        <p:spPr>
          <a:xfrm>
            <a:off x="2778125" y="2066925"/>
            <a:ext cx="1929130" cy="368300"/>
          </a:xfrm>
          <a:prstGeom prst="rect">
            <a:avLst/>
          </a:prstGeom>
          <a:noFill/>
        </p:spPr>
        <p:txBody>
          <a:bodyPr wrap="square" rtlCol="0">
            <a:spAutoFit/>
          </a:bodyPr>
          <a:p>
            <a:pPr algn="ctr"/>
            <a:r>
              <a:rPr lang="en-US" altLang="zh-CN" i="1">
                <a:solidFill>
                  <a:schemeClr val="accent1"/>
                </a:solidFill>
                <a:effectLst>
                  <a:outerShdw blurRad="38100" dist="25400" dir="5400000" algn="ctr" rotWithShape="0">
                    <a:srgbClr val="6E747A">
                      <a:alpha val="43000"/>
                    </a:srgbClr>
                  </a:outerShdw>
                </a:effectLst>
              </a:rPr>
              <a:t>comment(</a:t>
            </a:r>
            <a:r>
              <a:rPr lang="zh-CN" altLang="en-US" i="1">
                <a:solidFill>
                  <a:schemeClr val="accent1"/>
                </a:solidFill>
                <a:effectLst>
                  <a:outerShdw blurRad="38100" dist="25400" dir="5400000" algn="ctr" rotWithShape="0">
                    <a:srgbClr val="6E747A">
                      <a:alpha val="43000"/>
                    </a:srgbClr>
                  </a:outerShdw>
                </a:effectLst>
              </a:rPr>
              <a:t>评论）</a:t>
            </a:r>
            <a:endParaRPr lang="zh-CN" altLang="en-US" i="1">
              <a:solidFill>
                <a:schemeClr val="accent1"/>
              </a:solidFill>
              <a:effectLst>
                <a:outerShdw blurRad="38100" dist="25400" dir="5400000" algn="ctr" rotWithShape="0">
                  <a:srgbClr val="6E747A">
                    <a:alpha val="43000"/>
                  </a:srgbClr>
                </a:outerShdw>
              </a:effectLst>
            </a:endParaRPr>
          </a:p>
        </p:txBody>
      </p:sp>
      <p:sp>
        <p:nvSpPr>
          <p:cNvPr id="27" name="文本框 26"/>
          <p:cNvSpPr txBox="1"/>
          <p:nvPr/>
        </p:nvSpPr>
        <p:spPr>
          <a:xfrm>
            <a:off x="7874000" y="2066925"/>
            <a:ext cx="2131060" cy="368300"/>
          </a:xfrm>
          <a:prstGeom prst="rect">
            <a:avLst/>
          </a:prstGeom>
          <a:noFill/>
        </p:spPr>
        <p:txBody>
          <a:bodyPr wrap="square" rtlCol="0">
            <a:spAutoFit/>
            <a:scene3d>
              <a:camera prst="orthographicFront"/>
              <a:lightRig rig="threePt" dir="t"/>
            </a:scene3d>
          </a:bodyPr>
          <a:p>
            <a:pPr algn="ctr"/>
            <a:r>
              <a:rPr lang="en-US" altLang="zh-CN" i="1">
                <a:solidFill>
                  <a:schemeClr val="accent1"/>
                </a:solidFill>
                <a:effectLst>
                  <a:outerShdw blurRad="38100" dist="25400" dir="5400000" algn="ctr" rotWithShape="0">
                    <a:srgbClr val="6E747A">
                      <a:alpha val="43000"/>
                    </a:srgbClr>
                  </a:outerShdw>
                </a:effectLst>
              </a:rPr>
              <a:t>label(</a:t>
            </a:r>
            <a:r>
              <a:rPr lang="zh-CN" altLang="en-US" i="1">
                <a:solidFill>
                  <a:schemeClr val="accent1"/>
                </a:solidFill>
                <a:effectLst>
                  <a:outerShdw blurRad="38100" dist="25400" dir="5400000" algn="ctr" rotWithShape="0">
                    <a:srgbClr val="6E747A">
                      <a:alpha val="43000"/>
                    </a:srgbClr>
                  </a:outerShdw>
                </a:effectLst>
              </a:rPr>
              <a:t>是否安全相关</a:t>
            </a:r>
            <a:r>
              <a:rPr lang="en-US" altLang="zh-CN" i="1">
                <a:solidFill>
                  <a:schemeClr val="accent1"/>
                </a:solidFill>
                <a:effectLst>
                  <a:outerShdw blurRad="38100" dist="25400" dir="5400000" algn="ctr" rotWithShape="0">
                    <a:srgbClr val="6E747A">
                      <a:alpha val="43000"/>
                    </a:srgbClr>
                  </a:outerShdw>
                </a:effectLst>
              </a:rPr>
              <a:t>)</a:t>
            </a:r>
            <a:endParaRPr lang="en-US" altLang="zh-CN" i="1">
              <a:solidFill>
                <a:schemeClr val="accent1"/>
              </a:solidFill>
              <a:effectLst>
                <a:outerShdw blurRad="38100" dist="25400" dir="5400000" algn="ctr" rotWithShape="0">
                  <a:srgbClr val="6E747A">
                    <a:alpha val="43000"/>
                  </a:srgbClr>
                </a:outerShdw>
              </a:effectLst>
            </a:endParaRPr>
          </a:p>
        </p:txBody>
      </p:sp>
      <p:sp>
        <p:nvSpPr>
          <p:cNvPr id="28" name="文本框 27"/>
          <p:cNvSpPr txBox="1"/>
          <p:nvPr/>
        </p:nvSpPr>
        <p:spPr>
          <a:xfrm>
            <a:off x="5504180" y="2066925"/>
            <a:ext cx="2131060" cy="368300"/>
          </a:xfrm>
          <a:prstGeom prst="rect">
            <a:avLst/>
          </a:prstGeom>
          <a:noFill/>
        </p:spPr>
        <p:txBody>
          <a:bodyPr wrap="square" rtlCol="0">
            <a:spAutoFit/>
            <a:scene3d>
              <a:camera prst="orthographicFront"/>
              <a:lightRig rig="threePt" dir="t"/>
            </a:scene3d>
          </a:bodyPr>
          <a:p>
            <a:pPr algn="ctr"/>
            <a:r>
              <a:rPr lang="en-US" altLang="zh-CN" i="1">
                <a:solidFill>
                  <a:schemeClr val="accent1"/>
                </a:solidFill>
                <a:effectLst>
                  <a:outerShdw blurRad="38100" dist="25400" dir="5400000" algn="ctr" rotWithShape="0">
                    <a:srgbClr val="6E747A">
                      <a:alpha val="43000"/>
                    </a:srgbClr>
                  </a:outerShdw>
                </a:effectLst>
              </a:rPr>
              <a:t>predict(</a:t>
            </a:r>
            <a:r>
              <a:rPr lang="zh-CN" altLang="en-US" i="1">
                <a:solidFill>
                  <a:schemeClr val="accent1"/>
                </a:solidFill>
                <a:effectLst>
                  <a:outerShdw blurRad="38100" dist="25400" dir="5400000" algn="ctr" rotWithShape="0">
                    <a:srgbClr val="6E747A">
                      <a:alpha val="43000"/>
                    </a:srgbClr>
                  </a:outerShdw>
                </a:effectLst>
              </a:rPr>
              <a:t>预测</a:t>
            </a:r>
            <a:r>
              <a:rPr lang="en-US" altLang="zh-CN" i="1">
                <a:solidFill>
                  <a:schemeClr val="accent1"/>
                </a:solidFill>
                <a:effectLst>
                  <a:outerShdw blurRad="38100" dist="25400" dir="5400000" algn="ctr" rotWithShape="0">
                    <a:srgbClr val="6E747A">
                      <a:alpha val="43000"/>
                    </a:srgbClr>
                  </a:outerShdw>
                </a:effectLst>
              </a:rPr>
              <a:t>)</a:t>
            </a:r>
            <a:endParaRPr lang="en-US" altLang="zh-CN" i="1">
              <a:solidFill>
                <a:schemeClr val="accent1"/>
              </a:solidFill>
              <a:effectLst>
                <a:outerShdw blurRad="38100" dist="25400" dir="5400000" algn="ctr" rotWithShape="0">
                  <a:srgbClr val="6E747A">
                    <a:alpha val="43000"/>
                  </a:srgbClr>
                </a:outerShdw>
              </a:effectLst>
            </a:endParaRPr>
          </a:p>
        </p:txBody>
      </p:sp>
      <p:graphicFrame>
        <p:nvGraphicFramePr>
          <p:cNvPr id="19" name="表格 18"/>
          <p:cNvGraphicFramePr/>
          <p:nvPr>
            <p:custDataLst>
              <p:tags r:id="rId2"/>
            </p:custDataLst>
          </p:nvPr>
        </p:nvGraphicFramePr>
        <p:xfrm>
          <a:off x="1463675" y="2435225"/>
          <a:ext cx="9190355" cy="3801110"/>
        </p:xfrm>
        <a:graphic>
          <a:graphicData uri="http://schemas.openxmlformats.org/drawingml/2006/table">
            <a:tbl>
              <a:tblPr firstRow="1" bandRow="1">
                <a:tableStyleId>{5940675A-B579-460E-94D1-54222C63F5DA}</a:tableStyleId>
              </a:tblPr>
              <a:tblGrid>
                <a:gridCol w="4334510"/>
                <a:gridCol w="1548765"/>
                <a:gridCol w="3307080"/>
              </a:tblGrid>
              <a:tr h="402590">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味道不错，份量不足</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=&gt;</a:t>
                      </a:r>
                      <a:endParaRPr lang="en-US" altLang="en-US" sz="2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6080">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吃比萨还有虫子，这是什么商家？</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=&gt;</a:t>
                      </a:r>
                      <a:endParaRPr lang="en-US" altLang="en-US" sz="2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6080">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别的味道我先不说 吃了拉肚子才是真的</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=&gt;</a:t>
                      </a:r>
                      <a:endParaRPr lang="en-US" altLang="en-US" sz="2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7855">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我明明叫的两份稀饭，看不到吗？再也不买了</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=&gt;</a:t>
                      </a:r>
                      <a:endParaRPr lang="en-US" altLang="en-US" sz="2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6080">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三个字，好难吃！！</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=&gt;</a:t>
                      </a:r>
                      <a:endParaRPr lang="en-US" altLang="en-US" sz="2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8490">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我勒个去 吃到一半吃掉一只蟑螂 刚想吃一下看着不对 太恶心了</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=&gt;</a:t>
                      </a:r>
                      <a:endParaRPr lang="en-US" altLang="en-US" sz="2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7855">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汉堡里面的肉都是生的。而且还有一个汉堡没有，而且薯条量少又难吃，</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=&gt;</a:t>
                      </a:r>
                      <a:endParaRPr lang="en-US" altLang="en-US" sz="2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6080">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还可以，味道一般吧，就是没有下饭的菜</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=&gt;</a:t>
                      </a:r>
                      <a:endParaRPr lang="en-US" altLang="en-US" sz="2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115560" y="775335"/>
            <a:ext cx="1960880" cy="521970"/>
          </a:xfrm>
          <a:prstGeom prst="rect">
            <a:avLst/>
          </a:prstGeom>
          <a:noFill/>
        </p:spPr>
        <p:txBody>
          <a:bodyPr wrap="none" rtlCol="0" anchor="t">
            <a:spAutoFit/>
          </a:bodyPr>
          <a:p>
            <a:r>
              <a:rPr lang="zh-CN" altLang="en-US" sz="2800">
                <a:solidFill>
                  <a:srgbClr val="1B516D"/>
                </a:solidFill>
                <a:latin typeface="思源黑体旧字形 Normal" panose="020B0400000000000000" charset="-128"/>
                <a:ea typeface="思源黑体旧字形 Normal" panose="020B0400000000000000" charset="-128"/>
                <a:sym typeface="+mn-ea"/>
              </a:rPr>
              <a:t>赛题</a:t>
            </a:r>
            <a:r>
              <a:rPr lang="en-US" altLang="zh-CN" sz="2800">
                <a:solidFill>
                  <a:srgbClr val="1B516D"/>
                </a:solidFill>
                <a:latin typeface="思源黑体旧字形 Normal" panose="020B0400000000000000" charset="-128"/>
                <a:ea typeface="思源黑体旧字形 Normal" panose="020B0400000000000000" charset="-128"/>
                <a:sym typeface="+mn-ea"/>
              </a:rPr>
              <a:t>·</a:t>
            </a:r>
            <a:r>
              <a:rPr lang="zh-CN" altLang="en-US" sz="2800">
                <a:solidFill>
                  <a:srgbClr val="1B516D"/>
                </a:solidFill>
                <a:latin typeface="思源黑体旧字形 Normal" panose="020B0400000000000000" charset="-128"/>
                <a:ea typeface="思源黑体旧字形 Normal" panose="020B0400000000000000" charset="-128"/>
                <a:sym typeface="+mn-ea"/>
              </a:rPr>
              <a:t>数据</a:t>
            </a:r>
            <a:endParaRPr lang="zh-CN" altLang="en-US" sz="2800">
              <a:solidFill>
                <a:srgbClr val="1B516D"/>
              </a:solidFill>
              <a:latin typeface="思源黑体旧字形 Normal" panose="020B0400000000000000" charset="-128"/>
              <a:ea typeface="思源黑体旧字形 Normal" panose="020B0400000000000000" charset="-128"/>
              <a:sym typeface="+mn-ea"/>
            </a:endParaRPr>
          </a:p>
        </p:txBody>
      </p:sp>
      <p:sp>
        <p:nvSpPr>
          <p:cNvPr id="5" name="文本框 4"/>
          <p:cNvSpPr txBox="1"/>
          <p:nvPr/>
        </p:nvSpPr>
        <p:spPr>
          <a:xfrm>
            <a:off x="1045845" y="1297305"/>
            <a:ext cx="9713595" cy="368300"/>
          </a:xfrm>
          <a:prstGeom prst="rect">
            <a:avLst/>
          </a:prstGeom>
          <a:noFill/>
        </p:spPr>
        <p:txBody>
          <a:bodyPr wrap="square" rtlCol="0">
            <a:spAutoFit/>
          </a:bodyPr>
          <a:p>
            <a:pPr algn="ctr"/>
            <a:r>
              <a:t>train.csv：训练集，共10000条，使用UTF-8编码，comment和label用Tab分隔。</a:t>
            </a:r>
          </a:p>
        </p:txBody>
      </p:sp>
      <p:pic>
        <p:nvPicPr>
          <p:cNvPr id="9" name="图片 8"/>
          <p:cNvPicPr>
            <a:picLocks noChangeAspect="1"/>
          </p:cNvPicPr>
          <p:nvPr/>
        </p:nvPicPr>
        <p:blipFill>
          <a:blip r:embed="rId1"/>
          <a:stretch>
            <a:fillRect/>
          </a:stretch>
        </p:blipFill>
        <p:spPr>
          <a:xfrm>
            <a:off x="1446530" y="1665605"/>
            <a:ext cx="9298305" cy="5117465"/>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115560" y="775335"/>
            <a:ext cx="1960880" cy="521970"/>
          </a:xfrm>
          <a:prstGeom prst="rect">
            <a:avLst/>
          </a:prstGeom>
          <a:noFill/>
        </p:spPr>
        <p:txBody>
          <a:bodyPr wrap="none" rtlCol="0" anchor="t">
            <a:spAutoFit/>
          </a:bodyPr>
          <a:p>
            <a:r>
              <a:rPr lang="zh-CN" altLang="en-US" sz="2800">
                <a:solidFill>
                  <a:srgbClr val="1B516D"/>
                </a:solidFill>
                <a:latin typeface="思源黑体旧字形 Normal" panose="020B0400000000000000" charset="-128"/>
                <a:ea typeface="思源黑体旧字形 Normal" panose="020B0400000000000000" charset="-128"/>
                <a:sym typeface="+mn-ea"/>
              </a:rPr>
              <a:t>赛题</a:t>
            </a:r>
            <a:r>
              <a:rPr lang="en-US" altLang="zh-CN" sz="2800">
                <a:solidFill>
                  <a:srgbClr val="1B516D"/>
                </a:solidFill>
                <a:latin typeface="思源黑体旧字形 Normal" panose="020B0400000000000000" charset="-128"/>
                <a:ea typeface="思源黑体旧字形 Normal" panose="020B0400000000000000" charset="-128"/>
                <a:sym typeface="+mn-ea"/>
              </a:rPr>
              <a:t>·</a:t>
            </a:r>
            <a:r>
              <a:rPr lang="zh-CN" altLang="en-US" sz="2800">
                <a:solidFill>
                  <a:srgbClr val="1B516D"/>
                </a:solidFill>
                <a:latin typeface="思源黑体旧字形 Normal" panose="020B0400000000000000" charset="-128"/>
                <a:ea typeface="思源黑体旧字形 Normal" panose="020B0400000000000000" charset="-128"/>
                <a:sym typeface="+mn-ea"/>
              </a:rPr>
              <a:t>数据</a:t>
            </a:r>
            <a:endParaRPr lang="zh-CN" altLang="en-US" sz="2800">
              <a:solidFill>
                <a:srgbClr val="1B516D"/>
              </a:solidFill>
              <a:latin typeface="思源黑体旧字形 Normal" panose="020B0400000000000000" charset="-128"/>
              <a:ea typeface="思源黑体旧字形 Normal" panose="020B0400000000000000" charset="-128"/>
              <a:sym typeface="+mn-ea"/>
            </a:endParaRPr>
          </a:p>
        </p:txBody>
      </p:sp>
      <p:sp>
        <p:nvSpPr>
          <p:cNvPr id="5" name="文本框 4"/>
          <p:cNvSpPr txBox="1"/>
          <p:nvPr/>
        </p:nvSpPr>
        <p:spPr>
          <a:xfrm>
            <a:off x="1045845" y="1297305"/>
            <a:ext cx="9713595" cy="368300"/>
          </a:xfrm>
          <a:prstGeom prst="rect">
            <a:avLst/>
          </a:prstGeom>
          <a:noFill/>
        </p:spPr>
        <p:txBody>
          <a:bodyPr wrap="square" rtlCol="0">
            <a:spAutoFit/>
          </a:bodyPr>
          <a:p>
            <a:pPr algn="ctr"/>
            <a:r>
              <a:t>test.csv：测试集，共2000条，使用UTF-8编码。id与comment用“,”分割。</a:t>
            </a:r>
          </a:p>
        </p:txBody>
      </p:sp>
      <p:pic>
        <p:nvPicPr>
          <p:cNvPr id="4" name="图片 3"/>
          <p:cNvPicPr>
            <a:picLocks noChangeAspect="1"/>
          </p:cNvPicPr>
          <p:nvPr/>
        </p:nvPicPr>
        <p:blipFill>
          <a:blip r:embed="rId1"/>
          <a:stretch>
            <a:fillRect/>
          </a:stretch>
        </p:blipFill>
        <p:spPr>
          <a:xfrm>
            <a:off x="573405" y="1665605"/>
            <a:ext cx="11045190" cy="4617085"/>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539490" y="2867660"/>
            <a:ext cx="5113655" cy="829945"/>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ctr"/>
            <a:r>
              <a:rPr lang="zh-CN" altLang="en-US" sz="4800">
                <a:solidFill>
                  <a:srgbClr val="0F2E3E"/>
                </a:solidFill>
                <a:latin typeface="思源黑体旧字形 Normal" panose="020B0400000000000000" charset="-128"/>
                <a:ea typeface="思源黑体旧字形 Normal" panose="020B0400000000000000" charset="-128"/>
                <a:sym typeface="+mn-ea"/>
              </a:rPr>
              <a:t>赛</a:t>
            </a:r>
            <a:r>
              <a:rPr lang="en-US" altLang="zh-CN" sz="4800">
                <a:solidFill>
                  <a:srgbClr val="0F2E3E"/>
                </a:solidFill>
                <a:latin typeface="思源黑体旧字形 Normal" panose="020B0400000000000000" charset="-128"/>
                <a:ea typeface="思源黑体旧字形 Normal" panose="020B0400000000000000" charset="-128"/>
                <a:sym typeface="+mn-ea"/>
              </a:rPr>
              <a:t> </a:t>
            </a:r>
            <a:r>
              <a:rPr lang="zh-CN" altLang="en-US" sz="4800">
                <a:solidFill>
                  <a:srgbClr val="0F2E3E"/>
                </a:solidFill>
                <a:latin typeface="思源黑体旧字形 Normal" panose="020B0400000000000000" charset="-128"/>
                <a:ea typeface="思源黑体旧字形 Normal" panose="020B0400000000000000" charset="-128"/>
                <a:sym typeface="+mn-ea"/>
              </a:rPr>
              <a:t>题</a:t>
            </a:r>
            <a:r>
              <a:rPr lang="en-US" altLang="zh-CN" sz="4800">
                <a:solidFill>
                  <a:srgbClr val="0F2E3E"/>
                </a:solidFill>
                <a:latin typeface="思源黑体旧字形 Normal" panose="020B0400000000000000" charset="-128"/>
                <a:ea typeface="思源黑体旧字形 Normal" panose="020B0400000000000000" charset="-128"/>
                <a:sym typeface="+mn-ea"/>
              </a:rPr>
              <a:t> </a:t>
            </a:r>
            <a:r>
              <a:rPr lang="zh-CN" altLang="en-US" sz="4800">
                <a:solidFill>
                  <a:srgbClr val="0F2E3E"/>
                </a:solidFill>
                <a:latin typeface="思源黑体旧字形 Normal" panose="020B0400000000000000" charset="-128"/>
                <a:ea typeface="思源黑体旧字形 Normal" panose="020B0400000000000000" charset="-128"/>
                <a:sym typeface="+mn-ea"/>
              </a:rPr>
              <a:t>分</a:t>
            </a:r>
            <a:r>
              <a:rPr lang="en-US" altLang="zh-CN" sz="4800">
                <a:solidFill>
                  <a:srgbClr val="0F2E3E"/>
                </a:solidFill>
                <a:latin typeface="思源黑体旧字形 Normal" panose="020B0400000000000000" charset="-128"/>
                <a:ea typeface="思源黑体旧字形 Normal" panose="020B0400000000000000" charset="-128"/>
                <a:sym typeface="+mn-ea"/>
              </a:rPr>
              <a:t> </a:t>
            </a:r>
            <a:r>
              <a:rPr lang="zh-CN" altLang="en-US" sz="4800">
                <a:solidFill>
                  <a:srgbClr val="0F2E3E"/>
                </a:solidFill>
                <a:latin typeface="思源黑体旧字形 Normal" panose="020B0400000000000000" charset="-128"/>
                <a:ea typeface="思源黑体旧字形 Normal" panose="020B0400000000000000" charset="-128"/>
                <a:sym typeface="+mn-ea"/>
              </a:rPr>
              <a:t>析</a:t>
            </a:r>
            <a:endParaRPr lang="zh-CN" altLang="en-US" sz="4800">
              <a:solidFill>
                <a:srgbClr val="0F2E3E"/>
              </a:solidFill>
              <a:latin typeface="思源黑体旧字形 Normal" panose="020B0400000000000000" charset="-128"/>
              <a:ea typeface="思源黑体旧字形 Normal" panose="020B0400000000000000" charset="-128"/>
            </a:endParaRPr>
          </a:p>
        </p:txBody>
      </p:sp>
      <p:sp>
        <p:nvSpPr>
          <p:cNvPr id="55" name="矩形 54"/>
          <p:cNvSpPr/>
          <p:nvPr/>
        </p:nvSpPr>
        <p:spPr>
          <a:xfrm>
            <a:off x="3358515" y="3784600"/>
            <a:ext cx="5475605" cy="337185"/>
          </a:xfrm>
          <a:prstGeom prst="rect">
            <a:avLst/>
          </a:prstGeom>
        </p:spPr>
        <p:txBody>
          <a:bodyPr wrap="square">
            <a:spAutoFit/>
          </a:bodyPr>
          <a:p>
            <a:pPr lvl="0" algn="ctr" fontAlgn="base">
              <a:buClrTx/>
              <a:buSzTx/>
              <a:buFontTx/>
              <a:defRPr/>
            </a:pPr>
            <a:r>
              <a:rPr lang="en-US" altLang="zh-CN" sz="1600" b="1" spc="300" dirty="0">
                <a:solidFill>
                  <a:schemeClr val="accent1">
                    <a:lumMod val="50000"/>
                  </a:schemeClr>
                </a:solidFill>
                <a:latin typeface="Open Sans" panose="020B0606030504020204" pitchFamily="34" charset="0"/>
                <a:ea typeface="微软雅黑" panose="020B0503020204020204" charset="-122"/>
                <a:cs typeface="Open Sans" panose="020B0606030504020204" pitchFamily="34" charset="0"/>
                <a:sym typeface="Open Sans" panose="020B0606030504020204" pitchFamily="34" charset="0"/>
              </a:rPr>
              <a:t>THE PROBLEM ANALYSIS</a:t>
            </a:r>
            <a:endParaRPr lang="en-US" altLang="zh-CN" sz="1600" b="1">
              <a:latin typeface="思源黑体旧字形 Light" panose="020B0300000000000000" charset="-128"/>
              <a:ea typeface="思源黑体旧字形 Light" panose="020B0300000000000000" charset="-128"/>
              <a:sym typeface="+mn-ea"/>
            </a:endParaRPr>
          </a:p>
        </p:txBody>
      </p:sp>
      <p:sp>
        <p:nvSpPr>
          <p:cNvPr id="3" name="文本框 2"/>
          <p:cNvSpPr txBox="1"/>
          <p:nvPr/>
        </p:nvSpPr>
        <p:spPr>
          <a:xfrm>
            <a:off x="5402580" y="1457960"/>
            <a:ext cx="1386205" cy="1322070"/>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dist"/>
            <a:r>
              <a:rPr lang="en-US" altLang="zh-CN" sz="8000">
                <a:solidFill>
                  <a:srgbClr val="0F2E3E"/>
                </a:solidFill>
                <a:latin typeface="思源黑体旧字形 Normal" panose="020B0400000000000000" charset="-128"/>
                <a:ea typeface="思源黑体旧字形 Normal" panose="020B0400000000000000" charset="-128"/>
              </a:rPr>
              <a:t>02</a:t>
            </a:r>
            <a:endParaRPr lang="en-US" altLang="zh-CN" sz="8000">
              <a:solidFill>
                <a:srgbClr val="0F2E3E"/>
              </a:solidFill>
              <a:latin typeface="思源黑体旧字形 Normal" panose="020B0400000000000000" charset="-128"/>
              <a:ea typeface="思源黑体旧字形 Normal" panose="020B0400000000000000" charset="-128"/>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3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7.xml><?xml version="1.0" encoding="utf-8"?>
<p:tagLst xmlns:p="http://schemas.openxmlformats.org/presentationml/2006/main">
  <p:tag name="KSO_WM_BEAUTIFY_FLAG" val="#wm#"/>
  <p:tag name="KSO_WM_TEMPLATE_CATEGORY" val="custom"/>
  <p:tag name="KSO_WM_TEMPLATE_INDEX" val="20187308"/>
</p:tagLst>
</file>

<file path=ppt/tags/tag38.xml><?xml version="1.0" encoding="utf-8"?>
<p:tagLst xmlns:p="http://schemas.openxmlformats.org/presentationml/2006/main">
  <p:tag name="KSO_WM_BEAUTIFY_FLAG" val="#wm#"/>
  <p:tag name="KSO_WM_TEMPLATE_CATEGORY" val="custom"/>
  <p:tag name="KSO_WM_TEMPLATE_INDEX" val="20187308"/>
</p:tagLst>
</file>

<file path=ppt/tags/tag39.xml><?xml version="1.0" encoding="utf-8"?>
<p:tagLst xmlns:p="http://schemas.openxmlformats.org/presentationml/2006/main">
  <p:tag name="KSO_WM_BEAUTIFY_FLAG" val="#wm#"/>
  <p:tag name="KSO_WM_TEMPLATE_CATEGORY" val="custom"/>
  <p:tag name="KSO_WM_TEMPLATE_INDEX" val="20187308"/>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xml><?xml version="1.0" encoding="utf-8"?>
<p:tagLst xmlns:p="http://schemas.openxmlformats.org/presentationml/2006/main">
  <p:tag name="KSO_WM_BEAUTIFY_FLAG" val="#wm#"/>
  <p:tag name="KSO_WM_TEMPLATE_CATEGORY" val="custom"/>
  <p:tag name="KSO_WM_TEMPLATE_INDEX" val="20187308"/>
</p:tagLst>
</file>

<file path=ppt/tags/tag41.xml><?xml version="1.0" encoding="utf-8"?>
<p:tagLst xmlns:p="http://schemas.openxmlformats.org/presentationml/2006/main">
  <p:tag name="KSO_WM_UNIT_PLACING_PICTURE_USER_VIEWPORT" val="{&quot;height&quot;:580,&quot;width&quot;:3038}"/>
</p:tagLst>
</file>

<file path=ppt/tags/tag42.xml><?xml version="1.0" encoding="utf-8"?>
<p:tagLst xmlns:p="http://schemas.openxmlformats.org/presentationml/2006/main">
  <p:tag name="KSO_WM_UNIT_TABLE_BEAUTIFY" val="smartTable{9714d6bd-70f9-4109-8cce-52ef11ce28c2}"/>
  <p:tag name="TABLE_ENDDRAG_ORIGIN_RECT" val="549*299"/>
  <p:tag name="TABLE_ENDDRAG_RECT" val="227*191*549*299"/>
</p:tagLst>
</file>

<file path=ppt/tags/tag43.xml><?xml version="1.0" encoding="utf-8"?>
<p:tagLst xmlns:p="http://schemas.openxmlformats.org/presentationml/2006/main">
  <p:tag name="KSO_WM_BEAUTIFY_FLAG" val="#wm#"/>
  <p:tag name="KSO_WM_TEMPLATE_CATEGORY" val="custom"/>
  <p:tag name="KSO_WM_TEMPLATE_INDEX" val="20187308"/>
</p:tagLst>
</file>

<file path=ppt/tags/tag44.xml><?xml version="1.0" encoding="utf-8"?>
<p:tagLst xmlns:p="http://schemas.openxmlformats.org/presentationml/2006/main">
  <p:tag name="KSO_WM_BEAUTIFY_FLAG" val="#wm#"/>
  <p:tag name="KSO_WM_TEMPLATE_CATEGORY" val="custom"/>
  <p:tag name="KSO_WM_TEMPLATE_INDEX" val="20187308"/>
</p:tagLst>
</file>

<file path=ppt/tags/tag45.xml><?xml version="1.0" encoding="utf-8"?>
<p:tagLst xmlns:p="http://schemas.openxmlformats.org/presentationml/2006/main">
  <p:tag name="KSO_WM_BEAUTIFY_FLAG" val="#wm#"/>
  <p:tag name="KSO_WM_TEMPLATE_CATEGORY" val="custom"/>
  <p:tag name="KSO_WM_TEMPLATE_INDEX" val="20187308"/>
</p:tagLst>
</file>

<file path=ppt/tags/tag46.xml><?xml version="1.0" encoding="utf-8"?>
<p:tagLst xmlns:p="http://schemas.openxmlformats.org/presentationml/2006/main">
  <p:tag name="KSO_WM_BEAUTIFY_FLAG" val="#wm#"/>
  <p:tag name="KSO_WM_TEMPLATE_CATEGORY" val="custom"/>
  <p:tag name="KSO_WM_TEMPLATE_INDEX" val="20187308"/>
</p:tagLst>
</file>

<file path=ppt/tags/tag47.xml><?xml version="1.0" encoding="utf-8"?>
<p:tagLst xmlns:p="http://schemas.openxmlformats.org/presentationml/2006/main">
  <p:tag name="KSO_WM_BEAUTIFY_FLAG" val="#wm#"/>
  <p:tag name="KSO_WM_TEMPLATE_CATEGORY" val="custom"/>
  <p:tag name="KSO_WM_TEMPLATE_INDEX" val="20187308"/>
</p:tagLst>
</file>

<file path=ppt/tags/tag48.xml><?xml version="1.0" encoding="utf-8"?>
<p:tagLst xmlns:p="http://schemas.openxmlformats.org/presentationml/2006/main">
  <p:tag name="KSO_WM_BEAUTIFY_FLAG" val="#wm#"/>
  <p:tag name="KSO_WM_TEMPLATE_CATEGORY" val="custom"/>
  <p:tag name="KSO_WM_TEMPLATE_INDEX" val="20187308"/>
</p:tagLst>
</file>

<file path=ppt/tags/tag49.xml><?xml version="1.0" encoding="utf-8"?>
<p:tagLst xmlns:p="http://schemas.openxmlformats.org/presentationml/2006/main">
  <p:tag name="KSO_WM_BEAUTIFY_FLAG" val="#wm#"/>
  <p:tag name="KSO_WM_TEMPLATE_CATEGORY" val="custom"/>
  <p:tag name="KSO_WM_TEMPLATE_INDEX" val="20187308"/>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xml><?xml version="1.0" encoding="utf-8"?>
<p:tagLst xmlns:p="http://schemas.openxmlformats.org/presentationml/2006/main">
  <p:tag name="KSO_WM_BEAUTIFY_FLAG" val="#wm#"/>
  <p:tag name="KSO_WM_TEMPLATE_CATEGORY" val="custom"/>
  <p:tag name="KSO_WM_TEMPLATE_INDEX" val="20187308"/>
</p:tagLst>
</file>

<file path=ppt/tags/tag51.xml><?xml version="1.0" encoding="utf-8"?>
<p:tagLst xmlns:p="http://schemas.openxmlformats.org/presentationml/2006/main">
  <p:tag name="KSO_WM_BEAUTIFY_FLAG" val="#wm#"/>
  <p:tag name="KSO_WM_TEMPLATE_CATEGORY" val="custom"/>
  <p:tag name="KSO_WM_TEMPLATE_INDEX" val="20187308"/>
</p:tagLst>
</file>

<file path=ppt/tags/tag52.xml><?xml version="1.0" encoding="utf-8"?>
<p:tagLst xmlns:p="http://schemas.openxmlformats.org/presentationml/2006/main">
  <p:tag name="KSO_WM_BEAUTIFY_FLAG" val="#wm#"/>
  <p:tag name="KSO_WM_TEMPLATE_CATEGORY" val="custom"/>
  <p:tag name="KSO_WM_TEMPLATE_INDEX" val="20187308"/>
</p:tagLst>
</file>

<file path=ppt/tags/tag53.xml><?xml version="1.0" encoding="utf-8"?>
<p:tagLst xmlns:p="http://schemas.openxmlformats.org/presentationml/2006/main">
  <p:tag name="KSO_WM_BEAUTIFY_FLAG" val="#wm#"/>
  <p:tag name="KSO_WM_TEMPLATE_CATEGORY" val="custom"/>
  <p:tag name="KSO_WM_TEMPLATE_INDEX" val="20187308"/>
</p:tagLst>
</file>

<file path=ppt/tags/tag54.xml><?xml version="1.0" encoding="utf-8"?>
<p:tagLst xmlns:p="http://schemas.openxmlformats.org/presentationml/2006/main">
  <p:tag name="KSO_WM_BEAUTIFY_FLAG" val="#wm#"/>
  <p:tag name="KSO_WM_TEMPLATE_CATEGORY" val="custom"/>
  <p:tag name="KSO_WM_TEMPLATE_INDEX" val="20187308"/>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4770_1*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4770"/>
  <p:tag name="KSO_WM_UNIT_VALUE" val="954"/>
  <p:tag name="KSO_WM_TEMPLATE_ASSEMBLE_XID" val="60656ea34054ed1e2fb7fcd3"/>
  <p:tag name="KSO_WM_TEMPLATE_ASSEMBLE_GROUPID" val="60656ea34054ed1e2fb7fcd3"/>
</p:tagLst>
</file>

<file path=ppt/tags/tag56.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14770_1*a*1"/>
  <p:tag name="KSO_WM_TEMPLATE_CATEGORY" val="diagram"/>
  <p:tag name="KSO_WM_TEMPLATE_INDEX" val="20214770"/>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16f2c5157ac74d158f4a2673911d942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b&quot;,&quot;fill_mode&quot;:&quot;full&quot;,&quot;sacle_strategy&quot;:&quot;smart&quot;}"/>
  <p:tag name="KSO_WM_ASSEMBLE_CHIP_INDEX" val="0ba9961fef0346f0938a212ad63c8f22"/>
  <p:tag name="KSO_WM_UNIT_TEXT_FILL_FORE_SCHEMECOLOR_INDEX_BRIGHTNESS" val="0"/>
  <p:tag name="KSO_WM_UNIT_TEXT_FILL_FORE_SCHEMECOLOR_INDEX" val="13"/>
  <p:tag name="KSO_WM_UNIT_TEXT_FILL_TYPE" val="1"/>
  <p:tag name="KSO_WM_TEMPLATE_ASSEMBLE_XID" val="60656ea34054ed1e2fb7fcd3"/>
  <p:tag name="KSO_WM_TEMPLATE_ASSEMBLE_GROUPID" val="60656ea34054ed1e2fb7fcd3"/>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19139_2*l_h_i*1_1_3"/>
  <p:tag name="KSO_WM_TEMPLATE_CATEGORY" val="diagram"/>
  <p:tag name="KSO_WM_TEMPLATE_INDEX" val="20219139"/>
  <p:tag name="KSO_WM_UNIT_LAYERLEVEL" val="1_1_1"/>
  <p:tag name="KSO_WM_TAG_VERSION" val="1.0"/>
  <p:tag name="KSO_WM_BEAUTIFY_FLAG" val="#wm#"/>
  <p:tag name="KSO_WM_CHIP_GROUPID" val="60b9dcded573a1aeab43bb28"/>
  <p:tag name="KSO_WM_CHIP_XID" val="60b9dcded573a1aeab43bb29"/>
  <p:tag name="KSO_WM_ASSEMBLE_CHIP_INDEX" val="ea451bb7f6434b33ba1cc7ff124353cf"/>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19139_2*l_h_i*1_1_4"/>
  <p:tag name="KSO_WM_TEMPLATE_CATEGORY" val="diagram"/>
  <p:tag name="KSO_WM_TEMPLATE_INDEX" val="20219139"/>
  <p:tag name="KSO_WM_UNIT_LAYERLEVEL" val="1_1_1"/>
  <p:tag name="KSO_WM_TAG_VERSION" val="1.0"/>
  <p:tag name="KSO_WM_BEAUTIFY_FLAG" val="#wm#"/>
  <p:tag name="KSO_WM_CHIP_GROUPID" val="60b9dcded573a1aeab43bb28"/>
  <p:tag name="KSO_WM_CHIP_XID" val="60b9dcded573a1aeab43bb29"/>
  <p:tag name="KSO_WM_ASSEMBLE_CHIP_INDEX" val="ea451bb7f6434b33ba1cc7ff124353cf"/>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9139_2*l_h_i*1_1_1"/>
  <p:tag name="KSO_WM_TEMPLATE_CATEGORY" val="diagram"/>
  <p:tag name="KSO_WM_TEMPLATE_INDEX" val="20219139"/>
  <p:tag name="KSO_WM_UNIT_LAYERLEVEL" val="1_1_1"/>
  <p:tag name="KSO_WM_TAG_VERSION" val="1.0"/>
  <p:tag name="KSO_WM_BEAUTIFY_FLAG" val="#wm#"/>
  <p:tag name="KSO_WM_CHIP_GROUPID" val="60b9dcded573a1aeab43bb28"/>
  <p:tag name="KSO_WM_CHIP_XID" val="60b9dcded573a1aeab43bb29"/>
  <p:tag name="KSO_WM_ASSEMBLE_CHIP_INDEX" val="ea451bb7f6434b33ba1cc7ff124353cf"/>
  <p:tag name="KSO_WM_UNIT_VALUE" val="5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5"/>
  <p:tag name="KSO_WM_UNIT_ID" val="diagram20219139_2*l_h_i*1_1_5"/>
  <p:tag name="KSO_WM_TEMPLATE_CATEGORY" val="diagram"/>
  <p:tag name="KSO_WM_TEMPLATE_INDEX" val="20219139"/>
  <p:tag name="KSO_WM_UNIT_LAYERLEVEL" val="1_1_1"/>
  <p:tag name="KSO_WM_TAG_VERSION" val="1.0"/>
  <p:tag name="KSO_WM_BEAUTIFY_FLAG" val="#wm#"/>
  <p:tag name="KSO_WM_CHIP_GROUPID" val="60b9dcded573a1aeab43bb28"/>
  <p:tag name="KSO_WM_CHIP_XID" val="60b9dcded573a1aeab43bb29"/>
  <p:tag name="KSO_WM_ASSEMBLE_CHIP_INDEX" val="ea451bb7f6434b33ba1cc7ff124353cf"/>
  <p:tag name="KSO_WM_UNIT_VALUE" val="1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19139_2*l_h_i*1_1_2"/>
  <p:tag name="KSO_WM_TEMPLATE_CATEGORY" val="diagram"/>
  <p:tag name="KSO_WM_TEMPLATE_INDEX" val="20219139"/>
  <p:tag name="KSO_WM_UNIT_LAYERLEVEL" val="1_1_1"/>
  <p:tag name="KSO_WM_TAG_VERSION" val="1.0"/>
  <p:tag name="KSO_WM_BEAUTIFY_FLAG" val="#wm#"/>
  <p:tag name="KSO_WM_CHIP_GROUPID" val="60b9dcded573a1aeab43bb28"/>
  <p:tag name="KSO_WM_CHIP_XID" val="60b9dcded573a1aeab43bb29"/>
  <p:tag name="KSO_WM_ASSEMBLE_CHIP_INDEX" val="ea451bb7f6434b33ba1cc7ff124353cf"/>
  <p:tag name="KSO_WM_UNIT_VALUE" val="1"/>
  <p:tag name="KSO_WM_UNIT_TEXT_FILL_FORE_SCHEMECOLOR_INDEX_BRIGHTNESS" val="0"/>
  <p:tag name="KSO_WM_UNIT_TEXT_FILL_FORE_SCHEMECOLOR_INDEX" val="14"/>
  <p:tag name="KSO_WM_UNIT_TEXT_FILL_TYPE" val="1"/>
  <p:tag name="KSO_WM_UNIT_USESOURCEFORMAT_APPLY" val="1"/>
</p:tagLst>
</file>

<file path=ppt/tags/tag62.xml><?xml version="1.0" encoding="utf-8"?>
<p:tagLst xmlns:p="http://schemas.openxmlformats.org/presentationml/2006/main">
  <p:tag name="KSO_WM_UNIT_SUBTYPE" val="a"/>
  <p:tag name="KSO_WM_UNIT_NOCLEAR" val="0"/>
  <p:tag name="KSO_WM_UNIT_VALUE" val="8"/>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9139_2*l_h_f*1_1_1"/>
  <p:tag name="KSO_WM_TEMPLATE_CATEGORY" val="diagram"/>
  <p:tag name="KSO_WM_TEMPLATE_INDEX" val="20219139"/>
  <p:tag name="KSO_WM_UNIT_LAYERLEVEL" val="1_1_1"/>
  <p:tag name="KSO_WM_TAG_VERSION" val="1.0"/>
  <p:tag name="KSO_WM_BEAUTIFY_FLAG" val="#wm#"/>
  <p:tag name="KSO_WM_UNIT_PRESET_TEXT" val="输入你的正文"/>
  <p:tag name="KSO_WM_CHIP_GROUPID" val="60b9dcded573a1aeab43bb28"/>
  <p:tag name="KSO_WM_CHIP_XID" val="60b9dcded573a1aeab43bb29"/>
  <p:tag name="KSO_WM_ASSEMBLE_CHIP_INDEX" val="ea451bb7f6434b33ba1cc7ff124353cf"/>
  <p:tag name="KSO_WM_UNIT_TEXT_FILL_FORE_SCHEMECOLOR_INDEX_BRIGHTNESS" val="0"/>
  <p:tag name="KSO_WM_UNIT_TEXT_FILL_FORE_SCHEMECOLOR_INDEX" val="14"/>
  <p:tag name="KSO_WM_UNIT_TEXT_FILL_TYPE" val="1"/>
  <p:tag name="KSO_WM_UNIT_USESOURCEFORMAT_APPLY"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19139_2*l_h_i*1_2_3"/>
  <p:tag name="KSO_WM_TEMPLATE_CATEGORY" val="diagram"/>
  <p:tag name="KSO_WM_TEMPLATE_INDEX" val="20219139"/>
  <p:tag name="KSO_WM_UNIT_LAYERLEVEL" val="1_1_1"/>
  <p:tag name="KSO_WM_TAG_VERSION" val="1.0"/>
  <p:tag name="KSO_WM_BEAUTIFY_FLAG" val="#wm#"/>
  <p:tag name="KSO_WM_CHIP_GROUPID" val="60b9dcded573a1aeab43bb28"/>
  <p:tag name="KSO_WM_CHIP_XID" val="60b9dcded573a1aeab43bb29"/>
  <p:tag name="KSO_WM_ASSEMBLE_CHIP_INDEX" val="ea451bb7f6434b33ba1cc7ff124353cf"/>
  <p:tag name="KSO_WM_UNIT_VALUE" val="0"/>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19139_2*l_h_i*1_2_4"/>
  <p:tag name="KSO_WM_TEMPLATE_CATEGORY" val="diagram"/>
  <p:tag name="KSO_WM_TEMPLATE_INDEX" val="20219139"/>
  <p:tag name="KSO_WM_UNIT_LAYERLEVEL" val="1_1_1"/>
  <p:tag name="KSO_WM_TAG_VERSION" val="1.0"/>
  <p:tag name="KSO_WM_BEAUTIFY_FLAG" val="#wm#"/>
  <p:tag name="KSO_WM_CHIP_GROUPID" val="60b9dcded573a1aeab43bb28"/>
  <p:tag name="KSO_WM_CHIP_XID" val="60b9dcded573a1aeab43bb29"/>
  <p:tag name="KSO_WM_ASSEMBLE_CHIP_INDEX" val="ea451bb7f6434b33ba1cc7ff124353cf"/>
  <p:tag name="KSO_WM_UNIT_VALUE" val="0"/>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9139_2*l_h_i*1_2_1"/>
  <p:tag name="KSO_WM_TEMPLATE_CATEGORY" val="diagram"/>
  <p:tag name="KSO_WM_TEMPLATE_INDEX" val="20219139"/>
  <p:tag name="KSO_WM_UNIT_LAYERLEVEL" val="1_1_1"/>
  <p:tag name="KSO_WM_TAG_VERSION" val="1.0"/>
  <p:tag name="KSO_WM_BEAUTIFY_FLAG" val="#wm#"/>
  <p:tag name="KSO_WM_CHIP_GROUPID" val="60b9dcded573a1aeab43bb28"/>
  <p:tag name="KSO_WM_CHIP_XID" val="60b9dcded573a1aeab43bb29"/>
  <p:tag name="KSO_WM_ASSEMBLE_CHIP_INDEX" val="ea451bb7f6434b33ba1cc7ff124353cf"/>
  <p:tag name="KSO_WM_UNIT_VALUE" val="50"/>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5"/>
  <p:tag name="KSO_WM_UNIT_ID" val="diagram20219139_2*l_h_i*1_2_5"/>
  <p:tag name="KSO_WM_TEMPLATE_CATEGORY" val="diagram"/>
  <p:tag name="KSO_WM_TEMPLATE_INDEX" val="20219139"/>
  <p:tag name="KSO_WM_UNIT_LAYERLEVEL" val="1_1_1"/>
  <p:tag name="KSO_WM_TAG_VERSION" val="1.0"/>
  <p:tag name="KSO_WM_BEAUTIFY_FLAG" val="#wm#"/>
  <p:tag name="KSO_WM_CHIP_GROUPID" val="60b9dcded573a1aeab43bb28"/>
  <p:tag name="KSO_WM_CHIP_XID" val="60b9dcded573a1aeab43bb29"/>
  <p:tag name="KSO_WM_ASSEMBLE_CHIP_INDEX" val="ea451bb7f6434b33ba1cc7ff124353cf"/>
  <p:tag name="KSO_WM_UNIT_VALUE" val="12"/>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19139_2*l_h_i*1_2_2"/>
  <p:tag name="KSO_WM_TEMPLATE_CATEGORY" val="diagram"/>
  <p:tag name="KSO_WM_TEMPLATE_INDEX" val="20219139"/>
  <p:tag name="KSO_WM_UNIT_LAYERLEVEL" val="1_1_1"/>
  <p:tag name="KSO_WM_TAG_VERSION" val="1.0"/>
  <p:tag name="KSO_WM_BEAUTIFY_FLAG" val="#wm#"/>
  <p:tag name="KSO_WM_CHIP_GROUPID" val="60b9dcded573a1aeab43bb28"/>
  <p:tag name="KSO_WM_CHIP_XID" val="60b9dcded573a1aeab43bb29"/>
  <p:tag name="KSO_WM_ASSEMBLE_CHIP_INDEX" val="ea451bb7f6434b33ba1cc7ff124353cf"/>
  <p:tag name="KSO_WM_UNIT_VALUE" val="1"/>
  <p:tag name="KSO_WM_UNIT_TEXT_FILL_FORE_SCHEMECOLOR_INDEX_BRIGHTNESS" val="0"/>
  <p:tag name="KSO_WM_UNIT_TEXT_FILL_FORE_SCHEMECOLOR_INDEX" val="14"/>
  <p:tag name="KSO_WM_UNIT_TEXT_FILL_TYPE" val="1"/>
  <p:tag name="KSO_WM_UNIT_USESOURCEFORMAT_APPLY" val="1"/>
</p:tagLst>
</file>

<file path=ppt/tags/tag68.xml><?xml version="1.0" encoding="utf-8"?>
<p:tagLst xmlns:p="http://schemas.openxmlformats.org/presentationml/2006/main">
  <p:tag name="KSO_WM_UNIT_SUBTYPE" val="a"/>
  <p:tag name="KSO_WM_UNIT_NOCLEAR" val="0"/>
  <p:tag name="KSO_WM_UNIT_VALUE" val="8"/>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9139_2*l_h_f*1_2_1"/>
  <p:tag name="KSO_WM_TEMPLATE_CATEGORY" val="diagram"/>
  <p:tag name="KSO_WM_TEMPLATE_INDEX" val="20219139"/>
  <p:tag name="KSO_WM_UNIT_LAYERLEVEL" val="1_1_1"/>
  <p:tag name="KSO_WM_TAG_VERSION" val="1.0"/>
  <p:tag name="KSO_WM_BEAUTIFY_FLAG" val="#wm#"/>
  <p:tag name="KSO_WM_UNIT_PRESET_TEXT" val="输入你的正文"/>
  <p:tag name="KSO_WM_CHIP_GROUPID" val="60b9dcded573a1aeab43bb28"/>
  <p:tag name="KSO_WM_CHIP_XID" val="60b9dcded573a1aeab43bb29"/>
  <p:tag name="KSO_WM_ASSEMBLE_CHIP_INDEX" val="ea451bb7f6434b33ba1cc7ff124353cf"/>
  <p:tag name="KSO_WM_UNIT_TEXT_FILL_FORE_SCHEMECOLOR_INDEX_BRIGHTNESS" val="0"/>
  <p:tag name="KSO_WM_UNIT_TEXT_FILL_FORE_SCHEMECOLOR_INDEX" val="14"/>
  <p:tag name="KSO_WM_UNIT_TEXT_FILL_TYPE" val="1"/>
  <p:tag name="KSO_WM_UNIT_USESOURCEFORMAT_APPLY"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19139_2*l_h_i*1_3_3"/>
  <p:tag name="KSO_WM_TEMPLATE_CATEGORY" val="diagram"/>
  <p:tag name="KSO_WM_TEMPLATE_INDEX" val="20219139"/>
  <p:tag name="KSO_WM_UNIT_LAYERLEVEL" val="1_1_1"/>
  <p:tag name="KSO_WM_TAG_VERSION" val="1.0"/>
  <p:tag name="KSO_WM_BEAUTIFY_FLAG" val="#wm#"/>
  <p:tag name="KSO_WM_CHIP_GROUPID" val="60b9dcded573a1aeab43bb28"/>
  <p:tag name="KSO_WM_CHIP_XID" val="60b9dcded573a1aeab43bb29"/>
  <p:tag name="KSO_WM_ASSEMBLE_CHIP_INDEX" val="ea451bb7f6434b33ba1cc7ff124353cf"/>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219139_2*l_h_i*1_3_4"/>
  <p:tag name="KSO_WM_TEMPLATE_CATEGORY" val="diagram"/>
  <p:tag name="KSO_WM_TEMPLATE_INDEX" val="20219139"/>
  <p:tag name="KSO_WM_UNIT_LAYERLEVEL" val="1_1_1"/>
  <p:tag name="KSO_WM_TAG_VERSION" val="1.0"/>
  <p:tag name="KSO_WM_BEAUTIFY_FLAG" val="#wm#"/>
  <p:tag name="KSO_WM_CHIP_GROUPID" val="60b9dcded573a1aeab43bb28"/>
  <p:tag name="KSO_WM_CHIP_XID" val="60b9dcded573a1aeab43bb29"/>
  <p:tag name="KSO_WM_ASSEMBLE_CHIP_INDEX" val="ea451bb7f6434b33ba1cc7ff124353cf"/>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9139_2*l_h_i*1_3_1"/>
  <p:tag name="KSO_WM_TEMPLATE_CATEGORY" val="diagram"/>
  <p:tag name="KSO_WM_TEMPLATE_INDEX" val="20219139"/>
  <p:tag name="KSO_WM_UNIT_LAYERLEVEL" val="1_1_1"/>
  <p:tag name="KSO_WM_TAG_VERSION" val="1.0"/>
  <p:tag name="KSO_WM_BEAUTIFY_FLAG" val="#wm#"/>
  <p:tag name="KSO_WM_CHIP_GROUPID" val="60b9dcded573a1aeab43bb28"/>
  <p:tag name="KSO_WM_CHIP_XID" val="60b9dcded573a1aeab43bb29"/>
  <p:tag name="KSO_WM_ASSEMBLE_CHIP_INDEX" val="ea451bb7f6434b33ba1cc7ff124353cf"/>
  <p:tag name="KSO_WM_UNIT_VALUE" val="5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5"/>
  <p:tag name="KSO_WM_UNIT_ID" val="diagram20219139_2*l_h_i*1_3_5"/>
  <p:tag name="KSO_WM_TEMPLATE_CATEGORY" val="diagram"/>
  <p:tag name="KSO_WM_TEMPLATE_INDEX" val="20219139"/>
  <p:tag name="KSO_WM_UNIT_LAYERLEVEL" val="1_1_1"/>
  <p:tag name="KSO_WM_TAG_VERSION" val="1.0"/>
  <p:tag name="KSO_WM_BEAUTIFY_FLAG" val="#wm#"/>
  <p:tag name="KSO_WM_CHIP_GROUPID" val="60b9dcded573a1aeab43bb28"/>
  <p:tag name="KSO_WM_CHIP_XID" val="60b9dcded573a1aeab43bb29"/>
  <p:tag name="KSO_WM_ASSEMBLE_CHIP_INDEX" val="ea451bb7f6434b33ba1cc7ff124353cf"/>
  <p:tag name="KSO_WM_UNIT_VALUE" val="1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19139_2*l_h_i*1_3_2"/>
  <p:tag name="KSO_WM_TEMPLATE_CATEGORY" val="diagram"/>
  <p:tag name="KSO_WM_TEMPLATE_INDEX" val="20219139"/>
  <p:tag name="KSO_WM_UNIT_LAYERLEVEL" val="1_1_1"/>
  <p:tag name="KSO_WM_TAG_VERSION" val="1.0"/>
  <p:tag name="KSO_WM_BEAUTIFY_FLAG" val="#wm#"/>
  <p:tag name="KSO_WM_CHIP_GROUPID" val="60b9dcded573a1aeab43bb28"/>
  <p:tag name="KSO_WM_CHIP_XID" val="60b9dcded573a1aeab43bb29"/>
  <p:tag name="KSO_WM_ASSEMBLE_CHIP_INDEX" val="ea451bb7f6434b33ba1cc7ff124353cf"/>
  <p:tag name="KSO_WM_UNIT_VALUE" val="1"/>
  <p:tag name="KSO_WM_UNIT_TEXT_FILL_FORE_SCHEMECOLOR_INDEX_BRIGHTNESS" val="0"/>
  <p:tag name="KSO_WM_UNIT_TEXT_FILL_FORE_SCHEMECOLOR_INDEX" val="14"/>
  <p:tag name="KSO_WM_UNIT_TEXT_FILL_TYPE" val="1"/>
  <p:tag name="KSO_WM_UNIT_USESOURCEFORMAT_APPLY" val="1"/>
</p:tagLst>
</file>

<file path=ppt/tags/tag74.xml><?xml version="1.0" encoding="utf-8"?>
<p:tagLst xmlns:p="http://schemas.openxmlformats.org/presentationml/2006/main">
  <p:tag name="KSO_WM_UNIT_SUBTYPE" val="a"/>
  <p:tag name="KSO_WM_UNIT_NOCLEAR" val="0"/>
  <p:tag name="KSO_WM_UNIT_VALUE" val="8"/>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9139_2*l_h_f*1_3_1"/>
  <p:tag name="KSO_WM_TEMPLATE_CATEGORY" val="diagram"/>
  <p:tag name="KSO_WM_TEMPLATE_INDEX" val="20219139"/>
  <p:tag name="KSO_WM_UNIT_LAYERLEVEL" val="1_1_1"/>
  <p:tag name="KSO_WM_TAG_VERSION" val="1.0"/>
  <p:tag name="KSO_WM_BEAUTIFY_FLAG" val="#wm#"/>
  <p:tag name="KSO_WM_UNIT_PRESET_TEXT" val="输入你的正文"/>
  <p:tag name="KSO_WM_CHIP_GROUPID" val="60b9dcded573a1aeab43bb28"/>
  <p:tag name="KSO_WM_CHIP_XID" val="60b9dcded573a1aeab43bb29"/>
  <p:tag name="KSO_WM_ASSEMBLE_CHIP_INDEX" val="ea451bb7f6434b33ba1cc7ff124353cf"/>
  <p:tag name="KSO_WM_UNIT_TEXT_FILL_FORE_SCHEMECOLOR_INDEX_BRIGHTNESS" val="0"/>
  <p:tag name="KSO_WM_UNIT_TEXT_FILL_FORE_SCHEMECOLOR_INDEX" val="14"/>
  <p:tag name="KSO_WM_UNIT_TEXT_FILL_TYPE" val="1"/>
  <p:tag name="KSO_WM_UNIT_USESOURCEFORMAT_APPLY" val="1"/>
</p:tagLst>
</file>

<file path=ppt/tags/tag75.xml><?xml version="1.0" encoding="utf-8"?>
<p:tagLst xmlns:p="http://schemas.openxmlformats.org/presentationml/2006/main">
  <p:tag name="KSO_WM_BEAUTIFY_FLAG" val="#wm#"/>
  <p:tag name="KSO_WM_TEMPLATE_CATEGORY" val="diagram"/>
  <p:tag name="KSO_WM_TEMPLATE_INDEX" val="20214770"/>
  <p:tag name="KSO_WM_SLIDE_CAN_ADD_NAVIGATION" val="1"/>
  <p:tag name="KSO_WM_SLIDE_BACKGROUND" val="[&quot;belt&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SLIDE_ID" val="diagram2021477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396"/>
  <p:tag name="KSO_WM_SLIDE_POSITION" val="0*72"/>
  <p:tag name="KSO_WM_TAG_VERSION" val="1.0"/>
  <p:tag name="KSO_WM_SLIDE_LAYOUT" val="a_d"/>
  <p:tag name="KSO_WM_SLIDE_LAYOUT_CNT" val="1_1"/>
  <p:tag name="KSO_WM_CHIP_FILLPROP" val="[[{&quot;text_align&quot;:&quot;cb&quot;,&quot;text_direction&quot;:&quot;horizontal&quot;,&quot;support_big_font&quot;:false,&quot;fill_id&quot;:&quot;0bb3bce93e974e0b92b18ebc9503a411&quot;,&quot;fill_align&quot;:&quot;cb&quot;,&quot;chip_types&quot;:[&quot;header&quot;]},{&quot;text_align&quot;:&quot;ct&quot;,&quot;text_direction&quot;:&quot;horizontal&quot;,&quot;support_features&quot;:[&quot;collage&quot;,&quot;carousel&quot;],&quot;support_big_font&quot;:false,&quot;fill_id&quot;:&quot;43cb2c5ecb9b413b80e764121e93ea58&quot;,&quot;fill_align&quot;:&quot;ct&quot;,&quot;chip_types&quot;:[&quot;diagram&quot;,&quot;picture&quot;,&quot;chart&quot;,&quot;table&quot;,&quot;video&quot;]}],[{&quot;text_align&quot;:&quot;cb&quot;,&quot;text_direction&quot;:&quot;horizontal&quot;,&quot;support_big_font&quot;:false,&quot;fill_id&quot;:&quot;0bb3bce93e974e0b92b18ebc9503a411&quot;,&quot;fill_align&quot;:&quot;cb&quot;,&quot;chip_types&quot;:[&quot;header&quot;]},{&quot;text_align&quot;:&quot;lt&quot;,&quot;text_direction&quot;:&quot;horizontal&quot;,&quot;support_features&quot;:[&quot;collage&quot;,&quot;carousel&quot;],&quot;support_big_font&quot;:false,&quot;fill_id&quot;:&quot;43cb2c5ecb9b413b80e764121e93ea58&quot;,&quot;fill_align&quot;:&quot;ct&quot;,&quot;chip_types&quot;:[&quot;text&quot;]}]]"/>
  <p:tag name="KSO_WM_CHIP_XID" val="5f5ee39a32f7a7921113de0a"/>
  <p:tag name="KSO_WM_CHIP_DECFILLPROP" val="[]"/>
  <p:tag name="KSO_WM_CHIP_GROUPID" val="5e6f1b6d605d5daf04fe602a"/>
  <p:tag name="KSO_WM_SLIDE_BK_DARK_LIGHT" val="2"/>
  <p:tag name="KSO_WM_SLIDE_BACKGROUND_TYPE" val="belt"/>
  <p:tag name="KSO_WM_SLIDE_SUPPORT_FEATURE_TYPE" val="3"/>
  <p:tag name="KSO_WM_TEMPLATE_ASSEMBLE_XID" val="60656ea34054ed1e2fb7fcd3"/>
  <p:tag name="KSO_WM_TEMPLATE_ASSEMBLE_GROUPID" val="60656ea34054ed1e2fb7fcd3"/>
  <p:tag name="KSO_WM_SLIDE_LAYOUT_INFO" val="{&quot;backgroundInfo&quot;:[{&quot;bottom&quot;:0.13333334,&quot;bottomAbs&quot;:false,&quot;left&quot;:0,&quot;leftAbs&quot;:false,&quot;right&quot;:0,&quot;rightAbs&quot;:false,&quot;top&quot;:0.13333334,&quot;topAbs&quot;:false,&quot;type&quot;:&quot;belt&quot;}],&quot;id&quot;:&quot;2021-04-01T15:10:15&quot;,&quot;maxSize&quot;:{&quot;size1&quot;:37.800063578287755},&quot;minSize&quot;:{&quot;size1&quot;:33.300063578287755},&quot;normalSize&quot;:{&quot;size1&quot;:33.37552358661945},&quot;subLayout&quot;:[{&quot;id&quot;:&quot;2021-04-01T15:10:15&quot;,&quot;margin&quot;:{&quot;bottom&quot;:0.02600000612437725,&quot;left&quot;:1.6929999589920044,&quot;right&quot;:1.6929999589920044,&quot;top&quot;:4.2330002784729},&quot;type&quot;:0},{&quot;id&quot;:&quot;2021-04-01T15:10:15&quot;,&quot;margin&quot;:{&quot;bottom&quot;:4.2330002784729,&quot;left&quot;:1.6929999589920044,&quot;right&quot;:1.6929999589920044,&quot;top&quot;:0.847000002861023},&quot;type&quot;:0}],&quot;type&quot;:0}"/>
</p:tagLst>
</file>

<file path=ppt/tags/tag76.xml><?xml version="1.0" encoding="utf-8"?>
<p:tagLst xmlns:p="http://schemas.openxmlformats.org/presentationml/2006/main">
  <p:tag name="KSO_WM_BEAUTIFY_FLAG" val="#wm#"/>
  <p:tag name="KSO_WM_TEMPLATE_CATEGORY" val="custom"/>
  <p:tag name="KSO_WM_TEMPLATE_INDEX" val="20187308"/>
</p:tagLst>
</file>

<file path=ppt/tags/tag77.xml><?xml version="1.0" encoding="utf-8"?>
<p:tagLst xmlns:p="http://schemas.openxmlformats.org/presentationml/2006/main">
  <p:tag name="KSO_WM_BEAUTIFY_FLAG" val="#wm#"/>
  <p:tag name="KSO_WM_TEMPLATE_CATEGORY" val="custom"/>
  <p:tag name="KSO_WM_TEMPLATE_INDEX" val="20187308"/>
</p:tagLst>
</file>

<file path=ppt/tags/tag78.xml><?xml version="1.0" encoding="utf-8"?>
<p:tagLst xmlns:p="http://schemas.openxmlformats.org/presentationml/2006/main">
  <p:tag name="KSO_WM_BEAUTIFY_FLAG" val="#wm#"/>
  <p:tag name="KSO_WM_TEMPLATE_CATEGORY" val="custom"/>
  <p:tag name="KSO_WM_TEMPLATE_INDEX" val="20187308"/>
</p:tagLst>
</file>

<file path=ppt/tags/tag79.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7308"/>
</p:tagLst>
</file>

<file path=ppt/tags/tag81.xml><?xml version="1.0" encoding="utf-8"?>
<p:tagLst xmlns:p="http://schemas.openxmlformats.org/presentationml/2006/main">
  <p:tag name="KSO_WM_BEAUTIFY_FLAG" val="#wm#"/>
  <p:tag name="KSO_WM_TEMPLATE_CATEGORY" val="custom"/>
  <p:tag name="KSO_WM_TEMPLATE_INDEX" val="20187308"/>
</p:tagLst>
</file>

<file path=ppt/tags/tag82.xml><?xml version="1.0" encoding="utf-8"?>
<p:tagLst xmlns:p="http://schemas.openxmlformats.org/presentationml/2006/main">
  <p:tag name="KSO_WM_BEAUTIFY_FLAG" val="#wm#"/>
  <p:tag name="KSO_WM_TEMPLATE_CATEGORY" val="custom"/>
  <p:tag name="KSO_WM_TEMPLATE_INDEX" val="20187308"/>
</p:tagLst>
</file>

<file path=ppt/tags/tag83.xml><?xml version="1.0" encoding="utf-8"?>
<p:tagLst xmlns:p="http://schemas.openxmlformats.org/presentationml/2006/main">
  <p:tag name="KSO_WM_BEAUTIFY_FLAG" val="#wm#"/>
  <p:tag name="KSO_WM_TEMPLATE_CATEGORY" val="custom"/>
  <p:tag name="KSO_WM_TEMPLATE_INDEX" val="20187308"/>
</p:tagLst>
</file>

<file path=ppt/tags/tag8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5.xml><?xml version="1.0" encoding="utf-8"?>
<p:tagLst xmlns:p="http://schemas.openxmlformats.org/presentationml/2006/main">
  <p:tag name="KSO_WPP_MARK_KEY" val="4ab6dbaf-7fae-44ca-a57e-2241670807a3"/>
  <p:tag name="COMMONDATA" val="eyJjb3VudCI6MTcsImhkaWQiOiI3Y2QxMDIxZmUwM2E5ZmQ2ZmY0NWVkMzIxNjEwZDk5MSIsInVzZXJDb3VudCI6MTd9"/>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2372</Words>
  <Application>WPS 演示</Application>
  <PresentationFormat>宽屏</PresentationFormat>
  <Paragraphs>239</Paragraphs>
  <Slides>27</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Arial</vt:lpstr>
      <vt:lpstr>宋体</vt:lpstr>
      <vt:lpstr>Wingdings</vt:lpstr>
      <vt:lpstr>微软雅黑</vt:lpstr>
      <vt:lpstr>思源黑体旧字形 Normal</vt:lpstr>
      <vt:lpstr>黑体</vt:lpstr>
      <vt:lpstr>Open Sans</vt:lpstr>
      <vt:lpstr>思源黑体旧字形 Light</vt:lpstr>
      <vt:lpstr>Arial Unicode MS</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南华大学计算机学院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机器学习课程设计</dc:title>
  <dc:creator>薛吴桐</dc:creator>
  <dc:subject>O2O评论发现</dc:subject>
  <cp:lastModifiedBy>皮蛋大魔王</cp:lastModifiedBy>
  <cp:revision>71</cp:revision>
  <dcterms:created xsi:type="dcterms:W3CDTF">2019-06-19T02:08:00Z</dcterms:created>
  <dcterms:modified xsi:type="dcterms:W3CDTF">2022-11-04T14:27:52Z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KSOTemplateUUID">
    <vt:lpwstr>v1.0_mb_8blerXUEYOZCCJcfIFMHSg==</vt:lpwstr>
  </property>
  <property fmtid="{D5CDD505-2E9C-101B-9397-08002B2CF9AE}" pid="4" name="ICV">
    <vt:lpwstr>2816E156553941E180E05BDA629BB8CE</vt:lpwstr>
  </property>
</Properties>
</file>