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2"/>
  </p:notesMasterIdLst>
  <p:sldIdLst>
    <p:sldId id="310" r:id="rId2"/>
    <p:sldId id="308" r:id="rId3"/>
    <p:sldId id="309" r:id="rId4"/>
    <p:sldId id="311" r:id="rId5"/>
    <p:sldId id="312" r:id="rId6"/>
    <p:sldId id="314" r:id="rId7"/>
    <p:sldId id="313" r:id="rId8"/>
    <p:sldId id="315" r:id="rId9"/>
    <p:sldId id="316" r:id="rId10"/>
    <p:sldId id="317"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EB Garamond" panose="020B0604020202020204" charset="0"/>
      <p:regular r:id="rId17"/>
      <p:bold r:id="rId18"/>
      <p:italic r:id="rId19"/>
      <p:boldItalic r:id="rId20"/>
    </p:embeddedFont>
    <p:embeddedFont>
      <p:font typeface="Playfair Display" panose="020B0604020202020204" charset="0"/>
      <p:regular r:id="rId21"/>
      <p:bold r:id="rId22"/>
      <p:italic r:id="rId23"/>
      <p:boldItalic r:id="rId24"/>
    </p:embeddedFont>
    <p:embeddedFont>
      <p:font typeface="Calibri Light" panose="020F0302020204030204" pitchFamily="34" charset="0"/>
      <p:regular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02C1865-EAA7-4E3A-A3FE-50528AB36431}">
  <a:tblStyle styleId="{102C1865-EAA7-4E3A-A3FE-50528AB3643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779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1021924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2683780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189" lvl="0" indent="-342892">
              <a:spcBef>
                <a:spcPts val="0"/>
              </a:spcBef>
              <a:spcAft>
                <a:spcPts val="0"/>
              </a:spcAft>
              <a:buSzPts val="1800"/>
              <a:buChar char="●"/>
              <a:defRPr/>
            </a:lvl1pPr>
            <a:lvl2pPr marL="914378" lvl="1" indent="-342892">
              <a:spcBef>
                <a:spcPts val="1600"/>
              </a:spcBef>
              <a:spcAft>
                <a:spcPts val="0"/>
              </a:spcAft>
              <a:buSzPts val="1800"/>
              <a:buChar char="○"/>
              <a:defRPr/>
            </a:lvl2pPr>
            <a:lvl3pPr marL="1371566" lvl="2" indent="-342892">
              <a:spcBef>
                <a:spcPts val="1600"/>
              </a:spcBef>
              <a:spcAft>
                <a:spcPts val="0"/>
              </a:spcAft>
              <a:buSzPts val="1800"/>
              <a:buChar char="■"/>
              <a:defRPr/>
            </a:lvl3pPr>
            <a:lvl4pPr marL="1828754" lvl="3" indent="-342892">
              <a:spcBef>
                <a:spcPts val="1600"/>
              </a:spcBef>
              <a:spcAft>
                <a:spcPts val="0"/>
              </a:spcAft>
              <a:buSzPts val="1800"/>
              <a:buChar char="●"/>
              <a:defRPr/>
            </a:lvl4pPr>
            <a:lvl5pPr marL="2285943" lvl="4" indent="-342892">
              <a:spcBef>
                <a:spcPts val="1600"/>
              </a:spcBef>
              <a:spcAft>
                <a:spcPts val="0"/>
              </a:spcAft>
              <a:buSzPts val="1800"/>
              <a:buChar char="○"/>
              <a:defRPr/>
            </a:lvl5pPr>
            <a:lvl6pPr marL="2743132" lvl="5" indent="-342892">
              <a:spcBef>
                <a:spcPts val="1600"/>
              </a:spcBef>
              <a:spcAft>
                <a:spcPts val="0"/>
              </a:spcAft>
              <a:buSzPts val="1800"/>
              <a:buChar char="■"/>
              <a:defRPr/>
            </a:lvl6pPr>
            <a:lvl7pPr marL="3200320" lvl="6" indent="-342892">
              <a:spcBef>
                <a:spcPts val="1600"/>
              </a:spcBef>
              <a:spcAft>
                <a:spcPts val="0"/>
              </a:spcAft>
              <a:buSzPts val="1800"/>
              <a:buChar char="●"/>
              <a:defRPr/>
            </a:lvl7pPr>
            <a:lvl8pPr marL="3657509" lvl="7" indent="-342892">
              <a:spcBef>
                <a:spcPts val="1600"/>
              </a:spcBef>
              <a:spcAft>
                <a:spcPts val="0"/>
              </a:spcAft>
              <a:buSzPts val="1800"/>
              <a:buChar char="○"/>
              <a:defRPr/>
            </a:lvl8pPr>
            <a:lvl9pPr marL="4114697" lvl="8" indent="-342892">
              <a:spcBef>
                <a:spcPts val="1600"/>
              </a:spcBef>
              <a:spcAft>
                <a:spcPts val="1600"/>
              </a:spcAft>
              <a:buSzPts val="18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63087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2510808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4DBF81-E95E-4A76-A47C-EA481D1C8073}" type="datetimeFigureOut">
              <a:rPr lang="en-US" smtClean="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2248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4DBF81-E95E-4A76-A47C-EA481D1C8073}" type="datetimeFigureOut">
              <a:rPr lang="en-US" smtClean="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1537785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4DBF81-E95E-4A76-A47C-EA481D1C8073}" type="datetimeFigureOut">
              <a:rPr lang="en-US" smtClean="0"/>
              <a:t>1/12/2022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2382987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4DBF81-E95E-4A76-A47C-EA481D1C8073}" type="datetimeFigureOut">
              <a:rPr lang="en-US" smtClean="0"/>
              <a:t>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2326684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D4DBF81-E95E-4A76-A47C-EA481D1C8073}" type="datetimeFigureOut">
              <a:rPr lang="en-US" smtClean="0"/>
              <a:t>1/12/2022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3340347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BD4DBF81-E95E-4A76-A47C-EA481D1C8073}" type="datetimeFigureOut">
              <a:rPr lang="en-US" smtClean="0"/>
              <a:t>1/12/2022</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43DB761-FE6A-4780-994E-08EEF474BA74}" type="slidenum">
              <a:rPr lang="en-US" smtClean="0"/>
              <a:t>‹#›</a:t>
            </a:fld>
            <a:endParaRPr lang="en-US" dirty="0"/>
          </a:p>
        </p:txBody>
      </p:sp>
    </p:spTree>
    <p:extLst>
      <p:ext uri="{BB962C8B-B14F-4D97-AF65-F5344CB8AC3E}">
        <p14:creationId xmlns:p14="http://schemas.microsoft.com/office/powerpoint/2010/main" val="1858989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D4DBF81-E95E-4A76-A47C-EA481D1C8073}" type="datetimeFigureOut">
              <a:rPr lang="en-US" smtClean="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750081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BD4DBF81-E95E-4A76-A47C-EA481D1C8073}" type="datetimeFigureOut">
              <a:rPr lang="en-US" smtClean="0"/>
              <a:t>1/12/2022</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043DB761-FE6A-4780-994E-08EEF474BA74}" type="slidenum">
              <a:rPr lang="en-US" smtClean="0"/>
              <a:t>‹#›</a:t>
            </a:fld>
            <a:endParaRPr lang="en-US" dirty="0"/>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4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youtu.be/MB6NXzGKMKg" TargetMode="External"/><Relationship Id="rId7" Type="http://schemas.openxmlformats.org/officeDocument/2006/relationships/hyperlink" Target="https://zapier.com/blog/advanced-google-search-tricks/#operators" TargetMode="External"/><Relationship Id="rId2" Type="http://schemas.openxmlformats.org/officeDocument/2006/relationships/hyperlink" Target="https://youtu.be/VMwjscSCcf0" TargetMode="External"/><Relationship Id="rId1" Type="http://schemas.openxmlformats.org/officeDocument/2006/relationships/slideLayout" Target="../slideLayouts/slideLayout2.xml"/><Relationship Id="rId6" Type="http://schemas.openxmlformats.org/officeDocument/2006/relationships/hyperlink" Target="https://advice.writing.utoronto.ca/researching/research-using-internet/" TargetMode="External"/><Relationship Id="rId5" Type="http://schemas.openxmlformats.org/officeDocument/2006/relationships/hyperlink" Target="https://youtu.be/TLZ6W-Nqv1I" TargetMode="External"/><Relationship Id="rId4" Type="http://schemas.openxmlformats.org/officeDocument/2006/relationships/hyperlink" Target="https://youtu.be/gCfzeONu3M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youtube.com/watch?v=UB2iYzKeej8" TargetMode="External"/><Relationship Id="rId3" Type="http://schemas.openxmlformats.org/officeDocument/2006/relationships/hyperlink" Target="https://hbr.org/2016/11/how-to-write-email-with-military-precision" TargetMode="External"/><Relationship Id="rId7" Type="http://schemas.openxmlformats.org/officeDocument/2006/relationships/hyperlink" Target="https://www.youtube.com/watch?v=85gg_pgij4I" TargetMode="External"/><Relationship Id="rId2" Type="http://schemas.openxmlformats.org/officeDocument/2006/relationships/hyperlink" Target="https://dataedge.ischool.berkeley.edu/2015/schedule/using-decisions-framing-analytics-problems-consulting-perspective" TargetMode="External"/><Relationship Id="rId1" Type="http://schemas.openxmlformats.org/officeDocument/2006/relationships/slideLayout" Target="../slideLayouts/slideLayout2.xml"/><Relationship Id="rId6" Type="http://schemas.openxmlformats.org/officeDocument/2006/relationships/hyperlink" Target="https://blog.ted.com/10-tips-for-better-slide-decks/" TargetMode="External"/><Relationship Id="rId5" Type="http://schemas.openxmlformats.org/officeDocument/2006/relationships/hyperlink" Target="https://www.businesswritingblog.com/business_writing/2013/05/write-better-executive-summaries.html" TargetMode="External"/><Relationship Id="rId4" Type="http://schemas.openxmlformats.org/officeDocument/2006/relationships/hyperlink" Target="https://www.ted.com/talks/todd_nesloney_tell_your_story" TargetMode="External"/><Relationship Id="rId9" Type="http://schemas.openxmlformats.org/officeDocument/2006/relationships/hyperlink" Target="https://blog.wsb.com/new-presentation-technology-going-beyond-the-powerpoi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76141"/>
            <a:ext cx="7543800" cy="2674620"/>
          </a:xfrm>
        </p:spPr>
        <p:txBody>
          <a:bodyPr anchor="ctr">
            <a:normAutofit/>
          </a:bodyPr>
          <a:lstStyle/>
          <a:p>
            <a:pPr algn="ctr"/>
            <a:r>
              <a:rPr lang="en-US" sz="2400" spc="0" dirty="0">
                <a:solidFill>
                  <a:srgbClr val="0070C0"/>
                </a:solidFill>
                <a:latin typeface="Calibri" panose="020F0502020204030204" pitchFamily="34" charset="0"/>
                <a:cs typeface="Calibri" panose="020F0502020204030204" pitchFamily="34" charset="0"/>
              </a:rPr>
              <a:t>Multivariate Methods for </a:t>
            </a:r>
            <a:r>
              <a:rPr lang="en-US" sz="2400" spc="0" dirty="0" smtClean="0">
                <a:solidFill>
                  <a:srgbClr val="0070C0"/>
                </a:solidFill>
                <a:latin typeface="Calibri" panose="020F0502020204030204" pitchFamily="34" charset="0"/>
                <a:cs typeface="Calibri" panose="020F0502020204030204" pitchFamily="34" charset="0"/>
              </a:rPr>
              <a:t>Analytics</a:t>
            </a:r>
            <a:br>
              <a:rPr lang="en-US" sz="2400" spc="0" dirty="0" smtClean="0">
                <a:solidFill>
                  <a:srgbClr val="0070C0"/>
                </a:solidFill>
                <a:latin typeface="Calibri" panose="020F0502020204030204" pitchFamily="34" charset="0"/>
                <a:cs typeface="Calibri" panose="020F0502020204030204" pitchFamily="34" charset="0"/>
              </a:rPr>
            </a:br>
            <a:r>
              <a:rPr lang="en-US" sz="2400" spc="0" dirty="0" smtClean="0">
                <a:solidFill>
                  <a:srgbClr val="0070C0"/>
                </a:solidFill>
                <a:latin typeface="Calibri" panose="020F0502020204030204" pitchFamily="34" charset="0"/>
                <a:cs typeface="Calibri" panose="020F0502020204030204" pitchFamily="34" charset="0"/>
              </a:rPr>
              <a:t>Group Project</a:t>
            </a:r>
            <a:r>
              <a:rPr lang="en-US" sz="2400" spc="0" dirty="0">
                <a:solidFill>
                  <a:srgbClr val="0070C0"/>
                </a:solidFill>
                <a:latin typeface="Calibri" panose="020F0502020204030204" pitchFamily="34" charset="0"/>
                <a:cs typeface="Calibri" panose="020F0502020204030204" pitchFamily="34" charset="0"/>
              </a:rPr>
              <a:t/>
            </a:r>
            <a:br>
              <a:rPr lang="en-US" sz="2400" spc="0" dirty="0">
                <a:solidFill>
                  <a:srgbClr val="0070C0"/>
                </a:solidFill>
                <a:latin typeface="Calibri" panose="020F0502020204030204" pitchFamily="34" charset="0"/>
                <a:cs typeface="Calibri" panose="020F0502020204030204" pitchFamily="34" charset="0"/>
              </a:rPr>
            </a:br>
            <a:r>
              <a:rPr lang="en-US" sz="2400" spc="0" dirty="0">
                <a:solidFill>
                  <a:srgbClr val="0070C0"/>
                </a:solidFill>
                <a:latin typeface="Calibri" panose="020F0502020204030204" pitchFamily="34" charset="0"/>
                <a:cs typeface="Calibri" panose="020F0502020204030204" pitchFamily="34" charset="0"/>
              </a:rPr>
              <a:t/>
            </a:r>
            <a:br>
              <a:rPr lang="en-US" sz="2400" spc="0" dirty="0">
                <a:solidFill>
                  <a:srgbClr val="0070C0"/>
                </a:solidFill>
                <a:latin typeface="Calibri" panose="020F0502020204030204" pitchFamily="34" charset="0"/>
                <a:cs typeface="Calibri" panose="020F0502020204030204" pitchFamily="34" charset="0"/>
              </a:rPr>
            </a:br>
            <a:r>
              <a:rPr lang="en-US" sz="2400" spc="0" dirty="0">
                <a:solidFill>
                  <a:srgbClr val="0070C0"/>
                </a:solidFill>
                <a:latin typeface="Calibri" panose="020F0502020204030204" pitchFamily="34" charset="0"/>
                <a:cs typeface="Calibri" panose="020F0502020204030204" pitchFamily="34" charset="0"/>
              </a:rPr>
              <a:t>MBAN 6400</a:t>
            </a:r>
            <a:r>
              <a:rPr lang="en-US" sz="1800" spc="0" dirty="0">
                <a:solidFill>
                  <a:srgbClr val="0070C0"/>
                </a:solidFill>
                <a:latin typeface="Calibri" panose="020F0502020204030204" pitchFamily="34" charset="0"/>
                <a:cs typeface="Calibri" panose="020F0502020204030204" pitchFamily="34" charset="0"/>
              </a:rPr>
              <a:t/>
            </a:r>
            <a:br>
              <a:rPr lang="en-US" sz="1800" spc="0" dirty="0">
                <a:solidFill>
                  <a:srgbClr val="0070C0"/>
                </a:solidFill>
                <a:latin typeface="Calibri" panose="020F0502020204030204" pitchFamily="34" charset="0"/>
                <a:cs typeface="Calibri" panose="020F0502020204030204" pitchFamily="34" charset="0"/>
              </a:rPr>
            </a:br>
            <a:r>
              <a:rPr lang="en-US" sz="1800" spc="0" dirty="0">
                <a:solidFill>
                  <a:srgbClr val="0070C0"/>
                </a:solidFill>
                <a:latin typeface="Calibri" panose="020F0502020204030204" pitchFamily="34" charset="0"/>
                <a:cs typeface="Calibri" panose="020F0502020204030204" pitchFamily="34" charset="0"/>
              </a:rPr>
              <a:t/>
            </a:r>
            <a:br>
              <a:rPr lang="en-US" sz="1800" spc="0" dirty="0">
                <a:solidFill>
                  <a:srgbClr val="0070C0"/>
                </a:solidFill>
                <a:latin typeface="Calibri" panose="020F0502020204030204" pitchFamily="34" charset="0"/>
                <a:cs typeface="Calibri" panose="020F0502020204030204" pitchFamily="34" charset="0"/>
              </a:rPr>
            </a:br>
            <a:r>
              <a:rPr lang="en-US" sz="2100" spc="0" dirty="0">
                <a:solidFill>
                  <a:schemeClr val="tx1"/>
                </a:solidFill>
                <a:latin typeface="Calibri" panose="020F0502020204030204" pitchFamily="34" charset="0"/>
                <a:cs typeface="Calibri" panose="020F0502020204030204" pitchFamily="34" charset="0"/>
              </a:rPr>
              <a:t>Hemant Sangwan</a:t>
            </a:r>
          </a:p>
        </p:txBody>
      </p:sp>
    </p:spTree>
    <p:extLst>
      <p:ext uri="{BB962C8B-B14F-4D97-AF65-F5344CB8AC3E}">
        <p14:creationId xmlns:p14="http://schemas.microsoft.com/office/powerpoint/2010/main" val="738782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2400" spc="0" dirty="0">
                <a:solidFill>
                  <a:srgbClr val="0070C0"/>
                </a:solidFill>
                <a:latin typeface="Calibri" panose="020F0502020204030204" pitchFamily="34" charset="0"/>
                <a:cs typeface="Calibri" panose="020F0502020204030204" pitchFamily="34" charset="0"/>
              </a:rPr>
              <a:t>References</a:t>
            </a:r>
          </a:p>
        </p:txBody>
      </p:sp>
      <p:sp>
        <p:nvSpPr>
          <p:cNvPr id="3" name="Content Placeholder 2"/>
          <p:cNvSpPr>
            <a:spLocks noGrp="1"/>
          </p:cNvSpPr>
          <p:nvPr>
            <p:ph idx="1"/>
          </p:nvPr>
        </p:nvSpPr>
        <p:spPr>
          <a:xfrm>
            <a:off x="822960" y="1301175"/>
            <a:ext cx="7543800" cy="3017520"/>
          </a:xfrm>
        </p:spPr>
        <p:txBody>
          <a:bodyPr>
            <a:noAutofit/>
          </a:bodyPr>
          <a:lstStyle/>
          <a:p>
            <a:pPr marL="822960" lvl="2" indent="-274320" fontAlgn="base">
              <a:lnSpc>
                <a:spcPct val="100000"/>
              </a:lnSpc>
              <a:spcBef>
                <a:spcPts val="0"/>
              </a:spcBef>
              <a:spcAft>
                <a:spcPts val="0"/>
              </a:spcAft>
              <a:buClrTx/>
              <a:buSzPct val="100000"/>
              <a:buFont typeface="Arial" panose="020B0604020202020204" pitchFamily="34" charset="0"/>
              <a:buChar char="•"/>
            </a:pPr>
            <a:r>
              <a:rPr lang="en-US" sz="1200" b="1" dirty="0">
                <a:solidFill>
                  <a:schemeClr val="tx1"/>
                </a:solidFill>
                <a:latin typeface="Calibri" panose="020F0502020204030204" pitchFamily="34" charset="0"/>
                <a:cs typeface="Calibri" panose="020F0502020204030204" pitchFamily="34" charset="0"/>
              </a:rPr>
              <a:t>Managing clients - in project and presentation</a:t>
            </a:r>
          </a:p>
          <a:p>
            <a:pPr marL="960120" lvl="3" indent="-274320" fontAlgn="base">
              <a:lnSpc>
                <a:spcPct val="100000"/>
              </a:lnSpc>
              <a:spcBef>
                <a:spcPts val="0"/>
              </a:spcBef>
              <a:spcAft>
                <a:spcPts val="0"/>
              </a:spcAft>
              <a:buClrTx/>
              <a:buSzPct val="80000"/>
              <a:buFont typeface="Courier New" panose="02070309020205020404" pitchFamily="49" charset="0"/>
              <a:buChar char="o"/>
            </a:pPr>
            <a:r>
              <a:rPr lang="en-US" sz="1200" i="1" dirty="0">
                <a:solidFill>
                  <a:schemeClr val="tx1"/>
                </a:solidFill>
                <a:latin typeface="Calibri" panose="020F0502020204030204" pitchFamily="34" charset="0"/>
                <a:cs typeface="Calibri" panose="020F0502020204030204" pitchFamily="34" charset="0"/>
              </a:rPr>
              <a:t>Cultural differences in business: </a:t>
            </a:r>
            <a:r>
              <a:rPr lang="en-US" sz="1200" i="1" dirty="0">
                <a:solidFill>
                  <a:schemeClr val="tx1"/>
                </a:solidFill>
                <a:latin typeface="Calibri" panose="020F0502020204030204" pitchFamily="34" charset="0"/>
                <a:cs typeface="Calibri" panose="020F0502020204030204" pitchFamily="34" charset="0"/>
                <a:hlinkClick r:id="rId2"/>
              </a:rPr>
              <a:t>https://youtu.be/VMwjscSCcf0</a:t>
            </a:r>
            <a:endParaRPr lang="en-US" sz="1200" i="1" dirty="0">
              <a:solidFill>
                <a:schemeClr val="tx1"/>
              </a:solidFill>
              <a:latin typeface="Calibri" panose="020F0502020204030204" pitchFamily="34" charset="0"/>
              <a:cs typeface="Calibri" panose="020F0502020204030204" pitchFamily="34" charset="0"/>
            </a:endParaRPr>
          </a:p>
          <a:p>
            <a:pPr marL="960120" lvl="3" indent="-274320" fontAlgn="base">
              <a:lnSpc>
                <a:spcPct val="100000"/>
              </a:lnSpc>
              <a:spcBef>
                <a:spcPts val="0"/>
              </a:spcBef>
              <a:spcAft>
                <a:spcPts val="0"/>
              </a:spcAft>
              <a:buClrTx/>
              <a:buSzPct val="80000"/>
              <a:buFont typeface="Courier New" panose="02070309020205020404" pitchFamily="49" charset="0"/>
              <a:buChar char="o"/>
            </a:pPr>
            <a:r>
              <a:rPr lang="en-US" sz="1200" i="1" dirty="0">
                <a:solidFill>
                  <a:schemeClr val="tx1"/>
                </a:solidFill>
                <a:latin typeface="Calibri" panose="020F0502020204030204" pitchFamily="34" charset="0"/>
                <a:cs typeface="Calibri" panose="020F0502020204030204" pitchFamily="34" charset="0"/>
              </a:rPr>
              <a:t>Humour and cultural differences in international business: </a:t>
            </a:r>
            <a:r>
              <a:rPr lang="en-US" sz="1200" i="1" dirty="0">
                <a:solidFill>
                  <a:schemeClr val="tx1"/>
                </a:solidFill>
                <a:latin typeface="Calibri" panose="020F0502020204030204" pitchFamily="34" charset="0"/>
                <a:cs typeface="Calibri" panose="020F0502020204030204" pitchFamily="34" charset="0"/>
                <a:hlinkClick r:id="rId3"/>
              </a:rPr>
              <a:t>https://youtu.be/MB6NXzGKMKg</a:t>
            </a:r>
            <a:endParaRPr lang="en-US" sz="1200" i="1" dirty="0">
              <a:solidFill>
                <a:schemeClr val="tx1"/>
              </a:solidFill>
              <a:latin typeface="Calibri" panose="020F0502020204030204" pitchFamily="34" charset="0"/>
              <a:cs typeface="Calibri" panose="020F0502020204030204" pitchFamily="34" charset="0"/>
            </a:endParaRPr>
          </a:p>
          <a:p>
            <a:pPr marL="960120" lvl="3" indent="-274320" fontAlgn="base">
              <a:lnSpc>
                <a:spcPct val="100000"/>
              </a:lnSpc>
              <a:spcBef>
                <a:spcPts val="0"/>
              </a:spcBef>
              <a:spcAft>
                <a:spcPts val="0"/>
              </a:spcAft>
              <a:buClrTx/>
              <a:buSzPct val="80000"/>
              <a:buFont typeface="Courier New" panose="02070309020205020404" pitchFamily="49" charset="0"/>
              <a:buChar char="o"/>
            </a:pPr>
            <a:r>
              <a:rPr lang="en-US" sz="1200" i="1" dirty="0">
                <a:solidFill>
                  <a:schemeClr val="tx1"/>
                </a:solidFill>
                <a:latin typeface="Calibri" panose="020F0502020204030204" pitchFamily="34" charset="0"/>
                <a:cs typeface="Calibri" panose="020F0502020204030204" pitchFamily="34" charset="0"/>
              </a:rPr>
              <a:t>How miscommunication happens - </a:t>
            </a:r>
            <a:r>
              <a:rPr lang="en-US" sz="1200" dirty="0">
                <a:solidFill>
                  <a:schemeClr val="tx1"/>
                </a:solidFill>
                <a:latin typeface="Calibri" panose="020F0502020204030204" pitchFamily="34" charset="0"/>
                <a:cs typeface="Calibri" panose="020F0502020204030204" pitchFamily="34" charset="0"/>
              </a:rPr>
              <a:t>Katherine </a:t>
            </a:r>
            <a:r>
              <a:rPr lang="en-US" sz="1200" dirty="0" err="1">
                <a:solidFill>
                  <a:schemeClr val="tx1"/>
                </a:solidFill>
                <a:latin typeface="Calibri" panose="020F0502020204030204" pitchFamily="34" charset="0"/>
                <a:cs typeface="Calibri" panose="020F0502020204030204" pitchFamily="34" charset="0"/>
              </a:rPr>
              <a:t>Hampsten</a:t>
            </a:r>
            <a:r>
              <a:rPr lang="en-US" sz="1200" i="1" dirty="0">
                <a:solidFill>
                  <a:schemeClr val="tx1"/>
                </a:solidFill>
                <a:latin typeface="Calibri" panose="020F0502020204030204" pitchFamily="34" charset="0"/>
                <a:cs typeface="Calibri" panose="020F0502020204030204" pitchFamily="34" charset="0"/>
              </a:rPr>
              <a:t>: </a:t>
            </a:r>
            <a:r>
              <a:rPr lang="en-US" sz="1200" i="1" dirty="0">
                <a:solidFill>
                  <a:schemeClr val="tx1"/>
                </a:solidFill>
                <a:latin typeface="Calibri" panose="020F0502020204030204" pitchFamily="34" charset="0"/>
                <a:cs typeface="Calibri" panose="020F0502020204030204" pitchFamily="34" charset="0"/>
                <a:hlinkClick r:id="rId4"/>
              </a:rPr>
              <a:t>https://youtu.be/gCfzeONu3Mo</a:t>
            </a:r>
            <a:endParaRPr lang="en-US" sz="1200" i="1" dirty="0">
              <a:solidFill>
                <a:schemeClr val="tx1"/>
              </a:solidFill>
              <a:latin typeface="Calibri" panose="020F0502020204030204" pitchFamily="34" charset="0"/>
              <a:cs typeface="Calibri" panose="020F0502020204030204" pitchFamily="34" charset="0"/>
            </a:endParaRPr>
          </a:p>
          <a:p>
            <a:pPr marL="960120" lvl="3" indent="-274320" fontAlgn="base">
              <a:lnSpc>
                <a:spcPct val="100000"/>
              </a:lnSpc>
              <a:spcBef>
                <a:spcPts val="0"/>
              </a:spcBef>
              <a:spcAft>
                <a:spcPts val="0"/>
              </a:spcAft>
              <a:buClrTx/>
              <a:buSzPct val="80000"/>
              <a:buFont typeface="Courier New" panose="02070309020205020404" pitchFamily="49" charset="0"/>
              <a:buChar char="o"/>
            </a:pPr>
            <a:r>
              <a:rPr lang="en-US" sz="1200" i="1" dirty="0">
                <a:solidFill>
                  <a:schemeClr val="tx1"/>
                </a:solidFill>
                <a:latin typeface="Calibri" panose="020F0502020204030204" pitchFamily="34" charset="0"/>
                <a:cs typeface="Calibri" panose="020F0502020204030204" pitchFamily="34" charset="0"/>
              </a:rPr>
              <a:t>Working with your tough critics - </a:t>
            </a:r>
            <a:r>
              <a:rPr lang="en-US" sz="1200" dirty="0">
                <a:solidFill>
                  <a:schemeClr val="tx1"/>
                </a:solidFill>
                <a:latin typeface="Calibri" panose="020F0502020204030204" pitchFamily="34" charset="0"/>
                <a:cs typeface="Calibri" panose="020F0502020204030204" pitchFamily="34" charset="0"/>
              </a:rPr>
              <a:t>Bob </a:t>
            </a:r>
            <a:r>
              <a:rPr lang="en-US" sz="1200" dirty="0" err="1">
                <a:solidFill>
                  <a:schemeClr val="tx1"/>
                </a:solidFill>
                <a:latin typeface="Calibri" panose="020F0502020204030204" pitchFamily="34" charset="0"/>
                <a:cs typeface="Calibri" panose="020F0502020204030204" pitchFamily="34" charset="0"/>
              </a:rPr>
              <a:t>Langert</a:t>
            </a:r>
            <a:r>
              <a:rPr lang="en-US" sz="1200" i="1" dirty="0">
                <a:solidFill>
                  <a:schemeClr val="tx1"/>
                </a:solidFill>
                <a:latin typeface="Calibri" panose="020F0502020204030204" pitchFamily="34" charset="0"/>
                <a:cs typeface="Calibri" panose="020F0502020204030204" pitchFamily="34" charset="0"/>
              </a:rPr>
              <a:t>: </a:t>
            </a:r>
            <a:r>
              <a:rPr lang="en-US" sz="1200" i="1" dirty="0">
                <a:solidFill>
                  <a:schemeClr val="tx1"/>
                </a:solidFill>
                <a:latin typeface="Calibri" panose="020F0502020204030204" pitchFamily="34" charset="0"/>
                <a:cs typeface="Calibri" panose="020F0502020204030204" pitchFamily="34" charset="0"/>
                <a:hlinkClick r:id="rId5"/>
              </a:rPr>
              <a:t>https://youtu.be/TLZ6W-Nqv1I</a:t>
            </a:r>
            <a:endParaRPr lang="en-US" sz="1200" i="1" dirty="0">
              <a:solidFill>
                <a:schemeClr val="tx1"/>
              </a:solidFill>
              <a:latin typeface="Calibri" panose="020F0502020204030204" pitchFamily="34" charset="0"/>
              <a:cs typeface="Calibri" panose="020F0502020204030204" pitchFamily="34" charset="0"/>
            </a:endParaRPr>
          </a:p>
          <a:p>
            <a:pPr marL="822960" lvl="2" indent="-274320" fontAlgn="base">
              <a:lnSpc>
                <a:spcPct val="100000"/>
              </a:lnSpc>
              <a:spcBef>
                <a:spcPts val="0"/>
              </a:spcBef>
              <a:spcAft>
                <a:spcPts val="0"/>
              </a:spcAft>
              <a:buClrTx/>
              <a:buSzPct val="100000"/>
              <a:buFont typeface="Arial" panose="020B0604020202020204" pitchFamily="34" charset="0"/>
              <a:buChar char="•"/>
            </a:pPr>
            <a:endParaRPr lang="en-US" altLang="en-US" sz="1200" i="1" dirty="0">
              <a:solidFill>
                <a:schemeClr val="tx1"/>
              </a:solidFill>
              <a:latin typeface="Calibri" panose="020F0502020204030204" pitchFamily="34" charset="0"/>
              <a:cs typeface="Calibri" panose="020F0502020204030204" pitchFamily="34" charset="0"/>
            </a:endParaRPr>
          </a:p>
          <a:p>
            <a:pPr marL="822960" lvl="2" indent="-274320" fontAlgn="base">
              <a:lnSpc>
                <a:spcPct val="100000"/>
              </a:lnSpc>
              <a:spcBef>
                <a:spcPts val="0"/>
              </a:spcBef>
              <a:spcAft>
                <a:spcPts val="0"/>
              </a:spcAft>
              <a:buClrTx/>
              <a:buSzPct val="100000"/>
              <a:buFont typeface="Arial" panose="020B0604020202020204" pitchFamily="34" charset="0"/>
              <a:buChar char="•"/>
            </a:pPr>
            <a:r>
              <a:rPr lang="en-US" altLang="en-US" sz="1200" b="1" dirty="0">
                <a:solidFill>
                  <a:schemeClr val="tx1"/>
                </a:solidFill>
                <a:latin typeface="Calibri" panose="020F0502020204030204" pitchFamily="34" charset="0"/>
                <a:cs typeface="Calibri" panose="020F0502020204030204" pitchFamily="34" charset="0"/>
              </a:rPr>
              <a:t>Research </a:t>
            </a:r>
            <a:endParaRPr lang="en-US" altLang="en-US" sz="1200" i="1" dirty="0">
              <a:solidFill>
                <a:schemeClr val="tx1"/>
              </a:solidFill>
              <a:latin typeface="Calibri" panose="020F0502020204030204" pitchFamily="34" charset="0"/>
              <a:cs typeface="Calibri" panose="020F0502020204030204" pitchFamily="34" charset="0"/>
            </a:endParaRPr>
          </a:p>
          <a:p>
            <a:pPr marL="960120" lvl="3" indent="-274320" fontAlgn="base">
              <a:lnSpc>
                <a:spcPct val="100000"/>
              </a:lnSpc>
              <a:spcBef>
                <a:spcPts val="0"/>
              </a:spcBef>
              <a:spcAft>
                <a:spcPts val="0"/>
              </a:spcAft>
              <a:buClrTx/>
              <a:buSzPct val="80000"/>
              <a:buFont typeface="Courier New" panose="02070309020205020404" pitchFamily="49" charset="0"/>
              <a:buChar char="o"/>
            </a:pPr>
            <a:r>
              <a:rPr lang="en-US" altLang="en-US" sz="1200" i="1" dirty="0">
                <a:solidFill>
                  <a:schemeClr val="tx1"/>
                </a:solidFill>
                <a:latin typeface="Calibri" panose="020F0502020204030204" pitchFamily="34" charset="0"/>
                <a:cs typeface="Calibri" panose="020F0502020204030204" pitchFamily="34" charset="0"/>
              </a:rPr>
              <a:t>Research using the internet - tips and suggestions: </a:t>
            </a:r>
            <a:r>
              <a:rPr lang="en-US" altLang="en-US" sz="1200" i="1" dirty="0">
                <a:solidFill>
                  <a:schemeClr val="tx1"/>
                </a:solidFill>
                <a:latin typeface="Calibri" panose="020F0502020204030204" pitchFamily="34" charset="0"/>
                <a:cs typeface="Calibri" panose="020F0502020204030204" pitchFamily="34" charset="0"/>
                <a:hlinkClick r:id="rId6"/>
              </a:rPr>
              <a:t>https://advice.writing.utoronto.ca/researching/research-using-internet/</a:t>
            </a:r>
            <a:endParaRPr lang="en-US" altLang="en-US" sz="1200" i="1" dirty="0">
              <a:solidFill>
                <a:schemeClr val="tx1"/>
              </a:solidFill>
              <a:latin typeface="Calibri" panose="020F0502020204030204" pitchFamily="34" charset="0"/>
              <a:cs typeface="Calibri" panose="020F0502020204030204" pitchFamily="34" charset="0"/>
            </a:endParaRPr>
          </a:p>
          <a:p>
            <a:pPr marL="960120" lvl="3" indent="-274320" fontAlgn="base">
              <a:lnSpc>
                <a:spcPct val="100000"/>
              </a:lnSpc>
              <a:spcBef>
                <a:spcPts val="0"/>
              </a:spcBef>
              <a:spcAft>
                <a:spcPts val="0"/>
              </a:spcAft>
              <a:buClrTx/>
              <a:buSzPct val="80000"/>
              <a:buFont typeface="Courier New" panose="02070309020205020404" pitchFamily="49" charset="0"/>
              <a:buChar char="o"/>
            </a:pPr>
            <a:r>
              <a:rPr lang="en-US" altLang="en-US" sz="1200" i="1" dirty="0">
                <a:solidFill>
                  <a:schemeClr val="tx1"/>
                </a:solidFill>
                <a:latin typeface="Calibri" panose="020F0502020204030204" pitchFamily="34" charset="0"/>
                <a:cs typeface="Calibri" panose="020F0502020204030204" pitchFamily="34" charset="0"/>
              </a:rPr>
              <a:t>Use These 33 Google Search Tricks to Find Exactly What You're Looking For: </a:t>
            </a:r>
            <a:r>
              <a:rPr lang="en-US" altLang="en-US" sz="1200" i="1" dirty="0">
                <a:solidFill>
                  <a:schemeClr val="tx1"/>
                </a:solidFill>
                <a:latin typeface="Calibri" panose="020F0502020204030204" pitchFamily="34" charset="0"/>
                <a:cs typeface="Calibri" panose="020F0502020204030204" pitchFamily="34" charset="0"/>
                <a:hlinkClick r:id="rId7"/>
              </a:rPr>
              <a:t>https://zapier.com/blog/advanced-google-search-tricks/#operators</a:t>
            </a:r>
            <a:endParaRPr lang="en-US" altLang="en-US" sz="1200" i="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7031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2400" spc="0" dirty="0" smtClean="0">
                <a:solidFill>
                  <a:srgbClr val="0070C0"/>
                </a:solidFill>
                <a:latin typeface="Calibri" panose="020F0502020204030204" pitchFamily="34" charset="0"/>
                <a:cs typeface="Calibri" panose="020F0502020204030204" pitchFamily="34" charset="0"/>
              </a:rPr>
              <a:t>Group Project – Deliverables</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22960" y="1301175"/>
            <a:ext cx="7543800" cy="3017520"/>
          </a:xfrm>
        </p:spPr>
        <p:txBody>
          <a:bodyPr>
            <a:noAutofit/>
          </a:bodyPr>
          <a:lstStyle/>
          <a:p>
            <a:pPr marL="685800" lvl="1" indent="-274320" fontAlgn="base">
              <a:lnSpc>
                <a:spcPct val="100000"/>
              </a:lnSpc>
              <a:spcBef>
                <a:spcPts val="0"/>
              </a:spcBef>
              <a:spcAft>
                <a:spcPts val="0"/>
              </a:spcAft>
              <a:buClrTx/>
              <a:buSzPct val="100000"/>
              <a:buFont typeface="Arial" panose="020B0604020202020204" pitchFamily="34" charset="0"/>
              <a:buChar char="•"/>
            </a:pPr>
            <a:r>
              <a:rPr lang="en-US" altLang="en-US" sz="1800" dirty="0">
                <a:solidFill>
                  <a:schemeClr val="tx1"/>
                </a:solidFill>
                <a:latin typeface="Calibri" panose="020F0502020204030204" pitchFamily="34" charset="0"/>
                <a:cs typeface="Calibri" panose="020F0502020204030204" pitchFamily="34" charset="0"/>
              </a:rPr>
              <a:t>The group project has the following </a:t>
            </a:r>
            <a:r>
              <a:rPr lang="en-US" altLang="en-US" sz="1800" dirty="0" smtClean="0">
                <a:solidFill>
                  <a:schemeClr val="tx1"/>
                </a:solidFill>
                <a:latin typeface="Calibri" panose="020F0502020204030204" pitchFamily="34" charset="0"/>
                <a:cs typeface="Calibri" panose="020F0502020204030204" pitchFamily="34" charset="0"/>
              </a:rPr>
              <a:t>three </a:t>
            </a:r>
            <a:r>
              <a:rPr lang="en-US" altLang="en-US" sz="1800" dirty="0">
                <a:solidFill>
                  <a:schemeClr val="tx1"/>
                </a:solidFill>
                <a:latin typeface="Calibri" panose="020F0502020204030204" pitchFamily="34" charset="0"/>
                <a:cs typeface="Calibri" panose="020F0502020204030204" pitchFamily="34" charset="0"/>
              </a:rPr>
              <a:t>components </a:t>
            </a:r>
          </a:p>
          <a:p>
            <a:pPr marL="685800" lvl="1" indent="-274320" fontAlgn="base">
              <a:lnSpc>
                <a:spcPct val="100000"/>
              </a:lnSpc>
              <a:spcBef>
                <a:spcPts val="0"/>
              </a:spcBef>
              <a:spcAft>
                <a:spcPts val="0"/>
              </a:spcAft>
              <a:buClrTx/>
              <a:buSzPct val="100000"/>
              <a:buFont typeface="Arial" panose="020B0604020202020204" pitchFamily="34" charset="0"/>
              <a:buChar char="•"/>
            </a:pPr>
            <a:endParaRPr lang="en-US" altLang="en-US" sz="1800" dirty="0">
              <a:solidFill>
                <a:schemeClr val="tx1"/>
              </a:solidFill>
              <a:latin typeface="Calibri" panose="020F0502020204030204" pitchFamily="34" charset="0"/>
              <a:cs typeface="Calibri" panose="020F0502020204030204" pitchFamily="34" charset="0"/>
            </a:endParaRPr>
          </a:p>
          <a:p>
            <a:pPr marL="685800" lvl="1" indent="-274320" fontAlgn="base">
              <a:lnSpc>
                <a:spcPct val="100000"/>
              </a:lnSpc>
              <a:spcBef>
                <a:spcPts val="0"/>
              </a:spcBef>
              <a:spcAft>
                <a:spcPts val="0"/>
              </a:spcAft>
              <a:buClrTx/>
              <a:buSzPct val="100000"/>
              <a:buFont typeface="Arial" panose="020B0604020202020204" pitchFamily="34" charset="0"/>
              <a:buChar char="•"/>
            </a:pPr>
            <a:r>
              <a:rPr lang="en-US" altLang="en-US" sz="1800" dirty="0" smtClean="0">
                <a:solidFill>
                  <a:schemeClr val="tx1"/>
                </a:solidFill>
                <a:latin typeface="Calibri" panose="020F0502020204030204" pitchFamily="34" charset="0"/>
                <a:cs typeface="Calibri" panose="020F0502020204030204" pitchFamily="34" charset="0"/>
              </a:rPr>
              <a:t>Part A – Proposal</a:t>
            </a:r>
            <a:r>
              <a:rPr lang="en-US" altLang="en-US" sz="1800" dirty="0">
                <a:solidFill>
                  <a:schemeClr val="tx1"/>
                </a:solidFill>
                <a:latin typeface="Calibri" panose="020F0502020204030204" pitchFamily="34" charset="0"/>
                <a:cs typeface="Calibri" panose="020F0502020204030204" pitchFamily="34" charset="0"/>
              </a:rPr>
              <a:t>: Business questions, data processing and cleaning </a:t>
            </a:r>
          </a:p>
          <a:p>
            <a:pPr marL="834390" lvl="2" indent="-285750" fontAlgn="base">
              <a:lnSpc>
                <a:spcPct val="100000"/>
              </a:lnSpc>
              <a:spcBef>
                <a:spcPts val="0"/>
              </a:spcBef>
              <a:spcAft>
                <a:spcPts val="0"/>
              </a:spcAft>
              <a:buClrTx/>
              <a:buSzPct val="80000"/>
              <a:buFont typeface="Courier New" panose="02070309020205020404" pitchFamily="49" charset="0"/>
              <a:buChar char="o"/>
            </a:pPr>
            <a:r>
              <a:rPr lang="en-US" altLang="en-US" sz="1500" dirty="0">
                <a:solidFill>
                  <a:schemeClr val="tx1"/>
                </a:solidFill>
                <a:latin typeface="Calibri" panose="020F0502020204030204" pitchFamily="34" charset="0"/>
                <a:cs typeface="Calibri" panose="020F0502020204030204" pitchFamily="34" charset="0"/>
              </a:rPr>
              <a:t>Deliverables: </a:t>
            </a:r>
            <a:r>
              <a:rPr lang="en-US" altLang="en-US" sz="1500" dirty="0" smtClean="0">
                <a:solidFill>
                  <a:schemeClr val="tx1"/>
                </a:solidFill>
                <a:latin typeface="Calibri" panose="020F0502020204030204" pitchFamily="34" charset="0"/>
                <a:cs typeface="Calibri" panose="020F0502020204030204" pitchFamily="34" charset="0"/>
              </a:rPr>
              <a:t>Slide presentation (5 min) + supporting documents (cleaned data file, code file, etc.)   </a:t>
            </a:r>
            <a:endParaRPr lang="en-US" altLang="en-US" sz="1500" dirty="0">
              <a:solidFill>
                <a:schemeClr val="tx1"/>
              </a:solidFill>
              <a:latin typeface="Calibri" panose="020F0502020204030204" pitchFamily="34" charset="0"/>
              <a:cs typeface="Calibri" panose="020F0502020204030204" pitchFamily="34" charset="0"/>
            </a:endParaRPr>
          </a:p>
          <a:p>
            <a:pPr marL="685800" lvl="1" indent="-274320" fontAlgn="base">
              <a:lnSpc>
                <a:spcPct val="100000"/>
              </a:lnSpc>
              <a:spcBef>
                <a:spcPts val="0"/>
              </a:spcBef>
              <a:spcAft>
                <a:spcPts val="0"/>
              </a:spcAft>
              <a:buClrTx/>
              <a:buSzPct val="100000"/>
              <a:buFont typeface="Arial" panose="020B0604020202020204" pitchFamily="34" charset="0"/>
              <a:buChar char="•"/>
            </a:pPr>
            <a:endParaRPr lang="en-US" altLang="en-US" sz="1800" dirty="0">
              <a:solidFill>
                <a:schemeClr val="tx1"/>
              </a:solidFill>
              <a:latin typeface="Calibri" panose="020F0502020204030204" pitchFamily="34" charset="0"/>
              <a:cs typeface="Calibri" panose="020F0502020204030204" pitchFamily="34" charset="0"/>
            </a:endParaRPr>
          </a:p>
          <a:p>
            <a:pPr marL="685800" lvl="1" indent="-274320" fontAlgn="base">
              <a:lnSpc>
                <a:spcPct val="100000"/>
              </a:lnSpc>
              <a:spcBef>
                <a:spcPts val="0"/>
              </a:spcBef>
              <a:spcAft>
                <a:spcPts val="0"/>
              </a:spcAft>
              <a:buClrTx/>
              <a:buSzPct val="100000"/>
              <a:buFont typeface="Arial" panose="020B0604020202020204" pitchFamily="34" charset="0"/>
              <a:buChar char="•"/>
            </a:pPr>
            <a:r>
              <a:rPr lang="en-US" altLang="en-US" sz="1800" dirty="0">
                <a:solidFill>
                  <a:schemeClr val="tx1"/>
                </a:solidFill>
                <a:latin typeface="Calibri" panose="020F0502020204030204" pitchFamily="34" charset="0"/>
                <a:cs typeface="Calibri" panose="020F0502020204030204" pitchFamily="34" charset="0"/>
              </a:rPr>
              <a:t>Part </a:t>
            </a:r>
            <a:r>
              <a:rPr lang="en-US" altLang="en-US" sz="1800" dirty="0" smtClean="0">
                <a:solidFill>
                  <a:schemeClr val="tx1"/>
                </a:solidFill>
                <a:latin typeface="Calibri" panose="020F0502020204030204" pitchFamily="34" charset="0"/>
                <a:cs typeface="Calibri" panose="020F0502020204030204" pitchFamily="34" charset="0"/>
              </a:rPr>
              <a:t>B </a:t>
            </a:r>
            <a:r>
              <a:rPr lang="en-US" altLang="en-US" sz="1800" dirty="0">
                <a:solidFill>
                  <a:schemeClr val="tx1"/>
                </a:solidFill>
                <a:latin typeface="Calibri" panose="020F0502020204030204" pitchFamily="34" charset="0"/>
                <a:cs typeface="Calibri" panose="020F0502020204030204" pitchFamily="34" charset="0"/>
              </a:rPr>
              <a:t>– </a:t>
            </a:r>
            <a:r>
              <a:rPr lang="en-US" altLang="en-US" sz="1800" dirty="0" smtClean="0">
                <a:solidFill>
                  <a:schemeClr val="tx1"/>
                </a:solidFill>
                <a:latin typeface="Calibri" panose="020F0502020204030204" pitchFamily="34" charset="0"/>
                <a:cs typeface="Calibri" panose="020F0502020204030204" pitchFamily="34" charset="0"/>
              </a:rPr>
              <a:t>Final Report: Modeling and Analysis </a:t>
            </a:r>
            <a:endParaRPr lang="en-US" altLang="en-US" sz="1800" dirty="0">
              <a:solidFill>
                <a:schemeClr val="tx1"/>
              </a:solidFill>
              <a:latin typeface="Calibri" panose="020F0502020204030204" pitchFamily="34" charset="0"/>
              <a:cs typeface="Calibri" panose="020F0502020204030204" pitchFamily="34" charset="0"/>
            </a:endParaRPr>
          </a:p>
          <a:p>
            <a:pPr marL="834390" lvl="2" indent="-285750" fontAlgn="base">
              <a:lnSpc>
                <a:spcPct val="100000"/>
              </a:lnSpc>
              <a:spcBef>
                <a:spcPts val="0"/>
              </a:spcBef>
              <a:spcAft>
                <a:spcPts val="0"/>
              </a:spcAft>
              <a:buClrTx/>
              <a:buSzPct val="80000"/>
              <a:buFont typeface="Courier New" panose="02070309020205020404" pitchFamily="49" charset="0"/>
              <a:buChar char="o"/>
            </a:pPr>
            <a:r>
              <a:rPr lang="en-US" altLang="en-US" sz="1500" dirty="0" smtClean="0">
                <a:solidFill>
                  <a:schemeClr val="tx1"/>
                </a:solidFill>
                <a:latin typeface="Calibri" panose="020F0502020204030204" pitchFamily="34" charset="0"/>
                <a:cs typeface="Calibri" panose="020F0502020204030204" pitchFamily="34" charset="0"/>
              </a:rPr>
              <a:t>Deliverable B1: Slides (max 12 slides - excluding title page, agenda, appendix) + </a:t>
            </a:r>
            <a:r>
              <a:rPr lang="en-US" altLang="en-US" sz="1500" dirty="0">
                <a:solidFill>
                  <a:schemeClr val="tx1"/>
                </a:solidFill>
                <a:latin typeface="Calibri" panose="020F0502020204030204" pitchFamily="34" charset="0"/>
                <a:cs typeface="Calibri" panose="020F0502020204030204" pitchFamily="34" charset="0"/>
              </a:rPr>
              <a:t>supporting documents (data file, code file, etc.)   </a:t>
            </a:r>
          </a:p>
          <a:p>
            <a:pPr marL="834390" lvl="2" indent="-285750" fontAlgn="base">
              <a:lnSpc>
                <a:spcPct val="100000"/>
              </a:lnSpc>
              <a:spcBef>
                <a:spcPts val="0"/>
              </a:spcBef>
              <a:spcAft>
                <a:spcPts val="0"/>
              </a:spcAft>
              <a:buClrTx/>
              <a:buSzPct val="80000"/>
              <a:buFont typeface="Courier New" panose="02070309020205020404" pitchFamily="49" charset="0"/>
              <a:buChar char="o"/>
            </a:pPr>
            <a:r>
              <a:rPr lang="en-US" altLang="en-US" sz="1500" dirty="0" smtClean="0">
                <a:solidFill>
                  <a:schemeClr val="tx1"/>
                </a:solidFill>
                <a:latin typeface="Calibri" panose="020F0502020204030204" pitchFamily="34" charset="0"/>
                <a:cs typeface="Calibri" panose="020F0502020204030204" pitchFamily="34" charset="0"/>
              </a:rPr>
              <a:t>Deliverable B2: Slide presentation (</a:t>
            </a:r>
            <a:r>
              <a:rPr lang="en-US" altLang="en-US" sz="1500" dirty="0">
                <a:solidFill>
                  <a:schemeClr val="tx1"/>
                </a:solidFill>
                <a:latin typeface="Calibri" panose="020F0502020204030204" pitchFamily="34" charset="0"/>
                <a:cs typeface="Calibri" panose="020F0502020204030204" pitchFamily="34" charset="0"/>
              </a:rPr>
              <a:t>max 10 </a:t>
            </a:r>
            <a:r>
              <a:rPr lang="en-US" altLang="en-US" sz="1500" dirty="0" smtClean="0">
                <a:solidFill>
                  <a:schemeClr val="tx1"/>
                </a:solidFill>
                <a:latin typeface="Calibri" panose="020F0502020204030204" pitchFamily="34" charset="0"/>
                <a:cs typeface="Calibri" panose="020F0502020204030204" pitchFamily="34" charset="0"/>
              </a:rPr>
              <a:t>minutes)   </a:t>
            </a:r>
            <a:endParaRPr lang="en-US" altLang="en-US" sz="15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40734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2400" spc="0" dirty="0">
                <a:solidFill>
                  <a:srgbClr val="0070C0"/>
                </a:solidFill>
                <a:latin typeface="Calibri" panose="020F0502020204030204" pitchFamily="34" charset="0"/>
                <a:cs typeface="Calibri" panose="020F0502020204030204" pitchFamily="34" charset="0"/>
              </a:rPr>
              <a:t>Group Project Part A – </a:t>
            </a:r>
            <a:r>
              <a:rPr lang="en-US" sz="2400" spc="0" dirty="0" smtClean="0">
                <a:solidFill>
                  <a:srgbClr val="0070C0"/>
                </a:solidFill>
                <a:latin typeface="Calibri" panose="020F0502020204030204" pitchFamily="34" charset="0"/>
                <a:cs typeface="Calibri" panose="020F0502020204030204" pitchFamily="34" charset="0"/>
              </a:rPr>
              <a:t>Proposal</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22960" y="1301175"/>
            <a:ext cx="7543800" cy="3017520"/>
          </a:xfrm>
        </p:spPr>
        <p:txBody>
          <a:bodyPr>
            <a:noAutofit/>
          </a:bodyPr>
          <a:lstStyle/>
          <a:p>
            <a:pPr marL="685800" lvl="1" indent="-274320" fontAlgn="base">
              <a:lnSpc>
                <a:spcPct val="100000"/>
              </a:lnSpc>
              <a:spcBef>
                <a:spcPts val="0"/>
              </a:spcBef>
              <a:spcAft>
                <a:spcPts val="0"/>
              </a:spcAft>
              <a:buClrTx/>
              <a:buSzPct val="100000"/>
              <a:buFont typeface="Arial" panose="020B0604020202020204" pitchFamily="34" charset="0"/>
              <a:buChar char="•"/>
            </a:pPr>
            <a:r>
              <a:rPr lang="en-US" sz="1600" b="1" dirty="0" smtClean="0">
                <a:solidFill>
                  <a:schemeClr val="tx1"/>
                </a:solidFill>
                <a:latin typeface="Calibri" panose="020F0502020204030204" pitchFamily="34" charset="0"/>
                <a:ea typeface="EB Garamond"/>
                <a:cs typeface="Calibri" panose="020F0502020204030204" pitchFamily="34" charset="0"/>
                <a:sym typeface="EB Garamond"/>
              </a:rPr>
              <a:t>Purpose </a:t>
            </a:r>
            <a:r>
              <a:rPr lang="en-US" sz="1600" b="1" dirty="0">
                <a:solidFill>
                  <a:schemeClr val="tx1"/>
                </a:solidFill>
                <a:latin typeface="Calibri" panose="020F0502020204030204" pitchFamily="34" charset="0"/>
                <a:ea typeface="EB Garamond"/>
                <a:cs typeface="Calibri" panose="020F0502020204030204" pitchFamily="34" charset="0"/>
                <a:sym typeface="EB Garamond"/>
              </a:rPr>
              <a:t>and Scope</a:t>
            </a:r>
            <a:r>
              <a:rPr lang="en-US" sz="1600" dirty="0">
                <a:solidFill>
                  <a:schemeClr val="tx1"/>
                </a:solidFill>
                <a:latin typeface="Calibri" panose="020F0502020204030204" pitchFamily="34" charset="0"/>
                <a:ea typeface="EB Garamond"/>
                <a:cs typeface="Calibri" panose="020F0502020204030204" pitchFamily="34" charset="0"/>
                <a:sym typeface="EB Garamond"/>
              </a:rPr>
              <a:t>: This section describes the most important business/analytics questions your project is attempting to answer. A few examples are listed below</a:t>
            </a:r>
          </a:p>
          <a:p>
            <a:pPr marL="971550" lvl="3" indent="-285750" fontAlgn="base">
              <a:lnSpc>
                <a:spcPct val="100000"/>
              </a:lnSpc>
              <a:spcBef>
                <a:spcPts val="0"/>
              </a:spcBef>
              <a:spcAft>
                <a:spcPts val="0"/>
              </a:spcAft>
              <a:buClrTx/>
              <a:buSzPct val="80000"/>
              <a:buFont typeface="Courier New" panose="02070309020205020404" pitchFamily="49" charset="0"/>
              <a:buChar char="o"/>
            </a:pPr>
            <a:r>
              <a:rPr lang="en-US" sz="1200" dirty="0">
                <a:solidFill>
                  <a:schemeClr val="tx1"/>
                </a:solidFill>
                <a:latin typeface="Calibri" panose="020F0502020204030204" pitchFamily="34" charset="0"/>
                <a:cs typeface="Calibri" panose="020F0502020204030204" pitchFamily="34" charset="0"/>
                <a:sym typeface="EB Garamond"/>
              </a:rPr>
              <a:t>Identifying the top (5 or 10) performing products/brands globally and by regions? How top performing products vary along key dimensions (e.g., by genre, platform, etc.)</a:t>
            </a:r>
          </a:p>
          <a:p>
            <a:pPr marL="971550" lvl="3" indent="-285750" fontAlgn="base">
              <a:lnSpc>
                <a:spcPct val="100000"/>
              </a:lnSpc>
              <a:spcBef>
                <a:spcPts val="0"/>
              </a:spcBef>
              <a:spcAft>
                <a:spcPts val="0"/>
              </a:spcAft>
              <a:buClrTx/>
              <a:buSzPct val="80000"/>
              <a:buFont typeface="Courier New" panose="02070309020205020404" pitchFamily="49" charset="0"/>
              <a:buChar char="o"/>
            </a:pPr>
            <a:r>
              <a:rPr lang="en-US" sz="1200" dirty="0">
                <a:solidFill>
                  <a:schemeClr val="tx1"/>
                </a:solidFill>
                <a:latin typeface="Calibri" panose="020F0502020204030204" pitchFamily="34" charset="0"/>
                <a:cs typeface="Calibri" panose="020F0502020204030204" pitchFamily="34" charset="0"/>
                <a:sym typeface="EB Garamond"/>
              </a:rPr>
              <a:t>Grouping or segmenting products along meaningful dimensions (e.g., sales performance, genre, brands, etc.) ?</a:t>
            </a:r>
          </a:p>
          <a:p>
            <a:pPr marL="971550" lvl="3" indent="-285750" fontAlgn="base">
              <a:lnSpc>
                <a:spcPct val="100000"/>
              </a:lnSpc>
              <a:spcBef>
                <a:spcPts val="0"/>
              </a:spcBef>
              <a:spcAft>
                <a:spcPts val="0"/>
              </a:spcAft>
              <a:buClrTx/>
              <a:buSzPct val="80000"/>
              <a:buFont typeface="Courier New" panose="02070309020205020404" pitchFamily="49" charset="0"/>
              <a:buChar char="o"/>
            </a:pPr>
            <a:r>
              <a:rPr lang="en-US" sz="1200" dirty="0">
                <a:solidFill>
                  <a:schemeClr val="tx1"/>
                </a:solidFill>
                <a:latin typeface="Calibri" panose="020F0502020204030204" pitchFamily="34" charset="0"/>
                <a:cs typeface="Calibri" panose="020F0502020204030204" pitchFamily="34" charset="0"/>
                <a:sym typeface="EB Garamond"/>
              </a:rPr>
              <a:t>Identifying key patterns in data which could help in important decision making (e.g., launching a new product, eliminating underperforming products, understanding demographic trends which suggest changes in product features, etc.)?</a:t>
            </a:r>
          </a:p>
          <a:p>
            <a:pPr marL="685800" lvl="1" indent="-274320" fontAlgn="base">
              <a:lnSpc>
                <a:spcPct val="100000"/>
              </a:lnSpc>
              <a:spcBef>
                <a:spcPts val="0"/>
              </a:spcBef>
              <a:spcAft>
                <a:spcPts val="0"/>
              </a:spcAft>
              <a:buClrTx/>
              <a:buSzPct val="100000"/>
              <a:buFont typeface="Arial" panose="020B0604020202020204" pitchFamily="34" charset="0"/>
              <a:buChar char="•"/>
            </a:pPr>
            <a:r>
              <a:rPr lang="en-US" sz="1600" b="1" dirty="0" smtClean="0">
                <a:solidFill>
                  <a:schemeClr val="tx1"/>
                </a:solidFill>
                <a:latin typeface="Calibri" panose="020F0502020204030204" pitchFamily="34" charset="0"/>
                <a:ea typeface="EB Garamond"/>
                <a:cs typeface="Calibri" panose="020F0502020204030204" pitchFamily="34" charset="0"/>
                <a:sym typeface="EB Garamond"/>
              </a:rPr>
              <a:t>A </a:t>
            </a:r>
            <a:r>
              <a:rPr lang="en-US" sz="1600" b="1" dirty="0">
                <a:solidFill>
                  <a:schemeClr val="tx1"/>
                </a:solidFill>
                <a:latin typeface="Calibri" panose="020F0502020204030204" pitchFamily="34" charset="0"/>
                <a:ea typeface="EB Garamond"/>
                <a:cs typeface="Calibri" panose="020F0502020204030204" pitchFamily="34" charset="0"/>
                <a:sym typeface="EB Garamond"/>
              </a:rPr>
              <a:t>brief overview of external environment</a:t>
            </a:r>
            <a:r>
              <a:rPr lang="en-US" sz="1600" dirty="0">
                <a:solidFill>
                  <a:schemeClr val="tx1"/>
                </a:solidFill>
                <a:latin typeface="Calibri" panose="020F0502020204030204" pitchFamily="34" charset="0"/>
                <a:ea typeface="EB Garamond"/>
                <a:cs typeface="Calibri" panose="020F0502020204030204" pitchFamily="34" charset="0"/>
                <a:sym typeface="EB Garamond"/>
              </a:rPr>
              <a:t>: In this section, you will describe external environment as it is related to your project. The analysis of external environment must be based on authentic and reliable sources (e.g., business report, articles, etc.) and should include 1 or more factors such as demographic and cultural trends, competition, technological progress, and macroeconomic factors (e.g., economy, regulatory, etc.) </a:t>
            </a:r>
          </a:p>
        </p:txBody>
      </p:sp>
    </p:spTree>
    <p:extLst>
      <p:ext uri="{BB962C8B-B14F-4D97-AF65-F5344CB8AC3E}">
        <p14:creationId xmlns:p14="http://schemas.microsoft.com/office/powerpoint/2010/main" val="10290996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2400" spc="0" dirty="0">
                <a:solidFill>
                  <a:srgbClr val="0070C0"/>
                </a:solidFill>
                <a:latin typeface="Calibri" panose="020F0502020204030204" pitchFamily="34" charset="0"/>
                <a:cs typeface="Calibri" panose="020F0502020204030204" pitchFamily="34" charset="0"/>
              </a:rPr>
              <a:t>Group Project Part A – </a:t>
            </a:r>
            <a:r>
              <a:rPr lang="en-US" sz="2400" spc="0" dirty="0" smtClean="0">
                <a:solidFill>
                  <a:srgbClr val="0070C0"/>
                </a:solidFill>
                <a:latin typeface="Calibri" panose="020F0502020204030204" pitchFamily="34" charset="0"/>
                <a:cs typeface="Calibri" panose="020F0502020204030204" pitchFamily="34" charset="0"/>
              </a:rPr>
              <a:t>Proposal</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22960" y="1301175"/>
            <a:ext cx="7543800" cy="3017520"/>
          </a:xfrm>
        </p:spPr>
        <p:txBody>
          <a:bodyPr>
            <a:noAutofit/>
          </a:bodyPr>
          <a:lstStyle/>
          <a:p>
            <a:pPr marL="685800" lvl="1" indent="-274320" fontAlgn="base">
              <a:lnSpc>
                <a:spcPct val="100000"/>
              </a:lnSpc>
              <a:spcBef>
                <a:spcPts val="0"/>
              </a:spcBef>
              <a:spcAft>
                <a:spcPts val="0"/>
              </a:spcAft>
              <a:buClrTx/>
              <a:buSzPct val="100000"/>
              <a:buFont typeface="Arial" panose="020B0604020202020204" pitchFamily="34" charset="0"/>
              <a:buChar char="•"/>
            </a:pPr>
            <a:r>
              <a:rPr lang="en-US" sz="1600" b="1" dirty="0">
                <a:solidFill>
                  <a:schemeClr val="tx1"/>
                </a:solidFill>
                <a:latin typeface="Calibri" panose="020F0502020204030204" pitchFamily="34" charset="0"/>
                <a:ea typeface="EB Garamond"/>
                <a:cs typeface="Calibri" panose="020F0502020204030204" pitchFamily="34" charset="0"/>
                <a:sym typeface="EB Garamond"/>
              </a:rPr>
              <a:t>Data processing and cleaning</a:t>
            </a:r>
            <a:r>
              <a:rPr lang="en-US" sz="1600" dirty="0">
                <a:solidFill>
                  <a:schemeClr val="tx1"/>
                </a:solidFill>
                <a:latin typeface="Calibri" panose="020F0502020204030204" pitchFamily="34" charset="0"/>
                <a:ea typeface="EB Garamond"/>
                <a:cs typeface="Calibri" panose="020F0502020204030204" pitchFamily="34" charset="0"/>
                <a:sym typeface="EB Garamond"/>
              </a:rPr>
              <a:t>: In this step you will be transforming the data file you received into the final file which can be used for the next steps. You should investigate 1 or more of the following items</a:t>
            </a:r>
          </a:p>
          <a:p>
            <a:pPr marL="971550" lvl="3" indent="-285750" fontAlgn="base">
              <a:lnSpc>
                <a:spcPct val="100000"/>
              </a:lnSpc>
              <a:spcBef>
                <a:spcPts val="0"/>
              </a:spcBef>
              <a:spcAft>
                <a:spcPts val="0"/>
              </a:spcAft>
              <a:buClrTx/>
              <a:buSzPct val="80000"/>
              <a:buFont typeface="Courier New" panose="02070309020205020404" pitchFamily="49" charset="0"/>
              <a:buChar char="o"/>
            </a:pPr>
            <a:r>
              <a:rPr lang="en-US" sz="1200" b="1" dirty="0">
                <a:solidFill>
                  <a:schemeClr val="tx1"/>
                </a:solidFill>
                <a:latin typeface="Calibri" panose="020F0502020204030204" pitchFamily="34" charset="0"/>
                <a:cs typeface="Calibri" panose="020F0502020204030204" pitchFamily="34" charset="0"/>
                <a:sym typeface="EB Garamond"/>
              </a:rPr>
              <a:t>Missing data</a:t>
            </a:r>
            <a:r>
              <a:rPr lang="en-US" sz="1200" dirty="0">
                <a:solidFill>
                  <a:schemeClr val="tx1"/>
                </a:solidFill>
                <a:latin typeface="Calibri" panose="020F0502020204030204" pitchFamily="34" charset="0"/>
                <a:cs typeface="Calibri" panose="020F0502020204030204" pitchFamily="34" charset="0"/>
                <a:sym typeface="EB Garamond"/>
              </a:rPr>
              <a:t>: Are there missing data? If yes, what do you do with cells missing data (e.g., delete them, filling values using appropriate rules/methods, etc.)</a:t>
            </a:r>
          </a:p>
          <a:p>
            <a:pPr marL="971550" lvl="3" indent="-285750" fontAlgn="base">
              <a:lnSpc>
                <a:spcPct val="100000"/>
              </a:lnSpc>
              <a:spcBef>
                <a:spcPts val="0"/>
              </a:spcBef>
              <a:spcAft>
                <a:spcPts val="0"/>
              </a:spcAft>
              <a:buClrTx/>
              <a:buSzPct val="80000"/>
              <a:buFont typeface="Courier New" panose="02070309020205020404" pitchFamily="49" charset="0"/>
              <a:buChar char="o"/>
            </a:pPr>
            <a:r>
              <a:rPr lang="en-US" sz="1200" b="1" dirty="0">
                <a:solidFill>
                  <a:schemeClr val="tx1"/>
                </a:solidFill>
                <a:latin typeface="Calibri" panose="020F0502020204030204" pitchFamily="34" charset="0"/>
                <a:cs typeface="Calibri" panose="020F0502020204030204" pitchFamily="34" charset="0"/>
                <a:sym typeface="EB Garamond"/>
              </a:rPr>
              <a:t>Creating new variables/ transforming existing ones/ grouping/ aggregates</a:t>
            </a:r>
            <a:r>
              <a:rPr lang="en-US" sz="1200" dirty="0">
                <a:solidFill>
                  <a:schemeClr val="tx1"/>
                </a:solidFill>
                <a:latin typeface="Calibri" panose="020F0502020204030204" pitchFamily="34" charset="0"/>
                <a:cs typeface="Calibri" panose="020F0502020204030204" pitchFamily="34" charset="0"/>
                <a:sym typeface="EB Garamond"/>
              </a:rPr>
              <a:t>: For example, creating three levels of sales (low, medium high, etc.) or grouping by key categories, etc.</a:t>
            </a:r>
          </a:p>
          <a:p>
            <a:pPr marL="971550" lvl="3" indent="-285750" fontAlgn="base">
              <a:lnSpc>
                <a:spcPct val="100000"/>
              </a:lnSpc>
              <a:spcBef>
                <a:spcPts val="0"/>
              </a:spcBef>
              <a:spcAft>
                <a:spcPts val="0"/>
              </a:spcAft>
              <a:buClrTx/>
              <a:buSzPct val="80000"/>
              <a:buFont typeface="Courier New" panose="02070309020205020404" pitchFamily="49" charset="0"/>
              <a:buChar char="o"/>
            </a:pPr>
            <a:r>
              <a:rPr lang="en-US" sz="1200" b="1" dirty="0">
                <a:solidFill>
                  <a:schemeClr val="tx1"/>
                </a:solidFill>
                <a:latin typeface="Calibri" panose="020F0502020204030204" pitchFamily="34" charset="0"/>
                <a:cs typeface="Calibri" panose="020F0502020204030204" pitchFamily="34" charset="0"/>
                <a:sym typeface="EB Garamond"/>
              </a:rPr>
              <a:t>Outliers</a:t>
            </a:r>
            <a:r>
              <a:rPr lang="en-US" sz="1200" dirty="0">
                <a:solidFill>
                  <a:schemeClr val="tx1"/>
                </a:solidFill>
                <a:latin typeface="Calibri" panose="020F0502020204030204" pitchFamily="34" charset="0"/>
                <a:cs typeface="Calibri" panose="020F0502020204030204" pitchFamily="34" charset="0"/>
                <a:sym typeface="EB Garamond"/>
              </a:rPr>
              <a:t>: How to identify outliers, i.e., what rules/threshold to use for outliers? If outliers are present, how to do handle them (delete, transform, or keep as it is). Do outliers present serious challenges to your project objectives?</a:t>
            </a:r>
          </a:p>
          <a:p>
            <a:pPr marL="971550" lvl="3" indent="-285750" fontAlgn="base">
              <a:lnSpc>
                <a:spcPct val="100000"/>
              </a:lnSpc>
              <a:spcBef>
                <a:spcPts val="0"/>
              </a:spcBef>
              <a:spcAft>
                <a:spcPts val="0"/>
              </a:spcAft>
              <a:buClrTx/>
              <a:buSzPct val="80000"/>
              <a:buFont typeface="Courier New" panose="02070309020205020404" pitchFamily="49" charset="0"/>
              <a:buChar char="o"/>
            </a:pPr>
            <a:r>
              <a:rPr lang="en-US" sz="1200" b="1" dirty="0">
                <a:solidFill>
                  <a:schemeClr val="tx1"/>
                </a:solidFill>
                <a:latin typeface="Calibri" panose="020F0502020204030204" pitchFamily="34" charset="0"/>
                <a:cs typeface="Calibri" panose="020F0502020204030204" pitchFamily="34" charset="0"/>
                <a:sym typeface="EB Garamond"/>
              </a:rPr>
              <a:t>Other cleaning steps</a:t>
            </a:r>
            <a:r>
              <a:rPr lang="en-US" sz="1200" dirty="0">
                <a:solidFill>
                  <a:schemeClr val="tx1"/>
                </a:solidFill>
                <a:latin typeface="Calibri" panose="020F0502020204030204" pitchFamily="34" charset="0"/>
                <a:cs typeface="Calibri" panose="020F0502020204030204" pitchFamily="34" charset="0"/>
                <a:sym typeface="EB Garamond"/>
              </a:rPr>
              <a:t>: removing observations which are meaningless, or incorrectly listed. For example, sales cannot be negative numbers, etc. </a:t>
            </a:r>
          </a:p>
          <a:p>
            <a:pPr marL="685800" lvl="1" indent="-274320" fontAlgn="base">
              <a:lnSpc>
                <a:spcPct val="100000"/>
              </a:lnSpc>
              <a:spcBef>
                <a:spcPts val="0"/>
              </a:spcBef>
              <a:spcAft>
                <a:spcPts val="0"/>
              </a:spcAft>
              <a:buClrTx/>
              <a:buSzPct val="100000"/>
              <a:buFont typeface="Arial" panose="020B0604020202020204" pitchFamily="34" charset="0"/>
              <a:buChar char="•"/>
            </a:pPr>
            <a:endParaRPr lang="en-US" sz="1600" dirty="0" smtClean="0">
              <a:solidFill>
                <a:schemeClr val="tx1"/>
              </a:solidFill>
              <a:latin typeface="Calibri" panose="020F0502020204030204" pitchFamily="34" charset="0"/>
              <a:ea typeface="EB Garamond"/>
              <a:cs typeface="Calibri" panose="020F0502020204030204" pitchFamily="34" charset="0"/>
              <a:sym typeface="EB Garamond"/>
            </a:endParaRPr>
          </a:p>
          <a:p>
            <a:pPr marL="685800" lvl="1" indent="-274320" fontAlgn="base">
              <a:lnSpc>
                <a:spcPct val="100000"/>
              </a:lnSpc>
              <a:spcBef>
                <a:spcPts val="0"/>
              </a:spcBef>
              <a:spcAft>
                <a:spcPts val="0"/>
              </a:spcAft>
              <a:buClrTx/>
              <a:buSzPct val="100000"/>
              <a:buFont typeface="Arial" panose="020B0604020202020204" pitchFamily="34" charset="0"/>
              <a:buChar char="•"/>
            </a:pPr>
            <a:r>
              <a:rPr lang="en-US" sz="1600" dirty="0" smtClean="0">
                <a:solidFill>
                  <a:schemeClr val="tx1"/>
                </a:solidFill>
                <a:latin typeface="Calibri" panose="020F0502020204030204" pitchFamily="34" charset="0"/>
                <a:ea typeface="EB Garamond"/>
                <a:cs typeface="Calibri" panose="020F0502020204030204" pitchFamily="34" charset="0"/>
                <a:sym typeface="EB Garamond"/>
              </a:rPr>
              <a:t>You </a:t>
            </a:r>
            <a:r>
              <a:rPr lang="en-US" sz="1600" dirty="0">
                <a:solidFill>
                  <a:schemeClr val="tx1"/>
                </a:solidFill>
                <a:latin typeface="Calibri" panose="020F0502020204030204" pitchFamily="34" charset="0"/>
                <a:ea typeface="EB Garamond"/>
                <a:cs typeface="Calibri" panose="020F0502020204030204" pitchFamily="34" charset="0"/>
                <a:sym typeface="EB Garamond"/>
              </a:rPr>
              <a:t>must provide clear explanations of your data cleaning steps, creating new variables or transforming, recoding existing variables. If you think no cleaning, transforming etc. are required, please provide your explanation for this </a:t>
            </a:r>
            <a:r>
              <a:rPr lang="en-US" sz="1600" dirty="0" smtClean="0">
                <a:solidFill>
                  <a:schemeClr val="tx1"/>
                </a:solidFill>
                <a:latin typeface="Calibri" panose="020F0502020204030204" pitchFamily="34" charset="0"/>
                <a:ea typeface="EB Garamond"/>
                <a:cs typeface="Calibri" panose="020F0502020204030204" pitchFamily="34" charset="0"/>
                <a:sym typeface="EB Garamond"/>
              </a:rPr>
              <a:t>too</a:t>
            </a:r>
            <a:endParaRPr lang="en-US" sz="1600" dirty="0">
              <a:solidFill>
                <a:schemeClr val="tx1"/>
              </a:solidFill>
              <a:latin typeface="Calibri" panose="020F0502020204030204" pitchFamily="34" charset="0"/>
              <a:ea typeface="EB Garamond"/>
              <a:cs typeface="Calibri" panose="020F0502020204030204" pitchFamily="34" charset="0"/>
              <a:sym typeface="EB Garamond"/>
            </a:endParaRPr>
          </a:p>
        </p:txBody>
      </p:sp>
    </p:spTree>
    <p:extLst>
      <p:ext uri="{BB962C8B-B14F-4D97-AF65-F5344CB8AC3E}">
        <p14:creationId xmlns:p14="http://schemas.microsoft.com/office/powerpoint/2010/main" val="32059204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2400" spc="0" dirty="0">
                <a:solidFill>
                  <a:srgbClr val="0070C0"/>
                </a:solidFill>
                <a:latin typeface="Calibri" panose="020F0502020204030204" pitchFamily="34" charset="0"/>
                <a:cs typeface="Calibri" panose="020F0502020204030204" pitchFamily="34" charset="0"/>
              </a:rPr>
              <a:t>Group Project Part A – </a:t>
            </a:r>
            <a:r>
              <a:rPr lang="en-US" sz="2400" spc="0" dirty="0" smtClean="0">
                <a:solidFill>
                  <a:srgbClr val="0070C0"/>
                </a:solidFill>
                <a:latin typeface="Calibri" panose="020F0502020204030204" pitchFamily="34" charset="0"/>
                <a:cs typeface="Calibri" panose="020F0502020204030204" pitchFamily="34" charset="0"/>
              </a:rPr>
              <a:t>Proposal</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22960" y="1301175"/>
            <a:ext cx="7543800" cy="3017520"/>
          </a:xfrm>
        </p:spPr>
        <p:txBody>
          <a:bodyPr>
            <a:noAutofit/>
          </a:bodyPr>
          <a:lstStyle/>
          <a:p>
            <a:pPr marL="685800" lvl="1" indent="-274320" fontAlgn="base">
              <a:lnSpc>
                <a:spcPct val="100000"/>
              </a:lnSpc>
              <a:spcBef>
                <a:spcPts val="0"/>
              </a:spcBef>
              <a:spcAft>
                <a:spcPts val="0"/>
              </a:spcAft>
              <a:buClrTx/>
              <a:buSzPct val="100000"/>
              <a:buFont typeface="Arial" panose="020B0604020202020204" pitchFamily="34" charset="0"/>
              <a:buChar char="•"/>
            </a:pPr>
            <a:r>
              <a:rPr lang="en-US" sz="1600" b="1" dirty="0">
                <a:solidFill>
                  <a:schemeClr val="tx1"/>
                </a:solidFill>
                <a:latin typeface="Calibri" panose="020F0502020204030204" pitchFamily="34" charset="0"/>
                <a:ea typeface="EB Garamond"/>
                <a:cs typeface="Calibri" panose="020F0502020204030204" pitchFamily="34" charset="0"/>
                <a:sym typeface="EB Garamond"/>
              </a:rPr>
              <a:t>Maximum 5 </a:t>
            </a:r>
            <a:r>
              <a:rPr lang="en-US" sz="1600" b="1" dirty="0" smtClean="0">
                <a:solidFill>
                  <a:schemeClr val="tx1"/>
                </a:solidFill>
                <a:latin typeface="Calibri" panose="020F0502020204030204" pitchFamily="34" charset="0"/>
                <a:ea typeface="EB Garamond"/>
                <a:cs typeface="Calibri" panose="020F0502020204030204" pitchFamily="34" charset="0"/>
                <a:sym typeface="EB Garamond"/>
              </a:rPr>
              <a:t>min presentation with suggested sections below  </a:t>
            </a:r>
            <a:endParaRPr lang="en-US" sz="1600" b="1" dirty="0">
              <a:solidFill>
                <a:schemeClr val="tx1"/>
              </a:solidFill>
              <a:latin typeface="Calibri" panose="020F0502020204030204" pitchFamily="34" charset="0"/>
              <a:ea typeface="EB Garamond"/>
              <a:cs typeface="Calibri" panose="020F0502020204030204" pitchFamily="34" charset="0"/>
              <a:sym typeface="EB Garamond"/>
            </a:endParaRPr>
          </a:p>
          <a:p>
            <a:pPr marL="971550" lvl="3" indent="-285750" fontAlgn="base">
              <a:lnSpc>
                <a:spcPct val="100000"/>
              </a:lnSpc>
              <a:spcBef>
                <a:spcPts val="0"/>
              </a:spcBef>
              <a:spcAft>
                <a:spcPts val="0"/>
              </a:spcAft>
              <a:buClrTx/>
              <a:buSzPct val="80000"/>
              <a:buFont typeface="Courier New" panose="02070309020205020404" pitchFamily="49" charset="0"/>
              <a:buChar char="o"/>
            </a:pPr>
            <a:r>
              <a:rPr lang="en-US" sz="1200" dirty="0">
                <a:solidFill>
                  <a:schemeClr val="tx1"/>
                </a:solidFill>
                <a:latin typeface="Calibri" panose="020F0502020204030204" pitchFamily="34" charset="0"/>
                <a:cs typeface="Calibri" panose="020F0502020204030204" pitchFamily="34" charset="0"/>
                <a:sym typeface="EB Garamond"/>
              </a:rPr>
              <a:t>Title page with team members names/id </a:t>
            </a:r>
            <a:r>
              <a:rPr lang="en-US" sz="1200" dirty="0" smtClean="0">
                <a:solidFill>
                  <a:schemeClr val="tx1"/>
                </a:solidFill>
                <a:latin typeface="Calibri" panose="020F0502020204030204" pitchFamily="34" charset="0"/>
                <a:cs typeface="Calibri" panose="020F0502020204030204" pitchFamily="34" charset="0"/>
                <a:sym typeface="EB Garamond"/>
              </a:rPr>
              <a:t>and </a:t>
            </a:r>
            <a:r>
              <a:rPr lang="en-US" sz="1200" dirty="0">
                <a:solidFill>
                  <a:schemeClr val="tx1"/>
                </a:solidFill>
                <a:latin typeface="Calibri" panose="020F0502020204030204" pitchFamily="34" charset="0"/>
                <a:cs typeface="Calibri" panose="020F0502020204030204" pitchFamily="34" charset="0"/>
                <a:sym typeface="EB Garamond"/>
              </a:rPr>
              <a:t>the following text</a:t>
            </a:r>
          </a:p>
          <a:p>
            <a:pPr marL="971550" lvl="3" indent="-285750" fontAlgn="base">
              <a:lnSpc>
                <a:spcPct val="100000"/>
              </a:lnSpc>
              <a:spcBef>
                <a:spcPts val="0"/>
              </a:spcBef>
              <a:spcAft>
                <a:spcPts val="0"/>
              </a:spcAft>
              <a:buClrTx/>
              <a:buSzPct val="80000"/>
              <a:buFont typeface="Courier New" panose="02070309020205020404" pitchFamily="49" charset="0"/>
              <a:buChar char="o"/>
            </a:pPr>
            <a:r>
              <a:rPr lang="en-US" sz="1200" dirty="0">
                <a:solidFill>
                  <a:schemeClr val="tx1"/>
                </a:solidFill>
                <a:latin typeface="Calibri" panose="020F0502020204030204" pitchFamily="34" charset="0"/>
                <a:cs typeface="Calibri" panose="020F0502020204030204" pitchFamily="34" charset="0"/>
                <a:sym typeface="EB Garamond"/>
              </a:rPr>
              <a:t>Purpose and scope</a:t>
            </a:r>
          </a:p>
          <a:p>
            <a:pPr marL="971550" lvl="3" indent="-285750" fontAlgn="base">
              <a:lnSpc>
                <a:spcPct val="100000"/>
              </a:lnSpc>
              <a:spcBef>
                <a:spcPts val="0"/>
              </a:spcBef>
              <a:spcAft>
                <a:spcPts val="0"/>
              </a:spcAft>
              <a:buClrTx/>
              <a:buSzPct val="80000"/>
              <a:buFont typeface="Courier New" panose="02070309020205020404" pitchFamily="49" charset="0"/>
              <a:buChar char="o"/>
            </a:pPr>
            <a:r>
              <a:rPr lang="en-US" sz="1200" dirty="0">
                <a:solidFill>
                  <a:schemeClr val="tx1"/>
                </a:solidFill>
                <a:latin typeface="Calibri" panose="020F0502020204030204" pitchFamily="34" charset="0"/>
                <a:cs typeface="Calibri" panose="020F0502020204030204" pitchFamily="34" charset="0"/>
                <a:sym typeface="EB Garamond"/>
              </a:rPr>
              <a:t>External environment</a:t>
            </a:r>
          </a:p>
          <a:p>
            <a:pPr marL="971550" lvl="3" indent="-285750" fontAlgn="base">
              <a:lnSpc>
                <a:spcPct val="100000"/>
              </a:lnSpc>
              <a:spcBef>
                <a:spcPts val="0"/>
              </a:spcBef>
              <a:spcAft>
                <a:spcPts val="0"/>
              </a:spcAft>
              <a:buClrTx/>
              <a:buSzPct val="80000"/>
              <a:buFont typeface="Courier New" panose="02070309020205020404" pitchFamily="49" charset="0"/>
              <a:buChar char="o"/>
            </a:pPr>
            <a:r>
              <a:rPr lang="en-US" sz="1200" dirty="0">
                <a:solidFill>
                  <a:schemeClr val="tx1"/>
                </a:solidFill>
                <a:latin typeface="Calibri" panose="020F0502020204030204" pitchFamily="34" charset="0"/>
                <a:cs typeface="Calibri" panose="020F0502020204030204" pitchFamily="34" charset="0"/>
                <a:sym typeface="EB Garamond"/>
              </a:rPr>
              <a:t>Data processing and cleaning</a:t>
            </a:r>
          </a:p>
          <a:p>
            <a:pPr marL="971550" lvl="3" indent="-285750" fontAlgn="base">
              <a:lnSpc>
                <a:spcPct val="100000"/>
              </a:lnSpc>
              <a:spcBef>
                <a:spcPts val="0"/>
              </a:spcBef>
              <a:spcAft>
                <a:spcPts val="0"/>
              </a:spcAft>
              <a:buClrTx/>
              <a:buSzPct val="80000"/>
              <a:buFont typeface="Courier New" panose="02070309020205020404" pitchFamily="49" charset="0"/>
              <a:buChar char="o"/>
            </a:pPr>
            <a:r>
              <a:rPr lang="en-US" sz="1200" dirty="0" smtClean="0">
                <a:solidFill>
                  <a:schemeClr val="tx1"/>
                </a:solidFill>
                <a:latin typeface="Calibri" panose="020F0502020204030204" pitchFamily="34" charset="0"/>
                <a:cs typeface="Calibri" panose="020F0502020204030204" pitchFamily="34" charset="0"/>
                <a:sym typeface="EB Garamond"/>
              </a:rPr>
              <a:t>Conclusions and plan for the next steps</a:t>
            </a:r>
            <a:endParaRPr lang="en-US" sz="1200" dirty="0">
              <a:solidFill>
                <a:schemeClr val="tx1"/>
              </a:solidFill>
              <a:latin typeface="Calibri" panose="020F0502020204030204" pitchFamily="34" charset="0"/>
              <a:cs typeface="Calibri" panose="020F0502020204030204" pitchFamily="34" charset="0"/>
              <a:sym typeface="EB Garamond"/>
            </a:endParaRPr>
          </a:p>
          <a:p>
            <a:pPr marL="971550" lvl="3" indent="-285750" fontAlgn="base">
              <a:lnSpc>
                <a:spcPct val="100000"/>
              </a:lnSpc>
              <a:spcBef>
                <a:spcPts val="0"/>
              </a:spcBef>
              <a:spcAft>
                <a:spcPts val="0"/>
              </a:spcAft>
              <a:buClrTx/>
              <a:buSzPct val="80000"/>
              <a:buFont typeface="Courier New" panose="02070309020205020404" pitchFamily="49" charset="0"/>
              <a:buChar char="o"/>
            </a:pPr>
            <a:r>
              <a:rPr lang="en-US" sz="1200" dirty="0">
                <a:solidFill>
                  <a:schemeClr val="tx1"/>
                </a:solidFill>
                <a:latin typeface="Calibri" panose="020F0502020204030204" pitchFamily="34" charset="0"/>
                <a:cs typeface="Calibri" panose="020F0502020204030204" pitchFamily="34" charset="0"/>
                <a:sym typeface="EB Garamond"/>
              </a:rPr>
              <a:t>References (APA/MLA format)</a:t>
            </a:r>
          </a:p>
          <a:p>
            <a:pPr marL="971550" lvl="3" indent="-285750" fontAlgn="base">
              <a:lnSpc>
                <a:spcPct val="100000"/>
              </a:lnSpc>
              <a:spcBef>
                <a:spcPts val="0"/>
              </a:spcBef>
              <a:spcAft>
                <a:spcPts val="0"/>
              </a:spcAft>
              <a:buClrTx/>
              <a:buSzPct val="80000"/>
              <a:buFont typeface="Courier New" panose="02070309020205020404" pitchFamily="49" charset="0"/>
              <a:buChar char="o"/>
            </a:pPr>
            <a:r>
              <a:rPr lang="en-US" sz="1200" dirty="0">
                <a:solidFill>
                  <a:schemeClr val="tx1"/>
                </a:solidFill>
                <a:latin typeface="Calibri" panose="020F0502020204030204" pitchFamily="34" charset="0"/>
                <a:cs typeface="Calibri" panose="020F0502020204030204" pitchFamily="34" charset="0"/>
                <a:sym typeface="EB Garamond"/>
              </a:rPr>
              <a:t>Appendix. You must add your code file at the end of the appendix</a:t>
            </a:r>
          </a:p>
          <a:p>
            <a:pPr marL="685800" lvl="1" indent="-274320" fontAlgn="base">
              <a:lnSpc>
                <a:spcPct val="100000"/>
              </a:lnSpc>
              <a:spcBef>
                <a:spcPts val="0"/>
              </a:spcBef>
              <a:spcAft>
                <a:spcPts val="0"/>
              </a:spcAft>
              <a:buClrTx/>
              <a:buSzPct val="100000"/>
              <a:buFont typeface="Arial" panose="020B0604020202020204" pitchFamily="34" charset="0"/>
              <a:buChar char="•"/>
            </a:pPr>
            <a:endParaRPr lang="en-US" sz="1600" dirty="0">
              <a:solidFill>
                <a:schemeClr val="tx1"/>
              </a:solidFill>
              <a:latin typeface="Calibri" panose="020F0502020204030204" pitchFamily="34" charset="0"/>
              <a:ea typeface="EB Garamond"/>
              <a:cs typeface="Calibri" panose="020F0502020204030204" pitchFamily="34" charset="0"/>
              <a:sym typeface="EB Garamond"/>
            </a:endParaRPr>
          </a:p>
          <a:p>
            <a:pPr marL="685800" lvl="1" indent="-274320" fontAlgn="base">
              <a:lnSpc>
                <a:spcPct val="100000"/>
              </a:lnSpc>
              <a:spcBef>
                <a:spcPts val="0"/>
              </a:spcBef>
              <a:spcAft>
                <a:spcPts val="0"/>
              </a:spcAft>
              <a:buClrTx/>
              <a:buSzPct val="100000"/>
              <a:buFont typeface="Arial" panose="020B0604020202020204" pitchFamily="34" charset="0"/>
              <a:buChar char="•"/>
            </a:pPr>
            <a:r>
              <a:rPr lang="en-US" sz="1600" dirty="0" smtClean="0">
                <a:solidFill>
                  <a:schemeClr val="tx1"/>
                </a:solidFill>
                <a:latin typeface="Calibri" panose="020F0502020204030204" pitchFamily="34" charset="0"/>
                <a:ea typeface="EB Garamond"/>
                <a:cs typeface="Calibri" panose="020F0502020204030204" pitchFamily="34" charset="0"/>
                <a:sym typeface="EB Garamond"/>
              </a:rPr>
              <a:t>Add the following text on the title page</a:t>
            </a:r>
          </a:p>
          <a:p>
            <a:pPr marL="822960" lvl="4" indent="0" fontAlgn="base">
              <a:lnSpc>
                <a:spcPct val="100000"/>
              </a:lnSpc>
              <a:spcBef>
                <a:spcPts val="0"/>
              </a:spcBef>
              <a:spcAft>
                <a:spcPts val="0"/>
              </a:spcAft>
              <a:buClrTx/>
              <a:buSzPct val="100000"/>
              <a:buNone/>
            </a:pPr>
            <a:r>
              <a:rPr lang="en-US" sz="1200" i="1" dirty="0" smtClean="0">
                <a:solidFill>
                  <a:schemeClr val="tx1"/>
                </a:solidFill>
                <a:latin typeface="Calibri" panose="020F0502020204030204" pitchFamily="34" charset="0"/>
                <a:ea typeface="EB Garamond"/>
                <a:cs typeface="Calibri" panose="020F0502020204030204" pitchFamily="34" charset="0"/>
                <a:sym typeface="EB Garamond"/>
              </a:rPr>
              <a:t>“The </a:t>
            </a:r>
            <a:r>
              <a:rPr lang="en-US" sz="1200" i="1" dirty="0">
                <a:solidFill>
                  <a:schemeClr val="tx1"/>
                </a:solidFill>
                <a:latin typeface="Calibri" panose="020F0502020204030204" pitchFamily="34" charset="0"/>
                <a:ea typeface="EB Garamond"/>
                <a:cs typeface="Calibri" panose="020F0502020204030204" pitchFamily="34" charset="0"/>
                <a:sym typeface="EB Garamond"/>
              </a:rPr>
              <a:t>work we summited as part of this assignment is original, and due credit is given to others where appropriate. We  accept and acknowledge that that each member of our team is equally responsible for if the assignment found to be plagiarized in any way, and we will be subject to school’s Academic Integrity policy”</a:t>
            </a:r>
          </a:p>
          <a:p>
            <a:pPr marL="685800" lvl="1" indent="-274320" fontAlgn="base">
              <a:lnSpc>
                <a:spcPct val="100000"/>
              </a:lnSpc>
              <a:spcBef>
                <a:spcPts val="0"/>
              </a:spcBef>
              <a:spcAft>
                <a:spcPts val="0"/>
              </a:spcAft>
              <a:buClrTx/>
              <a:buSzPct val="100000"/>
              <a:buFont typeface="Arial" panose="020B0604020202020204" pitchFamily="34" charset="0"/>
              <a:buChar char="•"/>
            </a:pPr>
            <a:endParaRPr lang="en-US" sz="1600" dirty="0">
              <a:solidFill>
                <a:schemeClr val="tx1"/>
              </a:solidFill>
              <a:latin typeface="Calibri" panose="020F0502020204030204" pitchFamily="34" charset="0"/>
              <a:ea typeface="EB Garamond"/>
              <a:cs typeface="Calibri" panose="020F0502020204030204" pitchFamily="34" charset="0"/>
              <a:sym typeface="EB Garamond"/>
            </a:endParaRPr>
          </a:p>
        </p:txBody>
      </p:sp>
    </p:spTree>
    <p:extLst>
      <p:ext uri="{BB962C8B-B14F-4D97-AF65-F5344CB8AC3E}">
        <p14:creationId xmlns:p14="http://schemas.microsoft.com/office/powerpoint/2010/main" val="12023211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2400" spc="0" dirty="0">
                <a:solidFill>
                  <a:srgbClr val="0070C0"/>
                </a:solidFill>
                <a:latin typeface="Calibri" panose="020F0502020204030204" pitchFamily="34" charset="0"/>
                <a:cs typeface="Calibri" panose="020F0502020204030204" pitchFamily="34" charset="0"/>
              </a:rPr>
              <a:t>Group Project Part </a:t>
            </a:r>
            <a:r>
              <a:rPr lang="en-US" sz="2400" spc="0" dirty="0" smtClean="0">
                <a:solidFill>
                  <a:srgbClr val="0070C0"/>
                </a:solidFill>
                <a:latin typeface="Calibri" panose="020F0502020204030204" pitchFamily="34" charset="0"/>
                <a:cs typeface="Calibri" panose="020F0502020204030204" pitchFamily="34" charset="0"/>
              </a:rPr>
              <a:t>B </a:t>
            </a:r>
            <a:r>
              <a:rPr lang="en-US" sz="2400" spc="0" dirty="0">
                <a:solidFill>
                  <a:srgbClr val="0070C0"/>
                </a:solidFill>
                <a:latin typeface="Calibri" panose="020F0502020204030204" pitchFamily="34" charset="0"/>
                <a:cs typeface="Calibri" panose="020F0502020204030204" pitchFamily="34" charset="0"/>
              </a:rPr>
              <a:t>– </a:t>
            </a:r>
            <a:r>
              <a:rPr lang="en-US" sz="2400" spc="0" dirty="0" smtClean="0">
                <a:solidFill>
                  <a:srgbClr val="0070C0"/>
                </a:solidFill>
                <a:latin typeface="Calibri" panose="020F0502020204030204" pitchFamily="34" charset="0"/>
                <a:cs typeface="Calibri" panose="020F0502020204030204" pitchFamily="34" charset="0"/>
              </a:rPr>
              <a:t>Modeling and Final report</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22960" y="1301175"/>
            <a:ext cx="7543800" cy="3017520"/>
          </a:xfrm>
        </p:spPr>
        <p:txBody>
          <a:bodyPr>
            <a:noAutofit/>
          </a:bodyPr>
          <a:lstStyle/>
          <a:p>
            <a:pPr marL="685800" lvl="1" indent="-274320" fontAlgn="base">
              <a:lnSpc>
                <a:spcPct val="100000"/>
              </a:lnSpc>
              <a:spcBef>
                <a:spcPts val="0"/>
              </a:spcBef>
              <a:spcAft>
                <a:spcPts val="0"/>
              </a:spcAft>
              <a:buClrTx/>
              <a:buSzPct val="100000"/>
              <a:buFont typeface="Arial" panose="020B0604020202020204" pitchFamily="34" charset="0"/>
              <a:buChar char="•"/>
            </a:pPr>
            <a:r>
              <a:rPr lang="en-US" sz="1400" b="1" dirty="0" smtClean="0">
                <a:solidFill>
                  <a:schemeClr val="tx1"/>
                </a:solidFill>
                <a:latin typeface="Calibri" panose="020F0502020204030204" pitchFamily="34" charset="0"/>
                <a:ea typeface="EB Garamond"/>
                <a:cs typeface="Calibri" panose="020F0502020204030204" pitchFamily="34" charset="0"/>
                <a:sym typeface="EB Garamond"/>
              </a:rPr>
              <a:t>B1</a:t>
            </a:r>
            <a:r>
              <a:rPr lang="en-US" sz="1400" dirty="0" smtClean="0">
                <a:solidFill>
                  <a:schemeClr val="tx1"/>
                </a:solidFill>
                <a:latin typeface="Calibri" panose="020F0502020204030204" pitchFamily="34" charset="0"/>
                <a:ea typeface="EB Garamond"/>
                <a:cs typeface="Calibri" panose="020F0502020204030204" pitchFamily="34" charset="0"/>
                <a:sym typeface="EB Garamond"/>
              </a:rPr>
              <a:t>: </a:t>
            </a:r>
            <a:r>
              <a:rPr lang="fr-FR" sz="1400" dirty="0">
                <a:solidFill>
                  <a:schemeClr val="tx1"/>
                </a:solidFill>
                <a:latin typeface="Calibri" panose="020F0502020204030204" pitchFamily="34" charset="0"/>
                <a:ea typeface="EB Garamond"/>
                <a:cs typeface="Calibri" panose="020F0502020204030204" pitchFamily="34" charset="0"/>
                <a:sym typeface="EB Garamond"/>
              </a:rPr>
              <a:t>Slides (max 12 slides - excluding title page, agenda, appendix) + supporting documents (data file, code file, etc.) </a:t>
            </a:r>
            <a:r>
              <a:rPr lang="fr-FR" sz="1400" dirty="0" smtClean="0">
                <a:solidFill>
                  <a:schemeClr val="tx1"/>
                </a:solidFill>
                <a:latin typeface="Calibri" panose="020F0502020204030204" pitchFamily="34" charset="0"/>
                <a:ea typeface="EB Garamond"/>
                <a:cs typeface="Calibri" panose="020F0502020204030204" pitchFamily="34" charset="0"/>
                <a:sym typeface="EB Garamond"/>
              </a:rPr>
              <a:t>with suggested sections</a:t>
            </a:r>
          </a:p>
          <a:p>
            <a:pPr marL="971550" lvl="3" indent="-285750" fontAlgn="base">
              <a:lnSpc>
                <a:spcPct val="100000"/>
              </a:lnSpc>
              <a:spcBef>
                <a:spcPts val="0"/>
              </a:spcBef>
              <a:spcAft>
                <a:spcPts val="0"/>
              </a:spcAft>
              <a:buClrTx/>
              <a:buSzPct val="80000"/>
              <a:buFont typeface="Courier New" panose="02070309020205020404" pitchFamily="49" charset="0"/>
              <a:buChar char="o"/>
            </a:pPr>
            <a:r>
              <a:rPr lang="en-US" sz="1200" b="1" dirty="0">
                <a:solidFill>
                  <a:schemeClr val="tx1"/>
                </a:solidFill>
                <a:latin typeface="Calibri" panose="020F0502020204030204" pitchFamily="34" charset="0"/>
                <a:cs typeface="Calibri" panose="020F0502020204030204" pitchFamily="34" charset="0"/>
                <a:sym typeface="EB Garamond"/>
              </a:rPr>
              <a:t>Executive summary</a:t>
            </a:r>
            <a:r>
              <a:rPr lang="en-US" sz="1200" dirty="0">
                <a:solidFill>
                  <a:schemeClr val="tx1"/>
                </a:solidFill>
                <a:latin typeface="Calibri" panose="020F0502020204030204" pitchFamily="34" charset="0"/>
                <a:cs typeface="Calibri" panose="020F0502020204030204" pitchFamily="34" charset="0"/>
                <a:sym typeface="EB Garamond"/>
              </a:rPr>
              <a:t>: description of key business questions and your final recommendations </a:t>
            </a:r>
          </a:p>
          <a:p>
            <a:pPr marL="971550" lvl="3" indent="-285750" fontAlgn="base">
              <a:lnSpc>
                <a:spcPct val="100000"/>
              </a:lnSpc>
              <a:spcBef>
                <a:spcPts val="0"/>
              </a:spcBef>
              <a:spcAft>
                <a:spcPts val="0"/>
              </a:spcAft>
              <a:buClrTx/>
              <a:buSzPct val="80000"/>
              <a:buFont typeface="Courier New" panose="02070309020205020404" pitchFamily="49" charset="0"/>
              <a:buChar char="o"/>
            </a:pPr>
            <a:endParaRPr lang="en-US" sz="1200" b="1" dirty="0" smtClean="0">
              <a:solidFill>
                <a:schemeClr val="tx1"/>
              </a:solidFill>
              <a:latin typeface="Calibri" panose="020F0502020204030204" pitchFamily="34" charset="0"/>
              <a:cs typeface="Calibri" panose="020F0502020204030204" pitchFamily="34" charset="0"/>
              <a:sym typeface="EB Garamond"/>
            </a:endParaRPr>
          </a:p>
          <a:p>
            <a:pPr marL="971550" lvl="3" indent="-285750" fontAlgn="base">
              <a:lnSpc>
                <a:spcPct val="100000"/>
              </a:lnSpc>
              <a:spcBef>
                <a:spcPts val="0"/>
              </a:spcBef>
              <a:spcAft>
                <a:spcPts val="0"/>
              </a:spcAft>
              <a:buClrTx/>
              <a:buSzPct val="80000"/>
              <a:buFont typeface="Courier New" panose="02070309020205020404" pitchFamily="49" charset="0"/>
              <a:buChar char="o"/>
            </a:pPr>
            <a:r>
              <a:rPr lang="en-US" sz="1200" b="1" dirty="0" smtClean="0">
                <a:solidFill>
                  <a:schemeClr val="tx1"/>
                </a:solidFill>
                <a:latin typeface="Calibri" panose="020F0502020204030204" pitchFamily="34" charset="0"/>
                <a:cs typeface="Calibri" panose="020F0502020204030204" pitchFamily="34" charset="0"/>
                <a:sym typeface="EB Garamond"/>
              </a:rPr>
              <a:t>Introduction</a:t>
            </a:r>
            <a:r>
              <a:rPr lang="en-US" sz="1200" b="1" dirty="0">
                <a:solidFill>
                  <a:schemeClr val="tx1"/>
                </a:solidFill>
                <a:latin typeface="Calibri" panose="020F0502020204030204" pitchFamily="34" charset="0"/>
                <a:cs typeface="Calibri" panose="020F0502020204030204" pitchFamily="34" charset="0"/>
                <a:sym typeface="EB Garamond"/>
              </a:rPr>
              <a:t>:</a:t>
            </a:r>
            <a:r>
              <a:rPr lang="en-US" sz="1200" dirty="0">
                <a:solidFill>
                  <a:schemeClr val="tx1"/>
                </a:solidFill>
                <a:latin typeface="Calibri" panose="020F0502020204030204" pitchFamily="34" charset="0"/>
                <a:cs typeface="Calibri" panose="020F0502020204030204" pitchFamily="34" charset="0"/>
                <a:sym typeface="EB Garamond"/>
              </a:rPr>
              <a:t> Please provide a brief introduction to </a:t>
            </a:r>
            <a:r>
              <a:rPr lang="en-US" sz="1200" dirty="0" smtClean="0">
                <a:solidFill>
                  <a:schemeClr val="tx1"/>
                </a:solidFill>
                <a:latin typeface="Calibri" panose="020F0502020204030204" pitchFamily="34" charset="0"/>
                <a:cs typeface="Calibri" panose="020F0502020204030204" pitchFamily="34" charset="0"/>
                <a:sym typeface="EB Garamond"/>
              </a:rPr>
              <a:t>explain key objectives (or questions), importance of the objectives, and context to make smooth transition </a:t>
            </a:r>
            <a:r>
              <a:rPr lang="en-US" sz="1200" dirty="0">
                <a:solidFill>
                  <a:schemeClr val="tx1"/>
                </a:solidFill>
                <a:latin typeface="Calibri" panose="020F0502020204030204" pitchFamily="34" charset="0"/>
                <a:cs typeface="Calibri" panose="020F0502020204030204" pitchFamily="34" charset="0"/>
                <a:sym typeface="EB Garamond"/>
              </a:rPr>
              <a:t>into the next section</a:t>
            </a:r>
          </a:p>
          <a:p>
            <a:pPr marL="971550" lvl="3" indent="-285750" fontAlgn="base">
              <a:lnSpc>
                <a:spcPct val="100000"/>
              </a:lnSpc>
              <a:spcBef>
                <a:spcPts val="0"/>
              </a:spcBef>
              <a:spcAft>
                <a:spcPts val="0"/>
              </a:spcAft>
              <a:buClrTx/>
              <a:buSzPct val="80000"/>
              <a:buFont typeface="Courier New" panose="02070309020205020404" pitchFamily="49" charset="0"/>
              <a:buChar char="o"/>
            </a:pPr>
            <a:endParaRPr lang="en-US" sz="1200" b="1" dirty="0" smtClean="0">
              <a:solidFill>
                <a:schemeClr val="tx1"/>
              </a:solidFill>
              <a:latin typeface="Calibri" panose="020F0502020204030204" pitchFamily="34" charset="0"/>
              <a:cs typeface="Calibri" panose="020F0502020204030204" pitchFamily="34" charset="0"/>
              <a:sym typeface="EB Garamond"/>
            </a:endParaRPr>
          </a:p>
          <a:p>
            <a:pPr marL="971550" lvl="3" indent="-285750" fontAlgn="base">
              <a:lnSpc>
                <a:spcPct val="100000"/>
              </a:lnSpc>
              <a:spcBef>
                <a:spcPts val="0"/>
              </a:spcBef>
              <a:spcAft>
                <a:spcPts val="0"/>
              </a:spcAft>
              <a:buClrTx/>
              <a:buSzPct val="80000"/>
              <a:buFont typeface="Courier New" panose="02070309020205020404" pitchFamily="49" charset="0"/>
              <a:buChar char="o"/>
            </a:pPr>
            <a:r>
              <a:rPr lang="en-US" sz="1200" b="1" dirty="0" smtClean="0">
                <a:solidFill>
                  <a:schemeClr val="tx1"/>
                </a:solidFill>
                <a:latin typeface="Calibri" panose="020F0502020204030204" pitchFamily="34" charset="0"/>
                <a:cs typeface="Calibri" panose="020F0502020204030204" pitchFamily="34" charset="0"/>
                <a:sym typeface="EB Garamond"/>
              </a:rPr>
              <a:t>Basic </a:t>
            </a:r>
            <a:r>
              <a:rPr lang="en-US" sz="1200" b="1" dirty="0">
                <a:solidFill>
                  <a:schemeClr val="tx1"/>
                </a:solidFill>
                <a:latin typeface="Calibri" panose="020F0502020204030204" pitchFamily="34" charset="0"/>
                <a:cs typeface="Calibri" panose="020F0502020204030204" pitchFamily="34" charset="0"/>
                <a:sym typeface="EB Garamond"/>
              </a:rPr>
              <a:t>Analysis</a:t>
            </a:r>
            <a:r>
              <a:rPr lang="en-US" sz="1200" dirty="0">
                <a:solidFill>
                  <a:schemeClr val="tx1"/>
                </a:solidFill>
                <a:latin typeface="Calibri" panose="020F0502020204030204" pitchFamily="34" charset="0"/>
                <a:cs typeface="Calibri" panose="020F0502020204030204" pitchFamily="34" charset="0"/>
                <a:sym typeface="EB Garamond"/>
              </a:rPr>
              <a:t>: This step is about doing basic and descriptive analytics to understand patterns and trends in your data and </a:t>
            </a:r>
            <a:r>
              <a:rPr lang="en-US" sz="1200" dirty="0" smtClean="0">
                <a:solidFill>
                  <a:schemeClr val="tx1"/>
                </a:solidFill>
                <a:latin typeface="Calibri" panose="020F0502020204030204" pitchFamily="34" charset="0"/>
                <a:cs typeface="Calibri" panose="020F0502020204030204" pitchFamily="34" charset="0"/>
                <a:sym typeface="EB Garamond"/>
              </a:rPr>
              <a:t>variables. </a:t>
            </a:r>
            <a:r>
              <a:rPr lang="en-US" sz="1200" dirty="0">
                <a:solidFill>
                  <a:schemeClr val="tx1"/>
                </a:solidFill>
                <a:latin typeface="Calibri" panose="020F0502020204030204" pitchFamily="34" charset="0"/>
                <a:cs typeface="Calibri" panose="020F0502020204030204" pitchFamily="34" charset="0"/>
                <a:sym typeface="EB Garamond"/>
              </a:rPr>
              <a:t>E.g., What observations/insights can you make about the distributions of key variables? </a:t>
            </a:r>
            <a:r>
              <a:rPr lang="en-US" sz="1200" dirty="0" smtClean="0">
                <a:solidFill>
                  <a:schemeClr val="tx1"/>
                </a:solidFill>
                <a:latin typeface="Calibri" panose="020F0502020204030204" pitchFamily="34" charset="0"/>
                <a:cs typeface="Calibri" panose="020F0502020204030204" pitchFamily="34" charset="0"/>
                <a:sym typeface="EB Garamond"/>
              </a:rPr>
              <a:t>Use </a:t>
            </a:r>
            <a:r>
              <a:rPr lang="en-US" sz="1200" dirty="0">
                <a:solidFill>
                  <a:schemeClr val="tx1"/>
                </a:solidFill>
                <a:latin typeface="Calibri" panose="020F0502020204030204" pitchFamily="34" charset="0"/>
                <a:cs typeface="Calibri" panose="020F0502020204030204" pitchFamily="34" charset="0"/>
                <a:sym typeface="EB Garamond"/>
              </a:rPr>
              <a:t>data visualization for insights/explaining your arguments</a:t>
            </a:r>
          </a:p>
          <a:p>
            <a:pPr marL="971550" lvl="3" indent="-285750" fontAlgn="base">
              <a:lnSpc>
                <a:spcPct val="100000"/>
              </a:lnSpc>
              <a:spcBef>
                <a:spcPts val="0"/>
              </a:spcBef>
              <a:spcAft>
                <a:spcPts val="0"/>
              </a:spcAft>
              <a:buClrTx/>
              <a:buSzPct val="80000"/>
              <a:buFont typeface="Courier New" panose="02070309020205020404" pitchFamily="49" charset="0"/>
              <a:buChar char="o"/>
            </a:pPr>
            <a:endParaRPr lang="en-US" sz="1200" dirty="0">
              <a:solidFill>
                <a:schemeClr val="tx1"/>
              </a:solidFill>
              <a:latin typeface="Calibri" panose="020F0502020204030204" pitchFamily="34" charset="0"/>
              <a:cs typeface="Calibri" panose="020F0502020204030204" pitchFamily="34" charset="0"/>
              <a:sym typeface="EB Garamond"/>
            </a:endParaRPr>
          </a:p>
          <a:p>
            <a:pPr marL="971550" lvl="3" indent="-285750" fontAlgn="base">
              <a:lnSpc>
                <a:spcPct val="100000"/>
              </a:lnSpc>
              <a:spcBef>
                <a:spcPts val="0"/>
              </a:spcBef>
              <a:spcAft>
                <a:spcPts val="0"/>
              </a:spcAft>
              <a:buClrTx/>
              <a:buSzPct val="80000"/>
              <a:buFont typeface="Courier New" panose="02070309020205020404" pitchFamily="49" charset="0"/>
              <a:buChar char="o"/>
            </a:pPr>
            <a:r>
              <a:rPr lang="en-US" sz="1200" b="1" dirty="0">
                <a:solidFill>
                  <a:schemeClr val="tx1"/>
                </a:solidFill>
                <a:latin typeface="Calibri" panose="020F0502020204030204" pitchFamily="34" charset="0"/>
                <a:cs typeface="Calibri" panose="020F0502020204030204" pitchFamily="34" charset="0"/>
                <a:sym typeface="EB Garamond"/>
              </a:rPr>
              <a:t>Modeling and Analysis: </a:t>
            </a:r>
            <a:r>
              <a:rPr lang="en-US" sz="1200" dirty="0">
                <a:solidFill>
                  <a:schemeClr val="tx1"/>
                </a:solidFill>
                <a:latin typeface="Calibri" panose="020F0502020204030204" pitchFamily="34" charset="0"/>
                <a:cs typeface="Calibri" panose="020F0502020204030204" pitchFamily="34" charset="0"/>
                <a:sym typeface="EB Garamond"/>
              </a:rPr>
              <a:t>This step is about applying Analytics/ ML techniques (e.g., clustering, etc.) and explaining how your model can be helpful in </a:t>
            </a:r>
            <a:r>
              <a:rPr lang="en-US" sz="1200" dirty="0" smtClean="0">
                <a:solidFill>
                  <a:schemeClr val="tx1"/>
                </a:solidFill>
                <a:latin typeface="Calibri" panose="020F0502020204030204" pitchFamily="34" charset="0"/>
                <a:cs typeface="Calibri" panose="020F0502020204030204" pitchFamily="34" charset="0"/>
                <a:sym typeface="EB Garamond"/>
              </a:rPr>
              <a:t>addressing. E.g., </a:t>
            </a:r>
          </a:p>
          <a:p>
            <a:pPr marL="1234194" lvl="5" indent="-285750" fontAlgn="base">
              <a:lnSpc>
                <a:spcPct val="100000"/>
              </a:lnSpc>
              <a:spcBef>
                <a:spcPts val="0"/>
              </a:spcBef>
              <a:spcAft>
                <a:spcPts val="0"/>
              </a:spcAft>
              <a:buClrTx/>
              <a:buSzPct val="80000"/>
              <a:buFont typeface="Wingdings" panose="05000000000000000000" pitchFamily="2" charset="2"/>
              <a:buChar char="§"/>
            </a:pPr>
            <a:r>
              <a:rPr lang="en-US" sz="1200" dirty="0">
                <a:solidFill>
                  <a:schemeClr val="tx1"/>
                </a:solidFill>
                <a:latin typeface="Calibri" panose="020F0502020204030204" pitchFamily="34" charset="0"/>
                <a:cs typeface="Calibri" panose="020F0502020204030204" pitchFamily="34" charset="0"/>
                <a:sym typeface="EB Garamond"/>
              </a:rPr>
              <a:t>Name of the specific model/technique you are using (e.g., linear regression, clustering, etc.) </a:t>
            </a:r>
          </a:p>
          <a:p>
            <a:pPr marL="1234194" lvl="5" indent="-285750" fontAlgn="base">
              <a:lnSpc>
                <a:spcPct val="100000"/>
              </a:lnSpc>
              <a:spcBef>
                <a:spcPts val="0"/>
              </a:spcBef>
              <a:spcAft>
                <a:spcPts val="0"/>
              </a:spcAft>
              <a:buClrTx/>
              <a:buSzPct val="80000"/>
              <a:buFont typeface="Wingdings" panose="05000000000000000000" pitchFamily="2" charset="2"/>
              <a:buChar char="§"/>
            </a:pPr>
            <a:r>
              <a:rPr lang="en-US" sz="1200" dirty="0">
                <a:solidFill>
                  <a:schemeClr val="tx1"/>
                </a:solidFill>
                <a:latin typeface="Calibri" panose="020F0502020204030204" pitchFamily="34" charset="0"/>
                <a:cs typeface="Calibri" panose="020F0502020204030204" pitchFamily="34" charset="0"/>
                <a:sym typeface="EB Garamond"/>
              </a:rPr>
              <a:t>Intuitively explain how your model is going to work?</a:t>
            </a:r>
          </a:p>
          <a:p>
            <a:pPr marL="1234194" lvl="5" indent="-285750" fontAlgn="base">
              <a:lnSpc>
                <a:spcPct val="100000"/>
              </a:lnSpc>
              <a:spcBef>
                <a:spcPts val="0"/>
              </a:spcBef>
              <a:spcAft>
                <a:spcPts val="0"/>
              </a:spcAft>
              <a:buClrTx/>
              <a:buSzPct val="80000"/>
              <a:buFont typeface="Wingdings" panose="05000000000000000000" pitchFamily="2" charset="2"/>
              <a:buChar char="§"/>
            </a:pPr>
            <a:r>
              <a:rPr lang="en-US" sz="1200" dirty="0">
                <a:solidFill>
                  <a:schemeClr val="tx1"/>
                </a:solidFill>
                <a:latin typeface="Calibri" panose="020F0502020204030204" pitchFamily="34" charset="0"/>
                <a:cs typeface="Calibri" panose="020F0502020204030204" pitchFamily="34" charset="0"/>
                <a:sym typeface="EB Garamond"/>
              </a:rPr>
              <a:t>Model evaluation using key metrics (R-</a:t>
            </a:r>
            <a:r>
              <a:rPr lang="en-US" sz="1200" dirty="0" err="1">
                <a:solidFill>
                  <a:schemeClr val="tx1"/>
                </a:solidFill>
                <a:latin typeface="Calibri" panose="020F0502020204030204" pitchFamily="34" charset="0"/>
                <a:cs typeface="Calibri" panose="020F0502020204030204" pitchFamily="34" charset="0"/>
                <a:sym typeface="EB Garamond"/>
              </a:rPr>
              <a:t>Sq</a:t>
            </a:r>
            <a:r>
              <a:rPr lang="en-US" sz="1200" dirty="0">
                <a:solidFill>
                  <a:schemeClr val="tx1"/>
                </a:solidFill>
                <a:latin typeface="Calibri" panose="020F0502020204030204" pitchFamily="34" charset="0"/>
                <a:cs typeface="Calibri" panose="020F0502020204030204" pitchFamily="34" charset="0"/>
                <a:sym typeface="EB Garamond"/>
              </a:rPr>
              <a:t>, MSE, model fit, etc.)</a:t>
            </a:r>
          </a:p>
          <a:p>
            <a:pPr marL="1234194" lvl="5" indent="-285750" fontAlgn="base">
              <a:lnSpc>
                <a:spcPct val="100000"/>
              </a:lnSpc>
              <a:spcBef>
                <a:spcPts val="0"/>
              </a:spcBef>
              <a:spcAft>
                <a:spcPts val="0"/>
              </a:spcAft>
              <a:buClrTx/>
              <a:buSzPct val="80000"/>
              <a:buFont typeface="Wingdings" panose="05000000000000000000" pitchFamily="2" charset="2"/>
              <a:buChar char="§"/>
            </a:pPr>
            <a:r>
              <a:rPr lang="en-US" sz="1200" dirty="0">
                <a:solidFill>
                  <a:schemeClr val="tx1"/>
                </a:solidFill>
                <a:latin typeface="Calibri" panose="020F0502020204030204" pitchFamily="34" charset="0"/>
                <a:cs typeface="Calibri" panose="020F0502020204030204" pitchFamily="34" charset="0"/>
                <a:sym typeface="EB Garamond"/>
              </a:rPr>
              <a:t>What are key limitations of your models based on the technique used and availability/quality of data</a:t>
            </a:r>
          </a:p>
          <a:p>
            <a:pPr marL="685800" lvl="1" indent="-274320" fontAlgn="base">
              <a:lnSpc>
                <a:spcPct val="100000"/>
              </a:lnSpc>
              <a:spcBef>
                <a:spcPts val="0"/>
              </a:spcBef>
              <a:spcAft>
                <a:spcPts val="0"/>
              </a:spcAft>
              <a:buClrTx/>
              <a:buSzPct val="100000"/>
              <a:buFont typeface="Arial" panose="020B0604020202020204" pitchFamily="34" charset="0"/>
              <a:buChar char="•"/>
            </a:pPr>
            <a:endParaRPr lang="en-US" sz="1600" dirty="0">
              <a:solidFill>
                <a:schemeClr val="tx1"/>
              </a:solidFill>
              <a:latin typeface="Calibri" panose="020F0502020204030204" pitchFamily="34" charset="0"/>
              <a:ea typeface="EB Garamond"/>
              <a:cs typeface="Calibri" panose="020F0502020204030204" pitchFamily="34" charset="0"/>
              <a:sym typeface="EB Garamond"/>
            </a:endParaRPr>
          </a:p>
          <a:p>
            <a:pPr marL="971550" lvl="3" indent="-285750" fontAlgn="base">
              <a:lnSpc>
                <a:spcPct val="100000"/>
              </a:lnSpc>
              <a:spcBef>
                <a:spcPts val="0"/>
              </a:spcBef>
              <a:spcAft>
                <a:spcPts val="0"/>
              </a:spcAft>
              <a:buClrTx/>
              <a:buSzPct val="80000"/>
              <a:buFont typeface="Courier New" panose="02070309020205020404" pitchFamily="49" charset="0"/>
              <a:buChar char="o"/>
            </a:pPr>
            <a:endParaRPr lang="en-US" sz="12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8275014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2400" spc="0" dirty="0">
                <a:solidFill>
                  <a:srgbClr val="0070C0"/>
                </a:solidFill>
                <a:latin typeface="Calibri" panose="020F0502020204030204" pitchFamily="34" charset="0"/>
                <a:cs typeface="Calibri" panose="020F0502020204030204" pitchFamily="34" charset="0"/>
              </a:rPr>
              <a:t>Group Project Part </a:t>
            </a:r>
            <a:r>
              <a:rPr lang="en-US" sz="2400" spc="0" dirty="0" smtClean="0">
                <a:solidFill>
                  <a:srgbClr val="0070C0"/>
                </a:solidFill>
                <a:latin typeface="Calibri" panose="020F0502020204030204" pitchFamily="34" charset="0"/>
                <a:cs typeface="Calibri" panose="020F0502020204030204" pitchFamily="34" charset="0"/>
              </a:rPr>
              <a:t>B </a:t>
            </a:r>
            <a:r>
              <a:rPr lang="en-US" sz="2400" spc="0" dirty="0">
                <a:solidFill>
                  <a:srgbClr val="0070C0"/>
                </a:solidFill>
                <a:latin typeface="Calibri" panose="020F0502020204030204" pitchFamily="34" charset="0"/>
                <a:cs typeface="Calibri" panose="020F0502020204030204" pitchFamily="34" charset="0"/>
              </a:rPr>
              <a:t>– </a:t>
            </a:r>
            <a:r>
              <a:rPr lang="en-US" sz="2400" spc="0" dirty="0" smtClean="0">
                <a:solidFill>
                  <a:srgbClr val="0070C0"/>
                </a:solidFill>
                <a:latin typeface="Calibri" panose="020F0502020204030204" pitchFamily="34" charset="0"/>
                <a:cs typeface="Calibri" panose="020F0502020204030204" pitchFamily="34" charset="0"/>
              </a:rPr>
              <a:t>Modeling and Final report</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22960" y="1301175"/>
            <a:ext cx="7543800" cy="3017520"/>
          </a:xfrm>
        </p:spPr>
        <p:txBody>
          <a:bodyPr>
            <a:noAutofit/>
          </a:bodyPr>
          <a:lstStyle/>
          <a:p>
            <a:pPr marL="685800" lvl="1" indent="-274320" fontAlgn="base">
              <a:lnSpc>
                <a:spcPct val="100000"/>
              </a:lnSpc>
              <a:spcBef>
                <a:spcPts val="0"/>
              </a:spcBef>
              <a:spcAft>
                <a:spcPts val="0"/>
              </a:spcAft>
              <a:buClrTx/>
              <a:buSzPct val="100000"/>
              <a:buFont typeface="Arial" panose="020B0604020202020204" pitchFamily="34" charset="0"/>
              <a:buChar char="•"/>
            </a:pPr>
            <a:r>
              <a:rPr lang="en-US" sz="1400" b="1" dirty="0" smtClean="0">
                <a:solidFill>
                  <a:schemeClr val="tx1"/>
                </a:solidFill>
                <a:latin typeface="Calibri" panose="020F0502020204030204" pitchFamily="34" charset="0"/>
                <a:ea typeface="EB Garamond"/>
                <a:cs typeface="Calibri" panose="020F0502020204030204" pitchFamily="34" charset="0"/>
                <a:sym typeface="EB Garamond"/>
              </a:rPr>
              <a:t>B1</a:t>
            </a:r>
            <a:r>
              <a:rPr lang="en-US" sz="1400" dirty="0" smtClean="0">
                <a:solidFill>
                  <a:schemeClr val="tx1"/>
                </a:solidFill>
                <a:latin typeface="Calibri" panose="020F0502020204030204" pitchFamily="34" charset="0"/>
                <a:ea typeface="EB Garamond"/>
                <a:cs typeface="Calibri" panose="020F0502020204030204" pitchFamily="34" charset="0"/>
                <a:sym typeface="EB Garamond"/>
              </a:rPr>
              <a:t>: </a:t>
            </a:r>
            <a:r>
              <a:rPr lang="fr-FR" sz="1400" dirty="0">
                <a:solidFill>
                  <a:schemeClr val="tx1"/>
                </a:solidFill>
                <a:latin typeface="Calibri" panose="020F0502020204030204" pitchFamily="34" charset="0"/>
                <a:ea typeface="EB Garamond"/>
                <a:cs typeface="Calibri" panose="020F0502020204030204" pitchFamily="34" charset="0"/>
                <a:sym typeface="EB Garamond"/>
              </a:rPr>
              <a:t>Slides (max 12 slides - excluding title page, agenda, appendix) + supporting documents (data file, code file, etc.) </a:t>
            </a:r>
            <a:r>
              <a:rPr lang="fr-FR" sz="1400" dirty="0" smtClean="0">
                <a:solidFill>
                  <a:schemeClr val="tx1"/>
                </a:solidFill>
                <a:latin typeface="Calibri" panose="020F0502020204030204" pitchFamily="34" charset="0"/>
                <a:ea typeface="EB Garamond"/>
                <a:cs typeface="Calibri" panose="020F0502020204030204" pitchFamily="34" charset="0"/>
                <a:sym typeface="EB Garamond"/>
              </a:rPr>
              <a:t>with suggested sections</a:t>
            </a:r>
          </a:p>
          <a:p>
            <a:pPr marL="971550" lvl="3" indent="-285750" fontAlgn="base">
              <a:lnSpc>
                <a:spcPct val="100000"/>
              </a:lnSpc>
              <a:spcBef>
                <a:spcPts val="0"/>
              </a:spcBef>
              <a:spcAft>
                <a:spcPts val="0"/>
              </a:spcAft>
              <a:buClrTx/>
              <a:buSzPct val="80000"/>
              <a:buFont typeface="Courier New" panose="02070309020205020404" pitchFamily="49" charset="0"/>
              <a:buChar char="o"/>
            </a:pPr>
            <a:r>
              <a:rPr lang="en-US" sz="1200" b="1" dirty="0" smtClean="0">
                <a:solidFill>
                  <a:schemeClr val="tx1"/>
                </a:solidFill>
                <a:latin typeface="Calibri" panose="020F0502020204030204" pitchFamily="34" charset="0"/>
                <a:cs typeface="Calibri" panose="020F0502020204030204" pitchFamily="34" charset="0"/>
                <a:sym typeface="EB Garamond"/>
              </a:rPr>
              <a:t>Conclusions</a:t>
            </a:r>
            <a:r>
              <a:rPr lang="en-US" sz="1200" dirty="0" smtClean="0">
                <a:solidFill>
                  <a:schemeClr val="tx1"/>
                </a:solidFill>
                <a:latin typeface="Calibri" panose="020F0502020204030204" pitchFamily="34" charset="0"/>
                <a:cs typeface="Calibri" panose="020F0502020204030204" pitchFamily="34" charset="0"/>
                <a:sym typeface="EB Garamond"/>
              </a:rPr>
              <a:t> </a:t>
            </a:r>
            <a:r>
              <a:rPr lang="en-US" sz="1200" dirty="0">
                <a:solidFill>
                  <a:schemeClr val="tx1"/>
                </a:solidFill>
                <a:latin typeface="Calibri" panose="020F0502020204030204" pitchFamily="34" charset="0"/>
                <a:cs typeface="Calibri" panose="020F0502020204030204" pitchFamily="34" charset="0"/>
                <a:sym typeface="EB Garamond"/>
              </a:rPr>
              <a:t>(must include 2-3 specific recommendations for the client). The recommendations must be clearly linked to the key business / analytical questions from the </a:t>
            </a:r>
            <a:r>
              <a:rPr lang="en-US" sz="1200" dirty="0" smtClean="0">
                <a:solidFill>
                  <a:schemeClr val="tx1"/>
                </a:solidFill>
                <a:latin typeface="Calibri" panose="020F0502020204030204" pitchFamily="34" charset="0"/>
                <a:cs typeface="Calibri" panose="020F0502020204030204" pitchFamily="34" charset="0"/>
                <a:sym typeface="EB Garamond"/>
              </a:rPr>
              <a:t>proposal</a:t>
            </a:r>
            <a:endParaRPr lang="en-US" sz="1200" dirty="0">
              <a:solidFill>
                <a:schemeClr val="tx1"/>
              </a:solidFill>
              <a:latin typeface="Calibri" panose="020F0502020204030204" pitchFamily="34" charset="0"/>
              <a:cs typeface="Calibri" panose="020F0502020204030204" pitchFamily="34" charset="0"/>
              <a:sym typeface="EB Garamond"/>
            </a:endParaRPr>
          </a:p>
          <a:p>
            <a:pPr marL="971550" lvl="3" indent="-285750" fontAlgn="base">
              <a:lnSpc>
                <a:spcPct val="100000"/>
              </a:lnSpc>
              <a:spcBef>
                <a:spcPts val="0"/>
              </a:spcBef>
              <a:spcAft>
                <a:spcPts val="0"/>
              </a:spcAft>
              <a:buClrTx/>
              <a:buSzPct val="80000"/>
              <a:buFont typeface="Courier New" panose="02070309020205020404" pitchFamily="49" charset="0"/>
              <a:buChar char="o"/>
            </a:pPr>
            <a:r>
              <a:rPr lang="en-US" sz="1200" dirty="0" smtClean="0">
                <a:solidFill>
                  <a:schemeClr val="tx1"/>
                </a:solidFill>
                <a:latin typeface="Calibri" panose="020F0502020204030204" pitchFamily="34" charset="0"/>
                <a:cs typeface="Calibri" panose="020F0502020204030204" pitchFamily="34" charset="0"/>
                <a:sym typeface="EB Garamond"/>
              </a:rPr>
              <a:t>References </a:t>
            </a:r>
            <a:r>
              <a:rPr lang="en-US" sz="1200" dirty="0">
                <a:solidFill>
                  <a:schemeClr val="tx1"/>
                </a:solidFill>
                <a:latin typeface="Calibri" panose="020F0502020204030204" pitchFamily="34" charset="0"/>
                <a:cs typeface="Calibri" panose="020F0502020204030204" pitchFamily="34" charset="0"/>
                <a:sym typeface="EB Garamond"/>
              </a:rPr>
              <a:t>(APA/MLA format)</a:t>
            </a:r>
          </a:p>
          <a:p>
            <a:pPr marL="971550" lvl="3" indent="-285750" fontAlgn="base">
              <a:lnSpc>
                <a:spcPct val="100000"/>
              </a:lnSpc>
              <a:spcBef>
                <a:spcPts val="0"/>
              </a:spcBef>
              <a:spcAft>
                <a:spcPts val="0"/>
              </a:spcAft>
              <a:buClrTx/>
              <a:buSzPct val="80000"/>
              <a:buFont typeface="Courier New" panose="02070309020205020404" pitchFamily="49" charset="0"/>
              <a:buChar char="o"/>
            </a:pPr>
            <a:r>
              <a:rPr lang="en-US" sz="1200" dirty="0">
                <a:solidFill>
                  <a:schemeClr val="tx1"/>
                </a:solidFill>
                <a:latin typeface="Calibri" panose="020F0502020204030204" pitchFamily="34" charset="0"/>
                <a:cs typeface="Calibri" panose="020F0502020204030204" pitchFamily="34" charset="0"/>
                <a:sym typeface="EB Garamond"/>
              </a:rPr>
              <a:t>Appendix. You must add your code file at the end of the </a:t>
            </a:r>
            <a:r>
              <a:rPr lang="en-US" sz="1200" dirty="0" smtClean="0">
                <a:solidFill>
                  <a:schemeClr val="tx1"/>
                </a:solidFill>
                <a:latin typeface="Calibri" panose="020F0502020204030204" pitchFamily="34" charset="0"/>
                <a:cs typeface="Calibri" panose="020F0502020204030204" pitchFamily="34" charset="0"/>
                <a:sym typeface="EB Garamond"/>
              </a:rPr>
              <a:t>appendix</a:t>
            </a:r>
          </a:p>
          <a:p>
            <a:pPr marL="971550" lvl="3" indent="-285750" fontAlgn="base">
              <a:lnSpc>
                <a:spcPct val="100000"/>
              </a:lnSpc>
              <a:spcBef>
                <a:spcPts val="0"/>
              </a:spcBef>
              <a:spcAft>
                <a:spcPts val="0"/>
              </a:spcAft>
              <a:buClrTx/>
              <a:buSzPct val="80000"/>
              <a:buFont typeface="Courier New" panose="02070309020205020404" pitchFamily="49" charset="0"/>
              <a:buChar char="o"/>
            </a:pPr>
            <a:endParaRPr lang="en-US" sz="1200" dirty="0">
              <a:solidFill>
                <a:schemeClr val="tx1"/>
              </a:solidFill>
              <a:latin typeface="Calibri" panose="020F0502020204030204" pitchFamily="34" charset="0"/>
              <a:cs typeface="Calibri" panose="020F0502020204030204" pitchFamily="34" charset="0"/>
              <a:sym typeface="EB Garamond"/>
            </a:endParaRPr>
          </a:p>
          <a:p>
            <a:pPr marL="685800" lvl="1" indent="-274320" fontAlgn="base">
              <a:lnSpc>
                <a:spcPct val="100000"/>
              </a:lnSpc>
              <a:spcBef>
                <a:spcPts val="0"/>
              </a:spcBef>
              <a:spcAft>
                <a:spcPts val="0"/>
              </a:spcAft>
              <a:buClrTx/>
              <a:buSzPct val="100000"/>
              <a:buFont typeface="Arial" panose="020B0604020202020204" pitchFamily="34" charset="0"/>
              <a:buChar char="•"/>
            </a:pPr>
            <a:r>
              <a:rPr lang="en-US" sz="1600" dirty="0">
                <a:solidFill>
                  <a:schemeClr val="tx1"/>
                </a:solidFill>
                <a:latin typeface="Calibri" panose="020F0502020204030204" pitchFamily="34" charset="0"/>
                <a:ea typeface="EB Garamond"/>
                <a:cs typeface="Calibri" panose="020F0502020204030204" pitchFamily="34" charset="0"/>
                <a:sym typeface="EB Garamond"/>
              </a:rPr>
              <a:t>Add the following text on the title page</a:t>
            </a:r>
          </a:p>
          <a:p>
            <a:pPr marL="822960" lvl="4" indent="0" fontAlgn="base">
              <a:lnSpc>
                <a:spcPct val="100000"/>
              </a:lnSpc>
              <a:spcBef>
                <a:spcPts val="0"/>
              </a:spcBef>
              <a:spcAft>
                <a:spcPts val="0"/>
              </a:spcAft>
              <a:buClrTx/>
              <a:buSzPct val="100000"/>
              <a:buNone/>
            </a:pPr>
            <a:r>
              <a:rPr lang="en-US" sz="1200" i="1" dirty="0">
                <a:solidFill>
                  <a:schemeClr val="tx1"/>
                </a:solidFill>
                <a:latin typeface="Calibri" panose="020F0502020204030204" pitchFamily="34" charset="0"/>
                <a:ea typeface="EB Garamond"/>
                <a:cs typeface="Calibri" panose="020F0502020204030204" pitchFamily="34" charset="0"/>
                <a:sym typeface="EB Garamond"/>
              </a:rPr>
              <a:t>“The work we summited as part of this assignment is original, and due credit is given to others where appropriate. We  accept and acknowledge that that each member of our team is equally responsible for if the assignment found to be plagiarized in any way, and we will be subject to school’s Academic Integrity policy”</a:t>
            </a:r>
          </a:p>
          <a:p>
            <a:pPr marL="685800" lvl="1" indent="-274320" fontAlgn="base">
              <a:lnSpc>
                <a:spcPct val="100000"/>
              </a:lnSpc>
              <a:spcBef>
                <a:spcPts val="0"/>
              </a:spcBef>
              <a:spcAft>
                <a:spcPts val="0"/>
              </a:spcAft>
              <a:buClrTx/>
              <a:buSzPct val="100000"/>
              <a:buFont typeface="Arial" panose="020B0604020202020204" pitchFamily="34" charset="0"/>
              <a:buChar char="•"/>
            </a:pPr>
            <a:endParaRPr lang="en-US" sz="1600" dirty="0">
              <a:solidFill>
                <a:schemeClr val="tx1"/>
              </a:solidFill>
              <a:latin typeface="Calibri" panose="020F0502020204030204" pitchFamily="34" charset="0"/>
              <a:ea typeface="EB Garamond"/>
              <a:cs typeface="Calibri" panose="020F0502020204030204" pitchFamily="34" charset="0"/>
              <a:sym typeface="EB Garamond"/>
            </a:endParaRPr>
          </a:p>
          <a:p>
            <a:pPr marL="685800" lvl="1" indent="-274320" fontAlgn="base">
              <a:lnSpc>
                <a:spcPct val="100000"/>
              </a:lnSpc>
              <a:spcBef>
                <a:spcPts val="0"/>
              </a:spcBef>
              <a:spcAft>
                <a:spcPts val="0"/>
              </a:spcAft>
              <a:buClrTx/>
              <a:buSzPct val="100000"/>
              <a:buFont typeface="Arial" panose="020B0604020202020204" pitchFamily="34" charset="0"/>
              <a:buChar char="•"/>
            </a:pPr>
            <a:r>
              <a:rPr lang="en-US" sz="1400" dirty="0" smtClean="0">
                <a:solidFill>
                  <a:schemeClr val="tx1"/>
                </a:solidFill>
                <a:latin typeface="Calibri" panose="020F0502020204030204" pitchFamily="34" charset="0"/>
                <a:ea typeface="EB Garamond"/>
                <a:cs typeface="Calibri" panose="020F0502020204030204" pitchFamily="34" charset="0"/>
                <a:sym typeface="EB Garamond"/>
              </a:rPr>
              <a:t>B2: Presentation </a:t>
            </a:r>
            <a:r>
              <a:rPr lang="fr-FR" sz="1400" dirty="0" smtClean="0">
                <a:solidFill>
                  <a:schemeClr val="tx1"/>
                </a:solidFill>
                <a:latin typeface="Calibri" panose="020F0502020204030204" pitchFamily="34" charset="0"/>
                <a:ea typeface="EB Garamond"/>
                <a:cs typeface="Calibri" panose="020F0502020204030204" pitchFamily="34" charset="0"/>
                <a:sym typeface="EB Garamond"/>
              </a:rPr>
              <a:t>(</a:t>
            </a:r>
            <a:r>
              <a:rPr lang="fr-FR" sz="1400" dirty="0">
                <a:solidFill>
                  <a:schemeClr val="tx1"/>
                </a:solidFill>
                <a:latin typeface="Calibri" panose="020F0502020204030204" pitchFamily="34" charset="0"/>
                <a:ea typeface="EB Garamond"/>
                <a:cs typeface="Calibri" panose="020F0502020204030204" pitchFamily="34" charset="0"/>
                <a:sym typeface="EB Garamond"/>
              </a:rPr>
              <a:t>max </a:t>
            </a:r>
            <a:r>
              <a:rPr lang="fr-FR" sz="1400" dirty="0" smtClean="0">
                <a:solidFill>
                  <a:schemeClr val="tx1"/>
                </a:solidFill>
                <a:latin typeface="Calibri" panose="020F0502020204030204" pitchFamily="34" charset="0"/>
                <a:ea typeface="EB Garamond"/>
                <a:cs typeface="Calibri" panose="020F0502020204030204" pitchFamily="34" charset="0"/>
                <a:sym typeface="EB Garamond"/>
              </a:rPr>
              <a:t>10 minutes </a:t>
            </a:r>
            <a:r>
              <a:rPr lang="fr-FR" sz="1400" dirty="0" err="1" smtClean="0">
                <a:solidFill>
                  <a:schemeClr val="tx1"/>
                </a:solidFill>
                <a:latin typeface="Calibri" panose="020F0502020204030204" pitchFamily="34" charset="0"/>
                <a:ea typeface="EB Garamond"/>
                <a:cs typeface="Calibri" panose="020F0502020204030204" pitchFamily="34" charset="0"/>
                <a:sym typeface="EB Garamond"/>
              </a:rPr>
              <a:t>based</a:t>
            </a:r>
            <a:r>
              <a:rPr lang="fr-FR" sz="1400" dirty="0" smtClean="0">
                <a:solidFill>
                  <a:schemeClr val="tx1"/>
                </a:solidFill>
                <a:latin typeface="Calibri" panose="020F0502020204030204" pitchFamily="34" charset="0"/>
                <a:ea typeface="EB Garamond"/>
                <a:cs typeface="Calibri" panose="020F0502020204030204" pitchFamily="34" charset="0"/>
                <a:sym typeface="EB Garamond"/>
              </a:rPr>
              <a:t> on slides)</a:t>
            </a:r>
            <a:endParaRPr lang="fr-FR" sz="1400" dirty="0">
              <a:solidFill>
                <a:schemeClr val="tx1"/>
              </a:solidFill>
              <a:latin typeface="Calibri" panose="020F0502020204030204" pitchFamily="34" charset="0"/>
              <a:ea typeface="EB Garamond"/>
              <a:cs typeface="Calibri" panose="020F0502020204030204" pitchFamily="34" charset="0"/>
              <a:sym typeface="EB Garamond"/>
            </a:endParaRPr>
          </a:p>
          <a:p>
            <a:pPr marL="971550" lvl="3" indent="-285750" fontAlgn="base">
              <a:lnSpc>
                <a:spcPct val="100000"/>
              </a:lnSpc>
              <a:spcBef>
                <a:spcPts val="0"/>
              </a:spcBef>
              <a:spcAft>
                <a:spcPts val="0"/>
              </a:spcAft>
              <a:buClrTx/>
              <a:buSzPct val="80000"/>
              <a:buFont typeface="Courier New" panose="02070309020205020404" pitchFamily="49" charset="0"/>
              <a:buChar char="o"/>
            </a:pPr>
            <a:endParaRPr lang="en-US" sz="12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10688272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2400" spc="0" dirty="0">
                <a:solidFill>
                  <a:srgbClr val="0070C0"/>
                </a:solidFill>
                <a:latin typeface="Calibri" panose="020F0502020204030204" pitchFamily="34" charset="0"/>
                <a:cs typeface="Calibri" panose="020F0502020204030204" pitchFamily="34" charset="0"/>
              </a:rPr>
              <a:t>Considerations, Suggestions, and Tips</a:t>
            </a:r>
          </a:p>
        </p:txBody>
      </p:sp>
      <p:sp>
        <p:nvSpPr>
          <p:cNvPr id="3" name="Content Placeholder 2"/>
          <p:cNvSpPr>
            <a:spLocks noGrp="1"/>
          </p:cNvSpPr>
          <p:nvPr>
            <p:ph idx="1"/>
          </p:nvPr>
        </p:nvSpPr>
        <p:spPr>
          <a:xfrm>
            <a:off x="822960" y="1301175"/>
            <a:ext cx="7543800" cy="3017520"/>
          </a:xfrm>
        </p:spPr>
        <p:txBody>
          <a:bodyPr>
            <a:noAutofit/>
          </a:bodyPr>
          <a:lstStyle/>
          <a:p>
            <a:pPr marL="822960" lvl="2" indent="-274320">
              <a:lnSpc>
                <a:spcPct val="100000"/>
              </a:lnSpc>
              <a:spcBef>
                <a:spcPts val="0"/>
              </a:spcBef>
              <a:spcAft>
                <a:spcPts val="0"/>
              </a:spcAft>
              <a:buClrTx/>
              <a:buSzPct val="100000"/>
              <a:buFont typeface="Arial" panose="020B0604020202020204" pitchFamily="34" charset="0"/>
              <a:buChar char="•"/>
            </a:pPr>
            <a:r>
              <a:rPr lang="en-US" sz="1800" dirty="0">
                <a:solidFill>
                  <a:schemeClr val="tx1"/>
                </a:solidFill>
                <a:latin typeface="Calibri" panose="020F0502020204030204" pitchFamily="34" charset="0"/>
                <a:cs typeface="Calibri" panose="020F0502020204030204" pitchFamily="34" charset="0"/>
                <a:sym typeface="Playfair Display"/>
              </a:rPr>
              <a:t>You should use the following criteria/checklist to make sure the presentation meets the level of a professional business presentation</a:t>
            </a:r>
          </a:p>
          <a:p>
            <a:pPr marL="960120" lvl="3" indent="-274320">
              <a:lnSpc>
                <a:spcPct val="100000"/>
              </a:lnSpc>
              <a:spcBef>
                <a:spcPts val="0"/>
              </a:spcBef>
              <a:spcAft>
                <a:spcPts val="0"/>
              </a:spcAft>
              <a:buClrTx/>
              <a:buSzPct val="80000"/>
              <a:buFont typeface="Courier New" panose="02070309020205020404" pitchFamily="49" charset="0"/>
              <a:buChar char="o"/>
            </a:pPr>
            <a:r>
              <a:rPr lang="en-US" sz="1350" dirty="0">
                <a:solidFill>
                  <a:schemeClr val="tx1"/>
                </a:solidFill>
                <a:latin typeface="Calibri" panose="020F0502020204030204" pitchFamily="34" charset="0"/>
                <a:cs typeface="Calibri" panose="020F0502020204030204" pitchFamily="34" charset="0"/>
              </a:rPr>
              <a:t>Title page is compelling</a:t>
            </a:r>
          </a:p>
          <a:p>
            <a:pPr marL="960120" lvl="3" indent="-274320">
              <a:lnSpc>
                <a:spcPct val="100000"/>
              </a:lnSpc>
              <a:spcBef>
                <a:spcPts val="0"/>
              </a:spcBef>
              <a:spcAft>
                <a:spcPts val="0"/>
              </a:spcAft>
              <a:buClrTx/>
              <a:buSzPct val="80000"/>
              <a:buFont typeface="Courier New" panose="02070309020205020404" pitchFamily="49" charset="0"/>
              <a:buChar char="o"/>
            </a:pPr>
            <a:r>
              <a:rPr lang="en-US" sz="1350" dirty="0">
                <a:solidFill>
                  <a:schemeClr val="tx1"/>
                </a:solidFill>
                <a:latin typeface="Calibri" panose="020F0502020204030204" pitchFamily="34" charset="0"/>
                <a:cs typeface="Calibri" panose="020F0502020204030204" pitchFamily="34" charset="0"/>
              </a:rPr>
              <a:t>Agenda – There is a roadmap for the presentation</a:t>
            </a:r>
          </a:p>
          <a:p>
            <a:pPr marL="960120" lvl="3" indent="-274320">
              <a:lnSpc>
                <a:spcPct val="100000"/>
              </a:lnSpc>
              <a:spcBef>
                <a:spcPts val="0"/>
              </a:spcBef>
              <a:spcAft>
                <a:spcPts val="0"/>
              </a:spcAft>
              <a:buClrTx/>
              <a:buSzPct val="80000"/>
              <a:buFont typeface="Courier New" panose="02070309020205020404" pitchFamily="49" charset="0"/>
              <a:buChar char="o"/>
            </a:pPr>
            <a:r>
              <a:rPr lang="en-US" sz="1350" dirty="0">
                <a:solidFill>
                  <a:schemeClr val="tx1"/>
                </a:solidFill>
                <a:latin typeface="Calibri" panose="020F0502020204030204" pitchFamily="34" charset="0"/>
                <a:cs typeface="Calibri" panose="020F0502020204030204" pitchFamily="34" charset="0"/>
              </a:rPr>
              <a:t>Executive Summary –Precise and clear and serves as a good substitute for the entire presentation</a:t>
            </a:r>
          </a:p>
          <a:p>
            <a:pPr marL="960120" lvl="3" indent="-274320">
              <a:lnSpc>
                <a:spcPct val="100000"/>
              </a:lnSpc>
              <a:spcBef>
                <a:spcPts val="0"/>
              </a:spcBef>
              <a:spcAft>
                <a:spcPts val="0"/>
              </a:spcAft>
              <a:buClrTx/>
              <a:buSzPct val="80000"/>
              <a:buFont typeface="Courier New" panose="02070309020205020404" pitchFamily="49" charset="0"/>
              <a:buChar char="o"/>
            </a:pPr>
            <a:r>
              <a:rPr lang="en-US" sz="1350" dirty="0">
                <a:solidFill>
                  <a:schemeClr val="tx1"/>
                </a:solidFill>
                <a:latin typeface="Calibri" panose="020F0502020204030204" pitchFamily="34" charset="0"/>
                <a:cs typeface="Calibri" panose="020F0502020204030204" pitchFamily="34" charset="0"/>
              </a:rPr>
              <a:t>Introduction –</a:t>
            </a:r>
            <a:r>
              <a:rPr lang="en-US" sz="1350" dirty="0" smtClean="0">
                <a:solidFill>
                  <a:schemeClr val="tx1"/>
                </a:solidFill>
                <a:latin typeface="Calibri" panose="020F0502020204030204" pitchFamily="34" charset="0"/>
                <a:cs typeface="Calibri" panose="020F0502020204030204" pitchFamily="34" charset="0"/>
              </a:rPr>
              <a:t> </a:t>
            </a:r>
            <a:r>
              <a:rPr lang="en-US" sz="1350" dirty="0">
                <a:solidFill>
                  <a:schemeClr val="tx1"/>
                </a:solidFill>
                <a:latin typeface="Calibri" panose="020F0502020204030204" pitchFamily="34" charset="0"/>
                <a:cs typeface="Calibri" panose="020F0502020204030204" pitchFamily="34" charset="0"/>
              </a:rPr>
              <a:t>Information is appropriate and complete and relates to the fundamental issue</a:t>
            </a:r>
          </a:p>
          <a:p>
            <a:pPr marL="960120" lvl="3" indent="-274320">
              <a:lnSpc>
                <a:spcPct val="100000"/>
              </a:lnSpc>
              <a:spcBef>
                <a:spcPts val="0"/>
              </a:spcBef>
              <a:spcAft>
                <a:spcPts val="0"/>
              </a:spcAft>
              <a:buClrTx/>
              <a:buSzPct val="80000"/>
              <a:buFont typeface="Courier New" panose="02070309020205020404" pitchFamily="49" charset="0"/>
              <a:buChar char="o"/>
            </a:pPr>
            <a:r>
              <a:rPr lang="en-US" sz="1350" dirty="0">
                <a:solidFill>
                  <a:schemeClr val="tx1"/>
                </a:solidFill>
                <a:latin typeface="Calibri" panose="020F0502020204030204" pitchFamily="34" charset="0"/>
                <a:cs typeface="Calibri" panose="020F0502020204030204" pitchFamily="34" charset="0"/>
              </a:rPr>
              <a:t>Main Message – The main message is clear with action verb and timeframe</a:t>
            </a:r>
          </a:p>
          <a:p>
            <a:pPr marL="960120" lvl="3" indent="-274320">
              <a:lnSpc>
                <a:spcPct val="100000"/>
              </a:lnSpc>
              <a:spcBef>
                <a:spcPts val="0"/>
              </a:spcBef>
              <a:spcAft>
                <a:spcPts val="0"/>
              </a:spcAft>
              <a:buClrTx/>
              <a:buSzPct val="80000"/>
              <a:buFont typeface="Courier New" panose="02070309020205020404" pitchFamily="49" charset="0"/>
              <a:buChar char="o"/>
            </a:pPr>
            <a:r>
              <a:rPr lang="en-US" sz="1350" dirty="0">
                <a:solidFill>
                  <a:schemeClr val="tx1"/>
                </a:solidFill>
                <a:latin typeface="Calibri" panose="020F0502020204030204" pitchFamily="34" charset="0"/>
                <a:cs typeface="Calibri" panose="020F0502020204030204" pitchFamily="34" charset="0"/>
              </a:rPr>
              <a:t>Structure – arguments, facts, and logics are clear and easy to understand</a:t>
            </a:r>
          </a:p>
          <a:p>
            <a:pPr marL="960120" lvl="3" indent="-274320">
              <a:lnSpc>
                <a:spcPct val="100000"/>
              </a:lnSpc>
              <a:spcBef>
                <a:spcPts val="0"/>
              </a:spcBef>
              <a:spcAft>
                <a:spcPts val="0"/>
              </a:spcAft>
              <a:buClrTx/>
              <a:buSzPct val="80000"/>
              <a:buFont typeface="Courier New" panose="02070309020205020404" pitchFamily="49" charset="0"/>
              <a:buChar char="o"/>
            </a:pPr>
            <a:r>
              <a:rPr lang="en-US" sz="1350" dirty="0">
                <a:solidFill>
                  <a:schemeClr val="tx1"/>
                </a:solidFill>
                <a:latin typeface="Calibri" panose="020F0502020204030204" pitchFamily="34" charset="0"/>
                <a:cs typeface="Calibri" panose="020F0502020204030204" pitchFamily="34" charset="0"/>
              </a:rPr>
              <a:t>Story – The deck tells a story</a:t>
            </a:r>
          </a:p>
          <a:p>
            <a:pPr marL="960120" lvl="3" indent="-274320">
              <a:lnSpc>
                <a:spcPct val="100000"/>
              </a:lnSpc>
              <a:spcBef>
                <a:spcPts val="0"/>
              </a:spcBef>
              <a:spcAft>
                <a:spcPts val="0"/>
              </a:spcAft>
              <a:buClrTx/>
              <a:buSzPct val="80000"/>
              <a:buFont typeface="Courier New" panose="02070309020205020404" pitchFamily="49" charset="0"/>
              <a:buChar char="o"/>
            </a:pPr>
            <a:r>
              <a:rPr lang="en-US" sz="1350" dirty="0">
                <a:solidFill>
                  <a:schemeClr val="tx1"/>
                </a:solidFill>
                <a:latin typeface="Calibri" panose="020F0502020204030204" pitchFamily="34" charset="0"/>
                <a:cs typeface="Calibri" panose="020F0502020204030204" pitchFamily="34" charset="0"/>
              </a:rPr>
              <a:t>Graphics-look and feel – The visuals are sufficient to make the deck more compelling</a:t>
            </a:r>
          </a:p>
        </p:txBody>
      </p:sp>
    </p:spTree>
    <p:extLst>
      <p:ext uri="{BB962C8B-B14F-4D97-AF65-F5344CB8AC3E}">
        <p14:creationId xmlns:p14="http://schemas.microsoft.com/office/powerpoint/2010/main" val="2892861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2400" spc="0" dirty="0">
                <a:solidFill>
                  <a:srgbClr val="0070C0"/>
                </a:solidFill>
                <a:latin typeface="Calibri" panose="020F0502020204030204" pitchFamily="34" charset="0"/>
                <a:cs typeface="Calibri" panose="020F0502020204030204" pitchFamily="34" charset="0"/>
              </a:rPr>
              <a:t>References</a:t>
            </a:r>
          </a:p>
        </p:txBody>
      </p:sp>
      <p:sp>
        <p:nvSpPr>
          <p:cNvPr id="3" name="Content Placeholder 2"/>
          <p:cNvSpPr>
            <a:spLocks noGrp="1"/>
          </p:cNvSpPr>
          <p:nvPr>
            <p:ph idx="1"/>
          </p:nvPr>
        </p:nvSpPr>
        <p:spPr>
          <a:xfrm>
            <a:off x="822960" y="1301175"/>
            <a:ext cx="7543800" cy="3017520"/>
          </a:xfrm>
        </p:spPr>
        <p:txBody>
          <a:bodyPr>
            <a:noAutofit/>
          </a:bodyPr>
          <a:lstStyle/>
          <a:p>
            <a:pPr marL="822960" lvl="2" indent="-274320" fontAlgn="base">
              <a:lnSpc>
                <a:spcPct val="100000"/>
              </a:lnSpc>
              <a:spcBef>
                <a:spcPts val="0"/>
              </a:spcBef>
              <a:spcAft>
                <a:spcPts val="0"/>
              </a:spcAft>
              <a:buClrTx/>
              <a:buSzPct val="100000"/>
              <a:buFont typeface="Arial" panose="020B0604020202020204" pitchFamily="34" charset="0"/>
              <a:buChar char="•"/>
            </a:pPr>
            <a:r>
              <a:rPr lang="en-US" sz="1200" dirty="0">
                <a:solidFill>
                  <a:schemeClr val="tx1"/>
                </a:solidFill>
                <a:latin typeface="Calibri" panose="020F0502020204030204" pitchFamily="34" charset="0"/>
                <a:cs typeface="Calibri" panose="020F0502020204030204" pitchFamily="34" charset="0"/>
              </a:rPr>
              <a:t>Using Decisions in Framing Analytics Problems – A Consulting Perspective (David Steier) </a:t>
            </a:r>
            <a:r>
              <a:rPr lang="en-US" sz="1200" dirty="0">
                <a:solidFill>
                  <a:srgbClr val="000000"/>
                </a:solidFill>
                <a:hlinkClick r:id="rId2"/>
              </a:rPr>
              <a:t>https://dataedge.ischool.berkeley.edu/2015/schedule/using-decisions-framing-analytics-problems-consulting-perspective</a:t>
            </a:r>
            <a:endParaRPr lang="en-US" sz="1200" dirty="0">
              <a:solidFill>
                <a:srgbClr val="000000"/>
              </a:solidFill>
            </a:endParaRPr>
          </a:p>
          <a:p>
            <a:pPr marL="822960" lvl="2" indent="-274320" fontAlgn="base">
              <a:lnSpc>
                <a:spcPct val="100000"/>
              </a:lnSpc>
              <a:spcBef>
                <a:spcPts val="0"/>
              </a:spcBef>
              <a:spcAft>
                <a:spcPts val="0"/>
              </a:spcAft>
              <a:buClrTx/>
              <a:buSzPct val="100000"/>
              <a:buFont typeface="Arial" panose="020B0604020202020204" pitchFamily="34" charset="0"/>
              <a:buChar char="•"/>
            </a:pPr>
            <a:endParaRPr lang="en-US" altLang="en-US" sz="1200" b="1" dirty="0">
              <a:solidFill>
                <a:schemeClr val="tx1"/>
              </a:solidFill>
              <a:latin typeface="Calibri" panose="020F0502020204030204" pitchFamily="34" charset="0"/>
              <a:cs typeface="Calibri" panose="020F0502020204030204" pitchFamily="34" charset="0"/>
            </a:endParaRPr>
          </a:p>
          <a:p>
            <a:pPr marL="822960" lvl="2" indent="-274320" fontAlgn="base">
              <a:lnSpc>
                <a:spcPct val="100000"/>
              </a:lnSpc>
              <a:spcBef>
                <a:spcPts val="0"/>
              </a:spcBef>
              <a:spcAft>
                <a:spcPts val="0"/>
              </a:spcAft>
              <a:buClrTx/>
              <a:buSzPct val="100000"/>
              <a:buFont typeface="Arial" panose="020B0604020202020204" pitchFamily="34" charset="0"/>
              <a:buChar char="•"/>
            </a:pPr>
            <a:r>
              <a:rPr lang="en-US" altLang="en-US" sz="1200" b="1" dirty="0">
                <a:solidFill>
                  <a:schemeClr val="tx1"/>
                </a:solidFill>
                <a:latin typeface="Calibri" panose="020F0502020204030204" pitchFamily="34" charset="0"/>
                <a:cs typeface="Calibri" panose="020F0502020204030204" pitchFamily="34" charset="0"/>
              </a:rPr>
              <a:t>Writing and Communication</a:t>
            </a:r>
          </a:p>
          <a:p>
            <a:pPr marL="960120" lvl="3" indent="-274320" fontAlgn="base">
              <a:lnSpc>
                <a:spcPct val="100000"/>
              </a:lnSpc>
              <a:spcBef>
                <a:spcPts val="0"/>
              </a:spcBef>
              <a:spcAft>
                <a:spcPts val="0"/>
              </a:spcAft>
              <a:buClrTx/>
              <a:buSzPct val="80000"/>
              <a:buFont typeface="Courier New" panose="02070309020205020404" pitchFamily="49" charset="0"/>
              <a:buChar char="o"/>
            </a:pPr>
            <a:r>
              <a:rPr lang="en-US" altLang="en-US" sz="1200" i="1" dirty="0">
                <a:solidFill>
                  <a:schemeClr val="tx1"/>
                </a:solidFill>
                <a:latin typeface="Calibri" panose="020F0502020204030204" pitchFamily="34" charset="0"/>
                <a:cs typeface="Calibri" panose="020F0502020204030204" pitchFamily="34" charset="0"/>
              </a:rPr>
              <a:t>How to write email with military precision. </a:t>
            </a:r>
            <a:r>
              <a:rPr lang="en-US" altLang="en-US" sz="1200" dirty="0" err="1">
                <a:solidFill>
                  <a:schemeClr val="tx1"/>
                </a:solidFill>
                <a:latin typeface="Calibri" panose="020F0502020204030204" pitchFamily="34" charset="0"/>
                <a:cs typeface="Calibri" panose="020F0502020204030204" pitchFamily="34" charset="0"/>
              </a:rPr>
              <a:t>Kabir</a:t>
            </a:r>
            <a:r>
              <a:rPr lang="en-US" altLang="en-US" sz="1200" dirty="0">
                <a:solidFill>
                  <a:schemeClr val="tx1"/>
                </a:solidFill>
                <a:latin typeface="Calibri" panose="020F0502020204030204" pitchFamily="34" charset="0"/>
                <a:cs typeface="Calibri" panose="020F0502020204030204" pitchFamily="34" charset="0"/>
              </a:rPr>
              <a:t> Sehgal. Retrieved from </a:t>
            </a:r>
            <a:r>
              <a:rPr lang="en-US" altLang="en-US" sz="1200" dirty="0">
                <a:solidFill>
                  <a:srgbClr val="000000"/>
                </a:solidFill>
                <a:latin typeface="Calibri" panose="020F0502020204030204" pitchFamily="34" charset="0"/>
                <a:cs typeface="Calibri" panose="020F0502020204030204" pitchFamily="34" charset="0"/>
                <a:hlinkClick r:id="rId3"/>
              </a:rPr>
              <a:t>https://hbr.org/2016/11/how-to-write-email-with-military-precision</a:t>
            </a:r>
            <a:r>
              <a:rPr lang="en-US" altLang="en-US" sz="1200" dirty="0">
                <a:solidFill>
                  <a:srgbClr val="000000"/>
                </a:solidFill>
                <a:latin typeface="Calibri" panose="020F0502020204030204" pitchFamily="34" charset="0"/>
                <a:cs typeface="Calibri" panose="020F0502020204030204" pitchFamily="34" charset="0"/>
              </a:rPr>
              <a:t> </a:t>
            </a:r>
          </a:p>
          <a:p>
            <a:pPr marL="960120" lvl="3" indent="-274320" fontAlgn="base">
              <a:lnSpc>
                <a:spcPct val="100000"/>
              </a:lnSpc>
              <a:spcBef>
                <a:spcPts val="0"/>
              </a:spcBef>
              <a:spcAft>
                <a:spcPts val="0"/>
              </a:spcAft>
              <a:buClrTx/>
              <a:buSzPct val="80000"/>
              <a:buFont typeface="Courier New" panose="02070309020205020404" pitchFamily="49" charset="0"/>
              <a:buChar char="o"/>
            </a:pPr>
            <a:r>
              <a:rPr lang="en-US" altLang="en-US" sz="1200" i="1" dirty="0">
                <a:solidFill>
                  <a:schemeClr val="tx1"/>
                </a:solidFill>
                <a:latin typeface="Calibri" panose="020F0502020204030204" pitchFamily="34" charset="0"/>
                <a:cs typeface="Calibri" panose="020F0502020204030204" pitchFamily="34" charset="0"/>
              </a:rPr>
              <a:t>Tell Your Story. </a:t>
            </a:r>
            <a:r>
              <a:rPr lang="en-US" altLang="en-US" sz="1200" dirty="0">
                <a:solidFill>
                  <a:schemeClr val="tx1"/>
                </a:solidFill>
                <a:latin typeface="Calibri" panose="020F0502020204030204" pitchFamily="34" charset="0"/>
                <a:cs typeface="Calibri" panose="020F0502020204030204" pitchFamily="34" charset="0"/>
              </a:rPr>
              <a:t>The TED Talk. Retrieved from </a:t>
            </a:r>
            <a:r>
              <a:rPr lang="en-US" altLang="en-US" sz="1200" i="1" dirty="0">
                <a:solidFill>
                  <a:schemeClr val="tx1"/>
                </a:solidFill>
                <a:latin typeface="Calibri" panose="020F0502020204030204" pitchFamily="34" charset="0"/>
                <a:cs typeface="Calibri" panose="020F0502020204030204" pitchFamily="34" charset="0"/>
                <a:hlinkClick r:id="rId4"/>
              </a:rPr>
              <a:t>https://www.ted.com/talks/todd_nesloney_tell_your_story</a:t>
            </a:r>
            <a:r>
              <a:rPr lang="en-US" altLang="en-US" sz="1200" i="1" dirty="0">
                <a:solidFill>
                  <a:schemeClr val="tx1"/>
                </a:solidFill>
                <a:latin typeface="Calibri" panose="020F0502020204030204" pitchFamily="34" charset="0"/>
                <a:cs typeface="Calibri" panose="020F0502020204030204" pitchFamily="34" charset="0"/>
              </a:rPr>
              <a:t> </a:t>
            </a:r>
          </a:p>
          <a:p>
            <a:pPr marL="822960" lvl="2" indent="-274320" fontAlgn="base">
              <a:lnSpc>
                <a:spcPct val="100000"/>
              </a:lnSpc>
              <a:spcBef>
                <a:spcPts val="0"/>
              </a:spcBef>
              <a:spcAft>
                <a:spcPts val="0"/>
              </a:spcAft>
              <a:buClrTx/>
              <a:buSzPct val="100000"/>
              <a:buFont typeface="Arial" panose="020B0604020202020204" pitchFamily="34" charset="0"/>
              <a:buChar char="•"/>
            </a:pPr>
            <a:endParaRPr lang="en-US" altLang="en-US" sz="1200" i="1" dirty="0">
              <a:solidFill>
                <a:schemeClr val="tx1"/>
              </a:solidFill>
              <a:latin typeface="Calibri" panose="020F0502020204030204" pitchFamily="34" charset="0"/>
              <a:cs typeface="Calibri" panose="020F0502020204030204" pitchFamily="34" charset="0"/>
            </a:endParaRPr>
          </a:p>
          <a:p>
            <a:pPr marL="822960" lvl="2" indent="-274320" fontAlgn="base">
              <a:lnSpc>
                <a:spcPct val="100000"/>
              </a:lnSpc>
              <a:spcBef>
                <a:spcPts val="0"/>
              </a:spcBef>
              <a:spcAft>
                <a:spcPts val="0"/>
              </a:spcAft>
              <a:buClrTx/>
              <a:buSzPct val="100000"/>
              <a:buFont typeface="Arial" panose="020B0604020202020204" pitchFamily="34" charset="0"/>
              <a:buChar char="•"/>
            </a:pPr>
            <a:r>
              <a:rPr lang="en-US" altLang="en-US" sz="1200" b="1" dirty="0">
                <a:solidFill>
                  <a:schemeClr val="tx1"/>
                </a:solidFill>
                <a:latin typeface="Calibri" panose="020F0502020204030204" pitchFamily="34" charset="0"/>
                <a:cs typeface="Calibri" panose="020F0502020204030204" pitchFamily="34" charset="0"/>
              </a:rPr>
              <a:t>Report / Business Writing / Presentation</a:t>
            </a:r>
          </a:p>
          <a:p>
            <a:pPr marL="960120" lvl="3" indent="-274320" fontAlgn="base">
              <a:lnSpc>
                <a:spcPct val="100000"/>
              </a:lnSpc>
              <a:spcBef>
                <a:spcPts val="0"/>
              </a:spcBef>
              <a:spcAft>
                <a:spcPts val="0"/>
              </a:spcAft>
              <a:buClrTx/>
              <a:buSzPct val="80000"/>
              <a:buFont typeface="Courier New" panose="02070309020205020404" pitchFamily="49" charset="0"/>
              <a:buChar char="o"/>
            </a:pPr>
            <a:r>
              <a:rPr lang="en-US" altLang="en-US" sz="1200" i="1" dirty="0">
                <a:solidFill>
                  <a:schemeClr val="tx1"/>
                </a:solidFill>
                <a:latin typeface="Calibri" panose="020F0502020204030204" pitchFamily="34" charset="0"/>
                <a:cs typeface="Calibri" panose="020F0502020204030204" pitchFamily="34" charset="0"/>
              </a:rPr>
              <a:t>Write better executive summary. </a:t>
            </a:r>
            <a:r>
              <a:rPr lang="en-US" altLang="en-US" sz="1200" i="1" dirty="0">
                <a:solidFill>
                  <a:schemeClr val="tx1"/>
                </a:solidFill>
                <a:latin typeface="Calibri" panose="020F0502020204030204" pitchFamily="34" charset="0"/>
                <a:cs typeface="Calibri" panose="020F0502020204030204" pitchFamily="34" charset="0"/>
                <a:hlinkClick r:id="rId5"/>
              </a:rPr>
              <a:t>https://www.businesswritingblog.com/business_writing/2013/05/write-better-executive-summaries.html</a:t>
            </a:r>
            <a:endParaRPr lang="en-US" altLang="en-US" sz="1200" i="1" dirty="0">
              <a:solidFill>
                <a:schemeClr val="tx1"/>
              </a:solidFill>
              <a:latin typeface="Calibri" panose="020F0502020204030204" pitchFamily="34" charset="0"/>
              <a:cs typeface="Calibri" panose="020F0502020204030204" pitchFamily="34" charset="0"/>
            </a:endParaRPr>
          </a:p>
          <a:p>
            <a:pPr marL="960120" lvl="3" indent="-274320" fontAlgn="base">
              <a:lnSpc>
                <a:spcPct val="100000"/>
              </a:lnSpc>
              <a:spcBef>
                <a:spcPts val="0"/>
              </a:spcBef>
              <a:spcAft>
                <a:spcPts val="0"/>
              </a:spcAft>
              <a:buClrTx/>
              <a:buSzPct val="80000"/>
              <a:buFont typeface="Courier New" panose="02070309020205020404" pitchFamily="49" charset="0"/>
              <a:buChar char="o"/>
            </a:pPr>
            <a:r>
              <a:rPr lang="en-US" altLang="en-US" sz="1200" i="1" dirty="0">
                <a:solidFill>
                  <a:schemeClr val="tx1"/>
                </a:solidFill>
                <a:latin typeface="Calibri" panose="020F0502020204030204" pitchFamily="34" charset="0"/>
                <a:cs typeface="Calibri" panose="020F0502020204030204" pitchFamily="34" charset="0"/>
              </a:rPr>
              <a:t>TED talk on effective deck writing. </a:t>
            </a:r>
            <a:r>
              <a:rPr lang="en-US" altLang="en-US" sz="1200" i="1" dirty="0">
                <a:solidFill>
                  <a:schemeClr val="tx1"/>
                </a:solidFill>
                <a:latin typeface="Calibri" panose="020F0502020204030204" pitchFamily="34" charset="0"/>
                <a:cs typeface="Calibri" panose="020F0502020204030204" pitchFamily="34" charset="0"/>
                <a:hlinkClick r:id="rId6"/>
              </a:rPr>
              <a:t>https://blog.ted.com/10-tips-for-better-slide-decks/</a:t>
            </a:r>
            <a:endParaRPr lang="en-US" altLang="en-US" sz="1200" i="1" dirty="0">
              <a:solidFill>
                <a:schemeClr val="tx1"/>
              </a:solidFill>
              <a:latin typeface="Calibri" panose="020F0502020204030204" pitchFamily="34" charset="0"/>
              <a:cs typeface="Calibri" panose="020F0502020204030204" pitchFamily="34" charset="0"/>
            </a:endParaRPr>
          </a:p>
          <a:p>
            <a:pPr marL="960120" lvl="3" indent="-274320" fontAlgn="base">
              <a:lnSpc>
                <a:spcPct val="100000"/>
              </a:lnSpc>
              <a:spcBef>
                <a:spcPts val="0"/>
              </a:spcBef>
              <a:spcAft>
                <a:spcPts val="0"/>
              </a:spcAft>
              <a:buClrTx/>
              <a:buSzPct val="80000"/>
              <a:buFont typeface="Courier New" panose="02070309020205020404" pitchFamily="49" charset="0"/>
              <a:buChar char="o"/>
            </a:pPr>
            <a:r>
              <a:rPr lang="en-US" altLang="en-US" sz="1200" i="1" dirty="0">
                <a:solidFill>
                  <a:schemeClr val="tx1"/>
                </a:solidFill>
                <a:latin typeface="Calibri" panose="020F0502020204030204" pitchFamily="34" charset="0"/>
                <a:cs typeface="Calibri" panose="020F0502020204030204" pitchFamily="34" charset="0"/>
              </a:rPr>
              <a:t>Informative vs persuasive presentation: </a:t>
            </a:r>
            <a:r>
              <a:rPr lang="en-US" altLang="en-US" sz="1200" i="1" dirty="0">
                <a:solidFill>
                  <a:schemeClr val="tx1"/>
                </a:solidFill>
                <a:latin typeface="Calibri" panose="020F0502020204030204" pitchFamily="34" charset="0"/>
                <a:cs typeface="Calibri" panose="020F0502020204030204" pitchFamily="34" charset="0"/>
                <a:hlinkClick r:id="rId7"/>
              </a:rPr>
              <a:t>https://www.youtube.com/watch?v=85gg_pgij4I</a:t>
            </a:r>
            <a:endParaRPr lang="en-US" altLang="en-US" sz="1200" i="1" dirty="0">
              <a:solidFill>
                <a:schemeClr val="tx1"/>
              </a:solidFill>
              <a:latin typeface="Calibri" panose="020F0502020204030204" pitchFamily="34" charset="0"/>
              <a:cs typeface="Calibri" panose="020F0502020204030204" pitchFamily="34" charset="0"/>
            </a:endParaRPr>
          </a:p>
          <a:p>
            <a:pPr marL="960120" lvl="3" indent="-274320" fontAlgn="base">
              <a:lnSpc>
                <a:spcPct val="100000"/>
              </a:lnSpc>
              <a:spcBef>
                <a:spcPts val="0"/>
              </a:spcBef>
              <a:spcAft>
                <a:spcPts val="0"/>
              </a:spcAft>
              <a:buClrTx/>
              <a:buSzPct val="80000"/>
              <a:buFont typeface="Courier New" panose="02070309020205020404" pitchFamily="49" charset="0"/>
              <a:buChar char="o"/>
            </a:pPr>
            <a:r>
              <a:rPr lang="en-US" altLang="en-US" sz="1200" i="1" dirty="0">
                <a:solidFill>
                  <a:schemeClr val="tx1"/>
                </a:solidFill>
                <a:latin typeface="Calibri" panose="020F0502020204030204" pitchFamily="34" charset="0"/>
                <a:cs typeface="Calibri" panose="020F0502020204030204" pitchFamily="34" charset="0"/>
              </a:rPr>
              <a:t>"Simplifying Complexity" </a:t>
            </a:r>
            <a:r>
              <a:rPr lang="en-US" altLang="en-US" sz="1200" dirty="0">
                <a:solidFill>
                  <a:schemeClr val="tx1"/>
                </a:solidFill>
                <a:latin typeface="Calibri" panose="020F0502020204030204" pitchFamily="34" charset="0"/>
                <a:cs typeface="Calibri" panose="020F0502020204030204" pitchFamily="34" charset="0"/>
              </a:rPr>
              <a:t>by Eric Berlow</a:t>
            </a:r>
            <a:r>
              <a:rPr lang="en-US" altLang="en-US" sz="1200" i="1" dirty="0">
                <a:solidFill>
                  <a:schemeClr val="tx1"/>
                </a:solidFill>
                <a:latin typeface="Calibri" panose="020F0502020204030204" pitchFamily="34" charset="0"/>
                <a:cs typeface="Calibri" panose="020F0502020204030204" pitchFamily="34" charset="0"/>
              </a:rPr>
              <a:t>:  </a:t>
            </a:r>
            <a:r>
              <a:rPr lang="en-US" altLang="en-US" sz="1200" i="1" dirty="0">
                <a:solidFill>
                  <a:schemeClr val="tx1"/>
                </a:solidFill>
                <a:latin typeface="Calibri" panose="020F0502020204030204" pitchFamily="34" charset="0"/>
                <a:cs typeface="Calibri" panose="020F0502020204030204" pitchFamily="34" charset="0"/>
                <a:hlinkClick r:id="rId8"/>
              </a:rPr>
              <a:t>https://www.youtube.com/watch?v=UB2iYzKeej8</a:t>
            </a:r>
            <a:endParaRPr lang="en-US" altLang="en-US" sz="1200" i="1" dirty="0">
              <a:solidFill>
                <a:schemeClr val="tx1"/>
              </a:solidFill>
              <a:latin typeface="Calibri" panose="020F0502020204030204" pitchFamily="34" charset="0"/>
              <a:cs typeface="Calibri" panose="020F0502020204030204" pitchFamily="34" charset="0"/>
            </a:endParaRPr>
          </a:p>
          <a:p>
            <a:pPr marL="960120" lvl="3" indent="-274320" fontAlgn="base">
              <a:lnSpc>
                <a:spcPct val="100000"/>
              </a:lnSpc>
              <a:spcBef>
                <a:spcPts val="0"/>
              </a:spcBef>
              <a:spcAft>
                <a:spcPts val="0"/>
              </a:spcAft>
              <a:buClrTx/>
              <a:buSzPct val="80000"/>
              <a:buFont typeface="Courier New" panose="02070309020205020404" pitchFamily="49" charset="0"/>
              <a:buChar char="o"/>
            </a:pPr>
            <a:r>
              <a:rPr lang="en-US" altLang="en-US" sz="1200" i="1" dirty="0">
                <a:solidFill>
                  <a:schemeClr val="tx1"/>
                </a:solidFill>
                <a:latin typeface="Calibri" panose="020F0502020204030204" pitchFamily="34" charset="0"/>
                <a:cs typeface="Calibri" panose="020F0502020204030204" pitchFamily="34" charset="0"/>
              </a:rPr>
              <a:t>Technology in presentation </a:t>
            </a:r>
            <a:r>
              <a:rPr lang="en-US" altLang="en-US" sz="1200" i="1" dirty="0">
                <a:solidFill>
                  <a:schemeClr val="tx1"/>
                </a:solidFill>
                <a:latin typeface="Calibri" panose="020F0502020204030204" pitchFamily="34" charset="0"/>
                <a:cs typeface="Calibri" panose="020F0502020204030204" pitchFamily="34" charset="0"/>
                <a:hlinkClick r:id="rId9"/>
              </a:rPr>
              <a:t>https://blog.wsb.com/new-presentation-technology-going-beyond-the-powerpoint/</a:t>
            </a:r>
            <a:endParaRPr lang="en-US" altLang="en-US" sz="1200" i="1" dirty="0">
              <a:solidFill>
                <a:schemeClr val="tx1"/>
              </a:solidFill>
              <a:latin typeface="Calibri" panose="020F0502020204030204" pitchFamily="34" charset="0"/>
              <a:cs typeface="Calibri" panose="020F0502020204030204" pitchFamily="34" charset="0"/>
            </a:endParaRPr>
          </a:p>
          <a:p>
            <a:pPr marL="822960" lvl="2" indent="-274320" fontAlgn="base">
              <a:lnSpc>
                <a:spcPct val="100000"/>
              </a:lnSpc>
              <a:spcBef>
                <a:spcPts val="0"/>
              </a:spcBef>
              <a:spcAft>
                <a:spcPts val="0"/>
              </a:spcAft>
              <a:buClrTx/>
              <a:buSzPct val="100000"/>
              <a:buFont typeface="Arial" panose="020B0604020202020204" pitchFamily="34" charset="0"/>
              <a:buChar char="•"/>
            </a:pPr>
            <a:endParaRPr lang="en-US" altLang="en-US" sz="1200" i="1" dirty="0">
              <a:solidFill>
                <a:schemeClr val="tx1"/>
              </a:solidFill>
              <a:latin typeface="Calibri" panose="020F0502020204030204" pitchFamily="34" charset="0"/>
              <a:cs typeface="Calibri" panose="020F0502020204030204" pitchFamily="34" charset="0"/>
            </a:endParaRPr>
          </a:p>
          <a:p>
            <a:pPr marL="822960" lvl="2" indent="-274320" fontAlgn="base">
              <a:lnSpc>
                <a:spcPct val="100000"/>
              </a:lnSpc>
              <a:spcBef>
                <a:spcPts val="0"/>
              </a:spcBef>
              <a:spcAft>
                <a:spcPts val="0"/>
              </a:spcAft>
              <a:buClrTx/>
              <a:buSzPct val="100000"/>
              <a:buFont typeface="Arial" panose="020B0604020202020204" pitchFamily="34" charset="0"/>
              <a:buChar char="•"/>
            </a:pPr>
            <a:endParaRPr lang="en-US" sz="1200" i="1" dirty="0">
              <a:solidFill>
                <a:schemeClr val="tx1"/>
              </a:solidFill>
              <a:latin typeface="Calibri" panose="020F0502020204030204" pitchFamily="34" charset="0"/>
              <a:cs typeface="Calibri" panose="020F0502020204030204" pitchFamily="34" charset="0"/>
              <a:sym typeface="Playfair Display"/>
            </a:endParaRPr>
          </a:p>
        </p:txBody>
      </p:sp>
    </p:spTree>
    <p:extLst>
      <p:ext uri="{BB962C8B-B14F-4D97-AF65-F5344CB8AC3E}">
        <p14:creationId xmlns:p14="http://schemas.microsoft.com/office/powerpoint/2010/main" val="196994447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TotalTime>
  <Words>1343</Words>
  <Application>Microsoft Office PowerPoint</Application>
  <PresentationFormat>On-screen Show (16:9)</PresentationFormat>
  <Paragraphs>92</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Calibri</vt:lpstr>
      <vt:lpstr>EB Garamond</vt:lpstr>
      <vt:lpstr>Wingdings</vt:lpstr>
      <vt:lpstr>Courier New</vt:lpstr>
      <vt:lpstr>Playfair Display</vt:lpstr>
      <vt:lpstr>Arial</vt:lpstr>
      <vt:lpstr>Calibri Light</vt:lpstr>
      <vt:lpstr>Retrospect</vt:lpstr>
      <vt:lpstr>Multivariate Methods for Analytics Group Project  MBAN 6400  Hemant Sangwan</vt:lpstr>
      <vt:lpstr>Group Project – Deliverables</vt:lpstr>
      <vt:lpstr>Group Project Part A – Proposal</vt:lpstr>
      <vt:lpstr>Group Project Part A – Proposal</vt:lpstr>
      <vt:lpstr>Group Project Part A – Proposal</vt:lpstr>
      <vt:lpstr>Group Project Part B – Modeling and Final report</vt:lpstr>
      <vt:lpstr>Group Project Part B – Modeling and Final report</vt:lpstr>
      <vt:lpstr>Considerations, Suggestions, and Tips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Big Data &amp; Marketing Analytics</dc:title>
  <dc:creator>Hemant Sangwan</dc:creator>
  <cp:lastModifiedBy>Hemant Sangwan</cp:lastModifiedBy>
  <cp:revision>48</cp:revision>
  <dcterms:modified xsi:type="dcterms:W3CDTF">2022-01-12T16:02:49Z</dcterms:modified>
</cp:coreProperties>
</file>