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2"/>
  </p:notesMasterIdLst>
  <p:sldIdLst>
    <p:sldId id="256" r:id="rId2"/>
    <p:sldId id="268" r:id="rId3"/>
    <p:sldId id="267" r:id="rId4"/>
    <p:sldId id="263" r:id="rId5"/>
    <p:sldId id="286" r:id="rId6"/>
    <p:sldId id="279" r:id="rId7"/>
    <p:sldId id="257" r:id="rId8"/>
    <p:sldId id="264" r:id="rId9"/>
    <p:sldId id="272" r:id="rId10"/>
    <p:sldId id="274" r:id="rId11"/>
    <p:sldId id="275" r:id="rId12"/>
    <p:sldId id="276" r:id="rId13"/>
    <p:sldId id="281" r:id="rId14"/>
    <p:sldId id="283" r:id="rId15"/>
    <p:sldId id="282" r:id="rId16"/>
    <p:sldId id="265" r:id="rId17"/>
    <p:sldId id="266" r:id="rId18"/>
    <p:sldId id="287" r:id="rId19"/>
    <p:sldId id="289" r:id="rId20"/>
    <p:sldId id="290"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
      <p:font typeface="Comfortaa" pitchFamily="2" charset="0"/>
      <p:regular r:id="rId31"/>
      <p:bold r:id="rId32"/>
    </p:embeddedFont>
    <p:embeddedFont>
      <p:font typeface="EB Garamond" pitchFamily="2" charset="0"/>
      <p:regular r:id="rId33"/>
      <p:bold r:id="rId34"/>
      <p:italic r:id="rId35"/>
      <p:boldItalic r:id="rId36"/>
    </p:embeddedFont>
    <p:embeddedFont>
      <p:font typeface="Maven Pro" pitchFamily="2" charset="77"/>
      <p:regular r:id="rId37"/>
      <p:bold r:id="rId38"/>
    </p:embeddedFont>
    <p:embeddedFont>
      <p:font typeface="Nunito" pitchFamily="2" charset="77"/>
      <p:regular r:id="rId39"/>
      <p:bold r:id="rId40"/>
      <p:italic r:id="rId41"/>
      <p:boldItalic r:id="rId42"/>
    </p:embeddedFont>
    <p:embeddedFont>
      <p:font typeface="Quattrocento Sans" panose="020B0502050000020003"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1908"/>
    <a:srgbClr val="9F1958"/>
    <a:srgbClr val="98BB7B"/>
    <a:srgbClr val="006C92"/>
    <a:srgbClr val="C0B200"/>
    <a:srgbClr val="000000"/>
    <a:srgbClr val="90A189"/>
    <a:srgbClr val="064753"/>
    <a:srgbClr val="0752A5"/>
    <a:srgbClr val="0968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47" d="100"/>
          <a:sy n="147" d="100"/>
        </p:scale>
        <p:origin x="208" y="328"/>
      </p:cViewPr>
      <p:guideLst>
        <p:guide orient="horz" pos="162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287e8806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287e8806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078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287e8806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287e8806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CA"/>
          </a:p>
        </p:txBody>
      </p:sp>
    </p:spTree>
    <p:extLst>
      <p:ext uri="{BB962C8B-B14F-4D97-AF65-F5344CB8AC3E}">
        <p14:creationId xmlns:p14="http://schemas.microsoft.com/office/powerpoint/2010/main" val="2857284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287e8806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287e8806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789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16d377fa_5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a:p>
        </p:txBody>
      </p:sp>
      <p:sp>
        <p:nvSpPr>
          <p:cNvPr id="290" name="Google Shape;290;gf916d377fa_5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371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16d377fa_5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a:t>https://www.istockphoto.com/vector/flat-avatars-different-portraits-of-men-and-women-diverse-ages-professional-team-gm1176534155-328061069</a:t>
            </a:r>
          </a:p>
        </p:txBody>
      </p:sp>
      <p:sp>
        <p:nvSpPr>
          <p:cNvPr id="290" name="Google Shape;290;gf916d377fa_5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272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16d377fa_5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a:p>
        </p:txBody>
      </p:sp>
      <p:sp>
        <p:nvSpPr>
          <p:cNvPr id="290" name="Google Shape;290;gf916d377fa_5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830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129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f8f43b0d2e_2_59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gf8f43b0d2e_2_5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6200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287e8806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287e8806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14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16d377fa_5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f916d377fa_5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66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16d377fa_5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f916d377fa_5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0663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16d377fa_5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a:p>
        </p:txBody>
      </p:sp>
      <p:sp>
        <p:nvSpPr>
          <p:cNvPr id="290" name="Google Shape;290;gf916d377fa_5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0713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0287e88067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0287e8806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011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0287e88067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0287e8806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916d377fa_5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In this project, our workflow includes but not limited to data transformation, missing data imputation, exploratory data analysis, scaling, and outlier resolution. </a:t>
            </a:r>
            <a:endParaRPr/>
          </a:p>
        </p:txBody>
      </p:sp>
      <p:sp>
        <p:nvSpPr>
          <p:cNvPr id="290" name="Google Shape;290;gf916d377fa_5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287e8806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287e8806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808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287e8806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287e8806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98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464344" y="273844"/>
            <a:ext cx="8215200" cy="558900"/>
          </a:xfrm>
          <a:prstGeom prst="rect">
            <a:avLst/>
          </a:prstGeom>
          <a:noFill/>
          <a:ln>
            <a:noFill/>
          </a:ln>
        </p:spPr>
        <p:txBody>
          <a:bodyPr spcFirstLastPara="1" wrap="square" lIns="0" tIns="34275" rIns="0" bIns="34275" anchor="ctr" anchorCtr="0">
            <a:normAutofit/>
          </a:bodyPr>
          <a:lstStyle>
            <a:lvl1pPr lvl="0" algn="l" rtl="0">
              <a:lnSpc>
                <a:spcPct val="90000"/>
              </a:lnSpc>
              <a:spcBef>
                <a:spcPts val="0"/>
              </a:spcBef>
              <a:spcAft>
                <a:spcPts val="0"/>
              </a:spcAft>
              <a:buClr>
                <a:schemeClr val="dk1"/>
              </a:buClr>
              <a:buSzPts val="2700"/>
              <a:buFont typeface="Quattrocento Sans"/>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5" name="Google Shape;275;p13"/>
          <p:cNvSpPr txBox="1">
            <a:spLocks noGrp="1"/>
          </p:cNvSpPr>
          <p:nvPr>
            <p:ph type="body" idx="1"/>
          </p:nvPr>
        </p:nvSpPr>
        <p:spPr>
          <a:xfrm>
            <a:off x="464344" y="989513"/>
            <a:ext cx="8215200" cy="3643200"/>
          </a:xfrm>
          <a:prstGeom prst="rect">
            <a:avLst/>
          </a:prstGeom>
          <a:noFill/>
          <a:ln>
            <a:noFill/>
          </a:ln>
        </p:spPr>
        <p:txBody>
          <a:bodyPr spcFirstLastPara="1" wrap="square" lIns="0" tIns="34275" rIns="0"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276" name="Google Shape;276;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77" name="Google Shape;277;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78" name="Google Shape;278;p13"/>
          <p:cNvSpPr txBox="1">
            <a:spLocks noGrp="1"/>
          </p:cNvSpPr>
          <p:nvPr>
            <p:ph type="sldNum" idx="12"/>
          </p:nvPr>
        </p:nvSpPr>
        <p:spPr>
          <a:xfrm>
            <a:off x="8378189" y="4767263"/>
            <a:ext cx="301500" cy="273900"/>
          </a:xfrm>
          <a:prstGeom prst="rect">
            <a:avLst/>
          </a:prstGeom>
          <a:noFill/>
          <a:ln>
            <a:noFill/>
          </a:ln>
        </p:spPr>
        <p:txBody>
          <a:bodyPr spcFirstLastPara="1" wrap="square" lIns="68575" tIns="34275" rIns="68575" bIns="34275"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slide" Target="slide19.xml"/></Relationships>
</file>

<file path=ppt/slides/_rels/slide12.xml.rels><?xml version="1.0" encoding="UTF-8" standalone="yes"?>
<Relationships xmlns="http://schemas.openxmlformats.org/package/2006/relationships"><Relationship Id="rId3" Type="http://schemas.openxmlformats.org/officeDocument/2006/relationships/hyperlink" Target="file:///Users/xingkaiwu/Desktop/MBAN-6400-Project/plots/plot3d.html"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mckinsey.com/~/media/mckinsey/dotcom/client_service/Financial%20Services/Latest%20thinking/Payments/MoP19_New%20frontiers%20in%20credit%20card%20segmentation.ashx"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hyperlink" Target="https://github.com/xwu0223/MBAN-6400-Projec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slide" Target="slide17.xml"/><Relationship Id="rId5" Type="http://schemas.openxmlformats.org/officeDocument/2006/relationships/image" Target="../media/image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8.gif"/><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5" name="Rectangle 4">
            <a:extLst>
              <a:ext uri="{FF2B5EF4-FFF2-40B4-BE49-F238E27FC236}">
                <a16:creationId xmlns:a16="http://schemas.microsoft.com/office/drawing/2014/main" id="{E3E47989-41B8-4902-A27D-BE0BDA15EC4E}"/>
              </a:ext>
            </a:extLst>
          </p:cNvPr>
          <p:cNvSpPr/>
          <p:nvPr/>
        </p:nvSpPr>
        <p:spPr>
          <a:xfrm>
            <a:off x="-3335" y="1029313"/>
            <a:ext cx="5115524" cy="25360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Google Shape;283;p14"/>
          <p:cNvSpPr txBox="1">
            <a:spLocks noGrp="1"/>
          </p:cNvSpPr>
          <p:nvPr>
            <p:ph type="ctrTitle"/>
          </p:nvPr>
        </p:nvSpPr>
        <p:spPr>
          <a:xfrm>
            <a:off x="49753" y="1539267"/>
            <a:ext cx="5688754" cy="1872900"/>
          </a:xfrm>
          <a:prstGeom prst="rect">
            <a:avLst/>
          </a:prstGeom>
        </p:spPr>
        <p:txBody>
          <a:bodyPr spcFirstLastPara="1" wrap="square" lIns="91425" tIns="91425" rIns="91425" bIns="91425" anchor="ctr" anchorCtr="0">
            <a:normAutofit/>
          </a:bodyPr>
          <a:lstStyle/>
          <a:p>
            <a:pPr>
              <a:lnSpc>
                <a:spcPct val="80000"/>
              </a:lnSpc>
              <a:spcAft>
                <a:spcPts val="300"/>
              </a:spcAft>
            </a:pPr>
            <a:r>
              <a:rPr lang="en-US" sz="3200">
                <a:latin typeface="Century Gothic"/>
              </a:rPr>
              <a:t>Credit Card Customer Segmentation</a:t>
            </a:r>
            <a:br>
              <a:rPr lang="en-GB" sz="1600" b="0">
                <a:highlight>
                  <a:srgbClr val="FFFFFF"/>
                </a:highlight>
                <a:latin typeface="Century Gothic" panose="020B0502020202020204" pitchFamily="34" charset="0"/>
                <a:ea typeface="Times New Roman"/>
                <a:cs typeface="Times New Roman"/>
              </a:rPr>
            </a:br>
            <a:br>
              <a:rPr lang="en-GB" sz="1600" b="0">
                <a:highlight>
                  <a:srgbClr val="FFFFFF"/>
                </a:highlight>
                <a:latin typeface="Century Gothic"/>
                <a:cs typeface="Times New Roman"/>
              </a:rPr>
            </a:br>
            <a:r>
              <a:rPr lang="en-GB" sz="1400">
                <a:latin typeface="Century Gothic"/>
                <a:cs typeface="Aharoni"/>
              </a:rPr>
              <a:t>Surfacing hidden opportunities in target customers</a:t>
            </a:r>
            <a:endParaRPr lang="en-GB" sz="1600" b="0">
              <a:highlight>
                <a:srgbClr val="FFFFFF"/>
              </a:highlight>
              <a:latin typeface="Century Gothic"/>
              <a:ea typeface="Times New Roman"/>
              <a:cs typeface="Aharoni"/>
            </a:endParaRPr>
          </a:p>
        </p:txBody>
      </p:sp>
      <p:grpSp>
        <p:nvGrpSpPr>
          <p:cNvPr id="285" name="Google Shape;285;p14"/>
          <p:cNvGrpSpPr/>
          <p:nvPr/>
        </p:nvGrpSpPr>
        <p:grpSpPr>
          <a:xfrm>
            <a:off x="-1" y="3706070"/>
            <a:ext cx="9144000" cy="1431853"/>
            <a:chOff x="0" y="4948862"/>
            <a:chExt cx="12192000" cy="1909138"/>
          </a:xfrm>
        </p:grpSpPr>
        <p:sp>
          <p:nvSpPr>
            <p:cNvPr id="286" name="Google Shape;286;p14"/>
            <p:cNvSpPr/>
            <p:nvPr/>
          </p:nvSpPr>
          <p:spPr>
            <a:xfrm>
              <a:off x="0" y="4948862"/>
              <a:ext cx="12192000" cy="1909138"/>
            </a:xfrm>
            <a:custGeom>
              <a:avLst/>
              <a:gdLst/>
              <a:ahLst/>
              <a:cxnLst/>
              <a:rect l="l" t="t" r="r" b="b"/>
              <a:pathLst>
                <a:path w="12192000" h="1909138" extrusionOk="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rgbClr val="000000"/>
                </a:solidFill>
                <a:latin typeface="Calibri"/>
                <a:ea typeface="Calibri"/>
                <a:cs typeface="Calibri"/>
                <a:sym typeface="Calibri"/>
              </a:endParaRPr>
            </a:p>
          </p:txBody>
        </p:sp>
        <p:sp>
          <p:nvSpPr>
            <p:cNvPr id="287" name="Google Shape;287;p14"/>
            <p:cNvSpPr/>
            <p:nvPr/>
          </p:nvSpPr>
          <p:spPr>
            <a:xfrm>
              <a:off x="0" y="5563852"/>
              <a:ext cx="12192000" cy="1293441"/>
            </a:xfrm>
            <a:custGeom>
              <a:avLst/>
              <a:gdLst/>
              <a:ahLst/>
              <a:cxnLst/>
              <a:rect l="l" t="t" r="r" b="b"/>
              <a:pathLst>
                <a:path w="12192000" h="1909138" extrusionOk="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rgbClr val="000000"/>
                </a:solidFill>
                <a:latin typeface="Calibri"/>
                <a:ea typeface="Calibri"/>
                <a:cs typeface="Calibri"/>
                <a:sym typeface="Calibri"/>
              </a:endParaRPr>
            </a:p>
          </p:txBody>
        </p:sp>
      </p:grpSp>
      <p:sp>
        <p:nvSpPr>
          <p:cNvPr id="8" name="Google Shape;283;p14">
            <a:extLst>
              <a:ext uri="{FF2B5EF4-FFF2-40B4-BE49-F238E27FC236}">
                <a16:creationId xmlns:a16="http://schemas.microsoft.com/office/drawing/2014/main" id="{90C31AED-FAC5-4612-971B-C51DB9469D63}"/>
              </a:ext>
            </a:extLst>
          </p:cNvPr>
          <p:cNvSpPr txBox="1">
            <a:spLocks/>
          </p:cNvSpPr>
          <p:nvPr/>
        </p:nvSpPr>
        <p:spPr>
          <a:xfrm>
            <a:off x="71460" y="130852"/>
            <a:ext cx="2329607" cy="624140"/>
          </a:xfrm>
          <a:prstGeom prst="rect">
            <a:avLst/>
          </a:prstGeom>
          <a:noFill/>
          <a:ln>
            <a:noFill/>
          </a:ln>
        </p:spPr>
        <p:txBody>
          <a:bodyPr spcFirstLastPara="1" wrap="square" lIns="91425" tIns="91425" rIns="91425" bIns="91425" anchor="ctr"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lnSpc>
                <a:spcPct val="115000"/>
              </a:lnSpc>
            </a:pPr>
            <a:r>
              <a:rPr lang="en-CA" sz="1000">
                <a:latin typeface="Century Gothic"/>
                <a:ea typeface="Century Gothic"/>
                <a:cs typeface="Century Gothic"/>
                <a:sym typeface="Century Gothic"/>
              </a:rPr>
              <a:t>Schulich School of Business </a:t>
            </a:r>
          </a:p>
          <a:p>
            <a:pPr>
              <a:lnSpc>
                <a:spcPct val="115000"/>
              </a:lnSpc>
            </a:pPr>
            <a:r>
              <a:rPr lang="en-CA" sz="1000">
                <a:latin typeface="Century Gothic"/>
                <a:ea typeface="Century Gothic"/>
                <a:cs typeface="Century Gothic"/>
                <a:sym typeface="Century Gothic"/>
              </a:rPr>
              <a:t>MBAN 6400 Project Part B</a:t>
            </a:r>
            <a:br>
              <a:rPr lang="en-CA" sz="1000">
                <a:latin typeface="Century Gothic"/>
                <a:ea typeface="Century Gothic"/>
                <a:cs typeface="Century Gothic"/>
              </a:rPr>
            </a:br>
            <a:endParaRPr lang="en-CA" sz="1000" b="0">
              <a:highlight>
                <a:srgbClr val="FFFFFF"/>
              </a:highlight>
              <a:latin typeface="Times New Roman"/>
              <a:ea typeface="Times New Roman"/>
              <a:cs typeface="Times New Roman"/>
            </a:endParaRPr>
          </a:p>
          <a:p>
            <a:endParaRPr lang="en-CA" sz="1000">
              <a:latin typeface="Comfortaa"/>
              <a:ea typeface="Comfortaa"/>
              <a:cs typeface="Comfortaa"/>
              <a:sym typeface="Comfortaa"/>
            </a:endParaRPr>
          </a:p>
        </p:txBody>
      </p:sp>
      <p:sp>
        <p:nvSpPr>
          <p:cNvPr id="284" name="Google Shape;284;p14"/>
          <p:cNvSpPr txBox="1">
            <a:spLocks noGrp="1"/>
          </p:cNvSpPr>
          <p:nvPr>
            <p:ph type="subTitle" idx="1"/>
          </p:nvPr>
        </p:nvSpPr>
        <p:spPr>
          <a:xfrm>
            <a:off x="6269103" y="74185"/>
            <a:ext cx="2786114" cy="1650581"/>
          </a:xfrm>
          <a:prstGeom prst="rect">
            <a:avLst/>
          </a:prstGeom>
        </p:spPr>
        <p:txBody>
          <a:bodyPr spcFirstLastPara="1" wrap="square" lIns="91425" tIns="91425" rIns="91425" bIns="91425" anchor="t" anchorCtr="0">
            <a:noAutofit/>
          </a:bodyPr>
          <a:lstStyle/>
          <a:p>
            <a:pPr marL="0" indent="0" algn="r">
              <a:lnSpc>
                <a:spcPct val="80000"/>
              </a:lnSpc>
              <a:buSzPts val="523"/>
            </a:pPr>
            <a:r>
              <a:rPr lang="en-GB" sz="1850" b="1">
                <a:solidFill>
                  <a:schemeClr val="bg1"/>
                </a:solidFill>
                <a:latin typeface="Century Gothic"/>
              </a:rPr>
              <a:t>Group-1 Members:</a:t>
            </a:r>
          </a:p>
          <a:p>
            <a:pPr marL="0" lvl="0" indent="0" algn="r" rtl="0">
              <a:lnSpc>
                <a:spcPct val="80000"/>
              </a:lnSpc>
              <a:spcBef>
                <a:spcPts val="0"/>
              </a:spcBef>
              <a:spcAft>
                <a:spcPts val="0"/>
              </a:spcAft>
              <a:buSzPts val="523"/>
              <a:buNone/>
            </a:pPr>
            <a:endParaRPr lang="en-CA" sz="500" b="1">
              <a:solidFill>
                <a:schemeClr val="bg1"/>
              </a:solidFill>
              <a:latin typeface="Century Gothic" panose="020B0502020202020204" pitchFamily="34" charset="0"/>
            </a:endParaRPr>
          </a:p>
          <a:p>
            <a:pPr marL="0" indent="0" algn="r">
              <a:lnSpc>
                <a:spcPct val="80000"/>
              </a:lnSpc>
              <a:buSzPts val="523"/>
            </a:pPr>
            <a:r>
              <a:rPr lang="en-GB" sz="1050" b="1">
                <a:solidFill>
                  <a:schemeClr val="bg1"/>
                </a:solidFill>
                <a:latin typeface="Century Gothic"/>
              </a:rPr>
              <a:t>Zubin Moosa </a:t>
            </a:r>
            <a:r>
              <a:rPr lang="en-GB" sz="1050">
                <a:solidFill>
                  <a:schemeClr val="bg1"/>
                </a:solidFill>
                <a:latin typeface="Century Gothic"/>
              </a:rPr>
              <a:t>(218698811)</a:t>
            </a:r>
            <a:endParaRPr lang="en-CA" sz="1200">
              <a:solidFill>
                <a:schemeClr val="bg1"/>
              </a:solidFill>
              <a:latin typeface="Century Gothic"/>
            </a:endParaRPr>
          </a:p>
          <a:p>
            <a:pPr marL="0" lvl="0" indent="0" algn="r" rtl="0">
              <a:lnSpc>
                <a:spcPct val="80000"/>
              </a:lnSpc>
              <a:spcBef>
                <a:spcPts val="0"/>
              </a:spcBef>
              <a:spcAft>
                <a:spcPts val="0"/>
              </a:spcAft>
              <a:buSzPts val="523"/>
              <a:buNone/>
            </a:pPr>
            <a:r>
              <a:rPr lang="en-GB" sz="1050" b="1">
                <a:solidFill>
                  <a:schemeClr val="bg1"/>
                </a:solidFill>
                <a:latin typeface="Century Gothic"/>
              </a:rPr>
              <a:t>Olivier Smith </a:t>
            </a:r>
            <a:r>
              <a:rPr lang="en-GB" sz="1050">
                <a:solidFill>
                  <a:schemeClr val="bg1"/>
                </a:solidFill>
                <a:latin typeface="Century Gothic"/>
              </a:rPr>
              <a:t>(219131242)</a:t>
            </a:r>
          </a:p>
          <a:p>
            <a:pPr marL="0" indent="0" algn="r">
              <a:lnSpc>
                <a:spcPct val="80000"/>
              </a:lnSpc>
              <a:buSzPts val="523"/>
            </a:pPr>
            <a:r>
              <a:rPr lang="en-GB" sz="1050" b="1" err="1">
                <a:solidFill>
                  <a:schemeClr val="bg1"/>
                </a:solidFill>
                <a:latin typeface="Century Gothic"/>
              </a:rPr>
              <a:t>Xingkai</a:t>
            </a:r>
            <a:r>
              <a:rPr lang="en-GB" sz="1050" b="1">
                <a:solidFill>
                  <a:schemeClr val="bg1"/>
                </a:solidFill>
                <a:latin typeface="Century Gothic"/>
              </a:rPr>
              <a:t> Wu </a:t>
            </a:r>
            <a:r>
              <a:rPr lang="en-GB" sz="1050">
                <a:solidFill>
                  <a:schemeClr val="bg1"/>
                </a:solidFill>
                <a:latin typeface="Century Gothic"/>
              </a:rPr>
              <a:t>(211179066)</a:t>
            </a:r>
            <a:endParaRPr lang="en-CA" sz="1200">
              <a:solidFill>
                <a:schemeClr val="bg1"/>
              </a:solidFill>
              <a:latin typeface="Century Gothic"/>
            </a:endParaRPr>
          </a:p>
          <a:p>
            <a:pPr marL="0" indent="0" algn="r">
              <a:lnSpc>
                <a:spcPct val="80000"/>
              </a:lnSpc>
              <a:buSzPts val="523"/>
            </a:pPr>
            <a:r>
              <a:rPr lang="en-GB" sz="1050" b="1">
                <a:solidFill>
                  <a:schemeClr val="bg1"/>
                </a:solidFill>
                <a:latin typeface="Century Gothic"/>
              </a:rPr>
              <a:t>Junge Xu </a:t>
            </a:r>
            <a:r>
              <a:rPr lang="en-GB" sz="1050">
                <a:solidFill>
                  <a:schemeClr val="bg1"/>
                </a:solidFill>
                <a:latin typeface="Century Gothic"/>
              </a:rPr>
              <a:t>(218472837)</a:t>
            </a:r>
            <a:endParaRPr lang="en-CA">
              <a:solidFill>
                <a:schemeClr val="bg1"/>
              </a:solidFill>
            </a:endParaRPr>
          </a:p>
          <a:p>
            <a:pPr marL="0" lvl="0" indent="0" algn="r" rtl="0">
              <a:lnSpc>
                <a:spcPct val="80000"/>
              </a:lnSpc>
              <a:spcBef>
                <a:spcPts val="0"/>
              </a:spcBef>
              <a:spcAft>
                <a:spcPts val="0"/>
              </a:spcAft>
              <a:buSzPts val="523"/>
              <a:buNone/>
            </a:pPr>
            <a:r>
              <a:rPr lang="en-GB" sz="1050" b="1">
                <a:solidFill>
                  <a:schemeClr val="bg1"/>
                </a:solidFill>
                <a:latin typeface="Century Gothic"/>
              </a:rPr>
              <a:t>Yangming Ye </a:t>
            </a:r>
            <a:r>
              <a:rPr lang="en-GB" sz="1050">
                <a:solidFill>
                  <a:schemeClr val="bg1"/>
                </a:solidFill>
                <a:latin typeface="Century Gothic"/>
              </a:rPr>
              <a:t>(218472654)</a:t>
            </a:r>
          </a:p>
          <a:p>
            <a:pPr marL="0" lvl="0" indent="0" algn="r" rtl="0">
              <a:lnSpc>
                <a:spcPct val="80000"/>
              </a:lnSpc>
              <a:spcBef>
                <a:spcPts val="0"/>
              </a:spcBef>
              <a:spcAft>
                <a:spcPts val="0"/>
              </a:spcAft>
              <a:buSzPts val="523"/>
              <a:buNone/>
            </a:pPr>
            <a:r>
              <a:rPr lang="en-GB" sz="1050" b="1">
                <a:solidFill>
                  <a:schemeClr val="bg1"/>
                </a:solidFill>
                <a:latin typeface="Century Gothic"/>
              </a:rPr>
              <a:t>Xiaohan Zhou </a:t>
            </a:r>
            <a:r>
              <a:rPr lang="en-GB" sz="1050">
                <a:solidFill>
                  <a:schemeClr val="bg1"/>
                </a:solidFill>
                <a:latin typeface="Century Gothic"/>
              </a:rPr>
              <a:t>(212998332)</a:t>
            </a:r>
            <a:endParaRPr lang="en-CA" sz="1200">
              <a:solidFill>
                <a:schemeClr val="bg1"/>
              </a:solidFill>
              <a:latin typeface="Century Gothic" panose="020B0502020202020204" pitchFamily="34" charset="0"/>
            </a:endParaRPr>
          </a:p>
        </p:txBody>
      </p:sp>
      <p:sp>
        <p:nvSpPr>
          <p:cNvPr id="11" name="TextBox 10">
            <a:extLst>
              <a:ext uri="{FF2B5EF4-FFF2-40B4-BE49-F238E27FC236}">
                <a16:creationId xmlns:a16="http://schemas.microsoft.com/office/drawing/2014/main" id="{7ABE628C-1903-A644-8C4B-70EA16EEF745}"/>
              </a:ext>
            </a:extLst>
          </p:cNvPr>
          <p:cNvSpPr txBox="1"/>
          <p:nvPr/>
        </p:nvSpPr>
        <p:spPr>
          <a:xfrm>
            <a:off x="193719" y="4730761"/>
            <a:ext cx="8758236" cy="338554"/>
          </a:xfrm>
          <a:prstGeom prst="rect">
            <a:avLst/>
          </a:prstGeom>
          <a:noFill/>
        </p:spPr>
        <p:txBody>
          <a:bodyPr wrap="square">
            <a:spAutoFit/>
          </a:bodyPr>
          <a:lstStyle/>
          <a:p>
            <a:pPr algn="ctr"/>
            <a:r>
              <a:rPr lang="en-CA" sz="800" b="0" i="1">
                <a:solidFill>
                  <a:schemeClr val="bg2">
                    <a:lumMod val="75000"/>
                  </a:schemeClr>
                </a:solidFill>
                <a:effectLst/>
                <a:latin typeface="+mn-lt"/>
                <a:cs typeface="Arial" panose="020B0604020202020204" pitchFamily="34" charset="0"/>
              </a:rPr>
              <a:t>“The work we submitted as part of this assignment is original, and due credit is given to others where appropriate. We accept and acknowledge that that each member of our team is equally responsible for if the assignment found to be plagiarized in any way, and we will be subject to school’s Academic Integrity policy”</a:t>
            </a:r>
            <a:endParaRPr lang="en-US" sz="800">
              <a:solidFill>
                <a:schemeClr val="bg2">
                  <a:lumMod val="75000"/>
                </a:schemeClr>
              </a:solidFill>
              <a:latin typeface="+mn-lt"/>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6"/>
          <p:cNvSpPr txBox="1"/>
          <p:nvPr/>
        </p:nvSpPr>
        <p:spPr>
          <a:xfrm>
            <a:off x="159344" y="0"/>
            <a:ext cx="8984656" cy="1107965"/>
          </a:xfrm>
          <a:prstGeom prst="rect">
            <a:avLst/>
          </a:prstGeom>
          <a:noFill/>
          <a:ln>
            <a:noFill/>
          </a:ln>
        </p:spPr>
        <p:txBody>
          <a:bodyPr spcFirstLastPara="1" wrap="square" lIns="91425" tIns="91425" rIns="91425" bIns="91425" anchor="t" anchorCtr="0">
            <a:spAutoFit/>
          </a:bodyPr>
          <a:lstStyle/>
          <a:p>
            <a:pPr marL="38100">
              <a:buClr>
                <a:srgbClr val="7C9263"/>
              </a:buClr>
              <a:buSzPts val="3000"/>
            </a:pPr>
            <a:r>
              <a:rPr lang="en-GB" sz="3000" b="1">
                <a:solidFill>
                  <a:srgbClr val="7C9263"/>
                </a:solidFill>
                <a:latin typeface="Century Gothic"/>
                <a:sym typeface="Century Gothic"/>
              </a:rPr>
              <a:t>Between </a:t>
            </a:r>
            <a:r>
              <a:rPr lang="en-GB" sz="3000" b="1">
                <a:solidFill>
                  <a:schemeClr val="accent3"/>
                </a:solidFill>
                <a:latin typeface="Century Gothic"/>
                <a:sym typeface="Century Gothic"/>
              </a:rPr>
              <a:t>Segment EDA &amp; Statistical Analysis </a:t>
            </a:r>
          </a:p>
          <a:p>
            <a:pPr marL="38100">
              <a:buClr>
                <a:srgbClr val="7C9263"/>
              </a:buClr>
              <a:buSzPts val="3000"/>
            </a:pPr>
            <a:r>
              <a:rPr lang="en-GB" sz="3000" b="1">
                <a:solidFill>
                  <a:schemeClr val="accent3"/>
                </a:solidFill>
                <a:latin typeface="Century Gothic"/>
                <a:sym typeface="Century Gothic"/>
              </a:rPr>
              <a:t>(Eyeball Tests)</a:t>
            </a:r>
            <a:endParaRPr lang="en-US" sz="3000" b="1">
              <a:solidFill>
                <a:schemeClr val="accent3"/>
              </a:solidFill>
              <a:latin typeface="Century Gothic"/>
            </a:endParaRPr>
          </a:p>
        </p:txBody>
      </p:sp>
      <p:sp>
        <p:nvSpPr>
          <p:cNvPr id="3" name="Slide Number Placeholder 2">
            <a:extLst>
              <a:ext uri="{FF2B5EF4-FFF2-40B4-BE49-F238E27FC236}">
                <a16:creationId xmlns:a16="http://schemas.microsoft.com/office/drawing/2014/main" id="{C39DFB64-2440-624A-9F53-34C45C5588AB}"/>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10</a:t>
            </a:fld>
            <a:endParaRPr lang="en-GB" b="1">
              <a:solidFill>
                <a:schemeClr val="accent1"/>
              </a:solidFill>
            </a:endParaRPr>
          </a:p>
        </p:txBody>
      </p:sp>
      <p:sp>
        <p:nvSpPr>
          <p:cNvPr id="8" name="Google Shape;299;p15">
            <a:extLst>
              <a:ext uri="{FF2B5EF4-FFF2-40B4-BE49-F238E27FC236}">
                <a16:creationId xmlns:a16="http://schemas.microsoft.com/office/drawing/2014/main" id="{499306A4-CBE6-2045-A092-C5B7F6CDF67C}"/>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pic>
        <p:nvPicPr>
          <p:cNvPr id="4" name="Picture 3">
            <a:extLst>
              <a:ext uri="{FF2B5EF4-FFF2-40B4-BE49-F238E27FC236}">
                <a16:creationId xmlns:a16="http://schemas.microsoft.com/office/drawing/2014/main" id="{CDBA46BA-136D-F84A-9F7B-5ED3702F4AE7}"/>
              </a:ext>
            </a:extLst>
          </p:cNvPr>
          <p:cNvPicPr>
            <a:picLocks noChangeAspect="1"/>
          </p:cNvPicPr>
          <p:nvPr/>
        </p:nvPicPr>
        <p:blipFill>
          <a:blip r:embed="rId3"/>
          <a:stretch>
            <a:fillRect/>
          </a:stretch>
        </p:blipFill>
        <p:spPr>
          <a:xfrm>
            <a:off x="96471" y="1794137"/>
            <a:ext cx="2823420" cy="1954676"/>
          </a:xfrm>
          <a:prstGeom prst="rect">
            <a:avLst/>
          </a:prstGeom>
        </p:spPr>
      </p:pic>
      <p:pic>
        <p:nvPicPr>
          <p:cNvPr id="5" name="Picture 4">
            <a:extLst>
              <a:ext uri="{FF2B5EF4-FFF2-40B4-BE49-F238E27FC236}">
                <a16:creationId xmlns:a16="http://schemas.microsoft.com/office/drawing/2014/main" id="{6A233E3D-009B-5645-A493-5A3E3BD6E2A2}"/>
              </a:ext>
            </a:extLst>
          </p:cNvPr>
          <p:cNvPicPr>
            <a:picLocks noChangeAspect="1"/>
          </p:cNvPicPr>
          <p:nvPr/>
        </p:nvPicPr>
        <p:blipFill>
          <a:blip r:embed="rId4"/>
          <a:stretch>
            <a:fillRect/>
          </a:stretch>
        </p:blipFill>
        <p:spPr>
          <a:xfrm>
            <a:off x="6176325" y="1789182"/>
            <a:ext cx="2823421" cy="1956883"/>
          </a:xfrm>
          <a:prstGeom prst="rect">
            <a:avLst/>
          </a:prstGeom>
        </p:spPr>
      </p:pic>
      <p:pic>
        <p:nvPicPr>
          <p:cNvPr id="7" name="Picture 6">
            <a:extLst>
              <a:ext uri="{FF2B5EF4-FFF2-40B4-BE49-F238E27FC236}">
                <a16:creationId xmlns:a16="http://schemas.microsoft.com/office/drawing/2014/main" id="{301ADADD-EDAB-1943-8585-54DC12753237}"/>
              </a:ext>
            </a:extLst>
          </p:cNvPr>
          <p:cNvPicPr>
            <a:picLocks noChangeAspect="1"/>
          </p:cNvPicPr>
          <p:nvPr/>
        </p:nvPicPr>
        <p:blipFill rotWithShape="1">
          <a:blip r:embed="rId5"/>
          <a:srcRect l="1" t="2445" r="-496"/>
          <a:stretch/>
        </p:blipFill>
        <p:spPr>
          <a:xfrm>
            <a:off x="3101874" y="1791389"/>
            <a:ext cx="2894163" cy="1954676"/>
          </a:xfrm>
          <a:prstGeom prst="rect">
            <a:avLst/>
          </a:prstGeom>
        </p:spPr>
      </p:pic>
      <p:sp>
        <p:nvSpPr>
          <p:cNvPr id="9" name="TextBox 8">
            <a:extLst>
              <a:ext uri="{FF2B5EF4-FFF2-40B4-BE49-F238E27FC236}">
                <a16:creationId xmlns:a16="http://schemas.microsoft.com/office/drawing/2014/main" id="{AEE5A1E6-0A39-C84A-8890-8B7641A8E5CD}"/>
              </a:ext>
            </a:extLst>
          </p:cNvPr>
          <p:cNvSpPr txBox="1"/>
          <p:nvPr/>
        </p:nvSpPr>
        <p:spPr>
          <a:xfrm>
            <a:off x="46145" y="3855929"/>
            <a:ext cx="2955234" cy="738664"/>
          </a:xfrm>
          <a:prstGeom prst="rect">
            <a:avLst/>
          </a:prstGeom>
          <a:noFill/>
        </p:spPr>
        <p:txBody>
          <a:bodyPr wrap="square" lIns="91440" tIns="45720" rIns="91440" bIns="45720" rtlCol="0" anchor="t">
            <a:spAutoFit/>
          </a:bodyPr>
          <a:lstStyle/>
          <a:p>
            <a:pPr algn="ctr"/>
            <a:r>
              <a:rPr lang="en-CA" altLang="zh-CN" b="1" dirty="0">
                <a:solidFill>
                  <a:srgbClr val="90A189"/>
                </a:solidFill>
                <a:latin typeface="Century Gothic" panose="020B0502020202020204" pitchFamily="34" charset="0"/>
              </a:rPr>
              <a:t>Segments </a:t>
            </a:r>
            <a:r>
              <a:rPr lang="en-CA" altLang="zh-CN" b="1" dirty="0">
                <a:solidFill>
                  <a:srgbClr val="9F1958"/>
                </a:solidFill>
                <a:latin typeface="Century Gothic" panose="020B0502020202020204" pitchFamily="34" charset="0"/>
              </a:rPr>
              <a:t>3</a:t>
            </a:r>
            <a:r>
              <a:rPr lang="en-CA" altLang="zh-CN" b="1" dirty="0">
                <a:solidFill>
                  <a:srgbClr val="90A189"/>
                </a:solidFill>
                <a:latin typeface="Century Gothic" panose="020B0502020202020204" pitchFamily="34" charset="0"/>
              </a:rPr>
              <a:t>&amp;</a:t>
            </a:r>
            <a:r>
              <a:rPr lang="en-CA" altLang="zh-CN" b="1" dirty="0">
                <a:solidFill>
                  <a:srgbClr val="C0B200"/>
                </a:solidFill>
                <a:latin typeface="Century Gothic" panose="020B0502020202020204" pitchFamily="34" charset="0"/>
              </a:rPr>
              <a:t>4</a:t>
            </a:r>
            <a:r>
              <a:rPr lang="en-CA" altLang="zh-CN" b="1" dirty="0">
                <a:solidFill>
                  <a:srgbClr val="90A189"/>
                </a:solidFill>
                <a:latin typeface="Century Gothic" panose="020B0502020202020204" pitchFamily="34" charset="0"/>
              </a:rPr>
              <a:t> </a:t>
            </a:r>
            <a:r>
              <a:rPr lang="en-CA" altLang="zh-CN" dirty="0">
                <a:latin typeface="Century Gothic" panose="020B0502020202020204" pitchFamily="34" charset="0"/>
              </a:rPr>
              <a:t>make more one-off purchases.</a:t>
            </a:r>
          </a:p>
          <a:p>
            <a:pPr marL="285750" indent="-285750" algn="ctr">
              <a:buChar char="•"/>
            </a:pPr>
            <a:endParaRPr lang="en-CA" altLang="zh-CN" dirty="0">
              <a:latin typeface="Century Gothic" panose="020B0502020202020204" pitchFamily="34" charset="0"/>
            </a:endParaRPr>
          </a:p>
        </p:txBody>
      </p:sp>
      <p:sp>
        <p:nvSpPr>
          <p:cNvPr id="2" name="TextBox 1">
            <a:extLst>
              <a:ext uri="{FF2B5EF4-FFF2-40B4-BE49-F238E27FC236}">
                <a16:creationId xmlns:a16="http://schemas.microsoft.com/office/drawing/2014/main" id="{A31A40EE-A80A-F241-A55C-B67371B7144D}"/>
              </a:ext>
            </a:extLst>
          </p:cNvPr>
          <p:cNvSpPr txBox="1"/>
          <p:nvPr/>
        </p:nvSpPr>
        <p:spPr>
          <a:xfrm>
            <a:off x="317631" y="1373748"/>
            <a:ext cx="2683748" cy="307777"/>
          </a:xfrm>
          <a:prstGeom prst="rect">
            <a:avLst/>
          </a:prstGeom>
          <a:noFill/>
        </p:spPr>
        <p:txBody>
          <a:bodyPr wrap="square" lIns="91440" tIns="45720" rIns="91440" bIns="45720" rtlCol="0" anchor="t">
            <a:spAutoFit/>
          </a:bodyPr>
          <a:lstStyle/>
          <a:p>
            <a:r>
              <a:rPr lang="en-US" b="1">
                <a:latin typeface="Century Gothic" panose="020B0502020202020204" pitchFamily="34" charset="0"/>
              </a:rPr>
              <a:t>One-off Purchase Frequency</a:t>
            </a:r>
          </a:p>
        </p:txBody>
      </p:sp>
      <p:sp>
        <p:nvSpPr>
          <p:cNvPr id="10" name="TextBox 9">
            <a:extLst>
              <a:ext uri="{FF2B5EF4-FFF2-40B4-BE49-F238E27FC236}">
                <a16:creationId xmlns:a16="http://schemas.microsoft.com/office/drawing/2014/main" id="{D5F68B2A-DD9B-BC40-B751-9D7A6A4B5E37}"/>
              </a:ext>
            </a:extLst>
          </p:cNvPr>
          <p:cNvSpPr txBox="1"/>
          <p:nvPr/>
        </p:nvSpPr>
        <p:spPr>
          <a:xfrm>
            <a:off x="3128716" y="1373748"/>
            <a:ext cx="2941831" cy="307777"/>
          </a:xfrm>
          <a:prstGeom prst="rect">
            <a:avLst/>
          </a:prstGeom>
          <a:noFill/>
        </p:spPr>
        <p:txBody>
          <a:bodyPr wrap="square" lIns="91440" tIns="45720" rIns="91440" bIns="45720" rtlCol="0" anchor="t">
            <a:spAutoFit/>
          </a:bodyPr>
          <a:lstStyle/>
          <a:p>
            <a:r>
              <a:rPr lang="en-US" b="1">
                <a:latin typeface="Century Gothic" panose="020B0502020202020204" pitchFamily="34" charset="0"/>
              </a:rPr>
              <a:t>Installment Purchase Frequency</a:t>
            </a:r>
          </a:p>
        </p:txBody>
      </p:sp>
      <p:sp>
        <p:nvSpPr>
          <p:cNvPr id="11" name="TextBox 10">
            <a:extLst>
              <a:ext uri="{FF2B5EF4-FFF2-40B4-BE49-F238E27FC236}">
                <a16:creationId xmlns:a16="http://schemas.microsoft.com/office/drawing/2014/main" id="{C3241D8C-BCFE-A34F-BC2D-6591AFCD05FE}"/>
              </a:ext>
            </a:extLst>
          </p:cNvPr>
          <p:cNvSpPr txBox="1"/>
          <p:nvPr/>
        </p:nvSpPr>
        <p:spPr>
          <a:xfrm>
            <a:off x="6805500" y="1364575"/>
            <a:ext cx="1887055" cy="307777"/>
          </a:xfrm>
          <a:prstGeom prst="rect">
            <a:avLst/>
          </a:prstGeom>
          <a:noFill/>
        </p:spPr>
        <p:txBody>
          <a:bodyPr wrap="square" lIns="91440" tIns="45720" rIns="91440" bIns="45720" rtlCol="0" anchor="t">
            <a:spAutoFit/>
          </a:bodyPr>
          <a:lstStyle/>
          <a:p>
            <a:r>
              <a:rPr lang="en-US" b="1">
                <a:latin typeface="Century Gothic" panose="020B0502020202020204" pitchFamily="34" charset="0"/>
              </a:rPr>
              <a:t>Balance Frequency</a:t>
            </a:r>
          </a:p>
        </p:txBody>
      </p:sp>
      <p:sp>
        <p:nvSpPr>
          <p:cNvPr id="12" name="TextBox 11">
            <a:extLst>
              <a:ext uri="{FF2B5EF4-FFF2-40B4-BE49-F238E27FC236}">
                <a16:creationId xmlns:a16="http://schemas.microsoft.com/office/drawing/2014/main" id="{A18ECD22-4E7D-F930-ECAB-4D08DB10A796}"/>
              </a:ext>
            </a:extLst>
          </p:cNvPr>
          <p:cNvSpPr txBox="1"/>
          <p:nvPr/>
        </p:nvSpPr>
        <p:spPr>
          <a:xfrm>
            <a:off x="3001379" y="3855929"/>
            <a:ext cx="3176040" cy="738664"/>
          </a:xfrm>
          <a:prstGeom prst="rect">
            <a:avLst/>
          </a:prstGeom>
          <a:noFill/>
        </p:spPr>
        <p:txBody>
          <a:bodyPr wrap="square" lIns="91440" tIns="45720" rIns="91440" bIns="45720" rtlCol="0" anchor="t">
            <a:spAutoFit/>
          </a:bodyPr>
          <a:lstStyle/>
          <a:p>
            <a:pPr algn="ctr"/>
            <a:r>
              <a:rPr lang="en-CA" altLang="zh-CN" b="1" dirty="0">
                <a:solidFill>
                  <a:srgbClr val="90A189"/>
                </a:solidFill>
                <a:latin typeface="Century Gothic" panose="020B0502020202020204" pitchFamily="34" charset="0"/>
              </a:rPr>
              <a:t>Segments </a:t>
            </a:r>
            <a:r>
              <a:rPr lang="en-CA" altLang="zh-CN" b="1" dirty="0">
                <a:solidFill>
                  <a:srgbClr val="98BB7B"/>
                </a:solidFill>
                <a:latin typeface="Century Gothic" panose="020B0502020202020204" pitchFamily="34" charset="0"/>
              </a:rPr>
              <a:t>1</a:t>
            </a:r>
            <a:r>
              <a:rPr lang="en-CA" altLang="zh-CN" b="1" dirty="0">
                <a:solidFill>
                  <a:srgbClr val="90A189"/>
                </a:solidFill>
                <a:latin typeface="Century Gothic" panose="020B0502020202020204" pitchFamily="34" charset="0"/>
              </a:rPr>
              <a:t>&amp;</a:t>
            </a:r>
            <a:r>
              <a:rPr lang="en-CA" altLang="zh-CN" b="1" dirty="0">
                <a:solidFill>
                  <a:srgbClr val="9F1958"/>
                </a:solidFill>
                <a:latin typeface="Century Gothic" panose="020B0502020202020204" pitchFamily="34" charset="0"/>
              </a:rPr>
              <a:t>3</a:t>
            </a:r>
            <a:r>
              <a:rPr lang="en-CA" altLang="zh-CN" b="1" dirty="0">
                <a:solidFill>
                  <a:srgbClr val="90A189"/>
                </a:solidFill>
                <a:latin typeface="Century Gothic" panose="020B0502020202020204" pitchFamily="34" charset="0"/>
              </a:rPr>
              <a:t> </a:t>
            </a:r>
            <a:r>
              <a:rPr lang="en-CA" altLang="zh-CN" dirty="0">
                <a:latin typeface="Century Gothic" panose="020B0502020202020204" pitchFamily="34" charset="0"/>
              </a:rPr>
              <a:t>use installments more often</a:t>
            </a:r>
          </a:p>
          <a:p>
            <a:pPr marL="285750" indent="-285750" algn="ctr">
              <a:buChar char="•"/>
            </a:pPr>
            <a:endParaRPr lang="en-CA" altLang="zh-CN" dirty="0">
              <a:latin typeface="Century Gothic" panose="020B0502020202020204" pitchFamily="34" charset="0"/>
            </a:endParaRPr>
          </a:p>
        </p:txBody>
      </p:sp>
      <p:sp>
        <p:nvSpPr>
          <p:cNvPr id="15" name="TextBox 14">
            <a:extLst>
              <a:ext uri="{FF2B5EF4-FFF2-40B4-BE49-F238E27FC236}">
                <a16:creationId xmlns:a16="http://schemas.microsoft.com/office/drawing/2014/main" id="{1CA336B0-B753-912A-4056-855B5AF3BC3B}"/>
              </a:ext>
            </a:extLst>
          </p:cNvPr>
          <p:cNvSpPr txBox="1"/>
          <p:nvPr/>
        </p:nvSpPr>
        <p:spPr>
          <a:xfrm>
            <a:off x="6177419" y="3831920"/>
            <a:ext cx="2955234" cy="738664"/>
          </a:xfrm>
          <a:prstGeom prst="rect">
            <a:avLst/>
          </a:prstGeom>
          <a:noFill/>
        </p:spPr>
        <p:txBody>
          <a:bodyPr wrap="square" lIns="91440" tIns="45720" rIns="91440" bIns="45720" rtlCol="0" anchor="t">
            <a:spAutoFit/>
          </a:bodyPr>
          <a:lstStyle/>
          <a:p>
            <a:pPr algn="ctr"/>
            <a:r>
              <a:rPr lang="en-CA" altLang="zh-CN" b="1" dirty="0">
                <a:solidFill>
                  <a:srgbClr val="90A189"/>
                </a:solidFill>
                <a:latin typeface="Century Gothic" panose="020B0502020202020204" pitchFamily="34" charset="0"/>
              </a:rPr>
              <a:t>Segment </a:t>
            </a:r>
            <a:r>
              <a:rPr lang="en-CA" altLang="zh-CN" b="1" dirty="0">
                <a:solidFill>
                  <a:srgbClr val="C11908"/>
                </a:solidFill>
                <a:latin typeface="Century Gothic" panose="020B0502020202020204" pitchFamily="34" charset="0"/>
              </a:rPr>
              <a:t>2</a:t>
            </a:r>
            <a:r>
              <a:rPr lang="en-CA" altLang="zh-CN" b="1" dirty="0">
                <a:solidFill>
                  <a:srgbClr val="90A189"/>
                </a:solidFill>
                <a:latin typeface="Century Gothic" panose="020B0502020202020204" pitchFamily="34" charset="0"/>
              </a:rPr>
              <a:t>’s </a:t>
            </a:r>
            <a:r>
              <a:rPr lang="en-CA" altLang="zh-CN" dirty="0">
                <a:latin typeface="Century Gothic" panose="020B0502020202020204" pitchFamily="34" charset="0"/>
              </a:rPr>
              <a:t>balance changes less than other segments</a:t>
            </a:r>
          </a:p>
          <a:p>
            <a:pPr marL="285750" indent="-285750" algn="ctr">
              <a:buChar char="•"/>
            </a:pPr>
            <a:endParaRPr lang="en-CA" altLang="zh-CN" dirty="0">
              <a:latin typeface="Century Gothic" panose="020B0502020202020204" pitchFamily="34" charset="0"/>
            </a:endParaRPr>
          </a:p>
        </p:txBody>
      </p:sp>
    </p:spTree>
    <p:extLst>
      <p:ext uri="{BB962C8B-B14F-4D97-AF65-F5344CB8AC3E}">
        <p14:creationId xmlns:p14="http://schemas.microsoft.com/office/powerpoint/2010/main" val="163217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6"/>
          <p:cNvSpPr txBox="1"/>
          <p:nvPr/>
        </p:nvSpPr>
        <p:spPr>
          <a:xfrm>
            <a:off x="158972" y="156003"/>
            <a:ext cx="8997268" cy="646300"/>
          </a:xfrm>
          <a:prstGeom prst="rect">
            <a:avLst/>
          </a:prstGeom>
          <a:noFill/>
          <a:ln>
            <a:noFill/>
          </a:ln>
        </p:spPr>
        <p:txBody>
          <a:bodyPr spcFirstLastPara="1" wrap="square" lIns="91425" tIns="91425" rIns="91425" bIns="91425" anchor="t" anchorCtr="0">
            <a:spAutoFit/>
          </a:bodyPr>
          <a:lstStyle/>
          <a:p>
            <a:pPr marL="38100"/>
            <a:r>
              <a:rPr lang="en-GB" sz="3000" b="1">
                <a:solidFill>
                  <a:srgbClr val="7C9263"/>
                </a:solidFill>
                <a:latin typeface="Century Gothic"/>
                <a:sym typeface="Century Gothic"/>
              </a:rPr>
              <a:t>Cluster</a:t>
            </a:r>
            <a:r>
              <a:rPr lang="en-GB" altLang="zh-CN" sz="3000" b="1">
                <a:solidFill>
                  <a:srgbClr val="7C9263"/>
                </a:solidFill>
                <a:latin typeface="Century Gothic"/>
                <a:sym typeface="Century Gothic"/>
              </a:rPr>
              <a:t> </a:t>
            </a:r>
            <a:r>
              <a:rPr lang="en-GB" sz="3000" b="1">
                <a:solidFill>
                  <a:schemeClr val="accent3"/>
                </a:solidFill>
                <a:latin typeface="Century Gothic"/>
                <a:sym typeface="Century Gothic"/>
              </a:rPr>
              <a:t>Validation</a:t>
            </a:r>
            <a:endParaRPr lang="en-GB">
              <a:solidFill>
                <a:schemeClr val="accent3"/>
              </a:solidFill>
            </a:endParaRPr>
          </a:p>
        </p:txBody>
      </p:sp>
      <p:sp>
        <p:nvSpPr>
          <p:cNvPr id="3" name="Slide Number Placeholder 2">
            <a:extLst>
              <a:ext uri="{FF2B5EF4-FFF2-40B4-BE49-F238E27FC236}">
                <a16:creationId xmlns:a16="http://schemas.microsoft.com/office/drawing/2014/main" id="{C39DFB64-2440-624A-9F53-34C45C5588AB}"/>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11</a:t>
            </a:fld>
            <a:endParaRPr lang="en-GB" b="1">
              <a:solidFill>
                <a:schemeClr val="accent1"/>
              </a:solidFill>
            </a:endParaRPr>
          </a:p>
        </p:txBody>
      </p:sp>
      <p:sp>
        <p:nvSpPr>
          <p:cNvPr id="8" name="Google Shape;299;p15">
            <a:extLst>
              <a:ext uri="{FF2B5EF4-FFF2-40B4-BE49-F238E27FC236}">
                <a16:creationId xmlns:a16="http://schemas.microsoft.com/office/drawing/2014/main" id="{499306A4-CBE6-2045-A092-C5B7F6CDF67C}"/>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graphicFrame>
        <p:nvGraphicFramePr>
          <p:cNvPr id="10" name="Table 10">
            <a:extLst>
              <a:ext uri="{FF2B5EF4-FFF2-40B4-BE49-F238E27FC236}">
                <a16:creationId xmlns:a16="http://schemas.microsoft.com/office/drawing/2014/main" id="{E5200E36-9BAE-5103-FB04-281779D3FC0D}"/>
              </a:ext>
            </a:extLst>
          </p:cNvPr>
          <p:cNvGraphicFramePr>
            <a:graphicFrameLocks noGrp="1"/>
          </p:cNvGraphicFramePr>
          <p:nvPr>
            <p:extLst>
              <p:ext uri="{D42A27DB-BD31-4B8C-83A1-F6EECF244321}">
                <p14:modId xmlns:p14="http://schemas.microsoft.com/office/powerpoint/2010/main" val="715396091"/>
              </p:ext>
            </p:extLst>
          </p:nvPr>
        </p:nvGraphicFramePr>
        <p:xfrm>
          <a:off x="894856" y="910960"/>
          <a:ext cx="7442486" cy="3533818"/>
        </p:xfrm>
        <a:graphic>
          <a:graphicData uri="http://schemas.openxmlformats.org/drawingml/2006/table">
            <a:tbl>
              <a:tblPr firstRow="1" bandRow="1">
                <a:tableStyleId>{5C22544A-7EE6-4342-B048-85BDC9FD1C3A}</a:tableStyleId>
              </a:tblPr>
              <a:tblGrid>
                <a:gridCol w="2041694">
                  <a:extLst>
                    <a:ext uri="{9D8B030D-6E8A-4147-A177-3AD203B41FA5}">
                      <a16:colId xmlns:a16="http://schemas.microsoft.com/office/drawing/2014/main" val="986383097"/>
                    </a:ext>
                  </a:extLst>
                </a:gridCol>
                <a:gridCol w="5400792">
                  <a:extLst>
                    <a:ext uri="{9D8B030D-6E8A-4147-A177-3AD203B41FA5}">
                      <a16:colId xmlns:a16="http://schemas.microsoft.com/office/drawing/2014/main" val="200250997"/>
                    </a:ext>
                  </a:extLst>
                </a:gridCol>
              </a:tblGrid>
              <a:tr h="386652">
                <a:tc>
                  <a:txBody>
                    <a:bodyPr/>
                    <a:lstStyle/>
                    <a:p>
                      <a:r>
                        <a:rPr lang="en-US" sz="1400"/>
                        <a:t>Test *</a:t>
                      </a:r>
                    </a:p>
                  </a:txBody>
                  <a:tcPr anchor="ctr"/>
                </a:tc>
                <a:tc>
                  <a:txBody>
                    <a:bodyPr/>
                    <a:lstStyle/>
                    <a:p>
                      <a:r>
                        <a:rPr lang="en-US" sz="1400"/>
                        <a:t>Findings</a:t>
                      </a:r>
                    </a:p>
                  </a:txBody>
                  <a:tcPr anchor="ctr"/>
                </a:tc>
                <a:extLst>
                  <a:ext uri="{0D108BD9-81ED-4DB2-BD59-A6C34878D82A}">
                    <a16:rowId xmlns:a16="http://schemas.microsoft.com/office/drawing/2014/main" val="2579579541"/>
                  </a:ext>
                </a:extLst>
              </a:tr>
              <a:tr h="800279">
                <a:tc>
                  <a:txBody>
                    <a:bodyPr/>
                    <a:lstStyle/>
                    <a:p>
                      <a:r>
                        <a:rPr lang="en-US" sz="1400" b="1" i="0" u="none" strike="noStrike" cap="none" dirty="0">
                          <a:solidFill>
                            <a:schemeClr val="accent1"/>
                          </a:solidFill>
                          <a:latin typeface="Century Gothic"/>
                          <a:ea typeface="+mn-ea"/>
                          <a:cs typeface="Arial"/>
                          <a:sym typeface="Arial"/>
                          <a:hlinkClick r:id="rId3" action="ppaction://hlinksldjump">
                            <a:extLst>
                              <a:ext uri="{A12FA001-AC4F-418D-AE19-62706E023703}">
                                <ahyp:hlinkClr xmlns:ahyp="http://schemas.microsoft.com/office/drawing/2018/hyperlinkcolor" val="tx"/>
                              </a:ext>
                            </a:extLst>
                          </a:hlinkClick>
                        </a:rPr>
                        <a:t>ANOVA</a:t>
                      </a:r>
                      <a:endParaRPr lang="en-US" sz="1400" b="1" i="0" u="none" strike="noStrike" cap="none" dirty="0">
                        <a:solidFill>
                          <a:schemeClr val="accent1"/>
                        </a:solidFill>
                        <a:latin typeface="Century Gothic"/>
                        <a:ea typeface="+mn-ea"/>
                        <a:cs typeface="Arial"/>
                        <a:sym typeface="Arial"/>
                      </a:endParaRPr>
                    </a:p>
                  </a:txBody>
                  <a:tcPr anchor="ctr"/>
                </a:tc>
                <a:tc>
                  <a:txBody>
                    <a:bodyPr/>
                    <a:lstStyle/>
                    <a:p>
                      <a:pPr lvl="0" algn="l">
                        <a:lnSpc>
                          <a:spcPct val="100000"/>
                        </a:lnSpc>
                        <a:spcBef>
                          <a:spcPts val="0"/>
                        </a:spcBef>
                        <a:spcAft>
                          <a:spcPts val="0"/>
                        </a:spcAft>
                        <a:buNone/>
                      </a:pPr>
                      <a:r>
                        <a:rPr lang="en-US" sz="1400" b="0" i="0" u="none" strike="noStrike" cap="none" noProof="0">
                          <a:solidFill>
                            <a:schemeClr val="accent1"/>
                          </a:solidFill>
                          <a:latin typeface="Century Gothic"/>
                          <a:ea typeface="+mn-ea"/>
                          <a:cs typeface="Arial"/>
                        </a:rPr>
                        <a:t>Statistically </a:t>
                      </a:r>
                      <a:r>
                        <a:rPr lang="en-US" sz="1400" b="1" i="0" u="none" strike="noStrike" cap="none" noProof="0">
                          <a:solidFill>
                            <a:schemeClr val="accent1"/>
                          </a:solidFill>
                          <a:latin typeface="Century Gothic"/>
                          <a:ea typeface="+mn-ea"/>
                          <a:cs typeface="Arial"/>
                        </a:rPr>
                        <a:t>SIGNIFICANT DIFFERENT</a:t>
                      </a:r>
                      <a:r>
                        <a:rPr lang="en-US" sz="1400" b="0" i="0" u="none" strike="noStrike" cap="none" noProof="0">
                          <a:solidFill>
                            <a:schemeClr val="accent1"/>
                          </a:solidFill>
                          <a:latin typeface="Century Gothic"/>
                          <a:ea typeface="+mn-ea"/>
                          <a:cs typeface="Arial"/>
                        </a:rPr>
                        <a:t> means across segments for all three major features!</a:t>
                      </a:r>
                      <a:endParaRPr lang="en-US" sz="1400" b="1" i="0" u="none" strike="noStrike" cap="none" noProof="0">
                        <a:solidFill>
                          <a:schemeClr val="accent1"/>
                        </a:solidFill>
                        <a:latin typeface="Century Gothic"/>
                        <a:ea typeface="+mn-ea"/>
                        <a:cs typeface="Arial"/>
                        <a:sym typeface="Arial"/>
                      </a:endParaRPr>
                    </a:p>
                  </a:txBody>
                  <a:tcPr anchor="ctr"/>
                </a:tc>
                <a:extLst>
                  <a:ext uri="{0D108BD9-81ED-4DB2-BD59-A6C34878D82A}">
                    <a16:rowId xmlns:a16="http://schemas.microsoft.com/office/drawing/2014/main" val="1746073561"/>
                  </a:ext>
                </a:extLst>
              </a:tr>
              <a:tr h="1708461">
                <a:tc>
                  <a:txBody>
                    <a:bodyPr/>
                    <a:lstStyle/>
                    <a:p>
                      <a:pPr lvl="0" algn="l">
                        <a:lnSpc>
                          <a:spcPct val="100000"/>
                        </a:lnSpc>
                        <a:spcBef>
                          <a:spcPts val="0"/>
                        </a:spcBef>
                        <a:spcAft>
                          <a:spcPts val="0"/>
                        </a:spcAft>
                        <a:buNone/>
                      </a:pPr>
                      <a:r>
                        <a:rPr lang="en-US" sz="1400" b="1" i="0" u="none" strike="noStrike" cap="none" noProof="0" dirty="0">
                          <a:solidFill>
                            <a:schemeClr val="accent1"/>
                          </a:solidFill>
                          <a:latin typeface="Century Gothic"/>
                          <a:ea typeface="+mn-ea"/>
                          <a:cs typeface="Arial"/>
                          <a:sym typeface="Arial"/>
                          <a:hlinkClick r:id="rId3" action="ppaction://hlinksldjump">
                            <a:extLst>
                              <a:ext uri="{A12FA001-AC4F-418D-AE19-62706E023703}">
                                <ahyp:hlinkClr xmlns:ahyp="http://schemas.microsoft.com/office/drawing/2018/hyperlinkcolor" val="tx"/>
                              </a:ext>
                            </a:extLst>
                          </a:hlinkClick>
                        </a:rPr>
                        <a:t>Pairwise T-test Validation</a:t>
                      </a:r>
                      <a:endParaRPr lang="en-US" sz="1400" b="1" i="0" u="none" strike="noStrike" cap="none" noProof="0" dirty="0">
                        <a:solidFill>
                          <a:schemeClr val="accent1"/>
                        </a:solidFill>
                        <a:latin typeface="Century Gothic"/>
                        <a:ea typeface="+mn-ea"/>
                        <a:cs typeface="Arial"/>
                        <a:sym typeface="Arial"/>
                      </a:endParaRPr>
                    </a:p>
                  </a:txBody>
                  <a:tcPr anchor="ctr"/>
                </a:tc>
                <a:tc>
                  <a:txBody>
                    <a:bodyPr/>
                    <a:lstStyle/>
                    <a:p>
                      <a:pPr lvl="0" algn="l">
                        <a:lnSpc>
                          <a:spcPct val="100000"/>
                        </a:lnSpc>
                        <a:spcBef>
                          <a:spcPts val="0"/>
                        </a:spcBef>
                        <a:spcAft>
                          <a:spcPts val="0"/>
                        </a:spcAft>
                        <a:buNone/>
                      </a:pPr>
                      <a:r>
                        <a:rPr lang="en-US" sz="1400" b="1" i="0" u="none" strike="noStrike" cap="none" noProof="0">
                          <a:solidFill>
                            <a:schemeClr val="accent1"/>
                          </a:solidFill>
                          <a:latin typeface="Century Gothic"/>
                          <a:ea typeface="+mn-ea"/>
                          <a:cs typeface="Arial"/>
                        </a:rPr>
                        <a:t>NO SIGNIFICANT DIFFERENCE:</a:t>
                      </a:r>
                      <a:endParaRPr lang="en-US" sz="1400" b="1" i="0" u="none" strike="noStrike" cap="none" noProof="0">
                        <a:solidFill>
                          <a:schemeClr val="accent1"/>
                        </a:solidFill>
                        <a:latin typeface="Century Gothic"/>
                        <a:ea typeface="+mn-ea"/>
                        <a:cs typeface="Arial"/>
                        <a:sym typeface="Arial"/>
                      </a:endParaRPr>
                    </a:p>
                    <a:p>
                      <a:pPr marL="171450" lvl="0" indent="-171450" algn="l">
                        <a:lnSpc>
                          <a:spcPct val="100000"/>
                        </a:lnSpc>
                        <a:spcBef>
                          <a:spcPts val="0"/>
                        </a:spcBef>
                        <a:spcAft>
                          <a:spcPts val="0"/>
                        </a:spcAft>
                        <a:buFont typeface="Arial"/>
                        <a:buChar char="•"/>
                      </a:pPr>
                      <a:r>
                        <a:rPr lang="en-US" sz="1400" b="0" i="1" u="none" strike="noStrike" cap="none" noProof="0" err="1">
                          <a:solidFill>
                            <a:schemeClr val="accent1"/>
                          </a:solidFill>
                          <a:latin typeface="Century Gothic"/>
                          <a:ea typeface="+mn-ea"/>
                          <a:cs typeface="Arial"/>
                          <a:sym typeface="Arial"/>
                        </a:rPr>
                        <a:t>oneoff_purchases_frequency</a:t>
                      </a:r>
                      <a:r>
                        <a:rPr lang="en-US" sz="1400" b="0" i="0" u="none" strike="noStrike" cap="none" noProof="0">
                          <a:solidFill>
                            <a:schemeClr val="accent1"/>
                          </a:solidFill>
                          <a:latin typeface="Century Gothic"/>
                          <a:ea typeface="+mn-ea"/>
                          <a:cs typeface="Arial"/>
                          <a:sym typeface="Arial"/>
                        </a:rPr>
                        <a:t> between segments 1&amp;2</a:t>
                      </a:r>
                    </a:p>
                    <a:p>
                      <a:pPr marL="171450" lvl="0" indent="-171450" algn="l">
                        <a:lnSpc>
                          <a:spcPct val="100000"/>
                        </a:lnSpc>
                        <a:spcBef>
                          <a:spcPts val="0"/>
                        </a:spcBef>
                        <a:spcAft>
                          <a:spcPts val="0"/>
                        </a:spcAft>
                        <a:buFont typeface="Arial"/>
                        <a:buChar char="•"/>
                      </a:pPr>
                      <a:r>
                        <a:rPr lang="en-US" sz="1400" b="0" i="1" u="none" strike="noStrike" cap="none" noProof="0" err="1">
                          <a:solidFill>
                            <a:schemeClr val="accent1"/>
                          </a:solidFill>
                          <a:latin typeface="Century Gothic"/>
                          <a:ea typeface="+mn-ea"/>
                          <a:cs typeface="Arial"/>
                          <a:sym typeface="Arial"/>
                        </a:rPr>
                        <a:t>purchase_installments_frequency</a:t>
                      </a:r>
                      <a:r>
                        <a:rPr lang="en-US" sz="1400" b="0" i="0" u="none" strike="noStrike" cap="none" noProof="0">
                          <a:solidFill>
                            <a:schemeClr val="accent1"/>
                          </a:solidFill>
                          <a:latin typeface="Century Gothic"/>
                          <a:ea typeface="+mn-ea"/>
                          <a:cs typeface="Arial"/>
                          <a:sym typeface="Arial"/>
                        </a:rPr>
                        <a:t> between segments 2&amp;4</a:t>
                      </a:r>
                    </a:p>
                    <a:p>
                      <a:pPr marL="0" lvl="0" indent="0" algn="l">
                        <a:lnSpc>
                          <a:spcPct val="100000"/>
                        </a:lnSpc>
                        <a:spcBef>
                          <a:spcPts val="0"/>
                        </a:spcBef>
                        <a:spcAft>
                          <a:spcPts val="0"/>
                        </a:spcAft>
                        <a:buNone/>
                      </a:pPr>
                      <a:endParaRPr lang="en-US" sz="1400" b="1" i="0" u="none" strike="noStrike" cap="none" noProof="0">
                        <a:solidFill>
                          <a:schemeClr val="accent1"/>
                        </a:solidFill>
                        <a:latin typeface="Century Gothic"/>
                        <a:ea typeface="+mn-ea"/>
                        <a:cs typeface="Arial"/>
                        <a:sym typeface="Arial"/>
                      </a:endParaRPr>
                    </a:p>
                    <a:p>
                      <a:pPr marL="0" lvl="0" indent="0" algn="l">
                        <a:lnSpc>
                          <a:spcPct val="100000"/>
                        </a:lnSpc>
                        <a:spcBef>
                          <a:spcPts val="0"/>
                        </a:spcBef>
                        <a:spcAft>
                          <a:spcPts val="0"/>
                        </a:spcAft>
                        <a:buFont typeface="Arial"/>
                        <a:buNone/>
                      </a:pPr>
                      <a:r>
                        <a:rPr lang="en-US" sz="1400" b="1" i="0" u="none" strike="noStrike" cap="none" noProof="0">
                          <a:solidFill>
                            <a:schemeClr val="accent1"/>
                          </a:solidFill>
                          <a:latin typeface="Century Gothic"/>
                          <a:ea typeface="+mn-ea"/>
                          <a:cs typeface="Arial"/>
                        </a:rPr>
                        <a:t>SIGNIFICANT DIFFERENCE:</a:t>
                      </a:r>
                    </a:p>
                    <a:p>
                      <a:pPr marL="171450" lvl="0" indent="-171450" algn="l">
                        <a:lnSpc>
                          <a:spcPct val="100000"/>
                        </a:lnSpc>
                        <a:spcBef>
                          <a:spcPts val="0"/>
                        </a:spcBef>
                        <a:spcAft>
                          <a:spcPts val="0"/>
                        </a:spcAft>
                        <a:buFont typeface="Arial"/>
                        <a:buChar char="•"/>
                      </a:pPr>
                      <a:r>
                        <a:rPr lang="en-US" sz="1400" b="0" i="1" u="none" strike="noStrike" cap="none" noProof="0" err="1">
                          <a:solidFill>
                            <a:schemeClr val="accent1"/>
                          </a:solidFill>
                          <a:latin typeface="Century Gothic"/>
                          <a:ea typeface="+mn-ea"/>
                          <a:cs typeface="Arial"/>
                          <a:sym typeface="Arial"/>
                        </a:rPr>
                        <a:t>balance_frequency</a:t>
                      </a:r>
                      <a:r>
                        <a:rPr lang="en-US" sz="1400" b="0" i="0" u="none" strike="noStrike" cap="none" noProof="0">
                          <a:solidFill>
                            <a:schemeClr val="accent1"/>
                          </a:solidFill>
                          <a:latin typeface="Century Gothic"/>
                          <a:ea typeface="+mn-ea"/>
                          <a:cs typeface="Arial"/>
                        </a:rPr>
                        <a:t> between all pairwise segments</a:t>
                      </a:r>
                    </a:p>
                  </a:txBody>
                  <a:tcPr anchor="ctr"/>
                </a:tc>
                <a:extLst>
                  <a:ext uri="{0D108BD9-81ED-4DB2-BD59-A6C34878D82A}">
                    <a16:rowId xmlns:a16="http://schemas.microsoft.com/office/drawing/2014/main" val="321300858"/>
                  </a:ext>
                </a:extLst>
              </a:tr>
              <a:tr h="638426">
                <a:tc>
                  <a:txBody>
                    <a:bodyPr/>
                    <a:lstStyle/>
                    <a:p>
                      <a:pPr lvl="0" algn="l">
                        <a:lnSpc>
                          <a:spcPct val="100000"/>
                        </a:lnSpc>
                        <a:spcBef>
                          <a:spcPts val="0"/>
                        </a:spcBef>
                        <a:spcAft>
                          <a:spcPts val="0"/>
                        </a:spcAft>
                        <a:buNone/>
                      </a:pPr>
                      <a:r>
                        <a:rPr lang="en-US" sz="1400" b="1" i="0" u="none" strike="noStrike" cap="none" noProof="0">
                          <a:solidFill>
                            <a:schemeClr val="accent1"/>
                          </a:solidFill>
                          <a:latin typeface="Century Gothic"/>
                          <a:ea typeface="+mn-ea"/>
                          <a:cs typeface="Arial"/>
                          <a:sym typeface="Arial"/>
                          <a:hlinkClick r:id="rId4" action="ppaction://hlinksldjump">
                            <a:extLst>
                              <a:ext uri="{A12FA001-AC4F-418D-AE19-62706E023703}">
                                <ahyp:hlinkClr xmlns:ahyp="http://schemas.microsoft.com/office/drawing/2018/hyperlinkcolor" val="tx"/>
                              </a:ext>
                            </a:extLst>
                          </a:hlinkClick>
                        </a:rPr>
                        <a:t>MANOVA</a:t>
                      </a:r>
                      <a:endParaRPr lang="en-US" sz="1400" b="1" i="0" u="none" strike="noStrike" cap="none" noProof="0">
                        <a:solidFill>
                          <a:schemeClr val="accent1"/>
                        </a:solidFill>
                        <a:latin typeface="Century Gothic"/>
                        <a:ea typeface="+mn-ea"/>
                        <a:cs typeface="Arial"/>
                        <a:sym typeface="Arial"/>
                      </a:endParaRPr>
                    </a:p>
                  </a:txBody>
                  <a:tcPr anchor="ctr"/>
                </a:tc>
                <a:tc>
                  <a:txBody>
                    <a:bodyPr/>
                    <a:lstStyle/>
                    <a:p>
                      <a:pPr marL="0" marR="0" lvl="0" indent="0" algn="l">
                        <a:lnSpc>
                          <a:spcPct val="100000"/>
                        </a:lnSpc>
                        <a:spcBef>
                          <a:spcPts val="0"/>
                        </a:spcBef>
                        <a:spcAft>
                          <a:spcPts val="0"/>
                        </a:spcAft>
                        <a:buNone/>
                      </a:pPr>
                      <a:r>
                        <a:rPr lang="en-US" sz="1400" b="0" i="0" u="none" strike="noStrike" cap="none" noProof="0" dirty="0">
                          <a:solidFill>
                            <a:schemeClr val="accent1"/>
                          </a:solidFill>
                          <a:latin typeface="Century Gothic"/>
                        </a:rPr>
                        <a:t>Statistically </a:t>
                      </a:r>
                      <a:r>
                        <a:rPr lang="en-US" sz="1400" b="1" i="0" u="none" strike="noStrike" cap="none" noProof="0" dirty="0">
                          <a:solidFill>
                            <a:schemeClr val="accent1"/>
                          </a:solidFill>
                          <a:latin typeface="Century Gothic"/>
                        </a:rPr>
                        <a:t>SIGNIFICANT DIFFERENT</a:t>
                      </a:r>
                      <a:r>
                        <a:rPr lang="en-US" sz="1400" b="0" i="0" u="none" strike="noStrike" cap="none" noProof="0" dirty="0">
                          <a:solidFill>
                            <a:schemeClr val="accent1"/>
                          </a:solidFill>
                          <a:latin typeface="Century Gothic"/>
                        </a:rPr>
                        <a:t> multivariate mean </a:t>
                      </a:r>
                      <a:r>
                        <a:rPr lang="en-US" sz="1400" b="0" i="0" u="none" strike="noStrike" cap="none" noProof="0" dirty="0">
                          <a:solidFill>
                            <a:schemeClr val="accent1"/>
                          </a:solidFill>
                          <a:latin typeface="Century Gothic"/>
                          <a:sym typeface="Arial"/>
                        </a:rPr>
                        <a:t>across segments</a:t>
                      </a:r>
                      <a:r>
                        <a:rPr lang="en-US" sz="1400" b="0" i="0" u="none" strike="noStrike" cap="none" noProof="0" dirty="0">
                          <a:solidFill>
                            <a:schemeClr val="accent1"/>
                          </a:solidFill>
                          <a:latin typeface="Century Gothic"/>
                        </a:rPr>
                        <a:t> for all three major features!</a:t>
                      </a:r>
                      <a:endParaRPr lang="en-US" sz="1400" dirty="0">
                        <a:sym typeface="Arial"/>
                      </a:endParaRPr>
                    </a:p>
                  </a:txBody>
                  <a:tcPr anchor="ctr"/>
                </a:tc>
                <a:extLst>
                  <a:ext uri="{0D108BD9-81ED-4DB2-BD59-A6C34878D82A}">
                    <a16:rowId xmlns:a16="http://schemas.microsoft.com/office/drawing/2014/main" val="2066344535"/>
                  </a:ext>
                </a:extLst>
              </a:tr>
            </a:tbl>
          </a:graphicData>
        </a:graphic>
      </p:graphicFrame>
      <p:sp>
        <p:nvSpPr>
          <p:cNvPr id="2" name="TextBox 1">
            <a:extLst>
              <a:ext uri="{FF2B5EF4-FFF2-40B4-BE49-F238E27FC236}">
                <a16:creationId xmlns:a16="http://schemas.microsoft.com/office/drawing/2014/main" id="{462DD901-2399-3522-9FC0-4A252747DB19}"/>
              </a:ext>
            </a:extLst>
          </p:cNvPr>
          <p:cNvSpPr txBox="1"/>
          <p:nvPr/>
        </p:nvSpPr>
        <p:spPr>
          <a:xfrm>
            <a:off x="249539" y="4681174"/>
            <a:ext cx="4561937" cy="276999"/>
          </a:xfrm>
          <a:prstGeom prst="rect">
            <a:avLst/>
          </a:prstGeom>
          <a:noFill/>
        </p:spPr>
        <p:txBody>
          <a:bodyPr wrap="square" lIns="91440" tIns="45720" rIns="91440" bIns="45720" rtlCol="0" anchor="t">
            <a:spAutoFit/>
          </a:bodyPr>
          <a:lstStyle/>
          <a:p>
            <a:r>
              <a:rPr lang="en-US" sz="1200"/>
              <a:t>* See appendix section for details</a:t>
            </a:r>
          </a:p>
        </p:txBody>
      </p:sp>
      <p:sp>
        <p:nvSpPr>
          <p:cNvPr id="4" name="Google Shape;299;p15">
            <a:extLst>
              <a:ext uri="{FF2B5EF4-FFF2-40B4-BE49-F238E27FC236}">
                <a16:creationId xmlns:a16="http://schemas.microsoft.com/office/drawing/2014/main" id="{03AE70D2-E1F2-363D-4EDB-159CE455FA9E}"/>
              </a:ext>
            </a:extLst>
          </p:cNvPr>
          <p:cNvSpPr/>
          <p:nvPr/>
        </p:nvSpPr>
        <p:spPr>
          <a:xfrm>
            <a:off x="314325" y="727698"/>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168390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6"/>
          <p:cNvSpPr txBox="1"/>
          <p:nvPr/>
        </p:nvSpPr>
        <p:spPr>
          <a:xfrm>
            <a:off x="161847" y="144651"/>
            <a:ext cx="8650071" cy="646300"/>
          </a:xfrm>
          <a:prstGeom prst="rect">
            <a:avLst/>
          </a:prstGeom>
          <a:noFill/>
          <a:ln>
            <a:noFill/>
          </a:ln>
        </p:spPr>
        <p:txBody>
          <a:bodyPr spcFirstLastPara="1" wrap="square" lIns="91425" tIns="91425" rIns="91425" bIns="91425" anchor="t" anchorCtr="0">
            <a:spAutoFit/>
          </a:bodyPr>
          <a:lstStyle/>
          <a:p>
            <a:pPr marL="38100" lvl="0" algn="l" rtl="0">
              <a:spcBef>
                <a:spcPts val="0"/>
              </a:spcBef>
              <a:spcAft>
                <a:spcPts val="0"/>
              </a:spcAft>
              <a:buClr>
                <a:srgbClr val="7C9263"/>
              </a:buClr>
              <a:buSzPts val="3000"/>
            </a:pPr>
            <a:r>
              <a:rPr lang="en-GB" sz="3000" b="1" dirty="0">
                <a:solidFill>
                  <a:srgbClr val="7C9263"/>
                </a:solidFill>
                <a:latin typeface="Century Gothic"/>
                <a:sym typeface="Century Gothic"/>
              </a:rPr>
              <a:t>Cluster </a:t>
            </a:r>
            <a:r>
              <a:rPr lang="en-GB" sz="3000" b="1" dirty="0">
                <a:solidFill>
                  <a:schemeClr val="accent3"/>
                </a:solidFill>
                <a:latin typeface="Century Gothic"/>
                <a:sym typeface="Century Gothic"/>
              </a:rPr>
              <a:t>Validation (Visualization)</a:t>
            </a:r>
            <a:r>
              <a:rPr lang="zh-CN" altLang="en-US" sz="3000" b="1" dirty="0">
                <a:solidFill>
                  <a:schemeClr val="accent3"/>
                </a:solidFill>
                <a:latin typeface="Century Gothic"/>
                <a:sym typeface="Century Gothic"/>
              </a:rPr>
              <a:t> </a:t>
            </a:r>
            <a:r>
              <a:rPr lang="en-US" altLang="zh-CN" sz="3000" b="1" dirty="0">
                <a:solidFill>
                  <a:schemeClr val="accent3"/>
                </a:solidFill>
                <a:latin typeface="Century Gothic"/>
                <a:sym typeface="Century Gothic"/>
              </a:rPr>
              <a:t>&amp;</a:t>
            </a:r>
            <a:r>
              <a:rPr lang="zh-CN" altLang="en-US" sz="3000" b="1" dirty="0">
                <a:solidFill>
                  <a:schemeClr val="accent3"/>
                </a:solidFill>
                <a:latin typeface="Century Gothic"/>
                <a:sym typeface="Century Gothic"/>
              </a:rPr>
              <a:t> </a:t>
            </a:r>
            <a:r>
              <a:rPr lang="en-CA" altLang="zh-CN" sz="3000" b="1" dirty="0">
                <a:solidFill>
                  <a:schemeClr val="accent3"/>
                </a:solidFill>
                <a:latin typeface="Century Gothic"/>
                <a:sym typeface="Century Gothic"/>
              </a:rPr>
              <a:t>Limitations</a:t>
            </a:r>
            <a:endParaRPr lang="en-US" sz="3000" b="1" dirty="0">
              <a:solidFill>
                <a:schemeClr val="accent3"/>
              </a:solidFill>
              <a:latin typeface="Century Gothic"/>
              <a:sym typeface="Century Gothic"/>
            </a:endParaRPr>
          </a:p>
        </p:txBody>
      </p:sp>
      <p:sp>
        <p:nvSpPr>
          <p:cNvPr id="3" name="Slide Number Placeholder 2">
            <a:extLst>
              <a:ext uri="{FF2B5EF4-FFF2-40B4-BE49-F238E27FC236}">
                <a16:creationId xmlns:a16="http://schemas.microsoft.com/office/drawing/2014/main" id="{C39DFB64-2440-624A-9F53-34C45C5588AB}"/>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12</a:t>
            </a:fld>
            <a:endParaRPr lang="en-GB" b="1">
              <a:solidFill>
                <a:schemeClr val="accent1"/>
              </a:solidFill>
            </a:endParaRPr>
          </a:p>
        </p:txBody>
      </p:sp>
      <p:sp>
        <p:nvSpPr>
          <p:cNvPr id="8" name="Google Shape;299;p15">
            <a:extLst>
              <a:ext uri="{FF2B5EF4-FFF2-40B4-BE49-F238E27FC236}">
                <a16:creationId xmlns:a16="http://schemas.microsoft.com/office/drawing/2014/main" id="{499306A4-CBE6-2045-A092-C5B7F6CDF67C}"/>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pic>
        <p:nvPicPr>
          <p:cNvPr id="4" name="Picture 3">
            <a:hlinkClick r:id="rId3"/>
            <a:extLst>
              <a:ext uri="{FF2B5EF4-FFF2-40B4-BE49-F238E27FC236}">
                <a16:creationId xmlns:a16="http://schemas.microsoft.com/office/drawing/2014/main" id="{5396F69E-A299-2342-AB6A-BD26F1E65408}"/>
              </a:ext>
            </a:extLst>
          </p:cNvPr>
          <p:cNvPicPr>
            <a:picLocks noChangeAspect="1"/>
          </p:cNvPicPr>
          <p:nvPr/>
        </p:nvPicPr>
        <p:blipFill>
          <a:blip r:embed="rId4"/>
          <a:stretch>
            <a:fillRect/>
          </a:stretch>
        </p:blipFill>
        <p:spPr>
          <a:xfrm>
            <a:off x="1093694" y="810530"/>
            <a:ext cx="4156212" cy="3926446"/>
          </a:xfrm>
          <a:prstGeom prst="rect">
            <a:avLst/>
          </a:prstGeom>
        </p:spPr>
      </p:pic>
      <p:sp>
        <p:nvSpPr>
          <p:cNvPr id="5" name="TextBox 4">
            <a:extLst>
              <a:ext uri="{FF2B5EF4-FFF2-40B4-BE49-F238E27FC236}">
                <a16:creationId xmlns:a16="http://schemas.microsoft.com/office/drawing/2014/main" id="{FA3E9715-23A2-7F48-9A13-FDA21F6373BB}"/>
              </a:ext>
            </a:extLst>
          </p:cNvPr>
          <p:cNvSpPr txBox="1"/>
          <p:nvPr/>
        </p:nvSpPr>
        <p:spPr>
          <a:xfrm>
            <a:off x="5914148" y="926034"/>
            <a:ext cx="2691754" cy="1169551"/>
          </a:xfrm>
          <a:prstGeom prst="rect">
            <a:avLst/>
          </a:prstGeom>
          <a:noFill/>
        </p:spPr>
        <p:txBody>
          <a:bodyPr wrap="square" lIns="91440" tIns="45720" rIns="91440" bIns="45720" rtlCol="0" anchor="t">
            <a:spAutoFit/>
          </a:bodyPr>
          <a:lstStyle/>
          <a:p>
            <a:pPr algn="ctr"/>
            <a:r>
              <a:rPr lang="en-US" dirty="0">
                <a:latin typeface="Century Gothic" panose="020B0502020202020204" pitchFamily="34" charset="0"/>
              </a:rPr>
              <a:t>The points </a:t>
            </a:r>
            <a:r>
              <a:rPr lang="en-US" b="1" dirty="0">
                <a:solidFill>
                  <a:srgbClr val="90A189"/>
                </a:solidFill>
                <a:latin typeface="Century Gothic" panose="020B0502020202020204" pitchFamily="34" charset="0"/>
              </a:rPr>
              <a:t>do not overlap </a:t>
            </a:r>
            <a:r>
              <a:rPr lang="en-US" dirty="0">
                <a:latin typeface="Century Gothic" panose="020B0502020202020204" pitchFamily="34" charset="0"/>
              </a:rPr>
              <a:t>with each other. </a:t>
            </a:r>
          </a:p>
          <a:p>
            <a:pPr marL="285750" indent="-285750" algn="ctr">
              <a:buChar char="•"/>
            </a:pPr>
            <a:endParaRPr lang="en-US" dirty="0">
              <a:latin typeface="Century Gothic" panose="020B0502020202020204" pitchFamily="34" charset="0"/>
            </a:endParaRPr>
          </a:p>
          <a:p>
            <a:pPr algn="ctr"/>
            <a:r>
              <a:rPr lang="en-US" dirty="0">
                <a:latin typeface="Century Gothic" panose="020B0502020202020204" pitchFamily="34" charset="0"/>
              </a:rPr>
              <a:t>There are </a:t>
            </a:r>
            <a:r>
              <a:rPr lang="en-US" b="1" dirty="0">
                <a:solidFill>
                  <a:srgbClr val="90A189"/>
                </a:solidFill>
                <a:latin typeface="Century Gothic" panose="020B0502020202020204" pitchFamily="34" charset="0"/>
              </a:rPr>
              <a:t>clear separation </a:t>
            </a:r>
            <a:r>
              <a:rPr lang="en-US" dirty="0">
                <a:latin typeface="Century Gothic" panose="020B0502020202020204" pitchFamily="34" charset="0"/>
              </a:rPr>
              <a:t>between clusters. </a:t>
            </a:r>
          </a:p>
        </p:txBody>
      </p:sp>
      <p:pic>
        <p:nvPicPr>
          <p:cNvPr id="6" name="Picture 6">
            <a:extLst>
              <a:ext uri="{FF2B5EF4-FFF2-40B4-BE49-F238E27FC236}">
                <a16:creationId xmlns:a16="http://schemas.microsoft.com/office/drawing/2014/main" id="{504738A7-6F6B-6D66-E50E-E51B4F14EF49}"/>
              </a:ext>
            </a:extLst>
          </p:cNvPr>
          <p:cNvPicPr>
            <a:picLocks noChangeAspect="1"/>
          </p:cNvPicPr>
          <p:nvPr/>
        </p:nvPicPr>
        <p:blipFill>
          <a:blip r:embed="rId5"/>
          <a:stretch>
            <a:fillRect/>
          </a:stretch>
        </p:blipFill>
        <p:spPr>
          <a:xfrm>
            <a:off x="1332408" y="4536280"/>
            <a:ext cx="3431597" cy="200696"/>
          </a:xfrm>
          <a:prstGeom prst="rect">
            <a:avLst/>
          </a:prstGeom>
        </p:spPr>
      </p:pic>
      <p:sp>
        <p:nvSpPr>
          <p:cNvPr id="7" name="TextBox 6">
            <a:extLst>
              <a:ext uri="{FF2B5EF4-FFF2-40B4-BE49-F238E27FC236}">
                <a16:creationId xmlns:a16="http://schemas.microsoft.com/office/drawing/2014/main" id="{73521BAB-C1AD-9340-A77E-34CFF9C1D0EF}"/>
              </a:ext>
            </a:extLst>
          </p:cNvPr>
          <p:cNvSpPr txBox="1"/>
          <p:nvPr/>
        </p:nvSpPr>
        <p:spPr>
          <a:xfrm>
            <a:off x="5415110" y="2306897"/>
            <a:ext cx="3542298" cy="2377574"/>
          </a:xfrm>
          <a:prstGeom prst="rect">
            <a:avLst/>
          </a:prstGeom>
          <a:noFill/>
        </p:spPr>
        <p:txBody>
          <a:bodyPr wrap="square" lIns="91440" tIns="45720" rIns="91440" bIns="45720" rtlCol="0" anchor="t">
            <a:spAutoFit/>
          </a:bodyPr>
          <a:lstStyle/>
          <a:p>
            <a:pPr>
              <a:spcAft>
                <a:spcPts val="900"/>
              </a:spcAft>
            </a:pPr>
            <a:r>
              <a:rPr lang="en-US" dirty="0">
                <a:latin typeface="Century Gothic" panose="020B0502020202020204" pitchFamily="34" charset="0"/>
              </a:rPr>
              <a:t>Key Limitations:</a:t>
            </a:r>
          </a:p>
          <a:p>
            <a:pPr marL="285750" indent="-285750">
              <a:spcAft>
                <a:spcPts val="900"/>
              </a:spcAft>
              <a:buFont typeface="Wingdings" pitchFamily="2" charset="2"/>
              <a:buChar char="Ø"/>
            </a:pPr>
            <a:r>
              <a:rPr lang="en-US" dirty="0">
                <a:latin typeface="Century Gothic" panose="020B0502020202020204" pitchFamily="34" charset="0"/>
              </a:rPr>
              <a:t>Frequency data is on a 0 to 1 scale, no knowledge about the real reference level to derive proper recommendation;</a:t>
            </a:r>
          </a:p>
          <a:p>
            <a:pPr marL="285750" indent="-285750">
              <a:spcAft>
                <a:spcPts val="900"/>
              </a:spcAft>
              <a:buFont typeface="Wingdings" pitchFamily="2" charset="2"/>
              <a:buChar char="Ø"/>
            </a:pPr>
            <a:r>
              <a:rPr lang="en-US" dirty="0">
                <a:latin typeface="Century Gothic" panose="020B0502020202020204" pitchFamily="34" charset="0"/>
              </a:rPr>
              <a:t>K-Means cannot analyze categorical variables;</a:t>
            </a:r>
          </a:p>
          <a:p>
            <a:pPr marL="285750" indent="-285750">
              <a:spcAft>
                <a:spcPts val="900"/>
              </a:spcAft>
              <a:buFont typeface="Wingdings" pitchFamily="2" charset="2"/>
              <a:buChar char="Ø"/>
            </a:pPr>
            <a:r>
              <a:rPr lang="en-US" dirty="0">
                <a:latin typeface="Century Gothic" panose="020B0502020202020204" pitchFamily="34" charset="0"/>
              </a:rPr>
              <a:t>PCA has hard time working with outlier data.</a:t>
            </a:r>
          </a:p>
        </p:txBody>
      </p:sp>
      <p:sp>
        <p:nvSpPr>
          <p:cNvPr id="2" name="Rectangle 1">
            <a:extLst>
              <a:ext uri="{FF2B5EF4-FFF2-40B4-BE49-F238E27FC236}">
                <a16:creationId xmlns:a16="http://schemas.microsoft.com/office/drawing/2014/main" id="{1E85C97D-A269-7007-3C7C-03E6D2EF9D45}"/>
              </a:ext>
            </a:extLst>
          </p:cNvPr>
          <p:cNvSpPr/>
          <p:nvPr/>
        </p:nvSpPr>
        <p:spPr>
          <a:xfrm>
            <a:off x="6008166" y="893023"/>
            <a:ext cx="2495404" cy="1212801"/>
          </a:xfrm>
          <a:prstGeom prst="rect">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299;p15">
            <a:extLst>
              <a:ext uri="{FF2B5EF4-FFF2-40B4-BE49-F238E27FC236}">
                <a16:creationId xmlns:a16="http://schemas.microsoft.com/office/drawing/2014/main" id="{66F4CAE8-DFD5-5DD9-FFB1-6537B313F3BA}"/>
              </a:ext>
            </a:extLst>
          </p:cNvPr>
          <p:cNvSpPr/>
          <p:nvPr/>
        </p:nvSpPr>
        <p:spPr>
          <a:xfrm>
            <a:off x="314325" y="727698"/>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96183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8" name="Google Shape;298;p15"/>
          <p:cNvSpPr txBox="1"/>
          <p:nvPr/>
        </p:nvSpPr>
        <p:spPr>
          <a:xfrm>
            <a:off x="307200" y="259251"/>
            <a:ext cx="8529600" cy="461700"/>
          </a:xfrm>
          <a:prstGeom prst="rect">
            <a:avLst/>
          </a:prstGeom>
          <a:noFill/>
          <a:ln>
            <a:noFill/>
          </a:ln>
        </p:spPr>
        <p:txBody>
          <a:bodyPr spcFirstLastPara="1" wrap="square" lIns="0" tIns="0" rIns="0" bIns="0" anchor="t" anchorCtr="0">
            <a:spAutoFit/>
          </a:bodyPr>
          <a:lstStyle/>
          <a:p>
            <a:r>
              <a:rPr lang="en-GB" sz="3000" b="1">
                <a:solidFill>
                  <a:srgbClr val="90A189"/>
                </a:solidFill>
                <a:latin typeface="Century Gothic"/>
                <a:sym typeface="Century Gothic"/>
              </a:rPr>
              <a:t>Identifying</a:t>
            </a:r>
            <a:r>
              <a:rPr lang="en-GB" sz="3000" b="1">
                <a:solidFill>
                  <a:schemeClr val="accent3">
                    <a:lumMod val="75000"/>
                  </a:schemeClr>
                </a:solidFill>
                <a:latin typeface="Century Gothic"/>
                <a:sym typeface="Century Gothic"/>
              </a:rPr>
              <a:t> </a:t>
            </a:r>
            <a:r>
              <a:rPr lang="en-GB" sz="3000" b="1">
                <a:solidFill>
                  <a:schemeClr val="accent3"/>
                </a:solidFill>
                <a:latin typeface="Century Gothic"/>
                <a:sym typeface="Century Gothic"/>
              </a:rPr>
              <a:t>Segments</a:t>
            </a:r>
            <a:endParaRPr lang="en-US">
              <a:solidFill>
                <a:schemeClr val="accent3"/>
              </a:solidFill>
            </a:endParaRPr>
          </a:p>
        </p:txBody>
      </p:sp>
      <p:sp>
        <p:nvSpPr>
          <p:cNvPr id="299" name="Google Shape;299;p15"/>
          <p:cNvSpPr/>
          <p:nvPr/>
        </p:nvSpPr>
        <p:spPr>
          <a:xfrm>
            <a:off x="314325" y="727698"/>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grpSp>
        <p:nvGrpSpPr>
          <p:cNvPr id="302" name="Google Shape;302;p15"/>
          <p:cNvGrpSpPr/>
          <p:nvPr/>
        </p:nvGrpSpPr>
        <p:grpSpPr>
          <a:xfrm>
            <a:off x="7418682" y="1301095"/>
            <a:ext cx="288434" cy="286850"/>
            <a:chOff x="881063" y="784225"/>
            <a:chExt cx="288925" cy="287338"/>
          </a:xfrm>
        </p:grpSpPr>
        <p:sp>
          <p:nvSpPr>
            <p:cNvPr id="303" name="Google Shape;303;p15"/>
            <p:cNvSpPr/>
            <p:nvPr/>
          </p:nvSpPr>
          <p:spPr>
            <a:xfrm>
              <a:off x="968375" y="898525"/>
              <a:ext cx="201613" cy="173038"/>
            </a:xfrm>
            <a:custGeom>
              <a:avLst/>
              <a:gdLst/>
              <a:ahLst/>
              <a:cxnLst/>
              <a:rect l="l" t="t" r="r" b="b"/>
              <a:pathLst>
                <a:path w="635" h="544" extrusionOk="0">
                  <a:moveTo>
                    <a:pt x="545" y="454"/>
                  </a:moveTo>
                  <a:lnTo>
                    <a:pt x="91" y="454"/>
                  </a:lnTo>
                  <a:lnTo>
                    <a:pt x="85" y="453"/>
                  </a:lnTo>
                  <a:lnTo>
                    <a:pt x="78" y="452"/>
                  </a:lnTo>
                  <a:lnTo>
                    <a:pt x="73" y="451"/>
                  </a:lnTo>
                  <a:lnTo>
                    <a:pt x="68" y="449"/>
                  </a:lnTo>
                  <a:lnTo>
                    <a:pt x="62" y="447"/>
                  </a:lnTo>
                  <a:lnTo>
                    <a:pt x="57" y="443"/>
                  </a:lnTo>
                  <a:lnTo>
                    <a:pt x="53" y="440"/>
                  </a:lnTo>
                  <a:lnTo>
                    <a:pt x="48" y="436"/>
                  </a:lnTo>
                  <a:lnTo>
                    <a:pt x="44" y="432"/>
                  </a:lnTo>
                  <a:lnTo>
                    <a:pt x="41" y="427"/>
                  </a:lnTo>
                  <a:lnTo>
                    <a:pt x="38" y="422"/>
                  </a:lnTo>
                  <a:lnTo>
                    <a:pt x="36" y="417"/>
                  </a:lnTo>
                  <a:lnTo>
                    <a:pt x="33" y="411"/>
                  </a:lnTo>
                  <a:lnTo>
                    <a:pt x="31" y="405"/>
                  </a:lnTo>
                  <a:lnTo>
                    <a:pt x="30" y="399"/>
                  </a:lnTo>
                  <a:lnTo>
                    <a:pt x="30" y="393"/>
                  </a:lnTo>
                  <a:lnTo>
                    <a:pt x="30" y="363"/>
                  </a:lnTo>
                  <a:lnTo>
                    <a:pt x="605" y="363"/>
                  </a:lnTo>
                  <a:lnTo>
                    <a:pt x="605" y="393"/>
                  </a:lnTo>
                  <a:lnTo>
                    <a:pt x="605" y="399"/>
                  </a:lnTo>
                  <a:lnTo>
                    <a:pt x="604" y="405"/>
                  </a:lnTo>
                  <a:lnTo>
                    <a:pt x="603" y="411"/>
                  </a:lnTo>
                  <a:lnTo>
                    <a:pt x="601" y="417"/>
                  </a:lnTo>
                  <a:lnTo>
                    <a:pt x="598" y="422"/>
                  </a:lnTo>
                  <a:lnTo>
                    <a:pt x="595" y="427"/>
                  </a:lnTo>
                  <a:lnTo>
                    <a:pt x="591" y="432"/>
                  </a:lnTo>
                  <a:lnTo>
                    <a:pt x="588" y="436"/>
                  </a:lnTo>
                  <a:lnTo>
                    <a:pt x="584" y="440"/>
                  </a:lnTo>
                  <a:lnTo>
                    <a:pt x="578" y="443"/>
                  </a:lnTo>
                  <a:lnTo>
                    <a:pt x="574" y="447"/>
                  </a:lnTo>
                  <a:lnTo>
                    <a:pt x="569" y="449"/>
                  </a:lnTo>
                  <a:lnTo>
                    <a:pt x="563" y="451"/>
                  </a:lnTo>
                  <a:lnTo>
                    <a:pt x="557" y="452"/>
                  </a:lnTo>
                  <a:lnTo>
                    <a:pt x="551" y="453"/>
                  </a:lnTo>
                  <a:lnTo>
                    <a:pt x="545" y="454"/>
                  </a:lnTo>
                  <a:close/>
                  <a:moveTo>
                    <a:pt x="91" y="31"/>
                  </a:moveTo>
                  <a:lnTo>
                    <a:pt x="545" y="31"/>
                  </a:lnTo>
                  <a:lnTo>
                    <a:pt x="551" y="31"/>
                  </a:lnTo>
                  <a:lnTo>
                    <a:pt x="557" y="32"/>
                  </a:lnTo>
                  <a:lnTo>
                    <a:pt x="563" y="33"/>
                  </a:lnTo>
                  <a:lnTo>
                    <a:pt x="569" y="35"/>
                  </a:lnTo>
                  <a:lnTo>
                    <a:pt x="574" y="37"/>
                  </a:lnTo>
                  <a:lnTo>
                    <a:pt x="578" y="40"/>
                  </a:lnTo>
                  <a:lnTo>
                    <a:pt x="584" y="44"/>
                  </a:lnTo>
                  <a:lnTo>
                    <a:pt x="588" y="48"/>
                  </a:lnTo>
                  <a:lnTo>
                    <a:pt x="591" y="52"/>
                  </a:lnTo>
                  <a:lnTo>
                    <a:pt x="595" y="56"/>
                  </a:lnTo>
                  <a:lnTo>
                    <a:pt x="598" y="62"/>
                  </a:lnTo>
                  <a:lnTo>
                    <a:pt x="601" y="67"/>
                  </a:lnTo>
                  <a:lnTo>
                    <a:pt x="603" y="72"/>
                  </a:lnTo>
                  <a:lnTo>
                    <a:pt x="604" y="79"/>
                  </a:lnTo>
                  <a:lnTo>
                    <a:pt x="605" y="84"/>
                  </a:lnTo>
                  <a:lnTo>
                    <a:pt x="605" y="91"/>
                  </a:lnTo>
                  <a:lnTo>
                    <a:pt x="605" y="333"/>
                  </a:lnTo>
                  <a:lnTo>
                    <a:pt x="30" y="333"/>
                  </a:lnTo>
                  <a:lnTo>
                    <a:pt x="30" y="91"/>
                  </a:lnTo>
                  <a:lnTo>
                    <a:pt x="30" y="84"/>
                  </a:lnTo>
                  <a:lnTo>
                    <a:pt x="31" y="79"/>
                  </a:lnTo>
                  <a:lnTo>
                    <a:pt x="33" y="72"/>
                  </a:lnTo>
                  <a:lnTo>
                    <a:pt x="36" y="67"/>
                  </a:lnTo>
                  <a:lnTo>
                    <a:pt x="38" y="62"/>
                  </a:lnTo>
                  <a:lnTo>
                    <a:pt x="41" y="56"/>
                  </a:lnTo>
                  <a:lnTo>
                    <a:pt x="44" y="52"/>
                  </a:lnTo>
                  <a:lnTo>
                    <a:pt x="48" y="48"/>
                  </a:lnTo>
                  <a:lnTo>
                    <a:pt x="53" y="44"/>
                  </a:lnTo>
                  <a:lnTo>
                    <a:pt x="57" y="40"/>
                  </a:lnTo>
                  <a:lnTo>
                    <a:pt x="62" y="37"/>
                  </a:lnTo>
                  <a:lnTo>
                    <a:pt x="68" y="35"/>
                  </a:lnTo>
                  <a:lnTo>
                    <a:pt x="73" y="33"/>
                  </a:lnTo>
                  <a:lnTo>
                    <a:pt x="78" y="32"/>
                  </a:lnTo>
                  <a:lnTo>
                    <a:pt x="85" y="31"/>
                  </a:lnTo>
                  <a:lnTo>
                    <a:pt x="91" y="31"/>
                  </a:lnTo>
                  <a:lnTo>
                    <a:pt x="91" y="31"/>
                  </a:lnTo>
                  <a:close/>
                  <a:moveTo>
                    <a:pt x="545" y="0"/>
                  </a:moveTo>
                  <a:lnTo>
                    <a:pt x="91" y="0"/>
                  </a:lnTo>
                  <a:lnTo>
                    <a:pt x="82" y="1"/>
                  </a:lnTo>
                  <a:lnTo>
                    <a:pt x="72" y="2"/>
                  </a:lnTo>
                  <a:lnTo>
                    <a:pt x="63" y="4"/>
                  </a:lnTo>
                  <a:lnTo>
                    <a:pt x="56" y="7"/>
                  </a:lnTo>
                  <a:lnTo>
                    <a:pt x="47" y="11"/>
                  </a:lnTo>
                  <a:lnTo>
                    <a:pt x="40" y="16"/>
                  </a:lnTo>
                  <a:lnTo>
                    <a:pt x="33" y="21"/>
                  </a:lnTo>
                  <a:lnTo>
                    <a:pt x="27" y="26"/>
                  </a:lnTo>
                  <a:lnTo>
                    <a:pt x="21" y="33"/>
                  </a:lnTo>
                  <a:lnTo>
                    <a:pt x="15" y="40"/>
                  </a:lnTo>
                  <a:lnTo>
                    <a:pt x="11" y="48"/>
                  </a:lnTo>
                  <a:lnTo>
                    <a:pt x="8" y="55"/>
                  </a:lnTo>
                  <a:lnTo>
                    <a:pt x="4" y="64"/>
                  </a:lnTo>
                  <a:lnTo>
                    <a:pt x="2" y="72"/>
                  </a:lnTo>
                  <a:lnTo>
                    <a:pt x="0" y="81"/>
                  </a:lnTo>
                  <a:lnTo>
                    <a:pt x="0" y="91"/>
                  </a:lnTo>
                  <a:lnTo>
                    <a:pt x="0" y="393"/>
                  </a:lnTo>
                  <a:lnTo>
                    <a:pt x="0" y="403"/>
                  </a:lnTo>
                  <a:lnTo>
                    <a:pt x="2" y="411"/>
                  </a:lnTo>
                  <a:lnTo>
                    <a:pt x="4" y="420"/>
                  </a:lnTo>
                  <a:lnTo>
                    <a:pt x="8" y="428"/>
                  </a:lnTo>
                  <a:lnTo>
                    <a:pt x="11" y="436"/>
                  </a:lnTo>
                  <a:lnTo>
                    <a:pt x="15" y="443"/>
                  </a:lnTo>
                  <a:lnTo>
                    <a:pt x="21" y="451"/>
                  </a:lnTo>
                  <a:lnTo>
                    <a:pt x="27" y="457"/>
                  </a:lnTo>
                  <a:lnTo>
                    <a:pt x="33" y="463"/>
                  </a:lnTo>
                  <a:lnTo>
                    <a:pt x="40" y="468"/>
                  </a:lnTo>
                  <a:lnTo>
                    <a:pt x="47" y="473"/>
                  </a:lnTo>
                  <a:lnTo>
                    <a:pt x="56" y="477"/>
                  </a:lnTo>
                  <a:lnTo>
                    <a:pt x="63" y="480"/>
                  </a:lnTo>
                  <a:lnTo>
                    <a:pt x="72" y="482"/>
                  </a:lnTo>
                  <a:lnTo>
                    <a:pt x="82" y="483"/>
                  </a:lnTo>
                  <a:lnTo>
                    <a:pt x="91" y="484"/>
                  </a:lnTo>
                  <a:lnTo>
                    <a:pt x="303" y="484"/>
                  </a:lnTo>
                  <a:lnTo>
                    <a:pt x="303" y="514"/>
                  </a:lnTo>
                  <a:lnTo>
                    <a:pt x="166" y="514"/>
                  </a:lnTo>
                  <a:lnTo>
                    <a:pt x="163" y="514"/>
                  </a:lnTo>
                  <a:lnTo>
                    <a:pt x="161" y="515"/>
                  </a:lnTo>
                  <a:lnTo>
                    <a:pt x="158" y="516"/>
                  </a:lnTo>
                  <a:lnTo>
                    <a:pt x="156" y="518"/>
                  </a:lnTo>
                  <a:lnTo>
                    <a:pt x="154" y="521"/>
                  </a:lnTo>
                  <a:lnTo>
                    <a:pt x="152" y="524"/>
                  </a:lnTo>
                  <a:lnTo>
                    <a:pt x="151" y="526"/>
                  </a:lnTo>
                  <a:lnTo>
                    <a:pt x="151" y="529"/>
                  </a:lnTo>
                  <a:lnTo>
                    <a:pt x="151" y="532"/>
                  </a:lnTo>
                  <a:lnTo>
                    <a:pt x="152" y="536"/>
                  </a:lnTo>
                  <a:lnTo>
                    <a:pt x="154" y="538"/>
                  </a:lnTo>
                  <a:lnTo>
                    <a:pt x="156" y="540"/>
                  </a:lnTo>
                  <a:lnTo>
                    <a:pt x="158" y="542"/>
                  </a:lnTo>
                  <a:lnTo>
                    <a:pt x="161" y="543"/>
                  </a:lnTo>
                  <a:lnTo>
                    <a:pt x="163" y="544"/>
                  </a:lnTo>
                  <a:lnTo>
                    <a:pt x="166" y="544"/>
                  </a:lnTo>
                  <a:lnTo>
                    <a:pt x="469" y="544"/>
                  </a:lnTo>
                  <a:lnTo>
                    <a:pt x="472" y="544"/>
                  </a:lnTo>
                  <a:lnTo>
                    <a:pt x="475" y="543"/>
                  </a:lnTo>
                  <a:lnTo>
                    <a:pt x="477" y="542"/>
                  </a:lnTo>
                  <a:lnTo>
                    <a:pt x="480" y="540"/>
                  </a:lnTo>
                  <a:lnTo>
                    <a:pt x="482" y="538"/>
                  </a:lnTo>
                  <a:lnTo>
                    <a:pt x="483" y="536"/>
                  </a:lnTo>
                  <a:lnTo>
                    <a:pt x="484" y="532"/>
                  </a:lnTo>
                  <a:lnTo>
                    <a:pt x="484" y="529"/>
                  </a:lnTo>
                  <a:lnTo>
                    <a:pt x="484" y="526"/>
                  </a:lnTo>
                  <a:lnTo>
                    <a:pt x="483" y="524"/>
                  </a:lnTo>
                  <a:lnTo>
                    <a:pt x="482" y="521"/>
                  </a:lnTo>
                  <a:lnTo>
                    <a:pt x="480" y="518"/>
                  </a:lnTo>
                  <a:lnTo>
                    <a:pt x="477" y="516"/>
                  </a:lnTo>
                  <a:lnTo>
                    <a:pt x="475" y="515"/>
                  </a:lnTo>
                  <a:lnTo>
                    <a:pt x="472" y="514"/>
                  </a:lnTo>
                  <a:lnTo>
                    <a:pt x="469" y="514"/>
                  </a:lnTo>
                  <a:lnTo>
                    <a:pt x="333" y="514"/>
                  </a:lnTo>
                  <a:lnTo>
                    <a:pt x="333" y="484"/>
                  </a:lnTo>
                  <a:lnTo>
                    <a:pt x="545" y="484"/>
                  </a:lnTo>
                  <a:lnTo>
                    <a:pt x="554" y="483"/>
                  </a:lnTo>
                  <a:lnTo>
                    <a:pt x="563" y="482"/>
                  </a:lnTo>
                  <a:lnTo>
                    <a:pt x="572" y="480"/>
                  </a:lnTo>
                  <a:lnTo>
                    <a:pt x="580" y="477"/>
                  </a:lnTo>
                  <a:lnTo>
                    <a:pt x="588" y="473"/>
                  </a:lnTo>
                  <a:lnTo>
                    <a:pt x="595" y="468"/>
                  </a:lnTo>
                  <a:lnTo>
                    <a:pt x="603" y="463"/>
                  </a:lnTo>
                  <a:lnTo>
                    <a:pt x="609" y="457"/>
                  </a:lnTo>
                  <a:lnTo>
                    <a:pt x="615" y="451"/>
                  </a:lnTo>
                  <a:lnTo>
                    <a:pt x="620" y="443"/>
                  </a:lnTo>
                  <a:lnTo>
                    <a:pt x="624" y="436"/>
                  </a:lnTo>
                  <a:lnTo>
                    <a:pt x="629" y="428"/>
                  </a:lnTo>
                  <a:lnTo>
                    <a:pt x="632" y="420"/>
                  </a:lnTo>
                  <a:lnTo>
                    <a:pt x="634" y="411"/>
                  </a:lnTo>
                  <a:lnTo>
                    <a:pt x="635" y="403"/>
                  </a:lnTo>
                  <a:lnTo>
                    <a:pt x="635" y="393"/>
                  </a:lnTo>
                  <a:lnTo>
                    <a:pt x="635" y="91"/>
                  </a:lnTo>
                  <a:lnTo>
                    <a:pt x="635" y="81"/>
                  </a:lnTo>
                  <a:lnTo>
                    <a:pt x="634" y="72"/>
                  </a:lnTo>
                  <a:lnTo>
                    <a:pt x="632" y="64"/>
                  </a:lnTo>
                  <a:lnTo>
                    <a:pt x="629" y="55"/>
                  </a:lnTo>
                  <a:lnTo>
                    <a:pt x="624" y="48"/>
                  </a:lnTo>
                  <a:lnTo>
                    <a:pt x="620" y="40"/>
                  </a:lnTo>
                  <a:lnTo>
                    <a:pt x="615" y="33"/>
                  </a:lnTo>
                  <a:lnTo>
                    <a:pt x="609" y="26"/>
                  </a:lnTo>
                  <a:lnTo>
                    <a:pt x="603" y="21"/>
                  </a:lnTo>
                  <a:lnTo>
                    <a:pt x="595" y="16"/>
                  </a:lnTo>
                  <a:lnTo>
                    <a:pt x="588" y="11"/>
                  </a:lnTo>
                  <a:lnTo>
                    <a:pt x="580" y="7"/>
                  </a:lnTo>
                  <a:lnTo>
                    <a:pt x="572" y="4"/>
                  </a:lnTo>
                  <a:lnTo>
                    <a:pt x="563" y="2"/>
                  </a:lnTo>
                  <a:lnTo>
                    <a:pt x="554" y="1"/>
                  </a:lnTo>
                  <a:lnTo>
                    <a:pt x="545"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304" name="Google Shape;304;p15"/>
            <p:cNvSpPr/>
            <p:nvPr/>
          </p:nvSpPr>
          <p:spPr>
            <a:xfrm>
              <a:off x="1063625" y="1023938"/>
              <a:ext cx="9525" cy="9525"/>
            </a:xfrm>
            <a:custGeom>
              <a:avLst/>
              <a:gdLst/>
              <a:ahLst/>
              <a:cxnLst/>
              <a:rect l="l" t="t" r="r" b="b"/>
              <a:pathLst>
                <a:path w="30" h="30" extrusionOk="0">
                  <a:moveTo>
                    <a:pt x="15" y="0"/>
                  </a:moveTo>
                  <a:lnTo>
                    <a:pt x="11" y="0"/>
                  </a:lnTo>
                  <a:lnTo>
                    <a:pt x="9" y="1"/>
                  </a:lnTo>
                  <a:lnTo>
                    <a:pt x="6" y="3"/>
                  </a:lnTo>
                  <a:lnTo>
                    <a:pt x="4" y="4"/>
                  </a:lnTo>
                  <a:lnTo>
                    <a:pt x="2" y="6"/>
                  </a:lnTo>
                  <a:lnTo>
                    <a:pt x="1" y="10"/>
                  </a:lnTo>
                  <a:lnTo>
                    <a:pt x="0" y="12"/>
                  </a:lnTo>
                  <a:lnTo>
                    <a:pt x="0" y="15"/>
                  </a:lnTo>
                  <a:lnTo>
                    <a:pt x="0" y="18"/>
                  </a:lnTo>
                  <a:lnTo>
                    <a:pt x="1" y="21"/>
                  </a:lnTo>
                  <a:lnTo>
                    <a:pt x="2" y="24"/>
                  </a:lnTo>
                  <a:lnTo>
                    <a:pt x="4" y="26"/>
                  </a:lnTo>
                  <a:lnTo>
                    <a:pt x="6" y="28"/>
                  </a:lnTo>
                  <a:lnTo>
                    <a:pt x="9" y="29"/>
                  </a:lnTo>
                  <a:lnTo>
                    <a:pt x="11" y="30"/>
                  </a:lnTo>
                  <a:lnTo>
                    <a:pt x="15" y="30"/>
                  </a:lnTo>
                  <a:lnTo>
                    <a:pt x="18" y="30"/>
                  </a:lnTo>
                  <a:lnTo>
                    <a:pt x="21" y="29"/>
                  </a:lnTo>
                  <a:lnTo>
                    <a:pt x="23" y="28"/>
                  </a:lnTo>
                  <a:lnTo>
                    <a:pt x="25" y="26"/>
                  </a:lnTo>
                  <a:lnTo>
                    <a:pt x="27" y="24"/>
                  </a:lnTo>
                  <a:lnTo>
                    <a:pt x="29" y="21"/>
                  </a:lnTo>
                  <a:lnTo>
                    <a:pt x="30" y="18"/>
                  </a:lnTo>
                  <a:lnTo>
                    <a:pt x="30" y="15"/>
                  </a:lnTo>
                  <a:lnTo>
                    <a:pt x="30" y="12"/>
                  </a:lnTo>
                  <a:lnTo>
                    <a:pt x="29" y="10"/>
                  </a:lnTo>
                  <a:lnTo>
                    <a:pt x="27" y="6"/>
                  </a:lnTo>
                  <a:lnTo>
                    <a:pt x="25" y="4"/>
                  </a:lnTo>
                  <a:lnTo>
                    <a:pt x="23" y="3"/>
                  </a:lnTo>
                  <a:lnTo>
                    <a:pt x="21" y="1"/>
                  </a:lnTo>
                  <a:lnTo>
                    <a:pt x="18" y="0"/>
                  </a:lnTo>
                  <a:lnTo>
                    <a:pt x="15"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305" name="Google Shape;305;p15"/>
            <p:cNvSpPr/>
            <p:nvPr/>
          </p:nvSpPr>
          <p:spPr>
            <a:xfrm>
              <a:off x="909638" y="917575"/>
              <a:ext cx="38100" cy="9525"/>
            </a:xfrm>
            <a:custGeom>
              <a:avLst/>
              <a:gdLst/>
              <a:ahLst/>
              <a:cxnLst/>
              <a:rect l="l" t="t" r="r" b="b"/>
              <a:pathLst>
                <a:path w="120" h="30" extrusionOk="0">
                  <a:moveTo>
                    <a:pt x="105" y="0"/>
                  </a:moveTo>
                  <a:lnTo>
                    <a:pt x="15" y="0"/>
                  </a:lnTo>
                  <a:lnTo>
                    <a:pt x="12" y="0"/>
                  </a:lnTo>
                  <a:lnTo>
                    <a:pt x="8" y="1"/>
                  </a:lnTo>
                  <a:lnTo>
                    <a:pt x="6" y="2"/>
                  </a:lnTo>
                  <a:lnTo>
                    <a:pt x="4" y="4"/>
                  </a:lnTo>
                  <a:lnTo>
                    <a:pt x="2" y="6"/>
                  </a:lnTo>
                  <a:lnTo>
                    <a:pt x="1" y="8"/>
                  </a:lnTo>
                  <a:lnTo>
                    <a:pt x="0" y="11"/>
                  </a:lnTo>
                  <a:lnTo>
                    <a:pt x="0" y="15"/>
                  </a:lnTo>
                  <a:lnTo>
                    <a:pt x="0" y="18"/>
                  </a:lnTo>
                  <a:lnTo>
                    <a:pt x="1" y="20"/>
                  </a:lnTo>
                  <a:lnTo>
                    <a:pt x="2" y="23"/>
                  </a:lnTo>
                  <a:lnTo>
                    <a:pt x="4" y="25"/>
                  </a:lnTo>
                  <a:lnTo>
                    <a:pt x="6" y="28"/>
                  </a:lnTo>
                  <a:lnTo>
                    <a:pt x="8" y="29"/>
                  </a:lnTo>
                  <a:lnTo>
                    <a:pt x="12" y="30"/>
                  </a:lnTo>
                  <a:lnTo>
                    <a:pt x="15" y="30"/>
                  </a:lnTo>
                  <a:lnTo>
                    <a:pt x="105" y="30"/>
                  </a:lnTo>
                  <a:lnTo>
                    <a:pt x="108" y="30"/>
                  </a:lnTo>
                  <a:lnTo>
                    <a:pt x="111" y="29"/>
                  </a:lnTo>
                  <a:lnTo>
                    <a:pt x="114" y="28"/>
                  </a:lnTo>
                  <a:lnTo>
                    <a:pt x="116" y="25"/>
                  </a:lnTo>
                  <a:lnTo>
                    <a:pt x="118" y="23"/>
                  </a:lnTo>
                  <a:lnTo>
                    <a:pt x="119" y="20"/>
                  </a:lnTo>
                  <a:lnTo>
                    <a:pt x="120" y="18"/>
                  </a:lnTo>
                  <a:lnTo>
                    <a:pt x="120" y="15"/>
                  </a:lnTo>
                  <a:lnTo>
                    <a:pt x="120" y="11"/>
                  </a:lnTo>
                  <a:lnTo>
                    <a:pt x="119" y="8"/>
                  </a:lnTo>
                  <a:lnTo>
                    <a:pt x="118" y="6"/>
                  </a:lnTo>
                  <a:lnTo>
                    <a:pt x="116" y="4"/>
                  </a:lnTo>
                  <a:lnTo>
                    <a:pt x="114" y="2"/>
                  </a:lnTo>
                  <a:lnTo>
                    <a:pt x="111" y="1"/>
                  </a:lnTo>
                  <a:lnTo>
                    <a:pt x="108" y="0"/>
                  </a:lnTo>
                  <a:lnTo>
                    <a:pt x="105"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306" name="Google Shape;306;p15"/>
            <p:cNvSpPr/>
            <p:nvPr/>
          </p:nvSpPr>
          <p:spPr>
            <a:xfrm>
              <a:off x="881063" y="784225"/>
              <a:ext cx="153988" cy="114300"/>
            </a:xfrm>
            <a:custGeom>
              <a:avLst/>
              <a:gdLst/>
              <a:ahLst/>
              <a:cxnLst/>
              <a:rect l="l" t="t" r="r" b="b"/>
              <a:pathLst>
                <a:path w="483" h="363" extrusionOk="0">
                  <a:moveTo>
                    <a:pt x="30" y="60"/>
                  </a:moveTo>
                  <a:lnTo>
                    <a:pt x="31" y="55"/>
                  </a:lnTo>
                  <a:lnTo>
                    <a:pt x="32" y="48"/>
                  </a:lnTo>
                  <a:lnTo>
                    <a:pt x="35" y="44"/>
                  </a:lnTo>
                  <a:lnTo>
                    <a:pt x="38" y="39"/>
                  </a:lnTo>
                  <a:lnTo>
                    <a:pt x="44" y="36"/>
                  </a:lnTo>
                  <a:lnTo>
                    <a:pt x="48" y="32"/>
                  </a:lnTo>
                  <a:lnTo>
                    <a:pt x="54" y="31"/>
                  </a:lnTo>
                  <a:lnTo>
                    <a:pt x="60" y="30"/>
                  </a:lnTo>
                  <a:lnTo>
                    <a:pt x="423" y="30"/>
                  </a:lnTo>
                  <a:lnTo>
                    <a:pt x="430" y="31"/>
                  </a:lnTo>
                  <a:lnTo>
                    <a:pt x="435" y="32"/>
                  </a:lnTo>
                  <a:lnTo>
                    <a:pt x="441" y="36"/>
                  </a:lnTo>
                  <a:lnTo>
                    <a:pt x="445" y="39"/>
                  </a:lnTo>
                  <a:lnTo>
                    <a:pt x="448" y="44"/>
                  </a:lnTo>
                  <a:lnTo>
                    <a:pt x="451" y="48"/>
                  </a:lnTo>
                  <a:lnTo>
                    <a:pt x="453" y="55"/>
                  </a:lnTo>
                  <a:lnTo>
                    <a:pt x="453" y="60"/>
                  </a:lnTo>
                  <a:lnTo>
                    <a:pt x="453" y="273"/>
                  </a:lnTo>
                  <a:lnTo>
                    <a:pt x="30" y="273"/>
                  </a:lnTo>
                  <a:lnTo>
                    <a:pt x="30" y="60"/>
                  </a:lnTo>
                  <a:close/>
                  <a:moveTo>
                    <a:pt x="196" y="333"/>
                  </a:moveTo>
                  <a:lnTo>
                    <a:pt x="60" y="333"/>
                  </a:lnTo>
                  <a:lnTo>
                    <a:pt x="54" y="333"/>
                  </a:lnTo>
                  <a:lnTo>
                    <a:pt x="48" y="330"/>
                  </a:lnTo>
                  <a:lnTo>
                    <a:pt x="44" y="327"/>
                  </a:lnTo>
                  <a:lnTo>
                    <a:pt x="38" y="324"/>
                  </a:lnTo>
                  <a:lnTo>
                    <a:pt x="35" y="320"/>
                  </a:lnTo>
                  <a:lnTo>
                    <a:pt x="32" y="314"/>
                  </a:lnTo>
                  <a:lnTo>
                    <a:pt x="31" y="309"/>
                  </a:lnTo>
                  <a:lnTo>
                    <a:pt x="30" y="303"/>
                  </a:lnTo>
                  <a:lnTo>
                    <a:pt x="468" y="303"/>
                  </a:lnTo>
                  <a:lnTo>
                    <a:pt x="472" y="303"/>
                  </a:lnTo>
                  <a:lnTo>
                    <a:pt x="475" y="301"/>
                  </a:lnTo>
                  <a:lnTo>
                    <a:pt x="477" y="300"/>
                  </a:lnTo>
                  <a:lnTo>
                    <a:pt x="479" y="298"/>
                  </a:lnTo>
                  <a:lnTo>
                    <a:pt x="481" y="296"/>
                  </a:lnTo>
                  <a:lnTo>
                    <a:pt x="482" y="293"/>
                  </a:lnTo>
                  <a:lnTo>
                    <a:pt x="483" y="291"/>
                  </a:lnTo>
                  <a:lnTo>
                    <a:pt x="483" y="288"/>
                  </a:lnTo>
                  <a:lnTo>
                    <a:pt x="483" y="60"/>
                  </a:lnTo>
                  <a:lnTo>
                    <a:pt x="483" y="54"/>
                  </a:lnTo>
                  <a:lnTo>
                    <a:pt x="482" y="48"/>
                  </a:lnTo>
                  <a:lnTo>
                    <a:pt x="481" y="42"/>
                  </a:lnTo>
                  <a:lnTo>
                    <a:pt x="479" y="37"/>
                  </a:lnTo>
                  <a:lnTo>
                    <a:pt x="477" y="31"/>
                  </a:lnTo>
                  <a:lnTo>
                    <a:pt x="474" y="27"/>
                  </a:lnTo>
                  <a:lnTo>
                    <a:pt x="471" y="22"/>
                  </a:lnTo>
                  <a:lnTo>
                    <a:pt x="466" y="17"/>
                  </a:lnTo>
                  <a:lnTo>
                    <a:pt x="462" y="14"/>
                  </a:lnTo>
                  <a:lnTo>
                    <a:pt x="458" y="10"/>
                  </a:lnTo>
                  <a:lnTo>
                    <a:pt x="452" y="8"/>
                  </a:lnTo>
                  <a:lnTo>
                    <a:pt x="447" y="5"/>
                  </a:lnTo>
                  <a:lnTo>
                    <a:pt x="442" y="2"/>
                  </a:lnTo>
                  <a:lnTo>
                    <a:pt x="435" y="1"/>
                  </a:lnTo>
                  <a:lnTo>
                    <a:pt x="430" y="0"/>
                  </a:lnTo>
                  <a:lnTo>
                    <a:pt x="423" y="0"/>
                  </a:lnTo>
                  <a:lnTo>
                    <a:pt x="60" y="0"/>
                  </a:lnTo>
                  <a:lnTo>
                    <a:pt x="54" y="0"/>
                  </a:lnTo>
                  <a:lnTo>
                    <a:pt x="48" y="1"/>
                  </a:lnTo>
                  <a:lnTo>
                    <a:pt x="43" y="2"/>
                  </a:lnTo>
                  <a:lnTo>
                    <a:pt x="36" y="5"/>
                  </a:lnTo>
                  <a:lnTo>
                    <a:pt x="31" y="8"/>
                  </a:lnTo>
                  <a:lnTo>
                    <a:pt x="27" y="10"/>
                  </a:lnTo>
                  <a:lnTo>
                    <a:pt x="21" y="14"/>
                  </a:lnTo>
                  <a:lnTo>
                    <a:pt x="17" y="17"/>
                  </a:lnTo>
                  <a:lnTo>
                    <a:pt x="14" y="22"/>
                  </a:lnTo>
                  <a:lnTo>
                    <a:pt x="10" y="27"/>
                  </a:lnTo>
                  <a:lnTo>
                    <a:pt x="7" y="31"/>
                  </a:lnTo>
                  <a:lnTo>
                    <a:pt x="4" y="37"/>
                  </a:lnTo>
                  <a:lnTo>
                    <a:pt x="2" y="42"/>
                  </a:lnTo>
                  <a:lnTo>
                    <a:pt x="1" y="48"/>
                  </a:lnTo>
                  <a:lnTo>
                    <a:pt x="0" y="54"/>
                  </a:lnTo>
                  <a:lnTo>
                    <a:pt x="0" y="60"/>
                  </a:lnTo>
                  <a:lnTo>
                    <a:pt x="0" y="303"/>
                  </a:lnTo>
                  <a:lnTo>
                    <a:pt x="0" y="309"/>
                  </a:lnTo>
                  <a:lnTo>
                    <a:pt x="1" y="314"/>
                  </a:lnTo>
                  <a:lnTo>
                    <a:pt x="2" y="321"/>
                  </a:lnTo>
                  <a:lnTo>
                    <a:pt x="4" y="326"/>
                  </a:lnTo>
                  <a:lnTo>
                    <a:pt x="7" y="331"/>
                  </a:lnTo>
                  <a:lnTo>
                    <a:pt x="10" y="336"/>
                  </a:lnTo>
                  <a:lnTo>
                    <a:pt x="14" y="341"/>
                  </a:lnTo>
                  <a:lnTo>
                    <a:pt x="17" y="345"/>
                  </a:lnTo>
                  <a:lnTo>
                    <a:pt x="21" y="349"/>
                  </a:lnTo>
                  <a:lnTo>
                    <a:pt x="27" y="353"/>
                  </a:lnTo>
                  <a:lnTo>
                    <a:pt x="31" y="356"/>
                  </a:lnTo>
                  <a:lnTo>
                    <a:pt x="36" y="358"/>
                  </a:lnTo>
                  <a:lnTo>
                    <a:pt x="43" y="360"/>
                  </a:lnTo>
                  <a:lnTo>
                    <a:pt x="48" y="361"/>
                  </a:lnTo>
                  <a:lnTo>
                    <a:pt x="54" y="363"/>
                  </a:lnTo>
                  <a:lnTo>
                    <a:pt x="60" y="363"/>
                  </a:lnTo>
                  <a:lnTo>
                    <a:pt x="196" y="363"/>
                  </a:lnTo>
                  <a:lnTo>
                    <a:pt x="199" y="363"/>
                  </a:lnTo>
                  <a:lnTo>
                    <a:pt x="202" y="361"/>
                  </a:lnTo>
                  <a:lnTo>
                    <a:pt x="205" y="360"/>
                  </a:lnTo>
                  <a:lnTo>
                    <a:pt x="207" y="358"/>
                  </a:lnTo>
                  <a:lnTo>
                    <a:pt x="209" y="356"/>
                  </a:lnTo>
                  <a:lnTo>
                    <a:pt x="210" y="354"/>
                  </a:lnTo>
                  <a:lnTo>
                    <a:pt x="211" y="351"/>
                  </a:lnTo>
                  <a:lnTo>
                    <a:pt x="211" y="348"/>
                  </a:lnTo>
                  <a:lnTo>
                    <a:pt x="211" y="344"/>
                  </a:lnTo>
                  <a:lnTo>
                    <a:pt x="210" y="342"/>
                  </a:lnTo>
                  <a:lnTo>
                    <a:pt x="209" y="339"/>
                  </a:lnTo>
                  <a:lnTo>
                    <a:pt x="207" y="337"/>
                  </a:lnTo>
                  <a:lnTo>
                    <a:pt x="205" y="336"/>
                  </a:lnTo>
                  <a:lnTo>
                    <a:pt x="202" y="334"/>
                  </a:lnTo>
                  <a:lnTo>
                    <a:pt x="199" y="333"/>
                  </a:lnTo>
                  <a:lnTo>
                    <a:pt x="196" y="333"/>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grpSp>
      <p:sp>
        <p:nvSpPr>
          <p:cNvPr id="311" name="Google Shape;311;p15"/>
          <p:cNvSpPr txBox="1"/>
          <p:nvPr/>
        </p:nvSpPr>
        <p:spPr>
          <a:xfrm>
            <a:off x="5546834" y="1137038"/>
            <a:ext cx="1101900" cy="2001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endParaRPr sz="1300">
              <a:solidFill>
                <a:srgbClr val="3F3F3F"/>
              </a:solidFill>
              <a:latin typeface="Quattrocento Sans"/>
              <a:ea typeface="Quattrocento Sans"/>
              <a:cs typeface="Quattrocento Sans"/>
              <a:sym typeface="Quattrocento Sans"/>
            </a:endParaRPr>
          </a:p>
        </p:txBody>
      </p:sp>
      <p:sp>
        <p:nvSpPr>
          <p:cNvPr id="314" name="Google Shape;314;p15"/>
          <p:cNvSpPr txBox="1"/>
          <p:nvPr/>
        </p:nvSpPr>
        <p:spPr>
          <a:xfrm>
            <a:off x="235541" y="2400390"/>
            <a:ext cx="928800" cy="1692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1100">
              <a:solidFill>
                <a:srgbClr val="3F3F3F"/>
              </a:solidFill>
              <a:latin typeface="Quattrocento Sans"/>
              <a:ea typeface="Quattrocento Sans"/>
              <a:cs typeface="Quattrocento Sans"/>
              <a:sym typeface="Quattrocento Sans"/>
            </a:endParaRPr>
          </a:p>
        </p:txBody>
      </p:sp>
      <p:sp>
        <p:nvSpPr>
          <p:cNvPr id="324" name="Google Shape;324;p15"/>
          <p:cNvSpPr txBox="1"/>
          <p:nvPr/>
        </p:nvSpPr>
        <p:spPr>
          <a:xfrm>
            <a:off x="4393250" y="-8375"/>
            <a:ext cx="4106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solidFill>
                <a:srgbClr val="A31515"/>
              </a:solidFill>
              <a:latin typeface="EB Garamond"/>
              <a:ea typeface="EB Garamond"/>
              <a:cs typeface="EB Garamond"/>
              <a:sym typeface="EB Garamond"/>
            </a:endParaRPr>
          </a:p>
        </p:txBody>
      </p:sp>
      <p:sp>
        <p:nvSpPr>
          <p:cNvPr id="2" name="Slide Number Placeholder 1">
            <a:extLst>
              <a:ext uri="{FF2B5EF4-FFF2-40B4-BE49-F238E27FC236}">
                <a16:creationId xmlns:a16="http://schemas.microsoft.com/office/drawing/2014/main" id="{208A17C6-4232-D543-8235-2E0DD11C651E}"/>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13</a:t>
            </a:fld>
            <a:endParaRPr lang="en-GB" b="1">
              <a:solidFill>
                <a:schemeClr val="accent1"/>
              </a:solidFill>
            </a:endParaRPr>
          </a:p>
        </p:txBody>
      </p:sp>
      <p:sp>
        <p:nvSpPr>
          <p:cNvPr id="14" name="Google Shape;299;p15">
            <a:extLst>
              <a:ext uri="{FF2B5EF4-FFF2-40B4-BE49-F238E27FC236}">
                <a16:creationId xmlns:a16="http://schemas.microsoft.com/office/drawing/2014/main" id="{BD00F3A9-7E98-E344-B829-4132096E86A0}"/>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3" name="TextBox 2">
            <a:extLst>
              <a:ext uri="{FF2B5EF4-FFF2-40B4-BE49-F238E27FC236}">
                <a16:creationId xmlns:a16="http://schemas.microsoft.com/office/drawing/2014/main" id="{98A2E230-9DC0-1708-510E-B75B2166DAFB}"/>
              </a:ext>
            </a:extLst>
          </p:cNvPr>
          <p:cNvSpPr txBox="1"/>
          <p:nvPr/>
        </p:nvSpPr>
        <p:spPr>
          <a:xfrm>
            <a:off x="180959" y="941702"/>
            <a:ext cx="878208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rgbClr val="7C9263"/>
                </a:solidFill>
                <a:latin typeface="Century Gothic"/>
              </a:rPr>
              <a:t>Segments were compared across five features to identify credit card usage profiles.</a:t>
            </a:r>
            <a:endParaRPr lang="en-US" sz="1600"/>
          </a:p>
        </p:txBody>
      </p:sp>
      <p:graphicFrame>
        <p:nvGraphicFramePr>
          <p:cNvPr id="4" name="Table 4">
            <a:extLst>
              <a:ext uri="{FF2B5EF4-FFF2-40B4-BE49-F238E27FC236}">
                <a16:creationId xmlns:a16="http://schemas.microsoft.com/office/drawing/2014/main" id="{7B9C3624-48CF-D8E7-9B20-5323F9001CAD}"/>
              </a:ext>
            </a:extLst>
          </p:cNvPr>
          <p:cNvGraphicFramePr>
            <a:graphicFrameLocks noGrp="1"/>
          </p:cNvGraphicFramePr>
          <p:nvPr>
            <p:extLst>
              <p:ext uri="{D42A27DB-BD31-4B8C-83A1-F6EECF244321}">
                <p14:modId xmlns:p14="http://schemas.microsoft.com/office/powerpoint/2010/main" val="1451749426"/>
              </p:ext>
            </p:extLst>
          </p:nvPr>
        </p:nvGraphicFramePr>
        <p:xfrm>
          <a:off x="486866" y="1496410"/>
          <a:ext cx="8170267" cy="3054432"/>
        </p:xfrm>
        <a:graphic>
          <a:graphicData uri="http://schemas.openxmlformats.org/drawingml/2006/table">
            <a:tbl>
              <a:tblPr firstRow="1" bandRow="1">
                <a:tableStyleId>{5C22544A-7EE6-4342-B048-85BDC9FD1C3A}</a:tableStyleId>
              </a:tblPr>
              <a:tblGrid>
                <a:gridCol w="2841822">
                  <a:extLst>
                    <a:ext uri="{9D8B030D-6E8A-4147-A177-3AD203B41FA5}">
                      <a16:colId xmlns:a16="http://schemas.microsoft.com/office/drawing/2014/main" val="552280633"/>
                    </a:ext>
                  </a:extLst>
                </a:gridCol>
                <a:gridCol w="1065689">
                  <a:extLst>
                    <a:ext uri="{9D8B030D-6E8A-4147-A177-3AD203B41FA5}">
                      <a16:colId xmlns:a16="http://schemas.microsoft.com/office/drawing/2014/main" val="2152492960"/>
                    </a:ext>
                  </a:extLst>
                </a:gridCol>
                <a:gridCol w="1065689">
                  <a:extLst>
                    <a:ext uri="{9D8B030D-6E8A-4147-A177-3AD203B41FA5}">
                      <a16:colId xmlns:a16="http://schemas.microsoft.com/office/drawing/2014/main" val="806951936"/>
                    </a:ext>
                  </a:extLst>
                </a:gridCol>
                <a:gridCol w="1065689">
                  <a:extLst>
                    <a:ext uri="{9D8B030D-6E8A-4147-A177-3AD203B41FA5}">
                      <a16:colId xmlns:a16="http://schemas.microsoft.com/office/drawing/2014/main" val="3752579858"/>
                    </a:ext>
                  </a:extLst>
                </a:gridCol>
                <a:gridCol w="1065689">
                  <a:extLst>
                    <a:ext uri="{9D8B030D-6E8A-4147-A177-3AD203B41FA5}">
                      <a16:colId xmlns:a16="http://schemas.microsoft.com/office/drawing/2014/main" val="3642175639"/>
                    </a:ext>
                  </a:extLst>
                </a:gridCol>
                <a:gridCol w="1065689">
                  <a:extLst>
                    <a:ext uri="{9D8B030D-6E8A-4147-A177-3AD203B41FA5}">
                      <a16:colId xmlns:a16="http://schemas.microsoft.com/office/drawing/2014/main" val="3521978108"/>
                    </a:ext>
                  </a:extLst>
                </a:gridCol>
              </a:tblGrid>
              <a:tr h="509072">
                <a:tc>
                  <a:txBody>
                    <a:bodyPr/>
                    <a:lstStyle/>
                    <a:p>
                      <a:pPr algn="l" fontAlgn="b"/>
                      <a:r>
                        <a:rPr lang="en-CA" sz="1800" b="1" i="0" u="none" strike="noStrike">
                          <a:solidFill>
                            <a:schemeClr val="bg1"/>
                          </a:solidFill>
                          <a:effectLst/>
                          <a:latin typeface="Calibri"/>
                        </a:rPr>
                        <a:t> SEGMENTS</a:t>
                      </a:r>
                    </a:p>
                  </a:txBody>
                  <a:tcPr marL="9525" marR="9525" marT="9525" marB="0" anchor="ctr"/>
                </a:tc>
                <a:tc>
                  <a:txBody>
                    <a:bodyPr/>
                    <a:lstStyle/>
                    <a:p>
                      <a:pPr algn="ctr" fontAlgn="b"/>
                      <a:r>
                        <a:rPr lang="en-CA" sz="1800" b="1" i="0" u="none" strike="noStrike">
                          <a:solidFill>
                            <a:schemeClr val="bg1"/>
                          </a:solidFill>
                          <a:effectLst/>
                          <a:latin typeface="Calibri"/>
                        </a:rPr>
                        <a:t>S0</a:t>
                      </a:r>
                    </a:p>
                  </a:txBody>
                  <a:tcPr marL="9525" marR="9525" marT="9525" marB="0" anchor="ctr"/>
                </a:tc>
                <a:tc>
                  <a:txBody>
                    <a:bodyPr/>
                    <a:lstStyle/>
                    <a:p>
                      <a:pPr algn="ctr" fontAlgn="b"/>
                      <a:r>
                        <a:rPr lang="en-CA" sz="1800" b="1" i="0" u="none" strike="noStrike">
                          <a:solidFill>
                            <a:schemeClr val="bg1"/>
                          </a:solidFill>
                          <a:effectLst/>
                          <a:latin typeface="Calibri"/>
                        </a:rPr>
                        <a:t>S1</a:t>
                      </a:r>
                    </a:p>
                  </a:txBody>
                  <a:tcPr marL="9525" marR="9525" marT="9525" marB="0" anchor="ctr"/>
                </a:tc>
                <a:tc>
                  <a:txBody>
                    <a:bodyPr/>
                    <a:lstStyle/>
                    <a:p>
                      <a:pPr algn="ctr" fontAlgn="b"/>
                      <a:r>
                        <a:rPr lang="en-CA" sz="1800" b="1" i="0" u="none" strike="noStrike">
                          <a:solidFill>
                            <a:schemeClr val="bg1"/>
                          </a:solidFill>
                          <a:effectLst/>
                          <a:latin typeface="Calibri"/>
                        </a:rPr>
                        <a:t>S2</a:t>
                      </a:r>
                    </a:p>
                  </a:txBody>
                  <a:tcPr marL="9525" marR="9525" marT="9525" marB="0" anchor="ctr"/>
                </a:tc>
                <a:tc>
                  <a:txBody>
                    <a:bodyPr/>
                    <a:lstStyle/>
                    <a:p>
                      <a:pPr algn="ctr" fontAlgn="b"/>
                      <a:r>
                        <a:rPr lang="en-CA" sz="1800" b="1" i="0" u="none" strike="noStrike">
                          <a:solidFill>
                            <a:schemeClr val="bg1"/>
                          </a:solidFill>
                          <a:effectLst/>
                          <a:latin typeface="Calibri"/>
                        </a:rPr>
                        <a:t>S3</a:t>
                      </a:r>
                    </a:p>
                  </a:txBody>
                  <a:tcPr marL="9525" marR="9525" marT="9525" marB="0" anchor="ctr"/>
                </a:tc>
                <a:tc>
                  <a:txBody>
                    <a:bodyPr/>
                    <a:lstStyle/>
                    <a:p>
                      <a:pPr algn="ctr" fontAlgn="b"/>
                      <a:r>
                        <a:rPr lang="en-CA" sz="1800" b="1" i="0" u="none" strike="noStrike">
                          <a:solidFill>
                            <a:schemeClr val="bg1"/>
                          </a:solidFill>
                          <a:effectLst/>
                          <a:latin typeface="Calibri"/>
                        </a:rPr>
                        <a:t>S4</a:t>
                      </a:r>
                    </a:p>
                  </a:txBody>
                  <a:tcPr marL="9525" marR="9525" marT="9525" marB="0" anchor="ctr"/>
                </a:tc>
                <a:extLst>
                  <a:ext uri="{0D108BD9-81ED-4DB2-BD59-A6C34878D82A}">
                    <a16:rowId xmlns:a16="http://schemas.microsoft.com/office/drawing/2014/main" val="3126885456"/>
                  </a:ext>
                </a:extLst>
              </a:tr>
              <a:tr h="509072">
                <a:tc>
                  <a:txBody>
                    <a:bodyPr/>
                    <a:lstStyle/>
                    <a:p>
                      <a:pPr lvl="0" algn="l">
                        <a:buNone/>
                      </a:pPr>
                      <a:r>
                        <a:rPr lang="en-CA" sz="1800" b="1" i="0" u="none" strike="noStrike">
                          <a:solidFill>
                            <a:srgbClr val="000000"/>
                          </a:solidFill>
                          <a:effectLst/>
                          <a:latin typeface="Calibri"/>
                        </a:rPr>
                        <a:t> Balance Frequency</a:t>
                      </a:r>
                      <a:endParaRPr lang="en-CA" sz="1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CA" sz="1800" b="0" i="0" u="none" strike="noStrike">
                          <a:solidFill>
                            <a:srgbClr val="006100"/>
                          </a:solidFill>
                          <a:effectLst/>
                          <a:latin typeface="Calibri"/>
                        </a:rPr>
                        <a:t>High</a:t>
                      </a:r>
                    </a:p>
                  </a:txBody>
                  <a:tcPr marL="9525" marR="9525" marT="9525" marB="0" anchor="ctr"/>
                </a:tc>
                <a:tc>
                  <a:txBody>
                    <a:bodyPr/>
                    <a:lstStyle/>
                    <a:p>
                      <a:pPr algn="ctr" fontAlgn="b"/>
                      <a:r>
                        <a:rPr lang="en-CA" sz="1800" b="0" i="0" u="none" strike="noStrike">
                          <a:solidFill>
                            <a:srgbClr val="006100"/>
                          </a:solidFill>
                          <a:effectLst/>
                          <a:latin typeface="Calibri"/>
                        </a:rPr>
                        <a:t>High</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tc>
                  <a:txBody>
                    <a:bodyPr/>
                    <a:lstStyle/>
                    <a:p>
                      <a:pPr algn="ctr" fontAlgn="b"/>
                      <a:r>
                        <a:rPr lang="en-CA" sz="1800" b="0" i="0" u="none" strike="noStrike">
                          <a:solidFill>
                            <a:srgbClr val="006100"/>
                          </a:solidFill>
                          <a:effectLst/>
                          <a:latin typeface="Calibri"/>
                        </a:rPr>
                        <a:t>High</a:t>
                      </a:r>
                    </a:p>
                  </a:txBody>
                  <a:tcPr marL="9525" marR="9525" marT="9525" marB="0" anchor="ctr"/>
                </a:tc>
                <a:tc>
                  <a:txBody>
                    <a:bodyPr/>
                    <a:lstStyle/>
                    <a:p>
                      <a:pPr algn="ctr" fontAlgn="b"/>
                      <a:r>
                        <a:rPr lang="en-CA" sz="1800" b="0" i="0" u="none" strike="noStrike">
                          <a:solidFill>
                            <a:srgbClr val="006100"/>
                          </a:solidFill>
                          <a:effectLst/>
                          <a:latin typeface="Calibri"/>
                        </a:rPr>
                        <a:t>High</a:t>
                      </a:r>
                    </a:p>
                  </a:txBody>
                  <a:tcPr marL="9525" marR="9525" marT="9525" marB="0" anchor="ctr"/>
                </a:tc>
                <a:extLst>
                  <a:ext uri="{0D108BD9-81ED-4DB2-BD59-A6C34878D82A}">
                    <a16:rowId xmlns:a16="http://schemas.microsoft.com/office/drawing/2014/main" val="2671416405"/>
                  </a:ext>
                </a:extLst>
              </a:tr>
              <a:tr h="509072">
                <a:tc>
                  <a:txBody>
                    <a:bodyPr/>
                    <a:lstStyle/>
                    <a:p>
                      <a:pPr algn="l" fontAlgn="b"/>
                      <a:r>
                        <a:rPr lang="en-CA" sz="1800" b="1" i="0" u="none" strike="noStrike">
                          <a:solidFill>
                            <a:srgbClr val="000000"/>
                          </a:solidFill>
                          <a:effectLst/>
                          <a:latin typeface="Calibri"/>
                        </a:rPr>
                        <a:t> One-Off Purchase Usage</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tc>
                  <a:txBody>
                    <a:bodyPr/>
                    <a:lstStyle/>
                    <a:p>
                      <a:pPr algn="ctr" fontAlgn="b"/>
                      <a:r>
                        <a:rPr lang="en-CA" sz="1800" b="0" i="0" u="none" strike="noStrike">
                          <a:solidFill>
                            <a:srgbClr val="006100"/>
                          </a:solidFill>
                          <a:effectLst/>
                          <a:latin typeface="Calibri"/>
                        </a:rPr>
                        <a:t>High</a:t>
                      </a:r>
                    </a:p>
                  </a:txBody>
                  <a:tcPr marL="9525" marR="9525" marT="9525" marB="0" anchor="ctr"/>
                </a:tc>
                <a:tc>
                  <a:txBody>
                    <a:bodyPr/>
                    <a:lstStyle/>
                    <a:p>
                      <a:pPr algn="ctr" fontAlgn="b"/>
                      <a:r>
                        <a:rPr lang="en-CA" sz="1800" b="0" i="0" u="none" strike="noStrike">
                          <a:solidFill>
                            <a:srgbClr val="006100"/>
                          </a:solidFill>
                          <a:effectLst/>
                          <a:latin typeface="Calibri"/>
                        </a:rPr>
                        <a:t>High</a:t>
                      </a:r>
                    </a:p>
                  </a:txBody>
                  <a:tcPr marL="9525" marR="9525" marT="9525" marB="0" anchor="ctr"/>
                </a:tc>
                <a:extLst>
                  <a:ext uri="{0D108BD9-81ED-4DB2-BD59-A6C34878D82A}">
                    <a16:rowId xmlns:a16="http://schemas.microsoft.com/office/drawing/2014/main" val="1215980642"/>
                  </a:ext>
                </a:extLst>
              </a:tr>
              <a:tr h="509072">
                <a:tc>
                  <a:txBody>
                    <a:bodyPr/>
                    <a:lstStyle/>
                    <a:p>
                      <a:pPr algn="l" fontAlgn="b"/>
                      <a:r>
                        <a:rPr lang="en-CA" sz="1800" b="1" i="0" u="none" strike="noStrike">
                          <a:solidFill>
                            <a:srgbClr val="000000"/>
                          </a:solidFill>
                          <a:effectLst/>
                          <a:latin typeface="Calibri"/>
                        </a:rPr>
                        <a:t> Instalment Purchase Usage</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tc>
                  <a:txBody>
                    <a:bodyPr/>
                    <a:lstStyle/>
                    <a:p>
                      <a:pPr algn="ctr" fontAlgn="b"/>
                      <a:r>
                        <a:rPr lang="en-CA" sz="1800" b="0" i="0" u="none" strike="noStrike">
                          <a:solidFill>
                            <a:srgbClr val="006100"/>
                          </a:solidFill>
                          <a:effectLst/>
                          <a:latin typeface="Calibri"/>
                        </a:rPr>
                        <a:t>High</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tc>
                  <a:txBody>
                    <a:bodyPr/>
                    <a:lstStyle/>
                    <a:p>
                      <a:pPr algn="ctr" fontAlgn="b"/>
                      <a:r>
                        <a:rPr lang="en-CA" sz="1800" b="0" i="0" u="none" strike="noStrike">
                          <a:solidFill>
                            <a:srgbClr val="006100"/>
                          </a:solidFill>
                          <a:effectLst/>
                          <a:latin typeface="Calibri"/>
                        </a:rPr>
                        <a:t>High</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extLst>
                  <a:ext uri="{0D108BD9-81ED-4DB2-BD59-A6C34878D82A}">
                    <a16:rowId xmlns:a16="http://schemas.microsoft.com/office/drawing/2014/main" val="1550149358"/>
                  </a:ext>
                </a:extLst>
              </a:tr>
              <a:tr h="509072">
                <a:tc>
                  <a:txBody>
                    <a:bodyPr/>
                    <a:lstStyle/>
                    <a:p>
                      <a:pPr algn="l" fontAlgn="b"/>
                      <a:r>
                        <a:rPr lang="en-CA" sz="1800" b="1" i="0" u="none" strike="noStrike">
                          <a:solidFill>
                            <a:srgbClr val="000000"/>
                          </a:solidFill>
                          <a:effectLst/>
                          <a:latin typeface="Calibri"/>
                        </a:rPr>
                        <a:t> Cash Advance Usage</a:t>
                      </a:r>
                    </a:p>
                  </a:txBody>
                  <a:tcPr marL="9525" marR="9525" marT="9525" marB="0" anchor="ctr"/>
                </a:tc>
                <a:tc>
                  <a:txBody>
                    <a:bodyPr/>
                    <a:lstStyle/>
                    <a:p>
                      <a:pPr algn="ctr" fontAlgn="b"/>
                      <a:r>
                        <a:rPr lang="en-CA" sz="1800" b="0" i="0" u="none" strike="noStrike">
                          <a:solidFill>
                            <a:srgbClr val="006100"/>
                          </a:solidFill>
                          <a:effectLst/>
                          <a:latin typeface="Calibri"/>
                        </a:rPr>
                        <a:t>High</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extLst>
                  <a:ext uri="{0D108BD9-81ED-4DB2-BD59-A6C34878D82A}">
                    <a16:rowId xmlns:a16="http://schemas.microsoft.com/office/drawing/2014/main" val="2318343607"/>
                  </a:ext>
                </a:extLst>
              </a:tr>
              <a:tr h="509072">
                <a:tc>
                  <a:txBody>
                    <a:bodyPr/>
                    <a:lstStyle/>
                    <a:p>
                      <a:pPr algn="l" fontAlgn="b"/>
                      <a:r>
                        <a:rPr lang="en-CA" sz="1800" b="1" i="0" u="none" strike="noStrike">
                          <a:solidFill>
                            <a:srgbClr val="000000"/>
                          </a:solidFill>
                          <a:effectLst/>
                          <a:latin typeface="Calibri"/>
                        </a:rPr>
                        <a:t> Credit Limit</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tc>
                  <a:txBody>
                    <a:bodyPr/>
                    <a:lstStyle/>
                    <a:p>
                      <a:pPr algn="ctr" fontAlgn="b"/>
                      <a:r>
                        <a:rPr lang="en-CA" sz="1800" b="0" i="0" u="none" strike="noStrike">
                          <a:solidFill>
                            <a:srgbClr val="9C0006"/>
                          </a:solidFill>
                          <a:effectLst/>
                          <a:latin typeface="Calibri"/>
                        </a:rPr>
                        <a:t>Low</a:t>
                      </a:r>
                    </a:p>
                  </a:txBody>
                  <a:tcPr marL="9525" marR="9525" marT="9525" marB="0" anchor="ctr"/>
                </a:tc>
                <a:tc>
                  <a:txBody>
                    <a:bodyPr/>
                    <a:lstStyle/>
                    <a:p>
                      <a:pPr algn="ctr" fontAlgn="b"/>
                      <a:r>
                        <a:rPr lang="en-CA" sz="1800" b="0" i="0" u="none" strike="noStrike">
                          <a:solidFill>
                            <a:srgbClr val="006100"/>
                          </a:solidFill>
                          <a:effectLst/>
                          <a:latin typeface="Calibri"/>
                        </a:rPr>
                        <a:t>High</a:t>
                      </a:r>
                    </a:p>
                  </a:txBody>
                  <a:tcPr marL="9525" marR="9525" marT="9525" marB="0" anchor="ctr"/>
                </a:tc>
                <a:tc>
                  <a:txBody>
                    <a:bodyPr/>
                    <a:lstStyle/>
                    <a:p>
                      <a:pPr algn="ctr" fontAlgn="b"/>
                      <a:r>
                        <a:rPr lang="en-CA" sz="1600" b="0" i="0" u="none" strike="noStrike">
                          <a:solidFill>
                            <a:srgbClr val="9C5700"/>
                          </a:solidFill>
                          <a:effectLst/>
                          <a:latin typeface="Calibri"/>
                        </a:rPr>
                        <a:t>Moderate</a:t>
                      </a:r>
                    </a:p>
                  </a:txBody>
                  <a:tcPr marL="9525" marR="9525" marT="9525" marB="0" anchor="ctr"/>
                </a:tc>
                <a:extLst>
                  <a:ext uri="{0D108BD9-81ED-4DB2-BD59-A6C34878D82A}">
                    <a16:rowId xmlns:a16="http://schemas.microsoft.com/office/drawing/2014/main" val="1530898670"/>
                  </a:ext>
                </a:extLst>
              </a:tr>
            </a:tbl>
          </a:graphicData>
        </a:graphic>
      </p:graphicFrame>
    </p:spTree>
    <p:extLst>
      <p:ext uri="{BB962C8B-B14F-4D97-AF65-F5344CB8AC3E}">
        <p14:creationId xmlns:p14="http://schemas.microsoft.com/office/powerpoint/2010/main" val="29852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8" name="Google Shape;298;p15"/>
          <p:cNvSpPr txBox="1"/>
          <p:nvPr/>
        </p:nvSpPr>
        <p:spPr>
          <a:xfrm>
            <a:off x="307200" y="259251"/>
            <a:ext cx="8529600" cy="461700"/>
          </a:xfrm>
          <a:prstGeom prst="rect">
            <a:avLst/>
          </a:prstGeom>
          <a:noFill/>
          <a:ln>
            <a:noFill/>
          </a:ln>
        </p:spPr>
        <p:txBody>
          <a:bodyPr spcFirstLastPara="1" wrap="square" lIns="0" tIns="0" rIns="0" bIns="0" anchor="t" anchorCtr="0">
            <a:spAutoFit/>
          </a:bodyPr>
          <a:lstStyle/>
          <a:p>
            <a:r>
              <a:rPr lang="en-GB" sz="3000" b="1">
                <a:solidFill>
                  <a:srgbClr val="90A189"/>
                </a:solidFill>
                <a:latin typeface="Century Gothic"/>
                <a:sym typeface="Century Gothic"/>
              </a:rPr>
              <a:t>Identifying</a:t>
            </a:r>
            <a:r>
              <a:rPr lang="en-GB" sz="3000" b="1">
                <a:solidFill>
                  <a:schemeClr val="accent3">
                    <a:lumMod val="75000"/>
                  </a:schemeClr>
                </a:solidFill>
                <a:latin typeface="Century Gothic"/>
                <a:sym typeface="Century Gothic"/>
              </a:rPr>
              <a:t> Segments</a:t>
            </a:r>
            <a:endParaRPr lang="en-US">
              <a:solidFill>
                <a:schemeClr val="accent3">
                  <a:lumMod val="75000"/>
                </a:schemeClr>
              </a:solidFill>
            </a:endParaRPr>
          </a:p>
        </p:txBody>
      </p:sp>
      <p:sp>
        <p:nvSpPr>
          <p:cNvPr id="299" name="Google Shape;299;p15"/>
          <p:cNvSpPr/>
          <p:nvPr/>
        </p:nvSpPr>
        <p:spPr>
          <a:xfrm>
            <a:off x="314325" y="727698"/>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grpSp>
        <p:nvGrpSpPr>
          <p:cNvPr id="302" name="Google Shape;302;p15"/>
          <p:cNvGrpSpPr/>
          <p:nvPr/>
        </p:nvGrpSpPr>
        <p:grpSpPr>
          <a:xfrm>
            <a:off x="7418682" y="1301095"/>
            <a:ext cx="288434" cy="286850"/>
            <a:chOff x="881063" y="784225"/>
            <a:chExt cx="288925" cy="287338"/>
          </a:xfrm>
        </p:grpSpPr>
        <p:sp>
          <p:nvSpPr>
            <p:cNvPr id="303" name="Google Shape;303;p15"/>
            <p:cNvSpPr/>
            <p:nvPr/>
          </p:nvSpPr>
          <p:spPr>
            <a:xfrm>
              <a:off x="968375" y="898525"/>
              <a:ext cx="201613" cy="173038"/>
            </a:xfrm>
            <a:custGeom>
              <a:avLst/>
              <a:gdLst/>
              <a:ahLst/>
              <a:cxnLst/>
              <a:rect l="l" t="t" r="r" b="b"/>
              <a:pathLst>
                <a:path w="635" h="544" extrusionOk="0">
                  <a:moveTo>
                    <a:pt x="545" y="454"/>
                  </a:moveTo>
                  <a:lnTo>
                    <a:pt x="91" y="454"/>
                  </a:lnTo>
                  <a:lnTo>
                    <a:pt x="85" y="453"/>
                  </a:lnTo>
                  <a:lnTo>
                    <a:pt x="78" y="452"/>
                  </a:lnTo>
                  <a:lnTo>
                    <a:pt x="73" y="451"/>
                  </a:lnTo>
                  <a:lnTo>
                    <a:pt x="68" y="449"/>
                  </a:lnTo>
                  <a:lnTo>
                    <a:pt x="62" y="447"/>
                  </a:lnTo>
                  <a:lnTo>
                    <a:pt x="57" y="443"/>
                  </a:lnTo>
                  <a:lnTo>
                    <a:pt x="53" y="440"/>
                  </a:lnTo>
                  <a:lnTo>
                    <a:pt x="48" y="436"/>
                  </a:lnTo>
                  <a:lnTo>
                    <a:pt x="44" y="432"/>
                  </a:lnTo>
                  <a:lnTo>
                    <a:pt x="41" y="427"/>
                  </a:lnTo>
                  <a:lnTo>
                    <a:pt x="38" y="422"/>
                  </a:lnTo>
                  <a:lnTo>
                    <a:pt x="36" y="417"/>
                  </a:lnTo>
                  <a:lnTo>
                    <a:pt x="33" y="411"/>
                  </a:lnTo>
                  <a:lnTo>
                    <a:pt x="31" y="405"/>
                  </a:lnTo>
                  <a:lnTo>
                    <a:pt x="30" y="399"/>
                  </a:lnTo>
                  <a:lnTo>
                    <a:pt x="30" y="393"/>
                  </a:lnTo>
                  <a:lnTo>
                    <a:pt x="30" y="363"/>
                  </a:lnTo>
                  <a:lnTo>
                    <a:pt x="605" y="363"/>
                  </a:lnTo>
                  <a:lnTo>
                    <a:pt x="605" y="393"/>
                  </a:lnTo>
                  <a:lnTo>
                    <a:pt x="605" y="399"/>
                  </a:lnTo>
                  <a:lnTo>
                    <a:pt x="604" y="405"/>
                  </a:lnTo>
                  <a:lnTo>
                    <a:pt x="603" y="411"/>
                  </a:lnTo>
                  <a:lnTo>
                    <a:pt x="601" y="417"/>
                  </a:lnTo>
                  <a:lnTo>
                    <a:pt x="598" y="422"/>
                  </a:lnTo>
                  <a:lnTo>
                    <a:pt x="595" y="427"/>
                  </a:lnTo>
                  <a:lnTo>
                    <a:pt x="591" y="432"/>
                  </a:lnTo>
                  <a:lnTo>
                    <a:pt x="588" y="436"/>
                  </a:lnTo>
                  <a:lnTo>
                    <a:pt x="584" y="440"/>
                  </a:lnTo>
                  <a:lnTo>
                    <a:pt x="578" y="443"/>
                  </a:lnTo>
                  <a:lnTo>
                    <a:pt x="574" y="447"/>
                  </a:lnTo>
                  <a:lnTo>
                    <a:pt x="569" y="449"/>
                  </a:lnTo>
                  <a:lnTo>
                    <a:pt x="563" y="451"/>
                  </a:lnTo>
                  <a:lnTo>
                    <a:pt x="557" y="452"/>
                  </a:lnTo>
                  <a:lnTo>
                    <a:pt x="551" y="453"/>
                  </a:lnTo>
                  <a:lnTo>
                    <a:pt x="545" y="454"/>
                  </a:lnTo>
                  <a:close/>
                  <a:moveTo>
                    <a:pt x="91" y="31"/>
                  </a:moveTo>
                  <a:lnTo>
                    <a:pt x="545" y="31"/>
                  </a:lnTo>
                  <a:lnTo>
                    <a:pt x="551" y="31"/>
                  </a:lnTo>
                  <a:lnTo>
                    <a:pt x="557" y="32"/>
                  </a:lnTo>
                  <a:lnTo>
                    <a:pt x="563" y="33"/>
                  </a:lnTo>
                  <a:lnTo>
                    <a:pt x="569" y="35"/>
                  </a:lnTo>
                  <a:lnTo>
                    <a:pt x="574" y="37"/>
                  </a:lnTo>
                  <a:lnTo>
                    <a:pt x="578" y="40"/>
                  </a:lnTo>
                  <a:lnTo>
                    <a:pt x="584" y="44"/>
                  </a:lnTo>
                  <a:lnTo>
                    <a:pt x="588" y="48"/>
                  </a:lnTo>
                  <a:lnTo>
                    <a:pt x="591" y="52"/>
                  </a:lnTo>
                  <a:lnTo>
                    <a:pt x="595" y="56"/>
                  </a:lnTo>
                  <a:lnTo>
                    <a:pt x="598" y="62"/>
                  </a:lnTo>
                  <a:lnTo>
                    <a:pt x="601" y="67"/>
                  </a:lnTo>
                  <a:lnTo>
                    <a:pt x="603" y="72"/>
                  </a:lnTo>
                  <a:lnTo>
                    <a:pt x="604" y="79"/>
                  </a:lnTo>
                  <a:lnTo>
                    <a:pt x="605" y="84"/>
                  </a:lnTo>
                  <a:lnTo>
                    <a:pt x="605" y="91"/>
                  </a:lnTo>
                  <a:lnTo>
                    <a:pt x="605" y="333"/>
                  </a:lnTo>
                  <a:lnTo>
                    <a:pt x="30" y="333"/>
                  </a:lnTo>
                  <a:lnTo>
                    <a:pt x="30" y="91"/>
                  </a:lnTo>
                  <a:lnTo>
                    <a:pt x="30" y="84"/>
                  </a:lnTo>
                  <a:lnTo>
                    <a:pt x="31" y="79"/>
                  </a:lnTo>
                  <a:lnTo>
                    <a:pt x="33" y="72"/>
                  </a:lnTo>
                  <a:lnTo>
                    <a:pt x="36" y="67"/>
                  </a:lnTo>
                  <a:lnTo>
                    <a:pt x="38" y="62"/>
                  </a:lnTo>
                  <a:lnTo>
                    <a:pt x="41" y="56"/>
                  </a:lnTo>
                  <a:lnTo>
                    <a:pt x="44" y="52"/>
                  </a:lnTo>
                  <a:lnTo>
                    <a:pt x="48" y="48"/>
                  </a:lnTo>
                  <a:lnTo>
                    <a:pt x="53" y="44"/>
                  </a:lnTo>
                  <a:lnTo>
                    <a:pt x="57" y="40"/>
                  </a:lnTo>
                  <a:lnTo>
                    <a:pt x="62" y="37"/>
                  </a:lnTo>
                  <a:lnTo>
                    <a:pt x="68" y="35"/>
                  </a:lnTo>
                  <a:lnTo>
                    <a:pt x="73" y="33"/>
                  </a:lnTo>
                  <a:lnTo>
                    <a:pt x="78" y="32"/>
                  </a:lnTo>
                  <a:lnTo>
                    <a:pt x="85" y="31"/>
                  </a:lnTo>
                  <a:lnTo>
                    <a:pt x="91" y="31"/>
                  </a:lnTo>
                  <a:lnTo>
                    <a:pt x="91" y="31"/>
                  </a:lnTo>
                  <a:close/>
                  <a:moveTo>
                    <a:pt x="545" y="0"/>
                  </a:moveTo>
                  <a:lnTo>
                    <a:pt x="91" y="0"/>
                  </a:lnTo>
                  <a:lnTo>
                    <a:pt x="82" y="1"/>
                  </a:lnTo>
                  <a:lnTo>
                    <a:pt x="72" y="2"/>
                  </a:lnTo>
                  <a:lnTo>
                    <a:pt x="63" y="4"/>
                  </a:lnTo>
                  <a:lnTo>
                    <a:pt x="56" y="7"/>
                  </a:lnTo>
                  <a:lnTo>
                    <a:pt x="47" y="11"/>
                  </a:lnTo>
                  <a:lnTo>
                    <a:pt x="40" y="16"/>
                  </a:lnTo>
                  <a:lnTo>
                    <a:pt x="33" y="21"/>
                  </a:lnTo>
                  <a:lnTo>
                    <a:pt x="27" y="26"/>
                  </a:lnTo>
                  <a:lnTo>
                    <a:pt x="21" y="33"/>
                  </a:lnTo>
                  <a:lnTo>
                    <a:pt x="15" y="40"/>
                  </a:lnTo>
                  <a:lnTo>
                    <a:pt x="11" y="48"/>
                  </a:lnTo>
                  <a:lnTo>
                    <a:pt x="8" y="55"/>
                  </a:lnTo>
                  <a:lnTo>
                    <a:pt x="4" y="64"/>
                  </a:lnTo>
                  <a:lnTo>
                    <a:pt x="2" y="72"/>
                  </a:lnTo>
                  <a:lnTo>
                    <a:pt x="0" y="81"/>
                  </a:lnTo>
                  <a:lnTo>
                    <a:pt x="0" y="91"/>
                  </a:lnTo>
                  <a:lnTo>
                    <a:pt x="0" y="393"/>
                  </a:lnTo>
                  <a:lnTo>
                    <a:pt x="0" y="403"/>
                  </a:lnTo>
                  <a:lnTo>
                    <a:pt x="2" y="411"/>
                  </a:lnTo>
                  <a:lnTo>
                    <a:pt x="4" y="420"/>
                  </a:lnTo>
                  <a:lnTo>
                    <a:pt x="8" y="428"/>
                  </a:lnTo>
                  <a:lnTo>
                    <a:pt x="11" y="436"/>
                  </a:lnTo>
                  <a:lnTo>
                    <a:pt x="15" y="443"/>
                  </a:lnTo>
                  <a:lnTo>
                    <a:pt x="21" y="451"/>
                  </a:lnTo>
                  <a:lnTo>
                    <a:pt x="27" y="457"/>
                  </a:lnTo>
                  <a:lnTo>
                    <a:pt x="33" y="463"/>
                  </a:lnTo>
                  <a:lnTo>
                    <a:pt x="40" y="468"/>
                  </a:lnTo>
                  <a:lnTo>
                    <a:pt x="47" y="473"/>
                  </a:lnTo>
                  <a:lnTo>
                    <a:pt x="56" y="477"/>
                  </a:lnTo>
                  <a:lnTo>
                    <a:pt x="63" y="480"/>
                  </a:lnTo>
                  <a:lnTo>
                    <a:pt x="72" y="482"/>
                  </a:lnTo>
                  <a:lnTo>
                    <a:pt x="82" y="483"/>
                  </a:lnTo>
                  <a:lnTo>
                    <a:pt x="91" y="484"/>
                  </a:lnTo>
                  <a:lnTo>
                    <a:pt x="303" y="484"/>
                  </a:lnTo>
                  <a:lnTo>
                    <a:pt x="303" y="514"/>
                  </a:lnTo>
                  <a:lnTo>
                    <a:pt x="166" y="514"/>
                  </a:lnTo>
                  <a:lnTo>
                    <a:pt x="163" y="514"/>
                  </a:lnTo>
                  <a:lnTo>
                    <a:pt x="161" y="515"/>
                  </a:lnTo>
                  <a:lnTo>
                    <a:pt x="158" y="516"/>
                  </a:lnTo>
                  <a:lnTo>
                    <a:pt x="156" y="518"/>
                  </a:lnTo>
                  <a:lnTo>
                    <a:pt x="154" y="521"/>
                  </a:lnTo>
                  <a:lnTo>
                    <a:pt x="152" y="524"/>
                  </a:lnTo>
                  <a:lnTo>
                    <a:pt x="151" y="526"/>
                  </a:lnTo>
                  <a:lnTo>
                    <a:pt x="151" y="529"/>
                  </a:lnTo>
                  <a:lnTo>
                    <a:pt x="151" y="532"/>
                  </a:lnTo>
                  <a:lnTo>
                    <a:pt x="152" y="536"/>
                  </a:lnTo>
                  <a:lnTo>
                    <a:pt x="154" y="538"/>
                  </a:lnTo>
                  <a:lnTo>
                    <a:pt x="156" y="540"/>
                  </a:lnTo>
                  <a:lnTo>
                    <a:pt x="158" y="542"/>
                  </a:lnTo>
                  <a:lnTo>
                    <a:pt x="161" y="543"/>
                  </a:lnTo>
                  <a:lnTo>
                    <a:pt x="163" y="544"/>
                  </a:lnTo>
                  <a:lnTo>
                    <a:pt x="166" y="544"/>
                  </a:lnTo>
                  <a:lnTo>
                    <a:pt x="469" y="544"/>
                  </a:lnTo>
                  <a:lnTo>
                    <a:pt x="472" y="544"/>
                  </a:lnTo>
                  <a:lnTo>
                    <a:pt x="475" y="543"/>
                  </a:lnTo>
                  <a:lnTo>
                    <a:pt x="477" y="542"/>
                  </a:lnTo>
                  <a:lnTo>
                    <a:pt x="480" y="540"/>
                  </a:lnTo>
                  <a:lnTo>
                    <a:pt x="482" y="538"/>
                  </a:lnTo>
                  <a:lnTo>
                    <a:pt x="483" y="536"/>
                  </a:lnTo>
                  <a:lnTo>
                    <a:pt x="484" y="532"/>
                  </a:lnTo>
                  <a:lnTo>
                    <a:pt x="484" y="529"/>
                  </a:lnTo>
                  <a:lnTo>
                    <a:pt x="484" y="526"/>
                  </a:lnTo>
                  <a:lnTo>
                    <a:pt x="483" y="524"/>
                  </a:lnTo>
                  <a:lnTo>
                    <a:pt x="482" y="521"/>
                  </a:lnTo>
                  <a:lnTo>
                    <a:pt x="480" y="518"/>
                  </a:lnTo>
                  <a:lnTo>
                    <a:pt x="477" y="516"/>
                  </a:lnTo>
                  <a:lnTo>
                    <a:pt x="475" y="515"/>
                  </a:lnTo>
                  <a:lnTo>
                    <a:pt x="472" y="514"/>
                  </a:lnTo>
                  <a:lnTo>
                    <a:pt x="469" y="514"/>
                  </a:lnTo>
                  <a:lnTo>
                    <a:pt x="333" y="514"/>
                  </a:lnTo>
                  <a:lnTo>
                    <a:pt x="333" y="484"/>
                  </a:lnTo>
                  <a:lnTo>
                    <a:pt x="545" y="484"/>
                  </a:lnTo>
                  <a:lnTo>
                    <a:pt x="554" y="483"/>
                  </a:lnTo>
                  <a:lnTo>
                    <a:pt x="563" y="482"/>
                  </a:lnTo>
                  <a:lnTo>
                    <a:pt x="572" y="480"/>
                  </a:lnTo>
                  <a:lnTo>
                    <a:pt x="580" y="477"/>
                  </a:lnTo>
                  <a:lnTo>
                    <a:pt x="588" y="473"/>
                  </a:lnTo>
                  <a:lnTo>
                    <a:pt x="595" y="468"/>
                  </a:lnTo>
                  <a:lnTo>
                    <a:pt x="603" y="463"/>
                  </a:lnTo>
                  <a:lnTo>
                    <a:pt x="609" y="457"/>
                  </a:lnTo>
                  <a:lnTo>
                    <a:pt x="615" y="451"/>
                  </a:lnTo>
                  <a:lnTo>
                    <a:pt x="620" y="443"/>
                  </a:lnTo>
                  <a:lnTo>
                    <a:pt x="624" y="436"/>
                  </a:lnTo>
                  <a:lnTo>
                    <a:pt x="629" y="428"/>
                  </a:lnTo>
                  <a:lnTo>
                    <a:pt x="632" y="420"/>
                  </a:lnTo>
                  <a:lnTo>
                    <a:pt x="634" y="411"/>
                  </a:lnTo>
                  <a:lnTo>
                    <a:pt x="635" y="403"/>
                  </a:lnTo>
                  <a:lnTo>
                    <a:pt x="635" y="393"/>
                  </a:lnTo>
                  <a:lnTo>
                    <a:pt x="635" y="91"/>
                  </a:lnTo>
                  <a:lnTo>
                    <a:pt x="635" y="81"/>
                  </a:lnTo>
                  <a:lnTo>
                    <a:pt x="634" y="72"/>
                  </a:lnTo>
                  <a:lnTo>
                    <a:pt x="632" y="64"/>
                  </a:lnTo>
                  <a:lnTo>
                    <a:pt x="629" y="55"/>
                  </a:lnTo>
                  <a:lnTo>
                    <a:pt x="624" y="48"/>
                  </a:lnTo>
                  <a:lnTo>
                    <a:pt x="620" y="40"/>
                  </a:lnTo>
                  <a:lnTo>
                    <a:pt x="615" y="33"/>
                  </a:lnTo>
                  <a:lnTo>
                    <a:pt x="609" y="26"/>
                  </a:lnTo>
                  <a:lnTo>
                    <a:pt x="603" y="21"/>
                  </a:lnTo>
                  <a:lnTo>
                    <a:pt x="595" y="16"/>
                  </a:lnTo>
                  <a:lnTo>
                    <a:pt x="588" y="11"/>
                  </a:lnTo>
                  <a:lnTo>
                    <a:pt x="580" y="7"/>
                  </a:lnTo>
                  <a:lnTo>
                    <a:pt x="572" y="4"/>
                  </a:lnTo>
                  <a:lnTo>
                    <a:pt x="563" y="2"/>
                  </a:lnTo>
                  <a:lnTo>
                    <a:pt x="554" y="1"/>
                  </a:lnTo>
                  <a:lnTo>
                    <a:pt x="545"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304" name="Google Shape;304;p15"/>
            <p:cNvSpPr/>
            <p:nvPr/>
          </p:nvSpPr>
          <p:spPr>
            <a:xfrm>
              <a:off x="1063625" y="1023938"/>
              <a:ext cx="9525" cy="9525"/>
            </a:xfrm>
            <a:custGeom>
              <a:avLst/>
              <a:gdLst/>
              <a:ahLst/>
              <a:cxnLst/>
              <a:rect l="l" t="t" r="r" b="b"/>
              <a:pathLst>
                <a:path w="30" h="30" extrusionOk="0">
                  <a:moveTo>
                    <a:pt x="15" y="0"/>
                  </a:moveTo>
                  <a:lnTo>
                    <a:pt x="11" y="0"/>
                  </a:lnTo>
                  <a:lnTo>
                    <a:pt x="9" y="1"/>
                  </a:lnTo>
                  <a:lnTo>
                    <a:pt x="6" y="3"/>
                  </a:lnTo>
                  <a:lnTo>
                    <a:pt x="4" y="4"/>
                  </a:lnTo>
                  <a:lnTo>
                    <a:pt x="2" y="6"/>
                  </a:lnTo>
                  <a:lnTo>
                    <a:pt x="1" y="10"/>
                  </a:lnTo>
                  <a:lnTo>
                    <a:pt x="0" y="12"/>
                  </a:lnTo>
                  <a:lnTo>
                    <a:pt x="0" y="15"/>
                  </a:lnTo>
                  <a:lnTo>
                    <a:pt x="0" y="18"/>
                  </a:lnTo>
                  <a:lnTo>
                    <a:pt x="1" y="21"/>
                  </a:lnTo>
                  <a:lnTo>
                    <a:pt x="2" y="24"/>
                  </a:lnTo>
                  <a:lnTo>
                    <a:pt x="4" y="26"/>
                  </a:lnTo>
                  <a:lnTo>
                    <a:pt x="6" y="28"/>
                  </a:lnTo>
                  <a:lnTo>
                    <a:pt x="9" y="29"/>
                  </a:lnTo>
                  <a:lnTo>
                    <a:pt x="11" y="30"/>
                  </a:lnTo>
                  <a:lnTo>
                    <a:pt x="15" y="30"/>
                  </a:lnTo>
                  <a:lnTo>
                    <a:pt x="18" y="30"/>
                  </a:lnTo>
                  <a:lnTo>
                    <a:pt x="21" y="29"/>
                  </a:lnTo>
                  <a:lnTo>
                    <a:pt x="23" y="28"/>
                  </a:lnTo>
                  <a:lnTo>
                    <a:pt x="25" y="26"/>
                  </a:lnTo>
                  <a:lnTo>
                    <a:pt x="27" y="24"/>
                  </a:lnTo>
                  <a:lnTo>
                    <a:pt x="29" y="21"/>
                  </a:lnTo>
                  <a:lnTo>
                    <a:pt x="30" y="18"/>
                  </a:lnTo>
                  <a:lnTo>
                    <a:pt x="30" y="15"/>
                  </a:lnTo>
                  <a:lnTo>
                    <a:pt x="30" y="12"/>
                  </a:lnTo>
                  <a:lnTo>
                    <a:pt x="29" y="10"/>
                  </a:lnTo>
                  <a:lnTo>
                    <a:pt x="27" y="6"/>
                  </a:lnTo>
                  <a:lnTo>
                    <a:pt x="25" y="4"/>
                  </a:lnTo>
                  <a:lnTo>
                    <a:pt x="23" y="3"/>
                  </a:lnTo>
                  <a:lnTo>
                    <a:pt x="21" y="1"/>
                  </a:lnTo>
                  <a:lnTo>
                    <a:pt x="18" y="0"/>
                  </a:lnTo>
                  <a:lnTo>
                    <a:pt x="15"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305" name="Google Shape;305;p15"/>
            <p:cNvSpPr/>
            <p:nvPr/>
          </p:nvSpPr>
          <p:spPr>
            <a:xfrm>
              <a:off x="909638" y="917575"/>
              <a:ext cx="38100" cy="9525"/>
            </a:xfrm>
            <a:custGeom>
              <a:avLst/>
              <a:gdLst/>
              <a:ahLst/>
              <a:cxnLst/>
              <a:rect l="l" t="t" r="r" b="b"/>
              <a:pathLst>
                <a:path w="120" h="30" extrusionOk="0">
                  <a:moveTo>
                    <a:pt x="105" y="0"/>
                  </a:moveTo>
                  <a:lnTo>
                    <a:pt x="15" y="0"/>
                  </a:lnTo>
                  <a:lnTo>
                    <a:pt x="12" y="0"/>
                  </a:lnTo>
                  <a:lnTo>
                    <a:pt x="8" y="1"/>
                  </a:lnTo>
                  <a:lnTo>
                    <a:pt x="6" y="2"/>
                  </a:lnTo>
                  <a:lnTo>
                    <a:pt x="4" y="4"/>
                  </a:lnTo>
                  <a:lnTo>
                    <a:pt x="2" y="6"/>
                  </a:lnTo>
                  <a:lnTo>
                    <a:pt x="1" y="8"/>
                  </a:lnTo>
                  <a:lnTo>
                    <a:pt x="0" y="11"/>
                  </a:lnTo>
                  <a:lnTo>
                    <a:pt x="0" y="15"/>
                  </a:lnTo>
                  <a:lnTo>
                    <a:pt x="0" y="18"/>
                  </a:lnTo>
                  <a:lnTo>
                    <a:pt x="1" y="20"/>
                  </a:lnTo>
                  <a:lnTo>
                    <a:pt x="2" y="23"/>
                  </a:lnTo>
                  <a:lnTo>
                    <a:pt x="4" y="25"/>
                  </a:lnTo>
                  <a:lnTo>
                    <a:pt x="6" y="28"/>
                  </a:lnTo>
                  <a:lnTo>
                    <a:pt x="8" y="29"/>
                  </a:lnTo>
                  <a:lnTo>
                    <a:pt x="12" y="30"/>
                  </a:lnTo>
                  <a:lnTo>
                    <a:pt x="15" y="30"/>
                  </a:lnTo>
                  <a:lnTo>
                    <a:pt x="105" y="30"/>
                  </a:lnTo>
                  <a:lnTo>
                    <a:pt x="108" y="30"/>
                  </a:lnTo>
                  <a:lnTo>
                    <a:pt x="111" y="29"/>
                  </a:lnTo>
                  <a:lnTo>
                    <a:pt x="114" y="28"/>
                  </a:lnTo>
                  <a:lnTo>
                    <a:pt x="116" y="25"/>
                  </a:lnTo>
                  <a:lnTo>
                    <a:pt x="118" y="23"/>
                  </a:lnTo>
                  <a:lnTo>
                    <a:pt x="119" y="20"/>
                  </a:lnTo>
                  <a:lnTo>
                    <a:pt x="120" y="18"/>
                  </a:lnTo>
                  <a:lnTo>
                    <a:pt x="120" y="15"/>
                  </a:lnTo>
                  <a:lnTo>
                    <a:pt x="120" y="11"/>
                  </a:lnTo>
                  <a:lnTo>
                    <a:pt x="119" y="8"/>
                  </a:lnTo>
                  <a:lnTo>
                    <a:pt x="118" y="6"/>
                  </a:lnTo>
                  <a:lnTo>
                    <a:pt x="116" y="4"/>
                  </a:lnTo>
                  <a:lnTo>
                    <a:pt x="114" y="2"/>
                  </a:lnTo>
                  <a:lnTo>
                    <a:pt x="111" y="1"/>
                  </a:lnTo>
                  <a:lnTo>
                    <a:pt x="108" y="0"/>
                  </a:lnTo>
                  <a:lnTo>
                    <a:pt x="105"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306" name="Google Shape;306;p15"/>
            <p:cNvSpPr/>
            <p:nvPr/>
          </p:nvSpPr>
          <p:spPr>
            <a:xfrm>
              <a:off x="881063" y="784225"/>
              <a:ext cx="153988" cy="114300"/>
            </a:xfrm>
            <a:custGeom>
              <a:avLst/>
              <a:gdLst/>
              <a:ahLst/>
              <a:cxnLst/>
              <a:rect l="l" t="t" r="r" b="b"/>
              <a:pathLst>
                <a:path w="483" h="363" extrusionOk="0">
                  <a:moveTo>
                    <a:pt x="30" y="60"/>
                  </a:moveTo>
                  <a:lnTo>
                    <a:pt x="31" y="55"/>
                  </a:lnTo>
                  <a:lnTo>
                    <a:pt x="32" y="48"/>
                  </a:lnTo>
                  <a:lnTo>
                    <a:pt x="35" y="44"/>
                  </a:lnTo>
                  <a:lnTo>
                    <a:pt x="38" y="39"/>
                  </a:lnTo>
                  <a:lnTo>
                    <a:pt x="44" y="36"/>
                  </a:lnTo>
                  <a:lnTo>
                    <a:pt x="48" y="32"/>
                  </a:lnTo>
                  <a:lnTo>
                    <a:pt x="54" y="31"/>
                  </a:lnTo>
                  <a:lnTo>
                    <a:pt x="60" y="30"/>
                  </a:lnTo>
                  <a:lnTo>
                    <a:pt x="423" y="30"/>
                  </a:lnTo>
                  <a:lnTo>
                    <a:pt x="430" y="31"/>
                  </a:lnTo>
                  <a:lnTo>
                    <a:pt x="435" y="32"/>
                  </a:lnTo>
                  <a:lnTo>
                    <a:pt x="441" y="36"/>
                  </a:lnTo>
                  <a:lnTo>
                    <a:pt x="445" y="39"/>
                  </a:lnTo>
                  <a:lnTo>
                    <a:pt x="448" y="44"/>
                  </a:lnTo>
                  <a:lnTo>
                    <a:pt x="451" y="48"/>
                  </a:lnTo>
                  <a:lnTo>
                    <a:pt x="453" y="55"/>
                  </a:lnTo>
                  <a:lnTo>
                    <a:pt x="453" y="60"/>
                  </a:lnTo>
                  <a:lnTo>
                    <a:pt x="453" y="273"/>
                  </a:lnTo>
                  <a:lnTo>
                    <a:pt x="30" y="273"/>
                  </a:lnTo>
                  <a:lnTo>
                    <a:pt x="30" y="60"/>
                  </a:lnTo>
                  <a:close/>
                  <a:moveTo>
                    <a:pt x="196" y="333"/>
                  </a:moveTo>
                  <a:lnTo>
                    <a:pt x="60" y="333"/>
                  </a:lnTo>
                  <a:lnTo>
                    <a:pt x="54" y="333"/>
                  </a:lnTo>
                  <a:lnTo>
                    <a:pt x="48" y="330"/>
                  </a:lnTo>
                  <a:lnTo>
                    <a:pt x="44" y="327"/>
                  </a:lnTo>
                  <a:lnTo>
                    <a:pt x="38" y="324"/>
                  </a:lnTo>
                  <a:lnTo>
                    <a:pt x="35" y="320"/>
                  </a:lnTo>
                  <a:lnTo>
                    <a:pt x="32" y="314"/>
                  </a:lnTo>
                  <a:lnTo>
                    <a:pt x="31" y="309"/>
                  </a:lnTo>
                  <a:lnTo>
                    <a:pt x="30" y="303"/>
                  </a:lnTo>
                  <a:lnTo>
                    <a:pt x="468" y="303"/>
                  </a:lnTo>
                  <a:lnTo>
                    <a:pt x="472" y="303"/>
                  </a:lnTo>
                  <a:lnTo>
                    <a:pt x="475" y="301"/>
                  </a:lnTo>
                  <a:lnTo>
                    <a:pt x="477" y="300"/>
                  </a:lnTo>
                  <a:lnTo>
                    <a:pt x="479" y="298"/>
                  </a:lnTo>
                  <a:lnTo>
                    <a:pt x="481" y="296"/>
                  </a:lnTo>
                  <a:lnTo>
                    <a:pt x="482" y="293"/>
                  </a:lnTo>
                  <a:lnTo>
                    <a:pt x="483" y="291"/>
                  </a:lnTo>
                  <a:lnTo>
                    <a:pt x="483" y="288"/>
                  </a:lnTo>
                  <a:lnTo>
                    <a:pt x="483" y="60"/>
                  </a:lnTo>
                  <a:lnTo>
                    <a:pt x="483" y="54"/>
                  </a:lnTo>
                  <a:lnTo>
                    <a:pt x="482" y="48"/>
                  </a:lnTo>
                  <a:lnTo>
                    <a:pt x="481" y="42"/>
                  </a:lnTo>
                  <a:lnTo>
                    <a:pt x="479" y="37"/>
                  </a:lnTo>
                  <a:lnTo>
                    <a:pt x="477" y="31"/>
                  </a:lnTo>
                  <a:lnTo>
                    <a:pt x="474" y="27"/>
                  </a:lnTo>
                  <a:lnTo>
                    <a:pt x="471" y="22"/>
                  </a:lnTo>
                  <a:lnTo>
                    <a:pt x="466" y="17"/>
                  </a:lnTo>
                  <a:lnTo>
                    <a:pt x="462" y="14"/>
                  </a:lnTo>
                  <a:lnTo>
                    <a:pt x="458" y="10"/>
                  </a:lnTo>
                  <a:lnTo>
                    <a:pt x="452" y="8"/>
                  </a:lnTo>
                  <a:lnTo>
                    <a:pt x="447" y="5"/>
                  </a:lnTo>
                  <a:lnTo>
                    <a:pt x="442" y="2"/>
                  </a:lnTo>
                  <a:lnTo>
                    <a:pt x="435" y="1"/>
                  </a:lnTo>
                  <a:lnTo>
                    <a:pt x="430" y="0"/>
                  </a:lnTo>
                  <a:lnTo>
                    <a:pt x="423" y="0"/>
                  </a:lnTo>
                  <a:lnTo>
                    <a:pt x="60" y="0"/>
                  </a:lnTo>
                  <a:lnTo>
                    <a:pt x="54" y="0"/>
                  </a:lnTo>
                  <a:lnTo>
                    <a:pt x="48" y="1"/>
                  </a:lnTo>
                  <a:lnTo>
                    <a:pt x="43" y="2"/>
                  </a:lnTo>
                  <a:lnTo>
                    <a:pt x="36" y="5"/>
                  </a:lnTo>
                  <a:lnTo>
                    <a:pt x="31" y="8"/>
                  </a:lnTo>
                  <a:lnTo>
                    <a:pt x="27" y="10"/>
                  </a:lnTo>
                  <a:lnTo>
                    <a:pt x="21" y="14"/>
                  </a:lnTo>
                  <a:lnTo>
                    <a:pt x="17" y="17"/>
                  </a:lnTo>
                  <a:lnTo>
                    <a:pt x="14" y="22"/>
                  </a:lnTo>
                  <a:lnTo>
                    <a:pt x="10" y="27"/>
                  </a:lnTo>
                  <a:lnTo>
                    <a:pt x="7" y="31"/>
                  </a:lnTo>
                  <a:lnTo>
                    <a:pt x="4" y="37"/>
                  </a:lnTo>
                  <a:lnTo>
                    <a:pt x="2" y="42"/>
                  </a:lnTo>
                  <a:lnTo>
                    <a:pt x="1" y="48"/>
                  </a:lnTo>
                  <a:lnTo>
                    <a:pt x="0" y="54"/>
                  </a:lnTo>
                  <a:lnTo>
                    <a:pt x="0" y="60"/>
                  </a:lnTo>
                  <a:lnTo>
                    <a:pt x="0" y="303"/>
                  </a:lnTo>
                  <a:lnTo>
                    <a:pt x="0" y="309"/>
                  </a:lnTo>
                  <a:lnTo>
                    <a:pt x="1" y="314"/>
                  </a:lnTo>
                  <a:lnTo>
                    <a:pt x="2" y="321"/>
                  </a:lnTo>
                  <a:lnTo>
                    <a:pt x="4" y="326"/>
                  </a:lnTo>
                  <a:lnTo>
                    <a:pt x="7" y="331"/>
                  </a:lnTo>
                  <a:lnTo>
                    <a:pt x="10" y="336"/>
                  </a:lnTo>
                  <a:lnTo>
                    <a:pt x="14" y="341"/>
                  </a:lnTo>
                  <a:lnTo>
                    <a:pt x="17" y="345"/>
                  </a:lnTo>
                  <a:lnTo>
                    <a:pt x="21" y="349"/>
                  </a:lnTo>
                  <a:lnTo>
                    <a:pt x="27" y="353"/>
                  </a:lnTo>
                  <a:lnTo>
                    <a:pt x="31" y="356"/>
                  </a:lnTo>
                  <a:lnTo>
                    <a:pt x="36" y="358"/>
                  </a:lnTo>
                  <a:lnTo>
                    <a:pt x="43" y="360"/>
                  </a:lnTo>
                  <a:lnTo>
                    <a:pt x="48" y="361"/>
                  </a:lnTo>
                  <a:lnTo>
                    <a:pt x="54" y="363"/>
                  </a:lnTo>
                  <a:lnTo>
                    <a:pt x="60" y="363"/>
                  </a:lnTo>
                  <a:lnTo>
                    <a:pt x="196" y="363"/>
                  </a:lnTo>
                  <a:lnTo>
                    <a:pt x="199" y="363"/>
                  </a:lnTo>
                  <a:lnTo>
                    <a:pt x="202" y="361"/>
                  </a:lnTo>
                  <a:lnTo>
                    <a:pt x="205" y="360"/>
                  </a:lnTo>
                  <a:lnTo>
                    <a:pt x="207" y="358"/>
                  </a:lnTo>
                  <a:lnTo>
                    <a:pt x="209" y="356"/>
                  </a:lnTo>
                  <a:lnTo>
                    <a:pt x="210" y="354"/>
                  </a:lnTo>
                  <a:lnTo>
                    <a:pt x="211" y="351"/>
                  </a:lnTo>
                  <a:lnTo>
                    <a:pt x="211" y="348"/>
                  </a:lnTo>
                  <a:lnTo>
                    <a:pt x="211" y="344"/>
                  </a:lnTo>
                  <a:lnTo>
                    <a:pt x="210" y="342"/>
                  </a:lnTo>
                  <a:lnTo>
                    <a:pt x="209" y="339"/>
                  </a:lnTo>
                  <a:lnTo>
                    <a:pt x="207" y="337"/>
                  </a:lnTo>
                  <a:lnTo>
                    <a:pt x="205" y="336"/>
                  </a:lnTo>
                  <a:lnTo>
                    <a:pt x="202" y="334"/>
                  </a:lnTo>
                  <a:lnTo>
                    <a:pt x="199" y="333"/>
                  </a:lnTo>
                  <a:lnTo>
                    <a:pt x="196" y="333"/>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grpSp>
      <p:sp>
        <p:nvSpPr>
          <p:cNvPr id="311" name="Google Shape;311;p15"/>
          <p:cNvSpPr txBox="1"/>
          <p:nvPr/>
        </p:nvSpPr>
        <p:spPr>
          <a:xfrm>
            <a:off x="5546834" y="1137038"/>
            <a:ext cx="1101900" cy="2001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endParaRPr sz="1300">
              <a:solidFill>
                <a:srgbClr val="3F3F3F"/>
              </a:solidFill>
              <a:latin typeface="Quattrocento Sans"/>
              <a:ea typeface="Quattrocento Sans"/>
              <a:cs typeface="Quattrocento Sans"/>
              <a:sym typeface="Quattrocento Sans"/>
            </a:endParaRPr>
          </a:p>
        </p:txBody>
      </p:sp>
      <p:sp>
        <p:nvSpPr>
          <p:cNvPr id="314" name="Google Shape;314;p15"/>
          <p:cNvSpPr txBox="1"/>
          <p:nvPr/>
        </p:nvSpPr>
        <p:spPr>
          <a:xfrm>
            <a:off x="235541" y="2400390"/>
            <a:ext cx="928800" cy="1692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1100">
              <a:solidFill>
                <a:srgbClr val="3F3F3F"/>
              </a:solidFill>
              <a:latin typeface="Quattrocento Sans"/>
              <a:ea typeface="Quattrocento Sans"/>
              <a:cs typeface="Quattrocento Sans"/>
              <a:sym typeface="Quattrocento Sans"/>
            </a:endParaRPr>
          </a:p>
        </p:txBody>
      </p:sp>
      <p:sp>
        <p:nvSpPr>
          <p:cNvPr id="2" name="Slide Number Placeholder 1">
            <a:extLst>
              <a:ext uri="{FF2B5EF4-FFF2-40B4-BE49-F238E27FC236}">
                <a16:creationId xmlns:a16="http://schemas.microsoft.com/office/drawing/2014/main" id="{208A17C6-4232-D543-8235-2E0DD11C651E}"/>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14</a:t>
            </a:fld>
            <a:endParaRPr lang="en-GB" b="1">
              <a:solidFill>
                <a:schemeClr val="accent1"/>
              </a:solidFill>
            </a:endParaRPr>
          </a:p>
        </p:txBody>
      </p:sp>
      <p:sp>
        <p:nvSpPr>
          <p:cNvPr id="14" name="Google Shape;299;p15">
            <a:extLst>
              <a:ext uri="{FF2B5EF4-FFF2-40B4-BE49-F238E27FC236}">
                <a16:creationId xmlns:a16="http://schemas.microsoft.com/office/drawing/2014/main" id="{BD00F3A9-7E98-E344-B829-4132096E86A0}"/>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grpSp>
        <p:nvGrpSpPr>
          <p:cNvPr id="5" name="Group 4">
            <a:extLst>
              <a:ext uri="{FF2B5EF4-FFF2-40B4-BE49-F238E27FC236}">
                <a16:creationId xmlns:a16="http://schemas.microsoft.com/office/drawing/2014/main" id="{884512C3-D19F-7645-86E0-8ACFDE42EEAE}"/>
              </a:ext>
            </a:extLst>
          </p:cNvPr>
          <p:cNvGrpSpPr/>
          <p:nvPr/>
        </p:nvGrpSpPr>
        <p:grpSpPr>
          <a:xfrm>
            <a:off x="332755" y="1053193"/>
            <a:ext cx="1592036" cy="3714750"/>
            <a:chOff x="408214" y="1053193"/>
            <a:chExt cx="1592036" cy="3714750"/>
          </a:xfrm>
        </p:grpSpPr>
        <p:sp>
          <p:nvSpPr>
            <p:cNvPr id="15" name="Rounded Rectangle 14">
              <a:extLst>
                <a:ext uri="{FF2B5EF4-FFF2-40B4-BE49-F238E27FC236}">
                  <a16:creationId xmlns:a16="http://schemas.microsoft.com/office/drawing/2014/main" id="{4F2277D8-CA5E-C649-A550-B62DDD75DCE7}"/>
                </a:ext>
              </a:extLst>
            </p:cNvPr>
            <p:cNvSpPr/>
            <p:nvPr/>
          </p:nvSpPr>
          <p:spPr>
            <a:xfrm>
              <a:off x="408215" y="1053193"/>
              <a:ext cx="1592035" cy="3714750"/>
            </a:xfrm>
            <a:prstGeom prst="roundRect">
              <a:avLst/>
            </a:prstGeom>
            <a:ln>
              <a:solidFill>
                <a:srgbClr val="0647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7C2B4E4-E3C5-FC48-8654-006C6EE2E64E}"/>
                </a:ext>
              </a:extLst>
            </p:cNvPr>
            <p:cNvSpPr/>
            <p:nvPr/>
          </p:nvSpPr>
          <p:spPr>
            <a:xfrm>
              <a:off x="793748" y="1279990"/>
              <a:ext cx="820968" cy="769248"/>
            </a:xfrm>
            <a:prstGeom prst="ellipse">
              <a:avLst/>
            </a:prstGeom>
            <a:solidFill>
              <a:schemeClr val="bg1"/>
            </a:solidFill>
            <a:ln>
              <a:solidFill>
                <a:srgbClr val="06475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rgbClr val="000000"/>
                </a:solidFill>
                <a:cs typeface="Arial"/>
              </a:endParaRPr>
            </a:p>
          </p:txBody>
        </p:sp>
        <p:sp>
          <p:nvSpPr>
            <p:cNvPr id="4" name="TextBox 3">
              <a:extLst>
                <a:ext uri="{FF2B5EF4-FFF2-40B4-BE49-F238E27FC236}">
                  <a16:creationId xmlns:a16="http://schemas.microsoft.com/office/drawing/2014/main" id="{91C29935-C8DF-6A42-BEAE-363ECD767AD4}"/>
                </a:ext>
              </a:extLst>
            </p:cNvPr>
            <p:cNvSpPr txBox="1"/>
            <p:nvPr/>
          </p:nvSpPr>
          <p:spPr>
            <a:xfrm>
              <a:off x="408214" y="2146706"/>
              <a:ext cx="1592035" cy="2523768"/>
            </a:xfrm>
            <a:prstGeom prst="rect">
              <a:avLst/>
            </a:prstGeom>
            <a:noFill/>
          </p:spPr>
          <p:txBody>
            <a:bodyPr wrap="square" lIns="91440" tIns="45720" rIns="91440" bIns="45720" rtlCol="0" anchor="t">
              <a:spAutoFit/>
            </a:bodyPr>
            <a:lstStyle/>
            <a:p>
              <a:pPr algn="ctr"/>
              <a:r>
                <a:rPr lang="en-US" sz="2000" b="1">
                  <a:solidFill>
                    <a:schemeClr val="bg1"/>
                  </a:solidFill>
                  <a:latin typeface="Century Gothic"/>
                </a:rPr>
                <a:t>Cashless</a:t>
              </a:r>
            </a:p>
            <a:p>
              <a:pPr algn="ctr"/>
              <a:r>
                <a:rPr lang="en-US" sz="2000" b="1">
                  <a:solidFill>
                    <a:schemeClr val="bg1"/>
                  </a:solidFill>
                  <a:latin typeface="Century Gothic"/>
                </a:rPr>
                <a:t>Chris</a:t>
              </a:r>
              <a:r>
                <a:rPr lang="en-US" sz="2000">
                  <a:solidFill>
                    <a:schemeClr val="bg1"/>
                  </a:solidFill>
                  <a:latin typeface="Century Gothic"/>
                </a:rPr>
                <a:t> (S0)</a:t>
              </a:r>
              <a:endParaRPr lang="en-US" sz="2000">
                <a:solidFill>
                  <a:schemeClr val="bg1"/>
                </a:solidFill>
                <a:latin typeface="Century Gothic" panose="020B0502020202020204" pitchFamily="34" charset="0"/>
              </a:endParaRPr>
            </a:p>
            <a:p>
              <a:pPr algn="ctr"/>
              <a:endParaRPr lang="en-CA">
                <a:solidFill>
                  <a:schemeClr val="bg1"/>
                </a:solidFill>
                <a:latin typeface="Century Gothic" panose="020B0502020202020204" pitchFamily="34" charset="0"/>
                <a:ea typeface="Nunito"/>
                <a:cs typeface="Nunito"/>
                <a:sym typeface="Nunito"/>
              </a:endParaRPr>
            </a:p>
            <a:p>
              <a:pPr algn="ctr"/>
              <a:r>
                <a:rPr lang="en-CA" sz="1300">
                  <a:solidFill>
                    <a:schemeClr val="bg1"/>
                  </a:solidFill>
                  <a:latin typeface="Century Gothic"/>
                  <a:ea typeface="Nunito"/>
                  <a:cs typeface="Nunito"/>
                  <a:sym typeface="Nunito"/>
                </a:rPr>
                <a:t>Frequent credit card users with low credit limits, rarely make purchases but use cash advance frequently.</a:t>
              </a:r>
              <a:endParaRPr lang="en-CA" sz="1300">
                <a:solidFill>
                  <a:schemeClr val="bg1"/>
                </a:solidFill>
                <a:latin typeface="Century Gothic"/>
                <a:ea typeface="Nunito"/>
                <a:cs typeface="Nunito"/>
              </a:endParaRPr>
            </a:p>
          </p:txBody>
        </p:sp>
      </p:grpSp>
      <p:grpSp>
        <p:nvGrpSpPr>
          <p:cNvPr id="27" name="Group 26">
            <a:extLst>
              <a:ext uri="{FF2B5EF4-FFF2-40B4-BE49-F238E27FC236}">
                <a16:creationId xmlns:a16="http://schemas.microsoft.com/office/drawing/2014/main" id="{49D25532-95A8-4943-8AF7-841669BEA088}"/>
              </a:ext>
            </a:extLst>
          </p:cNvPr>
          <p:cNvGrpSpPr/>
          <p:nvPr/>
        </p:nvGrpSpPr>
        <p:grpSpPr>
          <a:xfrm>
            <a:off x="2037545" y="1053193"/>
            <a:ext cx="1592036" cy="3817336"/>
            <a:chOff x="408214" y="1053193"/>
            <a:chExt cx="1592036" cy="3817336"/>
          </a:xfrm>
        </p:grpSpPr>
        <p:sp>
          <p:nvSpPr>
            <p:cNvPr id="28" name="Rounded Rectangle 27">
              <a:extLst>
                <a:ext uri="{FF2B5EF4-FFF2-40B4-BE49-F238E27FC236}">
                  <a16:creationId xmlns:a16="http://schemas.microsoft.com/office/drawing/2014/main" id="{9B75FA71-C774-224F-B1DD-14CEFE5C1E6B}"/>
                </a:ext>
              </a:extLst>
            </p:cNvPr>
            <p:cNvSpPr/>
            <p:nvPr/>
          </p:nvSpPr>
          <p:spPr>
            <a:xfrm>
              <a:off x="408215" y="1053193"/>
              <a:ext cx="1592035" cy="3714750"/>
            </a:xfrm>
            <a:prstGeom prst="roundRect">
              <a:avLst/>
            </a:prstGeom>
            <a:ln>
              <a:solidFill>
                <a:srgbClr val="0647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6BA4A4A-D710-E54F-AD71-741E885BDB62}"/>
                </a:ext>
              </a:extLst>
            </p:cNvPr>
            <p:cNvSpPr/>
            <p:nvPr/>
          </p:nvSpPr>
          <p:spPr>
            <a:xfrm>
              <a:off x="793748" y="1279990"/>
              <a:ext cx="820968" cy="769248"/>
            </a:xfrm>
            <a:prstGeom prst="ellipse">
              <a:avLst/>
            </a:prstGeom>
            <a:solidFill>
              <a:schemeClr val="bg1"/>
            </a:solidFill>
            <a:ln>
              <a:solidFill>
                <a:srgbClr val="06475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rgbClr val="000000"/>
                </a:solidFill>
                <a:cs typeface="Arial"/>
              </a:endParaRPr>
            </a:p>
          </p:txBody>
        </p:sp>
        <p:sp>
          <p:nvSpPr>
            <p:cNvPr id="30" name="TextBox 29">
              <a:extLst>
                <a:ext uri="{FF2B5EF4-FFF2-40B4-BE49-F238E27FC236}">
                  <a16:creationId xmlns:a16="http://schemas.microsoft.com/office/drawing/2014/main" id="{ADD38C66-0BD7-7C4C-B513-F825E651DE57}"/>
                </a:ext>
              </a:extLst>
            </p:cNvPr>
            <p:cNvSpPr txBox="1"/>
            <p:nvPr/>
          </p:nvSpPr>
          <p:spPr>
            <a:xfrm>
              <a:off x="408214" y="2146706"/>
              <a:ext cx="1592035" cy="2723823"/>
            </a:xfrm>
            <a:prstGeom prst="rect">
              <a:avLst/>
            </a:prstGeom>
            <a:noFill/>
          </p:spPr>
          <p:txBody>
            <a:bodyPr wrap="square" lIns="91440" tIns="45720" rIns="91440" bIns="45720" rtlCol="0" anchor="t">
              <a:spAutoFit/>
            </a:bodyPr>
            <a:lstStyle/>
            <a:p>
              <a:pPr algn="ctr"/>
              <a:r>
                <a:rPr lang="en-US" sz="2000" b="1">
                  <a:solidFill>
                    <a:schemeClr val="bg1"/>
                  </a:solidFill>
                  <a:latin typeface="Century Gothic"/>
                </a:rPr>
                <a:t>Instalment Ivan</a:t>
              </a:r>
              <a:r>
                <a:rPr lang="en-US" sz="2000">
                  <a:solidFill>
                    <a:schemeClr val="bg1"/>
                  </a:solidFill>
                  <a:latin typeface="Century Gothic"/>
                </a:rPr>
                <a:t> (S1)</a:t>
              </a:r>
              <a:endParaRPr lang="en-US" sz="2000">
                <a:solidFill>
                  <a:schemeClr val="bg1"/>
                </a:solidFill>
                <a:latin typeface="Century Gothic" panose="020B0502020202020204" pitchFamily="34" charset="0"/>
              </a:endParaRPr>
            </a:p>
            <a:p>
              <a:pPr algn="ctr"/>
              <a:endParaRPr lang="en-CA">
                <a:solidFill>
                  <a:schemeClr val="bg1"/>
                </a:solidFill>
                <a:latin typeface="Century Gothic" panose="020B0502020202020204" pitchFamily="34" charset="0"/>
                <a:ea typeface="Nunito"/>
                <a:cs typeface="Nunito"/>
                <a:sym typeface="Nunito"/>
              </a:endParaRPr>
            </a:p>
            <a:p>
              <a:pPr algn="ctr"/>
              <a:r>
                <a:rPr lang="en-CA" sz="1300">
                  <a:solidFill>
                    <a:schemeClr val="bg1"/>
                  </a:solidFill>
                  <a:latin typeface="Century Gothic"/>
                  <a:ea typeface="Nunito"/>
                  <a:cs typeface="Nunito"/>
                  <a:sym typeface="Nunito"/>
                </a:rPr>
                <a:t>Frequent credit card users with low credit limits, prefer to purchase in instalments, rarely use cash advance.</a:t>
              </a:r>
              <a:endParaRPr lang="en-CA" sz="1300">
                <a:solidFill>
                  <a:schemeClr val="bg1"/>
                </a:solidFill>
                <a:latin typeface="Century Gothic"/>
                <a:ea typeface="Nunito"/>
                <a:cs typeface="Nunito"/>
              </a:endParaRPr>
            </a:p>
            <a:p>
              <a:pPr algn="ctr"/>
              <a:endParaRPr lang="en-CA" sz="1300">
                <a:solidFill>
                  <a:schemeClr val="bg1"/>
                </a:solidFill>
                <a:latin typeface="Century Gothic" panose="020B0502020202020204" pitchFamily="34" charset="0"/>
                <a:ea typeface="Nunito"/>
                <a:cs typeface="Nunito"/>
                <a:sym typeface="Nunito"/>
              </a:endParaRPr>
            </a:p>
          </p:txBody>
        </p:sp>
      </p:grpSp>
      <p:grpSp>
        <p:nvGrpSpPr>
          <p:cNvPr id="31" name="Group 30">
            <a:extLst>
              <a:ext uri="{FF2B5EF4-FFF2-40B4-BE49-F238E27FC236}">
                <a16:creationId xmlns:a16="http://schemas.microsoft.com/office/drawing/2014/main" id="{4C881EDB-3E23-9841-A3E5-9260E951F975}"/>
              </a:ext>
            </a:extLst>
          </p:cNvPr>
          <p:cNvGrpSpPr/>
          <p:nvPr/>
        </p:nvGrpSpPr>
        <p:grpSpPr>
          <a:xfrm>
            <a:off x="3742335" y="1053193"/>
            <a:ext cx="1592036" cy="3714750"/>
            <a:chOff x="408214" y="1053193"/>
            <a:chExt cx="1592036" cy="3714750"/>
          </a:xfrm>
        </p:grpSpPr>
        <p:sp>
          <p:nvSpPr>
            <p:cNvPr id="32" name="Rounded Rectangle 31">
              <a:extLst>
                <a:ext uri="{FF2B5EF4-FFF2-40B4-BE49-F238E27FC236}">
                  <a16:creationId xmlns:a16="http://schemas.microsoft.com/office/drawing/2014/main" id="{1A42773E-7795-EE41-ADE5-AEDBAD8CC13B}"/>
                </a:ext>
              </a:extLst>
            </p:cNvPr>
            <p:cNvSpPr/>
            <p:nvPr/>
          </p:nvSpPr>
          <p:spPr>
            <a:xfrm>
              <a:off x="408215" y="1053193"/>
              <a:ext cx="1592035" cy="3714750"/>
            </a:xfrm>
            <a:prstGeom prst="roundRect">
              <a:avLst/>
            </a:prstGeom>
            <a:ln>
              <a:solidFill>
                <a:srgbClr val="0647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DDD0C4ED-DE69-504C-8257-15499762F042}"/>
                </a:ext>
              </a:extLst>
            </p:cNvPr>
            <p:cNvSpPr/>
            <p:nvPr/>
          </p:nvSpPr>
          <p:spPr>
            <a:xfrm>
              <a:off x="793748" y="1279990"/>
              <a:ext cx="820968" cy="769248"/>
            </a:xfrm>
            <a:prstGeom prst="ellipse">
              <a:avLst/>
            </a:prstGeom>
            <a:solidFill>
              <a:schemeClr val="bg1"/>
            </a:solidFill>
            <a:ln>
              <a:solidFill>
                <a:srgbClr val="06475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rgbClr val="000000"/>
                </a:solidFill>
                <a:cs typeface="Arial"/>
              </a:endParaRPr>
            </a:p>
          </p:txBody>
        </p:sp>
        <p:sp>
          <p:nvSpPr>
            <p:cNvPr id="34" name="TextBox 33">
              <a:extLst>
                <a:ext uri="{FF2B5EF4-FFF2-40B4-BE49-F238E27FC236}">
                  <a16:creationId xmlns:a16="http://schemas.microsoft.com/office/drawing/2014/main" id="{CBA4C175-ABFA-184B-81EC-4FDC0AAF6383}"/>
                </a:ext>
              </a:extLst>
            </p:cNvPr>
            <p:cNvSpPr txBox="1"/>
            <p:nvPr/>
          </p:nvSpPr>
          <p:spPr>
            <a:xfrm>
              <a:off x="408214" y="2146706"/>
              <a:ext cx="1592035" cy="2523768"/>
            </a:xfrm>
            <a:prstGeom prst="rect">
              <a:avLst/>
            </a:prstGeom>
            <a:noFill/>
          </p:spPr>
          <p:txBody>
            <a:bodyPr wrap="square" lIns="91440" tIns="45720" rIns="91440" bIns="45720" rtlCol="0" anchor="t">
              <a:spAutoFit/>
            </a:bodyPr>
            <a:lstStyle/>
            <a:p>
              <a:pPr algn="ctr"/>
              <a:r>
                <a:rPr lang="en-US" sz="2000" b="1">
                  <a:solidFill>
                    <a:schemeClr val="bg1"/>
                  </a:solidFill>
                  <a:latin typeface="Century Gothic"/>
                </a:rPr>
                <a:t>Bored Bobby</a:t>
              </a:r>
              <a:r>
                <a:rPr lang="en-US" sz="2000">
                  <a:solidFill>
                    <a:schemeClr val="bg1"/>
                  </a:solidFill>
                  <a:latin typeface="Century Gothic"/>
                </a:rPr>
                <a:t> (S2)</a:t>
              </a:r>
              <a:endParaRPr lang="en-US" sz="2000">
                <a:solidFill>
                  <a:schemeClr val="bg1"/>
                </a:solidFill>
                <a:latin typeface="Century Gothic" panose="020B0502020202020204" pitchFamily="34" charset="0"/>
              </a:endParaRPr>
            </a:p>
            <a:p>
              <a:pPr algn="ctr"/>
              <a:endParaRPr lang="en-CA">
                <a:solidFill>
                  <a:schemeClr val="bg1"/>
                </a:solidFill>
                <a:latin typeface="Century Gothic" panose="020B0502020202020204" pitchFamily="34" charset="0"/>
                <a:ea typeface="Nunito"/>
                <a:cs typeface="Nunito"/>
                <a:sym typeface="Nunito"/>
              </a:endParaRPr>
            </a:p>
            <a:p>
              <a:pPr algn="ctr"/>
              <a:r>
                <a:rPr lang="en-CA" sz="1300">
                  <a:solidFill>
                    <a:schemeClr val="bg1"/>
                  </a:solidFill>
                  <a:latin typeface="Century Gothic"/>
                  <a:ea typeface="Nunito"/>
                  <a:cs typeface="Nunito"/>
                  <a:sym typeface="Nunito"/>
                </a:rPr>
                <a:t>Infrequent credit card users with low credit limits, rarely make any kind of credit card purchase and rarely use cash advance.</a:t>
              </a:r>
              <a:endParaRPr lang="en-CA" sz="1300">
                <a:solidFill>
                  <a:schemeClr val="bg1"/>
                </a:solidFill>
                <a:latin typeface="Century Gothic"/>
                <a:ea typeface="Nunito"/>
                <a:cs typeface="Nunito"/>
              </a:endParaRPr>
            </a:p>
          </p:txBody>
        </p:sp>
      </p:grpSp>
      <p:grpSp>
        <p:nvGrpSpPr>
          <p:cNvPr id="35" name="Group 34">
            <a:extLst>
              <a:ext uri="{FF2B5EF4-FFF2-40B4-BE49-F238E27FC236}">
                <a16:creationId xmlns:a16="http://schemas.microsoft.com/office/drawing/2014/main" id="{E8A358F1-09F8-EE48-A275-048D2A2FC65B}"/>
              </a:ext>
            </a:extLst>
          </p:cNvPr>
          <p:cNvGrpSpPr/>
          <p:nvPr/>
        </p:nvGrpSpPr>
        <p:grpSpPr>
          <a:xfrm>
            <a:off x="5447125" y="1053193"/>
            <a:ext cx="1592036" cy="3714750"/>
            <a:chOff x="408214" y="1053193"/>
            <a:chExt cx="1592036" cy="3714750"/>
          </a:xfrm>
        </p:grpSpPr>
        <p:sp>
          <p:nvSpPr>
            <p:cNvPr id="36" name="Rounded Rectangle 35">
              <a:extLst>
                <a:ext uri="{FF2B5EF4-FFF2-40B4-BE49-F238E27FC236}">
                  <a16:creationId xmlns:a16="http://schemas.microsoft.com/office/drawing/2014/main" id="{5186F343-39C9-E443-BD98-83F25955BD26}"/>
                </a:ext>
              </a:extLst>
            </p:cNvPr>
            <p:cNvSpPr/>
            <p:nvPr/>
          </p:nvSpPr>
          <p:spPr>
            <a:xfrm>
              <a:off x="408215" y="1053193"/>
              <a:ext cx="1592035" cy="3714750"/>
            </a:xfrm>
            <a:prstGeom prst="roundRect">
              <a:avLst/>
            </a:prstGeom>
            <a:ln>
              <a:solidFill>
                <a:srgbClr val="0647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6F135FD-E2A8-8C4E-A778-34AA800E80CE}"/>
                </a:ext>
              </a:extLst>
            </p:cNvPr>
            <p:cNvSpPr/>
            <p:nvPr/>
          </p:nvSpPr>
          <p:spPr>
            <a:xfrm>
              <a:off x="793748" y="1279990"/>
              <a:ext cx="820968" cy="769248"/>
            </a:xfrm>
            <a:prstGeom prst="ellipse">
              <a:avLst/>
            </a:prstGeom>
            <a:solidFill>
              <a:schemeClr val="bg1"/>
            </a:solidFill>
            <a:ln>
              <a:solidFill>
                <a:srgbClr val="06475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rgbClr val="000000"/>
                </a:solidFill>
                <a:cs typeface="Arial"/>
              </a:endParaRPr>
            </a:p>
          </p:txBody>
        </p:sp>
        <p:sp>
          <p:nvSpPr>
            <p:cNvPr id="38" name="TextBox 37">
              <a:extLst>
                <a:ext uri="{FF2B5EF4-FFF2-40B4-BE49-F238E27FC236}">
                  <a16:creationId xmlns:a16="http://schemas.microsoft.com/office/drawing/2014/main" id="{584D2DF4-7ABF-1540-B4CF-2F85E5415E6B}"/>
                </a:ext>
              </a:extLst>
            </p:cNvPr>
            <p:cNvSpPr txBox="1"/>
            <p:nvPr/>
          </p:nvSpPr>
          <p:spPr>
            <a:xfrm>
              <a:off x="408214" y="2146706"/>
              <a:ext cx="1592035" cy="2523768"/>
            </a:xfrm>
            <a:prstGeom prst="rect">
              <a:avLst/>
            </a:prstGeom>
            <a:noFill/>
          </p:spPr>
          <p:txBody>
            <a:bodyPr wrap="square" lIns="91440" tIns="45720" rIns="91440" bIns="45720" rtlCol="0" anchor="t">
              <a:spAutoFit/>
            </a:bodyPr>
            <a:lstStyle/>
            <a:p>
              <a:pPr algn="ctr"/>
              <a:r>
                <a:rPr lang="en-US" sz="2000" b="1">
                  <a:solidFill>
                    <a:schemeClr val="bg1"/>
                  </a:solidFill>
                  <a:latin typeface="Century Gothic"/>
                </a:rPr>
                <a:t>Wealthy Wendy</a:t>
              </a:r>
              <a:r>
                <a:rPr lang="en-US" sz="2000">
                  <a:solidFill>
                    <a:schemeClr val="bg1"/>
                  </a:solidFill>
                  <a:latin typeface="Century Gothic"/>
                </a:rPr>
                <a:t> (S3)</a:t>
              </a:r>
              <a:endParaRPr lang="en-US" sz="2000">
                <a:solidFill>
                  <a:schemeClr val="bg1"/>
                </a:solidFill>
                <a:latin typeface="Century Gothic" panose="020B0502020202020204" pitchFamily="34" charset="0"/>
              </a:endParaRPr>
            </a:p>
            <a:p>
              <a:pPr algn="ctr"/>
              <a:endParaRPr lang="en-CA">
                <a:solidFill>
                  <a:schemeClr val="bg1"/>
                </a:solidFill>
                <a:latin typeface="Century Gothic" panose="020B0502020202020204" pitchFamily="34" charset="0"/>
                <a:ea typeface="Nunito"/>
                <a:cs typeface="Nunito"/>
                <a:sym typeface="Nunito"/>
              </a:endParaRPr>
            </a:p>
            <a:p>
              <a:pPr algn="ctr"/>
              <a:r>
                <a:rPr lang="en-CA" sz="1300">
                  <a:solidFill>
                    <a:schemeClr val="bg1"/>
                  </a:solidFill>
                  <a:latin typeface="Century Gothic"/>
                  <a:ea typeface="Nunito"/>
                  <a:cs typeface="Nunito"/>
                  <a:sym typeface="Nunito"/>
                </a:rPr>
                <a:t>Frequent users with high credit limits, rarely use cash advance but make a lot of one-off and instalment purchases.</a:t>
              </a:r>
              <a:endParaRPr lang="en-CA" sz="1300">
                <a:solidFill>
                  <a:schemeClr val="bg1"/>
                </a:solidFill>
                <a:latin typeface="Century Gothic"/>
                <a:ea typeface="Nunito"/>
                <a:cs typeface="Nunito"/>
              </a:endParaRPr>
            </a:p>
          </p:txBody>
        </p:sp>
      </p:grpSp>
      <p:grpSp>
        <p:nvGrpSpPr>
          <p:cNvPr id="39" name="Group 38">
            <a:extLst>
              <a:ext uri="{FF2B5EF4-FFF2-40B4-BE49-F238E27FC236}">
                <a16:creationId xmlns:a16="http://schemas.microsoft.com/office/drawing/2014/main" id="{12E7BAA4-9EB2-2741-B74C-9637A29DD2DE}"/>
              </a:ext>
            </a:extLst>
          </p:cNvPr>
          <p:cNvGrpSpPr/>
          <p:nvPr/>
        </p:nvGrpSpPr>
        <p:grpSpPr>
          <a:xfrm>
            <a:off x="7151913" y="1053193"/>
            <a:ext cx="1592036" cy="3714750"/>
            <a:chOff x="408214" y="1053193"/>
            <a:chExt cx="1592036" cy="3714750"/>
          </a:xfrm>
        </p:grpSpPr>
        <p:sp>
          <p:nvSpPr>
            <p:cNvPr id="40" name="Rounded Rectangle 39">
              <a:extLst>
                <a:ext uri="{FF2B5EF4-FFF2-40B4-BE49-F238E27FC236}">
                  <a16:creationId xmlns:a16="http://schemas.microsoft.com/office/drawing/2014/main" id="{CB6E7B08-1A30-DE4C-B548-42F66E61EA0D}"/>
                </a:ext>
              </a:extLst>
            </p:cNvPr>
            <p:cNvSpPr/>
            <p:nvPr/>
          </p:nvSpPr>
          <p:spPr>
            <a:xfrm>
              <a:off x="408215" y="1053193"/>
              <a:ext cx="1592035" cy="3714750"/>
            </a:xfrm>
            <a:prstGeom prst="roundRect">
              <a:avLst/>
            </a:prstGeom>
            <a:ln>
              <a:solidFill>
                <a:srgbClr val="0647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9119C94-6495-444A-9040-42A9161A563E}"/>
                </a:ext>
              </a:extLst>
            </p:cNvPr>
            <p:cNvSpPr/>
            <p:nvPr/>
          </p:nvSpPr>
          <p:spPr>
            <a:xfrm>
              <a:off x="793748" y="1279990"/>
              <a:ext cx="820968" cy="769248"/>
            </a:xfrm>
            <a:prstGeom prst="ellipse">
              <a:avLst/>
            </a:prstGeom>
            <a:solidFill>
              <a:schemeClr val="bg1"/>
            </a:solidFill>
            <a:ln>
              <a:solidFill>
                <a:srgbClr val="06475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solidFill>
                  <a:srgbClr val="000000"/>
                </a:solidFill>
                <a:cs typeface="Arial"/>
              </a:endParaRPr>
            </a:p>
          </p:txBody>
        </p:sp>
        <p:sp>
          <p:nvSpPr>
            <p:cNvPr id="42" name="TextBox 41">
              <a:extLst>
                <a:ext uri="{FF2B5EF4-FFF2-40B4-BE49-F238E27FC236}">
                  <a16:creationId xmlns:a16="http://schemas.microsoft.com/office/drawing/2014/main" id="{456BF040-A442-C143-86E2-08E6531BD620}"/>
                </a:ext>
              </a:extLst>
            </p:cNvPr>
            <p:cNvSpPr txBox="1"/>
            <p:nvPr/>
          </p:nvSpPr>
          <p:spPr>
            <a:xfrm>
              <a:off x="408214" y="2146706"/>
              <a:ext cx="1592035" cy="2523768"/>
            </a:xfrm>
            <a:prstGeom prst="rect">
              <a:avLst/>
            </a:prstGeom>
            <a:noFill/>
          </p:spPr>
          <p:txBody>
            <a:bodyPr wrap="square" lIns="91440" tIns="45720" rIns="91440" bIns="45720" rtlCol="0" anchor="t">
              <a:spAutoFit/>
            </a:bodyPr>
            <a:lstStyle/>
            <a:p>
              <a:pPr algn="ctr"/>
              <a:r>
                <a:rPr lang="en-US" sz="2000" b="1">
                  <a:solidFill>
                    <a:schemeClr val="bg1"/>
                  </a:solidFill>
                  <a:latin typeface="Century Gothic"/>
                </a:rPr>
                <a:t>Safe</a:t>
              </a:r>
            </a:p>
            <a:p>
              <a:pPr algn="ctr"/>
              <a:r>
                <a:rPr lang="en-US" sz="2000" b="1">
                  <a:solidFill>
                    <a:schemeClr val="bg1"/>
                  </a:solidFill>
                  <a:latin typeface="Century Gothic"/>
                </a:rPr>
                <a:t>Suzie</a:t>
              </a:r>
              <a:r>
                <a:rPr lang="en-US" sz="2000">
                  <a:solidFill>
                    <a:schemeClr val="bg1"/>
                  </a:solidFill>
                  <a:latin typeface="Century Gothic"/>
                </a:rPr>
                <a:t> (S4)</a:t>
              </a:r>
              <a:endParaRPr lang="en-US" sz="2000" b="1">
                <a:solidFill>
                  <a:schemeClr val="bg1"/>
                </a:solidFill>
                <a:latin typeface="Century Gothic" panose="020B0502020202020204" pitchFamily="34" charset="0"/>
              </a:endParaRPr>
            </a:p>
            <a:p>
              <a:pPr algn="ctr"/>
              <a:endParaRPr lang="en-CA">
                <a:solidFill>
                  <a:schemeClr val="bg1"/>
                </a:solidFill>
                <a:latin typeface="Century Gothic" panose="020B0502020202020204" pitchFamily="34" charset="0"/>
                <a:ea typeface="Nunito"/>
                <a:cs typeface="Nunito"/>
                <a:sym typeface="Nunito"/>
              </a:endParaRPr>
            </a:p>
            <a:p>
              <a:pPr algn="ctr"/>
              <a:r>
                <a:rPr lang="en-CA" sz="1300">
                  <a:solidFill>
                    <a:schemeClr val="bg1"/>
                  </a:solidFill>
                  <a:latin typeface="Century Gothic"/>
                  <a:ea typeface="Nunito"/>
                  <a:cs typeface="Nunito"/>
                  <a:sym typeface="Nunito"/>
                </a:rPr>
                <a:t>Frequent users with moderate credit limits, prefer to purchase outright, rarely use cash advance.</a:t>
              </a:r>
              <a:endParaRPr lang="en-CA" sz="1300">
                <a:solidFill>
                  <a:schemeClr val="bg1"/>
                </a:solidFill>
                <a:latin typeface="Century Gothic"/>
                <a:ea typeface="Nunito"/>
                <a:cs typeface="Nunito"/>
              </a:endParaRPr>
            </a:p>
          </p:txBody>
        </p:sp>
      </p:grpSp>
      <p:pic>
        <p:nvPicPr>
          <p:cNvPr id="7" name="Picture 7" descr="A picture containing graphical user interface&#10;&#10;Description automatically generated">
            <a:extLst>
              <a:ext uri="{FF2B5EF4-FFF2-40B4-BE49-F238E27FC236}">
                <a16:creationId xmlns:a16="http://schemas.microsoft.com/office/drawing/2014/main" id="{F82F0B9A-4BEF-ED78-395C-28198A751C39}"/>
              </a:ext>
            </a:extLst>
          </p:cNvPr>
          <p:cNvPicPr>
            <a:picLocks noChangeAspect="1"/>
          </p:cNvPicPr>
          <p:nvPr/>
        </p:nvPicPr>
        <p:blipFill rotWithShape="1">
          <a:blip r:embed="rId3"/>
          <a:srcRect t="25445" r="74046" b="50004"/>
          <a:stretch/>
        </p:blipFill>
        <p:spPr>
          <a:xfrm>
            <a:off x="746512" y="1296485"/>
            <a:ext cx="735981" cy="749920"/>
          </a:xfrm>
          <a:prstGeom prst="rect">
            <a:avLst/>
          </a:prstGeom>
        </p:spPr>
      </p:pic>
      <p:pic>
        <p:nvPicPr>
          <p:cNvPr id="8" name="Picture 8" descr="A picture containing graphical user interface&#10;&#10;Description automatically generated">
            <a:extLst>
              <a:ext uri="{FF2B5EF4-FFF2-40B4-BE49-F238E27FC236}">
                <a16:creationId xmlns:a16="http://schemas.microsoft.com/office/drawing/2014/main" id="{9E57C27F-0219-893D-24D2-2F37BE7E6E91}"/>
              </a:ext>
            </a:extLst>
          </p:cNvPr>
          <p:cNvPicPr>
            <a:picLocks noChangeAspect="1"/>
          </p:cNvPicPr>
          <p:nvPr/>
        </p:nvPicPr>
        <p:blipFill rotWithShape="1">
          <a:blip r:embed="rId3"/>
          <a:srcRect l="73537" r="-254" b="74809"/>
          <a:stretch/>
        </p:blipFill>
        <p:spPr>
          <a:xfrm>
            <a:off x="5857643" y="1285023"/>
            <a:ext cx="783720" cy="732312"/>
          </a:xfrm>
          <a:prstGeom prst="rect">
            <a:avLst/>
          </a:prstGeom>
        </p:spPr>
      </p:pic>
      <p:pic>
        <p:nvPicPr>
          <p:cNvPr id="9" name="Picture 9" descr="A picture containing graphical user interface&#10;&#10;Description automatically generated">
            <a:extLst>
              <a:ext uri="{FF2B5EF4-FFF2-40B4-BE49-F238E27FC236}">
                <a16:creationId xmlns:a16="http://schemas.microsoft.com/office/drawing/2014/main" id="{41BE7B74-F08D-7699-602A-1FEE1E47BFD9}"/>
              </a:ext>
            </a:extLst>
          </p:cNvPr>
          <p:cNvPicPr>
            <a:picLocks noChangeAspect="1"/>
          </p:cNvPicPr>
          <p:nvPr/>
        </p:nvPicPr>
        <p:blipFill rotWithShape="1">
          <a:blip r:embed="rId3"/>
          <a:srcRect r="73537" b="74046"/>
          <a:stretch/>
        </p:blipFill>
        <p:spPr>
          <a:xfrm>
            <a:off x="7561998" y="1286211"/>
            <a:ext cx="770389" cy="759601"/>
          </a:xfrm>
          <a:prstGeom prst="rect">
            <a:avLst/>
          </a:prstGeom>
        </p:spPr>
      </p:pic>
      <p:pic>
        <p:nvPicPr>
          <p:cNvPr id="10" name="Picture 10" descr="A picture containing graphical user interface&#10;&#10;Description automatically generated">
            <a:extLst>
              <a:ext uri="{FF2B5EF4-FFF2-40B4-BE49-F238E27FC236}">
                <a16:creationId xmlns:a16="http://schemas.microsoft.com/office/drawing/2014/main" id="{11349EDA-7F00-C1D4-A88B-2012148E6605}"/>
              </a:ext>
            </a:extLst>
          </p:cNvPr>
          <p:cNvPicPr>
            <a:picLocks noChangeAspect="1"/>
          </p:cNvPicPr>
          <p:nvPr/>
        </p:nvPicPr>
        <p:blipFill rotWithShape="1">
          <a:blip r:embed="rId3"/>
          <a:srcRect l="50761" t="50576" r="26142" b="26142"/>
          <a:stretch/>
        </p:blipFill>
        <p:spPr>
          <a:xfrm>
            <a:off x="4208424" y="1327657"/>
            <a:ext cx="671692" cy="689479"/>
          </a:xfrm>
          <a:prstGeom prst="rect">
            <a:avLst/>
          </a:prstGeom>
        </p:spPr>
      </p:pic>
      <p:pic>
        <p:nvPicPr>
          <p:cNvPr id="11" name="Picture 11" descr="A picture containing graphical user interface&#10;&#10;Description automatically generated">
            <a:extLst>
              <a:ext uri="{FF2B5EF4-FFF2-40B4-BE49-F238E27FC236}">
                <a16:creationId xmlns:a16="http://schemas.microsoft.com/office/drawing/2014/main" id="{BA97B8B8-9C3F-27A3-1EA9-06F77DBCEF07}"/>
              </a:ext>
            </a:extLst>
          </p:cNvPr>
          <p:cNvPicPr>
            <a:picLocks noChangeAspect="1"/>
          </p:cNvPicPr>
          <p:nvPr/>
        </p:nvPicPr>
        <p:blipFill rotWithShape="1">
          <a:blip r:embed="rId3"/>
          <a:srcRect l="50066" t="-763" r="25954" b="74809"/>
          <a:stretch/>
        </p:blipFill>
        <p:spPr>
          <a:xfrm>
            <a:off x="2473806" y="1264114"/>
            <a:ext cx="721329" cy="772303"/>
          </a:xfrm>
          <a:prstGeom prst="rect">
            <a:avLst/>
          </a:prstGeom>
        </p:spPr>
      </p:pic>
    </p:spTree>
    <p:extLst>
      <p:ext uri="{BB962C8B-B14F-4D97-AF65-F5344CB8AC3E}">
        <p14:creationId xmlns:p14="http://schemas.microsoft.com/office/powerpoint/2010/main" val="400916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8" name="Google Shape;298;p15"/>
          <p:cNvSpPr txBox="1"/>
          <p:nvPr/>
        </p:nvSpPr>
        <p:spPr>
          <a:xfrm>
            <a:off x="307200" y="259251"/>
            <a:ext cx="8529600" cy="461700"/>
          </a:xfrm>
          <a:prstGeom prst="rect">
            <a:avLst/>
          </a:prstGeom>
          <a:noFill/>
          <a:ln>
            <a:noFill/>
          </a:ln>
        </p:spPr>
        <p:txBody>
          <a:bodyPr spcFirstLastPara="1" wrap="square" lIns="0" tIns="0" rIns="0" bIns="0" anchor="t" anchorCtr="0">
            <a:spAutoFit/>
          </a:bodyPr>
          <a:lstStyle/>
          <a:p>
            <a:r>
              <a:rPr lang="en-GB" sz="3000" b="1" dirty="0">
                <a:solidFill>
                  <a:srgbClr val="90A189"/>
                </a:solidFill>
                <a:latin typeface="Century Gothic"/>
                <a:sym typeface="Century Gothic"/>
              </a:rPr>
              <a:t>Business</a:t>
            </a:r>
            <a:r>
              <a:rPr lang="en-GB" sz="3000" b="1" dirty="0">
                <a:solidFill>
                  <a:schemeClr val="accent3">
                    <a:lumMod val="75000"/>
                  </a:schemeClr>
                </a:solidFill>
                <a:latin typeface="Century Gothic"/>
                <a:sym typeface="Century Gothic"/>
              </a:rPr>
              <a:t> Recommendations</a:t>
            </a:r>
            <a:endParaRPr lang="en-US" dirty="0"/>
          </a:p>
        </p:txBody>
      </p:sp>
      <p:sp>
        <p:nvSpPr>
          <p:cNvPr id="299" name="Google Shape;299;p15"/>
          <p:cNvSpPr/>
          <p:nvPr/>
        </p:nvSpPr>
        <p:spPr>
          <a:xfrm>
            <a:off x="314325" y="727698"/>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grpSp>
        <p:nvGrpSpPr>
          <p:cNvPr id="302" name="Google Shape;302;p15"/>
          <p:cNvGrpSpPr/>
          <p:nvPr/>
        </p:nvGrpSpPr>
        <p:grpSpPr>
          <a:xfrm>
            <a:off x="7418682" y="1301095"/>
            <a:ext cx="288434" cy="286850"/>
            <a:chOff x="881063" y="784225"/>
            <a:chExt cx="288925" cy="287338"/>
          </a:xfrm>
        </p:grpSpPr>
        <p:sp>
          <p:nvSpPr>
            <p:cNvPr id="303" name="Google Shape;303;p15"/>
            <p:cNvSpPr/>
            <p:nvPr/>
          </p:nvSpPr>
          <p:spPr>
            <a:xfrm>
              <a:off x="968375" y="898525"/>
              <a:ext cx="201613" cy="173038"/>
            </a:xfrm>
            <a:custGeom>
              <a:avLst/>
              <a:gdLst/>
              <a:ahLst/>
              <a:cxnLst/>
              <a:rect l="l" t="t" r="r" b="b"/>
              <a:pathLst>
                <a:path w="635" h="544" extrusionOk="0">
                  <a:moveTo>
                    <a:pt x="545" y="454"/>
                  </a:moveTo>
                  <a:lnTo>
                    <a:pt x="91" y="454"/>
                  </a:lnTo>
                  <a:lnTo>
                    <a:pt x="85" y="453"/>
                  </a:lnTo>
                  <a:lnTo>
                    <a:pt x="78" y="452"/>
                  </a:lnTo>
                  <a:lnTo>
                    <a:pt x="73" y="451"/>
                  </a:lnTo>
                  <a:lnTo>
                    <a:pt x="68" y="449"/>
                  </a:lnTo>
                  <a:lnTo>
                    <a:pt x="62" y="447"/>
                  </a:lnTo>
                  <a:lnTo>
                    <a:pt x="57" y="443"/>
                  </a:lnTo>
                  <a:lnTo>
                    <a:pt x="53" y="440"/>
                  </a:lnTo>
                  <a:lnTo>
                    <a:pt x="48" y="436"/>
                  </a:lnTo>
                  <a:lnTo>
                    <a:pt x="44" y="432"/>
                  </a:lnTo>
                  <a:lnTo>
                    <a:pt x="41" y="427"/>
                  </a:lnTo>
                  <a:lnTo>
                    <a:pt x="38" y="422"/>
                  </a:lnTo>
                  <a:lnTo>
                    <a:pt x="36" y="417"/>
                  </a:lnTo>
                  <a:lnTo>
                    <a:pt x="33" y="411"/>
                  </a:lnTo>
                  <a:lnTo>
                    <a:pt x="31" y="405"/>
                  </a:lnTo>
                  <a:lnTo>
                    <a:pt x="30" y="399"/>
                  </a:lnTo>
                  <a:lnTo>
                    <a:pt x="30" y="393"/>
                  </a:lnTo>
                  <a:lnTo>
                    <a:pt x="30" y="363"/>
                  </a:lnTo>
                  <a:lnTo>
                    <a:pt x="605" y="363"/>
                  </a:lnTo>
                  <a:lnTo>
                    <a:pt x="605" y="393"/>
                  </a:lnTo>
                  <a:lnTo>
                    <a:pt x="605" y="399"/>
                  </a:lnTo>
                  <a:lnTo>
                    <a:pt x="604" y="405"/>
                  </a:lnTo>
                  <a:lnTo>
                    <a:pt x="603" y="411"/>
                  </a:lnTo>
                  <a:lnTo>
                    <a:pt x="601" y="417"/>
                  </a:lnTo>
                  <a:lnTo>
                    <a:pt x="598" y="422"/>
                  </a:lnTo>
                  <a:lnTo>
                    <a:pt x="595" y="427"/>
                  </a:lnTo>
                  <a:lnTo>
                    <a:pt x="591" y="432"/>
                  </a:lnTo>
                  <a:lnTo>
                    <a:pt x="588" y="436"/>
                  </a:lnTo>
                  <a:lnTo>
                    <a:pt x="584" y="440"/>
                  </a:lnTo>
                  <a:lnTo>
                    <a:pt x="578" y="443"/>
                  </a:lnTo>
                  <a:lnTo>
                    <a:pt x="574" y="447"/>
                  </a:lnTo>
                  <a:lnTo>
                    <a:pt x="569" y="449"/>
                  </a:lnTo>
                  <a:lnTo>
                    <a:pt x="563" y="451"/>
                  </a:lnTo>
                  <a:lnTo>
                    <a:pt x="557" y="452"/>
                  </a:lnTo>
                  <a:lnTo>
                    <a:pt x="551" y="453"/>
                  </a:lnTo>
                  <a:lnTo>
                    <a:pt x="545" y="454"/>
                  </a:lnTo>
                  <a:close/>
                  <a:moveTo>
                    <a:pt x="91" y="31"/>
                  </a:moveTo>
                  <a:lnTo>
                    <a:pt x="545" y="31"/>
                  </a:lnTo>
                  <a:lnTo>
                    <a:pt x="551" y="31"/>
                  </a:lnTo>
                  <a:lnTo>
                    <a:pt x="557" y="32"/>
                  </a:lnTo>
                  <a:lnTo>
                    <a:pt x="563" y="33"/>
                  </a:lnTo>
                  <a:lnTo>
                    <a:pt x="569" y="35"/>
                  </a:lnTo>
                  <a:lnTo>
                    <a:pt x="574" y="37"/>
                  </a:lnTo>
                  <a:lnTo>
                    <a:pt x="578" y="40"/>
                  </a:lnTo>
                  <a:lnTo>
                    <a:pt x="584" y="44"/>
                  </a:lnTo>
                  <a:lnTo>
                    <a:pt x="588" y="48"/>
                  </a:lnTo>
                  <a:lnTo>
                    <a:pt x="591" y="52"/>
                  </a:lnTo>
                  <a:lnTo>
                    <a:pt x="595" y="56"/>
                  </a:lnTo>
                  <a:lnTo>
                    <a:pt x="598" y="62"/>
                  </a:lnTo>
                  <a:lnTo>
                    <a:pt x="601" y="67"/>
                  </a:lnTo>
                  <a:lnTo>
                    <a:pt x="603" y="72"/>
                  </a:lnTo>
                  <a:lnTo>
                    <a:pt x="604" y="79"/>
                  </a:lnTo>
                  <a:lnTo>
                    <a:pt x="605" y="84"/>
                  </a:lnTo>
                  <a:lnTo>
                    <a:pt x="605" y="91"/>
                  </a:lnTo>
                  <a:lnTo>
                    <a:pt x="605" y="333"/>
                  </a:lnTo>
                  <a:lnTo>
                    <a:pt x="30" y="333"/>
                  </a:lnTo>
                  <a:lnTo>
                    <a:pt x="30" y="91"/>
                  </a:lnTo>
                  <a:lnTo>
                    <a:pt x="30" y="84"/>
                  </a:lnTo>
                  <a:lnTo>
                    <a:pt x="31" y="79"/>
                  </a:lnTo>
                  <a:lnTo>
                    <a:pt x="33" y="72"/>
                  </a:lnTo>
                  <a:lnTo>
                    <a:pt x="36" y="67"/>
                  </a:lnTo>
                  <a:lnTo>
                    <a:pt x="38" y="62"/>
                  </a:lnTo>
                  <a:lnTo>
                    <a:pt x="41" y="56"/>
                  </a:lnTo>
                  <a:lnTo>
                    <a:pt x="44" y="52"/>
                  </a:lnTo>
                  <a:lnTo>
                    <a:pt x="48" y="48"/>
                  </a:lnTo>
                  <a:lnTo>
                    <a:pt x="53" y="44"/>
                  </a:lnTo>
                  <a:lnTo>
                    <a:pt x="57" y="40"/>
                  </a:lnTo>
                  <a:lnTo>
                    <a:pt x="62" y="37"/>
                  </a:lnTo>
                  <a:lnTo>
                    <a:pt x="68" y="35"/>
                  </a:lnTo>
                  <a:lnTo>
                    <a:pt x="73" y="33"/>
                  </a:lnTo>
                  <a:lnTo>
                    <a:pt x="78" y="32"/>
                  </a:lnTo>
                  <a:lnTo>
                    <a:pt x="85" y="31"/>
                  </a:lnTo>
                  <a:lnTo>
                    <a:pt x="91" y="31"/>
                  </a:lnTo>
                  <a:lnTo>
                    <a:pt x="91" y="31"/>
                  </a:lnTo>
                  <a:close/>
                  <a:moveTo>
                    <a:pt x="545" y="0"/>
                  </a:moveTo>
                  <a:lnTo>
                    <a:pt x="91" y="0"/>
                  </a:lnTo>
                  <a:lnTo>
                    <a:pt x="82" y="1"/>
                  </a:lnTo>
                  <a:lnTo>
                    <a:pt x="72" y="2"/>
                  </a:lnTo>
                  <a:lnTo>
                    <a:pt x="63" y="4"/>
                  </a:lnTo>
                  <a:lnTo>
                    <a:pt x="56" y="7"/>
                  </a:lnTo>
                  <a:lnTo>
                    <a:pt x="47" y="11"/>
                  </a:lnTo>
                  <a:lnTo>
                    <a:pt x="40" y="16"/>
                  </a:lnTo>
                  <a:lnTo>
                    <a:pt x="33" y="21"/>
                  </a:lnTo>
                  <a:lnTo>
                    <a:pt x="27" y="26"/>
                  </a:lnTo>
                  <a:lnTo>
                    <a:pt x="21" y="33"/>
                  </a:lnTo>
                  <a:lnTo>
                    <a:pt x="15" y="40"/>
                  </a:lnTo>
                  <a:lnTo>
                    <a:pt x="11" y="48"/>
                  </a:lnTo>
                  <a:lnTo>
                    <a:pt x="8" y="55"/>
                  </a:lnTo>
                  <a:lnTo>
                    <a:pt x="4" y="64"/>
                  </a:lnTo>
                  <a:lnTo>
                    <a:pt x="2" y="72"/>
                  </a:lnTo>
                  <a:lnTo>
                    <a:pt x="0" y="81"/>
                  </a:lnTo>
                  <a:lnTo>
                    <a:pt x="0" y="91"/>
                  </a:lnTo>
                  <a:lnTo>
                    <a:pt x="0" y="393"/>
                  </a:lnTo>
                  <a:lnTo>
                    <a:pt x="0" y="403"/>
                  </a:lnTo>
                  <a:lnTo>
                    <a:pt x="2" y="411"/>
                  </a:lnTo>
                  <a:lnTo>
                    <a:pt x="4" y="420"/>
                  </a:lnTo>
                  <a:lnTo>
                    <a:pt x="8" y="428"/>
                  </a:lnTo>
                  <a:lnTo>
                    <a:pt x="11" y="436"/>
                  </a:lnTo>
                  <a:lnTo>
                    <a:pt x="15" y="443"/>
                  </a:lnTo>
                  <a:lnTo>
                    <a:pt x="21" y="451"/>
                  </a:lnTo>
                  <a:lnTo>
                    <a:pt x="27" y="457"/>
                  </a:lnTo>
                  <a:lnTo>
                    <a:pt x="33" y="463"/>
                  </a:lnTo>
                  <a:lnTo>
                    <a:pt x="40" y="468"/>
                  </a:lnTo>
                  <a:lnTo>
                    <a:pt x="47" y="473"/>
                  </a:lnTo>
                  <a:lnTo>
                    <a:pt x="56" y="477"/>
                  </a:lnTo>
                  <a:lnTo>
                    <a:pt x="63" y="480"/>
                  </a:lnTo>
                  <a:lnTo>
                    <a:pt x="72" y="482"/>
                  </a:lnTo>
                  <a:lnTo>
                    <a:pt x="82" y="483"/>
                  </a:lnTo>
                  <a:lnTo>
                    <a:pt x="91" y="484"/>
                  </a:lnTo>
                  <a:lnTo>
                    <a:pt x="303" y="484"/>
                  </a:lnTo>
                  <a:lnTo>
                    <a:pt x="303" y="514"/>
                  </a:lnTo>
                  <a:lnTo>
                    <a:pt x="166" y="514"/>
                  </a:lnTo>
                  <a:lnTo>
                    <a:pt x="163" y="514"/>
                  </a:lnTo>
                  <a:lnTo>
                    <a:pt x="161" y="515"/>
                  </a:lnTo>
                  <a:lnTo>
                    <a:pt x="158" y="516"/>
                  </a:lnTo>
                  <a:lnTo>
                    <a:pt x="156" y="518"/>
                  </a:lnTo>
                  <a:lnTo>
                    <a:pt x="154" y="521"/>
                  </a:lnTo>
                  <a:lnTo>
                    <a:pt x="152" y="524"/>
                  </a:lnTo>
                  <a:lnTo>
                    <a:pt x="151" y="526"/>
                  </a:lnTo>
                  <a:lnTo>
                    <a:pt x="151" y="529"/>
                  </a:lnTo>
                  <a:lnTo>
                    <a:pt x="151" y="532"/>
                  </a:lnTo>
                  <a:lnTo>
                    <a:pt x="152" y="536"/>
                  </a:lnTo>
                  <a:lnTo>
                    <a:pt x="154" y="538"/>
                  </a:lnTo>
                  <a:lnTo>
                    <a:pt x="156" y="540"/>
                  </a:lnTo>
                  <a:lnTo>
                    <a:pt x="158" y="542"/>
                  </a:lnTo>
                  <a:lnTo>
                    <a:pt x="161" y="543"/>
                  </a:lnTo>
                  <a:lnTo>
                    <a:pt x="163" y="544"/>
                  </a:lnTo>
                  <a:lnTo>
                    <a:pt x="166" y="544"/>
                  </a:lnTo>
                  <a:lnTo>
                    <a:pt x="469" y="544"/>
                  </a:lnTo>
                  <a:lnTo>
                    <a:pt x="472" y="544"/>
                  </a:lnTo>
                  <a:lnTo>
                    <a:pt x="475" y="543"/>
                  </a:lnTo>
                  <a:lnTo>
                    <a:pt x="477" y="542"/>
                  </a:lnTo>
                  <a:lnTo>
                    <a:pt x="480" y="540"/>
                  </a:lnTo>
                  <a:lnTo>
                    <a:pt x="482" y="538"/>
                  </a:lnTo>
                  <a:lnTo>
                    <a:pt x="483" y="536"/>
                  </a:lnTo>
                  <a:lnTo>
                    <a:pt x="484" y="532"/>
                  </a:lnTo>
                  <a:lnTo>
                    <a:pt x="484" y="529"/>
                  </a:lnTo>
                  <a:lnTo>
                    <a:pt x="484" y="526"/>
                  </a:lnTo>
                  <a:lnTo>
                    <a:pt x="483" y="524"/>
                  </a:lnTo>
                  <a:lnTo>
                    <a:pt x="482" y="521"/>
                  </a:lnTo>
                  <a:lnTo>
                    <a:pt x="480" y="518"/>
                  </a:lnTo>
                  <a:lnTo>
                    <a:pt x="477" y="516"/>
                  </a:lnTo>
                  <a:lnTo>
                    <a:pt x="475" y="515"/>
                  </a:lnTo>
                  <a:lnTo>
                    <a:pt x="472" y="514"/>
                  </a:lnTo>
                  <a:lnTo>
                    <a:pt x="469" y="514"/>
                  </a:lnTo>
                  <a:lnTo>
                    <a:pt x="333" y="514"/>
                  </a:lnTo>
                  <a:lnTo>
                    <a:pt x="333" y="484"/>
                  </a:lnTo>
                  <a:lnTo>
                    <a:pt x="545" y="484"/>
                  </a:lnTo>
                  <a:lnTo>
                    <a:pt x="554" y="483"/>
                  </a:lnTo>
                  <a:lnTo>
                    <a:pt x="563" y="482"/>
                  </a:lnTo>
                  <a:lnTo>
                    <a:pt x="572" y="480"/>
                  </a:lnTo>
                  <a:lnTo>
                    <a:pt x="580" y="477"/>
                  </a:lnTo>
                  <a:lnTo>
                    <a:pt x="588" y="473"/>
                  </a:lnTo>
                  <a:lnTo>
                    <a:pt x="595" y="468"/>
                  </a:lnTo>
                  <a:lnTo>
                    <a:pt x="603" y="463"/>
                  </a:lnTo>
                  <a:lnTo>
                    <a:pt x="609" y="457"/>
                  </a:lnTo>
                  <a:lnTo>
                    <a:pt x="615" y="451"/>
                  </a:lnTo>
                  <a:lnTo>
                    <a:pt x="620" y="443"/>
                  </a:lnTo>
                  <a:lnTo>
                    <a:pt x="624" y="436"/>
                  </a:lnTo>
                  <a:lnTo>
                    <a:pt x="629" y="428"/>
                  </a:lnTo>
                  <a:lnTo>
                    <a:pt x="632" y="420"/>
                  </a:lnTo>
                  <a:lnTo>
                    <a:pt x="634" y="411"/>
                  </a:lnTo>
                  <a:lnTo>
                    <a:pt x="635" y="403"/>
                  </a:lnTo>
                  <a:lnTo>
                    <a:pt x="635" y="393"/>
                  </a:lnTo>
                  <a:lnTo>
                    <a:pt x="635" y="91"/>
                  </a:lnTo>
                  <a:lnTo>
                    <a:pt x="635" y="81"/>
                  </a:lnTo>
                  <a:lnTo>
                    <a:pt x="634" y="72"/>
                  </a:lnTo>
                  <a:lnTo>
                    <a:pt x="632" y="64"/>
                  </a:lnTo>
                  <a:lnTo>
                    <a:pt x="629" y="55"/>
                  </a:lnTo>
                  <a:lnTo>
                    <a:pt x="624" y="48"/>
                  </a:lnTo>
                  <a:lnTo>
                    <a:pt x="620" y="40"/>
                  </a:lnTo>
                  <a:lnTo>
                    <a:pt x="615" y="33"/>
                  </a:lnTo>
                  <a:lnTo>
                    <a:pt x="609" y="26"/>
                  </a:lnTo>
                  <a:lnTo>
                    <a:pt x="603" y="21"/>
                  </a:lnTo>
                  <a:lnTo>
                    <a:pt x="595" y="16"/>
                  </a:lnTo>
                  <a:lnTo>
                    <a:pt x="588" y="11"/>
                  </a:lnTo>
                  <a:lnTo>
                    <a:pt x="580" y="7"/>
                  </a:lnTo>
                  <a:lnTo>
                    <a:pt x="572" y="4"/>
                  </a:lnTo>
                  <a:lnTo>
                    <a:pt x="563" y="2"/>
                  </a:lnTo>
                  <a:lnTo>
                    <a:pt x="554" y="1"/>
                  </a:lnTo>
                  <a:lnTo>
                    <a:pt x="545"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304" name="Google Shape;304;p15"/>
            <p:cNvSpPr/>
            <p:nvPr/>
          </p:nvSpPr>
          <p:spPr>
            <a:xfrm>
              <a:off x="1063625" y="1023938"/>
              <a:ext cx="9525" cy="9525"/>
            </a:xfrm>
            <a:custGeom>
              <a:avLst/>
              <a:gdLst/>
              <a:ahLst/>
              <a:cxnLst/>
              <a:rect l="l" t="t" r="r" b="b"/>
              <a:pathLst>
                <a:path w="30" h="30" extrusionOk="0">
                  <a:moveTo>
                    <a:pt x="15" y="0"/>
                  </a:moveTo>
                  <a:lnTo>
                    <a:pt x="11" y="0"/>
                  </a:lnTo>
                  <a:lnTo>
                    <a:pt x="9" y="1"/>
                  </a:lnTo>
                  <a:lnTo>
                    <a:pt x="6" y="3"/>
                  </a:lnTo>
                  <a:lnTo>
                    <a:pt x="4" y="4"/>
                  </a:lnTo>
                  <a:lnTo>
                    <a:pt x="2" y="6"/>
                  </a:lnTo>
                  <a:lnTo>
                    <a:pt x="1" y="10"/>
                  </a:lnTo>
                  <a:lnTo>
                    <a:pt x="0" y="12"/>
                  </a:lnTo>
                  <a:lnTo>
                    <a:pt x="0" y="15"/>
                  </a:lnTo>
                  <a:lnTo>
                    <a:pt x="0" y="18"/>
                  </a:lnTo>
                  <a:lnTo>
                    <a:pt x="1" y="21"/>
                  </a:lnTo>
                  <a:lnTo>
                    <a:pt x="2" y="24"/>
                  </a:lnTo>
                  <a:lnTo>
                    <a:pt x="4" y="26"/>
                  </a:lnTo>
                  <a:lnTo>
                    <a:pt x="6" y="28"/>
                  </a:lnTo>
                  <a:lnTo>
                    <a:pt x="9" y="29"/>
                  </a:lnTo>
                  <a:lnTo>
                    <a:pt x="11" y="30"/>
                  </a:lnTo>
                  <a:lnTo>
                    <a:pt x="15" y="30"/>
                  </a:lnTo>
                  <a:lnTo>
                    <a:pt x="18" y="30"/>
                  </a:lnTo>
                  <a:lnTo>
                    <a:pt x="21" y="29"/>
                  </a:lnTo>
                  <a:lnTo>
                    <a:pt x="23" y="28"/>
                  </a:lnTo>
                  <a:lnTo>
                    <a:pt x="25" y="26"/>
                  </a:lnTo>
                  <a:lnTo>
                    <a:pt x="27" y="24"/>
                  </a:lnTo>
                  <a:lnTo>
                    <a:pt x="29" y="21"/>
                  </a:lnTo>
                  <a:lnTo>
                    <a:pt x="30" y="18"/>
                  </a:lnTo>
                  <a:lnTo>
                    <a:pt x="30" y="15"/>
                  </a:lnTo>
                  <a:lnTo>
                    <a:pt x="30" y="12"/>
                  </a:lnTo>
                  <a:lnTo>
                    <a:pt x="29" y="10"/>
                  </a:lnTo>
                  <a:lnTo>
                    <a:pt x="27" y="6"/>
                  </a:lnTo>
                  <a:lnTo>
                    <a:pt x="25" y="4"/>
                  </a:lnTo>
                  <a:lnTo>
                    <a:pt x="23" y="3"/>
                  </a:lnTo>
                  <a:lnTo>
                    <a:pt x="21" y="1"/>
                  </a:lnTo>
                  <a:lnTo>
                    <a:pt x="18" y="0"/>
                  </a:lnTo>
                  <a:lnTo>
                    <a:pt x="15"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305" name="Google Shape;305;p15"/>
            <p:cNvSpPr/>
            <p:nvPr/>
          </p:nvSpPr>
          <p:spPr>
            <a:xfrm>
              <a:off x="909638" y="917575"/>
              <a:ext cx="38100" cy="9525"/>
            </a:xfrm>
            <a:custGeom>
              <a:avLst/>
              <a:gdLst/>
              <a:ahLst/>
              <a:cxnLst/>
              <a:rect l="l" t="t" r="r" b="b"/>
              <a:pathLst>
                <a:path w="120" h="30" extrusionOk="0">
                  <a:moveTo>
                    <a:pt x="105" y="0"/>
                  </a:moveTo>
                  <a:lnTo>
                    <a:pt x="15" y="0"/>
                  </a:lnTo>
                  <a:lnTo>
                    <a:pt x="12" y="0"/>
                  </a:lnTo>
                  <a:lnTo>
                    <a:pt x="8" y="1"/>
                  </a:lnTo>
                  <a:lnTo>
                    <a:pt x="6" y="2"/>
                  </a:lnTo>
                  <a:lnTo>
                    <a:pt x="4" y="4"/>
                  </a:lnTo>
                  <a:lnTo>
                    <a:pt x="2" y="6"/>
                  </a:lnTo>
                  <a:lnTo>
                    <a:pt x="1" y="8"/>
                  </a:lnTo>
                  <a:lnTo>
                    <a:pt x="0" y="11"/>
                  </a:lnTo>
                  <a:lnTo>
                    <a:pt x="0" y="15"/>
                  </a:lnTo>
                  <a:lnTo>
                    <a:pt x="0" y="18"/>
                  </a:lnTo>
                  <a:lnTo>
                    <a:pt x="1" y="20"/>
                  </a:lnTo>
                  <a:lnTo>
                    <a:pt x="2" y="23"/>
                  </a:lnTo>
                  <a:lnTo>
                    <a:pt x="4" y="25"/>
                  </a:lnTo>
                  <a:lnTo>
                    <a:pt x="6" y="28"/>
                  </a:lnTo>
                  <a:lnTo>
                    <a:pt x="8" y="29"/>
                  </a:lnTo>
                  <a:lnTo>
                    <a:pt x="12" y="30"/>
                  </a:lnTo>
                  <a:lnTo>
                    <a:pt x="15" y="30"/>
                  </a:lnTo>
                  <a:lnTo>
                    <a:pt x="105" y="30"/>
                  </a:lnTo>
                  <a:lnTo>
                    <a:pt x="108" y="30"/>
                  </a:lnTo>
                  <a:lnTo>
                    <a:pt x="111" y="29"/>
                  </a:lnTo>
                  <a:lnTo>
                    <a:pt x="114" y="28"/>
                  </a:lnTo>
                  <a:lnTo>
                    <a:pt x="116" y="25"/>
                  </a:lnTo>
                  <a:lnTo>
                    <a:pt x="118" y="23"/>
                  </a:lnTo>
                  <a:lnTo>
                    <a:pt x="119" y="20"/>
                  </a:lnTo>
                  <a:lnTo>
                    <a:pt x="120" y="18"/>
                  </a:lnTo>
                  <a:lnTo>
                    <a:pt x="120" y="15"/>
                  </a:lnTo>
                  <a:lnTo>
                    <a:pt x="120" y="11"/>
                  </a:lnTo>
                  <a:lnTo>
                    <a:pt x="119" y="8"/>
                  </a:lnTo>
                  <a:lnTo>
                    <a:pt x="118" y="6"/>
                  </a:lnTo>
                  <a:lnTo>
                    <a:pt x="116" y="4"/>
                  </a:lnTo>
                  <a:lnTo>
                    <a:pt x="114" y="2"/>
                  </a:lnTo>
                  <a:lnTo>
                    <a:pt x="111" y="1"/>
                  </a:lnTo>
                  <a:lnTo>
                    <a:pt x="108" y="0"/>
                  </a:lnTo>
                  <a:lnTo>
                    <a:pt x="105"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306" name="Google Shape;306;p15"/>
            <p:cNvSpPr/>
            <p:nvPr/>
          </p:nvSpPr>
          <p:spPr>
            <a:xfrm>
              <a:off x="881063" y="784225"/>
              <a:ext cx="153988" cy="114300"/>
            </a:xfrm>
            <a:custGeom>
              <a:avLst/>
              <a:gdLst/>
              <a:ahLst/>
              <a:cxnLst/>
              <a:rect l="l" t="t" r="r" b="b"/>
              <a:pathLst>
                <a:path w="483" h="363" extrusionOk="0">
                  <a:moveTo>
                    <a:pt x="30" y="60"/>
                  </a:moveTo>
                  <a:lnTo>
                    <a:pt x="31" y="55"/>
                  </a:lnTo>
                  <a:lnTo>
                    <a:pt x="32" y="48"/>
                  </a:lnTo>
                  <a:lnTo>
                    <a:pt x="35" y="44"/>
                  </a:lnTo>
                  <a:lnTo>
                    <a:pt x="38" y="39"/>
                  </a:lnTo>
                  <a:lnTo>
                    <a:pt x="44" y="36"/>
                  </a:lnTo>
                  <a:lnTo>
                    <a:pt x="48" y="32"/>
                  </a:lnTo>
                  <a:lnTo>
                    <a:pt x="54" y="31"/>
                  </a:lnTo>
                  <a:lnTo>
                    <a:pt x="60" y="30"/>
                  </a:lnTo>
                  <a:lnTo>
                    <a:pt x="423" y="30"/>
                  </a:lnTo>
                  <a:lnTo>
                    <a:pt x="430" y="31"/>
                  </a:lnTo>
                  <a:lnTo>
                    <a:pt x="435" y="32"/>
                  </a:lnTo>
                  <a:lnTo>
                    <a:pt x="441" y="36"/>
                  </a:lnTo>
                  <a:lnTo>
                    <a:pt x="445" y="39"/>
                  </a:lnTo>
                  <a:lnTo>
                    <a:pt x="448" y="44"/>
                  </a:lnTo>
                  <a:lnTo>
                    <a:pt x="451" y="48"/>
                  </a:lnTo>
                  <a:lnTo>
                    <a:pt x="453" y="55"/>
                  </a:lnTo>
                  <a:lnTo>
                    <a:pt x="453" y="60"/>
                  </a:lnTo>
                  <a:lnTo>
                    <a:pt x="453" y="273"/>
                  </a:lnTo>
                  <a:lnTo>
                    <a:pt x="30" y="273"/>
                  </a:lnTo>
                  <a:lnTo>
                    <a:pt x="30" y="60"/>
                  </a:lnTo>
                  <a:close/>
                  <a:moveTo>
                    <a:pt x="196" y="333"/>
                  </a:moveTo>
                  <a:lnTo>
                    <a:pt x="60" y="333"/>
                  </a:lnTo>
                  <a:lnTo>
                    <a:pt x="54" y="333"/>
                  </a:lnTo>
                  <a:lnTo>
                    <a:pt x="48" y="330"/>
                  </a:lnTo>
                  <a:lnTo>
                    <a:pt x="44" y="327"/>
                  </a:lnTo>
                  <a:lnTo>
                    <a:pt x="38" y="324"/>
                  </a:lnTo>
                  <a:lnTo>
                    <a:pt x="35" y="320"/>
                  </a:lnTo>
                  <a:lnTo>
                    <a:pt x="32" y="314"/>
                  </a:lnTo>
                  <a:lnTo>
                    <a:pt x="31" y="309"/>
                  </a:lnTo>
                  <a:lnTo>
                    <a:pt x="30" y="303"/>
                  </a:lnTo>
                  <a:lnTo>
                    <a:pt x="468" y="303"/>
                  </a:lnTo>
                  <a:lnTo>
                    <a:pt x="472" y="303"/>
                  </a:lnTo>
                  <a:lnTo>
                    <a:pt x="475" y="301"/>
                  </a:lnTo>
                  <a:lnTo>
                    <a:pt x="477" y="300"/>
                  </a:lnTo>
                  <a:lnTo>
                    <a:pt x="479" y="298"/>
                  </a:lnTo>
                  <a:lnTo>
                    <a:pt x="481" y="296"/>
                  </a:lnTo>
                  <a:lnTo>
                    <a:pt x="482" y="293"/>
                  </a:lnTo>
                  <a:lnTo>
                    <a:pt x="483" y="291"/>
                  </a:lnTo>
                  <a:lnTo>
                    <a:pt x="483" y="288"/>
                  </a:lnTo>
                  <a:lnTo>
                    <a:pt x="483" y="60"/>
                  </a:lnTo>
                  <a:lnTo>
                    <a:pt x="483" y="54"/>
                  </a:lnTo>
                  <a:lnTo>
                    <a:pt x="482" y="48"/>
                  </a:lnTo>
                  <a:lnTo>
                    <a:pt x="481" y="42"/>
                  </a:lnTo>
                  <a:lnTo>
                    <a:pt x="479" y="37"/>
                  </a:lnTo>
                  <a:lnTo>
                    <a:pt x="477" y="31"/>
                  </a:lnTo>
                  <a:lnTo>
                    <a:pt x="474" y="27"/>
                  </a:lnTo>
                  <a:lnTo>
                    <a:pt x="471" y="22"/>
                  </a:lnTo>
                  <a:lnTo>
                    <a:pt x="466" y="17"/>
                  </a:lnTo>
                  <a:lnTo>
                    <a:pt x="462" y="14"/>
                  </a:lnTo>
                  <a:lnTo>
                    <a:pt x="458" y="10"/>
                  </a:lnTo>
                  <a:lnTo>
                    <a:pt x="452" y="8"/>
                  </a:lnTo>
                  <a:lnTo>
                    <a:pt x="447" y="5"/>
                  </a:lnTo>
                  <a:lnTo>
                    <a:pt x="442" y="2"/>
                  </a:lnTo>
                  <a:lnTo>
                    <a:pt x="435" y="1"/>
                  </a:lnTo>
                  <a:lnTo>
                    <a:pt x="430" y="0"/>
                  </a:lnTo>
                  <a:lnTo>
                    <a:pt x="423" y="0"/>
                  </a:lnTo>
                  <a:lnTo>
                    <a:pt x="60" y="0"/>
                  </a:lnTo>
                  <a:lnTo>
                    <a:pt x="54" y="0"/>
                  </a:lnTo>
                  <a:lnTo>
                    <a:pt x="48" y="1"/>
                  </a:lnTo>
                  <a:lnTo>
                    <a:pt x="43" y="2"/>
                  </a:lnTo>
                  <a:lnTo>
                    <a:pt x="36" y="5"/>
                  </a:lnTo>
                  <a:lnTo>
                    <a:pt x="31" y="8"/>
                  </a:lnTo>
                  <a:lnTo>
                    <a:pt x="27" y="10"/>
                  </a:lnTo>
                  <a:lnTo>
                    <a:pt x="21" y="14"/>
                  </a:lnTo>
                  <a:lnTo>
                    <a:pt x="17" y="17"/>
                  </a:lnTo>
                  <a:lnTo>
                    <a:pt x="14" y="22"/>
                  </a:lnTo>
                  <a:lnTo>
                    <a:pt x="10" y="27"/>
                  </a:lnTo>
                  <a:lnTo>
                    <a:pt x="7" y="31"/>
                  </a:lnTo>
                  <a:lnTo>
                    <a:pt x="4" y="37"/>
                  </a:lnTo>
                  <a:lnTo>
                    <a:pt x="2" y="42"/>
                  </a:lnTo>
                  <a:lnTo>
                    <a:pt x="1" y="48"/>
                  </a:lnTo>
                  <a:lnTo>
                    <a:pt x="0" y="54"/>
                  </a:lnTo>
                  <a:lnTo>
                    <a:pt x="0" y="60"/>
                  </a:lnTo>
                  <a:lnTo>
                    <a:pt x="0" y="303"/>
                  </a:lnTo>
                  <a:lnTo>
                    <a:pt x="0" y="309"/>
                  </a:lnTo>
                  <a:lnTo>
                    <a:pt x="1" y="314"/>
                  </a:lnTo>
                  <a:lnTo>
                    <a:pt x="2" y="321"/>
                  </a:lnTo>
                  <a:lnTo>
                    <a:pt x="4" y="326"/>
                  </a:lnTo>
                  <a:lnTo>
                    <a:pt x="7" y="331"/>
                  </a:lnTo>
                  <a:lnTo>
                    <a:pt x="10" y="336"/>
                  </a:lnTo>
                  <a:lnTo>
                    <a:pt x="14" y="341"/>
                  </a:lnTo>
                  <a:lnTo>
                    <a:pt x="17" y="345"/>
                  </a:lnTo>
                  <a:lnTo>
                    <a:pt x="21" y="349"/>
                  </a:lnTo>
                  <a:lnTo>
                    <a:pt x="27" y="353"/>
                  </a:lnTo>
                  <a:lnTo>
                    <a:pt x="31" y="356"/>
                  </a:lnTo>
                  <a:lnTo>
                    <a:pt x="36" y="358"/>
                  </a:lnTo>
                  <a:lnTo>
                    <a:pt x="43" y="360"/>
                  </a:lnTo>
                  <a:lnTo>
                    <a:pt x="48" y="361"/>
                  </a:lnTo>
                  <a:lnTo>
                    <a:pt x="54" y="363"/>
                  </a:lnTo>
                  <a:lnTo>
                    <a:pt x="60" y="363"/>
                  </a:lnTo>
                  <a:lnTo>
                    <a:pt x="196" y="363"/>
                  </a:lnTo>
                  <a:lnTo>
                    <a:pt x="199" y="363"/>
                  </a:lnTo>
                  <a:lnTo>
                    <a:pt x="202" y="361"/>
                  </a:lnTo>
                  <a:lnTo>
                    <a:pt x="205" y="360"/>
                  </a:lnTo>
                  <a:lnTo>
                    <a:pt x="207" y="358"/>
                  </a:lnTo>
                  <a:lnTo>
                    <a:pt x="209" y="356"/>
                  </a:lnTo>
                  <a:lnTo>
                    <a:pt x="210" y="354"/>
                  </a:lnTo>
                  <a:lnTo>
                    <a:pt x="211" y="351"/>
                  </a:lnTo>
                  <a:lnTo>
                    <a:pt x="211" y="348"/>
                  </a:lnTo>
                  <a:lnTo>
                    <a:pt x="211" y="344"/>
                  </a:lnTo>
                  <a:lnTo>
                    <a:pt x="210" y="342"/>
                  </a:lnTo>
                  <a:lnTo>
                    <a:pt x="209" y="339"/>
                  </a:lnTo>
                  <a:lnTo>
                    <a:pt x="207" y="337"/>
                  </a:lnTo>
                  <a:lnTo>
                    <a:pt x="205" y="336"/>
                  </a:lnTo>
                  <a:lnTo>
                    <a:pt x="202" y="334"/>
                  </a:lnTo>
                  <a:lnTo>
                    <a:pt x="199" y="333"/>
                  </a:lnTo>
                  <a:lnTo>
                    <a:pt x="196" y="333"/>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grpSp>
      <p:sp>
        <p:nvSpPr>
          <p:cNvPr id="311" name="Google Shape;311;p15"/>
          <p:cNvSpPr txBox="1"/>
          <p:nvPr/>
        </p:nvSpPr>
        <p:spPr>
          <a:xfrm>
            <a:off x="5546834" y="1137038"/>
            <a:ext cx="1101900" cy="2001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endParaRPr sz="1300">
              <a:solidFill>
                <a:srgbClr val="3F3F3F"/>
              </a:solidFill>
              <a:latin typeface="Quattrocento Sans"/>
              <a:ea typeface="Quattrocento Sans"/>
              <a:cs typeface="Quattrocento Sans"/>
              <a:sym typeface="Quattrocento Sans"/>
            </a:endParaRPr>
          </a:p>
        </p:txBody>
      </p:sp>
      <p:sp>
        <p:nvSpPr>
          <p:cNvPr id="314" name="Google Shape;314;p15"/>
          <p:cNvSpPr txBox="1"/>
          <p:nvPr/>
        </p:nvSpPr>
        <p:spPr>
          <a:xfrm>
            <a:off x="235541" y="2400390"/>
            <a:ext cx="928800" cy="1692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1100">
              <a:solidFill>
                <a:srgbClr val="3F3F3F"/>
              </a:solidFill>
              <a:latin typeface="Quattrocento Sans"/>
              <a:ea typeface="Quattrocento Sans"/>
              <a:cs typeface="Quattrocento Sans"/>
              <a:sym typeface="Quattrocento Sans"/>
            </a:endParaRPr>
          </a:p>
        </p:txBody>
      </p:sp>
      <p:sp>
        <p:nvSpPr>
          <p:cNvPr id="324" name="Google Shape;324;p15"/>
          <p:cNvSpPr txBox="1"/>
          <p:nvPr/>
        </p:nvSpPr>
        <p:spPr>
          <a:xfrm>
            <a:off x="4393250" y="-8375"/>
            <a:ext cx="4106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solidFill>
                <a:srgbClr val="A31515"/>
              </a:solidFill>
              <a:latin typeface="EB Garamond"/>
              <a:ea typeface="EB Garamond"/>
              <a:cs typeface="EB Garamond"/>
              <a:sym typeface="EB Garamond"/>
            </a:endParaRPr>
          </a:p>
        </p:txBody>
      </p:sp>
      <p:sp>
        <p:nvSpPr>
          <p:cNvPr id="403" name="Google Shape;403;p15"/>
          <p:cNvSpPr txBox="1"/>
          <p:nvPr/>
        </p:nvSpPr>
        <p:spPr>
          <a:xfrm>
            <a:off x="0" y="921154"/>
            <a:ext cx="8721338" cy="1992823"/>
          </a:xfrm>
          <a:prstGeom prst="rect">
            <a:avLst/>
          </a:prstGeom>
          <a:noFill/>
          <a:ln>
            <a:noFill/>
          </a:ln>
        </p:spPr>
        <p:txBody>
          <a:bodyPr spcFirstLastPara="1" wrap="square" lIns="91425" tIns="91425" rIns="91425" bIns="91425" anchor="t" anchorCtr="0">
            <a:spAutoFit/>
          </a:bodyPr>
          <a:lstStyle/>
          <a:p>
            <a:pPr marL="548640" indent="-457200">
              <a:spcBef>
                <a:spcPts val="900"/>
              </a:spcBef>
              <a:buAutoNum type="arabicPeriod"/>
            </a:pPr>
            <a:r>
              <a:rPr lang="en-CA" sz="1600" b="1" dirty="0">
                <a:solidFill>
                  <a:schemeClr val="accent1"/>
                </a:solidFill>
                <a:latin typeface="Century Gothic"/>
                <a:ea typeface="Nunito"/>
                <a:cs typeface="Nunito"/>
                <a:sym typeface="Nunito"/>
              </a:rPr>
              <a:t>Cashless Chris (S0)</a:t>
            </a:r>
            <a:r>
              <a:rPr lang="en-CA" sz="1600" dirty="0">
                <a:solidFill>
                  <a:schemeClr val="accent2"/>
                </a:solidFill>
                <a:latin typeface="Century Gothic"/>
                <a:ea typeface="Nunito"/>
                <a:cs typeface="Nunito"/>
                <a:sym typeface="Nunito"/>
              </a:rPr>
              <a:t> </a:t>
            </a:r>
            <a:r>
              <a:rPr lang="en-CA" sz="1600" dirty="0">
                <a:solidFill>
                  <a:schemeClr val="bg2">
                    <a:lumMod val="75000"/>
                  </a:schemeClr>
                </a:solidFill>
                <a:latin typeface="Century Gothic"/>
                <a:ea typeface="Nunito"/>
                <a:cs typeface="Nunito"/>
                <a:sym typeface="Nunito"/>
              </a:rPr>
              <a:t>– Incentivize purchasing instead of cash advances;</a:t>
            </a:r>
            <a:endParaRPr lang="en-US" dirty="0">
              <a:solidFill>
                <a:schemeClr val="bg2">
                  <a:lumMod val="75000"/>
                </a:schemeClr>
              </a:solidFill>
            </a:endParaRPr>
          </a:p>
          <a:p>
            <a:pPr marL="548640" indent="-457200">
              <a:spcBef>
                <a:spcPts val="900"/>
              </a:spcBef>
              <a:buAutoNum type="arabicPeriod"/>
            </a:pPr>
            <a:r>
              <a:rPr lang="en-CA" sz="1600" b="1" dirty="0">
                <a:solidFill>
                  <a:schemeClr val="accent1"/>
                </a:solidFill>
                <a:latin typeface="Century Gothic"/>
                <a:ea typeface="Nunito"/>
                <a:cs typeface="Nunito"/>
                <a:sym typeface="Nunito"/>
              </a:rPr>
              <a:t>Instalment Ivan (S1) </a:t>
            </a:r>
            <a:r>
              <a:rPr lang="en-CA" sz="1600" dirty="0">
                <a:solidFill>
                  <a:schemeClr val="bg2">
                    <a:lumMod val="75000"/>
                  </a:schemeClr>
                </a:solidFill>
                <a:latin typeface="Century Gothic"/>
                <a:ea typeface="Nunito"/>
                <a:cs typeface="Nunito"/>
                <a:sym typeface="Nunito"/>
              </a:rPr>
              <a:t>– Offer promotional interest rates for instalment purchases;</a:t>
            </a:r>
            <a:endParaRPr lang="en-CA" sz="1600" dirty="0">
              <a:solidFill>
                <a:schemeClr val="bg2">
                  <a:lumMod val="75000"/>
                </a:schemeClr>
              </a:solidFill>
              <a:latin typeface="Century Gothic"/>
              <a:ea typeface="Nunito"/>
              <a:cs typeface="Nunito"/>
            </a:endParaRPr>
          </a:p>
          <a:p>
            <a:pPr marL="548640" indent="-457200">
              <a:spcBef>
                <a:spcPts val="900"/>
              </a:spcBef>
              <a:buAutoNum type="arabicPeriod"/>
            </a:pPr>
            <a:r>
              <a:rPr lang="en-CA" sz="1600" b="1" dirty="0">
                <a:solidFill>
                  <a:schemeClr val="accent1"/>
                </a:solidFill>
                <a:latin typeface="Century Gothic"/>
                <a:ea typeface="Nunito"/>
                <a:cs typeface="Nunito"/>
                <a:sym typeface="Nunito"/>
              </a:rPr>
              <a:t>Bored Bobby (S2)</a:t>
            </a:r>
            <a:r>
              <a:rPr lang="en-CA" sz="1600" dirty="0">
                <a:solidFill>
                  <a:schemeClr val="accent2"/>
                </a:solidFill>
                <a:latin typeface="Century Gothic"/>
                <a:ea typeface="Nunito"/>
                <a:cs typeface="Nunito"/>
                <a:sym typeface="Nunito"/>
              </a:rPr>
              <a:t> </a:t>
            </a:r>
            <a:r>
              <a:rPr lang="en-CA" sz="1600" dirty="0">
                <a:solidFill>
                  <a:schemeClr val="bg2">
                    <a:lumMod val="75000"/>
                  </a:schemeClr>
                </a:solidFill>
                <a:latin typeface="Century Gothic"/>
                <a:ea typeface="Nunito"/>
                <a:cs typeface="Nunito"/>
                <a:sym typeface="Nunito"/>
              </a:rPr>
              <a:t>– Re-engage with offers and promotions;</a:t>
            </a:r>
            <a:endParaRPr lang="en-CA" sz="1600" dirty="0">
              <a:solidFill>
                <a:schemeClr val="bg2">
                  <a:lumMod val="75000"/>
                </a:schemeClr>
              </a:solidFill>
              <a:latin typeface="Century Gothic"/>
              <a:ea typeface="Nunito"/>
              <a:cs typeface="Nunito"/>
            </a:endParaRPr>
          </a:p>
          <a:p>
            <a:pPr marL="548640" indent="-457200">
              <a:spcBef>
                <a:spcPts val="900"/>
              </a:spcBef>
              <a:buAutoNum type="arabicPeriod"/>
            </a:pPr>
            <a:r>
              <a:rPr lang="en-CA" sz="1600" b="1" dirty="0">
                <a:solidFill>
                  <a:schemeClr val="accent1"/>
                </a:solidFill>
                <a:latin typeface="Century Gothic"/>
                <a:ea typeface="Nunito"/>
                <a:cs typeface="Nunito"/>
                <a:sym typeface="Nunito"/>
              </a:rPr>
              <a:t>Wealthy Wendy (S3)</a:t>
            </a:r>
            <a:r>
              <a:rPr lang="en-CA" sz="1600" dirty="0">
                <a:solidFill>
                  <a:schemeClr val="accent2"/>
                </a:solidFill>
                <a:latin typeface="Century Gothic"/>
                <a:ea typeface="Nunito"/>
                <a:cs typeface="Nunito"/>
                <a:sym typeface="Nunito"/>
              </a:rPr>
              <a:t> </a:t>
            </a:r>
            <a:r>
              <a:rPr lang="en-CA" sz="1600" dirty="0">
                <a:solidFill>
                  <a:schemeClr val="bg2">
                    <a:lumMod val="75000"/>
                  </a:schemeClr>
                </a:solidFill>
                <a:latin typeface="Century Gothic"/>
                <a:ea typeface="Nunito"/>
                <a:cs typeface="Nunito"/>
                <a:sym typeface="Nunito"/>
              </a:rPr>
              <a:t>– Provide premium perks to retain;</a:t>
            </a:r>
            <a:endParaRPr lang="en-CA" sz="1600" dirty="0">
              <a:solidFill>
                <a:schemeClr val="bg2">
                  <a:lumMod val="75000"/>
                </a:schemeClr>
              </a:solidFill>
              <a:latin typeface="Century Gothic"/>
              <a:ea typeface="Nunito"/>
              <a:cs typeface="Nunito"/>
            </a:endParaRPr>
          </a:p>
          <a:p>
            <a:pPr marL="548640" indent="-457200">
              <a:spcBef>
                <a:spcPts val="900"/>
              </a:spcBef>
              <a:buAutoNum type="arabicPeriod"/>
            </a:pPr>
            <a:r>
              <a:rPr lang="en-CA" sz="1600" b="1" dirty="0">
                <a:solidFill>
                  <a:schemeClr val="accent1"/>
                </a:solidFill>
                <a:latin typeface="Century Gothic"/>
                <a:ea typeface="Nunito"/>
                <a:cs typeface="Nunito"/>
                <a:sym typeface="Nunito"/>
              </a:rPr>
              <a:t>Safe Suzie (S4)</a:t>
            </a:r>
            <a:r>
              <a:rPr lang="en-CA" sz="1600" dirty="0">
                <a:solidFill>
                  <a:schemeClr val="accent2"/>
                </a:solidFill>
                <a:latin typeface="Century Gothic"/>
                <a:ea typeface="Nunito"/>
                <a:cs typeface="Nunito"/>
                <a:sym typeface="Nunito"/>
              </a:rPr>
              <a:t> </a:t>
            </a:r>
            <a:r>
              <a:rPr lang="en-CA" sz="1600" dirty="0">
                <a:solidFill>
                  <a:schemeClr val="bg2">
                    <a:lumMod val="75000"/>
                  </a:schemeClr>
                </a:solidFill>
                <a:latin typeface="Century Gothic"/>
                <a:ea typeface="Nunito"/>
                <a:cs typeface="Nunito"/>
                <a:sym typeface="Nunito"/>
              </a:rPr>
              <a:t>– Increase credit limit &amp; encourage larger purchases.</a:t>
            </a:r>
          </a:p>
        </p:txBody>
      </p:sp>
      <p:sp>
        <p:nvSpPr>
          <p:cNvPr id="2" name="Slide Number Placeholder 1">
            <a:extLst>
              <a:ext uri="{FF2B5EF4-FFF2-40B4-BE49-F238E27FC236}">
                <a16:creationId xmlns:a16="http://schemas.microsoft.com/office/drawing/2014/main" id="{208A17C6-4232-D543-8235-2E0DD11C651E}"/>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15</a:t>
            </a:fld>
            <a:endParaRPr lang="en-GB" b="1">
              <a:solidFill>
                <a:schemeClr val="accent1"/>
              </a:solidFill>
            </a:endParaRPr>
          </a:p>
        </p:txBody>
      </p:sp>
      <p:sp>
        <p:nvSpPr>
          <p:cNvPr id="14" name="Google Shape;299;p15">
            <a:extLst>
              <a:ext uri="{FF2B5EF4-FFF2-40B4-BE49-F238E27FC236}">
                <a16:creationId xmlns:a16="http://schemas.microsoft.com/office/drawing/2014/main" id="{BD00F3A9-7E98-E344-B829-4132096E86A0}"/>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3" name="TextBox 2">
            <a:extLst>
              <a:ext uri="{FF2B5EF4-FFF2-40B4-BE49-F238E27FC236}">
                <a16:creationId xmlns:a16="http://schemas.microsoft.com/office/drawing/2014/main" id="{30A6BA31-5A8B-B357-B0CF-19AACD4B6956}"/>
              </a:ext>
            </a:extLst>
          </p:cNvPr>
          <p:cNvSpPr txBox="1"/>
          <p:nvPr/>
        </p:nvSpPr>
        <p:spPr>
          <a:xfrm>
            <a:off x="1860026" y="2993366"/>
            <a:ext cx="54239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rgbClr val="7C9263"/>
                </a:solidFill>
                <a:latin typeface="Century Gothic"/>
              </a:rPr>
              <a:t>With these recommendations, we expect to... </a:t>
            </a:r>
            <a:endParaRPr lang="en-US" sz="1600" b="1" dirty="0"/>
          </a:p>
        </p:txBody>
      </p:sp>
      <p:grpSp>
        <p:nvGrpSpPr>
          <p:cNvPr id="4" name="Group 3">
            <a:extLst>
              <a:ext uri="{FF2B5EF4-FFF2-40B4-BE49-F238E27FC236}">
                <a16:creationId xmlns:a16="http://schemas.microsoft.com/office/drawing/2014/main" id="{EE43EAB7-9AC0-C10D-34B7-B027C2B8FD1D}"/>
              </a:ext>
            </a:extLst>
          </p:cNvPr>
          <p:cNvGrpSpPr/>
          <p:nvPr/>
        </p:nvGrpSpPr>
        <p:grpSpPr>
          <a:xfrm>
            <a:off x="758545" y="3427025"/>
            <a:ext cx="1759808" cy="1474092"/>
            <a:chOff x="-197147" y="1722664"/>
            <a:chExt cx="3165132" cy="2648405"/>
          </a:xfrm>
        </p:grpSpPr>
        <p:sp>
          <p:nvSpPr>
            <p:cNvPr id="18" name="Oval 17">
              <a:extLst>
                <a:ext uri="{FF2B5EF4-FFF2-40B4-BE49-F238E27FC236}">
                  <a16:creationId xmlns:a16="http://schemas.microsoft.com/office/drawing/2014/main" id="{2F0F44B4-DFC4-0887-4712-E574D9732212}"/>
                </a:ext>
              </a:extLst>
            </p:cNvPr>
            <p:cNvSpPr/>
            <p:nvPr/>
          </p:nvSpPr>
          <p:spPr>
            <a:xfrm>
              <a:off x="575418" y="1722664"/>
              <a:ext cx="1620000" cy="16165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30AF4-FF77-7D98-364D-80BBB5208C67}"/>
                </a:ext>
              </a:extLst>
            </p:cNvPr>
            <p:cNvSpPr txBox="1"/>
            <p:nvPr/>
          </p:nvSpPr>
          <p:spPr>
            <a:xfrm>
              <a:off x="-197147" y="3431034"/>
              <a:ext cx="3165132" cy="940035"/>
            </a:xfrm>
            <a:prstGeom prst="rect">
              <a:avLst/>
            </a:prstGeom>
            <a:noFill/>
          </p:spPr>
          <p:txBody>
            <a:bodyPr wrap="square">
              <a:spAutoFit/>
            </a:bodyPr>
            <a:lstStyle/>
            <a:p>
              <a:pPr algn="ctr"/>
              <a:r>
                <a:rPr lang="en-CA" sz="1400" b="1">
                  <a:solidFill>
                    <a:schemeClr val="accent1"/>
                  </a:solidFill>
                  <a:latin typeface="Century Gothic"/>
                  <a:ea typeface="Nunito"/>
                  <a:cs typeface="Nunito"/>
                  <a:sym typeface="Nunito"/>
                </a:rPr>
                <a:t>Increase</a:t>
              </a:r>
            </a:p>
            <a:p>
              <a:pPr algn="ctr"/>
              <a:r>
                <a:rPr lang="en-CA" sz="1400" b="1">
                  <a:solidFill>
                    <a:schemeClr val="accent1"/>
                  </a:solidFill>
                  <a:latin typeface="Century Gothic"/>
                  <a:ea typeface="Nunito"/>
                  <a:cs typeface="Nunito"/>
                  <a:sym typeface="Nunito"/>
                </a:rPr>
                <a:t>Share of Wallet</a:t>
              </a:r>
              <a:endParaRPr lang="en-US"/>
            </a:p>
          </p:txBody>
        </p:sp>
      </p:grpSp>
      <p:grpSp>
        <p:nvGrpSpPr>
          <p:cNvPr id="5" name="Group 4">
            <a:extLst>
              <a:ext uri="{FF2B5EF4-FFF2-40B4-BE49-F238E27FC236}">
                <a16:creationId xmlns:a16="http://schemas.microsoft.com/office/drawing/2014/main" id="{4BD221AC-FE43-05F4-7B35-E280FF549B9A}"/>
              </a:ext>
            </a:extLst>
          </p:cNvPr>
          <p:cNvGrpSpPr/>
          <p:nvPr/>
        </p:nvGrpSpPr>
        <p:grpSpPr>
          <a:xfrm>
            <a:off x="2554382" y="3427026"/>
            <a:ext cx="2126265" cy="1473775"/>
            <a:chOff x="-526698" y="1722664"/>
            <a:chExt cx="3824231" cy="2648698"/>
          </a:xfrm>
        </p:grpSpPr>
        <p:sp>
          <p:nvSpPr>
            <p:cNvPr id="22" name="Oval 21">
              <a:extLst>
                <a:ext uri="{FF2B5EF4-FFF2-40B4-BE49-F238E27FC236}">
                  <a16:creationId xmlns:a16="http://schemas.microsoft.com/office/drawing/2014/main" id="{CF5C8377-751B-74A7-E5C6-A7F3C126AF41}"/>
                </a:ext>
              </a:extLst>
            </p:cNvPr>
            <p:cNvSpPr/>
            <p:nvPr/>
          </p:nvSpPr>
          <p:spPr>
            <a:xfrm>
              <a:off x="575418" y="1722664"/>
              <a:ext cx="1620000" cy="16165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B9B7D8C-500A-7782-2B72-8FE7646BBEE4}"/>
                </a:ext>
              </a:extLst>
            </p:cNvPr>
            <p:cNvSpPr txBox="1"/>
            <p:nvPr/>
          </p:nvSpPr>
          <p:spPr>
            <a:xfrm>
              <a:off x="-526698" y="3431021"/>
              <a:ext cx="3824231" cy="940341"/>
            </a:xfrm>
            <a:prstGeom prst="rect">
              <a:avLst/>
            </a:prstGeom>
            <a:noFill/>
          </p:spPr>
          <p:txBody>
            <a:bodyPr wrap="square">
              <a:spAutoFit/>
            </a:bodyPr>
            <a:lstStyle/>
            <a:p>
              <a:pPr algn="ctr"/>
              <a:r>
                <a:rPr lang="en-CA" b="1">
                  <a:solidFill>
                    <a:schemeClr val="accent1"/>
                  </a:solidFill>
                  <a:latin typeface="Century Gothic"/>
                  <a:ea typeface="Nunito"/>
                  <a:cs typeface="Nunito"/>
                  <a:sym typeface="Nunito"/>
                </a:rPr>
                <a:t>Maximize</a:t>
              </a:r>
            </a:p>
            <a:p>
              <a:pPr algn="ctr"/>
              <a:r>
                <a:rPr lang="en-CA" b="1">
                  <a:solidFill>
                    <a:schemeClr val="accent1"/>
                  </a:solidFill>
                  <a:latin typeface="Century Gothic"/>
                  <a:ea typeface="Nunito"/>
                  <a:cs typeface="Nunito"/>
                  <a:sym typeface="Nunito"/>
                </a:rPr>
                <a:t>Risk-Adjusted Returns</a:t>
              </a:r>
              <a:endParaRPr lang="en-US"/>
            </a:p>
          </p:txBody>
        </p:sp>
      </p:grpSp>
      <p:grpSp>
        <p:nvGrpSpPr>
          <p:cNvPr id="6" name="Group 5">
            <a:extLst>
              <a:ext uri="{FF2B5EF4-FFF2-40B4-BE49-F238E27FC236}">
                <a16:creationId xmlns:a16="http://schemas.microsoft.com/office/drawing/2014/main" id="{AD8393B5-C717-B9D7-A2C3-085C3CE88AAD}"/>
              </a:ext>
            </a:extLst>
          </p:cNvPr>
          <p:cNvGrpSpPr/>
          <p:nvPr/>
        </p:nvGrpSpPr>
        <p:grpSpPr>
          <a:xfrm>
            <a:off x="4476734" y="3427025"/>
            <a:ext cx="2117541" cy="1474092"/>
            <a:chOff x="-518851" y="1722664"/>
            <a:chExt cx="3808539" cy="2648405"/>
          </a:xfrm>
        </p:grpSpPr>
        <p:sp>
          <p:nvSpPr>
            <p:cNvPr id="26" name="Oval 25">
              <a:extLst>
                <a:ext uri="{FF2B5EF4-FFF2-40B4-BE49-F238E27FC236}">
                  <a16:creationId xmlns:a16="http://schemas.microsoft.com/office/drawing/2014/main" id="{8D2D9E54-61CA-D41E-2C28-03EA8150CB5E}"/>
                </a:ext>
              </a:extLst>
            </p:cNvPr>
            <p:cNvSpPr/>
            <p:nvPr/>
          </p:nvSpPr>
          <p:spPr>
            <a:xfrm>
              <a:off x="575418" y="1722664"/>
              <a:ext cx="1620000" cy="16165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486EB7F-CC77-077E-07D8-3BA98BD276DA}"/>
                </a:ext>
              </a:extLst>
            </p:cNvPr>
            <p:cNvSpPr txBox="1"/>
            <p:nvPr/>
          </p:nvSpPr>
          <p:spPr>
            <a:xfrm>
              <a:off x="-518851" y="3431034"/>
              <a:ext cx="3808539" cy="940035"/>
            </a:xfrm>
            <a:prstGeom prst="rect">
              <a:avLst/>
            </a:prstGeom>
            <a:noFill/>
          </p:spPr>
          <p:txBody>
            <a:bodyPr wrap="square">
              <a:spAutoFit/>
            </a:bodyPr>
            <a:lstStyle/>
            <a:p>
              <a:pPr algn="ctr"/>
              <a:r>
                <a:rPr lang="en-CA" b="1">
                  <a:solidFill>
                    <a:schemeClr val="accent1"/>
                  </a:solidFill>
                  <a:latin typeface="Century Gothic"/>
                  <a:ea typeface="Nunito"/>
                  <a:cs typeface="Nunito"/>
                  <a:sym typeface="Nunito"/>
                </a:rPr>
                <a:t>Retain Valuable Customers</a:t>
              </a:r>
              <a:endParaRPr lang="en-US"/>
            </a:p>
          </p:txBody>
        </p:sp>
      </p:grpSp>
      <p:grpSp>
        <p:nvGrpSpPr>
          <p:cNvPr id="7" name="Group 6">
            <a:extLst>
              <a:ext uri="{FF2B5EF4-FFF2-40B4-BE49-F238E27FC236}">
                <a16:creationId xmlns:a16="http://schemas.microsoft.com/office/drawing/2014/main" id="{3F77A8C5-68F7-3389-7BB4-28F4D9E25E9A}"/>
              </a:ext>
            </a:extLst>
          </p:cNvPr>
          <p:cNvGrpSpPr/>
          <p:nvPr/>
        </p:nvGrpSpPr>
        <p:grpSpPr>
          <a:xfrm>
            <a:off x="6852796" y="3427025"/>
            <a:ext cx="1131595" cy="1474092"/>
            <a:chOff x="367794" y="1722664"/>
            <a:chExt cx="2035249" cy="2648405"/>
          </a:xfrm>
        </p:grpSpPr>
        <p:sp>
          <p:nvSpPr>
            <p:cNvPr id="30" name="Oval 29">
              <a:extLst>
                <a:ext uri="{FF2B5EF4-FFF2-40B4-BE49-F238E27FC236}">
                  <a16:creationId xmlns:a16="http://schemas.microsoft.com/office/drawing/2014/main" id="{A593BFF5-D54A-E235-E53C-341D50E1F03C}"/>
                </a:ext>
              </a:extLst>
            </p:cNvPr>
            <p:cNvSpPr/>
            <p:nvPr/>
          </p:nvSpPr>
          <p:spPr>
            <a:xfrm>
              <a:off x="575418" y="1722664"/>
              <a:ext cx="1620000" cy="16165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949C222-64BC-A3E2-6419-12AE78CBFB12}"/>
                </a:ext>
              </a:extLst>
            </p:cNvPr>
            <p:cNvSpPr txBox="1"/>
            <p:nvPr/>
          </p:nvSpPr>
          <p:spPr>
            <a:xfrm>
              <a:off x="367794" y="3431034"/>
              <a:ext cx="2035249" cy="940035"/>
            </a:xfrm>
            <a:prstGeom prst="rect">
              <a:avLst/>
            </a:prstGeom>
            <a:noFill/>
          </p:spPr>
          <p:txBody>
            <a:bodyPr wrap="square">
              <a:spAutoFit/>
            </a:bodyPr>
            <a:lstStyle/>
            <a:p>
              <a:pPr algn="ctr"/>
              <a:r>
                <a:rPr lang="en-CA" b="1">
                  <a:solidFill>
                    <a:schemeClr val="accent1"/>
                  </a:solidFill>
                  <a:latin typeface="Century Gothic"/>
                  <a:ea typeface="Nunito"/>
                  <a:cs typeface="Nunito"/>
                  <a:sym typeface="Nunito"/>
                </a:rPr>
                <a:t>Maximize Profitability</a:t>
              </a:r>
              <a:endParaRPr lang="en-US"/>
            </a:p>
          </p:txBody>
        </p:sp>
      </p:grpSp>
      <p:pic>
        <p:nvPicPr>
          <p:cNvPr id="8" name="Picture 7">
            <a:extLst>
              <a:ext uri="{FF2B5EF4-FFF2-40B4-BE49-F238E27FC236}">
                <a16:creationId xmlns:a16="http://schemas.microsoft.com/office/drawing/2014/main" id="{1C51823E-59B9-1426-486D-13B81B9CF885}"/>
              </a:ext>
            </a:extLst>
          </p:cNvPr>
          <p:cNvPicPr>
            <a:picLocks noChangeAspect="1"/>
          </p:cNvPicPr>
          <p:nvPr/>
        </p:nvPicPr>
        <p:blipFill>
          <a:blip r:embed="rId3"/>
          <a:stretch>
            <a:fillRect/>
          </a:stretch>
        </p:blipFill>
        <p:spPr>
          <a:xfrm>
            <a:off x="7158832" y="3617235"/>
            <a:ext cx="516282" cy="516282"/>
          </a:xfrm>
          <a:prstGeom prst="rect">
            <a:avLst/>
          </a:prstGeom>
        </p:spPr>
      </p:pic>
      <p:pic>
        <p:nvPicPr>
          <p:cNvPr id="9" name="Picture 8">
            <a:extLst>
              <a:ext uri="{FF2B5EF4-FFF2-40B4-BE49-F238E27FC236}">
                <a16:creationId xmlns:a16="http://schemas.microsoft.com/office/drawing/2014/main" id="{0225A90F-0BC6-6229-E946-D21F0461CD4D}"/>
              </a:ext>
            </a:extLst>
          </p:cNvPr>
          <p:cNvPicPr>
            <a:picLocks noChangeAspect="1"/>
          </p:cNvPicPr>
          <p:nvPr/>
        </p:nvPicPr>
        <p:blipFill>
          <a:blip r:embed="rId4"/>
          <a:stretch>
            <a:fillRect/>
          </a:stretch>
        </p:blipFill>
        <p:spPr>
          <a:xfrm>
            <a:off x="5209978" y="3558386"/>
            <a:ext cx="633598" cy="633598"/>
          </a:xfrm>
          <a:prstGeom prst="rect">
            <a:avLst/>
          </a:prstGeom>
        </p:spPr>
      </p:pic>
      <p:pic>
        <p:nvPicPr>
          <p:cNvPr id="10" name="Picture 9">
            <a:extLst>
              <a:ext uri="{FF2B5EF4-FFF2-40B4-BE49-F238E27FC236}">
                <a16:creationId xmlns:a16="http://schemas.microsoft.com/office/drawing/2014/main" id="{05532DBE-CA56-E162-A10A-A9CAEEFBE0A5}"/>
              </a:ext>
            </a:extLst>
          </p:cNvPr>
          <p:cNvPicPr>
            <a:picLocks noChangeAspect="1"/>
          </p:cNvPicPr>
          <p:nvPr/>
        </p:nvPicPr>
        <p:blipFill>
          <a:blip r:embed="rId5"/>
          <a:stretch>
            <a:fillRect/>
          </a:stretch>
        </p:blipFill>
        <p:spPr>
          <a:xfrm>
            <a:off x="3368235" y="3635881"/>
            <a:ext cx="494196" cy="494196"/>
          </a:xfrm>
          <a:prstGeom prst="rect">
            <a:avLst/>
          </a:prstGeom>
        </p:spPr>
      </p:pic>
      <p:pic>
        <p:nvPicPr>
          <p:cNvPr id="11" name="Picture 10">
            <a:extLst>
              <a:ext uri="{FF2B5EF4-FFF2-40B4-BE49-F238E27FC236}">
                <a16:creationId xmlns:a16="http://schemas.microsoft.com/office/drawing/2014/main" id="{128E138D-39A3-60CF-B0E6-C52408E42F2D}"/>
              </a:ext>
            </a:extLst>
          </p:cNvPr>
          <p:cNvPicPr>
            <a:picLocks noChangeAspect="1"/>
          </p:cNvPicPr>
          <p:nvPr/>
        </p:nvPicPr>
        <p:blipFill>
          <a:blip r:embed="rId6"/>
          <a:stretch>
            <a:fillRect/>
          </a:stretch>
        </p:blipFill>
        <p:spPr>
          <a:xfrm>
            <a:off x="1386396" y="3617235"/>
            <a:ext cx="508679" cy="508679"/>
          </a:xfrm>
          <a:prstGeom prst="rect">
            <a:avLst/>
          </a:prstGeom>
        </p:spPr>
      </p:pic>
    </p:spTree>
    <p:extLst>
      <p:ext uri="{BB962C8B-B14F-4D97-AF65-F5344CB8AC3E}">
        <p14:creationId xmlns:p14="http://schemas.microsoft.com/office/powerpoint/2010/main" val="198976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5" name="Rectangle 4">
            <a:extLst>
              <a:ext uri="{FF2B5EF4-FFF2-40B4-BE49-F238E27FC236}">
                <a16:creationId xmlns:a16="http://schemas.microsoft.com/office/drawing/2014/main" id="{E3E47989-41B8-4902-A27D-BE0BDA15EC4E}"/>
              </a:ext>
            </a:extLst>
          </p:cNvPr>
          <p:cNvSpPr/>
          <p:nvPr/>
        </p:nvSpPr>
        <p:spPr>
          <a:xfrm>
            <a:off x="-3335" y="1029313"/>
            <a:ext cx="5115524" cy="25360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Google Shape;283;p14"/>
          <p:cNvSpPr txBox="1">
            <a:spLocks noGrp="1"/>
          </p:cNvSpPr>
          <p:nvPr>
            <p:ph type="ctrTitle"/>
          </p:nvPr>
        </p:nvSpPr>
        <p:spPr>
          <a:xfrm>
            <a:off x="49753" y="1539267"/>
            <a:ext cx="4702629" cy="1618603"/>
          </a:xfrm>
          <a:prstGeom prst="rect">
            <a:avLst/>
          </a:prstGeom>
        </p:spPr>
        <p:txBody>
          <a:bodyPr spcFirstLastPara="1" wrap="square" lIns="91425" tIns="91425" rIns="91425" bIns="91425" anchor="ctr" anchorCtr="0">
            <a:normAutofit/>
          </a:bodyPr>
          <a:lstStyle/>
          <a:p>
            <a:pPr marL="0" lvl="0" indent="0" rtl="0">
              <a:lnSpc>
                <a:spcPct val="115000"/>
              </a:lnSpc>
              <a:spcBef>
                <a:spcPts val="0"/>
              </a:spcBef>
              <a:spcAft>
                <a:spcPts val="0"/>
              </a:spcAft>
              <a:buNone/>
            </a:pPr>
            <a:r>
              <a:rPr lang="en-CA">
                <a:latin typeface="Century Gothic" panose="020B0502020202020204" pitchFamily="34" charset="0"/>
              </a:rPr>
              <a:t>Thank you</a:t>
            </a:r>
            <a:endParaRPr sz="4400">
              <a:latin typeface="Comfortaa"/>
              <a:ea typeface="Comfortaa"/>
              <a:cs typeface="Comfortaa"/>
              <a:sym typeface="Comfortaa"/>
            </a:endParaRPr>
          </a:p>
        </p:txBody>
      </p:sp>
      <p:grpSp>
        <p:nvGrpSpPr>
          <p:cNvPr id="285" name="Google Shape;285;p14"/>
          <p:cNvGrpSpPr/>
          <p:nvPr/>
        </p:nvGrpSpPr>
        <p:grpSpPr>
          <a:xfrm>
            <a:off x="-1" y="3706070"/>
            <a:ext cx="9144000" cy="1431853"/>
            <a:chOff x="0" y="4948862"/>
            <a:chExt cx="12192000" cy="1909138"/>
          </a:xfrm>
        </p:grpSpPr>
        <p:sp>
          <p:nvSpPr>
            <p:cNvPr id="286" name="Google Shape;286;p14"/>
            <p:cNvSpPr/>
            <p:nvPr/>
          </p:nvSpPr>
          <p:spPr>
            <a:xfrm>
              <a:off x="0" y="4948862"/>
              <a:ext cx="12192000" cy="1909138"/>
            </a:xfrm>
            <a:custGeom>
              <a:avLst/>
              <a:gdLst/>
              <a:ahLst/>
              <a:cxnLst/>
              <a:rect l="l" t="t" r="r" b="b"/>
              <a:pathLst>
                <a:path w="12192000" h="1909138" extrusionOk="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rgbClr val="000000"/>
                </a:solidFill>
                <a:latin typeface="Calibri"/>
                <a:ea typeface="Calibri"/>
                <a:cs typeface="Calibri"/>
                <a:sym typeface="Calibri"/>
              </a:endParaRPr>
            </a:p>
          </p:txBody>
        </p:sp>
        <p:sp>
          <p:nvSpPr>
            <p:cNvPr id="287" name="Google Shape;287;p14"/>
            <p:cNvSpPr/>
            <p:nvPr/>
          </p:nvSpPr>
          <p:spPr>
            <a:xfrm>
              <a:off x="0" y="5563852"/>
              <a:ext cx="12192000" cy="1293441"/>
            </a:xfrm>
            <a:custGeom>
              <a:avLst/>
              <a:gdLst/>
              <a:ahLst/>
              <a:cxnLst/>
              <a:rect l="l" t="t" r="r" b="b"/>
              <a:pathLst>
                <a:path w="12192000" h="1909138" extrusionOk="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980"/>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rgbClr val="000000"/>
                </a:solidFill>
                <a:latin typeface="Calibri"/>
                <a:ea typeface="Calibri"/>
                <a:cs typeface="Calibri"/>
                <a:sym typeface="Calibri"/>
              </a:endParaRPr>
            </a:p>
          </p:txBody>
        </p:sp>
      </p:grpSp>
      <p:sp>
        <p:nvSpPr>
          <p:cNvPr id="8" name="Google Shape;283;p14">
            <a:extLst>
              <a:ext uri="{FF2B5EF4-FFF2-40B4-BE49-F238E27FC236}">
                <a16:creationId xmlns:a16="http://schemas.microsoft.com/office/drawing/2014/main" id="{90C31AED-FAC5-4612-971B-C51DB9469D63}"/>
              </a:ext>
            </a:extLst>
          </p:cNvPr>
          <p:cNvSpPr txBox="1">
            <a:spLocks/>
          </p:cNvSpPr>
          <p:nvPr/>
        </p:nvSpPr>
        <p:spPr>
          <a:xfrm>
            <a:off x="71460" y="130852"/>
            <a:ext cx="2329607" cy="624140"/>
          </a:xfrm>
          <a:prstGeom prst="rect">
            <a:avLst/>
          </a:prstGeom>
          <a:noFill/>
          <a:ln>
            <a:noFill/>
          </a:ln>
        </p:spPr>
        <p:txBody>
          <a:bodyPr spcFirstLastPara="1" wrap="square" lIns="91425" tIns="91425" rIns="91425" bIns="91425" anchor="ctr"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a:lnSpc>
                <a:spcPct val="115000"/>
              </a:lnSpc>
            </a:pPr>
            <a:r>
              <a:rPr lang="en-CA" sz="1000">
                <a:latin typeface="Century Gothic"/>
                <a:ea typeface="Century Gothic"/>
                <a:cs typeface="Century Gothic"/>
                <a:sym typeface="Century Gothic"/>
              </a:rPr>
              <a:t>Schulich School of Business</a:t>
            </a:r>
          </a:p>
          <a:p>
            <a:pPr>
              <a:lnSpc>
                <a:spcPct val="115000"/>
              </a:lnSpc>
            </a:pPr>
            <a:r>
              <a:rPr lang="en-CA" sz="1000">
                <a:latin typeface="Century Gothic"/>
                <a:ea typeface="Century Gothic"/>
                <a:cs typeface="Century Gothic"/>
                <a:sym typeface="Century Gothic"/>
              </a:rPr>
              <a:t>MBAN 6400 Project Part A</a:t>
            </a:r>
            <a:br>
              <a:rPr lang="en-CA" sz="1000">
                <a:latin typeface="Century Gothic"/>
                <a:ea typeface="Century Gothic"/>
                <a:cs typeface="Century Gothic"/>
              </a:rPr>
            </a:br>
            <a:endParaRPr lang="en-CA" sz="1000" b="0">
              <a:highlight>
                <a:srgbClr val="FFFFFF"/>
              </a:highlight>
              <a:latin typeface="Times New Roman"/>
              <a:ea typeface="Times New Roman"/>
              <a:cs typeface="Times New Roman"/>
              <a:sym typeface="Times New Roman"/>
            </a:endParaRPr>
          </a:p>
          <a:p>
            <a:endParaRPr lang="en-CA" sz="1000">
              <a:latin typeface="Comfortaa"/>
              <a:ea typeface="Comfortaa"/>
              <a:cs typeface="Comfortaa"/>
              <a:sym typeface="Comfortaa"/>
            </a:endParaRPr>
          </a:p>
        </p:txBody>
      </p:sp>
      <p:sp>
        <p:nvSpPr>
          <p:cNvPr id="4" name="Rectangle 3">
            <a:extLst>
              <a:ext uri="{FF2B5EF4-FFF2-40B4-BE49-F238E27FC236}">
                <a16:creationId xmlns:a16="http://schemas.microsoft.com/office/drawing/2014/main" id="{F3008FDC-70A7-4D9F-9500-44ABD953A31F}"/>
              </a:ext>
            </a:extLst>
          </p:cNvPr>
          <p:cNvSpPr/>
          <p:nvPr/>
        </p:nvSpPr>
        <p:spPr>
          <a:xfrm>
            <a:off x="159612" y="2638181"/>
            <a:ext cx="2958353" cy="45719"/>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68833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18"/>
          <p:cNvSpPr txBox="1"/>
          <p:nvPr/>
        </p:nvSpPr>
        <p:spPr>
          <a:xfrm>
            <a:off x="314325" y="247976"/>
            <a:ext cx="8529600" cy="1692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100"/>
          </a:p>
        </p:txBody>
      </p:sp>
      <p:sp>
        <p:nvSpPr>
          <p:cNvPr id="428" name="Google Shape;428;p18"/>
          <p:cNvSpPr/>
          <p:nvPr/>
        </p:nvSpPr>
        <p:spPr>
          <a:xfrm>
            <a:off x="314325" y="69985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429" name="Google Shape;429;p18"/>
          <p:cNvSpPr txBox="1"/>
          <p:nvPr/>
        </p:nvSpPr>
        <p:spPr>
          <a:xfrm>
            <a:off x="1014270" y="381869"/>
            <a:ext cx="3121200" cy="2310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500" b="1">
              <a:solidFill>
                <a:schemeClr val="dk2"/>
              </a:solidFill>
              <a:latin typeface="Quattrocento Sans"/>
              <a:ea typeface="Quattrocento Sans"/>
              <a:cs typeface="Quattrocento Sans"/>
              <a:sym typeface="Quattrocento Sans"/>
            </a:endParaRPr>
          </a:p>
        </p:txBody>
      </p:sp>
      <p:sp>
        <p:nvSpPr>
          <p:cNvPr id="430" name="Google Shape;430;p18"/>
          <p:cNvSpPr txBox="1"/>
          <p:nvPr/>
        </p:nvSpPr>
        <p:spPr>
          <a:xfrm>
            <a:off x="268807" y="244910"/>
            <a:ext cx="8529600" cy="923330"/>
          </a:xfrm>
          <a:prstGeom prst="rect">
            <a:avLst/>
          </a:prstGeom>
          <a:noFill/>
          <a:ln>
            <a:noFill/>
          </a:ln>
        </p:spPr>
        <p:txBody>
          <a:bodyPr spcFirstLastPara="1" wrap="square" lIns="0" tIns="0" rIns="0" bIns="0" anchor="t" anchorCtr="0">
            <a:spAutoFit/>
          </a:bodyPr>
          <a:lstStyle/>
          <a:p>
            <a:r>
              <a:rPr lang="en-GB" sz="3000" b="1">
                <a:solidFill>
                  <a:srgbClr val="7C9263"/>
                </a:solidFill>
                <a:latin typeface="Century Gothic"/>
                <a:ea typeface="Century Gothic"/>
                <a:cs typeface="Century Gothic"/>
                <a:sym typeface="Century Gothic"/>
              </a:rPr>
              <a:t>References </a:t>
            </a:r>
            <a:endParaRPr lang="en-GB" sz="3000" b="1">
              <a:solidFill>
                <a:schemeClr val="accent3"/>
              </a:solidFill>
              <a:latin typeface="Century Gothic"/>
              <a:ea typeface="Century Gothic"/>
              <a:cs typeface="Century Gothic"/>
            </a:endParaRPr>
          </a:p>
          <a:p>
            <a:endParaRPr lang="en-GB" sz="3000" b="1">
              <a:solidFill>
                <a:schemeClr val="accent3">
                  <a:lumMod val="75000"/>
                </a:schemeClr>
              </a:solidFill>
              <a:latin typeface="Century Gothic"/>
            </a:endParaRPr>
          </a:p>
        </p:txBody>
      </p:sp>
      <p:grpSp>
        <p:nvGrpSpPr>
          <p:cNvPr id="431" name="Google Shape;431;p18"/>
          <p:cNvGrpSpPr/>
          <p:nvPr/>
        </p:nvGrpSpPr>
        <p:grpSpPr>
          <a:xfrm>
            <a:off x="2163914" y="1302656"/>
            <a:ext cx="283664" cy="285240"/>
            <a:chOff x="10455275" y="2498725"/>
            <a:chExt cx="285750" cy="287339"/>
          </a:xfrm>
        </p:grpSpPr>
        <p:sp>
          <p:nvSpPr>
            <p:cNvPr id="432" name="Google Shape;432;p18"/>
            <p:cNvSpPr/>
            <p:nvPr/>
          </p:nvSpPr>
          <p:spPr>
            <a:xfrm>
              <a:off x="10455275" y="2593975"/>
              <a:ext cx="285750" cy="192089"/>
            </a:xfrm>
            <a:custGeom>
              <a:avLst/>
              <a:gdLst/>
              <a:ahLst/>
              <a:cxnLst/>
              <a:rect l="l" t="t" r="r" b="b"/>
              <a:pathLst>
                <a:path w="903" h="601" extrusionOk="0">
                  <a:moveTo>
                    <a:pt x="722" y="571"/>
                  </a:moveTo>
                  <a:lnTo>
                    <a:pt x="722" y="30"/>
                  </a:lnTo>
                  <a:lnTo>
                    <a:pt x="812" y="30"/>
                  </a:lnTo>
                  <a:lnTo>
                    <a:pt x="812" y="571"/>
                  </a:lnTo>
                  <a:lnTo>
                    <a:pt x="722" y="571"/>
                  </a:lnTo>
                  <a:close/>
                  <a:moveTo>
                    <a:pt x="512" y="571"/>
                  </a:moveTo>
                  <a:lnTo>
                    <a:pt x="512" y="300"/>
                  </a:lnTo>
                  <a:lnTo>
                    <a:pt x="602" y="300"/>
                  </a:lnTo>
                  <a:lnTo>
                    <a:pt x="602" y="571"/>
                  </a:lnTo>
                  <a:lnTo>
                    <a:pt x="512" y="571"/>
                  </a:lnTo>
                  <a:close/>
                  <a:moveTo>
                    <a:pt x="301" y="571"/>
                  </a:moveTo>
                  <a:lnTo>
                    <a:pt x="301" y="210"/>
                  </a:lnTo>
                  <a:lnTo>
                    <a:pt x="391" y="210"/>
                  </a:lnTo>
                  <a:lnTo>
                    <a:pt x="391" y="571"/>
                  </a:lnTo>
                  <a:lnTo>
                    <a:pt x="301" y="571"/>
                  </a:lnTo>
                  <a:close/>
                  <a:moveTo>
                    <a:pt x="91" y="571"/>
                  </a:moveTo>
                  <a:lnTo>
                    <a:pt x="91" y="421"/>
                  </a:lnTo>
                  <a:lnTo>
                    <a:pt x="181" y="421"/>
                  </a:lnTo>
                  <a:lnTo>
                    <a:pt x="181" y="571"/>
                  </a:lnTo>
                  <a:lnTo>
                    <a:pt x="91" y="571"/>
                  </a:lnTo>
                  <a:close/>
                  <a:moveTo>
                    <a:pt x="888" y="571"/>
                  </a:moveTo>
                  <a:lnTo>
                    <a:pt x="842" y="571"/>
                  </a:lnTo>
                  <a:lnTo>
                    <a:pt x="842" y="15"/>
                  </a:lnTo>
                  <a:lnTo>
                    <a:pt x="842" y="12"/>
                  </a:lnTo>
                  <a:lnTo>
                    <a:pt x="841" y="9"/>
                  </a:lnTo>
                  <a:lnTo>
                    <a:pt x="840" y="7"/>
                  </a:lnTo>
                  <a:lnTo>
                    <a:pt x="838" y="5"/>
                  </a:lnTo>
                  <a:lnTo>
                    <a:pt x="836" y="3"/>
                  </a:lnTo>
                  <a:lnTo>
                    <a:pt x="833" y="1"/>
                  </a:lnTo>
                  <a:lnTo>
                    <a:pt x="830" y="0"/>
                  </a:lnTo>
                  <a:lnTo>
                    <a:pt x="827" y="0"/>
                  </a:lnTo>
                  <a:lnTo>
                    <a:pt x="707" y="0"/>
                  </a:lnTo>
                  <a:lnTo>
                    <a:pt x="704" y="0"/>
                  </a:lnTo>
                  <a:lnTo>
                    <a:pt x="702" y="1"/>
                  </a:lnTo>
                  <a:lnTo>
                    <a:pt x="698" y="3"/>
                  </a:lnTo>
                  <a:lnTo>
                    <a:pt x="696" y="5"/>
                  </a:lnTo>
                  <a:lnTo>
                    <a:pt x="694" y="7"/>
                  </a:lnTo>
                  <a:lnTo>
                    <a:pt x="693" y="9"/>
                  </a:lnTo>
                  <a:lnTo>
                    <a:pt x="692" y="12"/>
                  </a:lnTo>
                  <a:lnTo>
                    <a:pt x="692" y="15"/>
                  </a:lnTo>
                  <a:lnTo>
                    <a:pt x="692" y="571"/>
                  </a:lnTo>
                  <a:lnTo>
                    <a:pt x="632" y="571"/>
                  </a:lnTo>
                  <a:lnTo>
                    <a:pt x="632" y="285"/>
                  </a:lnTo>
                  <a:lnTo>
                    <a:pt x="632" y="283"/>
                  </a:lnTo>
                  <a:lnTo>
                    <a:pt x="631" y="280"/>
                  </a:lnTo>
                  <a:lnTo>
                    <a:pt x="630" y="278"/>
                  </a:lnTo>
                  <a:lnTo>
                    <a:pt x="628" y="275"/>
                  </a:lnTo>
                  <a:lnTo>
                    <a:pt x="626" y="274"/>
                  </a:lnTo>
                  <a:lnTo>
                    <a:pt x="622" y="271"/>
                  </a:lnTo>
                  <a:lnTo>
                    <a:pt x="620" y="271"/>
                  </a:lnTo>
                  <a:lnTo>
                    <a:pt x="617" y="270"/>
                  </a:lnTo>
                  <a:lnTo>
                    <a:pt x="497" y="270"/>
                  </a:lnTo>
                  <a:lnTo>
                    <a:pt x="494" y="271"/>
                  </a:lnTo>
                  <a:lnTo>
                    <a:pt x="491" y="271"/>
                  </a:lnTo>
                  <a:lnTo>
                    <a:pt x="488" y="274"/>
                  </a:lnTo>
                  <a:lnTo>
                    <a:pt x="486" y="275"/>
                  </a:lnTo>
                  <a:lnTo>
                    <a:pt x="484" y="278"/>
                  </a:lnTo>
                  <a:lnTo>
                    <a:pt x="483" y="280"/>
                  </a:lnTo>
                  <a:lnTo>
                    <a:pt x="482" y="283"/>
                  </a:lnTo>
                  <a:lnTo>
                    <a:pt x="482" y="285"/>
                  </a:lnTo>
                  <a:lnTo>
                    <a:pt x="482" y="571"/>
                  </a:lnTo>
                  <a:lnTo>
                    <a:pt x="421" y="571"/>
                  </a:lnTo>
                  <a:lnTo>
                    <a:pt x="421" y="195"/>
                  </a:lnTo>
                  <a:lnTo>
                    <a:pt x="421" y="192"/>
                  </a:lnTo>
                  <a:lnTo>
                    <a:pt x="420" y="190"/>
                  </a:lnTo>
                  <a:lnTo>
                    <a:pt x="419" y="187"/>
                  </a:lnTo>
                  <a:lnTo>
                    <a:pt x="417" y="185"/>
                  </a:lnTo>
                  <a:lnTo>
                    <a:pt x="415" y="184"/>
                  </a:lnTo>
                  <a:lnTo>
                    <a:pt x="412" y="181"/>
                  </a:lnTo>
                  <a:lnTo>
                    <a:pt x="409" y="180"/>
                  </a:lnTo>
                  <a:lnTo>
                    <a:pt x="406" y="180"/>
                  </a:lnTo>
                  <a:lnTo>
                    <a:pt x="286" y="180"/>
                  </a:lnTo>
                  <a:lnTo>
                    <a:pt x="283" y="180"/>
                  </a:lnTo>
                  <a:lnTo>
                    <a:pt x="281" y="181"/>
                  </a:lnTo>
                  <a:lnTo>
                    <a:pt x="277" y="184"/>
                  </a:lnTo>
                  <a:lnTo>
                    <a:pt x="275" y="185"/>
                  </a:lnTo>
                  <a:lnTo>
                    <a:pt x="274" y="187"/>
                  </a:lnTo>
                  <a:lnTo>
                    <a:pt x="272" y="190"/>
                  </a:lnTo>
                  <a:lnTo>
                    <a:pt x="271" y="192"/>
                  </a:lnTo>
                  <a:lnTo>
                    <a:pt x="271" y="195"/>
                  </a:lnTo>
                  <a:lnTo>
                    <a:pt x="271" y="571"/>
                  </a:lnTo>
                  <a:lnTo>
                    <a:pt x="211" y="571"/>
                  </a:lnTo>
                  <a:lnTo>
                    <a:pt x="211" y="406"/>
                  </a:lnTo>
                  <a:lnTo>
                    <a:pt x="211" y="403"/>
                  </a:lnTo>
                  <a:lnTo>
                    <a:pt x="210" y="400"/>
                  </a:lnTo>
                  <a:lnTo>
                    <a:pt x="209" y="398"/>
                  </a:lnTo>
                  <a:lnTo>
                    <a:pt x="207" y="396"/>
                  </a:lnTo>
                  <a:lnTo>
                    <a:pt x="205" y="394"/>
                  </a:lnTo>
                  <a:lnTo>
                    <a:pt x="201" y="392"/>
                  </a:lnTo>
                  <a:lnTo>
                    <a:pt x="199" y="391"/>
                  </a:lnTo>
                  <a:lnTo>
                    <a:pt x="196" y="391"/>
                  </a:lnTo>
                  <a:lnTo>
                    <a:pt x="76" y="391"/>
                  </a:lnTo>
                  <a:lnTo>
                    <a:pt x="73" y="391"/>
                  </a:lnTo>
                  <a:lnTo>
                    <a:pt x="70" y="392"/>
                  </a:lnTo>
                  <a:lnTo>
                    <a:pt x="67" y="394"/>
                  </a:lnTo>
                  <a:lnTo>
                    <a:pt x="65" y="396"/>
                  </a:lnTo>
                  <a:lnTo>
                    <a:pt x="63" y="398"/>
                  </a:lnTo>
                  <a:lnTo>
                    <a:pt x="62" y="400"/>
                  </a:lnTo>
                  <a:lnTo>
                    <a:pt x="61" y="403"/>
                  </a:lnTo>
                  <a:lnTo>
                    <a:pt x="61" y="406"/>
                  </a:lnTo>
                  <a:lnTo>
                    <a:pt x="61" y="571"/>
                  </a:lnTo>
                  <a:lnTo>
                    <a:pt x="16" y="571"/>
                  </a:lnTo>
                  <a:lnTo>
                    <a:pt x="13" y="571"/>
                  </a:lnTo>
                  <a:lnTo>
                    <a:pt x="10" y="572"/>
                  </a:lnTo>
                  <a:lnTo>
                    <a:pt x="7" y="573"/>
                  </a:lnTo>
                  <a:lnTo>
                    <a:pt x="5" y="576"/>
                  </a:lnTo>
                  <a:lnTo>
                    <a:pt x="3" y="578"/>
                  </a:lnTo>
                  <a:lnTo>
                    <a:pt x="2" y="581"/>
                  </a:lnTo>
                  <a:lnTo>
                    <a:pt x="1" y="583"/>
                  </a:lnTo>
                  <a:lnTo>
                    <a:pt x="0" y="586"/>
                  </a:lnTo>
                  <a:lnTo>
                    <a:pt x="1" y="590"/>
                  </a:lnTo>
                  <a:lnTo>
                    <a:pt x="2" y="593"/>
                  </a:lnTo>
                  <a:lnTo>
                    <a:pt x="3" y="595"/>
                  </a:lnTo>
                  <a:lnTo>
                    <a:pt x="5" y="597"/>
                  </a:lnTo>
                  <a:lnTo>
                    <a:pt x="7" y="599"/>
                  </a:lnTo>
                  <a:lnTo>
                    <a:pt x="10" y="600"/>
                  </a:lnTo>
                  <a:lnTo>
                    <a:pt x="13" y="601"/>
                  </a:lnTo>
                  <a:lnTo>
                    <a:pt x="16" y="601"/>
                  </a:lnTo>
                  <a:lnTo>
                    <a:pt x="76" y="601"/>
                  </a:lnTo>
                  <a:lnTo>
                    <a:pt x="196" y="601"/>
                  </a:lnTo>
                  <a:lnTo>
                    <a:pt x="286" y="601"/>
                  </a:lnTo>
                  <a:lnTo>
                    <a:pt x="406" y="601"/>
                  </a:lnTo>
                  <a:lnTo>
                    <a:pt x="497" y="601"/>
                  </a:lnTo>
                  <a:lnTo>
                    <a:pt x="617" y="601"/>
                  </a:lnTo>
                  <a:lnTo>
                    <a:pt x="707" y="601"/>
                  </a:lnTo>
                  <a:lnTo>
                    <a:pt x="827" y="601"/>
                  </a:lnTo>
                  <a:lnTo>
                    <a:pt x="888" y="601"/>
                  </a:lnTo>
                  <a:lnTo>
                    <a:pt x="890" y="601"/>
                  </a:lnTo>
                  <a:lnTo>
                    <a:pt x="893" y="600"/>
                  </a:lnTo>
                  <a:lnTo>
                    <a:pt x="896" y="599"/>
                  </a:lnTo>
                  <a:lnTo>
                    <a:pt x="898" y="597"/>
                  </a:lnTo>
                  <a:lnTo>
                    <a:pt x="900" y="595"/>
                  </a:lnTo>
                  <a:lnTo>
                    <a:pt x="901" y="593"/>
                  </a:lnTo>
                  <a:lnTo>
                    <a:pt x="902" y="590"/>
                  </a:lnTo>
                  <a:lnTo>
                    <a:pt x="903" y="586"/>
                  </a:lnTo>
                  <a:lnTo>
                    <a:pt x="902" y="583"/>
                  </a:lnTo>
                  <a:lnTo>
                    <a:pt x="901" y="581"/>
                  </a:lnTo>
                  <a:lnTo>
                    <a:pt x="900" y="578"/>
                  </a:lnTo>
                  <a:lnTo>
                    <a:pt x="898" y="576"/>
                  </a:lnTo>
                  <a:lnTo>
                    <a:pt x="896" y="573"/>
                  </a:lnTo>
                  <a:lnTo>
                    <a:pt x="893" y="572"/>
                  </a:lnTo>
                  <a:lnTo>
                    <a:pt x="890" y="571"/>
                  </a:lnTo>
                  <a:lnTo>
                    <a:pt x="888" y="571"/>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433" name="Google Shape;433;p18"/>
            <p:cNvSpPr/>
            <p:nvPr/>
          </p:nvSpPr>
          <p:spPr>
            <a:xfrm>
              <a:off x="10474325" y="2498725"/>
              <a:ext cx="252414" cy="157163"/>
            </a:xfrm>
            <a:custGeom>
              <a:avLst/>
              <a:gdLst/>
              <a:ahLst/>
              <a:cxnLst/>
              <a:rect l="l" t="t" r="r" b="b"/>
              <a:pathLst>
                <a:path w="796" h="496" extrusionOk="0">
                  <a:moveTo>
                    <a:pt x="60" y="406"/>
                  </a:moveTo>
                  <a:lnTo>
                    <a:pt x="66" y="407"/>
                  </a:lnTo>
                  <a:lnTo>
                    <a:pt x="73" y="410"/>
                  </a:lnTo>
                  <a:lnTo>
                    <a:pt x="78" y="413"/>
                  </a:lnTo>
                  <a:lnTo>
                    <a:pt x="83" y="417"/>
                  </a:lnTo>
                  <a:lnTo>
                    <a:pt x="83" y="417"/>
                  </a:lnTo>
                  <a:lnTo>
                    <a:pt x="83" y="417"/>
                  </a:lnTo>
                  <a:lnTo>
                    <a:pt x="83" y="417"/>
                  </a:lnTo>
                  <a:lnTo>
                    <a:pt x="83" y="417"/>
                  </a:lnTo>
                  <a:lnTo>
                    <a:pt x="86" y="421"/>
                  </a:lnTo>
                  <a:lnTo>
                    <a:pt x="88" y="426"/>
                  </a:lnTo>
                  <a:lnTo>
                    <a:pt x="89" y="431"/>
                  </a:lnTo>
                  <a:lnTo>
                    <a:pt x="90" y="436"/>
                  </a:lnTo>
                  <a:lnTo>
                    <a:pt x="89" y="443"/>
                  </a:lnTo>
                  <a:lnTo>
                    <a:pt x="88" y="448"/>
                  </a:lnTo>
                  <a:lnTo>
                    <a:pt x="85" y="453"/>
                  </a:lnTo>
                  <a:lnTo>
                    <a:pt x="81" y="458"/>
                  </a:lnTo>
                  <a:lnTo>
                    <a:pt x="76" y="461"/>
                  </a:lnTo>
                  <a:lnTo>
                    <a:pt x="72" y="464"/>
                  </a:lnTo>
                  <a:lnTo>
                    <a:pt x="65" y="466"/>
                  </a:lnTo>
                  <a:lnTo>
                    <a:pt x="60" y="466"/>
                  </a:lnTo>
                  <a:lnTo>
                    <a:pt x="54" y="466"/>
                  </a:lnTo>
                  <a:lnTo>
                    <a:pt x="48" y="464"/>
                  </a:lnTo>
                  <a:lnTo>
                    <a:pt x="43" y="461"/>
                  </a:lnTo>
                  <a:lnTo>
                    <a:pt x="39" y="458"/>
                  </a:lnTo>
                  <a:lnTo>
                    <a:pt x="34" y="453"/>
                  </a:lnTo>
                  <a:lnTo>
                    <a:pt x="32" y="448"/>
                  </a:lnTo>
                  <a:lnTo>
                    <a:pt x="30" y="443"/>
                  </a:lnTo>
                  <a:lnTo>
                    <a:pt x="30" y="436"/>
                  </a:lnTo>
                  <a:lnTo>
                    <a:pt x="30" y="430"/>
                  </a:lnTo>
                  <a:lnTo>
                    <a:pt x="32" y="425"/>
                  </a:lnTo>
                  <a:lnTo>
                    <a:pt x="34" y="419"/>
                  </a:lnTo>
                  <a:lnTo>
                    <a:pt x="39" y="415"/>
                  </a:lnTo>
                  <a:lnTo>
                    <a:pt x="43" y="412"/>
                  </a:lnTo>
                  <a:lnTo>
                    <a:pt x="48" y="409"/>
                  </a:lnTo>
                  <a:lnTo>
                    <a:pt x="54" y="407"/>
                  </a:lnTo>
                  <a:lnTo>
                    <a:pt x="60" y="406"/>
                  </a:lnTo>
                  <a:lnTo>
                    <a:pt x="60" y="406"/>
                  </a:lnTo>
                  <a:close/>
                  <a:moveTo>
                    <a:pt x="285" y="211"/>
                  </a:moveTo>
                  <a:lnTo>
                    <a:pt x="291" y="211"/>
                  </a:lnTo>
                  <a:lnTo>
                    <a:pt x="297" y="214"/>
                  </a:lnTo>
                  <a:lnTo>
                    <a:pt x="302" y="216"/>
                  </a:lnTo>
                  <a:lnTo>
                    <a:pt x="306" y="220"/>
                  </a:lnTo>
                  <a:lnTo>
                    <a:pt x="311" y="224"/>
                  </a:lnTo>
                  <a:lnTo>
                    <a:pt x="313" y="230"/>
                  </a:lnTo>
                  <a:lnTo>
                    <a:pt x="315" y="235"/>
                  </a:lnTo>
                  <a:lnTo>
                    <a:pt x="315" y="241"/>
                  </a:lnTo>
                  <a:lnTo>
                    <a:pt x="315" y="247"/>
                  </a:lnTo>
                  <a:lnTo>
                    <a:pt x="313" y="253"/>
                  </a:lnTo>
                  <a:lnTo>
                    <a:pt x="311" y="257"/>
                  </a:lnTo>
                  <a:lnTo>
                    <a:pt x="306" y="262"/>
                  </a:lnTo>
                  <a:lnTo>
                    <a:pt x="302" y="266"/>
                  </a:lnTo>
                  <a:lnTo>
                    <a:pt x="297" y="268"/>
                  </a:lnTo>
                  <a:lnTo>
                    <a:pt x="291" y="270"/>
                  </a:lnTo>
                  <a:lnTo>
                    <a:pt x="285" y="271"/>
                  </a:lnTo>
                  <a:lnTo>
                    <a:pt x="280" y="270"/>
                  </a:lnTo>
                  <a:lnTo>
                    <a:pt x="273" y="268"/>
                  </a:lnTo>
                  <a:lnTo>
                    <a:pt x="269" y="266"/>
                  </a:lnTo>
                  <a:lnTo>
                    <a:pt x="264" y="262"/>
                  </a:lnTo>
                  <a:lnTo>
                    <a:pt x="260" y="257"/>
                  </a:lnTo>
                  <a:lnTo>
                    <a:pt x="257" y="253"/>
                  </a:lnTo>
                  <a:lnTo>
                    <a:pt x="256" y="247"/>
                  </a:lnTo>
                  <a:lnTo>
                    <a:pt x="255" y="241"/>
                  </a:lnTo>
                  <a:lnTo>
                    <a:pt x="256" y="235"/>
                  </a:lnTo>
                  <a:lnTo>
                    <a:pt x="257" y="230"/>
                  </a:lnTo>
                  <a:lnTo>
                    <a:pt x="260" y="224"/>
                  </a:lnTo>
                  <a:lnTo>
                    <a:pt x="264" y="220"/>
                  </a:lnTo>
                  <a:lnTo>
                    <a:pt x="269" y="216"/>
                  </a:lnTo>
                  <a:lnTo>
                    <a:pt x="273" y="214"/>
                  </a:lnTo>
                  <a:lnTo>
                    <a:pt x="280" y="211"/>
                  </a:lnTo>
                  <a:lnTo>
                    <a:pt x="285" y="211"/>
                  </a:lnTo>
                  <a:close/>
                  <a:moveTo>
                    <a:pt x="511" y="301"/>
                  </a:moveTo>
                  <a:lnTo>
                    <a:pt x="516" y="301"/>
                  </a:lnTo>
                  <a:lnTo>
                    <a:pt x="521" y="302"/>
                  </a:lnTo>
                  <a:lnTo>
                    <a:pt x="526" y="306"/>
                  </a:lnTo>
                  <a:lnTo>
                    <a:pt x="530" y="308"/>
                  </a:lnTo>
                  <a:lnTo>
                    <a:pt x="530" y="308"/>
                  </a:lnTo>
                  <a:lnTo>
                    <a:pt x="530" y="308"/>
                  </a:lnTo>
                  <a:lnTo>
                    <a:pt x="530" y="308"/>
                  </a:lnTo>
                  <a:lnTo>
                    <a:pt x="530" y="308"/>
                  </a:lnTo>
                  <a:lnTo>
                    <a:pt x="535" y="313"/>
                  </a:lnTo>
                  <a:lnTo>
                    <a:pt x="538" y="319"/>
                  </a:lnTo>
                  <a:lnTo>
                    <a:pt x="540" y="325"/>
                  </a:lnTo>
                  <a:lnTo>
                    <a:pt x="541" y="331"/>
                  </a:lnTo>
                  <a:lnTo>
                    <a:pt x="540" y="337"/>
                  </a:lnTo>
                  <a:lnTo>
                    <a:pt x="539" y="343"/>
                  </a:lnTo>
                  <a:lnTo>
                    <a:pt x="536" y="347"/>
                  </a:lnTo>
                  <a:lnTo>
                    <a:pt x="532" y="353"/>
                  </a:lnTo>
                  <a:lnTo>
                    <a:pt x="527" y="356"/>
                  </a:lnTo>
                  <a:lnTo>
                    <a:pt x="523" y="359"/>
                  </a:lnTo>
                  <a:lnTo>
                    <a:pt x="516" y="360"/>
                  </a:lnTo>
                  <a:lnTo>
                    <a:pt x="511" y="361"/>
                  </a:lnTo>
                  <a:lnTo>
                    <a:pt x="505" y="360"/>
                  </a:lnTo>
                  <a:lnTo>
                    <a:pt x="499" y="359"/>
                  </a:lnTo>
                  <a:lnTo>
                    <a:pt x="494" y="356"/>
                  </a:lnTo>
                  <a:lnTo>
                    <a:pt x="490" y="353"/>
                  </a:lnTo>
                  <a:lnTo>
                    <a:pt x="486" y="349"/>
                  </a:lnTo>
                  <a:lnTo>
                    <a:pt x="483" y="343"/>
                  </a:lnTo>
                  <a:lnTo>
                    <a:pt x="481" y="337"/>
                  </a:lnTo>
                  <a:lnTo>
                    <a:pt x="481" y="331"/>
                  </a:lnTo>
                  <a:lnTo>
                    <a:pt x="481" y="325"/>
                  </a:lnTo>
                  <a:lnTo>
                    <a:pt x="483" y="320"/>
                  </a:lnTo>
                  <a:lnTo>
                    <a:pt x="486" y="314"/>
                  </a:lnTo>
                  <a:lnTo>
                    <a:pt x="490" y="310"/>
                  </a:lnTo>
                  <a:lnTo>
                    <a:pt x="494" y="307"/>
                  </a:lnTo>
                  <a:lnTo>
                    <a:pt x="499" y="304"/>
                  </a:lnTo>
                  <a:lnTo>
                    <a:pt x="505" y="301"/>
                  </a:lnTo>
                  <a:lnTo>
                    <a:pt x="511" y="301"/>
                  </a:lnTo>
                  <a:lnTo>
                    <a:pt x="511" y="301"/>
                  </a:lnTo>
                  <a:close/>
                  <a:moveTo>
                    <a:pt x="736" y="30"/>
                  </a:moveTo>
                  <a:lnTo>
                    <a:pt x="742" y="31"/>
                  </a:lnTo>
                  <a:lnTo>
                    <a:pt x="748" y="33"/>
                  </a:lnTo>
                  <a:lnTo>
                    <a:pt x="753" y="36"/>
                  </a:lnTo>
                  <a:lnTo>
                    <a:pt x="757" y="39"/>
                  </a:lnTo>
                  <a:lnTo>
                    <a:pt x="762" y="43"/>
                  </a:lnTo>
                  <a:lnTo>
                    <a:pt x="764" y="49"/>
                  </a:lnTo>
                  <a:lnTo>
                    <a:pt x="766" y="55"/>
                  </a:lnTo>
                  <a:lnTo>
                    <a:pt x="766" y="60"/>
                  </a:lnTo>
                  <a:lnTo>
                    <a:pt x="766" y="67"/>
                  </a:lnTo>
                  <a:lnTo>
                    <a:pt x="764" y="72"/>
                  </a:lnTo>
                  <a:lnTo>
                    <a:pt x="762" y="78"/>
                  </a:lnTo>
                  <a:lnTo>
                    <a:pt x="757" y="82"/>
                  </a:lnTo>
                  <a:lnTo>
                    <a:pt x="753" y="85"/>
                  </a:lnTo>
                  <a:lnTo>
                    <a:pt x="748" y="88"/>
                  </a:lnTo>
                  <a:lnTo>
                    <a:pt x="742" y="90"/>
                  </a:lnTo>
                  <a:lnTo>
                    <a:pt x="736" y="90"/>
                  </a:lnTo>
                  <a:lnTo>
                    <a:pt x="731" y="90"/>
                  </a:lnTo>
                  <a:lnTo>
                    <a:pt x="724" y="88"/>
                  </a:lnTo>
                  <a:lnTo>
                    <a:pt x="720" y="85"/>
                  </a:lnTo>
                  <a:lnTo>
                    <a:pt x="716" y="82"/>
                  </a:lnTo>
                  <a:lnTo>
                    <a:pt x="711" y="78"/>
                  </a:lnTo>
                  <a:lnTo>
                    <a:pt x="708" y="72"/>
                  </a:lnTo>
                  <a:lnTo>
                    <a:pt x="707" y="67"/>
                  </a:lnTo>
                  <a:lnTo>
                    <a:pt x="706" y="60"/>
                  </a:lnTo>
                  <a:lnTo>
                    <a:pt x="707" y="55"/>
                  </a:lnTo>
                  <a:lnTo>
                    <a:pt x="708" y="49"/>
                  </a:lnTo>
                  <a:lnTo>
                    <a:pt x="711" y="43"/>
                  </a:lnTo>
                  <a:lnTo>
                    <a:pt x="716" y="39"/>
                  </a:lnTo>
                  <a:lnTo>
                    <a:pt x="720" y="36"/>
                  </a:lnTo>
                  <a:lnTo>
                    <a:pt x="724" y="33"/>
                  </a:lnTo>
                  <a:lnTo>
                    <a:pt x="731" y="31"/>
                  </a:lnTo>
                  <a:lnTo>
                    <a:pt x="736" y="30"/>
                  </a:lnTo>
                  <a:lnTo>
                    <a:pt x="736" y="30"/>
                  </a:lnTo>
                  <a:close/>
                  <a:moveTo>
                    <a:pt x="60" y="496"/>
                  </a:moveTo>
                  <a:lnTo>
                    <a:pt x="66" y="496"/>
                  </a:lnTo>
                  <a:lnTo>
                    <a:pt x="72" y="495"/>
                  </a:lnTo>
                  <a:lnTo>
                    <a:pt x="77" y="494"/>
                  </a:lnTo>
                  <a:lnTo>
                    <a:pt x="84" y="492"/>
                  </a:lnTo>
                  <a:lnTo>
                    <a:pt x="89" y="489"/>
                  </a:lnTo>
                  <a:lnTo>
                    <a:pt x="93" y="487"/>
                  </a:lnTo>
                  <a:lnTo>
                    <a:pt x="98" y="482"/>
                  </a:lnTo>
                  <a:lnTo>
                    <a:pt x="102" y="479"/>
                  </a:lnTo>
                  <a:lnTo>
                    <a:pt x="106" y="475"/>
                  </a:lnTo>
                  <a:lnTo>
                    <a:pt x="109" y="470"/>
                  </a:lnTo>
                  <a:lnTo>
                    <a:pt x="113" y="465"/>
                  </a:lnTo>
                  <a:lnTo>
                    <a:pt x="115" y="460"/>
                  </a:lnTo>
                  <a:lnTo>
                    <a:pt x="117" y="455"/>
                  </a:lnTo>
                  <a:lnTo>
                    <a:pt x="119" y="448"/>
                  </a:lnTo>
                  <a:lnTo>
                    <a:pt x="120" y="443"/>
                  </a:lnTo>
                  <a:lnTo>
                    <a:pt x="120" y="436"/>
                  </a:lnTo>
                  <a:lnTo>
                    <a:pt x="119" y="429"/>
                  </a:lnTo>
                  <a:lnTo>
                    <a:pt x="118" y="422"/>
                  </a:lnTo>
                  <a:lnTo>
                    <a:pt x="116" y="416"/>
                  </a:lnTo>
                  <a:lnTo>
                    <a:pt x="114" y="410"/>
                  </a:lnTo>
                  <a:lnTo>
                    <a:pt x="251" y="291"/>
                  </a:lnTo>
                  <a:lnTo>
                    <a:pt x="259" y="295"/>
                  </a:lnTo>
                  <a:lnTo>
                    <a:pt x="267" y="298"/>
                  </a:lnTo>
                  <a:lnTo>
                    <a:pt x="276" y="300"/>
                  </a:lnTo>
                  <a:lnTo>
                    <a:pt x="285" y="301"/>
                  </a:lnTo>
                  <a:lnTo>
                    <a:pt x="292" y="300"/>
                  </a:lnTo>
                  <a:lnTo>
                    <a:pt x="300" y="299"/>
                  </a:lnTo>
                  <a:lnTo>
                    <a:pt x="306" y="297"/>
                  </a:lnTo>
                  <a:lnTo>
                    <a:pt x="313" y="294"/>
                  </a:lnTo>
                  <a:lnTo>
                    <a:pt x="318" y="291"/>
                  </a:lnTo>
                  <a:lnTo>
                    <a:pt x="325" y="286"/>
                  </a:lnTo>
                  <a:lnTo>
                    <a:pt x="329" y="282"/>
                  </a:lnTo>
                  <a:lnTo>
                    <a:pt x="333" y="277"/>
                  </a:lnTo>
                  <a:lnTo>
                    <a:pt x="451" y="324"/>
                  </a:lnTo>
                  <a:lnTo>
                    <a:pt x="451" y="327"/>
                  </a:lnTo>
                  <a:lnTo>
                    <a:pt x="451" y="331"/>
                  </a:lnTo>
                  <a:lnTo>
                    <a:pt x="451" y="338"/>
                  </a:lnTo>
                  <a:lnTo>
                    <a:pt x="452" y="343"/>
                  </a:lnTo>
                  <a:lnTo>
                    <a:pt x="453" y="350"/>
                  </a:lnTo>
                  <a:lnTo>
                    <a:pt x="455" y="355"/>
                  </a:lnTo>
                  <a:lnTo>
                    <a:pt x="457" y="360"/>
                  </a:lnTo>
                  <a:lnTo>
                    <a:pt x="461" y="365"/>
                  </a:lnTo>
                  <a:lnTo>
                    <a:pt x="464" y="370"/>
                  </a:lnTo>
                  <a:lnTo>
                    <a:pt x="468" y="374"/>
                  </a:lnTo>
                  <a:lnTo>
                    <a:pt x="472" y="377"/>
                  </a:lnTo>
                  <a:lnTo>
                    <a:pt x="477" y="381"/>
                  </a:lnTo>
                  <a:lnTo>
                    <a:pt x="482" y="384"/>
                  </a:lnTo>
                  <a:lnTo>
                    <a:pt x="487" y="387"/>
                  </a:lnTo>
                  <a:lnTo>
                    <a:pt x="493" y="388"/>
                  </a:lnTo>
                  <a:lnTo>
                    <a:pt x="498" y="390"/>
                  </a:lnTo>
                  <a:lnTo>
                    <a:pt x="505" y="391"/>
                  </a:lnTo>
                  <a:lnTo>
                    <a:pt x="511" y="391"/>
                  </a:lnTo>
                  <a:lnTo>
                    <a:pt x="517" y="391"/>
                  </a:lnTo>
                  <a:lnTo>
                    <a:pt x="523" y="390"/>
                  </a:lnTo>
                  <a:lnTo>
                    <a:pt x="529" y="388"/>
                  </a:lnTo>
                  <a:lnTo>
                    <a:pt x="535" y="387"/>
                  </a:lnTo>
                  <a:lnTo>
                    <a:pt x="540" y="384"/>
                  </a:lnTo>
                  <a:lnTo>
                    <a:pt x="544" y="381"/>
                  </a:lnTo>
                  <a:lnTo>
                    <a:pt x="550" y="377"/>
                  </a:lnTo>
                  <a:lnTo>
                    <a:pt x="554" y="373"/>
                  </a:lnTo>
                  <a:lnTo>
                    <a:pt x="557" y="370"/>
                  </a:lnTo>
                  <a:lnTo>
                    <a:pt x="560" y="365"/>
                  </a:lnTo>
                  <a:lnTo>
                    <a:pt x="564" y="360"/>
                  </a:lnTo>
                  <a:lnTo>
                    <a:pt x="567" y="355"/>
                  </a:lnTo>
                  <a:lnTo>
                    <a:pt x="568" y="350"/>
                  </a:lnTo>
                  <a:lnTo>
                    <a:pt x="570" y="343"/>
                  </a:lnTo>
                  <a:lnTo>
                    <a:pt x="571" y="338"/>
                  </a:lnTo>
                  <a:lnTo>
                    <a:pt x="571" y="331"/>
                  </a:lnTo>
                  <a:lnTo>
                    <a:pt x="570" y="322"/>
                  </a:lnTo>
                  <a:lnTo>
                    <a:pt x="568" y="312"/>
                  </a:lnTo>
                  <a:lnTo>
                    <a:pt x="565" y="304"/>
                  </a:lnTo>
                  <a:lnTo>
                    <a:pt x="559" y="296"/>
                  </a:lnTo>
                  <a:lnTo>
                    <a:pt x="710" y="115"/>
                  </a:lnTo>
                  <a:lnTo>
                    <a:pt x="717" y="117"/>
                  </a:lnTo>
                  <a:lnTo>
                    <a:pt x="723" y="119"/>
                  </a:lnTo>
                  <a:lnTo>
                    <a:pt x="730" y="120"/>
                  </a:lnTo>
                  <a:lnTo>
                    <a:pt x="736" y="120"/>
                  </a:lnTo>
                  <a:lnTo>
                    <a:pt x="742" y="120"/>
                  </a:lnTo>
                  <a:lnTo>
                    <a:pt x="749" y="119"/>
                  </a:lnTo>
                  <a:lnTo>
                    <a:pt x="754" y="118"/>
                  </a:lnTo>
                  <a:lnTo>
                    <a:pt x="760" y="116"/>
                  </a:lnTo>
                  <a:lnTo>
                    <a:pt x="765" y="114"/>
                  </a:lnTo>
                  <a:lnTo>
                    <a:pt x="770" y="111"/>
                  </a:lnTo>
                  <a:lnTo>
                    <a:pt x="775" y="106"/>
                  </a:lnTo>
                  <a:lnTo>
                    <a:pt x="779" y="103"/>
                  </a:lnTo>
                  <a:lnTo>
                    <a:pt x="783" y="99"/>
                  </a:lnTo>
                  <a:lnTo>
                    <a:pt x="786" y="95"/>
                  </a:lnTo>
                  <a:lnTo>
                    <a:pt x="790" y="89"/>
                  </a:lnTo>
                  <a:lnTo>
                    <a:pt x="792" y="84"/>
                  </a:lnTo>
                  <a:lnTo>
                    <a:pt x="794" y="79"/>
                  </a:lnTo>
                  <a:lnTo>
                    <a:pt x="795" y="73"/>
                  </a:lnTo>
                  <a:lnTo>
                    <a:pt x="796" y="67"/>
                  </a:lnTo>
                  <a:lnTo>
                    <a:pt x="796" y="60"/>
                  </a:lnTo>
                  <a:lnTo>
                    <a:pt x="796" y="54"/>
                  </a:lnTo>
                  <a:lnTo>
                    <a:pt x="795" y="49"/>
                  </a:lnTo>
                  <a:lnTo>
                    <a:pt x="794" y="43"/>
                  </a:lnTo>
                  <a:lnTo>
                    <a:pt x="792" y="37"/>
                  </a:lnTo>
                  <a:lnTo>
                    <a:pt x="790" y="31"/>
                  </a:lnTo>
                  <a:lnTo>
                    <a:pt x="786" y="27"/>
                  </a:lnTo>
                  <a:lnTo>
                    <a:pt x="783" y="23"/>
                  </a:lnTo>
                  <a:lnTo>
                    <a:pt x="779" y="19"/>
                  </a:lnTo>
                  <a:lnTo>
                    <a:pt x="775" y="14"/>
                  </a:lnTo>
                  <a:lnTo>
                    <a:pt x="770" y="11"/>
                  </a:lnTo>
                  <a:lnTo>
                    <a:pt x="765" y="8"/>
                  </a:lnTo>
                  <a:lnTo>
                    <a:pt x="760" y="5"/>
                  </a:lnTo>
                  <a:lnTo>
                    <a:pt x="754" y="4"/>
                  </a:lnTo>
                  <a:lnTo>
                    <a:pt x="749" y="1"/>
                  </a:lnTo>
                  <a:lnTo>
                    <a:pt x="742" y="0"/>
                  </a:lnTo>
                  <a:lnTo>
                    <a:pt x="736" y="0"/>
                  </a:lnTo>
                  <a:lnTo>
                    <a:pt x="731" y="0"/>
                  </a:lnTo>
                  <a:lnTo>
                    <a:pt x="724" y="1"/>
                  </a:lnTo>
                  <a:lnTo>
                    <a:pt x="719" y="4"/>
                  </a:lnTo>
                  <a:lnTo>
                    <a:pt x="712" y="5"/>
                  </a:lnTo>
                  <a:lnTo>
                    <a:pt x="708" y="8"/>
                  </a:lnTo>
                  <a:lnTo>
                    <a:pt x="703" y="11"/>
                  </a:lnTo>
                  <a:lnTo>
                    <a:pt x="698" y="14"/>
                  </a:lnTo>
                  <a:lnTo>
                    <a:pt x="694" y="19"/>
                  </a:lnTo>
                  <a:lnTo>
                    <a:pt x="690" y="22"/>
                  </a:lnTo>
                  <a:lnTo>
                    <a:pt x="687" y="27"/>
                  </a:lnTo>
                  <a:lnTo>
                    <a:pt x="683" y="31"/>
                  </a:lnTo>
                  <a:lnTo>
                    <a:pt x="681" y="37"/>
                  </a:lnTo>
                  <a:lnTo>
                    <a:pt x="679" y="43"/>
                  </a:lnTo>
                  <a:lnTo>
                    <a:pt x="677" y="49"/>
                  </a:lnTo>
                  <a:lnTo>
                    <a:pt x="676" y="54"/>
                  </a:lnTo>
                  <a:lnTo>
                    <a:pt x="676" y="60"/>
                  </a:lnTo>
                  <a:lnTo>
                    <a:pt x="677" y="70"/>
                  </a:lnTo>
                  <a:lnTo>
                    <a:pt x="679" y="80"/>
                  </a:lnTo>
                  <a:lnTo>
                    <a:pt x="682" y="88"/>
                  </a:lnTo>
                  <a:lnTo>
                    <a:pt x="688" y="96"/>
                  </a:lnTo>
                  <a:lnTo>
                    <a:pt x="537" y="277"/>
                  </a:lnTo>
                  <a:lnTo>
                    <a:pt x="530" y="275"/>
                  </a:lnTo>
                  <a:lnTo>
                    <a:pt x="524" y="272"/>
                  </a:lnTo>
                  <a:lnTo>
                    <a:pt x="517" y="271"/>
                  </a:lnTo>
                  <a:lnTo>
                    <a:pt x="511" y="271"/>
                  </a:lnTo>
                  <a:lnTo>
                    <a:pt x="504" y="271"/>
                  </a:lnTo>
                  <a:lnTo>
                    <a:pt x="496" y="272"/>
                  </a:lnTo>
                  <a:lnTo>
                    <a:pt x="490" y="275"/>
                  </a:lnTo>
                  <a:lnTo>
                    <a:pt x="483" y="278"/>
                  </a:lnTo>
                  <a:lnTo>
                    <a:pt x="478" y="281"/>
                  </a:lnTo>
                  <a:lnTo>
                    <a:pt x="472" y="285"/>
                  </a:lnTo>
                  <a:lnTo>
                    <a:pt x="467" y="291"/>
                  </a:lnTo>
                  <a:lnTo>
                    <a:pt x="463" y="296"/>
                  </a:lnTo>
                  <a:lnTo>
                    <a:pt x="345" y="249"/>
                  </a:lnTo>
                  <a:lnTo>
                    <a:pt x="345" y="245"/>
                  </a:lnTo>
                  <a:lnTo>
                    <a:pt x="345" y="241"/>
                  </a:lnTo>
                  <a:lnTo>
                    <a:pt x="345" y="235"/>
                  </a:lnTo>
                  <a:lnTo>
                    <a:pt x="344" y="229"/>
                  </a:lnTo>
                  <a:lnTo>
                    <a:pt x="343" y="223"/>
                  </a:lnTo>
                  <a:lnTo>
                    <a:pt x="341" y="218"/>
                  </a:lnTo>
                  <a:lnTo>
                    <a:pt x="339" y="212"/>
                  </a:lnTo>
                  <a:lnTo>
                    <a:pt x="335" y="207"/>
                  </a:lnTo>
                  <a:lnTo>
                    <a:pt x="332" y="203"/>
                  </a:lnTo>
                  <a:lnTo>
                    <a:pt x="328" y="199"/>
                  </a:lnTo>
                  <a:lnTo>
                    <a:pt x="324" y="194"/>
                  </a:lnTo>
                  <a:lnTo>
                    <a:pt x="319" y="191"/>
                  </a:lnTo>
                  <a:lnTo>
                    <a:pt x="314" y="188"/>
                  </a:lnTo>
                  <a:lnTo>
                    <a:pt x="309" y="186"/>
                  </a:lnTo>
                  <a:lnTo>
                    <a:pt x="303" y="184"/>
                  </a:lnTo>
                  <a:lnTo>
                    <a:pt x="298" y="182"/>
                  </a:lnTo>
                  <a:lnTo>
                    <a:pt x="291" y="181"/>
                  </a:lnTo>
                  <a:lnTo>
                    <a:pt x="285" y="180"/>
                  </a:lnTo>
                  <a:lnTo>
                    <a:pt x="280" y="181"/>
                  </a:lnTo>
                  <a:lnTo>
                    <a:pt x="273" y="182"/>
                  </a:lnTo>
                  <a:lnTo>
                    <a:pt x="268" y="184"/>
                  </a:lnTo>
                  <a:lnTo>
                    <a:pt x="261" y="186"/>
                  </a:lnTo>
                  <a:lnTo>
                    <a:pt x="257" y="188"/>
                  </a:lnTo>
                  <a:lnTo>
                    <a:pt x="252" y="191"/>
                  </a:lnTo>
                  <a:lnTo>
                    <a:pt x="247" y="194"/>
                  </a:lnTo>
                  <a:lnTo>
                    <a:pt x="243" y="199"/>
                  </a:lnTo>
                  <a:lnTo>
                    <a:pt x="239" y="203"/>
                  </a:lnTo>
                  <a:lnTo>
                    <a:pt x="236" y="207"/>
                  </a:lnTo>
                  <a:lnTo>
                    <a:pt x="232" y="212"/>
                  </a:lnTo>
                  <a:lnTo>
                    <a:pt x="230" y="218"/>
                  </a:lnTo>
                  <a:lnTo>
                    <a:pt x="228" y="223"/>
                  </a:lnTo>
                  <a:lnTo>
                    <a:pt x="226" y="229"/>
                  </a:lnTo>
                  <a:lnTo>
                    <a:pt x="225" y="235"/>
                  </a:lnTo>
                  <a:lnTo>
                    <a:pt x="225" y="241"/>
                  </a:lnTo>
                  <a:lnTo>
                    <a:pt x="226" y="248"/>
                  </a:lnTo>
                  <a:lnTo>
                    <a:pt x="227" y="255"/>
                  </a:lnTo>
                  <a:lnTo>
                    <a:pt x="229" y="262"/>
                  </a:lnTo>
                  <a:lnTo>
                    <a:pt x="231" y="267"/>
                  </a:lnTo>
                  <a:lnTo>
                    <a:pt x="94" y="387"/>
                  </a:lnTo>
                  <a:lnTo>
                    <a:pt x="86" y="383"/>
                  </a:lnTo>
                  <a:lnTo>
                    <a:pt x="78" y="380"/>
                  </a:lnTo>
                  <a:lnTo>
                    <a:pt x="69" y="377"/>
                  </a:lnTo>
                  <a:lnTo>
                    <a:pt x="60" y="376"/>
                  </a:lnTo>
                  <a:lnTo>
                    <a:pt x="54" y="376"/>
                  </a:lnTo>
                  <a:lnTo>
                    <a:pt x="47" y="377"/>
                  </a:lnTo>
                  <a:lnTo>
                    <a:pt x="42" y="379"/>
                  </a:lnTo>
                  <a:lnTo>
                    <a:pt x="36" y="381"/>
                  </a:lnTo>
                  <a:lnTo>
                    <a:pt x="31" y="384"/>
                  </a:lnTo>
                  <a:lnTo>
                    <a:pt x="26" y="387"/>
                  </a:lnTo>
                  <a:lnTo>
                    <a:pt x="21" y="390"/>
                  </a:lnTo>
                  <a:lnTo>
                    <a:pt x="17" y="394"/>
                  </a:lnTo>
                  <a:lnTo>
                    <a:pt x="13" y="398"/>
                  </a:lnTo>
                  <a:lnTo>
                    <a:pt x="10" y="403"/>
                  </a:lnTo>
                  <a:lnTo>
                    <a:pt x="6" y="407"/>
                  </a:lnTo>
                  <a:lnTo>
                    <a:pt x="4" y="413"/>
                  </a:lnTo>
                  <a:lnTo>
                    <a:pt x="2" y="418"/>
                  </a:lnTo>
                  <a:lnTo>
                    <a:pt x="1" y="425"/>
                  </a:lnTo>
                  <a:lnTo>
                    <a:pt x="0" y="430"/>
                  </a:lnTo>
                  <a:lnTo>
                    <a:pt x="0" y="436"/>
                  </a:lnTo>
                  <a:lnTo>
                    <a:pt x="0" y="443"/>
                  </a:lnTo>
                  <a:lnTo>
                    <a:pt x="1" y="448"/>
                  </a:lnTo>
                  <a:lnTo>
                    <a:pt x="2" y="455"/>
                  </a:lnTo>
                  <a:lnTo>
                    <a:pt x="4" y="460"/>
                  </a:lnTo>
                  <a:lnTo>
                    <a:pt x="6" y="465"/>
                  </a:lnTo>
                  <a:lnTo>
                    <a:pt x="10" y="470"/>
                  </a:lnTo>
                  <a:lnTo>
                    <a:pt x="13" y="475"/>
                  </a:lnTo>
                  <a:lnTo>
                    <a:pt x="17" y="479"/>
                  </a:lnTo>
                  <a:lnTo>
                    <a:pt x="21" y="482"/>
                  </a:lnTo>
                  <a:lnTo>
                    <a:pt x="26" y="487"/>
                  </a:lnTo>
                  <a:lnTo>
                    <a:pt x="31" y="489"/>
                  </a:lnTo>
                  <a:lnTo>
                    <a:pt x="36" y="492"/>
                  </a:lnTo>
                  <a:lnTo>
                    <a:pt x="42" y="494"/>
                  </a:lnTo>
                  <a:lnTo>
                    <a:pt x="47" y="495"/>
                  </a:lnTo>
                  <a:lnTo>
                    <a:pt x="54" y="496"/>
                  </a:lnTo>
                  <a:lnTo>
                    <a:pt x="60" y="496"/>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grpSp>
      <p:sp>
        <p:nvSpPr>
          <p:cNvPr id="2" name="Slide Number Placeholder 1">
            <a:extLst>
              <a:ext uri="{FF2B5EF4-FFF2-40B4-BE49-F238E27FC236}">
                <a16:creationId xmlns:a16="http://schemas.microsoft.com/office/drawing/2014/main" id="{9FA0E64E-9652-4643-8219-2E36305469F0}"/>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17</a:t>
            </a:fld>
            <a:endParaRPr lang="en-GB" b="1">
              <a:solidFill>
                <a:schemeClr val="accent1"/>
              </a:solidFill>
            </a:endParaRPr>
          </a:p>
        </p:txBody>
      </p:sp>
      <p:sp>
        <p:nvSpPr>
          <p:cNvPr id="32" name="Google Shape;299;p15">
            <a:extLst>
              <a:ext uri="{FF2B5EF4-FFF2-40B4-BE49-F238E27FC236}">
                <a16:creationId xmlns:a16="http://schemas.microsoft.com/office/drawing/2014/main" id="{CE5E1F7B-466E-0240-9F54-F83727A79D9C}"/>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3" name="TextBox 2">
            <a:extLst>
              <a:ext uri="{FF2B5EF4-FFF2-40B4-BE49-F238E27FC236}">
                <a16:creationId xmlns:a16="http://schemas.microsoft.com/office/drawing/2014/main" id="{0E8B3B54-353C-45F0-A36F-C99DEA161C18}"/>
              </a:ext>
            </a:extLst>
          </p:cNvPr>
          <p:cNvSpPr txBox="1"/>
          <p:nvPr/>
        </p:nvSpPr>
        <p:spPr>
          <a:xfrm>
            <a:off x="206519" y="940377"/>
            <a:ext cx="8406244"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600"/>
              </a:spcAft>
              <a:buFont typeface="Arial"/>
              <a:buChar char="•"/>
            </a:pPr>
            <a:r>
              <a:rPr lang="en-CA">
                <a:effectLst/>
              </a:rPr>
              <a:t>Fiorio, L., Mau, R., Steitz, J., &amp; Welander, T. (2014, May). </a:t>
            </a:r>
            <a:r>
              <a:rPr lang="en-CA" i="1">
                <a:effectLst/>
              </a:rPr>
              <a:t>New frontiers in credit card segmentation: Tapping unmet consumer needs</a:t>
            </a:r>
            <a:r>
              <a:rPr lang="en-CA">
                <a:effectLst/>
              </a:rPr>
              <a:t>. McKinsey. Retrieved January 19, 2022, from </a:t>
            </a:r>
            <a:r>
              <a:rPr lang="en-CA">
                <a:effectLst/>
                <a:hlinkClick r:id="rId3"/>
              </a:rPr>
              <a:t>https://www.mckinsey.com/~/media/mckinsey/dotcom/client_service/Financial%20Services/Latest%20thinking/Payments/MoP19_New%20frontiers%20in%20credit%20card%20segmentation.ashx</a:t>
            </a:r>
            <a:endParaRPr lang="en-CA">
              <a:effectLst/>
            </a:endParaRPr>
          </a:p>
          <a:p>
            <a:pPr marL="285750" indent="-285750">
              <a:spcAft>
                <a:spcPts val="600"/>
              </a:spcAft>
              <a:buFont typeface="Arial"/>
              <a:buChar char="•"/>
            </a:pPr>
            <a:r>
              <a:rPr lang="en-CA">
                <a:effectLst/>
              </a:rPr>
              <a:t>Forte Consultancy. (2015, May 5). </a:t>
            </a:r>
            <a:r>
              <a:rPr lang="en-CA" i="1">
                <a:effectLst/>
              </a:rPr>
              <a:t>Credit Card Customer Segmentation</a:t>
            </a:r>
            <a:r>
              <a:rPr lang="en-CA">
                <a:effectLst/>
              </a:rPr>
              <a:t>. Forte Consultancy. Retrieved January 19, 2022, from https://forteconsultancy.wordpress.com/2014/09/12/credit-card-customer-segmentation/ </a:t>
            </a:r>
          </a:p>
          <a:p>
            <a:endParaRPr lang="en-US"/>
          </a:p>
          <a:p>
            <a:endParaRPr lang="en-US"/>
          </a:p>
        </p:txBody>
      </p:sp>
      <p:sp>
        <p:nvSpPr>
          <p:cNvPr id="12" name="TextBox 1">
            <a:extLst>
              <a:ext uri="{FF2B5EF4-FFF2-40B4-BE49-F238E27FC236}">
                <a16:creationId xmlns:a16="http://schemas.microsoft.com/office/drawing/2014/main" id="{2522185E-2C63-48C2-994B-86C9026C3959}"/>
              </a:ext>
            </a:extLst>
          </p:cNvPr>
          <p:cNvSpPr txBox="1"/>
          <p:nvPr/>
        </p:nvSpPr>
        <p:spPr>
          <a:xfrm>
            <a:off x="345406" y="3046784"/>
            <a:ext cx="8251825"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hlinkClick r:id="rId4"/>
              </a:rPr>
              <a:t>https://github.com/xwu0223/MBAN-6400-Project</a:t>
            </a:r>
            <a:endParaRPr lang="en-US"/>
          </a:p>
        </p:txBody>
      </p:sp>
      <p:sp>
        <p:nvSpPr>
          <p:cNvPr id="4" name="TextBox 3">
            <a:extLst>
              <a:ext uri="{FF2B5EF4-FFF2-40B4-BE49-F238E27FC236}">
                <a16:creationId xmlns:a16="http://schemas.microsoft.com/office/drawing/2014/main" id="{A18A4F8A-4E02-4F0A-A754-B616C46F4A44}"/>
              </a:ext>
            </a:extLst>
          </p:cNvPr>
          <p:cNvSpPr txBox="1"/>
          <p:nvPr/>
        </p:nvSpPr>
        <p:spPr>
          <a:xfrm>
            <a:off x="206519" y="273900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Code file:</a:t>
            </a:r>
          </a:p>
        </p:txBody>
      </p:sp>
    </p:spTree>
    <p:extLst>
      <p:ext uri="{BB962C8B-B14F-4D97-AF65-F5344CB8AC3E}">
        <p14:creationId xmlns:p14="http://schemas.microsoft.com/office/powerpoint/2010/main" val="1597101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FAC7CE-D432-EF92-805F-D4DAC78A78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18</a:t>
            </a:fld>
            <a:endParaRPr lang="en-GB"/>
          </a:p>
        </p:txBody>
      </p:sp>
      <p:grpSp>
        <p:nvGrpSpPr>
          <p:cNvPr id="3" name="Group 2">
            <a:extLst>
              <a:ext uri="{FF2B5EF4-FFF2-40B4-BE49-F238E27FC236}">
                <a16:creationId xmlns:a16="http://schemas.microsoft.com/office/drawing/2014/main" id="{ABA83DEE-AEC6-F7DD-4DC8-FD1AA669CCCD}"/>
              </a:ext>
            </a:extLst>
          </p:cNvPr>
          <p:cNvGrpSpPr/>
          <p:nvPr/>
        </p:nvGrpSpPr>
        <p:grpSpPr>
          <a:xfrm>
            <a:off x="316104" y="639153"/>
            <a:ext cx="3088961" cy="3266483"/>
            <a:chOff x="30353" y="697601"/>
            <a:chExt cx="2731775" cy="3078148"/>
          </a:xfrm>
        </p:grpSpPr>
        <p:pic>
          <p:nvPicPr>
            <p:cNvPr id="4" name="Picture 3">
              <a:extLst>
                <a:ext uri="{FF2B5EF4-FFF2-40B4-BE49-F238E27FC236}">
                  <a16:creationId xmlns:a16="http://schemas.microsoft.com/office/drawing/2014/main" id="{2B2C40F4-43E4-FF14-F95F-5345C811A00F}"/>
                </a:ext>
              </a:extLst>
            </p:cNvPr>
            <p:cNvPicPr>
              <a:picLocks noChangeAspect="1"/>
            </p:cNvPicPr>
            <p:nvPr/>
          </p:nvPicPr>
          <p:blipFill>
            <a:blip r:embed="rId2"/>
            <a:stretch>
              <a:fillRect/>
            </a:stretch>
          </p:blipFill>
          <p:spPr>
            <a:xfrm>
              <a:off x="30353" y="697601"/>
              <a:ext cx="2731775" cy="3078148"/>
            </a:xfrm>
            <a:prstGeom prst="rect">
              <a:avLst/>
            </a:prstGeom>
          </p:spPr>
        </p:pic>
        <p:sp>
          <p:nvSpPr>
            <p:cNvPr id="5" name="Rectangle 4">
              <a:extLst>
                <a:ext uri="{FF2B5EF4-FFF2-40B4-BE49-F238E27FC236}">
                  <a16:creationId xmlns:a16="http://schemas.microsoft.com/office/drawing/2014/main" id="{4E469C57-CDD0-995B-2E90-E6CC6FB63BD9}"/>
                </a:ext>
              </a:extLst>
            </p:cNvPr>
            <p:cNvSpPr/>
            <p:nvPr/>
          </p:nvSpPr>
          <p:spPr>
            <a:xfrm>
              <a:off x="2026699" y="1286360"/>
              <a:ext cx="710584" cy="112136"/>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6" name="Rectangle 5">
              <a:extLst>
                <a:ext uri="{FF2B5EF4-FFF2-40B4-BE49-F238E27FC236}">
                  <a16:creationId xmlns:a16="http://schemas.microsoft.com/office/drawing/2014/main" id="{5F5B716F-DE62-F001-CD0F-D12CAAB39CF9}"/>
                </a:ext>
              </a:extLst>
            </p:cNvPr>
            <p:cNvSpPr/>
            <p:nvPr/>
          </p:nvSpPr>
          <p:spPr>
            <a:xfrm>
              <a:off x="2146918" y="2356557"/>
              <a:ext cx="590365" cy="159488"/>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7" name="Rectangle 6">
              <a:extLst>
                <a:ext uri="{FF2B5EF4-FFF2-40B4-BE49-F238E27FC236}">
                  <a16:creationId xmlns:a16="http://schemas.microsoft.com/office/drawing/2014/main" id="{C1C4BCB5-5453-A16F-91B6-2F39DDD0C7A4}"/>
                </a:ext>
              </a:extLst>
            </p:cNvPr>
            <p:cNvSpPr/>
            <p:nvPr/>
          </p:nvSpPr>
          <p:spPr>
            <a:xfrm>
              <a:off x="2102592" y="3446236"/>
              <a:ext cx="634691" cy="159488"/>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sp>
        <p:nvSpPr>
          <p:cNvPr id="9" name="TextBox 8">
            <a:extLst>
              <a:ext uri="{FF2B5EF4-FFF2-40B4-BE49-F238E27FC236}">
                <a16:creationId xmlns:a16="http://schemas.microsoft.com/office/drawing/2014/main" id="{206252BD-D348-043E-D976-6B1E8A39CA8B}"/>
              </a:ext>
            </a:extLst>
          </p:cNvPr>
          <p:cNvSpPr txBox="1"/>
          <p:nvPr/>
        </p:nvSpPr>
        <p:spPr>
          <a:xfrm>
            <a:off x="316923" y="17404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599191"/>
                </a:solidFill>
                <a:latin typeface="Century Gothic"/>
              </a:rPr>
              <a:t>Appendix 1: ANOVA</a:t>
            </a:r>
            <a:endParaRPr lang="en-US"/>
          </a:p>
        </p:txBody>
      </p:sp>
      <p:sp>
        <p:nvSpPr>
          <p:cNvPr id="13" name="TextBox 12">
            <a:extLst>
              <a:ext uri="{FF2B5EF4-FFF2-40B4-BE49-F238E27FC236}">
                <a16:creationId xmlns:a16="http://schemas.microsoft.com/office/drawing/2014/main" id="{4951140F-CA6C-361B-DB07-794A2B5EC254}"/>
              </a:ext>
            </a:extLst>
          </p:cNvPr>
          <p:cNvSpPr txBox="1"/>
          <p:nvPr/>
        </p:nvSpPr>
        <p:spPr>
          <a:xfrm>
            <a:off x="4570701" y="17404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599191"/>
                </a:solidFill>
                <a:latin typeface="Century Gothic"/>
              </a:rPr>
              <a:t>Appendix 2: Pairwise t-test</a:t>
            </a:r>
            <a:endParaRPr lang="en-US"/>
          </a:p>
        </p:txBody>
      </p:sp>
      <p:pic>
        <p:nvPicPr>
          <p:cNvPr id="15" name="Picture 14" descr="Table&#10;&#10;Description automatically generated">
            <a:extLst>
              <a:ext uri="{FF2B5EF4-FFF2-40B4-BE49-F238E27FC236}">
                <a16:creationId xmlns:a16="http://schemas.microsoft.com/office/drawing/2014/main" id="{E2AAD3A9-08EA-69AC-BCE0-E0EA1C52D8DB}"/>
              </a:ext>
            </a:extLst>
          </p:cNvPr>
          <p:cNvPicPr>
            <a:picLocks noChangeAspect="1"/>
          </p:cNvPicPr>
          <p:nvPr/>
        </p:nvPicPr>
        <p:blipFill>
          <a:blip r:embed="rId3"/>
          <a:stretch>
            <a:fillRect/>
          </a:stretch>
        </p:blipFill>
        <p:spPr>
          <a:xfrm>
            <a:off x="4687486" y="636983"/>
            <a:ext cx="3385459" cy="3441829"/>
          </a:xfrm>
          <a:prstGeom prst="rect">
            <a:avLst/>
          </a:prstGeom>
        </p:spPr>
      </p:pic>
    </p:spTree>
    <p:extLst>
      <p:ext uri="{BB962C8B-B14F-4D97-AF65-F5344CB8AC3E}">
        <p14:creationId xmlns:p14="http://schemas.microsoft.com/office/powerpoint/2010/main" val="4121639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AA4AE0-C2AA-3F85-ABF6-EC2A8F860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19</a:t>
            </a:fld>
            <a:endParaRPr lang="en-GB"/>
          </a:p>
        </p:txBody>
      </p:sp>
      <p:grpSp>
        <p:nvGrpSpPr>
          <p:cNvPr id="12" name="Group 11">
            <a:extLst>
              <a:ext uri="{FF2B5EF4-FFF2-40B4-BE49-F238E27FC236}">
                <a16:creationId xmlns:a16="http://schemas.microsoft.com/office/drawing/2014/main" id="{17766668-9682-CF59-8BC2-7A11BC361C08}"/>
              </a:ext>
            </a:extLst>
          </p:cNvPr>
          <p:cNvGrpSpPr/>
          <p:nvPr/>
        </p:nvGrpSpPr>
        <p:grpSpPr>
          <a:xfrm>
            <a:off x="415494" y="884417"/>
            <a:ext cx="3103712" cy="3078148"/>
            <a:chOff x="5209858" y="1241605"/>
            <a:chExt cx="3469528" cy="3078148"/>
          </a:xfrm>
        </p:grpSpPr>
        <p:pic>
          <p:nvPicPr>
            <p:cNvPr id="9" name="Picture 8">
              <a:extLst>
                <a:ext uri="{FF2B5EF4-FFF2-40B4-BE49-F238E27FC236}">
                  <a16:creationId xmlns:a16="http://schemas.microsoft.com/office/drawing/2014/main" id="{155FA073-11B3-8138-E143-5A25829E5BF3}"/>
                </a:ext>
              </a:extLst>
            </p:cNvPr>
            <p:cNvPicPr>
              <a:picLocks noChangeAspect="1"/>
            </p:cNvPicPr>
            <p:nvPr/>
          </p:nvPicPr>
          <p:blipFill>
            <a:blip r:embed="rId2"/>
            <a:stretch>
              <a:fillRect/>
            </a:stretch>
          </p:blipFill>
          <p:spPr>
            <a:xfrm>
              <a:off x="5209858" y="1241605"/>
              <a:ext cx="3469528" cy="3078148"/>
            </a:xfrm>
            <a:prstGeom prst="rect">
              <a:avLst/>
            </a:prstGeom>
          </p:spPr>
        </p:pic>
        <p:sp>
          <p:nvSpPr>
            <p:cNvPr id="10" name="Rectangle 9">
              <a:extLst>
                <a:ext uri="{FF2B5EF4-FFF2-40B4-BE49-F238E27FC236}">
                  <a16:creationId xmlns:a16="http://schemas.microsoft.com/office/drawing/2014/main" id="{7513F5F9-438C-8253-1967-B94A1F904745}"/>
                </a:ext>
              </a:extLst>
            </p:cNvPr>
            <p:cNvSpPr/>
            <p:nvPr/>
          </p:nvSpPr>
          <p:spPr>
            <a:xfrm>
              <a:off x="8230420" y="2208089"/>
              <a:ext cx="391986" cy="612383"/>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87E0A71-2B66-BA48-2BA4-90952BC24E5A}"/>
                </a:ext>
              </a:extLst>
            </p:cNvPr>
            <p:cNvSpPr/>
            <p:nvPr/>
          </p:nvSpPr>
          <p:spPr>
            <a:xfrm>
              <a:off x="8255053" y="3554516"/>
              <a:ext cx="391986" cy="612383"/>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3FFC6BC4-3319-31A6-5B06-2B84E1EF4016}"/>
              </a:ext>
            </a:extLst>
          </p:cNvPr>
          <p:cNvSpPr txBox="1"/>
          <p:nvPr/>
        </p:nvSpPr>
        <p:spPr>
          <a:xfrm>
            <a:off x="329911" y="19353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599191"/>
                </a:solidFill>
                <a:latin typeface="Century Gothic"/>
              </a:rPr>
              <a:t>Appendix 3: MANOVA</a:t>
            </a:r>
            <a:endParaRPr lang="en-US"/>
          </a:p>
        </p:txBody>
      </p:sp>
    </p:spTree>
    <p:extLst>
      <p:ext uri="{BB962C8B-B14F-4D97-AF65-F5344CB8AC3E}">
        <p14:creationId xmlns:p14="http://schemas.microsoft.com/office/powerpoint/2010/main" val="33225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6" name="Google Shape;403;p15">
            <a:extLst>
              <a:ext uri="{FF2B5EF4-FFF2-40B4-BE49-F238E27FC236}">
                <a16:creationId xmlns:a16="http://schemas.microsoft.com/office/drawing/2014/main" id="{DF675C31-1F72-4F45-9120-C238C241DFC6}"/>
              </a:ext>
            </a:extLst>
          </p:cNvPr>
          <p:cNvSpPr txBox="1"/>
          <p:nvPr/>
        </p:nvSpPr>
        <p:spPr>
          <a:xfrm>
            <a:off x="1054365" y="1165436"/>
            <a:ext cx="7035269" cy="2862292"/>
          </a:xfrm>
          <a:prstGeom prst="rect">
            <a:avLst/>
          </a:prstGeom>
          <a:noFill/>
          <a:ln>
            <a:noFill/>
          </a:ln>
        </p:spPr>
        <p:txBody>
          <a:bodyPr spcFirstLastPara="1" wrap="square" lIns="91425" tIns="91425" rIns="91425" bIns="91425" anchor="t" anchorCtr="0">
            <a:spAutoFit/>
          </a:bodyPr>
          <a:lstStyle/>
          <a:p>
            <a:pPr marL="18000" algn="ctr">
              <a:spcBef>
                <a:spcPts val="1200"/>
              </a:spcBef>
            </a:pPr>
            <a:r>
              <a:rPr lang="en-CA" sz="1800" kern="100" dirty="0">
                <a:solidFill>
                  <a:schemeClr val="bg2"/>
                </a:solidFill>
                <a:latin typeface="Century Gothic"/>
                <a:ea typeface="SimSun"/>
                <a:cs typeface="Times New Roman"/>
              </a:rPr>
              <a:t>This project uses data from </a:t>
            </a:r>
            <a:r>
              <a:rPr lang="en-CA" sz="1800" b="1" kern="100" dirty="0">
                <a:solidFill>
                  <a:schemeClr val="bg2"/>
                </a:solidFill>
                <a:latin typeface="Century Gothic"/>
                <a:ea typeface="SimSun"/>
                <a:cs typeface="Times New Roman"/>
              </a:rPr>
              <a:t>nearly</a:t>
            </a:r>
            <a:r>
              <a:rPr lang="en-CA" sz="1800" kern="100" dirty="0">
                <a:solidFill>
                  <a:schemeClr val="bg2"/>
                </a:solidFill>
                <a:latin typeface="Century Gothic"/>
                <a:ea typeface="SimSun"/>
                <a:cs typeface="Times New Roman"/>
              </a:rPr>
              <a:t> </a:t>
            </a:r>
            <a:r>
              <a:rPr lang="en-CA" sz="1800" b="1" kern="100" dirty="0">
                <a:solidFill>
                  <a:schemeClr val="bg2"/>
                </a:solidFill>
                <a:latin typeface="Century Gothic"/>
                <a:ea typeface="SimSun"/>
                <a:cs typeface="Times New Roman"/>
              </a:rPr>
              <a:t>9,000 credit card users </a:t>
            </a:r>
            <a:r>
              <a:rPr lang="en-CA" sz="1800" kern="100" dirty="0">
                <a:solidFill>
                  <a:schemeClr val="bg2"/>
                </a:solidFill>
                <a:latin typeface="Century Gothic"/>
                <a:ea typeface="SimSun"/>
                <a:cs typeface="Times New Roman"/>
              </a:rPr>
              <a:t>to identify </a:t>
            </a:r>
            <a:r>
              <a:rPr lang="en-CA" sz="1800" b="1" kern="100" dirty="0">
                <a:solidFill>
                  <a:schemeClr val="bg2"/>
                </a:solidFill>
                <a:latin typeface="Century Gothic"/>
                <a:ea typeface="SimSun"/>
                <a:cs typeface="Times New Roman"/>
              </a:rPr>
              <a:t>5 distinct customer segments. </a:t>
            </a:r>
          </a:p>
          <a:p>
            <a:pPr marL="17780" algn="ctr">
              <a:spcBef>
                <a:spcPts val="1200"/>
              </a:spcBef>
            </a:pPr>
            <a:r>
              <a:rPr lang="en-CA" sz="1800" kern="100" dirty="0">
                <a:solidFill>
                  <a:schemeClr val="bg2"/>
                </a:solidFill>
                <a:latin typeface="Century Gothic"/>
                <a:ea typeface="SimSun"/>
                <a:cs typeface="Times New Roman"/>
              </a:rPr>
              <a:t>This project recommends a </a:t>
            </a:r>
            <a:r>
              <a:rPr lang="en-CA" sz="1800" b="1" kern="100" dirty="0">
                <a:solidFill>
                  <a:schemeClr val="bg2"/>
                </a:solidFill>
                <a:latin typeface="Century Gothic"/>
                <a:ea typeface="SimSun"/>
                <a:cs typeface="Times New Roman"/>
              </a:rPr>
              <a:t>unique strategy </a:t>
            </a:r>
            <a:r>
              <a:rPr lang="en-CA" sz="1800" kern="100" dirty="0">
                <a:solidFill>
                  <a:schemeClr val="bg2"/>
                </a:solidFill>
                <a:latin typeface="Century Gothic"/>
                <a:ea typeface="SimSun"/>
                <a:cs typeface="Times New Roman"/>
              </a:rPr>
              <a:t>for each of these 5 customer segments ranging from promotional offers to increasing credit limits where appropriate.</a:t>
            </a:r>
          </a:p>
          <a:p>
            <a:pPr marL="17780" algn="ctr">
              <a:spcBef>
                <a:spcPts val="1200"/>
              </a:spcBef>
            </a:pPr>
            <a:r>
              <a:rPr lang="en-CA" sz="1800" kern="100" dirty="0">
                <a:solidFill>
                  <a:schemeClr val="bg2"/>
                </a:solidFill>
                <a:latin typeface="Century Gothic"/>
                <a:ea typeface="SimSun"/>
                <a:cs typeface="Times New Roman"/>
              </a:rPr>
              <a:t>With these recommendations, our team expects to increase share of wallet, maximize risk-adjusted returns, retain valuable customers, and maximize profitability. </a:t>
            </a:r>
            <a:endParaRPr lang="en-CA" sz="1800" dirty="0">
              <a:solidFill>
                <a:schemeClr val="bg2"/>
              </a:solidFill>
              <a:latin typeface="Century Gothic"/>
              <a:ea typeface="Nunito"/>
              <a:cs typeface="Nunito"/>
            </a:endParaRPr>
          </a:p>
        </p:txBody>
      </p:sp>
      <p:sp>
        <p:nvSpPr>
          <p:cNvPr id="298" name="Google Shape;298;p15"/>
          <p:cNvSpPr txBox="1"/>
          <p:nvPr/>
        </p:nvSpPr>
        <p:spPr>
          <a:xfrm>
            <a:off x="307200" y="259251"/>
            <a:ext cx="8529600" cy="46166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3000" b="1">
                <a:solidFill>
                  <a:srgbClr val="7C9263"/>
                </a:solidFill>
                <a:latin typeface="Century Gothic"/>
                <a:sym typeface="Century Gothic"/>
              </a:rPr>
              <a:t>Executive </a:t>
            </a:r>
            <a:r>
              <a:rPr lang="en-GB" sz="3000" b="1">
                <a:solidFill>
                  <a:schemeClr val="accent1"/>
                </a:solidFill>
                <a:latin typeface="Century Gothic"/>
                <a:sym typeface="Century Gothic"/>
              </a:rPr>
              <a:t>Summary</a:t>
            </a:r>
            <a:endParaRPr lang="en-GB" sz="3000" b="1">
              <a:solidFill>
                <a:srgbClr val="7C9263"/>
              </a:solidFill>
              <a:latin typeface="Century Gothic"/>
            </a:endParaRPr>
          </a:p>
        </p:txBody>
      </p:sp>
      <p:sp>
        <p:nvSpPr>
          <p:cNvPr id="299" name="Google Shape;299;p15"/>
          <p:cNvSpPr/>
          <p:nvPr/>
        </p:nvSpPr>
        <p:spPr>
          <a:xfrm>
            <a:off x="307200" y="703771"/>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2" name="Slide Number Placeholder 1">
            <a:extLst>
              <a:ext uri="{FF2B5EF4-FFF2-40B4-BE49-F238E27FC236}">
                <a16:creationId xmlns:a16="http://schemas.microsoft.com/office/drawing/2014/main" id="{A4FC8889-914A-E043-82F0-6BE55711D8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b="1" smtClean="0">
                <a:solidFill>
                  <a:schemeClr val="accent1"/>
                </a:solidFill>
              </a:rPr>
              <a:t>2</a:t>
            </a:fld>
            <a:endParaRPr lang="en-GB" b="1">
              <a:solidFill>
                <a:schemeClr val="accent1"/>
              </a:solidFill>
            </a:endParaRPr>
          </a:p>
        </p:txBody>
      </p:sp>
      <p:sp>
        <p:nvSpPr>
          <p:cNvPr id="7" name="Google Shape;299;p15">
            <a:extLst>
              <a:ext uri="{FF2B5EF4-FFF2-40B4-BE49-F238E27FC236}">
                <a16:creationId xmlns:a16="http://schemas.microsoft.com/office/drawing/2014/main" id="{D6E28394-238D-2047-B860-BEE9ACEBBA87}"/>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750823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9DFB64-2440-624A-9F53-34C45C5588AB}"/>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20</a:t>
            </a:fld>
            <a:endParaRPr lang="en-GB" b="1">
              <a:solidFill>
                <a:schemeClr val="accent1"/>
              </a:solidFill>
            </a:endParaRPr>
          </a:p>
        </p:txBody>
      </p:sp>
      <p:sp>
        <p:nvSpPr>
          <p:cNvPr id="8" name="Google Shape;299;p15">
            <a:extLst>
              <a:ext uri="{FF2B5EF4-FFF2-40B4-BE49-F238E27FC236}">
                <a16:creationId xmlns:a16="http://schemas.microsoft.com/office/drawing/2014/main" id="{499306A4-CBE6-2045-A092-C5B7F6CDF67C}"/>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pic>
        <p:nvPicPr>
          <p:cNvPr id="10" name="Picture 10">
            <a:extLst>
              <a:ext uri="{FF2B5EF4-FFF2-40B4-BE49-F238E27FC236}">
                <a16:creationId xmlns:a16="http://schemas.microsoft.com/office/drawing/2014/main" id="{3788762F-F8F7-EBA0-EEB4-35BF01AB03B8}"/>
              </a:ext>
            </a:extLst>
          </p:cNvPr>
          <p:cNvPicPr>
            <a:picLocks noChangeAspect="1"/>
          </p:cNvPicPr>
          <p:nvPr/>
        </p:nvPicPr>
        <p:blipFill>
          <a:blip r:embed="rId3"/>
          <a:stretch>
            <a:fillRect/>
          </a:stretch>
        </p:blipFill>
        <p:spPr>
          <a:xfrm>
            <a:off x="3404016" y="756550"/>
            <a:ext cx="2062444" cy="1836704"/>
          </a:xfrm>
          <a:prstGeom prst="rect">
            <a:avLst/>
          </a:prstGeom>
        </p:spPr>
      </p:pic>
      <p:pic>
        <p:nvPicPr>
          <p:cNvPr id="11" name="Picture 11">
            <a:extLst>
              <a:ext uri="{FF2B5EF4-FFF2-40B4-BE49-F238E27FC236}">
                <a16:creationId xmlns:a16="http://schemas.microsoft.com/office/drawing/2014/main" id="{C826A83A-6EF8-D344-FEFF-6799DDF7E82F}"/>
              </a:ext>
            </a:extLst>
          </p:cNvPr>
          <p:cNvPicPr>
            <a:picLocks noChangeAspect="1"/>
          </p:cNvPicPr>
          <p:nvPr/>
        </p:nvPicPr>
        <p:blipFill>
          <a:blip r:embed="rId4"/>
          <a:stretch>
            <a:fillRect/>
          </a:stretch>
        </p:blipFill>
        <p:spPr>
          <a:xfrm>
            <a:off x="3383408" y="3052524"/>
            <a:ext cx="2096061" cy="1888123"/>
          </a:xfrm>
          <a:prstGeom prst="rect">
            <a:avLst/>
          </a:prstGeom>
        </p:spPr>
      </p:pic>
      <p:pic>
        <p:nvPicPr>
          <p:cNvPr id="12" name="Picture 12">
            <a:extLst>
              <a:ext uri="{FF2B5EF4-FFF2-40B4-BE49-F238E27FC236}">
                <a16:creationId xmlns:a16="http://schemas.microsoft.com/office/drawing/2014/main" id="{CBC780C7-568E-14B8-EBE7-770A531599D7}"/>
              </a:ext>
            </a:extLst>
          </p:cNvPr>
          <p:cNvPicPr>
            <a:picLocks noChangeAspect="1"/>
          </p:cNvPicPr>
          <p:nvPr/>
        </p:nvPicPr>
        <p:blipFill>
          <a:blip r:embed="rId5"/>
          <a:stretch>
            <a:fillRect/>
          </a:stretch>
        </p:blipFill>
        <p:spPr>
          <a:xfrm>
            <a:off x="6000982" y="785472"/>
            <a:ext cx="1969995" cy="1820885"/>
          </a:xfrm>
          <a:prstGeom prst="rect">
            <a:avLst/>
          </a:prstGeom>
        </p:spPr>
      </p:pic>
      <p:grpSp>
        <p:nvGrpSpPr>
          <p:cNvPr id="6" name="Group 5">
            <a:extLst>
              <a:ext uri="{FF2B5EF4-FFF2-40B4-BE49-F238E27FC236}">
                <a16:creationId xmlns:a16="http://schemas.microsoft.com/office/drawing/2014/main" id="{321C65F7-6F4F-4328-9CA1-F2A2F775C517}"/>
              </a:ext>
            </a:extLst>
          </p:cNvPr>
          <p:cNvGrpSpPr/>
          <p:nvPr/>
        </p:nvGrpSpPr>
        <p:grpSpPr>
          <a:xfrm>
            <a:off x="839545" y="738229"/>
            <a:ext cx="4292133" cy="1902359"/>
            <a:chOff x="948017" y="696085"/>
            <a:chExt cx="4292133" cy="1902359"/>
          </a:xfrm>
        </p:grpSpPr>
        <p:pic>
          <p:nvPicPr>
            <p:cNvPr id="7" name="Picture 8">
              <a:extLst>
                <a:ext uri="{FF2B5EF4-FFF2-40B4-BE49-F238E27FC236}">
                  <a16:creationId xmlns:a16="http://schemas.microsoft.com/office/drawing/2014/main" id="{0C808571-0D43-CD13-9D2C-333E000EF780}"/>
                </a:ext>
              </a:extLst>
            </p:cNvPr>
            <p:cNvPicPr>
              <a:picLocks noChangeAspect="1"/>
            </p:cNvPicPr>
            <p:nvPr/>
          </p:nvPicPr>
          <p:blipFill>
            <a:blip r:embed="rId6"/>
            <a:stretch>
              <a:fillRect/>
            </a:stretch>
          </p:blipFill>
          <p:spPr>
            <a:xfrm>
              <a:off x="948017" y="696085"/>
              <a:ext cx="2096060" cy="1902359"/>
            </a:xfrm>
            <a:prstGeom prst="rect">
              <a:avLst/>
            </a:prstGeom>
          </p:spPr>
        </p:pic>
        <p:sp>
          <p:nvSpPr>
            <p:cNvPr id="14" name="TextBox 13">
              <a:extLst>
                <a:ext uri="{FF2B5EF4-FFF2-40B4-BE49-F238E27FC236}">
                  <a16:creationId xmlns:a16="http://schemas.microsoft.com/office/drawing/2014/main" id="{AE28FA42-7869-109C-93B5-AC8449E3F0F1}"/>
                </a:ext>
              </a:extLst>
            </p:cNvPr>
            <p:cNvSpPr txBox="1"/>
            <p:nvPr/>
          </p:nvSpPr>
          <p:spPr>
            <a:xfrm>
              <a:off x="2496950" y="79630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K=2</a:t>
              </a:r>
            </a:p>
            <a:p>
              <a:endParaRPr lang="en-US"/>
            </a:p>
          </p:txBody>
        </p:sp>
      </p:grpSp>
      <p:sp>
        <p:nvSpPr>
          <p:cNvPr id="18" name="TextBox 17">
            <a:extLst>
              <a:ext uri="{FF2B5EF4-FFF2-40B4-BE49-F238E27FC236}">
                <a16:creationId xmlns:a16="http://schemas.microsoft.com/office/drawing/2014/main" id="{100D5311-945E-BD47-4EE1-45950C0CAE0E}"/>
              </a:ext>
            </a:extLst>
          </p:cNvPr>
          <p:cNvSpPr txBox="1"/>
          <p:nvPr/>
        </p:nvSpPr>
        <p:spPr>
          <a:xfrm>
            <a:off x="4969240" y="83757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K=4</a:t>
            </a:r>
          </a:p>
          <a:p>
            <a:endParaRPr lang="en-US"/>
          </a:p>
        </p:txBody>
      </p:sp>
      <p:sp>
        <p:nvSpPr>
          <p:cNvPr id="19" name="TextBox 18">
            <a:extLst>
              <a:ext uri="{FF2B5EF4-FFF2-40B4-BE49-F238E27FC236}">
                <a16:creationId xmlns:a16="http://schemas.microsoft.com/office/drawing/2014/main" id="{ABB7B737-B31B-985E-04F6-FA757F5523EF}"/>
              </a:ext>
            </a:extLst>
          </p:cNvPr>
          <p:cNvSpPr txBox="1"/>
          <p:nvPr/>
        </p:nvSpPr>
        <p:spPr>
          <a:xfrm>
            <a:off x="4982248" y="3113131"/>
            <a:ext cx="6402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K=5</a:t>
            </a:r>
          </a:p>
          <a:p>
            <a:endParaRPr lang="en-US"/>
          </a:p>
        </p:txBody>
      </p:sp>
      <p:sp>
        <p:nvSpPr>
          <p:cNvPr id="20" name="TextBox 19">
            <a:extLst>
              <a:ext uri="{FF2B5EF4-FFF2-40B4-BE49-F238E27FC236}">
                <a16:creationId xmlns:a16="http://schemas.microsoft.com/office/drawing/2014/main" id="{7363BC67-95A9-E5CD-7445-6A17289CFB9E}"/>
              </a:ext>
            </a:extLst>
          </p:cNvPr>
          <p:cNvSpPr txBox="1"/>
          <p:nvPr/>
        </p:nvSpPr>
        <p:spPr>
          <a:xfrm>
            <a:off x="7438735" y="83757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K=6</a:t>
            </a:r>
          </a:p>
          <a:p>
            <a:endParaRPr lang="en-US"/>
          </a:p>
        </p:txBody>
      </p:sp>
      <p:sp>
        <p:nvSpPr>
          <p:cNvPr id="2" name="TextBox 1">
            <a:extLst>
              <a:ext uri="{FF2B5EF4-FFF2-40B4-BE49-F238E27FC236}">
                <a16:creationId xmlns:a16="http://schemas.microsoft.com/office/drawing/2014/main" id="{B1336FBE-A504-314E-A8C3-7B2506576B29}"/>
              </a:ext>
            </a:extLst>
          </p:cNvPr>
          <p:cNvSpPr txBox="1"/>
          <p:nvPr/>
        </p:nvSpPr>
        <p:spPr>
          <a:xfrm>
            <a:off x="3975505" y="4859846"/>
            <a:ext cx="94548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FF0000"/>
                </a:solidFill>
                <a:latin typeface="arial"/>
                <a:cs typeface="arial"/>
              </a:rPr>
              <a:t>Final choice</a:t>
            </a:r>
          </a:p>
        </p:txBody>
      </p:sp>
      <p:grpSp>
        <p:nvGrpSpPr>
          <p:cNvPr id="5" name="Group 4">
            <a:extLst>
              <a:ext uri="{FF2B5EF4-FFF2-40B4-BE49-F238E27FC236}">
                <a16:creationId xmlns:a16="http://schemas.microsoft.com/office/drawing/2014/main" id="{0B3AA5B2-D850-DE48-0CB5-3993664B8588}"/>
              </a:ext>
            </a:extLst>
          </p:cNvPr>
          <p:cNvGrpSpPr/>
          <p:nvPr/>
        </p:nvGrpSpPr>
        <p:grpSpPr>
          <a:xfrm>
            <a:off x="839545" y="3004308"/>
            <a:ext cx="4377210" cy="2142672"/>
            <a:chOff x="905995" y="2709103"/>
            <a:chExt cx="4377210" cy="2142672"/>
          </a:xfrm>
        </p:grpSpPr>
        <p:pic>
          <p:nvPicPr>
            <p:cNvPr id="9" name="Picture 9">
              <a:extLst>
                <a:ext uri="{FF2B5EF4-FFF2-40B4-BE49-F238E27FC236}">
                  <a16:creationId xmlns:a16="http://schemas.microsoft.com/office/drawing/2014/main" id="{B6DD7A69-7526-B778-E799-1A575EA7DE01}"/>
                </a:ext>
              </a:extLst>
            </p:cNvPr>
            <p:cNvPicPr>
              <a:picLocks noChangeAspect="1"/>
            </p:cNvPicPr>
            <p:nvPr/>
          </p:nvPicPr>
          <p:blipFill>
            <a:blip r:embed="rId7"/>
            <a:stretch>
              <a:fillRect/>
            </a:stretch>
          </p:blipFill>
          <p:spPr>
            <a:xfrm>
              <a:off x="905995" y="2709103"/>
              <a:ext cx="2138082" cy="1927252"/>
            </a:xfrm>
            <a:prstGeom prst="rect">
              <a:avLst/>
            </a:prstGeom>
          </p:spPr>
        </p:pic>
        <p:sp>
          <p:nvSpPr>
            <p:cNvPr id="17" name="TextBox 16">
              <a:extLst>
                <a:ext uri="{FF2B5EF4-FFF2-40B4-BE49-F238E27FC236}">
                  <a16:creationId xmlns:a16="http://schemas.microsoft.com/office/drawing/2014/main" id="{273B7EFF-4F69-7A69-9A69-7CE2DBE1583E}"/>
                </a:ext>
              </a:extLst>
            </p:cNvPr>
            <p:cNvSpPr txBox="1"/>
            <p:nvPr/>
          </p:nvSpPr>
          <p:spPr>
            <a:xfrm>
              <a:off x="2540005" y="280732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K=3          </a:t>
              </a:r>
            </a:p>
            <a:p>
              <a:endParaRPr lang="en-US"/>
            </a:p>
          </p:txBody>
        </p:sp>
        <p:sp>
          <p:nvSpPr>
            <p:cNvPr id="4" name="TextBox 3">
              <a:extLst>
                <a:ext uri="{FF2B5EF4-FFF2-40B4-BE49-F238E27FC236}">
                  <a16:creationId xmlns:a16="http://schemas.microsoft.com/office/drawing/2014/main" id="{74CA2F25-06A5-2B8B-8F5F-898538DA12E4}"/>
                </a:ext>
              </a:extLst>
            </p:cNvPr>
            <p:cNvSpPr txBox="1"/>
            <p:nvPr/>
          </p:nvSpPr>
          <p:spPr>
            <a:xfrm>
              <a:off x="1119824" y="4605554"/>
              <a:ext cx="18201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t>Group 2 Below Avg Score</a:t>
              </a:r>
              <a:endParaRPr lang="en-US" sz="1000"/>
            </a:p>
          </p:txBody>
        </p:sp>
      </p:grpSp>
      <p:sp>
        <p:nvSpPr>
          <p:cNvPr id="21" name="TextBox 20">
            <a:extLst>
              <a:ext uri="{FF2B5EF4-FFF2-40B4-BE49-F238E27FC236}">
                <a16:creationId xmlns:a16="http://schemas.microsoft.com/office/drawing/2014/main" id="{6C8D97F5-919E-46B1-8D8D-CFD8B58C7218}"/>
              </a:ext>
            </a:extLst>
          </p:cNvPr>
          <p:cNvSpPr txBox="1"/>
          <p:nvPr/>
        </p:nvSpPr>
        <p:spPr>
          <a:xfrm>
            <a:off x="988149" y="2599191"/>
            <a:ext cx="209606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t>2 groups have different size</a:t>
            </a:r>
            <a:endParaRPr lang="en-US" sz="1000"/>
          </a:p>
        </p:txBody>
      </p:sp>
      <p:sp>
        <p:nvSpPr>
          <p:cNvPr id="22" name="TextBox 21">
            <a:extLst>
              <a:ext uri="{FF2B5EF4-FFF2-40B4-BE49-F238E27FC236}">
                <a16:creationId xmlns:a16="http://schemas.microsoft.com/office/drawing/2014/main" id="{C900F9F1-3FE8-4657-8396-80729DBEE073}"/>
              </a:ext>
            </a:extLst>
          </p:cNvPr>
          <p:cNvSpPr txBox="1"/>
          <p:nvPr/>
        </p:nvSpPr>
        <p:spPr>
          <a:xfrm>
            <a:off x="280506" y="133369"/>
            <a:ext cx="5185954" cy="523220"/>
          </a:xfrm>
          <a:prstGeom prst="rect">
            <a:avLst/>
          </a:prstGeom>
          <a:noFill/>
        </p:spPr>
        <p:txBody>
          <a:bodyPr wrap="square">
            <a:spAutoFit/>
          </a:bodyPr>
          <a:lstStyle/>
          <a:p>
            <a:pPr marL="38100">
              <a:buClr>
                <a:srgbClr val="7C9263"/>
              </a:buClr>
              <a:buSzPts val="3000"/>
            </a:pPr>
            <a:r>
              <a:rPr lang="en-GB" b="1">
                <a:solidFill>
                  <a:srgbClr val="599191"/>
                </a:solidFill>
                <a:latin typeface="Century Gothic"/>
              </a:rPr>
              <a:t>Appendix 4: </a:t>
            </a:r>
            <a:r>
              <a:rPr lang="en-GB" b="1" err="1">
                <a:solidFill>
                  <a:srgbClr val="599191"/>
                </a:solidFill>
                <a:latin typeface="Century Gothic"/>
              </a:rPr>
              <a:t>Kmeans</a:t>
            </a:r>
            <a:r>
              <a:rPr lang="en-GB" b="1">
                <a:solidFill>
                  <a:srgbClr val="599191"/>
                </a:solidFill>
                <a:latin typeface="Century Gothic"/>
              </a:rPr>
              <a:t> - Silhouette</a:t>
            </a:r>
            <a:endParaRPr lang="en-US"/>
          </a:p>
          <a:p>
            <a:pPr marL="38100" lvl="0" algn="l" rtl="0">
              <a:spcBef>
                <a:spcPts val="0"/>
              </a:spcBef>
              <a:spcAft>
                <a:spcPts val="0"/>
              </a:spcAft>
              <a:buClr>
                <a:srgbClr val="7C9263"/>
              </a:buClr>
              <a:buSzPts val="3000"/>
            </a:pPr>
            <a:endParaRPr lang="en-GB" sz="1400" b="1">
              <a:solidFill>
                <a:schemeClr val="accent3">
                  <a:lumMod val="75000"/>
                </a:schemeClr>
              </a:solidFill>
              <a:latin typeface="Century Gothic"/>
              <a:sym typeface="Century Gothic"/>
            </a:endParaRPr>
          </a:p>
        </p:txBody>
      </p:sp>
    </p:spTree>
    <p:extLst>
      <p:ext uri="{BB962C8B-B14F-4D97-AF65-F5344CB8AC3E}">
        <p14:creationId xmlns:p14="http://schemas.microsoft.com/office/powerpoint/2010/main" val="264223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8" name="Google Shape;298;p15"/>
          <p:cNvSpPr txBox="1"/>
          <p:nvPr/>
        </p:nvSpPr>
        <p:spPr>
          <a:xfrm>
            <a:off x="307200" y="259251"/>
            <a:ext cx="8529600" cy="461665"/>
          </a:xfrm>
          <a:prstGeom prst="rect">
            <a:avLst/>
          </a:prstGeom>
          <a:noFill/>
          <a:ln>
            <a:noFill/>
          </a:ln>
        </p:spPr>
        <p:txBody>
          <a:bodyPr spcFirstLastPara="1" wrap="square" lIns="0" tIns="0" rIns="0" bIns="0" anchor="t" anchorCtr="0">
            <a:spAutoFit/>
          </a:bodyPr>
          <a:lstStyle/>
          <a:p>
            <a:r>
              <a:rPr lang="en-GB" sz="3000" b="1">
                <a:solidFill>
                  <a:srgbClr val="7C9263"/>
                </a:solidFill>
                <a:latin typeface="Century Gothic"/>
                <a:sym typeface="Century Gothic"/>
              </a:rPr>
              <a:t>Agenda</a:t>
            </a:r>
            <a:endParaRPr lang="en-US"/>
          </a:p>
        </p:txBody>
      </p:sp>
      <p:sp>
        <p:nvSpPr>
          <p:cNvPr id="299" name="Google Shape;299;p15"/>
          <p:cNvSpPr/>
          <p:nvPr/>
        </p:nvSpPr>
        <p:spPr>
          <a:xfrm>
            <a:off x="307200" y="703771"/>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2" name="Slide Number Placeholder 1">
            <a:extLst>
              <a:ext uri="{FF2B5EF4-FFF2-40B4-BE49-F238E27FC236}">
                <a16:creationId xmlns:a16="http://schemas.microsoft.com/office/drawing/2014/main" id="{A4FC8889-914A-E043-82F0-6BE55711D8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b="1" smtClean="0">
                <a:solidFill>
                  <a:schemeClr val="accent1"/>
                </a:solidFill>
              </a:rPr>
              <a:t>3</a:t>
            </a:fld>
            <a:endParaRPr lang="en-GB" b="1">
              <a:solidFill>
                <a:schemeClr val="accent1"/>
              </a:solidFill>
            </a:endParaRPr>
          </a:p>
        </p:txBody>
      </p:sp>
      <p:sp>
        <p:nvSpPr>
          <p:cNvPr id="7" name="Google Shape;299;p15">
            <a:extLst>
              <a:ext uri="{FF2B5EF4-FFF2-40B4-BE49-F238E27FC236}">
                <a16:creationId xmlns:a16="http://schemas.microsoft.com/office/drawing/2014/main" id="{D6E28394-238D-2047-B860-BEE9ACEBBA87}"/>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3" name="Google Shape;403;p15">
            <a:extLst>
              <a:ext uri="{FF2B5EF4-FFF2-40B4-BE49-F238E27FC236}">
                <a16:creationId xmlns:a16="http://schemas.microsoft.com/office/drawing/2014/main" id="{AB676370-4830-17D7-6F6F-A9B19B8934FD}"/>
              </a:ext>
            </a:extLst>
          </p:cNvPr>
          <p:cNvSpPr txBox="1"/>
          <p:nvPr/>
        </p:nvSpPr>
        <p:spPr>
          <a:xfrm>
            <a:off x="2400" y="882070"/>
            <a:ext cx="8721338" cy="2800736"/>
          </a:xfrm>
          <a:prstGeom prst="rect">
            <a:avLst/>
          </a:prstGeom>
          <a:noFill/>
          <a:ln>
            <a:noFill/>
          </a:ln>
        </p:spPr>
        <p:txBody>
          <a:bodyPr spcFirstLastPara="1" wrap="square" lIns="91425" tIns="91425" rIns="91425" bIns="91425" anchor="t" anchorCtr="0">
            <a:spAutoFit/>
          </a:bodyPr>
          <a:lstStyle/>
          <a:p>
            <a:pPr marL="457200">
              <a:spcBef>
                <a:spcPts val="1200"/>
              </a:spcBef>
            </a:pPr>
            <a:r>
              <a:rPr lang="en-CA" sz="2400" b="1">
                <a:solidFill>
                  <a:schemeClr val="accent1"/>
                </a:solidFill>
                <a:latin typeface="Century Gothic"/>
              </a:rPr>
              <a:t>Introduction</a:t>
            </a:r>
            <a:endParaRPr lang="en-US"/>
          </a:p>
          <a:p>
            <a:pPr marL="457200">
              <a:spcBef>
                <a:spcPts val="1200"/>
              </a:spcBef>
            </a:pPr>
            <a:r>
              <a:rPr lang="en-CA" sz="2400" b="1">
                <a:solidFill>
                  <a:schemeClr val="accent1"/>
                </a:solidFill>
                <a:latin typeface="Century Gothic"/>
                <a:ea typeface="Nunito"/>
                <a:cs typeface="Nunito"/>
              </a:rPr>
              <a:t>Exploratory Data Analysis (EDA)</a:t>
            </a:r>
          </a:p>
          <a:p>
            <a:pPr marL="457200">
              <a:spcBef>
                <a:spcPts val="1200"/>
              </a:spcBef>
            </a:pPr>
            <a:r>
              <a:rPr lang="en-CA" sz="2400" b="1">
                <a:solidFill>
                  <a:schemeClr val="accent1"/>
                </a:solidFill>
                <a:latin typeface="Century Gothic"/>
                <a:ea typeface="Nunito"/>
                <a:cs typeface="Nunito"/>
              </a:rPr>
              <a:t>Clustering Model</a:t>
            </a:r>
          </a:p>
          <a:p>
            <a:pPr marL="457200">
              <a:spcBef>
                <a:spcPts val="1200"/>
              </a:spcBef>
            </a:pPr>
            <a:r>
              <a:rPr lang="en-CA" sz="2400" b="1">
                <a:solidFill>
                  <a:schemeClr val="accent1"/>
                </a:solidFill>
                <a:latin typeface="Century Gothic"/>
                <a:ea typeface="Nunito"/>
                <a:cs typeface="Nunito"/>
              </a:rPr>
              <a:t>Clusters Comparison</a:t>
            </a:r>
          </a:p>
          <a:p>
            <a:pPr marL="457200">
              <a:spcBef>
                <a:spcPts val="1200"/>
              </a:spcBef>
            </a:pPr>
            <a:r>
              <a:rPr lang="en-CA" sz="2400" b="1">
                <a:solidFill>
                  <a:schemeClr val="accent1"/>
                </a:solidFill>
                <a:latin typeface="Century Gothic"/>
                <a:ea typeface="Nunito"/>
                <a:cs typeface="Nunito"/>
              </a:rPr>
              <a:t>Recommendations</a:t>
            </a:r>
          </a:p>
        </p:txBody>
      </p:sp>
    </p:spTree>
    <p:extLst>
      <p:ext uri="{BB962C8B-B14F-4D97-AF65-F5344CB8AC3E}">
        <p14:creationId xmlns:p14="http://schemas.microsoft.com/office/powerpoint/2010/main" val="392526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8" name="Google Shape;298;p15"/>
          <p:cNvSpPr txBox="1"/>
          <p:nvPr/>
        </p:nvSpPr>
        <p:spPr>
          <a:xfrm>
            <a:off x="307200" y="259251"/>
            <a:ext cx="8529600" cy="461700"/>
          </a:xfrm>
          <a:prstGeom prst="rect">
            <a:avLst/>
          </a:prstGeom>
          <a:noFill/>
          <a:ln>
            <a:noFill/>
          </a:ln>
        </p:spPr>
        <p:txBody>
          <a:bodyPr spcFirstLastPara="1" wrap="square" lIns="0" tIns="0" rIns="0" bIns="0" anchor="t" anchorCtr="0">
            <a:spAutoFit/>
          </a:bodyPr>
          <a:lstStyle/>
          <a:p>
            <a:r>
              <a:rPr lang="en-GB" sz="3000" b="1">
                <a:solidFill>
                  <a:schemeClr val="accent3">
                    <a:lumMod val="75000"/>
                  </a:schemeClr>
                </a:solidFill>
                <a:latin typeface="Century Gothic"/>
                <a:sym typeface="Century Gothic"/>
              </a:rPr>
              <a:t>Introduction</a:t>
            </a:r>
            <a:endParaRPr lang="en-US"/>
          </a:p>
        </p:txBody>
      </p:sp>
      <p:sp>
        <p:nvSpPr>
          <p:cNvPr id="299" name="Google Shape;299;p15"/>
          <p:cNvSpPr/>
          <p:nvPr/>
        </p:nvSpPr>
        <p:spPr>
          <a:xfrm>
            <a:off x="314325" y="727698"/>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grpSp>
        <p:nvGrpSpPr>
          <p:cNvPr id="302" name="Google Shape;302;p15"/>
          <p:cNvGrpSpPr/>
          <p:nvPr/>
        </p:nvGrpSpPr>
        <p:grpSpPr>
          <a:xfrm>
            <a:off x="7418682" y="1301095"/>
            <a:ext cx="288434" cy="286850"/>
            <a:chOff x="881063" y="784225"/>
            <a:chExt cx="288925" cy="287338"/>
          </a:xfrm>
        </p:grpSpPr>
        <p:sp>
          <p:nvSpPr>
            <p:cNvPr id="303" name="Google Shape;303;p15"/>
            <p:cNvSpPr/>
            <p:nvPr/>
          </p:nvSpPr>
          <p:spPr>
            <a:xfrm>
              <a:off x="968375" y="898525"/>
              <a:ext cx="201613" cy="173038"/>
            </a:xfrm>
            <a:custGeom>
              <a:avLst/>
              <a:gdLst/>
              <a:ahLst/>
              <a:cxnLst/>
              <a:rect l="l" t="t" r="r" b="b"/>
              <a:pathLst>
                <a:path w="635" h="544" extrusionOk="0">
                  <a:moveTo>
                    <a:pt x="545" y="454"/>
                  </a:moveTo>
                  <a:lnTo>
                    <a:pt x="91" y="454"/>
                  </a:lnTo>
                  <a:lnTo>
                    <a:pt x="85" y="453"/>
                  </a:lnTo>
                  <a:lnTo>
                    <a:pt x="78" y="452"/>
                  </a:lnTo>
                  <a:lnTo>
                    <a:pt x="73" y="451"/>
                  </a:lnTo>
                  <a:lnTo>
                    <a:pt x="68" y="449"/>
                  </a:lnTo>
                  <a:lnTo>
                    <a:pt x="62" y="447"/>
                  </a:lnTo>
                  <a:lnTo>
                    <a:pt x="57" y="443"/>
                  </a:lnTo>
                  <a:lnTo>
                    <a:pt x="53" y="440"/>
                  </a:lnTo>
                  <a:lnTo>
                    <a:pt x="48" y="436"/>
                  </a:lnTo>
                  <a:lnTo>
                    <a:pt x="44" y="432"/>
                  </a:lnTo>
                  <a:lnTo>
                    <a:pt x="41" y="427"/>
                  </a:lnTo>
                  <a:lnTo>
                    <a:pt x="38" y="422"/>
                  </a:lnTo>
                  <a:lnTo>
                    <a:pt x="36" y="417"/>
                  </a:lnTo>
                  <a:lnTo>
                    <a:pt x="33" y="411"/>
                  </a:lnTo>
                  <a:lnTo>
                    <a:pt x="31" y="405"/>
                  </a:lnTo>
                  <a:lnTo>
                    <a:pt x="30" y="399"/>
                  </a:lnTo>
                  <a:lnTo>
                    <a:pt x="30" y="393"/>
                  </a:lnTo>
                  <a:lnTo>
                    <a:pt x="30" y="363"/>
                  </a:lnTo>
                  <a:lnTo>
                    <a:pt x="605" y="363"/>
                  </a:lnTo>
                  <a:lnTo>
                    <a:pt x="605" y="393"/>
                  </a:lnTo>
                  <a:lnTo>
                    <a:pt x="605" y="399"/>
                  </a:lnTo>
                  <a:lnTo>
                    <a:pt x="604" y="405"/>
                  </a:lnTo>
                  <a:lnTo>
                    <a:pt x="603" y="411"/>
                  </a:lnTo>
                  <a:lnTo>
                    <a:pt x="601" y="417"/>
                  </a:lnTo>
                  <a:lnTo>
                    <a:pt x="598" y="422"/>
                  </a:lnTo>
                  <a:lnTo>
                    <a:pt x="595" y="427"/>
                  </a:lnTo>
                  <a:lnTo>
                    <a:pt x="591" y="432"/>
                  </a:lnTo>
                  <a:lnTo>
                    <a:pt x="588" y="436"/>
                  </a:lnTo>
                  <a:lnTo>
                    <a:pt x="584" y="440"/>
                  </a:lnTo>
                  <a:lnTo>
                    <a:pt x="578" y="443"/>
                  </a:lnTo>
                  <a:lnTo>
                    <a:pt x="574" y="447"/>
                  </a:lnTo>
                  <a:lnTo>
                    <a:pt x="569" y="449"/>
                  </a:lnTo>
                  <a:lnTo>
                    <a:pt x="563" y="451"/>
                  </a:lnTo>
                  <a:lnTo>
                    <a:pt x="557" y="452"/>
                  </a:lnTo>
                  <a:lnTo>
                    <a:pt x="551" y="453"/>
                  </a:lnTo>
                  <a:lnTo>
                    <a:pt x="545" y="454"/>
                  </a:lnTo>
                  <a:close/>
                  <a:moveTo>
                    <a:pt x="91" y="31"/>
                  </a:moveTo>
                  <a:lnTo>
                    <a:pt x="545" y="31"/>
                  </a:lnTo>
                  <a:lnTo>
                    <a:pt x="551" y="31"/>
                  </a:lnTo>
                  <a:lnTo>
                    <a:pt x="557" y="32"/>
                  </a:lnTo>
                  <a:lnTo>
                    <a:pt x="563" y="33"/>
                  </a:lnTo>
                  <a:lnTo>
                    <a:pt x="569" y="35"/>
                  </a:lnTo>
                  <a:lnTo>
                    <a:pt x="574" y="37"/>
                  </a:lnTo>
                  <a:lnTo>
                    <a:pt x="578" y="40"/>
                  </a:lnTo>
                  <a:lnTo>
                    <a:pt x="584" y="44"/>
                  </a:lnTo>
                  <a:lnTo>
                    <a:pt x="588" y="48"/>
                  </a:lnTo>
                  <a:lnTo>
                    <a:pt x="591" y="52"/>
                  </a:lnTo>
                  <a:lnTo>
                    <a:pt x="595" y="56"/>
                  </a:lnTo>
                  <a:lnTo>
                    <a:pt x="598" y="62"/>
                  </a:lnTo>
                  <a:lnTo>
                    <a:pt x="601" y="67"/>
                  </a:lnTo>
                  <a:lnTo>
                    <a:pt x="603" y="72"/>
                  </a:lnTo>
                  <a:lnTo>
                    <a:pt x="604" y="79"/>
                  </a:lnTo>
                  <a:lnTo>
                    <a:pt x="605" y="84"/>
                  </a:lnTo>
                  <a:lnTo>
                    <a:pt x="605" y="91"/>
                  </a:lnTo>
                  <a:lnTo>
                    <a:pt x="605" y="333"/>
                  </a:lnTo>
                  <a:lnTo>
                    <a:pt x="30" y="333"/>
                  </a:lnTo>
                  <a:lnTo>
                    <a:pt x="30" y="91"/>
                  </a:lnTo>
                  <a:lnTo>
                    <a:pt x="30" y="84"/>
                  </a:lnTo>
                  <a:lnTo>
                    <a:pt x="31" y="79"/>
                  </a:lnTo>
                  <a:lnTo>
                    <a:pt x="33" y="72"/>
                  </a:lnTo>
                  <a:lnTo>
                    <a:pt x="36" y="67"/>
                  </a:lnTo>
                  <a:lnTo>
                    <a:pt x="38" y="62"/>
                  </a:lnTo>
                  <a:lnTo>
                    <a:pt x="41" y="56"/>
                  </a:lnTo>
                  <a:lnTo>
                    <a:pt x="44" y="52"/>
                  </a:lnTo>
                  <a:lnTo>
                    <a:pt x="48" y="48"/>
                  </a:lnTo>
                  <a:lnTo>
                    <a:pt x="53" y="44"/>
                  </a:lnTo>
                  <a:lnTo>
                    <a:pt x="57" y="40"/>
                  </a:lnTo>
                  <a:lnTo>
                    <a:pt x="62" y="37"/>
                  </a:lnTo>
                  <a:lnTo>
                    <a:pt x="68" y="35"/>
                  </a:lnTo>
                  <a:lnTo>
                    <a:pt x="73" y="33"/>
                  </a:lnTo>
                  <a:lnTo>
                    <a:pt x="78" y="32"/>
                  </a:lnTo>
                  <a:lnTo>
                    <a:pt x="85" y="31"/>
                  </a:lnTo>
                  <a:lnTo>
                    <a:pt x="91" y="31"/>
                  </a:lnTo>
                  <a:lnTo>
                    <a:pt x="91" y="31"/>
                  </a:lnTo>
                  <a:close/>
                  <a:moveTo>
                    <a:pt x="545" y="0"/>
                  </a:moveTo>
                  <a:lnTo>
                    <a:pt x="91" y="0"/>
                  </a:lnTo>
                  <a:lnTo>
                    <a:pt x="82" y="1"/>
                  </a:lnTo>
                  <a:lnTo>
                    <a:pt x="72" y="2"/>
                  </a:lnTo>
                  <a:lnTo>
                    <a:pt x="63" y="4"/>
                  </a:lnTo>
                  <a:lnTo>
                    <a:pt x="56" y="7"/>
                  </a:lnTo>
                  <a:lnTo>
                    <a:pt x="47" y="11"/>
                  </a:lnTo>
                  <a:lnTo>
                    <a:pt x="40" y="16"/>
                  </a:lnTo>
                  <a:lnTo>
                    <a:pt x="33" y="21"/>
                  </a:lnTo>
                  <a:lnTo>
                    <a:pt x="27" y="26"/>
                  </a:lnTo>
                  <a:lnTo>
                    <a:pt x="21" y="33"/>
                  </a:lnTo>
                  <a:lnTo>
                    <a:pt x="15" y="40"/>
                  </a:lnTo>
                  <a:lnTo>
                    <a:pt x="11" y="48"/>
                  </a:lnTo>
                  <a:lnTo>
                    <a:pt x="8" y="55"/>
                  </a:lnTo>
                  <a:lnTo>
                    <a:pt x="4" y="64"/>
                  </a:lnTo>
                  <a:lnTo>
                    <a:pt x="2" y="72"/>
                  </a:lnTo>
                  <a:lnTo>
                    <a:pt x="0" y="81"/>
                  </a:lnTo>
                  <a:lnTo>
                    <a:pt x="0" y="91"/>
                  </a:lnTo>
                  <a:lnTo>
                    <a:pt x="0" y="393"/>
                  </a:lnTo>
                  <a:lnTo>
                    <a:pt x="0" y="403"/>
                  </a:lnTo>
                  <a:lnTo>
                    <a:pt x="2" y="411"/>
                  </a:lnTo>
                  <a:lnTo>
                    <a:pt x="4" y="420"/>
                  </a:lnTo>
                  <a:lnTo>
                    <a:pt x="8" y="428"/>
                  </a:lnTo>
                  <a:lnTo>
                    <a:pt x="11" y="436"/>
                  </a:lnTo>
                  <a:lnTo>
                    <a:pt x="15" y="443"/>
                  </a:lnTo>
                  <a:lnTo>
                    <a:pt x="21" y="451"/>
                  </a:lnTo>
                  <a:lnTo>
                    <a:pt x="27" y="457"/>
                  </a:lnTo>
                  <a:lnTo>
                    <a:pt x="33" y="463"/>
                  </a:lnTo>
                  <a:lnTo>
                    <a:pt x="40" y="468"/>
                  </a:lnTo>
                  <a:lnTo>
                    <a:pt x="47" y="473"/>
                  </a:lnTo>
                  <a:lnTo>
                    <a:pt x="56" y="477"/>
                  </a:lnTo>
                  <a:lnTo>
                    <a:pt x="63" y="480"/>
                  </a:lnTo>
                  <a:lnTo>
                    <a:pt x="72" y="482"/>
                  </a:lnTo>
                  <a:lnTo>
                    <a:pt x="82" y="483"/>
                  </a:lnTo>
                  <a:lnTo>
                    <a:pt x="91" y="484"/>
                  </a:lnTo>
                  <a:lnTo>
                    <a:pt x="303" y="484"/>
                  </a:lnTo>
                  <a:lnTo>
                    <a:pt x="303" y="514"/>
                  </a:lnTo>
                  <a:lnTo>
                    <a:pt x="166" y="514"/>
                  </a:lnTo>
                  <a:lnTo>
                    <a:pt x="163" y="514"/>
                  </a:lnTo>
                  <a:lnTo>
                    <a:pt x="161" y="515"/>
                  </a:lnTo>
                  <a:lnTo>
                    <a:pt x="158" y="516"/>
                  </a:lnTo>
                  <a:lnTo>
                    <a:pt x="156" y="518"/>
                  </a:lnTo>
                  <a:lnTo>
                    <a:pt x="154" y="521"/>
                  </a:lnTo>
                  <a:lnTo>
                    <a:pt x="152" y="524"/>
                  </a:lnTo>
                  <a:lnTo>
                    <a:pt x="151" y="526"/>
                  </a:lnTo>
                  <a:lnTo>
                    <a:pt x="151" y="529"/>
                  </a:lnTo>
                  <a:lnTo>
                    <a:pt x="151" y="532"/>
                  </a:lnTo>
                  <a:lnTo>
                    <a:pt x="152" y="536"/>
                  </a:lnTo>
                  <a:lnTo>
                    <a:pt x="154" y="538"/>
                  </a:lnTo>
                  <a:lnTo>
                    <a:pt x="156" y="540"/>
                  </a:lnTo>
                  <a:lnTo>
                    <a:pt x="158" y="542"/>
                  </a:lnTo>
                  <a:lnTo>
                    <a:pt x="161" y="543"/>
                  </a:lnTo>
                  <a:lnTo>
                    <a:pt x="163" y="544"/>
                  </a:lnTo>
                  <a:lnTo>
                    <a:pt x="166" y="544"/>
                  </a:lnTo>
                  <a:lnTo>
                    <a:pt x="469" y="544"/>
                  </a:lnTo>
                  <a:lnTo>
                    <a:pt x="472" y="544"/>
                  </a:lnTo>
                  <a:lnTo>
                    <a:pt x="475" y="543"/>
                  </a:lnTo>
                  <a:lnTo>
                    <a:pt x="477" y="542"/>
                  </a:lnTo>
                  <a:lnTo>
                    <a:pt x="480" y="540"/>
                  </a:lnTo>
                  <a:lnTo>
                    <a:pt x="482" y="538"/>
                  </a:lnTo>
                  <a:lnTo>
                    <a:pt x="483" y="536"/>
                  </a:lnTo>
                  <a:lnTo>
                    <a:pt x="484" y="532"/>
                  </a:lnTo>
                  <a:lnTo>
                    <a:pt x="484" y="529"/>
                  </a:lnTo>
                  <a:lnTo>
                    <a:pt x="484" y="526"/>
                  </a:lnTo>
                  <a:lnTo>
                    <a:pt x="483" y="524"/>
                  </a:lnTo>
                  <a:lnTo>
                    <a:pt x="482" y="521"/>
                  </a:lnTo>
                  <a:lnTo>
                    <a:pt x="480" y="518"/>
                  </a:lnTo>
                  <a:lnTo>
                    <a:pt x="477" y="516"/>
                  </a:lnTo>
                  <a:lnTo>
                    <a:pt x="475" y="515"/>
                  </a:lnTo>
                  <a:lnTo>
                    <a:pt x="472" y="514"/>
                  </a:lnTo>
                  <a:lnTo>
                    <a:pt x="469" y="514"/>
                  </a:lnTo>
                  <a:lnTo>
                    <a:pt x="333" y="514"/>
                  </a:lnTo>
                  <a:lnTo>
                    <a:pt x="333" y="484"/>
                  </a:lnTo>
                  <a:lnTo>
                    <a:pt x="545" y="484"/>
                  </a:lnTo>
                  <a:lnTo>
                    <a:pt x="554" y="483"/>
                  </a:lnTo>
                  <a:lnTo>
                    <a:pt x="563" y="482"/>
                  </a:lnTo>
                  <a:lnTo>
                    <a:pt x="572" y="480"/>
                  </a:lnTo>
                  <a:lnTo>
                    <a:pt x="580" y="477"/>
                  </a:lnTo>
                  <a:lnTo>
                    <a:pt x="588" y="473"/>
                  </a:lnTo>
                  <a:lnTo>
                    <a:pt x="595" y="468"/>
                  </a:lnTo>
                  <a:lnTo>
                    <a:pt x="603" y="463"/>
                  </a:lnTo>
                  <a:lnTo>
                    <a:pt x="609" y="457"/>
                  </a:lnTo>
                  <a:lnTo>
                    <a:pt x="615" y="451"/>
                  </a:lnTo>
                  <a:lnTo>
                    <a:pt x="620" y="443"/>
                  </a:lnTo>
                  <a:lnTo>
                    <a:pt x="624" y="436"/>
                  </a:lnTo>
                  <a:lnTo>
                    <a:pt x="629" y="428"/>
                  </a:lnTo>
                  <a:lnTo>
                    <a:pt x="632" y="420"/>
                  </a:lnTo>
                  <a:lnTo>
                    <a:pt x="634" y="411"/>
                  </a:lnTo>
                  <a:lnTo>
                    <a:pt x="635" y="403"/>
                  </a:lnTo>
                  <a:lnTo>
                    <a:pt x="635" y="393"/>
                  </a:lnTo>
                  <a:lnTo>
                    <a:pt x="635" y="91"/>
                  </a:lnTo>
                  <a:lnTo>
                    <a:pt x="635" y="81"/>
                  </a:lnTo>
                  <a:lnTo>
                    <a:pt x="634" y="72"/>
                  </a:lnTo>
                  <a:lnTo>
                    <a:pt x="632" y="64"/>
                  </a:lnTo>
                  <a:lnTo>
                    <a:pt x="629" y="55"/>
                  </a:lnTo>
                  <a:lnTo>
                    <a:pt x="624" y="48"/>
                  </a:lnTo>
                  <a:lnTo>
                    <a:pt x="620" y="40"/>
                  </a:lnTo>
                  <a:lnTo>
                    <a:pt x="615" y="33"/>
                  </a:lnTo>
                  <a:lnTo>
                    <a:pt x="609" y="26"/>
                  </a:lnTo>
                  <a:lnTo>
                    <a:pt x="603" y="21"/>
                  </a:lnTo>
                  <a:lnTo>
                    <a:pt x="595" y="16"/>
                  </a:lnTo>
                  <a:lnTo>
                    <a:pt x="588" y="11"/>
                  </a:lnTo>
                  <a:lnTo>
                    <a:pt x="580" y="7"/>
                  </a:lnTo>
                  <a:lnTo>
                    <a:pt x="572" y="4"/>
                  </a:lnTo>
                  <a:lnTo>
                    <a:pt x="563" y="2"/>
                  </a:lnTo>
                  <a:lnTo>
                    <a:pt x="554" y="1"/>
                  </a:lnTo>
                  <a:lnTo>
                    <a:pt x="545"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304" name="Google Shape;304;p15"/>
            <p:cNvSpPr/>
            <p:nvPr/>
          </p:nvSpPr>
          <p:spPr>
            <a:xfrm>
              <a:off x="1063625" y="1023938"/>
              <a:ext cx="9525" cy="9525"/>
            </a:xfrm>
            <a:custGeom>
              <a:avLst/>
              <a:gdLst/>
              <a:ahLst/>
              <a:cxnLst/>
              <a:rect l="l" t="t" r="r" b="b"/>
              <a:pathLst>
                <a:path w="30" h="30" extrusionOk="0">
                  <a:moveTo>
                    <a:pt x="15" y="0"/>
                  </a:moveTo>
                  <a:lnTo>
                    <a:pt x="11" y="0"/>
                  </a:lnTo>
                  <a:lnTo>
                    <a:pt x="9" y="1"/>
                  </a:lnTo>
                  <a:lnTo>
                    <a:pt x="6" y="3"/>
                  </a:lnTo>
                  <a:lnTo>
                    <a:pt x="4" y="4"/>
                  </a:lnTo>
                  <a:lnTo>
                    <a:pt x="2" y="6"/>
                  </a:lnTo>
                  <a:lnTo>
                    <a:pt x="1" y="10"/>
                  </a:lnTo>
                  <a:lnTo>
                    <a:pt x="0" y="12"/>
                  </a:lnTo>
                  <a:lnTo>
                    <a:pt x="0" y="15"/>
                  </a:lnTo>
                  <a:lnTo>
                    <a:pt x="0" y="18"/>
                  </a:lnTo>
                  <a:lnTo>
                    <a:pt x="1" y="21"/>
                  </a:lnTo>
                  <a:lnTo>
                    <a:pt x="2" y="24"/>
                  </a:lnTo>
                  <a:lnTo>
                    <a:pt x="4" y="26"/>
                  </a:lnTo>
                  <a:lnTo>
                    <a:pt x="6" y="28"/>
                  </a:lnTo>
                  <a:lnTo>
                    <a:pt x="9" y="29"/>
                  </a:lnTo>
                  <a:lnTo>
                    <a:pt x="11" y="30"/>
                  </a:lnTo>
                  <a:lnTo>
                    <a:pt x="15" y="30"/>
                  </a:lnTo>
                  <a:lnTo>
                    <a:pt x="18" y="30"/>
                  </a:lnTo>
                  <a:lnTo>
                    <a:pt x="21" y="29"/>
                  </a:lnTo>
                  <a:lnTo>
                    <a:pt x="23" y="28"/>
                  </a:lnTo>
                  <a:lnTo>
                    <a:pt x="25" y="26"/>
                  </a:lnTo>
                  <a:lnTo>
                    <a:pt x="27" y="24"/>
                  </a:lnTo>
                  <a:lnTo>
                    <a:pt x="29" y="21"/>
                  </a:lnTo>
                  <a:lnTo>
                    <a:pt x="30" y="18"/>
                  </a:lnTo>
                  <a:lnTo>
                    <a:pt x="30" y="15"/>
                  </a:lnTo>
                  <a:lnTo>
                    <a:pt x="30" y="12"/>
                  </a:lnTo>
                  <a:lnTo>
                    <a:pt x="29" y="10"/>
                  </a:lnTo>
                  <a:lnTo>
                    <a:pt x="27" y="6"/>
                  </a:lnTo>
                  <a:lnTo>
                    <a:pt x="25" y="4"/>
                  </a:lnTo>
                  <a:lnTo>
                    <a:pt x="23" y="3"/>
                  </a:lnTo>
                  <a:lnTo>
                    <a:pt x="21" y="1"/>
                  </a:lnTo>
                  <a:lnTo>
                    <a:pt x="18" y="0"/>
                  </a:lnTo>
                  <a:lnTo>
                    <a:pt x="15"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305" name="Google Shape;305;p15"/>
            <p:cNvSpPr/>
            <p:nvPr/>
          </p:nvSpPr>
          <p:spPr>
            <a:xfrm>
              <a:off x="909638" y="917575"/>
              <a:ext cx="38100" cy="9525"/>
            </a:xfrm>
            <a:custGeom>
              <a:avLst/>
              <a:gdLst/>
              <a:ahLst/>
              <a:cxnLst/>
              <a:rect l="l" t="t" r="r" b="b"/>
              <a:pathLst>
                <a:path w="120" h="30" extrusionOk="0">
                  <a:moveTo>
                    <a:pt x="105" y="0"/>
                  </a:moveTo>
                  <a:lnTo>
                    <a:pt x="15" y="0"/>
                  </a:lnTo>
                  <a:lnTo>
                    <a:pt x="12" y="0"/>
                  </a:lnTo>
                  <a:lnTo>
                    <a:pt x="8" y="1"/>
                  </a:lnTo>
                  <a:lnTo>
                    <a:pt x="6" y="2"/>
                  </a:lnTo>
                  <a:lnTo>
                    <a:pt x="4" y="4"/>
                  </a:lnTo>
                  <a:lnTo>
                    <a:pt x="2" y="6"/>
                  </a:lnTo>
                  <a:lnTo>
                    <a:pt x="1" y="8"/>
                  </a:lnTo>
                  <a:lnTo>
                    <a:pt x="0" y="11"/>
                  </a:lnTo>
                  <a:lnTo>
                    <a:pt x="0" y="15"/>
                  </a:lnTo>
                  <a:lnTo>
                    <a:pt x="0" y="18"/>
                  </a:lnTo>
                  <a:lnTo>
                    <a:pt x="1" y="20"/>
                  </a:lnTo>
                  <a:lnTo>
                    <a:pt x="2" y="23"/>
                  </a:lnTo>
                  <a:lnTo>
                    <a:pt x="4" y="25"/>
                  </a:lnTo>
                  <a:lnTo>
                    <a:pt x="6" y="28"/>
                  </a:lnTo>
                  <a:lnTo>
                    <a:pt x="8" y="29"/>
                  </a:lnTo>
                  <a:lnTo>
                    <a:pt x="12" y="30"/>
                  </a:lnTo>
                  <a:lnTo>
                    <a:pt x="15" y="30"/>
                  </a:lnTo>
                  <a:lnTo>
                    <a:pt x="105" y="30"/>
                  </a:lnTo>
                  <a:lnTo>
                    <a:pt x="108" y="30"/>
                  </a:lnTo>
                  <a:lnTo>
                    <a:pt x="111" y="29"/>
                  </a:lnTo>
                  <a:lnTo>
                    <a:pt x="114" y="28"/>
                  </a:lnTo>
                  <a:lnTo>
                    <a:pt x="116" y="25"/>
                  </a:lnTo>
                  <a:lnTo>
                    <a:pt x="118" y="23"/>
                  </a:lnTo>
                  <a:lnTo>
                    <a:pt x="119" y="20"/>
                  </a:lnTo>
                  <a:lnTo>
                    <a:pt x="120" y="18"/>
                  </a:lnTo>
                  <a:lnTo>
                    <a:pt x="120" y="15"/>
                  </a:lnTo>
                  <a:lnTo>
                    <a:pt x="120" y="11"/>
                  </a:lnTo>
                  <a:lnTo>
                    <a:pt x="119" y="8"/>
                  </a:lnTo>
                  <a:lnTo>
                    <a:pt x="118" y="6"/>
                  </a:lnTo>
                  <a:lnTo>
                    <a:pt x="116" y="4"/>
                  </a:lnTo>
                  <a:lnTo>
                    <a:pt x="114" y="2"/>
                  </a:lnTo>
                  <a:lnTo>
                    <a:pt x="111" y="1"/>
                  </a:lnTo>
                  <a:lnTo>
                    <a:pt x="108" y="0"/>
                  </a:lnTo>
                  <a:lnTo>
                    <a:pt x="105"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306" name="Google Shape;306;p15"/>
            <p:cNvSpPr/>
            <p:nvPr/>
          </p:nvSpPr>
          <p:spPr>
            <a:xfrm>
              <a:off x="881063" y="784225"/>
              <a:ext cx="153988" cy="114300"/>
            </a:xfrm>
            <a:custGeom>
              <a:avLst/>
              <a:gdLst/>
              <a:ahLst/>
              <a:cxnLst/>
              <a:rect l="l" t="t" r="r" b="b"/>
              <a:pathLst>
                <a:path w="483" h="363" extrusionOk="0">
                  <a:moveTo>
                    <a:pt x="30" y="60"/>
                  </a:moveTo>
                  <a:lnTo>
                    <a:pt x="31" y="55"/>
                  </a:lnTo>
                  <a:lnTo>
                    <a:pt x="32" y="48"/>
                  </a:lnTo>
                  <a:lnTo>
                    <a:pt x="35" y="44"/>
                  </a:lnTo>
                  <a:lnTo>
                    <a:pt x="38" y="39"/>
                  </a:lnTo>
                  <a:lnTo>
                    <a:pt x="44" y="36"/>
                  </a:lnTo>
                  <a:lnTo>
                    <a:pt x="48" y="32"/>
                  </a:lnTo>
                  <a:lnTo>
                    <a:pt x="54" y="31"/>
                  </a:lnTo>
                  <a:lnTo>
                    <a:pt x="60" y="30"/>
                  </a:lnTo>
                  <a:lnTo>
                    <a:pt x="423" y="30"/>
                  </a:lnTo>
                  <a:lnTo>
                    <a:pt x="430" y="31"/>
                  </a:lnTo>
                  <a:lnTo>
                    <a:pt x="435" y="32"/>
                  </a:lnTo>
                  <a:lnTo>
                    <a:pt x="441" y="36"/>
                  </a:lnTo>
                  <a:lnTo>
                    <a:pt x="445" y="39"/>
                  </a:lnTo>
                  <a:lnTo>
                    <a:pt x="448" y="44"/>
                  </a:lnTo>
                  <a:lnTo>
                    <a:pt x="451" y="48"/>
                  </a:lnTo>
                  <a:lnTo>
                    <a:pt x="453" y="55"/>
                  </a:lnTo>
                  <a:lnTo>
                    <a:pt x="453" y="60"/>
                  </a:lnTo>
                  <a:lnTo>
                    <a:pt x="453" y="273"/>
                  </a:lnTo>
                  <a:lnTo>
                    <a:pt x="30" y="273"/>
                  </a:lnTo>
                  <a:lnTo>
                    <a:pt x="30" y="60"/>
                  </a:lnTo>
                  <a:close/>
                  <a:moveTo>
                    <a:pt x="196" y="333"/>
                  </a:moveTo>
                  <a:lnTo>
                    <a:pt x="60" y="333"/>
                  </a:lnTo>
                  <a:lnTo>
                    <a:pt x="54" y="333"/>
                  </a:lnTo>
                  <a:lnTo>
                    <a:pt x="48" y="330"/>
                  </a:lnTo>
                  <a:lnTo>
                    <a:pt x="44" y="327"/>
                  </a:lnTo>
                  <a:lnTo>
                    <a:pt x="38" y="324"/>
                  </a:lnTo>
                  <a:lnTo>
                    <a:pt x="35" y="320"/>
                  </a:lnTo>
                  <a:lnTo>
                    <a:pt x="32" y="314"/>
                  </a:lnTo>
                  <a:lnTo>
                    <a:pt x="31" y="309"/>
                  </a:lnTo>
                  <a:lnTo>
                    <a:pt x="30" y="303"/>
                  </a:lnTo>
                  <a:lnTo>
                    <a:pt x="468" y="303"/>
                  </a:lnTo>
                  <a:lnTo>
                    <a:pt x="472" y="303"/>
                  </a:lnTo>
                  <a:lnTo>
                    <a:pt x="475" y="301"/>
                  </a:lnTo>
                  <a:lnTo>
                    <a:pt x="477" y="300"/>
                  </a:lnTo>
                  <a:lnTo>
                    <a:pt x="479" y="298"/>
                  </a:lnTo>
                  <a:lnTo>
                    <a:pt x="481" y="296"/>
                  </a:lnTo>
                  <a:lnTo>
                    <a:pt x="482" y="293"/>
                  </a:lnTo>
                  <a:lnTo>
                    <a:pt x="483" y="291"/>
                  </a:lnTo>
                  <a:lnTo>
                    <a:pt x="483" y="288"/>
                  </a:lnTo>
                  <a:lnTo>
                    <a:pt x="483" y="60"/>
                  </a:lnTo>
                  <a:lnTo>
                    <a:pt x="483" y="54"/>
                  </a:lnTo>
                  <a:lnTo>
                    <a:pt x="482" y="48"/>
                  </a:lnTo>
                  <a:lnTo>
                    <a:pt x="481" y="42"/>
                  </a:lnTo>
                  <a:lnTo>
                    <a:pt x="479" y="37"/>
                  </a:lnTo>
                  <a:lnTo>
                    <a:pt x="477" y="31"/>
                  </a:lnTo>
                  <a:lnTo>
                    <a:pt x="474" y="27"/>
                  </a:lnTo>
                  <a:lnTo>
                    <a:pt x="471" y="22"/>
                  </a:lnTo>
                  <a:lnTo>
                    <a:pt x="466" y="17"/>
                  </a:lnTo>
                  <a:lnTo>
                    <a:pt x="462" y="14"/>
                  </a:lnTo>
                  <a:lnTo>
                    <a:pt x="458" y="10"/>
                  </a:lnTo>
                  <a:lnTo>
                    <a:pt x="452" y="8"/>
                  </a:lnTo>
                  <a:lnTo>
                    <a:pt x="447" y="5"/>
                  </a:lnTo>
                  <a:lnTo>
                    <a:pt x="442" y="2"/>
                  </a:lnTo>
                  <a:lnTo>
                    <a:pt x="435" y="1"/>
                  </a:lnTo>
                  <a:lnTo>
                    <a:pt x="430" y="0"/>
                  </a:lnTo>
                  <a:lnTo>
                    <a:pt x="423" y="0"/>
                  </a:lnTo>
                  <a:lnTo>
                    <a:pt x="60" y="0"/>
                  </a:lnTo>
                  <a:lnTo>
                    <a:pt x="54" y="0"/>
                  </a:lnTo>
                  <a:lnTo>
                    <a:pt x="48" y="1"/>
                  </a:lnTo>
                  <a:lnTo>
                    <a:pt x="43" y="2"/>
                  </a:lnTo>
                  <a:lnTo>
                    <a:pt x="36" y="5"/>
                  </a:lnTo>
                  <a:lnTo>
                    <a:pt x="31" y="8"/>
                  </a:lnTo>
                  <a:lnTo>
                    <a:pt x="27" y="10"/>
                  </a:lnTo>
                  <a:lnTo>
                    <a:pt x="21" y="14"/>
                  </a:lnTo>
                  <a:lnTo>
                    <a:pt x="17" y="17"/>
                  </a:lnTo>
                  <a:lnTo>
                    <a:pt x="14" y="22"/>
                  </a:lnTo>
                  <a:lnTo>
                    <a:pt x="10" y="27"/>
                  </a:lnTo>
                  <a:lnTo>
                    <a:pt x="7" y="31"/>
                  </a:lnTo>
                  <a:lnTo>
                    <a:pt x="4" y="37"/>
                  </a:lnTo>
                  <a:lnTo>
                    <a:pt x="2" y="42"/>
                  </a:lnTo>
                  <a:lnTo>
                    <a:pt x="1" y="48"/>
                  </a:lnTo>
                  <a:lnTo>
                    <a:pt x="0" y="54"/>
                  </a:lnTo>
                  <a:lnTo>
                    <a:pt x="0" y="60"/>
                  </a:lnTo>
                  <a:lnTo>
                    <a:pt x="0" y="303"/>
                  </a:lnTo>
                  <a:lnTo>
                    <a:pt x="0" y="309"/>
                  </a:lnTo>
                  <a:lnTo>
                    <a:pt x="1" y="314"/>
                  </a:lnTo>
                  <a:lnTo>
                    <a:pt x="2" y="321"/>
                  </a:lnTo>
                  <a:lnTo>
                    <a:pt x="4" y="326"/>
                  </a:lnTo>
                  <a:lnTo>
                    <a:pt x="7" y="331"/>
                  </a:lnTo>
                  <a:lnTo>
                    <a:pt x="10" y="336"/>
                  </a:lnTo>
                  <a:lnTo>
                    <a:pt x="14" y="341"/>
                  </a:lnTo>
                  <a:lnTo>
                    <a:pt x="17" y="345"/>
                  </a:lnTo>
                  <a:lnTo>
                    <a:pt x="21" y="349"/>
                  </a:lnTo>
                  <a:lnTo>
                    <a:pt x="27" y="353"/>
                  </a:lnTo>
                  <a:lnTo>
                    <a:pt x="31" y="356"/>
                  </a:lnTo>
                  <a:lnTo>
                    <a:pt x="36" y="358"/>
                  </a:lnTo>
                  <a:lnTo>
                    <a:pt x="43" y="360"/>
                  </a:lnTo>
                  <a:lnTo>
                    <a:pt x="48" y="361"/>
                  </a:lnTo>
                  <a:lnTo>
                    <a:pt x="54" y="363"/>
                  </a:lnTo>
                  <a:lnTo>
                    <a:pt x="60" y="363"/>
                  </a:lnTo>
                  <a:lnTo>
                    <a:pt x="196" y="363"/>
                  </a:lnTo>
                  <a:lnTo>
                    <a:pt x="199" y="363"/>
                  </a:lnTo>
                  <a:lnTo>
                    <a:pt x="202" y="361"/>
                  </a:lnTo>
                  <a:lnTo>
                    <a:pt x="205" y="360"/>
                  </a:lnTo>
                  <a:lnTo>
                    <a:pt x="207" y="358"/>
                  </a:lnTo>
                  <a:lnTo>
                    <a:pt x="209" y="356"/>
                  </a:lnTo>
                  <a:lnTo>
                    <a:pt x="210" y="354"/>
                  </a:lnTo>
                  <a:lnTo>
                    <a:pt x="211" y="351"/>
                  </a:lnTo>
                  <a:lnTo>
                    <a:pt x="211" y="348"/>
                  </a:lnTo>
                  <a:lnTo>
                    <a:pt x="211" y="344"/>
                  </a:lnTo>
                  <a:lnTo>
                    <a:pt x="210" y="342"/>
                  </a:lnTo>
                  <a:lnTo>
                    <a:pt x="209" y="339"/>
                  </a:lnTo>
                  <a:lnTo>
                    <a:pt x="207" y="337"/>
                  </a:lnTo>
                  <a:lnTo>
                    <a:pt x="205" y="336"/>
                  </a:lnTo>
                  <a:lnTo>
                    <a:pt x="202" y="334"/>
                  </a:lnTo>
                  <a:lnTo>
                    <a:pt x="199" y="333"/>
                  </a:lnTo>
                  <a:lnTo>
                    <a:pt x="196" y="333"/>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grpSp>
      <p:sp>
        <p:nvSpPr>
          <p:cNvPr id="311" name="Google Shape;311;p15"/>
          <p:cNvSpPr txBox="1"/>
          <p:nvPr/>
        </p:nvSpPr>
        <p:spPr>
          <a:xfrm>
            <a:off x="5546834" y="1137038"/>
            <a:ext cx="1101900" cy="2001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endParaRPr sz="1300">
              <a:solidFill>
                <a:srgbClr val="3F3F3F"/>
              </a:solidFill>
              <a:latin typeface="Quattrocento Sans"/>
              <a:ea typeface="Quattrocento Sans"/>
              <a:cs typeface="Quattrocento Sans"/>
              <a:sym typeface="Quattrocento Sans"/>
            </a:endParaRPr>
          </a:p>
        </p:txBody>
      </p:sp>
      <p:sp>
        <p:nvSpPr>
          <p:cNvPr id="314" name="Google Shape;314;p15"/>
          <p:cNvSpPr txBox="1"/>
          <p:nvPr/>
        </p:nvSpPr>
        <p:spPr>
          <a:xfrm>
            <a:off x="235541" y="2400390"/>
            <a:ext cx="928800" cy="1692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1100">
              <a:solidFill>
                <a:srgbClr val="3F3F3F"/>
              </a:solidFill>
              <a:latin typeface="Quattrocento Sans"/>
              <a:ea typeface="Quattrocento Sans"/>
              <a:cs typeface="Quattrocento Sans"/>
              <a:sym typeface="Quattrocento Sans"/>
            </a:endParaRPr>
          </a:p>
        </p:txBody>
      </p:sp>
      <p:sp>
        <p:nvSpPr>
          <p:cNvPr id="324" name="Google Shape;324;p15"/>
          <p:cNvSpPr txBox="1"/>
          <p:nvPr/>
        </p:nvSpPr>
        <p:spPr>
          <a:xfrm>
            <a:off x="4393250" y="-8375"/>
            <a:ext cx="4106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solidFill>
                <a:srgbClr val="A31515"/>
              </a:solidFill>
              <a:latin typeface="EB Garamond"/>
              <a:ea typeface="EB Garamond"/>
              <a:cs typeface="EB Garamond"/>
              <a:sym typeface="EB Garamond"/>
            </a:endParaRPr>
          </a:p>
        </p:txBody>
      </p:sp>
      <p:sp>
        <p:nvSpPr>
          <p:cNvPr id="403" name="Google Shape;403;p15"/>
          <p:cNvSpPr txBox="1"/>
          <p:nvPr/>
        </p:nvSpPr>
        <p:spPr>
          <a:xfrm>
            <a:off x="2400" y="774868"/>
            <a:ext cx="8721338" cy="3724066"/>
          </a:xfrm>
          <a:prstGeom prst="rect">
            <a:avLst/>
          </a:prstGeom>
          <a:noFill/>
          <a:ln>
            <a:noFill/>
          </a:ln>
        </p:spPr>
        <p:txBody>
          <a:bodyPr spcFirstLastPara="1" wrap="square" lIns="91425" tIns="91425" rIns="91425" bIns="91425" anchor="t" anchorCtr="0">
            <a:spAutoFit/>
          </a:bodyPr>
          <a:lstStyle/>
          <a:p>
            <a:pPr marL="457200">
              <a:spcBef>
                <a:spcPts val="1200"/>
              </a:spcBef>
            </a:pPr>
            <a:r>
              <a:rPr lang="en-CA" sz="1800" kern="100">
                <a:solidFill>
                  <a:schemeClr val="bg2"/>
                </a:solidFill>
                <a:latin typeface="Century Gothic"/>
                <a:ea typeface="SimSun"/>
                <a:cs typeface="Times New Roman"/>
              </a:rPr>
              <a:t>The</a:t>
            </a:r>
            <a:r>
              <a:rPr lang="en-CA" sz="1800" kern="100">
                <a:solidFill>
                  <a:schemeClr val="bg2"/>
                </a:solidFill>
                <a:effectLst/>
                <a:latin typeface="Century Gothic"/>
                <a:ea typeface="SimSun"/>
                <a:cs typeface="Times New Roman"/>
              </a:rPr>
              <a:t> project aims to identify </a:t>
            </a:r>
            <a:r>
              <a:rPr lang="en-CA" sz="1800" kern="100">
                <a:solidFill>
                  <a:schemeClr val="bg2"/>
                </a:solidFill>
                <a:latin typeface="Century Gothic"/>
                <a:ea typeface="SimSun"/>
                <a:cs typeface="Times New Roman"/>
              </a:rPr>
              <a:t>key customer</a:t>
            </a:r>
            <a:r>
              <a:rPr lang="en-CA" sz="1800" kern="100">
                <a:solidFill>
                  <a:schemeClr val="bg2"/>
                </a:solidFill>
                <a:effectLst/>
                <a:latin typeface="Century Gothic"/>
                <a:ea typeface="SimSun"/>
                <a:cs typeface="Times New Roman"/>
              </a:rPr>
              <a:t> segments and develop informed strategies</a:t>
            </a:r>
            <a:r>
              <a:rPr lang="en-CA" sz="1800" b="1" kern="100">
                <a:solidFill>
                  <a:schemeClr val="bg2"/>
                </a:solidFill>
                <a:effectLst/>
                <a:latin typeface="Century Gothic"/>
                <a:ea typeface="SimSun"/>
                <a:cs typeface="Times New Roman"/>
              </a:rPr>
              <a:t> </a:t>
            </a:r>
            <a:r>
              <a:rPr lang="en-CA" sz="1800" kern="100">
                <a:solidFill>
                  <a:schemeClr val="bg2"/>
                </a:solidFill>
                <a:effectLst/>
                <a:latin typeface="Century Gothic"/>
                <a:ea typeface="SimSun"/>
                <a:cs typeface="Times New Roman"/>
              </a:rPr>
              <a:t>to </a:t>
            </a:r>
            <a:r>
              <a:rPr lang="en-CA" sz="1800" b="1" kern="100">
                <a:solidFill>
                  <a:schemeClr val="accent4">
                    <a:lumMod val="50000"/>
                  </a:schemeClr>
                </a:solidFill>
                <a:effectLst/>
                <a:latin typeface="Century Gothic"/>
                <a:ea typeface="SimSun"/>
                <a:cs typeface="Times New Roman"/>
              </a:rPr>
              <a:t>drive revenue </a:t>
            </a:r>
            <a:r>
              <a:rPr lang="en-CA" sz="1800" b="1" kern="100">
                <a:solidFill>
                  <a:schemeClr val="accent4">
                    <a:lumMod val="50000"/>
                  </a:schemeClr>
                </a:solidFill>
                <a:latin typeface="Century Gothic"/>
                <a:ea typeface="SimSun"/>
                <a:cs typeface="Times New Roman"/>
              </a:rPr>
              <a:t>&amp; </a:t>
            </a:r>
            <a:r>
              <a:rPr lang="en-CA" sz="1800" b="1" kern="100">
                <a:solidFill>
                  <a:schemeClr val="accent4">
                    <a:lumMod val="50000"/>
                  </a:schemeClr>
                </a:solidFill>
                <a:effectLst/>
                <a:latin typeface="Century Gothic"/>
                <a:ea typeface="SimSun"/>
                <a:cs typeface="Times New Roman"/>
              </a:rPr>
              <a:t>growth</a:t>
            </a:r>
            <a:r>
              <a:rPr lang="en-CA" sz="1800" kern="100">
                <a:solidFill>
                  <a:schemeClr val="bg2"/>
                </a:solidFill>
                <a:latin typeface="Century Gothic"/>
                <a:ea typeface="SimSun"/>
                <a:cs typeface="Times New Roman"/>
              </a:rPr>
              <a:t> in each segment</a:t>
            </a:r>
            <a:r>
              <a:rPr lang="en-CA" sz="1800" kern="100">
                <a:solidFill>
                  <a:schemeClr val="bg2"/>
                </a:solidFill>
                <a:effectLst/>
                <a:latin typeface="Century Gothic"/>
                <a:ea typeface="SimSun"/>
                <a:cs typeface="Times New Roman"/>
              </a:rPr>
              <a:t>.</a:t>
            </a:r>
            <a:endParaRPr lang="en-US" sz="1800">
              <a:solidFill>
                <a:schemeClr val="bg2"/>
              </a:solidFill>
              <a:latin typeface="Century Gothic"/>
              <a:ea typeface="SimSun"/>
              <a:cs typeface="Times New Roman"/>
            </a:endParaRPr>
          </a:p>
          <a:p>
            <a:pPr marL="800100" indent="-342900">
              <a:spcBef>
                <a:spcPts val="1200"/>
              </a:spcBef>
              <a:buFont typeface="+mj-lt"/>
              <a:buAutoNum type="arabicPeriod"/>
            </a:pPr>
            <a:r>
              <a:rPr lang="en-CA" sz="1800" b="1">
                <a:solidFill>
                  <a:schemeClr val="accent1"/>
                </a:solidFill>
                <a:latin typeface="Century Gothic"/>
                <a:ea typeface="Nunito"/>
                <a:cs typeface="Nunito"/>
                <a:sym typeface="Nunito"/>
              </a:rPr>
              <a:t>Increase Share of Wallet</a:t>
            </a:r>
            <a:r>
              <a:rPr lang="en-CA" sz="1800">
                <a:solidFill>
                  <a:schemeClr val="accent2"/>
                </a:solidFill>
                <a:latin typeface="Century Gothic"/>
                <a:ea typeface="Nunito"/>
                <a:cs typeface="Nunito"/>
                <a:sym typeface="Nunito"/>
              </a:rPr>
              <a:t> </a:t>
            </a:r>
            <a:r>
              <a:rPr lang="en-CA" sz="1800">
                <a:solidFill>
                  <a:schemeClr val="bg2">
                    <a:lumMod val="75000"/>
                  </a:schemeClr>
                </a:solidFill>
                <a:latin typeface="Century Gothic"/>
                <a:ea typeface="Nunito"/>
                <a:cs typeface="Nunito"/>
                <a:sym typeface="Nunito"/>
              </a:rPr>
              <a:t>– Identify high-potential cardholders and incentivize them to become their primary card-users</a:t>
            </a:r>
            <a:endParaRPr lang="en-CA" sz="1800">
              <a:solidFill>
                <a:schemeClr val="bg2">
                  <a:lumMod val="75000"/>
                </a:schemeClr>
              </a:solidFill>
              <a:latin typeface="Century Gothic"/>
              <a:ea typeface="Nunito"/>
              <a:cs typeface="Nunito"/>
            </a:endParaRPr>
          </a:p>
          <a:p>
            <a:pPr marL="800100" marR="0" lvl="0" indent="-342900" algn="l" rtl="0">
              <a:lnSpc>
                <a:spcPct val="100000"/>
              </a:lnSpc>
              <a:spcBef>
                <a:spcPts val="1200"/>
              </a:spcBef>
              <a:spcAft>
                <a:spcPts val="0"/>
              </a:spcAft>
              <a:buFont typeface="+mj-lt"/>
              <a:buAutoNum type="arabicPeriod"/>
            </a:pPr>
            <a:r>
              <a:rPr lang="en-CA" sz="1800" b="1">
                <a:solidFill>
                  <a:schemeClr val="accent1"/>
                </a:solidFill>
                <a:latin typeface="Century Gothic"/>
                <a:ea typeface="Nunito"/>
                <a:cs typeface="Nunito"/>
                <a:sym typeface="Nunito"/>
              </a:rPr>
              <a:t>Maximize Risk-Adjusted Returns</a:t>
            </a:r>
            <a:r>
              <a:rPr lang="en-CA" sz="1800">
                <a:solidFill>
                  <a:schemeClr val="bg2"/>
                </a:solidFill>
                <a:latin typeface="Century Gothic"/>
                <a:ea typeface="Nunito"/>
                <a:cs typeface="Nunito"/>
                <a:sym typeface="Nunito"/>
              </a:rPr>
              <a:t> </a:t>
            </a:r>
            <a:r>
              <a:rPr lang="en-CA" sz="1800">
                <a:latin typeface="Century Gothic"/>
                <a:ea typeface="Nunito"/>
                <a:cs typeface="Nunito"/>
                <a:sym typeface="Nunito"/>
              </a:rPr>
              <a:t>- Selectively upgrade card limits/tiers for maximum risk-adjusted returns</a:t>
            </a:r>
            <a:endParaRPr lang="en-CA" sz="1800">
              <a:latin typeface="Century Gothic"/>
              <a:ea typeface="Nunito"/>
              <a:cs typeface="Nunito"/>
            </a:endParaRPr>
          </a:p>
          <a:p>
            <a:pPr marL="800100" indent="-342900">
              <a:spcBef>
                <a:spcPts val="1200"/>
              </a:spcBef>
              <a:buFont typeface="+mj-lt"/>
              <a:buAutoNum type="arabicPeriod"/>
            </a:pPr>
            <a:r>
              <a:rPr lang="en-CA" sz="1800" b="1">
                <a:solidFill>
                  <a:schemeClr val="accent1"/>
                </a:solidFill>
                <a:latin typeface="Century Gothic"/>
                <a:ea typeface="Nunito"/>
                <a:cs typeface="Nunito"/>
                <a:sym typeface="Nunito"/>
              </a:rPr>
              <a:t>Retain Valuable Customers</a:t>
            </a:r>
            <a:r>
              <a:rPr lang="en-CA" sz="1800" b="1">
                <a:solidFill>
                  <a:schemeClr val="accent2"/>
                </a:solidFill>
                <a:latin typeface="Century Gothic"/>
                <a:ea typeface="Nunito"/>
                <a:cs typeface="Nunito"/>
                <a:sym typeface="Nunito"/>
              </a:rPr>
              <a:t> </a:t>
            </a:r>
            <a:r>
              <a:rPr lang="en-CA" sz="1800">
                <a:latin typeface="Century Gothic"/>
                <a:ea typeface="Nunito"/>
                <a:cs typeface="Nunito"/>
                <a:sym typeface="Nunito"/>
              </a:rPr>
              <a:t>- Accurately evaluate customer value and limit attrition risk</a:t>
            </a:r>
            <a:endParaRPr lang="en-CA" sz="1800">
              <a:latin typeface="Century Gothic"/>
              <a:ea typeface="Nunito"/>
              <a:cs typeface="Nunito"/>
            </a:endParaRPr>
          </a:p>
          <a:p>
            <a:pPr marL="800100" marR="0" lvl="0" indent="-342900" algn="l" rtl="0">
              <a:lnSpc>
                <a:spcPct val="100000"/>
              </a:lnSpc>
              <a:spcBef>
                <a:spcPts val="1200"/>
              </a:spcBef>
              <a:spcAft>
                <a:spcPts val="0"/>
              </a:spcAft>
              <a:buFont typeface="+mj-lt"/>
              <a:buAutoNum type="arabicPeriod"/>
            </a:pPr>
            <a:r>
              <a:rPr lang="en-CA" sz="1800" b="1">
                <a:solidFill>
                  <a:schemeClr val="accent1"/>
                </a:solidFill>
                <a:latin typeface="Century Gothic"/>
                <a:ea typeface="Nunito"/>
                <a:cs typeface="Nunito"/>
                <a:sym typeface="Nunito"/>
              </a:rPr>
              <a:t>Maximize Profitability</a:t>
            </a:r>
            <a:r>
              <a:rPr lang="en-CA" sz="1800">
                <a:latin typeface="Century Gothic"/>
                <a:ea typeface="Nunito"/>
                <a:cs typeface="Nunito"/>
                <a:sym typeface="Nunito"/>
              </a:rPr>
              <a:t> - Migrate select customers to more profitable payment products and engagement channels</a:t>
            </a:r>
            <a:endParaRPr lang="en-CA" sz="1800">
              <a:latin typeface="Century Gothic"/>
              <a:ea typeface="Nunito"/>
              <a:cs typeface="Nunito"/>
            </a:endParaRPr>
          </a:p>
        </p:txBody>
      </p:sp>
      <p:sp>
        <p:nvSpPr>
          <p:cNvPr id="2" name="Slide Number Placeholder 1">
            <a:extLst>
              <a:ext uri="{FF2B5EF4-FFF2-40B4-BE49-F238E27FC236}">
                <a16:creationId xmlns:a16="http://schemas.microsoft.com/office/drawing/2014/main" id="{208A17C6-4232-D543-8235-2E0DD11C651E}"/>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4</a:t>
            </a:fld>
            <a:endParaRPr lang="en-GB" b="1">
              <a:solidFill>
                <a:schemeClr val="accent1"/>
              </a:solidFill>
            </a:endParaRPr>
          </a:p>
        </p:txBody>
      </p:sp>
      <p:sp>
        <p:nvSpPr>
          <p:cNvPr id="14" name="Google Shape;299;p15">
            <a:extLst>
              <a:ext uri="{FF2B5EF4-FFF2-40B4-BE49-F238E27FC236}">
                <a16:creationId xmlns:a16="http://schemas.microsoft.com/office/drawing/2014/main" id="{BD00F3A9-7E98-E344-B829-4132096E86A0}"/>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01929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3" name="Google Shape;298;p15">
            <a:extLst>
              <a:ext uri="{FF2B5EF4-FFF2-40B4-BE49-F238E27FC236}">
                <a16:creationId xmlns:a16="http://schemas.microsoft.com/office/drawing/2014/main" id="{26DF5FD8-91F6-6D4C-C2D9-04BB096DF957}"/>
              </a:ext>
            </a:extLst>
          </p:cNvPr>
          <p:cNvSpPr txBox="1"/>
          <p:nvPr/>
        </p:nvSpPr>
        <p:spPr>
          <a:xfrm>
            <a:off x="328766" y="259251"/>
            <a:ext cx="8508034" cy="461665"/>
          </a:xfrm>
          <a:prstGeom prst="rect">
            <a:avLst/>
          </a:prstGeom>
          <a:noFill/>
          <a:ln>
            <a:noFill/>
          </a:ln>
        </p:spPr>
        <p:txBody>
          <a:bodyPr spcFirstLastPara="1" wrap="square" lIns="0" tIns="0" rIns="0" bIns="0" anchor="t" anchorCtr="0">
            <a:spAutoFit/>
          </a:bodyPr>
          <a:lstStyle/>
          <a:p>
            <a:r>
              <a:rPr lang="en-GB" sz="3000" b="1">
                <a:solidFill>
                  <a:schemeClr val="accent3">
                    <a:lumMod val="75000"/>
                  </a:schemeClr>
                </a:solidFill>
                <a:latin typeface="Century Gothic"/>
                <a:sym typeface="Century Gothic"/>
              </a:rPr>
              <a:t>EDA</a:t>
            </a:r>
            <a:endParaRPr lang="en-GB" sz="3000" b="1">
              <a:solidFill>
                <a:schemeClr val="accent3">
                  <a:lumMod val="75000"/>
                </a:schemeClr>
              </a:solidFill>
              <a:latin typeface="Century Gothic"/>
            </a:endParaRPr>
          </a:p>
        </p:txBody>
      </p:sp>
      <p:sp>
        <p:nvSpPr>
          <p:cNvPr id="7" name="Slide Number Placeholder 6">
            <a:extLst>
              <a:ext uri="{FF2B5EF4-FFF2-40B4-BE49-F238E27FC236}">
                <a16:creationId xmlns:a16="http://schemas.microsoft.com/office/drawing/2014/main" id="{0594EF96-CB8C-1E4A-AF26-0FB1C5B425DB}"/>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5</a:t>
            </a:fld>
            <a:endParaRPr lang="en-GB" b="1">
              <a:solidFill>
                <a:schemeClr val="accent1"/>
              </a:solidFill>
            </a:endParaRPr>
          </a:p>
        </p:txBody>
      </p:sp>
      <p:sp>
        <p:nvSpPr>
          <p:cNvPr id="21" name="Google Shape;299;p15">
            <a:extLst>
              <a:ext uri="{FF2B5EF4-FFF2-40B4-BE49-F238E27FC236}">
                <a16:creationId xmlns:a16="http://schemas.microsoft.com/office/drawing/2014/main" id="{E05E8260-5472-7547-BA6E-CF6044C3EC36}"/>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30" name="TextBox 29">
            <a:extLst>
              <a:ext uri="{FF2B5EF4-FFF2-40B4-BE49-F238E27FC236}">
                <a16:creationId xmlns:a16="http://schemas.microsoft.com/office/drawing/2014/main" id="{277C048D-8335-47FD-9722-6F10488F1765}"/>
              </a:ext>
            </a:extLst>
          </p:cNvPr>
          <p:cNvSpPr txBox="1"/>
          <p:nvPr/>
        </p:nvSpPr>
        <p:spPr>
          <a:xfrm>
            <a:off x="486866" y="4515723"/>
            <a:ext cx="817026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7C9263"/>
                </a:solidFill>
                <a:latin typeface="Century Gothic"/>
              </a:rPr>
              <a:t>Many of these variables show bi-modal distributions, suggesting customer subsegments.</a:t>
            </a:r>
            <a:endParaRPr lang="en-US"/>
          </a:p>
        </p:txBody>
      </p:sp>
      <p:sp>
        <p:nvSpPr>
          <p:cNvPr id="20" name="Google Shape;299;p15">
            <a:extLst>
              <a:ext uri="{FF2B5EF4-FFF2-40B4-BE49-F238E27FC236}">
                <a16:creationId xmlns:a16="http://schemas.microsoft.com/office/drawing/2014/main" id="{5374951C-B27F-1170-3CAE-1B2B117A220E}"/>
              </a:ext>
            </a:extLst>
          </p:cNvPr>
          <p:cNvSpPr/>
          <p:nvPr/>
        </p:nvSpPr>
        <p:spPr>
          <a:xfrm>
            <a:off x="314325" y="727698"/>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32" name="Google Shape;299;p15">
            <a:extLst>
              <a:ext uri="{FF2B5EF4-FFF2-40B4-BE49-F238E27FC236}">
                <a16:creationId xmlns:a16="http://schemas.microsoft.com/office/drawing/2014/main" id="{E425DDA9-BC6B-A6BC-1D3D-95CD7E94A6B4}"/>
              </a:ext>
            </a:extLst>
          </p:cNvPr>
          <p:cNvSpPr/>
          <p:nvPr/>
        </p:nvSpPr>
        <p:spPr>
          <a:xfrm>
            <a:off x="314325" y="727698"/>
            <a:ext cx="849511" cy="34289"/>
          </a:xfrm>
          <a:prstGeom prst="rect">
            <a:avLst/>
          </a:prstGeom>
          <a:solidFill>
            <a:srgbClr val="C8D2BC"/>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pic>
        <p:nvPicPr>
          <p:cNvPr id="4" name="Picture 22" descr="Chart, histogram&#10;&#10;Description automatically generated">
            <a:extLst>
              <a:ext uri="{FF2B5EF4-FFF2-40B4-BE49-F238E27FC236}">
                <a16:creationId xmlns:a16="http://schemas.microsoft.com/office/drawing/2014/main" id="{F1128835-279F-FEF4-9334-A250AB5BF518}"/>
              </a:ext>
            </a:extLst>
          </p:cNvPr>
          <p:cNvPicPr>
            <a:picLocks noChangeAspect="1"/>
          </p:cNvPicPr>
          <p:nvPr/>
        </p:nvPicPr>
        <p:blipFill>
          <a:blip r:embed="rId3"/>
          <a:stretch>
            <a:fillRect/>
          </a:stretch>
        </p:blipFill>
        <p:spPr>
          <a:xfrm>
            <a:off x="1255459" y="798495"/>
            <a:ext cx="6538657" cy="3680720"/>
          </a:xfrm>
          <a:prstGeom prst="rect">
            <a:avLst/>
          </a:prstGeom>
        </p:spPr>
      </p:pic>
    </p:spTree>
    <p:extLst>
      <p:ext uri="{BB962C8B-B14F-4D97-AF65-F5344CB8AC3E}">
        <p14:creationId xmlns:p14="http://schemas.microsoft.com/office/powerpoint/2010/main" val="349086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28" name="Picture 34" descr="Chart, histogram&#10;&#10;Description automatically generated">
            <a:extLst>
              <a:ext uri="{FF2B5EF4-FFF2-40B4-BE49-F238E27FC236}">
                <a16:creationId xmlns:a16="http://schemas.microsoft.com/office/drawing/2014/main" id="{C553F572-4D51-310B-2FF5-FFA1041B2C45}"/>
              </a:ext>
            </a:extLst>
          </p:cNvPr>
          <p:cNvPicPr>
            <a:picLocks noChangeAspect="1"/>
          </p:cNvPicPr>
          <p:nvPr/>
        </p:nvPicPr>
        <p:blipFill>
          <a:blip r:embed="rId3"/>
          <a:stretch>
            <a:fillRect/>
          </a:stretch>
        </p:blipFill>
        <p:spPr>
          <a:xfrm>
            <a:off x="386032" y="566988"/>
            <a:ext cx="6689785" cy="3815429"/>
          </a:xfrm>
          <a:prstGeom prst="rect">
            <a:avLst/>
          </a:prstGeom>
        </p:spPr>
      </p:pic>
      <p:sp>
        <p:nvSpPr>
          <p:cNvPr id="3" name="Google Shape;298;p15">
            <a:extLst>
              <a:ext uri="{FF2B5EF4-FFF2-40B4-BE49-F238E27FC236}">
                <a16:creationId xmlns:a16="http://schemas.microsoft.com/office/drawing/2014/main" id="{26DF5FD8-91F6-6D4C-C2D9-04BB096DF957}"/>
              </a:ext>
            </a:extLst>
          </p:cNvPr>
          <p:cNvSpPr txBox="1"/>
          <p:nvPr/>
        </p:nvSpPr>
        <p:spPr>
          <a:xfrm>
            <a:off x="328766" y="259251"/>
            <a:ext cx="8508034" cy="461665"/>
          </a:xfrm>
          <a:prstGeom prst="rect">
            <a:avLst/>
          </a:prstGeom>
          <a:noFill/>
          <a:ln>
            <a:noFill/>
          </a:ln>
        </p:spPr>
        <p:txBody>
          <a:bodyPr spcFirstLastPara="1" wrap="square" lIns="0" tIns="0" rIns="0" bIns="0" anchor="t" anchorCtr="0">
            <a:spAutoFit/>
          </a:bodyPr>
          <a:lstStyle/>
          <a:p>
            <a:r>
              <a:rPr lang="en-GB" sz="3000" b="1">
                <a:solidFill>
                  <a:schemeClr val="accent3">
                    <a:lumMod val="75000"/>
                  </a:schemeClr>
                </a:solidFill>
                <a:latin typeface="Century Gothic"/>
                <a:sym typeface="Century Gothic"/>
              </a:rPr>
              <a:t>EDA</a:t>
            </a:r>
            <a:endParaRPr lang="en-GB" sz="3000" b="1">
              <a:solidFill>
                <a:schemeClr val="accent3">
                  <a:lumMod val="75000"/>
                </a:schemeClr>
              </a:solidFill>
              <a:latin typeface="Century Gothic"/>
            </a:endParaRPr>
          </a:p>
        </p:txBody>
      </p:sp>
      <p:grpSp>
        <p:nvGrpSpPr>
          <p:cNvPr id="22" name="Group 21">
            <a:extLst>
              <a:ext uri="{FF2B5EF4-FFF2-40B4-BE49-F238E27FC236}">
                <a16:creationId xmlns:a16="http://schemas.microsoft.com/office/drawing/2014/main" id="{7C9267BC-59A4-4A53-B685-CEE9F89F379A}"/>
              </a:ext>
            </a:extLst>
          </p:cNvPr>
          <p:cNvGrpSpPr/>
          <p:nvPr/>
        </p:nvGrpSpPr>
        <p:grpSpPr>
          <a:xfrm>
            <a:off x="1657955" y="1171170"/>
            <a:ext cx="4320192" cy="1971442"/>
            <a:chOff x="1919449" y="1348707"/>
            <a:chExt cx="4171511" cy="1942844"/>
          </a:xfrm>
        </p:grpSpPr>
        <p:sp>
          <p:nvSpPr>
            <p:cNvPr id="5" name="&quot;Not Allowed&quot; Symbol 4">
              <a:extLst>
                <a:ext uri="{FF2B5EF4-FFF2-40B4-BE49-F238E27FC236}">
                  <a16:creationId xmlns:a16="http://schemas.microsoft.com/office/drawing/2014/main" id="{886233B4-4162-46A1-A891-EBB7D426D434}"/>
                </a:ext>
              </a:extLst>
            </p:cNvPr>
            <p:cNvSpPr/>
            <p:nvPr/>
          </p:nvSpPr>
          <p:spPr>
            <a:xfrm>
              <a:off x="3536120" y="2744863"/>
              <a:ext cx="159155" cy="151392"/>
            </a:xfrm>
            <a:prstGeom prst="noSmoking">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8" name="&quot;Not Allowed&quot; Symbol 7">
              <a:extLst>
                <a:ext uri="{FF2B5EF4-FFF2-40B4-BE49-F238E27FC236}">
                  <a16:creationId xmlns:a16="http://schemas.microsoft.com/office/drawing/2014/main" id="{C5191489-B707-46BC-ACA2-3D6326D41226}"/>
                </a:ext>
              </a:extLst>
            </p:cNvPr>
            <p:cNvSpPr/>
            <p:nvPr/>
          </p:nvSpPr>
          <p:spPr>
            <a:xfrm>
              <a:off x="1919449" y="3140159"/>
              <a:ext cx="159155" cy="151392"/>
            </a:xfrm>
            <a:prstGeom prst="noSmoking">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9" name="&quot;Not Allowed&quot; Symbol 8">
              <a:extLst>
                <a:ext uri="{FF2B5EF4-FFF2-40B4-BE49-F238E27FC236}">
                  <a16:creationId xmlns:a16="http://schemas.microsoft.com/office/drawing/2014/main" id="{978D405F-9D41-4FFC-94AC-F06924521263}"/>
                </a:ext>
              </a:extLst>
            </p:cNvPr>
            <p:cNvSpPr/>
            <p:nvPr/>
          </p:nvSpPr>
          <p:spPr>
            <a:xfrm>
              <a:off x="5094152" y="3131749"/>
              <a:ext cx="159155" cy="151392"/>
            </a:xfrm>
            <a:prstGeom prst="noSmoking">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0" name="&quot;Not Allowed&quot; Symbol 9">
              <a:extLst>
                <a:ext uri="{FF2B5EF4-FFF2-40B4-BE49-F238E27FC236}">
                  <a16:creationId xmlns:a16="http://schemas.microsoft.com/office/drawing/2014/main" id="{37962779-AFC2-4124-858B-667ED84CD466}"/>
                </a:ext>
              </a:extLst>
            </p:cNvPr>
            <p:cNvSpPr/>
            <p:nvPr/>
          </p:nvSpPr>
          <p:spPr>
            <a:xfrm>
              <a:off x="5630250" y="3123338"/>
              <a:ext cx="159155" cy="151392"/>
            </a:xfrm>
            <a:prstGeom prst="noSmoking">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6" name="Rectangle 5">
              <a:extLst>
                <a:ext uri="{FF2B5EF4-FFF2-40B4-BE49-F238E27FC236}">
                  <a16:creationId xmlns:a16="http://schemas.microsoft.com/office/drawing/2014/main" id="{90FAE0F6-38DC-48DD-8FD9-1A26E112ADC4}"/>
                </a:ext>
              </a:extLst>
            </p:cNvPr>
            <p:cNvSpPr/>
            <p:nvPr/>
          </p:nvSpPr>
          <p:spPr>
            <a:xfrm>
              <a:off x="2430418" y="2879432"/>
              <a:ext cx="510969" cy="24390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25780E-07BF-4686-9537-6FACC6D86122}"/>
                </a:ext>
              </a:extLst>
            </p:cNvPr>
            <p:cNvSpPr/>
            <p:nvPr/>
          </p:nvSpPr>
          <p:spPr>
            <a:xfrm>
              <a:off x="2430417" y="1348707"/>
              <a:ext cx="259674" cy="24390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2E46A9B-3DFD-43AD-9B26-022CFEB40333}"/>
                </a:ext>
              </a:extLst>
            </p:cNvPr>
            <p:cNvSpPr/>
            <p:nvPr/>
          </p:nvSpPr>
          <p:spPr>
            <a:xfrm>
              <a:off x="2430417" y="2383208"/>
              <a:ext cx="770641" cy="1261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F951B5-CE97-48A6-AA3C-54185FE778C7}"/>
                </a:ext>
              </a:extLst>
            </p:cNvPr>
            <p:cNvSpPr/>
            <p:nvPr/>
          </p:nvSpPr>
          <p:spPr>
            <a:xfrm>
              <a:off x="5320318" y="2904663"/>
              <a:ext cx="251297" cy="22708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F6443B-FF3F-4B11-B2B5-218CB75D04FF}"/>
                </a:ext>
              </a:extLst>
            </p:cNvPr>
            <p:cNvSpPr/>
            <p:nvPr/>
          </p:nvSpPr>
          <p:spPr>
            <a:xfrm>
              <a:off x="5848039" y="3022412"/>
              <a:ext cx="242921" cy="1177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464136-6CA0-45C9-B3B5-8E84EB7A77E2}"/>
                </a:ext>
              </a:extLst>
            </p:cNvPr>
            <p:cNvSpPr/>
            <p:nvPr/>
          </p:nvSpPr>
          <p:spPr>
            <a:xfrm>
              <a:off x="3494235" y="1878573"/>
              <a:ext cx="251297" cy="22708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4F9664E-18C3-4B5C-B701-83D0FAFC5BF0}"/>
                </a:ext>
              </a:extLst>
            </p:cNvPr>
            <p:cNvSpPr/>
            <p:nvPr/>
          </p:nvSpPr>
          <p:spPr>
            <a:xfrm>
              <a:off x="4264876" y="2265459"/>
              <a:ext cx="242921" cy="1177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2478AA-FC61-4966-84CE-31137F8D40E9}"/>
                </a:ext>
              </a:extLst>
            </p:cNvPr>
            <p:cNvSpPr/>
            <p:nvPr/>
          </p:nvSpPr>
          <p:spPr>
            <a:xfrm>
              <a:off x="3209291" y="2131316"/>
              <a:ext cx="251297" cy="22708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4473BCC-D56A-4E14-AE5C-3AF73BF46C6F}"/>
                </a:ext>
              </a:extLst>
            </p:cNvPr>
            <p:cNvSpPr/>
            <p:nvPr/>
          </p:nvSpPr>
          <p:spPr>
            <a:xfrm>
              <a:off x="3494235" y="2391617"/>
              <a:ext cx="770641" cy="1261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a:extLst>
              <a:ext uri="{FF2B5EF4-FFF2-40B4-BE49-F238E27FC236}">
                <a16:creationId xmlns:a16="http://schemas.microsoft.com/office/drawing/2014/main" id="{0594EF96-CB8C-1E4A-AF26-0FB1C5B425DB}"/>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6</a:t>
            </a:fld>
            <a:endParaRPr lang="en-GB" b="1">
              <a:solidFill>
                <a:schemeClr val="accent1"/>
              </a:solidFill>
            </a:endParaRPr>
          </a:p>
        </p:txBody>
      </p:sp>
      <p:sp>
        <p:nvSpPr>
          <p:cNvPr id="21" name="Google Shape;299;p15">
            <a:extLst>
              <a:ext uri="{FF2B5EF4-FFF2-40B4-BE49-F238E27FC236}">
                <a16:creationId xmlns:a16="http://schemas.microsoft.com/office/drawing/2014/main" id="{E05E8260-5472-7547-BA6E-CF6044C3EC36}"/>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11" name="TextBox 10">
            <a:extLst>
              <a:ext uri="{FF2B5EF4-FFF2-40B4-BE49-F238E27FC236}">
                <a16:creationId xmlns:a16="http://schemas.microsoft.com/office/drawing/2014/main" id="{15FC4A32-4768-4FC6-B10E-76BE4664FBB9}"/>
              </a:ext>
            </a:extLst>
          </p:cNvPr>
          <p:cNvSpPr txBox="1"/>
          <p:nvPr/>
        </p:nvSpPr>
        <p:spPr>
          <a:xfrm>
            <a:off x="7196538" y="1662586"/>
            <a:ext cx="14867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ury Gothic"/>
              </a:rPr>
              <a:t>Strong Positive Correlation</a:t>
            </a:r>
          </a:p>
        </p:txBody>
      </p:sp>
      <p:sp>
        <p:nvSpPr>
          <p:cNvPr id="24" name="Rectangle 23">
            <a:extLst>
              <a:ext uri="{FF2B5EF4-FFF2-40B4-BE49-F238E27FC236}">
                <a16:creationId xmlns:a16="http://schemas.microsoft.com/office/drawing/2014/main" id="{16373957-F652-4CE3-A9F2-A2D64A0AAF8C}"/>
              </a:ext>
            </a:extLst>
          </p:cNvPr>
          <p:cNvSpPr/>
          <p:nvPr/>
        </p:nvSpPr>
        <p:spPr>
          <a:xfrm>
            <a:off x="6951775" y="1765984"/>
            <a:ext cx="242921" cy="1177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D5B58"/>
              </a:solidFill>
            </a:endParaRPr>
          </a:p>
        </p:txBody>
      </p:sp>
      <p:sp>
        <p:nvSpPr>
          <p:cNvPr id="26" name="&quot;Not Allowed&quot; Symbol 25">
            <a:extLst>
              <a:ext uri="{FF2B5EF4-FFF2-40B4-BE49-F238E27FC236}">
                <a16:creationId xmlns:a16="http://schemas.microsoft.com/office/drawing/2014/main" id="{44879B9D-23CD-40B2-AAC3-8B45529E4A9F}"/>
              </a:ext>
            </a:extLst>
          </p:cNvPr>
          <p:cNvSpPr/>
          <p:nvPr/>
        </p:nvSpPr>
        <p:spPr>
          <a:xfrm>
            <a:off x="6996243" y="2416284"/>
            <a:ext cx="159155" cy="151392"/>
          </a:xfrm>
          <a:prstGeom prst="noSmoking">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9" name="TextBox 28">
            <a:extLst>
              <a:ext uri="{FF2B5EF4-FFF2-40B4-BE49-F238E27FC236}">
                <a16:creationId xmlns:a16="http://schemas.microsoft.com/office/drawing/2014/main" id="{E8D12175-811A-4E61-8768-D7318D9F33C7}"/>
              </a:ext>
            </a:extLst>
          </p:cNvPr>
          <p:cNvSpPr txBox="1"/>
          <p:nvPr/>
        </p:nvSpPr>
        <p:spPr>
          <a:xfrm>
            <a:off x="7196537" y="2343150"/>
            <a:ext cx="148677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ury Gothic"/>
              </a:rPr>
              <a:t>Statistically Insignificant Correlation</a:t>
            </a:r>
          </a:p>
        </p:txBody>
      </p:sp>
      <p:sp>
        <p:nvSpPr>
          <p:cNvPr id="30" name="TextBox 29">
            <a:extLst>
              <a:ext uri="{FF2B5EF4-FFF2-40B4-BE49-F238E27FC236}">
                <a16:creationId xmlns:a16="http://schemas.microsoft.com/office/drawing/2014/main" id="{277C048D-8335-47FD-9722-6F10488F1765}"/>
              </a:ext>
            </a:extLst>
          </p:cNvPr>
          <p:cNvSpPr txBox="1"/>
          <p:nvPr/>
        </p:nvSpPr>
        <p:spPr>
          <a:xfrm>
            <a:off x="486866" y="4319406"/>
            <a:ext cx="8170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7C9263"/>
                </a:solidFill>
                <a:latin typeface="Century Gothic"/>
              </a:rPr>
              <a:t>Several variables show a </a:t>
            </a:r>
            <a:r>
              <a:rPr lang="en-US" b="1" u="sng">
                <a:solidFill>
                  <a:srgbClr val="7C9263"/>
                </a:solidFill>
                <a:latin typeface="Century Gothic"/>
              </a:rPr>
              <a:t>strong positive correlation</a:t>
            </a:r>
            <a:r>
              <a:rPr lang="en-US" b="1">
                <a:solidFill>
                  <a:srgbClr val="7C9263"/>
                </a:solidFill>
                <a:latin typeface="Century Gothic"/>
              </a:rPr>
              <a:t>, meaning they may provide redundant information. We may have to drop some of these redundant variables during clustering.</a:t>
            </a:r>
          </a:p>
        </p:txBody>
      </p:sp>
      <p:sp>
        <p:nvSpPr>
          <p:cNvPr id="20" name="Google Shape;299;p15">
            <a:extLst>
              <a:ext uri="{FF2B5EF4-FFF2-40B4-BE49-F238E27FC236}">
                <a16:creationId xmlns:a16="http://schemas.microsoft.com/office/drawing/2014/main" id="{5374951C-B27F-1170-3CAE-1B2B117A220E}"/>
              </a:ext>
            </a:extLst>
          </p:cNvPr>
          <p:cNvSpPr/>
          <p:nvPr/>
        </p:nvSpPr>
        <p:spPr>
          <a:xfrm>
            <a:off x="314325" y="727698"/>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32" name="Google Shape;299;p15">
            <a:extLst>
              <a:ext uri="{FF2B5EF4-FFF2-40B4-BE49-F238E27FC236}">
                <a16:creationId xmlns:a16="http://schemas.microsoft.com/office/drawing/2014/main" id="{E425DDA9-BC6B-A6BC-1D3D-95CD7E94A6B4}"/>
              </a:ext>
            </a:extLst>
          </p:cNvPr>
          <p:cNvSpPr/>
          <p:nvPr/>
        </p:nvSpPr>
        <p:spPr>
          <a:xfrm>
            <a:off x="314325" y="727698"/>
            <a:ext cx="849511" cy="34289"/>
          </a:xfrm>
          <a:prstGeom prst="rect">
            <a:avLst/>
          </a:prstGeom>
          <a:solidFill>
            <a:srgbClr val="C8D2BC"/>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88881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cxnSp>
        <p:nvCxnSpPr>
          <p:cNvPr id="295" name="Google Shape;295;p15"/>
          <p:cNvCxnSpPr>
            <a:cxnSpLocks/>
          </p:cNvCxnSpPr>
          <p:nvPr/>
        </p:nvCxnSpPr>
        <p:spPr>
          <a:xfrm>
            <a:off x="1537499" y="3409782"/>
            <a:ext cx="6791528" cy="32010"/>
          </a:xfrm>
          <a:prstGeom prst="straightConnector1">
            <a:avLst/>
          </a:prstGeom>
          <a:noFill/>
          <a:ln w="9525" cap="flat" cmpd="sng">
            <a:solidFill>
              <a:schemeClr val="accent2"/>
            </a:solidFill>
            <a:prstDash val="solid"/>
            <a:miter lim="800000"/>
            <a:headEnd type="none" w="sm" len="sm"/>
            <a:tailEnd type="none" w="sm" len="sm"/>
          </a:ln>
        </p:spPr>
      </p:cxnSp>
      <p:sp>
        <p:nvSpPr>
          <p:cNvPr id="298" name="Google Shape;298;p15"/>
          <p:cNvSpPr txBox="1"/>
          <p:nvPr/>
        </p:nvSpPr>
        <p:spPr>
          <a:xfrm>
            <a:off x="307200" y="259251"/>
            <a:ext cx="8529600" cy="4617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3000" b="1">
                <a:solidFill>
                  <a:srgbClr val="7C9263"/>
                </a:solidFill>
                <a:latin typeface="Century Gothic"/>
                <a:ea typeface="Century Gothic"/>
                <a:cs typeface="Century Gothic"/>
                <a:sym typeface="Century Gothic"/>
              </a:rPr>
              <a:t>General </a:t>
            </a:r>
            <a:r>
              <a:rPr lang="en-GB" sz="3000" b="1">
                <a:solidFill>
                  <a:schemeClr val="accent3">
                    <a:lumMod val="75000"/>
                  </a:schemeClr>
                </a:solidFill>
                <a:latin typeface="Century Gothic"/>
                <a:ea typeface="Century Gothic"/>
                <a:cs typeface="Century Gothic"/>
                <a:sym typeface="Century Gothic"/>
              </a:rPr>
              <a:t>Workflow</a:t>
            </a:r>
            <a:endParaRPr lang="en-CA" sz="1100">
              <a:solidFill>
                <a:schemeClr val="accent3">
                  <a:lumMod val="75000"/>
                </a:schemeClr>
              </a:solidFill>
              <a:latin typeface="Century Gothic"/>
            </a:endParaRPr>
          </a:p>
        </p:txBody>
      </p:sp>
      <p:sp>
        <p:nvSpPr>
          <p:cNvPr id="299" name="Google Shape;299;p15"/>
          <p:cNvSpPr/>
          <p:nvPr/>
        </p:nvSpPr>
        <p:spPr>
          <a:xfrm>
            <a:off x="314325" y="719882"/>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Quattrocento Sans"/>
              <a:cs typeface="Quattrocento Sans"/>
              <a:sym typeface="Quattrocento Sans"/>
            </a:endParaRPr>
          </a:p>
        </p:txBody>
      </p:sp>
      <p:sp>
        <p:nvSpPr>
          <p:cNvPr id="297" name="Google Shape;297;p15"/>
          <p:cNvSpPr/>
          <p:nvPr/>
        </p:nvSpPr>
        <p:spPr>
          <a:xfrm>
            <a:off x="7493731" y="2598791"/>
            <a:ext cx="1581300" cy="1581300"/>
          </a:xfrm>
          <a:prstGeom prst="ellipse">
            <a:avLst/>
          </a:prstGeom>
          <a:solidFill>
            <a:schemeClr val="accent2"/>
          </a:solidFill>
          <a:ln>
            <a:noFill/>
          </a:ln>
        </p:spPr>
        <p:txBody>
          <a:bodyPr spcFirstLastPara="1" wrap="square" lIns="68575" tIns="34275" rIns="68575" bIns="34275" anchor="ctr" anchorCtr="0">
            <a:noAutofit/>
          </a:bodyPr>
          <a:lstStyle/>
          <a:p>
            <a:pPr algn="ctr"/>
            <a:r>
              <a:rPr lang="en-GB" sz="1500" b="1">
                <a:solidFill>
                  <a:schemeClr val="lt1"/>
                </a:solidFill>
                <a:latin typeface="Century Gothic"/>
                <a:sym typeface="Quattrocento Sans"/>
              </a:rPr>
              <a:t>Project Complete</a:t>
            </a:r>
            <a:endParaRPr lang="en-GB" sz="1500" b="1">
              <a:solidFill>
                <a:schemeClr val="lt1"/>
              </a:solidFill>
              <a:latin typeface="Century Gothic"/>
            </a:endParaRPr>
          </a:p>
        </p:txBody>
      </p:sp>
      <p:sp>
        <p:nvSpPr>
          <p:cNvPr id="300" name="Google Shape;300;p15"/>
          <p:cNvSpPr/>
          <p:nvPr/>
        </p:nvSpPr>
        <p:spPr>
          <a:xfrm>
            <a:off x="3604121" y="3016145"/>
            <a:ext cx="761925" cy="800025"/>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Quattrocento Sans"/>
              <a:cs typeface="Quattrocento Sans"/>
              <a:sym typeface="Quattrocento Sans"/>
            </a:endParaRPr>
          </a:p>
        </p:txBody>
      </p:sp>
      <p:sp>
        <p:nvSpPr>
          <p:cNvPr id="301" name="Google Shape;301;p15"/>
          <p:cNvSpPr/>
          <p:nvPr/>
        </p:nvSpPr>
        <p:spPr>
          <a:xfrm>
            <a:off x="4883606" y="3029644"/>
            <a:ext cx="798895" cy="798412"/>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Quattrocento Sans"/>
              <a:cs typeface="Quattrocento Sans"/>
              <a:sym typeface="Quattrocento Sans"/>
            </a:endParaRPr>
          </a:p>
        </p:txBody>
      </p:sp>
      <p:sp>
        <p:nvSpPr>
          <p:cNvPr id="296" name="Google Shape;296;p15"/>
          <p:cNvSpPr/>
          <p:nvPr/>
        </p:nvSpPr>
        <p:spPr>
          <a:xfrm>
            <a:off x="2293333" y="3047759"/>
            <a:ext cx="731811" cy="741498"/>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Quattrocento Sans"/>
              <a:cs typeface="Quattrocento Sans"/>
              <a:sym typeface="Quattrocento Sans"/>
            </a:endParaRPr>
          </a:p>
        </p:txBody>
      </p:sp>
      <p:sp>
        <p:nvSpPr>
          <p:cNvPr id="313" name="Google Shape;313;p15"/>
          <p:cNvSpPr txBox="1"/>
          <p:nvPr/>
        </p:nvSpPr>
        <p:spPr>
          <a:xfrm rot="20400000">
            <a:off x="1923248" y="2012644"/>
            <a:ext cx="1804879" cy="400110"/>
          </a:xfrm>
          <a:prstGeom prst="rect">
            <a:avLst/>
          </a:prstGeom>
          <a:noFill/>
          <a:ln>
            <a:noFill/>
          </a:ln>
        </p:spPr>
        <p:txBody>
          <a:bodyPr spcFirstLastPara="1" wrap="square" lIns="0" tIns="0" rIns="0" bIns="0" anchor="ctr" anchorCtr="0">
            <a:spAutoFit/>
          </a:bodyPr>
          <a:lstStyle/>
          <a:p>
            <a:r>
              <a:rPr lang="en-GB" sz="1300" b="1">
                <a:solidFill>
                  <a:srgbClr val="3F3F3F"/>
                </a:solidFill>
                <a:latin typeface="Century Gothic"/>
                <a:ea typeface="Quattrocento Sans"/>
                <a:cs typeface="Quattrocento Sans"/>
              </a:rPr>
              <a:t>Principal Component Analysis</a:t>
            </a:r>
            <a:endParaRPr lang="en-US" b="1">
              <a:latin typeface="Century Gothic"/>
              <a:ea typeface="Quattrocento Sans"/>
            </a:endParaRPr>
          </a:p>
        </p:txBody>
      </p:sp>
      <p:sp>
        <p:nvSpPr>
          <p:cNvPr id="315" name="Google Shape;315;p15"/>
          <p:cNvSpPr txBox="1"/>
          <p:nvPr/>
        </p:nvSpPr>
        <p:spPr>
          <a:xfrm rot="20400000">
            <a:off x="3194148" y="2017933"/>
            <a:ext cx="2811831" cy="200055"/>
          </a:xfrm>
          <a:prstGeom prst="rect">
            <a:avLst/>
          </a:prstGeom>
          <a:noFill/>
          <a:ln>
            <a:noFill/>
          </a:ln>
        </p:spPr>
        <p:txBody>
          <a:bodyPr spcFirstLastPara="1" wrap="square" lIns="0" tIns="0" rIns="0" bIns="0" anchor="ctr" anchorCtr="0">
            <a:spAutoFit/>
          </a:bodyPr>
          <a:lstStyle/>
          <a:p>
            <a:r>
              <a:rPr lang="en-GB" sz="1300" b="1">
                <a:solidFill>
                  <a:srgbClr val="3F3F3F"/>
                </a:solidFill>
                <a:latin typeface="Century Gothic"/>
              </a:rPr>
              <a:t>KMEANS</a:t>
            </a:r>
          </a:p>
        </p:txBody>
      </p:sp>
      <p:sp>
        <p:nvSpPr>
          <p:cNvPr id="316" name="Google Shape;316;p15"/>
          <p:cNvSpPr/>
          <p:nvPr/>
        </p:nvSpPr>
        <p:spPr>
          <a:xfrm>
            <a:off x="6200090" y="3011277"/>
            <a:ext cx="828600" cy="828600"/>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Quattrocento Sans"/>
              <a:cs typeface="Quattrocento Sans"/>
              <a:sym typeface="Quattrocento Sans"/>
            </a:endParaRPr>
          </a:p>
        </p:txBody>
      </p:sp>
      <p:sp>
        <p:nvSpPr>
          <p:cNvPr id="323" name="Google Shape;323;p15"/>
          <p:cNvSpPr txBox="1"/>
          <p:nvPr/>
        </p:nvSpPr>
        <p:spPr>
          <a:xfrm>
            <a:off x="2783863" y="1434487"/>
            <a:ext cx="1206900" cy="184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1200">
              <a:solidFill>
                <a:srgbClr val="A31515"/>
              </a:solidFill>
              <a:latin typeface="Century Gothic"/>
              <a:ea typeface="EB Garamond"/>
              <a:cs typeface="EB Garamond"/>
              <a:sym typeface="EB Garamond"/>
            </a:endParaRPr>
          </a:p>
        </p:txBody>
      </p:sp>
      <p:sp>
        <p:nvSpPr>
          <p:cNvPr id="325" name="Google Shape;325;p15"/>
          <p:cNvSpPr txBox="1"/>
          <p:nvPr/>
        </p:nvSpPr>
        <p:spPr>
          <a:xfrm>
            <a:off x="313197" y="918396"/>
            <a:ext cx="3960024" cy="830966"/>
          </a:xfrm>
          <a:prstGeom prst="rect">
            <a:avLst/>
          </a:prstGeom>
          <a:noFill/>
          <a:ln>
            <a:noFill/>
          </a:ln>
        </p:spPr>
        <p:txBody>
          <a:bodyPr spcFirstLastPara="1" wrap="square" lIns="91425" tIns="91425" rIns="91425" bIns="91425" anchor="t" anchorCtr="0">
            <a:spAutoFit/>
          </a:bodyPr>
          <a:lstStyle/>
          <a:p>
            <a:pPr marL="457200" indent="-317500">
              <a:buSzPts val="1400"/>
              <a:buFont typeface="Nunito"/>
              <a:buChar char="●"/>
            </a:pPr>
            <a:r>
              <a:rPr lang="en-GB" b="1">
                <a:solidFill>
                  <a:schemeClr val="bg2"/>
                </a:solidFill>
                <a:latin typeface="Century Gothic"/>
                <a:ea typeface="Nunito"/>
                <a:cs typeface="Nunito"/>
                <a:sym typeface="Nunito"/>
              </a:rPr>
              <a:t>Sample size</a:t>
            </a:r>
            <a:r>
              <a:rPr lang="en-GB">
                <a:solidFill>
                  <a:schemeClr val="bg2"/>
                </a:solidFill>
                <a:latin typeface="Century Gothic"/>
                <a:ea typeface="Nunito"/>
                <a:cs typeface="Nunito"/>
                <a:sym typeface="Nunito"/>
              </a:rPr>
              <a:t>: 8,950</a:t>
            </a:r>
            <a:endParaRPr lang="en-CA">
              <a:solidFill>
                <a:schemeClr val="bg2"/>
              </a:solidFill>
              <a:latin typeface="Century Gothic"/>
              <a:ea typeface="Nunito"/>
              <a:cs typeface="Nunito"/>
            </a:endParaRPr>
          </a:p>
          <a:p>
            <a:pPr marL="457200" lvl="0" indent="-317500" algn="l" rtl="0">
              <a:spcBef>
                <a:spcPts val="0"/>
              </a:spcBef>
              <a:spcAft>
                <a:spcPts val="0"/>
              </a:spcAft>
              <a:buSzPts val="1400"/>
              <a:buFont typeface="Nunito"/>
              <a:buChar char="●"/>
            </a:pPr>
            <a:r>
              <a:rPr lang="en-GB" b="1">
                <a:solidFill>
                  <a:schemeClr val="bg2"/>
                </a:solidFill>
                <a:latin typeface="Century Gothic"/>
                <a:ea typeface="Nunito"/>
                <a:cs typeface="Nunito"/>
                <a:sym typeface="Nunito"/>
              </a:rPr>
              <a:t>Tools</a:t>
            </a:r>
            <a:r>
              <a:rPr lang="en-GB">
                <a:solidFill>
                  <a:schemeClr val="bg2"/>
                </a:solidFill>
                <a:latin typeface="Century Gothic"/>
                <a:ea typeface="Nunito"/>
                <a:cs typeface="Nunito"/>
                <a:sym typeface="Nunito"/>
              </a:rPr>
              <a:t>: </a:t>
            </a:r>
            <a:r>
              <a:rPr lang="en-GB" err="1">
                <a:solidFill>
                  <a:schemeClr val="bg2"/>
                </a:solidFill>
                <a:latin typeface="Century Gothic"/>
                <a:ea typeface="Nunito"/>
                <a:cs typeface="Nunito"/>
                <a:sym typeface="Nunito"/>
              </a:rPr>
              <a:t>Jupyter</a:t>
            </a:r>
            <a:r>
              <a:rPr lang="en-GB">
                <a:solidFill>
                  <a:schemeClr val="bg2"/>
                </a:solidFill>
                <a:latin typeface="Century Gothic"/>
                <a:ea typeface="Nunito"/>
                <a:cs typeface="Nunito"/>
                <a:sym typeface="Nunito"/>
              </a:rPr>
              <a:t> Notebook*</a:t>
            </a:r>
            <a:endParaRPr lang="en-GB">
              <a:solidFill>
                <a:schemeClr val="bg2"/>
              </a:solidFill>
              <a:latin typeface="Century Gothic"/>
              <a:ea typeface="Nunito"/>
              <a:cs typeface="Nunito"/>
            </a:endParaRPr>
          </a:p>
          <a:p>
            <a:pPr marL="457200" indent="-317500">
              <a:buSzPts val="1400"/>
              <a:buFont typeface="Nunito"/>
              <a:buChar char="●"/>
            </a:pPr>
            <a:r>
              <a:rPr lang="en-GB" b="1">
                <a:solidFill>
                  <a:schemeClr val="bg2"/>
                </a:solidFill>
                <a:latin typeface="Century Gothic"/>
                <a:ea typeface="Nunito"/>
                <a:cs typeface="Nunito"/>
                <a:sym typeface="Nunito"/>
              </a:rPr>
              <a:t>Method</a:t>
            </a:r>
            <a:r>
              <a:rPr lang="en-GB">
                <a:solidFill>
                  <a:schemeClr val="bg2"/>
                </a:solidFill>
                <a:latin typeface="Century Gothic"/>
                <a:ea typeface="Nunito"/>
                <a:cs typeface="Nunito"/>
                <a:sym typeface="Nunito"/>
              </a:rPr>
              <a:t>: PCA, </a:t>
            </a:r>
            <a:r>
              <a:rPr lang="en-GB" err="1">
                <a:solidFill>
                  <a:schemeClr val="bg2"/>
                </a:solidFill>
                <a:latin typeface="Century Gothic"/>
                <a:ea typeface="Nunito"/>
                <a:cs typeface="Nunito"/>
                <a:sym typeface="Nunito"/>
              </a:rPr>
              <a:t>Kmeans</a:t>
            </a:r>
            <a:endParaRPr lang="en-GB">
              <a:solidFill>
                <a:schemeClr val="bg2"/>
              </a:solidFill>
              <a:latin typeface="Century Gothic"/>
              <a:ea typeface="Nunito"/>
              <a:cs typeface="Nunito"/>
            </a:endParaRPr>
          </a:p>
        </p:txBody>
      </p:sp>
      <p:sp>
        <p:nvSpPr>
          <p:cNvPr id="326" name="Google Shape;326;p15"/>
          <p:cNvSpPr txBox="1"/>
          <p:nvPr/>
        </p:nvSpPr>
        <p:spPr>
          <a:xfrm rot="20400000">
            <a:off x="5803345" y="1995030"/>
            <a:ext cx="3152706" cy="200055"/>
          </a:xfrm>
          <a:prstGeom prst="rect">
            <a:avLst/>
          </a:prstGeom>
          <a:noFill/>
          <a:ln>
            <a:noFill/>
          </a:ln>
        </p:spPr>
        <p:txBody>
          <a:bodyPr spcFirstLastPara="1" wrap="square" lIns="0" tIns="0" rIns="0" bIns="0" anchor="ctr" anchorCtr="0">
            <a:spAutoFit/>
          </a:bodyPr>
          <a:lstStyle/>
          <a:p>
            <a:r>
              <a:rPr lang="en-GB" sz="1300" b="1">
                <a:solidFill>
                  <a:srgbClr val="3F3F3F"/>
                </a:solidFill>
                <a:latin typeface="Century Gothic"/>
                <a:ea typeface="Quattrocento Sans"/>
                <a:cs typeface="Quattrocento Sans"/>
              </a:rPr>
              <a:t>Clustering Validation (Visualization)</a:t>
            </a:r>
          </a:p>
        </p:txBody>
      </p:sp>
      <p:sp>
        <p:nvSpPr>
          <p:cNvPr id="95" name="Google Shape;326;p15">
            <a:extLst>
              <a:ext uri="{FF2B5EF4-FFF2-40B4-BE49-F238E27FC236}">
                <a16:creationId xmlns:a16="http://schemas.microsoft.com/office/drawing/2014/main" id="{18D14EFE-172D-481C-B238-47006284380D}"/>
              </a:ext>
            </a:extLst>
          </p:cNvPr>
          <p:cNvSpPr txBox="1"/>
          <p:nvPr/>
        </p:nvSpPr>
        <p:spPr>
          <a:xfrm rot="9600000" flipV="1">
            <a:off x="7193956" y="2139875"/>
            <a:ext cx="2187046" cy="200055"/>
          </a:xfrm>
          <a:prstGeom prst="rect">
            <a:avLst/>
          </a:prstGeom>
          <a:noFill/>
          <a:ln>
            <a:noFill/>
          </a:ln>
        </p:spPr>
        <p:txBody>
          <a:bodyPr spcFirstLastPara="1" wrap="square" lIns="0" tIns="0" rIns="0" bIns="0" anchor="ctr" anchorCtr="0">
            <a:spAutoFit/>
          </a:bodyPr>
          <a:lstStyle/>
          <a:p>
            <a:r>
              <a:rPr lang="en-GB" sz="1300" b="1">
                <a:solidFill>
                  <a:srgbClr val="3F3F3F"/>
                </a:solidFill>
                <a:latin typeface="Century Gothic"/>
                <a:ea typeface="Quattrocento Sans"/>
              </a:rPr>
              <a:t>Recommendation</a:t>
            </a:r>
            <a:endParaRPr lang="en-GB" sz="1300" b="1">
              <a:solidFill>
                <a:srgbClr val="3F3F3F"/>
              </a:solidFill>
              <a:latin typeface="Century Gothic"/>
            </a:endParaRPr>
          </a:p>
        </p:txBody>
      </p:sp>
      <p:sp>
        <p:nvSpPr>
          <p:cNvPr id="96" name="Google Shape;326;p15">
            <a:extLst>
              <a:ext uri="{FF2B5EF4-FFF2-40B4-BE49-F238E27FC236}">
                <a16:creationId xmlns:a16="http://schemas.microsoft.com/office/drawing/2014/main" id="{6797659F-2355-4330-91B2-4386748478BD}"/>
              </a:ext>
            </a:extLst>
          </p:cNvPr>
          <p:cNvSpPr txBox="1"/>
          <p:nvPr/>
        </p:nvSpPr>
        <p:spPr>
          <a:xfrm rot="20400000">
            <a:off x="4467231" y="1861348"/>
            <a:ext cx="2665865" cy="400110"/>
          </a:xfrm>
          <a:prstGeom prst="rect">
            <a:avLst/>
          </a:prstGeom>
          <a:noFill/>
          <a:ln>
            <a:noFill/>
          </a:ln>
        </p:spPr>
        <p:txBody>
          <a:bodyPr spcFirstLastPara="1" wrap="square" lIns="0" tIns="0" rIns="0" bIns="0" anchor="ctr" anchorCtr="0">
            <a:spAutoFit/>
          </a:bodyPr>
          <a:lstStyle/>
          <a:p>
            <a:r>
              <a:rPr lang="en-GB" sz="1300" b="1">
                <a:solidFill>
                  <a:srgbClr val="3F3F3F"/>
                </a:solidFill>
                <a:latin typeface="Century Gothic"/>
              </a:rPr>
              <a:t>Between Segment EDA and Statistical Analysis</a:t>
            </a:r>
            <a:endParaRPr lang="en-GB" sz="1300" b="1">
              <a:solidFill>
                <a:srgbClr val="3F3F3F"/>
              </a:solidFill>
              <a:latin typeface="Century Gothic"/>
              <a:ea typeface="Quattrocento Sans"/>
              <a:cs typeface="Quattrocento Sans"/>
            </a:endParaRPr>
          </a:p>
        </p:txBody>
      </p:sp>
      <p:sp>
        <p:nvSpPr>
          <p:cNvPr id="4" name="Slide Number Placeholder 3">
            <a:extLst>
              <a:ext uri="{FF2B5EF4-FFF2-40B4-BE49-F238E27FC236}">
                <a16:creationId xmlns:a16="http://schemas.microsoft.com/office/drawing/2014/main" id="{65589543-241D-8645-B9FB-90CD697749FA}"/>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7</a:t>
            </a:fld>
            <a:endParaRPr lang="en-GB" b="1">
              <a:solidFill>
                <a:schemeClr val="accent1"/>
              </a:solidFill>
            </a:endParaRPr>
          </a:p>
        </p:txBody>
      </p:sp>
      <p:sp>
        <p:nvSpPr>
          <p:cNvPr id="97" name="Google Shape;299;p15">
            <a:extLst>
              <a:ext uri="{FF2B5EF4-FFF2-40B4-BE49-F238E27FC236}">
                <a16:creationId xmlns:a16="http://schemas.microsoft.com/office/drawing/2014/main" id="{64472C3B-40A9-8940-BF7F-576E43E63639}"/>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99" name="Google Shape;297;p15">
            <a:extLst>
              <a:ext uri="{FF2B5EF4-FFF2-40B4-BE49-F238E27FC236}">
                <a16:creationId xmlns:a16="http://schemas.microsoft.com/office/drawing/2014/main" id="{3BE07B51-4541-4228-99E1-EFCCF8608602}"/>
              </a:ext>
            </a:extLst>
          </p:cNvPr>
          <p:cNvSpPr/>
          <p:nvPr/>
        </p:nvSpPr>
        <p:spPr>
          <a:xfrm>
            <a:off x="168933" y="2598791"/>
            <a:ext cx="1581300" cy="1581300"/>
          </a:xfrm>
          <a:prstGeom prst="ellipse">
            <a:avLst/>
          </a:prstGeom>
          <a:solidFill>
            <a:schemeClr val="accent2"/>
          </a:solidFill>
          <a:ln>
            <a:noFill/>
          </a:ln>
        </p:spPr>
        <p:txBody>
          <a:bodyPr spcFirstLastPara="1" wrap="square" lIns="68575" tIns="34275" rIns="68575" bIns="34275" anchor="ctr" anchorCtr="0">
            <a:noAutofit/>
          </a:bodyPr>
          <a:lstStyle/>
          <a:p>
            <a:pPr algn="ctr"/>
            <a:r>
              <a:rPr lang="en-GB" sz="1500" b="1">
                <a:solidFill>
                  <a:schemeClr val="lt1"/>
                </a:solidFill>
                <a:latin typeface="Century Gothic"/>
                <a:sym typeface="Quattrocento Sans"/>
              </a:rPr>
              <a:t>Phase 2 Starts</a:t>
            </a:r>
            <a:endParaRPr lang="en-US">
              <a:latin typeface="Century Gothic"/>
            </a:endParaRPr>
          </a:p>
        </p:txBody>
      </p:sp>
      <p:cxnSp>
        <p:nvCxnSpPr>
          <p:cNvPr id="5" name="Straight Arrow Connector 4">
            <a:extLst>
              <a:ext uri="{FF2B5EF4-FFF2-40B4-BE49-F238E27FC236}">
                <a16:creationId xmlns:a16="http://schemas.microsoft.com/office/drawing/2014/main" id="{D6D24943-10C2-4FDC-9056-656FC01B10BF}"/>
              </a:ext>
            </a:extLst>
          </p:cNvPr>
          <p:cNvCxnSpPr/>
          <p:nvPr/>
        </p:nvCxnSpPr>
        <p:spPr>
          <a:xfrm flipH="1">
            <a:off x="2042566" y="2707861"/>
            <a:ext cx="4364" cy="702379"/>
          </a:xfrm>
          <a:prstGeom prst="straightConnector1">
            <a:avLst/>
          </a:prstGeom>
        </p:spPr>
        <p:style>
          <a:lnRef idx="1">
            <a:schemeClr val="accent2"/>
          </a:lnRef>
          <a:fillRef idx="0">
            <a:schemeClr val="accent2"/>
          </a:fillRef>
          <a:effectRef idx="0">
            <a:schemeClr val="accent2"/>
          </a:effectRef>
          <a:fontRef idx="minor">
            <a:schemeClr val="tx1"/>
          </a:fontRef>
        </p:style>
      </p:cxnSp>
      <p:cxnSp>
        <p:nvCxnSpPr>
          <p:cNvPr id="104" name="Straight Arrow Connector 103">
            <a:extLst>
              <a:ext uri="{FF2B5EF4-FFF2-40B4-BE49-F238E27FC236}">
                <a16:creationId xmlns:a16="http://schemas.microsoft.com/office/drawing/2014/main" id="{64D0BD4B-C028-400D-B167-08DA4121D3A1}"/>
              </a:ext>
            </a:extLst>
          </p:cNvPr>
          <p:cNvCxnSpPr>
            <a:cxnSpLocks/>
          </p:cNvCxnSpPr>
          <p:nvPr/>
        </p:nvCxnSpPr>
        <p:spPr>
          <a:xfrm flipH="1">
            <a:off x="7290768" y="2725311"/>
            <a:ext cx="4364" cy="702379"/>
          </a:xfrm>
          <a:prstGeom prst="straightConnector1">
            <a:avLst/>
          </a:prstGeom>
        </p:spPr>
        <p:style>
          <a:lnRef idx="1">
            <a:schemeClr val="accent2"/>
          </a:lnRef>
          <a:fillRef idx="0">
            <a:schemeClr val="accent2"/>
          </a:fillRef>
          <a:effectRef idx="0">
            <a:schemeClr val="accent2"/>
          </a:effectRef>
          <a:fontRef idx="minor">
            <a:schemeClr val="tx1"/>
          </a:fontRef>
        </p:style>
      </p:cxnSp>
      <p:cxnSp>
        <p:nvCxnSpPr>
          <p:cNvPr id="105" name="Straight Arrow Connector 104">
            <a:extLst>
              <a:ext uri="{FF2B5EF4-FFF2-40B4-BE49-F238E27FC236}">
                <a16:creationId xmlns:a16="http://schemas.microsoft.com/office/drawing/2014/main" id="{0A41DE56-F8CF-421F-9389-B2DB18F9AE92}"/>
              </a:ext>
            </a:extLst>
          </p:cNvPr>
          <p:cNvCxnSpPr>
            <a:cxnSpLocks/>
          </p:cNvCxnSpPr>
          <p:nvPr/>
        </p:nvCxnSpPr>
        <p:spPr>
          <a:xfrm flipH="1">
            <a:off x="5925275" y="2725310"/>
            <a:ext cx="4364" cy="702379"/>
          </a:xfrm>
          <a:prstGeom prst="straightConnector1">
            <a:avLst/>
          </a:prstGeom>
        </p:spPr>
        <p:style>
          <a:lnRef idx="1">
            <a:schemeClr val="accent2"/>
          </a:lnRef>
          <a:fillRef idx="0">
            <a:schemeClr val="accent2"/>
          </a:fillRef>
          <a:effectRef idx="0">
            <a:schemeClr val="accent2"/>
          </a:effectRef>
          <a:fontRef idx="minor">
            <a:schemeClr val="tx1"/>
          </a:fontRef>
        </p:style>
      </p:cxnSp>
      <p:cxnSp>
        <p:nvCxnSpPr>
          <p:cNvPr id="106" name="Straight Arrow Connector 105">
            <a:extLst>
              <a:ext uri="{FF2B5EF4-FFF2-40B4-BE49-F238E27FC236}">
                <a16:creationId xmlns:a16="http://schemas.microsoft.com/office/drawing/2014/main" id="{5D11F76B-757B-4E32-A3A0-679EE2F4A0CB}"/>
              </a:ext>
            </a:extLst>
          </p:cNvPr>
          <p:cNvCxnSpPr>
            <a:cxnSpLocks/>
          </p:cNvCxnSpPr>
          <p:nvPr/>
        </p:nvCxnSpPr>
        <p:spPr>
          <a:xfrm flipH="1">
            <a:off x="4620859" y="2725310"/>
            <a:ext cx="4364" cy="702379"/>
          </a:xfrm>
          <a:prstGeom prst="straightConnector1">
            <a:avLst/>
          </a:prstGeom>
        </p:spPr>
        <p:style>
          <a:lnRef idx="1">
            <a:schemeClr val="accent2"/>
          </a:lnRef>
          <a:fillRef idx="0">
            <a:schemeClr val="accent2"/>
          </a:fillRef>
          <a:effectRef idx="0">
            <a:schemeClr val="accent2"/>
          </a:effectRef>
          <a:fontRef idx="minor">
            <a:schemeClr val="tx1"/>
          </a:fontRef>
        </p:style>
      </p:cxnSp>
      <p:cxnSp>
        <p:nvCxnSpPr>
          <p:cNvPr id="107" name="Straight Arrow Connector 106">
            <a:extLst>
              <a:ext uri="{FF2B5EF4-FFF2-40B4-BE49-F238E27FC236}">
                <a16:creationId xmlns:a16="http://schemas.microsoft.com/office/drawing/2014/main" id="{7196E761-6D4A-4832-8F2B-FD7523E460BB}"/>
              </a:ext>
            </a:extLst>
          </p:cNvPr>
          <p:cNvCxnSpPr>
            <a:cxnSpLocks/>
          </p:cNvCxnSpPr>
          <p:nvPr/>
        </p:nvCxnSpPr>
        <p:spPr>
          <a:xfrm flipH="1">
            <a:off x="3307718" y="2716586"/>
            <a:ext cx="4364" cy="702379"/>
          </a:xfrm>
          <a:prstGeom prst="straightConnector1">
            <a:avLst/>
          </a:prstGeom>
        </p:spPr>
        <p:style>
          <a:lnRef idx="1">
            <a:schemeClr val="accent2"/>
          </a:lnRef>
          <a:fillRef idx="0">
            <a:schemeClr val="accent2"/>
          </a:fillRef>
          <a:effectRef idx="0">
            <a:schemeClr val="accent2"/>
          </a:effectRef>
          <a:fontRef idx="minor">
            <a:schemeClr val="tx1"/>
          </a:fontRef>
        </p:style>
      </p:cxnSp>
      <p:sp>
        <p:nvSpPr>
          <p:cNvPr id="82" name="Google Shape;10787;p60">
            <a:extLst>
              <a:ext uri="{FF2B5EF4-FFF2-40B4-BE49-F238E27FC236}">
                <a16:creationId xmlns:a16="http://schemas.microsoft.com/office/drawing/2014/main" id="{A5C9CC72-E1C8-194D-B06C-1541D42452DD}"/>
              </a:ext>
            </a:extLst>
          </p:cNvPr>
          <p:cNvSpPr/>
          <p:nvPr/>
        </p:nvSpPr>
        <p:spPr>
          <a:xfrm>
            <a:off x="2422576" y="3184568"/>
            <a:ext cx="483434" cy="45019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K-Means History - HolyPython.com">
            <a:extLst>
              <a:ext uri="{FF2B5EF4-FFF2-40B4-BE49-F238E27FC236}">
                <a16:creationId xmlns:a16="http://schemas.microsoft.com/office/drawing/2014/main" id="{3BD159DE-CF62-5546-9C5D-1FE28FD4A8A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667" b="92889" l="5778" r="92444">
                        <a14:foregroundMark x1="48000" y1="10667" x2="51556" y2="14222"/>
                        <a14:foregroundMark x1="55111" y1="12444" x2="49778" y2="12444"/>
                        <a14:foregroundMark x1="52000" y1="8889" x2="56444" y2="9333"/>
                        <a14:foregroundMark x1="92000" y1="50222" x2="89778" y2="57333"/>
                        <a14:foregroundMark x1="40000" y1="89333" x2="55111" y2="93333"/>
                        <a14:foregroundMark x1="8000" y1="62222" x2="8889" y2="64000"/>
                        <a14:foregroundMark x1="6222" y1="22222" x2="7556" y2="35111"/>
                        <a14:foregroundMark x1="50222" y1="6667" x2="52000" y2="6667"/>
                        <a14:foregroundMark x1="92444" y1="49333" x2="91556" y2="55556"/>
                      </a14:backgroundRemoval>
                    </a14:imgEffect>
                  </a14:imgLayer>
                </a14:imgProps>
              </a:ext>
              <a:ext uri="{28A0092B-C50C-407E-A947-70E740481C1C}">
                <a14:useLocalDpi xmlns:a14="http://schemas.microsoft.com/office/drawing/2010/main" val="0"/>
              </a:ext>
            </a:extLst>
          </a:blip>
          <a:srcRect/>
          <a:stretch>
            <a:fillRect/>
          </a:stretch>
        </p:blipFill>
        <p:spPr bwMode="auto">
          <a:xfrm>
            <a:off x="3699045" y="3109823"/>
            <a:ext cx="599681" cy="5996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4BF1DF8-7E42-CC4D-8246-344C4072B6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529" y="3145433"/>
            <a:ext cx="612624" cy="528462"/>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oogle Shape;11104;p60">
            <a:extLst>
              <a:ext uri="{FF2B5EF4-FFF2-40B4-BE49-F238E27FC236}">
                <a16:creationId xmlns:a16="http://schemas.microsoft.com/office/drawing/2014/main" id="{ABD20029-C0AD-0049-B222-9B1BFB9D08D1}"/>
              </a:ext>
            </a:extLst>
          </p:cNvPr>
          <p:cNvGrpSpPr/>
          <p:nvPr/>
        </p:nvGrpSpPr>
        <p:grpSpPr>
          <a:xfrm>
            <a:off x="6345611" y="3124270"/>
            <a:ext cx="537557" cy="525530"/>
            <a:chOff x="3091957" y="3374131"/>
            <a:chExt cx="354717" cy="332757"/>
          </a:xfrm>
        </p:grpSpPr>
        <p:sp>
          <p:nvSpPr>
            <p:cNvPr id="86" name="Google Shape;11105;p60">
              <a:extLst>
                <a:ext uri="{FF2B5EF4-FFF2-40B4-BE49-F238E27FC236}">
                  <a16:creationId xmlns:a16="http://schemas.microsoft.com/office/drawing/2014/main" id="{40A188D0-7A6C-E44A-B530-D7DBB0932E9E}"/>
                </a:ext>
              </a:extLst>
            </p:cNvPr>
            <p:cNvSpPr/>
            <p:nvPr/>
          </p:nvSpPr>
          <p:spPr>
            <a:xfrm>
              <a:off x="3091957" y="3374131"/>
              <a:ext cx="354717" cy="332757"/>
            </a:xfrm>
            <a:custGeom>
              <a:avLst/>
              <a:gdLst/>
              <a:ahLst/>
              <a:cxnLst/>
              <a:rect l="l" t="t" r="r" b="b"/>
              <a:pathLst>
                <a:path w="11145" h="10455" extrusionOk="0">
                  <a:moveTo>
                    <a:pt x="5882" y="358"/>
                  </a:moveTo>
                  <a:cubicBezTo>
                    <a:pt x="6251" y="358"/>
                    <a:pt x="6549" y="656"/>
                    <a:pt x="6549" y="1037"/>
                  </a:cubicBezTo>
                  <a:lnTo>
                    <a:pt x="6549" y="1430"/>
                  </a:lnTo>
                  <a:cubicBezTo>
                    <a:pt x="6549" y="1751"/>
                    <a:pt x="6799" y="2001"/>
                    <a:pt x="7108" y="2001"/>
                  </a:cubicBezTo>
                  <a:lnTo>
                    <a:pt x="7275" y="2001"/>
                  </a:lnTo>
                  <a:cubicBezTo>
                    <a:pt x="7394" y="2001"/>
                    <a:pt x="7489" y="2084"/>
                    <a:pt x="7489" y="2204"/>
                  </a:cubicBezTo>
                  <a:lnTo>
                    <a:pt x="7489" y="3311"/>
                  </a:lnTo>
                  <a:cubicBezTo>
                    <a:pt x="7489" y="3430"/>
                    <a:pt x="7394" y="3513"/>
                    <a:pt x="7275" y="3513"/>
                  </a:cubicBezTo>
                  <a:lnTo>
                    <a:pt x="3846" y="3513"/>
                  </a:lnTo>
                  <a:cubicBezTo>
                    <a:pt x="3727" y="3513"/>
                    <a:pt x="3632" y="3430"/>
                    <a:pt x="3632" y="3311"/>
                  </a:cubicBezTo>
                  <a:lnTo>
                    <a:pt x="3632" y="2204"/>
                  </a:lnTo>
                  <a:cubicBezTo>
                    <a:pt x="3632" y="2084"/>
                    <a:pt x="3727" y="2001"/>
                    <a:pt x="3846" y="2001"/>
                  </a:cubicBezTo>
                  <a:lnTo>
                    <a:pt x="4001" y="2001"/>
                  </a:lnTo>
                  <a:cubicBezTo>
                    <a:pt x="4322" y="2001"/>
                    <a:pt x="4572" y="1739"/>
                    <a:pt x="4572" y="1430"/>
                  </a:cubicBezTo>
                  <a:lnTo>
                    <a:pt x="4572" y="1037"/>
                  </a:lnTo>
                  <a:cubicBezTo>
                    <a:pt x="4572" y="656"/>
                    <a:pt x="4870" y="358"/>
                    <a:pt x="5239" y="358"/>
                  </a:cubicBezTo>
                  <a:close/>
                  <a:moveTo>
                    <a:pt x="10132" y="2477"/>
                  </a:moveTo>
                  <a:cubicBezTo>
                    <a:pt x="10478" y="2477"/>
                    <a:pt x="10764" y="2763"/>
                    <a:pt x="10764" y="3097"/>
                  </a:cubicBezTo>
                  <a:lnTo>
                    <a:pt x="10764" y="9466"/>
                  </a:lnTo>
                  <a:lnTo>
                    <a:pt x="10775" y="9466"/>
                  </a:lnTo>
                  <a:cubicBezTo>
                    <a:pt x="10775" y="9812"/>
                    <a:pt x="10490" y="10097"/>
                    <a:pt x="10156" y="10097"/>
                  </a:cubicBezTo>
                  <a:lnTo>
                    <a:pt x="965" y="10097"/>
                  </a:lnTo>
                  <a:cubicBezTo>
                    <a:pt x="631" y="10097"/>
                    <a:pt x="346" y="9812"/>
                    <a:pt x="346" y="9466"/>
                  </a:cubicBezTo>
                  <a:lnTo>
                    <a:pt x="346" y="3097"/>
                  </a:lnTo>
                  <a:cubicBezTo>
                    <a:pt x="346" y="2763"/>
                    <a:pt x="619" y="2477"/>
                    <a:pt x="965" y="2477"/>
                  </a:cubicBezTo>
                  <a:lnTo>
                    <a:pt x="3274" y="2477"/>
                  </a:lnTo>
                  <a:lnTo>
                    <a:pt x="3274" y="3061"/>
                  </a:lnTo>
                  <a:lnTo>
                    <a:pt x="1096" y="3061"/>
                  </a:lnTo>
                  <a:cubicBezTo>
                    <a:pt x="1000" y="3061"/>
                    <a:pt x="917" y="3132"/>
                    <a:pt x="917" y="3239"/>
                  </a:cubicBezTo>
                  <a:lnTo>
                    <a:pt x="917" y="9335"/>
                  </a:lnTo>
                  <a:cubicBezTo>
                    <a:pt x="917" y="9443"/>
                    <a:pt x="1000" y="9514"/>
                    <a:pt x="1096" y="9514"/>
                  </a:cubicBezTo>
                  <a:lnTo>
                    <a:pt x="7037" y="9514"/>
                  </a:lnTo>
                  <a:cubicBezTo>
                    <a:pt x="7144" y="9514"/>
                    <a:pt x="7215" y="9443"/>
                    <a:pt x="7215" y="9335"/>
                  </a:cubicBezTo>
                  <a:cubicBezTo>
                    <a:pt x="7215" y="9228"/>
                    <a:pt x="7144" y="9157"/>
                    <a:pt x="7037" y="9157"/>
                  </a:cubicBezTo>
                  <a:lnTo>
                    <a:pt x="1274" y="9157"/>
                  </a:lnTo>
                  <a:lnTo>
                    <a:pt x="1274" y="3418"/>
                  </a:lnTo>
                  <a:lnTo>
                    <a:pt x="3274" y="3418"/>
                  </a:lnTo>
                  <a:cubicBezTo>
                    <a:pt x="3322" y="3680"/>
                    <a:pt x="3560" y="3894"/>
                    <a:pt x="3822" y="3894"/>
                  </a:cubicBezTo>
                  <a:lnTo>
                    <a:pt x="7275" y="3894"/>
                  </a:lnTo>
                  <a:cubicBezTo>
                    <a:pt x="7561" y="3894"/>
                    <a:pt x="7787" y="3680"/>
                    <a:pt x="7835" y="3418"/>
                  </a:cubicBezTo>
                  <a:lnTo>
                    <a:pt x="9823" y="3418"/>
                  </a:lnTo>
                  <a:lnTo>
                    <a:pt x="9823" y="9157"/>
                  </a:lnTo>
                  <a:lnTo>
                    <a:pt x="7894" y="9157"/>
                  </a:lnTo>
                  <a:cubicBezTo>
                    <a:pt x="7787" y="9157"/>
                    <a:pt x="7704" y="9228"/>
                    <a:pt x="7704" y="9335"/>
                  </a:cubicBezTo>
                  <a:cubicBezTo>
                    <a:pt x="7704" y="9443"/>
                    <a:pt x="7787" y="9514"/>
                    <a:pt x="7894" y="9514"/>
                  </a:cubicBezTo>
                  <a:lnTo>
                    <a:pt x="10002" y="9514"/>
                  </a:lnTo>
                  <a:cubicBezTo>
                    <a:pt x="10109" y="9514"/>
                    <a:pt x="10180" y="9443"/>
                    <a:pt x="10180" y="9335"/>
                  </a:cubicBezTo>
                  <a:lnTo>
                    <a:pt x="10180" y="3239"/>
                  </a:lnTo>
                  <a:cubicBezTo>
                    <a:pt x="10180" y="3132"/>
                    <a:pt x="10109" y="3061"/>
                    <a:pt x="10002" y="3061"/>
                  </a:cubicBezTo>
                  <a:lnTo>
                    <a:pt x="7835" y="3061"/>
                  </a:lnTo>
                  <a:lnTo>
                    <a:pt x="7835" y="2477"/>
                  </a:lnTo>
                  <a:close/>
                  <a:moveTo>
                    <a:pt x="5239" y="1"/>
                  </a:moveTo>
                  <a:cubicBezTo>
                    <a:pt x="4679" y="1"/>
                    <a:pt x="4215" y="465"/>
                    <a:pt x="4215" y="1037"/>
                  </a:cubicBezTo>
                  <a:lnTo>
                    <a:pt x="4215" y="1430"/>
                  </a:lnTo>
                  <a:cubicBezTo>
                    <a:pt x="4215" y="1549"/>
                    <a:pt x="4120" y="1644"/>
                    <a:pt x="4001" y="1644"/>
                  </a:cubicBezTo>
                  <a:lnTo>
                    <a:pt x="3846" y="1644"/>
                  </a:lnTo>
                  <a:cubicBezTo>
                    <a:pt x="3560" y="1644"/>
                    <a:pt x="3334" y="1846"/>
                    <a:pt x="3286" y="2120"/>
                  </a:cubicBezTo>
                  <a:lnTo>
                    <a:pt x="977" y="2120"/>
                  </a:lnTo>
                  <a:cubicBezTo>
                    <a:pt x="441" y="2120"/>
                    <a:pt x="0" y="2561"/>
                    <a:pt x="0" y="3097"/>
                  </a:cubicBezTo>
                  <a:lnTo>
                    <a:pt x="0" y="9466"/>
                  </a:lnTo>
                  <a:cubicBezTo>
                    <a:pt x="0" y="10002"/>
                    <a:pt x="441" y="10455"/>
                    <a:pt x="977" y="10455"/>
                  </a:cubicBezTo>
                  <a:lnTo>
                    <a:pt x="10168" y="10455"/>
                  </a:lnTo>
                  <a:cubicBezTo>
                    <a:pt x="10704" y="10455"/>
                    <a:pt x="11145" y="10002"/>
                    <a:pt x="11145" y="9466"/>
                  </a:cubicBezTo>
                  <a:lnTo>
                    <a:pt x="11145" y="3097"/>
                  </a:lnTo>
                  <a:cubicBezTo>
                    <a:pt x="11133" y="2561"/>
                    <a:pt x="10692" y="2120"/>
                    <a:pt x="10156" y="2120"/>
                  </a:cubicBezTo>
                  <a:lnTo>
                    <a:pt x="7846" y="2120"/>
                  </a:lnTo>
                  <a:cubicBezTo>
                    <a:pt x="7799" y="1846"/>
                    <a:pt x="7561" y="1644"/>
                    <a:pt x="7299" y="1644"/>
                  </a:cubicBezTo>
                  <a:lnTo>
                    <a:pt x="7120" y="1644"/>
                  </a:lnTo>
                  <a:cubicBezTo>
                    <a:pt x="7001" y="1644"/>
                    <a:pt x="6906" y="1549"/>
                    <a:pt x="6906" y="1430"/>
                  </a:cubicBezTo>
                  <a:lnTo>
                    <a:pt x="6906" y="1037"/>
                  </a:lnTo>
                  <a:cubicBezTo>
                    <a:pt x="6906" y="465"/>
                    <a:pt x="6442" y="1"/>
                    <a:pt x="5882"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106;p60">
              <a:extLst>
                <a:ext uri="{FF2B5EF4-FFF2-40B4-BE49-F238E27FC236}">
                  <a16:creationId xmlns:a16="http://schemas.microsoft.com/office/drawing/2014/main" id="{7BA3D87D-D33E-7D46-95BF-6995D08224A0}"/>
                </a:ext>
              </a:extLst>
            </p:cNvPr>
            <p:cNvSpPr/>
            <p:nvPr/>
          </p:nvSpPr>
          <p:spPr>
            <a:xfrm>
              <a:off x="3248835" y="3434380"/>
              <a:ext cx="40580" cy="40962"/>
            </a:xfrm>
            <a:custGeom>
              <a:avLst/>
              <a:gdLst/>
              <a:ahLst/>
              <a:cxnLst/>
              <a:rect l="l" t="t" r="r" b="b"/>
              <a:pathLst>
                <a:path w="1275" h="1287" extrusionOk="0">
                  <a:moveTo>
                    <a:pt x="643" y="346"/>
                  </a:moveTo>
                  <a:cubicBezTo>
                    <a:pt x="798" y="346"/>
                    <a:pt x="941" y="477"/>
                    <a:pt x="941" y="644"/>
                  </a:cubicBezTo>
                  <a:cubicBezTo>
                    <a:pt x="941" y="811"/>
                    <a:pt x="798" y="942"/>
                    <a:pt x="643" y="942"/>
                  </a:cubicBezTo>
                  <a:cubicBezTo>
                    <a:pt x="477" y="942"/>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74" y="1001"/>
                    <a:pt x="1274" y="644"/>
                  </a:cubicBezTo>
                  <a:cubicBezTo>
                    <a:pt x="1274" y="287"/>
                    <a:pt x="1001" y="1"/>
                    <a:pt x="643"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107;p60">
              <a:extLst>
                <a:ext uri="{FF2B5EF4-FFF2-40B4-BE49-F238E27FC236}">
                  <a16:creationId xmlns:a16="http://schemas.microsoft.com/office/drawing/2014/main" id="{DDE432A5-F7F7-1B48-8AE7-41AD09466761}"/>
                </a:ext>
              </a:extLst>
            </p:cNvPr>
            <p:cNvSpPr/>
            <p:nvPr/>
          </p:nvSpPr>
          <p:spPr>
            <a:xfrm>
              <a:off x="3183270" y="3524197"/>
              <a:ext cx="181544" cy="115629"/>
            </a:xfrm>
            <a:custGeom>
              <a:avLst/>
              <a:gdLst/>
              <a:ahLst/>
              <a:cxnLst/>
              <a:rect l="l" t="t" r="r" b="b"/>
              <a:pathLst>
                <a:path w="5704" h="3633" extrusionOk="0">
                  <a:moveTo>
                    <a:pt x="822" y="2227"/>
                  </a:moveTo>
                  <a:cubicBezTo>
                    <a:pt x="1108" y="2227"/>
                    <a:pt x="1346" y="2465"/>
                    <a:pt x="1346" y="2751"/>
                  </a:cubicBezTo>
                  <a:cubicBezTo>
                    <a:pt x="1346" y="3025"/>
                    <a:pt x="1108" y="3263"/>
                    <a:pt x="822" y="3263"/>
                  </a:cubicBezTo>
                  <a:cubicBezTo>
                    <a:pt x="525" y="3263"/>
                    <a:pt x="298" y="3025"/>
                    <a:pt x="298" y="2751"/>
                  </a:cubicBezTo>
                  <a:cubicBezTo>
                    <a:pt x="298" y="2453"/>
                    <a:pt x="536" y="2227"/>
                    <a:pt x="822" y="2227"/>
                  </a:cubicBezTo>
                  <a:close/>
                  <a:moveTo>
                    <a:pt x="5275" y="1"/>
                  </a:moveTo>
                  <a:cubicBezTo>
                    <a:pt x="5275" y="1"/>
                    <a:pt x="5251" y="1"/>
                    <a:pt x="5251" y="25"/>
                  </a:cubicBezTo>
                  <a:lnTo>
                    <a:pt x="4775" y="263"/>
                  </a:lnTo>
                  <a:cubicBezTo>
                    <a:pt x="4692" y="298"/>
                    <a:pt x="4656" y="406"/>
                    <a:pt x="4704" y="501"/>
                  </a:cubicBezTo>
                  <a:cubicBezTo>
                    <a:pt x="4737" y="559"/>
                    <a:pt x="4798" y="594"/>
                    <a:pt x="4861" y="594"/>
                  </a:cubicBezTo>
                  <a:cubicBezTo>
                    <a:pt x="4889" y="594"/>
                    <a:pt x="4916" y="587"/>
                    <a:pt x="4942" y="572"/>
                  </a:cubicBezTo>
                  <a:lnTo>
                    <a:pt x="5061" y="513"/>
                  </a:lnTo>
                  <a:lnTo>
                    <a:pt x="5061" y="513"/>
                  </a:lnTo>
                  <a:cubicBezTo>
                    <a:pt x="4835" y="1287"/>
                    <a:pt x="4442" y="1846"/>
                    <a:pt x="3870" y="2203"/>
                  </a:cubicBezTo>
                  <a:cubicBezTo>
                    <a:pt x="3312" y="2563"/>
                    <a:pt x="2694" y="2644"/>
                    <a:pt x="2247" y="2644"/>
                  </a:cubicBezTo>
                  <a:cubicBezTo>
                    <a:pt x="2027" y="2644"/>
                    <a:pt x="1849" y="2624"/>
                    <a:pt x="1739" y="2608"/>
                  </a:cubicBezTo>
                  <a:cubicBezTo>
                    <a:pt x="1668" y="2192"/>
                    <a:pt x="1310" y="1882"/>
                    <a:pt x="882" y="1882"/>
                  </a:cubicBezTo>
                  <a:cubicBezTo>
                    <a:pt x="394" y="1882"/>
                    <a:pt x="1" y="2287"/>
                    <a:pt x="1" y="2763"/>
                  </a:cubicBezTo>
                  <a:cubicBezTo>
                    <a:pt x="1" y="3239"/>
                    <a:pt x="405" y="3632"/>
                    <a:pt x="882" y="3632"/>
                  </a:cubicBezTo>
                  <a:cubicBezTo>
                    <a:pt x="1298" y="3632"/>
                    <a:pt x="1644" y="3358"/>
                    <a:pt x="1727" y="2965"/>
                  </a:cubicBezTo>
                  <a:cubicBezTo>
                    <a:pt x="1858" y="2989"/>
                    <a:pt x="2037" y="3001"/>
                    <a:pt x="2263" y="3001"/>
                  </a:cubicBezTo>
                  <a:cubicBezTo>
                    <a:pt x="2751" y="3001"/>
                    <a:pt x="3442" y="2906"/>
                    <a:pt x="4061" y="2513"/>
                  </a:cubicBezTo>
                  <a:cubicBezTo>
                    <a:pt x="4692" y="2108"/>
                    <a:pt x="5120" y="1501"/>
                    <a:pt x="5394" y="679"/>
                  </a:cubicBezTo>
                  <a:lnTo>
                    <a:pt x="5418" y="727"/>
                  </a:lnTo>
                  <a:cubicBezTo>
                    <a:pt x="5454" y="787"/>
                    <a:pt x="5513" y="822"/>
                    <a:pt x="5585" y="822"/>
                  </a:cubicBezTo>
                  <a:cubicBezTo>
                    <a:pt x="5620" y="822"/>
                    <a:pt x="5644" y="822"/>
                    <a:pt x="5656" y="810"/>
                  </a:cubicBezTo>
                  <a:cubicBezTo>
                    <a:pt x="5680" y="751"/>
                    <a:pt x="5704" y="632"/>
                    <a:pt x="5656" y="560"/>
                  </a:cubicBezTo>
                  <a:lnTo>
                    <a:pt x="5418" y="84"/>
                  </a:lnTo>
                  <a:cubicBezTo>
                    <a:pt x="5418" y="84"/>
                    <a:pt x="5418" y="60"/>
                    <a:pt x="5406" y="60"/>
                  </a:cubicBezTo>
                  <a:cubicBezTo>
                    <a:pt x="5394" y="48"/>
                    <a:pt x="5394" y="36"/>
                    <a:pt x="5370" y="36"/>
                  </a:cubicBezTo>
                  <a:lnTo>
                    <a:pt x="5358" y="25"/>
                  </a:lnTo>
                  <a:cubicBezTo>
                    <a:pt x="5358" y="25"/>
                    <a:pt x="5347" y="25"/>
                    <a:pt x="5347"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108;p60">
              <a:extLst>
                <a:ext uri="{FF2B5EF4-FFF2-40B4-BE49-F238E27FC236}">
                  <a16:creationId xmlns:a16="http://schemas.microsoft.com/office/drawing/2014/main" id="{64642740-5F5A-D147-9456-2E7C96E656B6}"/>
                </a:ext>
              </a:extLst>
            </p:cNvPr>
            <p:cNvSpPr/>
            <p:nvPr/>
          </p:nvSpPr>
          <p:spPr>
            <a:xfrm>
              <a:off x="3157872" y="3516050"/>
              <a:ext cx="34915" cy="33578"/>
            </a:xfrm>
            <a:custGeom>
              <a:avLst/>
              <a:gdLst/>
              <a:ahLst/>
              <a:cxnLst/>
              <a:rect l="l" t="t" r="r" b="b"/>
              <a:pathLst>
                <a:path w="1097" h="1055" extrusionOk="0">
                  <a:moveTo>
                    <a:pt x="197" y="1"/>
                  </a:moveTo>
                  <a:cubicBezTo>
                    <a:pt x="153" y="1"/>
                    <a:pt x="108" y="19"/>
                    <a:pt x="72" y="54"/>
                  </a:cubicBezTo>
                  <a:cubicBezTo>
                    <a:pt x="1" y="126"/>
                    <a:pt x="1" y="233"/>
                    <a:pt x="72" y="304"/>
                  </a:cubicBezTo>
                  <a:lnTo>
                    <a:pt x="299" y="531"/>
                  </a:lnTo>
                  <a:lnTo>
                    <a:pt x="72" y="757"/>
                  </a:lnTo>
                  <a:cubicBezTo>
                    <a:pt x="1" y="828"/>
                    <a:pt x="1" y="935"/>
                    <a:pt x="72" y="1007"/>
                  </a:cubicBezTo>
                  <a:cubicBezTo>
                    <a:pt x="108" y="1043"/>
                    <a:pt x="144" y="1054"/>
                    <a:pt x="191" y="1054"/>
                  </a:cubicBezTo>
                  <a:cubicBezTo>
                    <a:pt x="239" y="1054"/>
                    <a:pt x="275" y="1043"/>
                    <a:pt x="311" y="1007"/>
                  </a:cubicBezTo>
                  <a:lnTo>
                    <a:pt x="537" y="781"/>
                  </a:lnTo>
                  <a:lnTo>
                    <a:pt x="751" y="1007"/>
                  </a:lnTo>
                  <a:cubicBezTo>
                    <a:pt x="787" y="1043"/>
                    <a:pt x="834" y="1054"/>
                    <a:pt x="870" y="1054"/>
                  </a:cubicBezTo>
                  <a:cubicBezTo>
                    <a:pt x="918" y="1054"/>
                    <a:pt x="965" y="1043"/>
                    <a:pt x="989" y="1007"/>
                  </a:cubicBezTo>
                  <a:cubicBezTo>
                    <a:pt x="1073" y="935"/>
                    <a:pt x="1073" y="828"/>
                    <a:pt x="989" y="757"/>
                  </a:cubicBezTo>
                  <a:lnTo>
                    <a:pt x="799" y="531"/>
                  </a:lnTo>
                  <a:lnTo>
                    <a:pt x="1025" y="304"/>
                  </a:lnTo>
                  <a:cubicBezTo>
                    <a:pt x="1096" y="233"/>
                    <a:pt x="1096" y="126"/>
                    <a:pt x="1025" y="54"/>
                  </a:cubicBezTo>
                  <a:cubicBezTo>
                    <a:pt x="989" y="19"/>
                    <a:pt x="945" y="1"/>
                    <a:pt x="900" y="1"/>
                  </a:cubicBezTo>
                  <a:cubicBezTo>
                    <a:pt x="855" y="1"/>
                    <a:pt x="811" y="19"/>
                    <a:pt x="775" y="54"/>
                  </a:cubicBezTo>
                  <a:lnTo>
                    <a:pt x="549" y="281"/>
                  </a:lnTo>
                  <a:lnTo>
                    <a:pt x="322" y="54"/>
                  </a:lnTo>
                  <a:cubicBezTo>
                    <a:pt x="287" y="19"/>
                    <a:pt x="242" y="1"/>
                    <a:pt x="197"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09;p60">
              <a:extLst>
                <a:ext uri="{FF2B5EF4-FFF2-40B4-BE49-F238E27FC236}">
                  <a16:creationId xmlns:a16="http://schemas.microsoft.com/office/drawing/2014/main" id="{FDE12605-68FC-4141-8145-619DCC39CFEB}"/>
                </a:ext>
              </a:extLst>
            </p:cNvPr>
            <p:cNvSpPr/>
            <p:nvPr/>
          </p:nvSpPr>
          <p:spPr>
            <a:xfrm>
              <a:off x="3351892" y="3605485"/>
              <a:ext cx="35297" cy="33578"/>
            </a:xfrm>
            <a:custGeom>
              <a:avLst/>
              <a:gdLst/>
              <a:ahLst/>
              <a:cxnLst/>
              <a:rect l="l" t="t" r="r" b="b"/>
              <a:pathLst>
                <a:path w="1109" h="1055" extrusionOk="0">
                  <a:moveTo>
                    <a:pt x="208" y="1"/>
                  </a:moveTo>
                  <a:cubicBezTo>
                    <a:pt x="162" y="1"/>
                    <a:pt x="114" y="19"/>
                    <a:pt x="72" y="54"/>
                  </a:cubicBezTo>
                  <a:cubicBezTo>
                    <a:pt x="1" y="138"/>
                    <a:pt x="1" y="233"/>
                    <a:pt x="72" y="316"/>
                  </a:cubicBezTo>
                  <a:lnTo>
                    <a:pt x="299" y="530"/>
                  </a:lnTo>
                  <a:lnTo>
                    <a:pt x="72" y="757"/>
                  </a:lnTo>
                  <a:cubicBezTo>
                    <a:pt x="1" y="828"/>
                    <a:pt x="1" y="935"/>
                    <a:pt x="72" y="1007"/>
                  </a:cubicBezTo>
                  <a:cubicBezTo>
                    <a:pt x="108" y="1042"/>
                    <a:pt x="156" y="1054"/>
                    <a:pt x="191" y="1054"/>
                  </a:cubicBezTo>
                  <a:cubicBezTo>
                    <a:pt x="239" y="1054"/>
                    <a:pt x="287" y="1042"/>
                    <a:pt x="311" y="1007"/>
                  </a:cubicBezTo>
                  <a:lnTo>
                    <a:pt x="537" y="792"/>
                  </a:lnTo>
                  <a:lnTo>
                    <a:pt x="763" y="1007"/>
                  </a:lnTo>
                  <a:cubicBezTo>
                    <a:pt x="787" y="1042"/>
                    <a:pt x="834" y="1054"/>
                    <a:pt x="882" y="1054"/>
                  </a:cubicBezTo>
                  <a:cubicBezTo>
                    <a:pt x="930" y="1054"/>
                    <a:pt x="965" y="1042"/>
                    <a:pt x="1001" y="1007"/>
                  </a:cubicBezTo>
                  <a:cubicBezTo>
                    <a:pt x="1073" y="935"/>
                    <a:pt x="1073" y="828"/>
                    <a:pt x="1001" y="757"/>
                  </a:cubicBezTo>
                  <a:lnTo>
                    <a:pt x="811" y="530"/>
                  </a:lnTo>
                  <a:lnTo>
                    <a:pt x="1037" y="316"/>
                  </a:lnTo>
                  <a:cubicBezTo>
                    <a:pt x="1108" y="233"/>
                    <a:pt x="1108" y="138"/>
                    <a:pt x="1037" y="54"/>
                  </a:cubicBezTo>
                  <a:cubicBezTo>
                    <a:pt x="995" y="19"/>
                    <a:pt x="950" y="1"/>
                    <a:pt x="906" y="1"/>
                  </a:cubicBezTo>
                  <a:cubicBezTo>
                    <a:pt x="861" y="1"/>
                    <a:pt x="817" y="19"/>
                    <a:pt x="775" y="54"/>
                  </a:cubicBezTo>
                  <a:lnTo>
                    <a:pt x="561" y="280"/>
                  </a:lnTo>
                  <a:lnTo>
                    <a:pt x="334" y="54"/>
                  </a:lnTo>
                  <a:cubicBezTo>
                    <a:pt x="299" y="19"/>
                    <a:pt x="254" y="1"/>
                    <a:pt x="208" y="1"/>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110;p60">
              <a:extLst>
                <a:ext uri="{FF2B5EF4-FFF2-40B4-BE49-F238E27FC236}">
                  <a16:creationId xmlns:a16="http://schemas.microsoft.com/office/drawing/2014/main" id="{4EF971FA-537E-214D-A429-4D341C93E94F}"/>
                </a:ext>
              </a:extLst>
            </p:cNvPr>
            <p:cNvSpPr/>
            <p:nvPr/>
          </p:nvSpPr>
          <p:spPr>
            <a:xfrm>
              <a:off x="3254882" y="3531231"/>
              <a:ext cx="35297" cy="33546"/>
            </a:xfrm>
            <a:custGeom>
              <a:avLst/>
              <a:gdLst/>
              <a:ahLst/>
              <a:cxnLst/>
              <a:rect l="l" t="t" r="r" b="b"/>
              <a:pathLst>
                <a:path w="1109" h="1054" extrusionOk="0">
                  <a:moveTo>
                    <a:pt x="199" y="0"/>
                  </a:moveTo>
                  <a:cubicBezTo>
                    <a:pt x="153" y="0"/>
                    <a:pt x="108" y="18"/>
                    <a:pt x="72" y="54"/>
                  </a:cubicBezTo>
                  <a:cubicBezTo>
                    <a:pt x="1" y="125"/>
                    <a:pt x="1" y="232"/>
                    <a:pt x="72" y="304"/>
                  </a:cubicBezTo>
                  <a:lnTo>
                    <a:pt x="299" y="530"/>
                  </a:lnTo>
                  <a:lnTo>
                    <a:pt x="72" y="756"/>
                  </a:lnTo>
                  <a:cubicBezTo>
                    <a:pt x="1" y="828"/>
                    <a:pt x="1" y="935"/>
                    <a:pt x="72" y="1006"/>
                  </a:cubicBezTo>
                  <a:cubicBezTo>
                    <a:pt x="108" y="1042"/>
                    <a:pt x="144" y="1054"/>
                    <a:pt x="191" y="1054"/>
                  </a:cubicBezTo>
                  <a:cubicBezTo>
                    <a:pt x="239" y="1054"/>
                    <a:pt x="287" y="1042"/>
                    <a:pt x="311" y="1006"/>
                  </a:cubicBezTo>
                  <a:lnTo>
                    <a:pt x="537" y="780"/>
                  </a:lnTo>
                  <a:lnTo>
                    <a:pt x="763" y="1006"/>
                  </a:lnTo>
                  <a:cubicBezTo>
                    <a:pt x="787" y="1042"/>
                    <a:pt x="834" y="1054"/>
                    <a:pt x="882" y="1054"/>
                  </a:cubicBezTo>
                  <a:cubicBezTo>
                    <a:pt x="918" y="1054"/>
                    <a:pt x="965" y="1042"/>
                    <a:pt x="1001" y="1006"/>
                  </a:cubicBezTo>
                  <a:cubicBezTo>
                    <a:pt x="1073" y="935"/>
                    <a:pt x="1073" y="828"/>
                    <a:pt x="1001" y="756"/>
                  </a:cubicBezTo>
                  <a:lnTo>
                    <a:pt x="811" y="530"/>
                  </a:lnTo>
                  <a:lnTo>
                    <a:pt x="1025" y="304"/>
                  </a:lnTo>
                  <a:cubicBezTo>
                    <a:pt x="1108" y="232"/>
                    <a:pt x="1108" y="125"/>
                    <a:pt x="1025" y="54"/>
                  </a:cubicBezTo>
                  <a:cubicBezTo>
                    <a:pt x="989" y="18"/>
                    <a:pt x="945" y="0"/>
                    <a:pt x="900" y="0"/>
                  </a:cubicBezTo>
                  <a:cubicBezTo>
                    <a:pt x="855" y="0"/>
                    <a:pt x="811" y="18"/>
                    <a:pt x="775" y="54"/>
                  </a:cubicBezTo>
                  <a:lnTo>
                    <a:pt x="549" y="280"/>
                  </a:lnTo>
                  <a:lnTo>
                    <a:pt x="334" y="54"/>
                  </a:lnTo>
                  <a:cubicBezTo>
                    <a:pt x="293" y="18"/>
                    <a:pt x="245" y="0"/>
                    <a:pt x="199" y="0"/>
                  </a:cubicBezTo>
                  <a:close/>
                </a:path>
              </a:pathLst>
            </a:custGeom>
            <a:solidFill>
              <a:srgbClr val="657E93"/>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85C9D15-4767-E04C-B395-4C8EBC04D6DD}"/>
              </a:ext>
            </a:extLst>
          </p:cNvPr>
          <p:cNvSpPr txBox="1"/>
          <p:nvPr/>
        </p:nvSpPr>
        <p:spPr>
          <a:xfrm>
            <a:off x="432768" y="4576472"/>
            <a:ext cx="4561937" cy="307777"/>
          </a:xfrm>
          <a:prstGeom prst="rect">
            <a:avLst/>
          </a:prstGeom>
          <a:noFill/>
        </p:spPr>
        <p:txBody>
          <a:bodyPr wrap="square" lIns="91440" tIns="45720" rIns="91440" bIns="45720" rtlCol="0" anchor="t">
            <a:spAutoFit/>
          </a:bodyPr>
          <a:lstStyle/>
          <a:p>
            <a:r>
              <a:rPr lang="en-US"/>
              <a:t>* Check </a:t>
            </a:r>
            <a:r>
              <a:rPr lang="en-US">
                <a:hlinkClick r:id="rId6" action="ppaction://hlinksldjump"/>
              </a:rPr>
              <a:t>reference</a:t>
            </a:r>
            <a:r>
              <a:rPr lang="en-US"/>
              <a:t> section for code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6"/>
          <p:cNvSpPr txBox="1"/>
          <p:nvPr/>
        </p:nvSpPr>
        <p:spPr>
          <a:xfrm>
            <a:off x="266550" y="109750"/>
            <a:ext cx="7509826" cy="646300"/>
          </a:xfrm>
          <a:prstGeom prst="rect">
            <a:avLst/>
          </a:prstGeom>
          <a:noFill/>
          <a:ln>
            <a:noFill/>
          </a:ln>
        </p:spPr>
        <p:txBody>
          <a:bodyPr spcFirstLastPara="1" wrap="square" lIns="91425" tIns="91425" rIns="91425" bIns="91425" anchor="t" anchorCtr="0">
            <a:spAutoFit/>
          </a:bodyPr>
          <a:lstStyle/>
          <a:p>
            <a:pPr marL="38100" lvl="0" algn="l" rtl="0">
              <a:spcBef>
                <a:spcPts val="0"/>
              </a:spcBef>
              <a:spcAft>
                <a:spcPts val="0"/>
              </a:spcAft>
              <a:buClr>
                <a:srgbClr val="7C9263"/>
              </a:buClr>
              <a:buSzPts val="3000"/>
            </a:pPr>
            <a:r>
              <a:rPr lang="en-GB" sz="3000" b="1">
                <a:solidFill>
                  <a:srgbClr val="7C9263"/>
                </a:solidFill>
                <a:latin typeface="Century Gothic"/>
                <a:sym typeface="Century Gothic"/>
              </a:rPr>
              <a:t>Principal</a:t>
            </a:r>
            <a:r>
              <a:rPr lang="en-GB" sz="3000" b="1">
                <a:solidFill>
                  <a:srgbClr val="7C9263"/>
                </a:solidFill>
                <a:latin typeface="Century Gothic"/>
                <a:ea typeface="Century Gothic"/>
                <a:cs typeface="Century Gothic"/>
                <a:sym typeface="Century Gothic"/>
              </a:rPr>
              <a:t> </a:t>
            </a:r>
            <a:r>
              <a:rPr lang="en-GB" sz="3000" b="1">
                <a:solidFill>
                  <a:schemeClr val="accent3">
                    <a:lumMod val="75000"/>
                  </a:schemeClr>
                </a:solidFill>
                <a:latin typeface="Century Gothic"/>
                <a:sym typeface="Century Gothic"/>
              </a:rPr>
              <a:t>Component Analysis (PCA)</a:t>
            </a:r>
            <a:endParaRPr sz="3000" b="1">
              <a:solidFill>
                <a:schemeClr val="accent3">
                  <a:lumMod val="75000"/>
                </a:schemeClr>
              </a:solidFill>
              <a:latin typeface="Century Gothic"/>
              <a:sym typeface="Century Gothic"/>
            </a:endParaRPr>
          </a:p>
        </p:txBody>
      </p:sp>
      <p:sp>
        <p:nvSpPr>
          <p:cNvPr id="3" name="Slide Number Placeholder 2">
            <a:extLst>
              <a:ext uri="{FF2B5EF4-FFF2-40B4-BE49-F238E27FC236}">
                <a16:creationId xmlns:a16="http://schemas.microsoft.com/office/drawing/2014/main" id="{C39DFB64-2440-624A-9F53-34C45C5588AB}"/>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8</a:t>
            </a:fld>
            <a:endParaRPr lang="en-GB" b="1">
              <a:solidFill>
                <a:schemeClr val="accent1"/>
              </a:solidFill>
            </a:endParaRPr>
          </a:p>
        </p:txBody>
      </p:sp>
      <p:sp>
        <p:nvSpPr>
          <p:cNvPr id="8" name="Google Shape;299;p15">
            <a:extLst>
              <a:ext uri="{FF2B5EF4-FFF2-40B4-BE49-F238E27FC236}">
                <a16:creationId xmlns:a16="http://schemas.microsoft.com/office/drawing/2014/main" id="{499306A4-CBE6-2045-A092-C5B7F6CDF67C}"/>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pic>
        <p:nvPicPr>
          <p:cNvPr id="5" name="Picture 4">
            <a:extLst>
              <a:ext uri="{FF2B5EF4-FFF2-40B4-BE49-F238E27FC236}">
                <a16:creationId xmlns:a16="http://schemas.microsoft.com/office/drawing/2014/main" id="{A5F0B91C-EBBA-4872-8EE1-FB4F5D981969}"/>
              </a:ext>
            </a:extLst>
          </p:cNvPr>
          <p:cNvPicPr>
            <a:picLocks noChangeAspect="1"/>
          </p:cNvPicPr>
          <p:nvPr/>
        </p:nvPicPr>
        <p:blipFill rotWithShape="1">
          <a:blip r:embed="rId3"/>
          <a:srcRect l="503" t="2656" r="7788"/>
          <a:stretch/>
        </p:blipFill>
        <p:spPr>
          <a:xfrm>
            <a:off x="6271308" y="718807"/>
            <a:ext cx="2454088" cy="4214969"/>
          </a:xfrm>
          <a:prstGeom prst="rect">
            <a:avLst/>
          </a:prstGeom>
        </p:spPr>
      </p:pic>
      <p:sp>
        <p:nvSpPr>
          <p:cNvPr id="9" name="TextBox 8">
            <a:extLst>
              <a:ext uri="{FF2B5EF4-FFF2-40B4-BE49-F238E27FC236}">
                <a16:creationId xmlns:a16="http://schemas.microsoft.com/office/drawing/2014/main" id="{FC8D8318-1022-4F6E-90CF-467E246252B2}"/>
              </a:ext>
            </a:extLst>
          </p:cNvPr>
          <p:cNvSpPr txBox="1"/>
          <p:nvPr/>
        </p:nvSpPr>
        <p:spPr>
          <a:xfrm>
            <a:off x="144254" y="927860"/>
            <a:ext cx="6719248" cy="5267532"/>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b="1">
                <a:solidFill>
                  <a:schemeClr val="bg2"/>
                </a:solidFill>
                <a:latin typeface="Century Gothic"/>
              </a:rPr>
              <a:t>3 principal components</a:t>
            </a:r>
            <a:r>
              <a:rPr lang="en-US">
                <a:solidFill>
                  <a:schemeClr val="bg2"/>
                </a:solidFill>
                <a:latin typeface="Century Gothic"/>
              </a:rPr>
              <a:t> explained </a:t>
            </a:r>
            <a:r>
              <a:rPr lang="en-US" sz="1600" b="1" u="sng">
                <a:solidFill>
                  <a:schemeClr val="bg2"/>
                </a:solidFill>
                <a:latin typeface="Century Gothic"/>
              </a:rPr>
              <a:t>92% </a:t>
            </a:r>
            <a:r>
              <a:rPr lang="en-US" u="sng">
                <a:solidFill>
                  <a:schemeClr val="bg2"/>
                </a:solidFill>
                <a:latin typeface="Century Gothic"/>
              </a:rPr>
              <a:t>of the variance </a:t>
            </a:r>
            <a:r>
              <a:rPr lang="en-US">
                <a:solidFill>
                  <a:schemeClr val="bg2"/>
                </a:solidFill>
                <a:latin typeface="Century Gothic"/>
              </a:rPr>
              <a:t>in data.</a:t>
            </a:r>
          </a:p>
          <a:p>
            <a:pPr marL="457200" lvl="8">
              <a:lnSpc>
                <a:spcPct val="150000"/>
              </a:lnSpc>
            </a:pPr>
            <a:r>
              <a:rPr lang="en-US">
                <a:solidFill>
                  <a:schemeClr val="bg2"/>
                </a:solidFill>
                <a:latin typeface="Century Gothic"/>
              </a:rPr>
              <a:t>PC1</a:t>
            </a:r>
            <a:r>
              <a:rPr lang="zh-CN" altLang="en-US">
                <a:solidFill>
                  <a:schemeClr val="bg2"/>
                </a:solidFill>
                <a:latin typeface="Century Gothic"/>
              </a:rPr>
              <a:t>：</a:t>
            </a:r>
            <a:r>
              <a:rPr lang="en-US">
                <a:solidFill>
                  <a:schemeClr val="bg2"/>
                </a:solidFill>
                <a:latin typeface="Century Gothic"/>
              </a:rPr>
              <a:t> 0.69 </a:t>
            </a:r>
            <a:r>
              <a:rPr lang="en-US" b="1">
                <a:solidFill>
                  <a:schemeClr val="tx2">
                    <a:lumMod val="50000"/>
                  </a:schemeClr>
                </a:solidFill>
                <a:latin typeface="Century Gothic"/>
              </a:rPr>
              <a:t>purchase frequency </a:t>
            </a:r>
            <a:r>
              <a:rPr lang="en-US" altLang="zh-CN">
                <a:solidFill>
                  <a:schemeClr val="bg2"/>
                </a:solidFill>
                <a:latin typeface="Century Gothic"/>
              </a:rPr>
              <a:t>&amp;</a:t>
            </a:r>
            <a:r>
              <a:rPr lang="en-US" altLang="zh-CN" b="1">
                <a:solidFill>
                  <a:schemeClr val="bg2"/>
                </a:solidFill>
                <a:latin typeface="Century Gothic"/>
              </a:rPr>
              <a:t> </a:t>
            </a:r>
            <a:r>
              <a:rPr lang="en-US">
                <a:solidFill>
                  <a:schemeClr val="bg2"/>
                </a:solidFill>
                <a:latin typeface="Century Gothic"/>
              </a:rPr>
              <a:t>0.65 </a:t>
            </a:r>
            <a:r>
              <a:rPr lang="en-US" b="1">
                <a:solidFill>
                  <a:schemeClr val="tx2">
                    <a:lumMod val="50000"/>
                  </a:schemeClr>
                </a:solidFill>
                <a:latin typeface="Century Gothic"/>
              </a:rPr>
              <a:t>purchase installment frequency</a:t>
            </a:r>
          </a:p>
          <a:p>
            <a:pPr marL="457200" lvl="8">
              <a:lnSpc>
                <a:spcPct val="150000"/>
              </a:lnSpc>
            </a:pPr>
            <a:r>
              <a:rPr lang="en-US">
                <a:solidFill>
                  <a:schemeClr val="bg2">
                    <a:lumMod val="50000"/>
                  </a:schemeClr>
                </a:solidFill>
                <a:latin typeface="Century Gothic"/>
              </a:rPr>
              <a:t>PC2</a:t>
            </a:r>
            <a:r>
              <a:rPr lang="zh-CN" altLang="en-US">
                <a:solidFill>
                  <a:schemeClr val="bg2">
                    <a:lumMod val="50000"/>
                  </a:schemeClr>
                </a:solidFill>
                <a:latin typeface="Century Gothic"/>
              </a:rPr>
              <a:t>：</a:t>
            </a:r>
            <a:r>
              <a:rPr lang="en-US">
                <a:solidFill>
                  <a:schemeClr val="bg2">
                    <a:lumMod val="50000"/>
                  </a:schemeClr>
                </a:solidFill>
                <a:latin typeface="Century Gothic"/>
              </a:rPr>
              <a:t> 0.84 </a:t>
            </a:r>
            <a:r>
              <a:rPr lang="en-US" b="1">
                <a:solidFill>
                  <a:srgbClr val="0752A5"/>
                </a:solidFill>
                <a:latin typeface="Century Gothic"/>
              </a:rPr>
              <a:t>one-off purchase frequency</a:t>
            </a:r>
          </a:p>
          <a:p>
            <a:pPr marL="457200" lvl="8">
              <a:lnSpc>
                <a:spcPct val="150000"/>
              </a:lnSpc>
            </a:pPr>
            <a:r>
              <a:rPr lang="en-US">
                <a:solidFill>
                  <a:schemeClr val="bg2">
                    <a:lumMod val="50000"/>
                  </a:schemeClr>
                </a:solidFill>
                <a:latin typeface="Century Gothic"/>
              </a:rPr>
              <a:t>PC3</a:t>
            </a:r>
            <a:r>
              <a:rPr lang="zh-CN" altLang="en-US">
                <a:solidFill>
                  <a:schemeClr val="bg2">
                    <a:lumMod val="50000"/>
                  </a:schemeClr>
                </a:solidFill>
                <a:latin typeface="Century Gothic"/>
              </a:rPr>
              <a:t>：</a:t>
            </a:r>
            <a:r>
              <a:rPr lang="en-US">
                <a:solidFill>
                  <a:schemeClr val="bg2">
                    <a:lumMod val="50000"/>
                  </a:schemeClr>
                </a:solidFill>
                <a:latin typeface="Century Gothic"/>
              </a:rPr>
              <a:t> -0.89 </a:t>
            </a:r>
            <a:r>
              <a:rPr lang="en-US" b="1">
                <a:solidFill>
                  <a:srgbClr val="C00000"/>
                </a:solidFill>
                <a:latin typeface="Century Gothic"/>
              </a:rPr>
              <a:t>balance frequency</a:t>
            </a:r>
          </a:p>
          <a:p>
            <a:pPr lvl="8">
              <a:lnSpc>
                <a:spcPct val="150000"/>
              </a:lnSpc>
            </a:pPr>
            <a:endParaRPr lang="en-US" b="1">
              <a:solidFill>
                <a:srgbClr val="C00000"/>
              </a:solidFill>
              <a:latin typeface="Century Gothic" panose="020B0502020202020204" pitchFamily="34" charset="0"/>
            </a:endParaRPr>
          </a:p>
          <a:p>
            <a:pPr marL="285750" lvl="8" indent="-285750">
              <a:lnSpc>
                <a:spcPct val="150000"/>
              </a:lnSpc>
              <a:buFont typeface="Arial" panose="020B0604020202020204" pitchFamily="34" charset="0"/>
              <a:buChar char="•"/>
            </a:pPr>
            <a:r>
              <a:rPr lang="en-US" b="1">
                <a:solidFill>
                  <a:schemeClr val="tx2">
                    <a:lumMod val="50000"/>
                  </a:schemeClr>
                </a:solidFill>
                <a:latin typeface="Century Gothic"/>
              </a:rPr>
              <a:t>purchase frequency </a:t>
            </a:r>
            <a:r>
              <a:rPr lang="en-US">
                <a:latin typeface="Century Gothic"/>
              </a:rPr>
              <a:t>and </a:t>
            </a:r>
            <a:r>
              <a:rPr lang="en-US" b="1">
                <a:solidFill>
                  <a:srgbClr val="0752A5"/>
                </a:solidFill>
                <a:latin typeface="Century Gothic"/>
              </a:rPr>
              <a:t>one-off purchase frequency </a:t>
            </a:r>
            <a:r>
              <a:rPr lang="en-US">
                <a:latin typeface="Century Gothic"/>
              </a:rPr>
              <a:t>are highly correlated (</a:t>
            </a:r>
            <a:r>
              <a:rPr lang="en-US" b="1">
                <a:latin typeface="Century Gothic"/>
              </a:rPr>
              <a:t>r = 0.501</a:t>
            </a:r>
            <a:r>
              <a:rPr lang="en-US">
                <a:latin typeface="Century Gothic"/>
              </a:rPr>
              <a:t>)</a:t>
            </a:r>
          </a:p>
          <a:p>
            <a:pPr marL="285750" lvl="8" indent="-285750">
              <a:lnSpc>
                <a:spcPct val="150000"/>
              </a:lnSpc>
              <a:buFont typeface="Arial" panose="020B0604020202020204" pitchFamily="34" charset="0"/>
              <a:buChar char="•"/>
            </a:pPr>
            <a:r>
              <a:rPr lang="en-US">
                <a:solidFill>
                  <a:schemeClr val="bg2"/>
                </a:solidFill>
                <a:latin typeface="Century Gothic"/>
              </a:rPr>
              <a:t>3 out of 4 </a:t>
            </a:r>
            <a:r>
              <a:rPr lang="en-US" altLang="zh-CN">
                <a:solidFill>
                  <a:schemeClr val="bg2"/>
                </a:solidFill>
                <a:latin typeface="Century Gothic"/>
              </a:rPr>
              <a:t>features</a:t>
            </a:r>
            <a:r>
              <a:rPr lang="en-US">
                <a:solidFill>
                  <a:schemeClr val="bg2"/>
                </a:solidFill>
                <a:latin typeface="Century Gothic"/>
              </a:rPr>
              <a:t> have been selected : </a:t>
            </a:r>
            <a:endParaRPr lang="en-US">
              <a:solidFill>
                <a:schemeClr val="bg2"/>
              </a:solidFill>
              <a:latin typeface="Century Gothic" panose="020B0502020202020204" pitchFamily="34" charset="0"/>
            </a:endParaRPr>
          </a:p>
          <a:p>
            <a:pPr marL="388620" lvl="1">
              <a:lnSpc>
                <a:spcPct val="150000"/>
              </a:lnSpc>
            </a:pPr>
            <a:r>
              <a:rPr lang="en-US" strike="sngStrike">
                <a:latin typeface="Century Gothic"/>
              </a:rPr>
              <a:t>1.</a:t>
            </a:r>
            <a:r>
              <a:rPr lang="en-US" b="1" strike="sngStrike">
                <a:latin typeface="Century Gothic"/>
              </a:rPr>
              <a:t>    </a:t>
            </a:r>
            <a:r>
              <a:rPr lang="en-US" b="1" strike="sngStrike">
                <a:solidFill>
                  <a:schemeClr val="tx2">
                    <a:lumMod val="50000"/>
                  </a:schemeClr>
                </a:solidFill>
                <a:latin typeface="Century Gothic"/>
              </a:rPr>
              <a:t>purchase frequency  </a:t>
            </a:r>
            <a:endParaRPr lang="en-US" b="1" strike="sngStrike">
              <a:solidFill>
                <a:schemeClr val="tx2">
                  <a:lumMod val="50000"/>
                </a:schemeClr>
              </a:solidFill>
              <a:latin typeface="Century Gothic" panose="020B0502020202020204" pitchFamily="34" charset="0"/>
            </a:endParaRPr>
          </a:p>
          <a:p>
            <a:pPr marL="731520" lvl="1" indent="-342900">
              <a:lnSpc>
                <a:spcPct val="150000"/>
              </a:lnSpc>
              <a:buFont typeface="+mj-lt"/>
              <a:buAutoNum type="arabicPeriod"/>
            </a:pPr>
            <a:r>
              <a:rPr lang="en-US" b="1">
                <a:solidFill>
                  <a:schemeClr val="tx2">
                    <a:lumMod val="50000"/>
                  </a:schemeClr>
                </a:solidFill>
                <a:latin typeface="Century Gothic"/>
              </a:rPr>
              <a:t>purchase installment frequency</a:t>
            </a:r>
          </a:p>
          <a:p>
            <a:pPr marL="731520" lvl="1" indent="-342900">
              <a:lnSpc>
                <a:spcPct val="150000"/>
              </a:lnSpc>
              <a:buFont typeface="+mj-lt"/>
              <a:buAutoNum type="arabicPeriod"/>
            </a:pPr>
            <a:r>
              <a:rPr lang="en-US" b="1">
                <a:solidFill>
                  <a:srgbClr val="0752A5"/>
                </a:solidFill>
                <a:latin typeface="Century Gothic"/>
              </a:rPr>
              <a:t>one-off purchase frequency</a:t>
            </a:r>
          </a:p>
          <a:p>
            <a:pPr marL="731520" lvl="1" indent="-342900">
              <a:lnSpc>
                <a:spcPct val="150000"/>
              </a:lnSpc>
              <a:buFont typeface="+mj-lt"/>
              <a:buAutoNum type="arabicPeriod"/>
            </a:pPr>
            <a:r>
              <a:rPr lang="en-US" b="1">
                <a:solidFill>
                  <a:srgbClr val="C00000"/>
                </a:solidFill>
                <a:latin typeface="Century Gothic"/>
              </a:rPr>
              <a:t>balance frequency</a:t>
            </a:r>
          </a:p>
          <a:p>
            <a:pPr marL="285750" lvl="8" indent="-285750">
              <a:lnSpc>
                <a:spcPct val="150000"/>
              </a:lnSpc>
              <a:buFont typeface="Wingdings" panose="05000000000000000000" pitchFamily="2" charset="2"/>
              <a:buChar char="ü"/>
            </a:pPr>
            <a:endParaRPr lang="en-US" b="1">
              <a:solidFill>
                <a:srgbClr val="C00000"/>
              </a:solidFill>
              <a:latin typeface="Century Gothic" panose="020B0502020202020204" pitchFamily="34" charset="0"/>
            </a:endParaRPr>
          </a:p>
          <a:p>
            <a:pPr marL="285750" lvl="8" indent="-285750">
              <a:lnSpc>
                <a:spcPct val="150000"/>
              </a:lnSpc>
              <a:buFont typeface="Wingdings" panose="05000000000000000000" pitchFamily="2" charset="2"/>
              <a:buChar char="ü"/>
            </a:pPr>
            <a:endParaRPr lang="en-US" b="1">
              <a:solidFill>
                <a:srgbClr val="C00000"/>
              </a:solidFill>
              <a:latin typeface="Century Gothic" panose="020B0502020202020204" pitchFamily="34" charset="0"/>
            </a:endParaRPr>
          </a:p>
          <a:p>
            <a:pPr marL="285750" lvl="8" indent="-285750">
              <a:lnSpc>
                <a:spcPct val="150000"/>
              </a:lnSpc>
              <a:buFont typeface="Wingdings" panose="05000000000000000000" pitchFamily="2" charset="2"/>
              <a:buChar char="ü"/>
            </a:pPr>
            <a:endParaRPr lang="en-US" b="1">
              <a:solidFill>
                <a:srgbClr val="C00000"/>
              </a:solidFill>
              <a:latin typeface="Century Gothic" panose="020B0502020202020204" pitchFamily="34" charset="0"/>
            </a:endParaRPr>
          </a:p>
          <a:p>
            <a:pPr marL="285750" lvl="8" indent="-285750">
              <a:lnSpc>
                <a:spcPct val="150000"/>
              </a:lnSpc>
              <a:buFont typeface="Wingdings" panose="05000000000000000000" pitchFamily="2" charset="2"/>
              <a:buChar char="ü"/>
            </a:pPr>
            <a:endParaRPr lang="en-US" b="1">
              <a:solidFill>
                <a:srgbClr val="C00000"/>
              </a:solidFill>
              <a:latin typeface="Century Gothic" panose="020B0502020202020204" pitchFamily="34" charset="0"/>
            </a:endParaRPr>
          </a:p>
        </p:txBody>
      </p:sp>
    </p:spTree>
    <p:extLst>
      <p:ext uri="{BB962C8B-B14F-4D97-AF65-F5344CB8AC3E}">
        <p14:creationId xmlns:p14="http://schemas.microsoft.com/office/powerpoint/2010/main" val="313015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6"/>
          <p:cNvSpPr txBox="1"/>
          <p:nvPr/>
        </p:nvSpPr>
        <p:spPr>
          <a:xfrm>
            <a:off x="266550" y="109750"/>
            <a:ext cx="7509826" cy="646300"/>
          </a:xfrm>
          <a:prstGeom prst="rect">
            <a:avLst/>
          </a:prstGeom>
          <a:noFill/>
          <a:ln>
            <a:noFill/>
          </a:ln>
        </p:spPr>
        <p:txBody>
          <a:bodyPr spcFirstLastPara="1" wrap="square" lIns="91425" tIns="91425" rIns="91425" bIns="91425" anchor="t" anchorCtr="0">
            <a:spAutoFit/>
          </a:bodyPr>
          <a:lstStyle/>
          <a:p>
            <a:pPr marL="38100">
              <a:buClr>
                <a:srgbClr val="7C9263"/>
              </a:buClr>
              <a:buSzPts val="3000"/>
            </a:pPr>
            <a:r>
              <a:rPr lang="en-GB" sz="3000" b="1" err="1">
                <a:solidFill>
                  <a:srgbClr val="7C9263"/>
                </a:solidFill>
                <a:latin typeface="Century Gothic"/>
                <a:sym typeface="Century Gothic"/>
              </a:rPr>
              <a:t>KMeans</a:t>
            </a:r>
            <a:r>
              <a:rPr lang="en-GB" sz="3000" b="1">
                <a:solidFill>
                  <a:srgbClr val="7C9263"/>
                </a:solidFill>
                <a:latin typeface="Century Gothic"/>
                <a:sym typeface="Century Gothic"/>
              </a:rPr>
              <a:t>: Two Selection Methods</a:t>
            </a:r>
            <a:endParaRPr lang="en-GB" sz="3000" b="1">
              <a:solidFill>
                <a:schemeClr val="accent3">
                  <a:lumMod val="75000"/>
                </a:schemeClr>
              </a:solidFill>
              <a:latin typeface="Century Gothic"/>
              <a:sym typeface="Century Gothic"/>
            </a:endParaRPr>
          </a:p>
        </p:txBody>
      </p:sp>
      <p:sp>
        <p:nvSpPr>
          <p:cNvPr id="3" name="Slide Number Placeholder 2">
            <a:extLst>
              <a:ext uri="{FF2B5EF4-FFF2-40B4-BE49-F238E27FC236}">
                <a16:creationId xmlns:a16="http://schemas.microsoft.com/office/drawing/2014/main" id="{C39DFB64-2440-624A-9F53-34C45C5588AB}"/>
              </a:ext>
            </a:extLst>
          </p:cNvPr>
          <p:cNvSpPr>
            <a:spLocks noGrp="1"/>
          </p:cNvSpPr>
          <p:nvPr>
            <p:ph type="sldNum" idx="12"/>
          </p:nvPr>
        </p:nvSpPr>
        <p:spPr>
          <a:noFill/>
          <a:ln>
            <a:noFill/>
          </a:ln>
        </p:spPr>
        <p:txBody>
          <a:bodyPr spcFirstLastPara="1" wrap="square" lIns="91425" tIns="91425" rIns="91425" bIns="91425" anchor="ctr" anchorCtr="0">
            <a:normAutofit/>
          </a:bodyPr>
          <a:lstStyle/>
          <a:p>
            <a:fld id="{00000000-1234-1234-1234-123412341234}" type="slidenum">
              <a:rPr lang="en-GB" b="1" smtClean="0">
                <a:solidFill>
                  <a:schemeClr val="accent1"/>
                </a:solidFill>
              </a:rPr>
              <a:pPr/>
              <a:t>9</a:t>
            </a:fld>
            <a:endParaRPr lang="en-GB" b="1">
              <a:solidFill>
                <a:schemeClr val="accent1"/>
              </a:solidFill>
            </a:endParaRPr>
          </a:p>
        </p:txBody>
      </p:sp>
      <p:sp>
        <p:nvSpPr>
          <p:cNvPr id="8" name="Google Shape;299;p15">
            <a:extLst>
              <a:ext uri="{FF2B5EF4-FFF2-40B4-BE49-F238E27FC236}">
                <a16:creationId xmlns:a16="http://schemas.microsoft.com/office/drawing/2014/main" id="{499306A4-CBE6-2045-A092-C5B7F6CDF67C}"/>
              </a:ext>
            </a:extLst>
          </p:cNvPr>
          <p:cNvSpPr/>
          <p:nvPr/>
        </p:nvSpPr>
        <p:spPr>
          <a:xfrm>
            <a:off x="8067110" y="5022726"/>
            <a:ext cx="849511" cy="34289"/>
          </a:xfrm>
          <a:prstGeom prst="rect">
            <a:avLst/>
          </a:prstGeom>
          <a:solidFill>
            <a:srgbClr val="C8D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pic>
        <p:nvPicPr>
          <p:cNvPr id="4" name="Picture 4">
            <a:extLst>
              <a:ext uri="{FF2B5EF4-FFF2-40B4-BE49-F238E27FC236}">
                <a16:creationId xmlns:a16="http://schemas.microsoft.com/office/drawing/2014/main" id="{FDDEDA78-9843-CE5C-3428-05BDE892A048}"/>
              </a:ext>
            </a:extLst>
          </p:cNvPr>
          <p:cNvPicPr>
            <a:picLocks noChangeAspect="1"/>
          </p:cNvPicPr>
          <p:nvPr/>
        </p:nvPicPr>
        <p:blipFill rotWithShape="1">
          <a:blip r:embed="rId3"/>
          <a:srcRect t="1435" r="-313" b="-239"/>
          <a:stretch/>
        </p:blipFill>
        <p:spPr>
          <a:xfrm>
            <a:off x="166308" y="1071648"/>
            <a:ext cx="3172841" cy="2053792"/>
          </a:xfrm>
          <a:prstGeom prst="rect">
            <a:avLst/>
          </a:prstGeom>
        </p:spPr>
      </p:pic>
      <p:sp>
        <p:nvSpPr>
          <p:cNvPr id="2" name="TextBox 1">
            <a:extLst>
              <a:ext uri="{FF2B5EF4-FFF2-40B4-BE49-F238E27FC236}">
                <a16:creationId xmlns:a16="http://schemas.microsoft.com/office/drawing/2014/main" id="{71C2ADE2-649E-7FA2-B4C7-EDAF1CF021CD}"/>
              </a:ext>
            </a:extLst>
          </p:cNvPr>
          <p:cNvSpPr txBox="1"/>
          <p:nvPr/>
        </p:nvSpPr>
        <p:spPr>
          <a:xfrm>
            <a:off x="266550" y="3004804"/>
            <a:ext cx="2791189" cy="13696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b="1" dirty="0">
              <a:solidFill>
                <a:srgbClr val="90A189"/>
              </a:solidFill>
              <a:latin typeface="Century Gothic" panose="020B0502020202020204" pitchFamily="34" charset="0"/>
            </a:endParaRPr>
          </a:p>
          <a:p>
            <a:r>
              <a:rPr lang="en-US" sz="1800" b="1" dirty="0">
                <a:solidFill>
                  <a:srgbClr val="90A189"/>
                </a:solidFill>
                <a:latin typeface="Century Gothic" panose="020B0502020202020204" pitchFamily="34" charset="0"/>
              </a:rPr>
              <a:t>The "elbow" point (K=5)</a:t>
            </a:r>
          </a:p>
        </p:txBody>
      </p:sp>
      <p:sp>
        <p:nvSpPr>
          <p:cNvPr id="11" name="TextBox 5">
            <a:extLst>
              <a:ext uri="{FF2B5EF4-FFF2-40B4-BE49-F238E27FC236}">
                <a16:creationId xmlns:a16="http://schemas.microsoft.com/office/drawing/2014/main" id="{180F6F33-F3EC-A45F-D22C-08A4E55982F9}"/>
              </a:ext>
            </a:extLst>
          </p:cNvPr>
          <p:cNvSpPr txBox="1"/>
          <p:nvPr/>
        </p:nvSpPr>
        <p:spPr>
          <a:xfrm>
            <a:off x="335587" y="3622544"/>
            <a:ext cx="453563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entury Gothic" panose="020B0502020202020204" pitchFamily="34" charset="0"/>
              </a:rPr>
              <a:t>Adding additional data samples does not change cluster membership much</a:t>
            </a:r>
          </a:p>
        </p:txBody>
      </p:sp>
      <p:pic>
        <p:nvPicPr>
          <p:cNvPr id="5" name="Picture 5" descr="Chart, bar chart&#10;&#10;Description automatically generated">
            <a:extLst>
              <a:ext uri="{FF2B5EF4-FFF2-40B4-BE49-F238E27FC236}">
                <a16:creationId xmlns:a16="http://schemas.microsoft.com/office/drawing/2014/main" id="{A71DDF8C-28DD-51A4-B3AE-CE204726C863}"/>
              </a:ext>
            </a:extLst>
          </p:cNvPr>
          <p:cNvPicPr>
            <a:picLocks noChangeAspect="1"/>
          </p:cNvPicPr>
          <p:nvPr/>
        </p:nvPicPr>
        <p:blipFill rotWithShape="1">
          <a:blip r:embed="rId4"/>
          <a:srcRect t="1429" r="178" b="238"/>
          <a:stretch/>
        </p:blipFill>
        <p:spPr>
          <a:xfrm>
            <a:off x="3546100" y="1066389"/>
            <a:ext cx="2927369" cy="2058114"/>
          </a:xfrm>
          <a:prstGeom prst="rect">
            <a:avLst/>
          </a:prstGeom>
        </p:spPr>
      </p:pic>
      <p:sp>
        <p:nvSpPr>
          <p:cNvPr id="7" name="TextBox 6">
            <a:extLst>
              <a:ext uri="{FF2B5EF4-FFF2-40B4-BE49-F238E27FC236}">
                <a16:creationId xmlns:a16="http://schemas.microsoft.com/office/drawing/2014/main" id="{8C7F02A4-7D3F-290C-F827-EF6E52775AE9}"/>
              </a:ext>
            </a:extLst>
          </p:cNvPr>
          <p:cNvSpPr txBox="1"/>
          <p:nvPr/>
        </p:nvSpPr>
        <p:spPr>
          <a:xfrm>
            <a:off x="5784814" y="3313978"/>
            <a:ext cx="2793595" cy="11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entury Gothic" panose="020B0502020202020204" pitchFamily="34" charset="0"/>
              </a:rPr>
              <a:t>Silhouette Score: </a:t>
            </a:r>
          </a:p>
          <a:p>
            <a:r>
              <a:rPr lang="en-US" sz="1800" dirty="0">
                <a:latin typeface="Century Gothic" panose="020B0502020202020204" pitchFamily="34" charset="0"/>
              </a:rPr>
              <a:t>Number of clusters=5:</a:t>
            </a:r>
            <a:endParaRPr lang="en-US" sz="1800" b="1" dirty="0">
              <a:latin typeface="Century Gothic" panose="020B0502020202020204" pitchFamily="34" charset="0"/>
            </a:endParaRPr>
          </a:p>
          <a:p>
            <a:r>
              <a:rPr lang="en-US" sz="1800" dirty="0">
                <a:latin typeface="Century Gothic" panose="020B0502020202020204" pitchFamily="34" charset="0"/>
              </a:rPr>
              <a:t>looks to be most appropriate than others </a:t>
            </a:r>
            <a:endParaRPr lang="en-US" sz="1800" b="1" dirty="0">
              <a:latin typeface="Century Gothic" panose="020B0502020202020204" pitchFamily="34" charset="0"/>
            </a:endParaRPr>
          </a:p>
        </p:txBody>
      </p:sp>
      <p:sp>
        <p:nvSpPr>
          <p:cNvPr id="10" name="TextBox 9">
            <a:extLst>
              <a:ext uri="{FF2B5EF4-FFF2-40B4-BE49-F238E27FC236}">
                <a16:creationId xmlns:a16="http://schemas.microsoft.com/office/drawing/2014/main" id="{D634EE4F-4363-42B4-848A-B1F9E629BFED}"/>
              </a:ext>
            </a:extLst>
          </p:cNvPr>
          <p:cNvSpPr txBox="1"/>
          <p:nvPr/>
        </p:nvSpPr>
        <p:spPr>
          <a:xfrm>
            <a:off x="3720607" y="1164670"/>
            <a:ext cx="691057" cy="1970465"/>
          </a:xfrm>
          <a:prstGeom prst="rect">
            <a:avLst/>
          </a:prstGeom>
          <a:noFill/>
          <a:ln w="19050">
            <a:solidFill>
              <a:schemeClr val="accent6"/>
            </a:solidFill>
          </a:ln>
        </p:spPr>
        <p:txBody>
          <a:bodyPr wrap="square" rtlCol="0">
            <a:spAutoFit/>
          </a:bodyPr>
          <a:lstStyle/>
          <a:p>
            <a:endParaRPr lang="en-US"/>
          </a:p>
        </p:txBody>
      </p:sp>
      <p:sp>
        <p:nvSpPr>
          <p:cNvPr id="14" name="TextBox 13">
            <a:extLst>
              <a:ext uri="{FF2B5EF4-FFF2-40B4-BE49-F238E27FC236}">
                <a16:creationId xmlns:a16="http://schemas.microsoft.com/office/drawing/2014/main" id="{9D3FCED2-FE4E-465B-B84E-1018E8094C02}"/>
              </a:ext>
            </a:extLst>
          </p:cNvPr>
          <p:cNvSpPr txBox="1"/>
          <p:nvPr/>
        </p:nvSpPr>
        <p:spPr>
          <a:xfrm>
            <a:off x="4708161" y="1154038"/>
            <a:ext cx="326114" cy="1970465"/>
          </a:xfrm>
          <a:prstGeom prst="rect">
            <a:avLst/>
          </a:prstGeom>
          <a:noFill/>
          <a:ln w="19050">
            <a:solidFill>
              <a:schemeClr val="accent6"/>
            </a:solidFill>
          </a:ln>
        </p:spPr>
        <p:txBody>
          <a:bodyPr wrap="square" rtlCol="0">
            <a:spAutoFit/>
          </a:bodyPr>
          <a:lstStyle/>
          <a:p>
            <a:endParaRPr lang="en-US"/>
          </a:p>
        </p:txBody>
      </p:sp>
      <p:sp>
        <p:nvSpPr>
          <p:cNvPr id="15" name="TextBox 14">
            <a:extLst>
              <a:ext uri="{FF2B5EF4-FFF2-40B4-BE49-F238E27FC236}">
                <a16:creationId xmlns:a16="http://schemas.microsoft.com/office/drawing/2014/main" id="{D160A1CA-FDD7-4518-AED8-B051282B8E5C}"/>
              </a:ext>
            </a:extLst>
          </p:cNvPr>
          <p:cNvSpPr txBox="1"/>
          <p:nvPr/>
        </p:nvSpPr>
        <p:spPr>
          <a:xfrm>
            <a:off x="1426614" y="1125415"/>
            <a:ext cx="326114" cy="1970465"/>
          </a:xfrm>
          <a:prstGeom prst="rect">
            <a:avLst/>
          </a:prstGeom>
          <a:noFill/>
          <a:ln w="19050">
            <a:solidFill>
              <a:schemeClr val="accent1"/>
            </a:solidFill>
          </a:ln>
        </p:spPr>
        <p:txBody>
          <a:bodyPr wrap="square" rtlCol="0">
            <a:spAutoFit/>
          </a:bodyPr>
          <a:lstStyle/>
          <a:p>
            <a:endParaRPr lang="en-US"/>
          </a:p>
        </p:txBody>
      </p:sp>
      <p:pic>
        <p:nvPicPr>
          <p:cNvPr id="17" name="Picture 17">
            <a:extLst>
              <a:ext uri="{FF2B5EF4-FFF2-40B4-BE49-F238E27FC236}">
                <a16:creationId xmlns:a16="http://schemas.microsoft.com/office/drawing/2014/main" id="{9D1A47BC-D2E3-9729-E64F-43078E0790F0}"/>
              </a:ext>
            </a:extLst>
          </p:cNvPr>
          <p:cNvPicPr>
            <a:picLocks noChangeAspect="1"/>
          </p:cNvPicPr>
          <p:nvPr/>
        </p:nvPicPr>
        <p:blipFill>
          <a:blip r:embed="rId5"/>
          <a:stretch>
            <a:fillRect/>
          </a:stretch>
        </p:blipFill>
        <p:spPr>
          <a:xfrm>
            <a:off x="6715048" y="977221"/>
            <a:ext cx="2205318" cy="2180530"/>
          </a:xfrm>
          <a:prstGeom prst="rect">
            <a:avLst/>
          </a:prstGeom>
        </p:spPr>
      </p:pic>
      <p:sp>
        <p:nvSpPr>
          <p:cNvPr id="6" name="TextBox 5">
            <a:extLst>
              <a:ext uri="{FF2B5EF4-FFF2-40B4-BE49-F238E27FC236}">
                <a16:creationId xmlns:a16="http://schemas.microsoft.com/office/drawing/2014/main" id="{ABFA226E-A9C2-A718-6F22-6E5BBA1ACA8C}"/>
              </a:ext>
            </a:extLst>
          </p:cNvPr>
          <p:cNvSpPr txBox="1"/>
          <p:nvPr/>
        </p:nvSpPr>
        <p:spPr>
          <a:xfrm>
            <a:off x="249539" y="4681174"/>
            <a:ext cx="4561937" cy="276999"/>
          </a:xfrm>
          <a:prstGeom prst="rect">
            <a:avLst/>
          </a:prstGeom>
          <a:noFill/>
        </p:spPr>
        <p:txBody>
          <a:bodyPr wrap="square" lIns="91440" tIns="45720" rIns="91440" bIns="45720" rtlCol="0" anchor="t">
            <a:spAutoFit/>
          </a:bodyPr>
          <a:lstStyle/>
          <a:p>
            <a:r>
              <a:rPr lang="en-US" sz="1200"/>
              <a:t>* See appendix section for details</a:t>
            </a:r>
          </a:p>
        </p:txBody>
      </p:sp>
      <p:sp>
        <p:nvSpPr>
          <p:cNvPr id="9" name="TextBox 8">
            <a:extLst>
              <a:ext uri="{FF2B5EF4-FFF2-40B4-BE49-F238E27FC236}">
                <a16:creationId xmlns:a16="http://schemas.microsoft.com/office/drawing/2014/main" id="{4DBEB245-E933-6DC8-8E60-024DB074903E}"/>
              </a:ext>
            </a:extLst>
          </p:cNvPr>
          <p:cNvSpPr txBox="1"/>
          <p:nvPr/>
        </p:nvSpPr>
        <p:spPr>
          <a:xfrm>
            <a:off x="8810698" y="912219"/>
            <a:ext cx="23034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a:t>*</a:t>
            </a:r>
          </a:p>
        </p:txBody>
      </p:sp>
    </p:spTree>
    <p:extLst>
      <p:ext uri="{BB962C8B-B14F-4D97-AF65-F5344CB8AC3E}">
        <p14:creationId xmlns:p14="http://schemas.microsoft.com/office/powerpoint/2010/main" val="2036349377"/>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1190</Words>
  <Application>Microsoft Macintosh PowerPoint</Application>
  <PresentationFormat>On-screen Show (16:9)</PresentationFormat>
  <Paragraphs>209</Paragraphs>
  <Slides>20</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Maven Pro</vt:lpstr>
      <vt:lpstr>Nunito</vt:lpstr>
      <vt:lpstr>Century Gothic</vt:lpstr>
      <vt:lpstr>Times New Roman</vt:lpstr>
      <vt:lpstr>Quattrocento Sans</vt:lpstr>
      <vt:lpstr>Comfortaa</vt:lpstr>
      <vt:lpstr>Calibri</vt:lpstr>
      <vt:lpstr>Arial</vt:lpstr>
      <vt:lpstr>EB Garamond</vt:lpstr>
      <vt:lpstr>Arial</vt:lpstr>
      <vt:lpstr>Wingdings</vt:lpstr>
      <vt:lpstr>Momentum</vt:lpstr>
      <vt:lpstr>Credit Card Customer Segmentation  Surfacing hidden opportunities in target customers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MBAN 6400  Project Part A  </dc:title>
  <cp:lastModifiedBy>Xingkai Wu</cp:lastModifiedBy>
  <cp:revision>3</cp:revision>
  <dcterms:modified xsi:type="dcterms:W3CDTF">2022-03-30T19:53:42Z</dcterms:modified>
</cp:coreProperties>
</file>