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4" r:id="rId3"/>
    <p:sldId id="410" r:id="rId4"/>
    <p:sldId id="411" r:id="rId5"/>
    <p:sldId id="416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50" r:id="rId17"/>
    <p:sldId id="449" r:id="rId18"/>
    <p:sldId id="418" r:id="rId19"/>
    <p:sldId id="413" r:id="rId20"/>
    <p:sldId id="451" r:id="rId21"/>
    <p:sldId id="452" r:id="rId22"/>
    <p:sldId id="454" r:id="rId23"/>
    <p:sldId id="455" r:id="rId24"/>
    <p:sldId id="453" r:id="rId25"/>
    <p:sldId id="31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4EFF5-60A0-BA4C-ABF7-897CFCD13DFE}" v="1" dt="2022-02-17T20:33:3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kai Wu" userId="ff39b276-e29e-4ef7-851e-48539f5803f5" providerId="ADAL" clId="{3044EFF5-60A0-BA4C-ABF7-897CFCD13DFE}"/>
    <pc:docChg chg="modSld">
      <pc:chgData name="Xingkai Wu" userId="ff39b276-e29e-4ef7-851e-48539f5803f5" providerId="ADAL" clId="{3044EFF5-60A0-BA4C-ABF7-897CFCD13DFE}" dt="2022-02-17T20:33:38.899" v="2"/>
      <pc:docMkLst>
        <pc:docMk/>
      </pc:docMkLst>
      <pc:sldChg chg="addSp delSp modSp mod">
        <pc:chgData name="Xingkai Wu" userId="ff39b276-e29e-4ef7-851e-48539f5803f5" providerId="ADAL" clId="{3044EFF5-60A0-BA4C-ABF7-897CFCD13DFE}" dt="2022-02-17T20:33:38.899" v="2"/>
        <pc:sldMkLst>
          <pc:docMk/>
          <pc:sldMk cId="4162581747" sldId="455"/>
        </pc:sldMkLst>
        <pc:spChg chg="add del mod">
          <ac:chgData name="Xingkai Wu" userId="ff39b276-e29e-4ef7-851e-48539f5803f5" providerId="ADAL" clId="{3044EFF5-60A0-BA4C-ABF7-897CFCD13DFE}" dt="2022-02-17T20:33:38.899" v="2"/>
          <ac:spMkLst>
            <pc:docMk/>
            <pc:sldMk cId="4162581747" sldId="455"/>
            <ac:spMk id="4" creationId="{A646CDD9-4DF6-864C-A0CF-9F91EA1258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05B7-4C12-45B7-8630-4807B88CCFAC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81B6-1389-4AA2-83B0-B676B7F2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DBF81-E95E-4A76-A47C-EA481D1C807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pss/faq/coding-systems-for-categorical-variables-in-regression-analysis/" TargetMode="External"/><Relationship Id="rId2" Type="http://schemas.openxmlformats.org/officeDocument/2006/relationships/hyperlink" Target="https://sites.globalhealth.duke.edu/rdac/wp-content/uploads/sites/27/2020/08/Core-Guide_Dummy-and-Effect-Coding_16-03-20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MBAN 6400</a:t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– Variable Coding </a:t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</a:p>
        </p:txBody>
      </p:sp>
    </p:spTree>
    <p:extLst>
      <p:ext uri="{BB962C8B-B14F-4D97-AF65-F5344CB8AC3E}">
        <p14:creationId xmlns:p14="http://schemas.microsoft.com/office/powerpoint/2010/main" val="3173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coding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g-1 categorical variables such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=1 if n ∈ ith  level, i=low, medium, high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=0 otherwise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Cases (or observation) belonging to 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variable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(x2 low) have zeros assigned on g-1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3935653621"/>
              </p:ext>
            </p:extLst>
          </p:nvPr>
        </p:nvGraphicFramePr>
        <p:xfrm>
          <a:off x="2871652" y="3744687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0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dummy coded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+ b1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  	note: x2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is 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results (think of proof)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intercept a = mean of y for the omitted variable, a= mean (y)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low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low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low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results? </a:t>
            </a: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4282805134"/>
              </p:ext>
            </p:extLst>
          </p:nvPr>
        </p:nvGraphicFramePr>
        <p:xfrm>
          <a:off x="2627812" y="4223659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7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testing with dummy coded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+ b1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  	note: x2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you test 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</a:t>
            </a:r>
            <a:r>
              <a:rPr lang="en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: b1=b2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Hint: what would happen if H</a:t>
            </a:r>
            <a:r>
              <a:rPr lang="en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true?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Y = a + b (x2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Y = a + b1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2682607642"/>
              </p:ext>
            </p:extLst>
          </p:nvPr>
        </p:nvGraphicFramePr>
        <p:xfrm>
          <a:off x="2340429" y="4032070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6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3609"/>
            <a:ext cx="10058400" cy="107796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representation of categorical (nominal) and ordinal variables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is converted into interval scale, i.e., interval of -1 to 1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categories, g-1 effect coded variables. g=3 for x2 variable</a:t>
            </a:r>
          </a:p>
        </p:txBody>
      </p:sp>
      <p:graphicFrame>
        <p:nvGraphicFramePr>
          <p:cNvPr id="4" name="Google Shape;258;p51"/>
          <p:cNvGraphicFramePr/>
          <p:nvPr>
            <p:extLst>
              <p:ext uri="{D42A27DB-BD31-4B8C-83A1-F6EECF244321}">
                <p14:modId xmlns:p14="http://schemas.microsoft.com/office/powerpoint/2010/main" val="2821413750"/>
              </p:ext>
            </p:extLst>
          </p:nvPr>
        </p:nvGraphicFramePr>
        <p:xfrm>
          <a:off x="2758440" y="3444073"/>
          <a:ext cx="5806500" cy="20334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7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coding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g-1 categorical variables such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=1 if n ∈ ith, i &lt; g  level, i=low, medium, high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=0 if n∉ ith level AND n∉ gth level (omitted group)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=-1 otherwise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Cases (or observation) belonging to the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variable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(x2 low) have -1 assigned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1055502868"/>
              </p:ext>
            </p:extLst>
          </p:nvPr>
        </p:nvGraphicFramePr>
        <p:xfrm>
          <a:off x="2871652" y="3744687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effect coded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+ b1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  	note: x2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is 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results (think of proof)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intercept a =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 mean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of means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sample size is equal across groups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2057057" lvl="5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 mean (y)</a:t>
            </a:r>
            <a:endParaRPr lang="en-US" sz="1600" baseline="-25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(y)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deviation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from grand mean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(y) = deviation from grand mean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results? </a:t>
            </a: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1605341864"/>
              </p:ext>
            </p:extLst>
          </p:nvPr>
        </p:nvGraphicFramePr>
        <p:xfrm>
          <a:off x="2627812" y="4223659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2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effect coded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154194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effect coding, coded vectors reflect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effect, hence the name effect coding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 effect=deviation of mean of the group from the grand mean,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i.e., b1=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4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medium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(y) 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1058875201"/>
              </p:ext>
            </p:extLst>
          </p:nvPr>
        </p:nvGraphicFramePr>
        <p:xfrm>
          <a:off x="2967446" y="3396345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testing with effect coded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+ b1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  	note: x2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you test 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</a:t>
            </a:r>
            <a:r>
              <a:rPr lang="en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: b1=b2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Hint: what would happen if H</a:t>
            </a:r>
            <a:r>
              <a:rPr lang="en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true?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Y = a + b (x2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Y = a + b1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3757618672"/>
              </p:ext>
            </p:extLst>
          </p:nvPr>
        </p:nvGraphicFramePr>
        <p:xfrm>
          <a:off x="2340429" y="4032070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4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vs Effect coding </a:t>
            </a:r>
            <a:endParaRPr lang="en-US" sz="20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differences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dummy and effect coding? How do you explain it intuitively?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what situations each coding type is a better method over the other? </a:t>
            </a:r>
          </a:p>
        </p:txBody>
      </p:sp>
    </p:spTree>
    <p:extLst>
      <p:ext uri="{BB962C8B-B14F-4D97-AF65-F5344CB8AC3E}">
        <p14:creationId xmlns:p14="http://schemas.microsoft.com/office/powerpoint/2010/main" val="425873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coding methods – contrast and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Contrast coding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is a weighted linear combination (L) of g means expressed in the form: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L =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 + …+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most instances, the weights, ci , i= 1 to g, take on only two values (one positive and one negative), such that the sum of the c(i )=0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could be integers or fractions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By using two values, two subsets of the original g groups are compared to one another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 useful set of fractions is 1/u and -1/v, where u is the number of groups in one subset, and v is the number of groups in the other subset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By using these fractions, the contrast represents the difference between the unweighted means of the groups comprising the two subsets</a:t>
            </a:r>
          </a:p>
        </p:txBody>
      </p:sp>
    </p:spTree>
    <p:extLst>
      <p:ext uri="{BB962C8B-B14F-4D97-AF65-F5344CB8AC3E}">
        <p14:creationId xmlns:p14="http://schemas.microsoft.com/office/powerpoint/2010/main" val="57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 – Variable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vs continuous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 of categorical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coding – Dummy, effect, and orthogonal coding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coefficients of coded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coding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7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coding methods – contrast and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731111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Orthogonal coding is a special form of contrast coding, in which the products of the weights for the two contrasts sum to zero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A1.A2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=(1 x-1)+(1 x 0) + (0 x 1) + (-1 x 1)+(½  x ½ )+(1 x -¼ )=-1+0+0+1+¼-¼= 0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A1 and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A2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are orthogonal contrasts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A2.A3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=0?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graphicFrame>
        <p:nvGraphicFramePr>
          <p:cNvPr id="4" name="Google Shape;337;p63"/>
          <p:cNvGraphicFramePr/>
          <p:nvPr>
            <p:extLst>
              <p:ext uri="{D42A27DB-BD31-4B8C-83A1-F6EECF244321}">
                <p14:modId xmlns:p14="http://schemas.microsoft.com/office/powerpoint/2010/main" val="2827506833"/>
              </p:ext>
            </p:extLst>
          </p:nvPr>
        </p:nvGraphicFramePr>
        <p:xfrm>
          <a:off x="3149261" y="3574200"/>
          <a:ext cx="4071300" cy="2071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Comparison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A1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A2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A3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2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-1/2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4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1/2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1/2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6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1/4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2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features of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When g–1 orthogonal contrasts are used as independent variables, 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intercept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represents 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unweighted mean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the g groups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If 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group sizes are equal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then 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intercept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represents the grand mean, even if one or more of the g–1 possible contrasts are omitted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When the fractional coding scheme is used, regression coefficients represent the difference between the unweighted means of the groups forming the two subsets</a:t>
            </a:r>
          </a:p>
        </p:txBody>
      </p:sp>
    </p:spTree>
    <p:extLst>
      <p:ext uri="{BB962C8B-B14F-4D97-AF65-F5344CB8AC3E}">
        <p14:creationId xmlns:p14="http://schemas.microsoft.com/office/powerpoint/2010/main" val="349961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vs Effect vs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Dummy coding: useful when key objective is to compare mean of an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experimental group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with that of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control group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Effect coding: useful when key objective is to compare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treatment effects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different groups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Orthogonal coding: used when key objective is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orthogonal comparison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means</a:t>
            </a:r>
          </a:p>
        </p:txBody>
      </p:sp>
    </p:spTree>
    <p:extLst>
      <p:ext uri="{BB962C8B-B14F-4D97-AF65-F5344CB8AC3E}">
        <p14:creationId xmlns:p14="http://schemas.microsoft.com/office/powerpoint/2010/main" val="177648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coding does not change the model outcomes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Model: y (DV) with k coded vectors (k = number of groups minus one) reflect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group membership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as the independent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R-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sq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regression sum of squares, residual sum of squares, and the F ratio are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same with any coding method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Predictions based on the regression equations resulting from the different coding methods are also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identical</a:t>
            </a:r>
          </a:p>
        </p:txBody>
      </p:sp>
    </p:spTree>
    <p:extLst>
      <p:ext uri="{BB962C8B-B14F-4D97-AF65-F5344CB8AC3E}">
        <p14:creationId xmlns:p14="http://schemas.microsoft.com/office/powerpoint/2010/main" val="416258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coding methods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What happens when a continuous variable is converted into binary or multinomial values?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Loss in correlation → reduction in explained variance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Loss in statistical power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Cost of coding 1 or 2 vs multiple variables? </a:t>
            </a:r>
          </a:p>
        </p:txBody>
      </p:sp>
    </p:spTree>
    <p:extLst>
      <p:ext uri="{BB962C8B-B14F-4D97-AF65-F5344CB8AC3E}">
        <p14:creationId xmlns:p14="http://schemas.microsoft.com/office/powerpoint/2010/main" val="235677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Recommended Readings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372"/>
            <a:ext cx="10058400" cy="4023360"/>
          </a:xfrm>
        </p:spPr>
        <p:txBody>
          <a:bodyPr>
            <a:noAutofit/>
          </a:bodyPr>
          <a:lstStyle/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Core Guide: Dummy and Effect Coding in the Analysis of Factorial Designs. Retrieved from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https://sites.globalhealth.duke.edu/rdac/wp-content/uploads/sites/27/2020/08/Core-Guide_Dummy-and-Effect-Coding_16-03-20.pdf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Coding Systems for Categorical Variables in Regression Analysis. Retrieved from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3"/>
              </a:rPr>
              <a:t>https://stats.idre.ucla.edu/spss/faq/coding-systems-for-categorical-variables-in-regression-analysis/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5692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66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186789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66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vs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04671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vs Continuous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“either or” type variables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mutually exclusive categories (not always!)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“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not more or less of the same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“more or less” type variables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“degree” of difference among subjects or observations in the same class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cy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Manipulated  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 of credit scores (low: &lt;500, medium: 500-700, high: 700+)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loyalty to a store/ service provider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 to succeed in MBA program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manipulated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flavours of cereals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colours of cars (red, white, green, etc.)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categorical variables, subjects classified in a given category are treated as being alike on it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all conservatives or greens or liberals are treated the same within their respective group for analytics and research purpose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7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Categorical Variables suitable for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y with a unit change in x (linear regression)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of change in y with a unit change in x (logistics regression)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of observation based on selected distance measures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 is not “either or” type measure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making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Occupations influencing voting decisions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influencing purchase decisions for fashion goods</a:t>
            </a:r>
          </a:p>
        </p:txBody>
      </p:sp>
    </p:spTree>
    <p:extLst>
      <p:ext uri="{BB962C8B-B14F-4D97-AF65-F5344CB8AC3E}">
        <p14:creationId xmlns:p14="http://schemas.microsoft.com/office/powerpoint/2010/main" val="118616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Categorical Variables suitable for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both explanatory and predictive analytics (e.g., regression, clustering, etc.) – a key requirement is, variables MUST be AT LEAST on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 scale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categorical variables using appropriate techniques (e.g., dummy, effect, etc.) to make it suitable for different analytical techniques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variable 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Coding: A set of symbols to which meanings can be assigned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of meanings has to follow some rules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rules: male / female : 0/1 coding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rules: occupations, patients, etc. </a:t>
            </a:r>
          </a:p>
          <a:p>
            <a:pPr marL="2057057" lvl="5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 (banking, consulting): knowledge (coded 1)</a:t>
            </a:r>
          </a:p>
          <a:p>
            <a:pPr marL="2057057" lvl="5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 (plumber, electrician): trade (coded 2)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variable coding, there is no universal “best” scheme or rule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perfect agreement among researchers for these rules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disagreements over coding rules affect quality of results?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0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coding (easiest of all)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3609"/>
            <a:ext cx="10058400" cy="107796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representation of categorical (nominal) and ordinal variables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is converted into interval scale, i.e., interval of 0 to 1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categories, g-1 dummy variables. g=3 for x2 variable</a:t>
            </a:r>
          </a:p>
        </p:txBody>
      </p:sp>
      <p:graphicFrame>
        <p:nvGraphicFramePr>
          <p:cNvPr id="4" name="Google Shape;258;p51"/>
          <p:cNvGraphicFramePr/>
          <p:nvPr>
            <p:extLst>
              <p:ext uri="{D42A27DB-BD31-4B8C-83A1-F6EECF244321}">
                <p14:modId xmlns:p14="http://schemas.microsoft.com/office/powerpoint/2010/main" val="419709822"/>
              </p:ext>
            </p:extLst>
          </p:nvPr>
        </p:nvGraphicFramePr>
        <p:xfrm>
          <a:off x="2758440" y="3444073"/>
          <a:ext cx="5806500" cy="20334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15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1966</Words>
  <Application>Microsoft Macintosh PowerPoint</Application>
  <PresentationFormat>Widescreen</PresentationFormat>
  <Paragraphs>497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Retrospect</vt:lpstr>
      <vt:lpstr>MBAN 6400  S3 – Variable Coding   Hemant Sangwan</vt:lpstr>
      <vt:lpstr>Agenda – Variable coding</vt:lpstr>
      <vt:lpstr>Categorical vs Continuous Variables</vt:lpstr>
      <vt:lpstr>Categorical vs Continuous Variables</vt:lpstr>
      <vt:lpstr>Types of Categorical Variables</vt:lpstr>
      <vt:lpstr>Are Categorical Variables suitable for Analytics?</vt:lpstr>
      <vt:lpstr>Are Categorical Variables suitable for Analytics?</vt:lpstr>
      <vt:lpstr>What is variable coding?</vt:lpstr>
      <vt:lpstr>Dummy coding (easiest of all) </vt:lpstr>
      <vt:lpstr>Dummy coding rule </vt:lpstr>
      <vt:lpstr>Interpretation of dummy coded coefficients</vt:lpstr>
      <vt:lpstr>Hypothesis testing with dummy coded coefficients</vt:lpstr>
      <vt:lpstr>Effect coding </vt:lpstr>
      <vt:lpstr>Effect coding rule </vt:lpstr>
      <vt:lpstr>Interpretation of effect coded coefficients</vt:lpstr>
      <vt:lpstr>Interpretation of effect coded coefficients</vt:lpstr>
      <vt:lpstr>Hypothesis testing with effect coded coefficients</vt:lpstr>
      <vt:lpstr>Dummy vs Effect coding </vt:lpstr>
      <vt:lpstr>Other coding methods – contrast and orthogonal coding</vt:lpstr>
      <vt:lpstr>Other coding methods – contrast and orthogonal coding</vt:lpstr>
      <vt:lpstr>Key features of orthogonal coding</vt:lpstr>
      <vt:lpstr>Dummy vs Effect vs Orthogonal coding</vt:lpstr>
      <vt:lpstr>Variable coding does not change the model outcomes</vt:lpstr>
      <vt:lpstr>Limitations of coding methods </vt:lpstr>
      <vt:lpstr>Recommended Readings 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Science  MMI 1030  Hemant Sangwan</dc:title>
  <dc:creator>Hemant Sangwan</dc:creator>
  <cp:lastModifiedBy>Xingkai Wu</cp:lastModifiedBy>
  <cp:revision>173</cp:revision>
  <dcterms:created xsi:type="dcterms:W3CDTF">2021-08-05T09:50:20Z</dcterms:created>
  <dcterms:modified xsi:type="dcterms:W3CDTF">2022-02-17T20:33:45Z</dcterms:modified>
</cp:coreProperties>
</file>