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64" r:id="rId3"/>
    <p:sldId id="410" r:id="rId4"/>
    <p:sldId id="411" r:id="rId5"/>
    <p:sldId id="456" r:id="rId6"/>
    <p:sldId id="457" r:id="rId7"/>
    <p:sldId id="458" r:id="rId8"/>
    <p:sldId id="459" r:id="rId9"/>
    <p:sldId id="460" r:id="rId10"/>
    <p:sldId id="461" r:id="rId11"/>
    <p:sldId id="462" r:id="rId12"/>
    <p:sldId id="463" r:id="rId13"/>
    <p:sldId id="464" r:id="rId14"/>
    <p:sldId id="465" r:id="rId15"/>
    <p:sldId id="466" r:id="rId16"/>
    <p:sldId id="467" r:id="rId17"/>
    <p:sldId id="468" r:id="rId18"/>
    <p:sldId id="469" r:id="rId19"/>
    <p:sldId id="470" r:id="rId20"/>
    <p:sldId id="471" r:id="rId21"/>
    <p:sldId id="416" r:id="rId22"/>
    <p:sldId id="472" r:id="rId23"/>
    <p:sldId id="473" r:id="rId24"/>
    <p:sldId id="479" r:id="rId25"/>
    <p:sldId id="480" r:id="rId26"/>
    <p:sldId id="475" r:id="rId27"/>
    <p:sldId id="481" r:id="rId28"/>
    <p:sldId id="476" r:id="rId29"/>
    <p:sldId id="477" r:id="rId30"/>
    <p:sldId id="478" r:id="rId31"/>
    <p:sldId id="439" r:id="rId32"/>
    <p:sldId id="440" r:id="rId33"/>
    <p:sldId id="313" r:id="rId34"/>
    <p:sldId id="28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F12705-4A70-B245-AEE9-641FEB5B7139}" v="1" dt="2022-02-17T20:52:39.8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08" autoAdjust="0"/>
    <p:restoredTop sz="94660"/>
  </p:normalViewPr>
  <p:slideViewPr>
    <p:cSldViewPr snapToGrid="0">
      <p:cViewPr varScale="1">
        <p:scale>
          <a:sx n="102" d="100"/>
          <a:sy n="102" d="100"/>
        </p:scale>
        <p:origin x="208" y="1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gkai Wu" userId="ff39b276-e29e-4ef7-851e-48539f5803f5" providerId="ADAL" clId="{A2F12705-4A70-B245-AEE9-641FEB5B7139}"/>
    <pc:docChg chg="modSld">
      <pc:chgData name="Xingkai Wu" userId="ff39b276-e29e-4ef7-851e-48539f5803f5" providerId="ADAL" clId="{A2F12705-4A70-B245-AEE9-641FEB5B7139}" dt="2022-02-17T20:52:46.273" v="2"/>
      <pc:docMkLst>
        <pc:docMk/>
      </pc:docMkLst>
      <pc:sldChg chg="addSp delSp modSp mod">
        <pc:chgData name="Xingkai Wu" userId="ff39b276-e29e-4ef7-851e-48539f5803f5" providerId="ADAL" clId="{A2F12705-4A70-B245-AEE9-641FEB5B7139}" dt="2022-02-17T20:52:46.273" v="2"/>
        <pc:sldMkLst>
          <pc:docMk/>
          <pc:sldMk cId="3036047436" sldId="458"/>
        </pc:sldMkLst>
        <pc:spChg chg="add del mod">
          <ac:chgData name="Xingkai Wu" userId="ff39b276-e29e-4ef7-851e-48539f5803f5" providerId="ADAL" clId="{A2F12705-4A70-B245-AEE9-641FEB5B7139}" dt="2022-02-17T20:52:46.273" v="2"/>
          <ac:spMkLst>
            <pc:docMk/>
            <pc:sldMk cId="3036047436" sldId="458"/>
            <ac:spMk id="4" creationId="{4179FD11-5D20-8641-BFCC-B20D1838788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05B7-4C12-45B7-8630-4807B88CCFAC}" type="datetimeFigureOut">
              <a:rPr lang="en-US" smtClean="0"/>
              <a:t>2/17/22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881B6-1389-4AA2-83B0-B676B7F2BBF3}" type="slidenum">
              <a:rPr lang="en-US" smtClean="0"/>
              <a:t>‹#›</a:t>
            </a:fld>
            <a:endParaRPr lang="en-US"/>
          </a:p>
        </p:txBody>
      </p:sp>
    </p:spTree>
    <p:extLst>
      <p:ext uri="{BB962C8B-B14F-4D97-AF65-F5344CB8AC3E}">
        <p14:creationId xmlns:p14="http://schemas.microsoft.com/office/powerpoint/2010/main" val="4107694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2/17/22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65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2/17/22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83814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2/17/22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593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2/17/22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75786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4DBF81-E95E-4A76-A47C-EA481D1C8073}" type="datetimeFigureOut">
              <a:rPr lang="en-US" smtClean="0"/>
              <a:t>2/17/22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65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4DBF81-E95E-4A76-A47C-EA481D1C8073}" type="datetimeFigureOut">
              <a:rPr lang="en-US" smtClean="0"/>
              <a:t>2/17/22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03493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4DBF81-E95E-4A76-A47C-EA481D1C8073}" type="datetimeFigureOut">
              <a:rPr lang="en-US" smtClean="0"/>
              <a:t>2/17/22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26428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4DBF81-E95E-4A76-A47C-EA481D1C8073}" type="datetimeFigureOut">
              <a:rPr lang="en-US" smtClean="0"/>
              <a:t>2/17/22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82928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4DBF81-E95E-4A76-A47C-EA481D1C8073}" type="datetimeFigureOut">
              <a:rPr lang="en-US" smtClean="0"/>
              <a:t>2/17/22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72400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4DBF81-E95E-4A76-A47C-EA481D1C8073}" type="datetimeFigureOut">
              <a:rPr lang="en-US" smtClean="0"/>
              <a:t>2/17/22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3DB761-FE6A-4780-994E-08EEF474BA74}" type="slidenum">
              <a:rPr lang="en-US" smtClean="0"/>
              <a:t>‹#›</a:t>
            </a:fld>
            <a:endParaRPr lang="en-US" dirty="0"/>
          </a:p>
        </p:txBody>
      </p:sp>
    </p:spTree>
    <p:extLst>
      <p:ext uri="{BB962C8B-B14F-4D97-AF65-F5344CB8AC3E}">
        <p14:creationId xmlns:p14="http://schemas.microsoft.com/office/powerpoint/2010/main" val="99047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4DBF81-E95E-4A76-A47C-EA481D1C8073}" type="datetimeFigureOut">
              <a:rPr lang="en-US" smtClean="0"/>
              <a:t>2/17/22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66156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4DBF81-E95E-4A76-A47C-EA481D1C8073}" type="datetimeFigureOut">
              <a:rPr lang="en-US" smtClean="0"/>
              <a:t>2/17/22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3DB761-FE6A-4780-994E-08EEF474BA74}"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495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forbes.com/sites/adammillsap/2016/07/19/recessions-dont-have-the-same-impact-on-every-city/#1d54f4f7478d" TargetMode="External"/><Relationship Id="rId2" Type="http://schemas.openxmlformats.org/officeDocument/2006/relationships/hyperlink" Target="https://www.nytimes.com/2017/10/10/business/economy/big-citi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opentextbc.ca/researchmethods/chapter/experimental-design/" TargetMode="External"/><Relationship Id="rId7" Type="http://schemas.openxmlformats.org/officeDocument/2006/relationships/hyperlink" Target="https://www.forbes.com/sites/adammillsap/2016/07/19/recessions-dont-have-the-same-impact-on-every-city/#1d54f4f7478d" TargetMode="External"/><Relationship Id="rId2" Type="http://schemas.openxmlformats.org/officeDocument/2006/relationships/hyperlink" Target="https://www.scribbr.com/methodology/experimental-design/" TargetMode="External"/><Relationship Id="rId1" Type="http://schemas.openxmlformats.org/officeDocument/2006/relationships/slideLayout" Target="../slideLayouts/slideLayout2.xml"/><Relationship Id="rId6" Type="http://schemas.openxmlformats.org/officeDocument/2006/relationships/hyperlink" Target="https://www.nytimes.com/2017/10/10/business/economy/big-cities.html" TargetMode="External"/><Relationship Id="rId5" Type="http://schemas.openxmlformats.org/officeDocument/2006/relationships/hyperlink" Target="https://www.nobelprize.org/uploads/2021/10/advanced-economicsciencesprize2021.pdf" TargetMode="External"/><Relationship Id="rId4" Type="http://schemas.openxmlformats.org/officeDocument/2006/relationships/hyperlink" Target="https://www.nobelprize.org/uploads/2021/10/popular-economicsciencesprize2021-3.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68188"/>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MBAN 6400</a:t>
            </a:r>
            <a:br>
              <a:rPr lang="en-US" sz="3200" spc="0" dirty="0">
                <a:solidFill>
                  <a:srgbClr val="0070C0"/>
                </a:solidFill>
                <a:latin typeface="Calibri" panose="020F0502020204030204" pitchFamily="34" charset="0"/>
                <a:cs typeface="Calibri" panose="020F0502020204030204" pitchFamily="34" charset="0"/>
              </a:rPr>
            </a:br>
            <a:br>
              <a:rPr lang="en-US" sz="3200" spc="0" dirty="0">
                <a:solidFill>
                  <a:srgbClr val="0070C0"/>
                </a:solidFill>
                <a:latin typeface="Calibri" panose="020F0502020204030204" pitchFamily="34" charset="0"/>
                <a:cs typeface="Calibri" panose="020F0502020204030204" pitchFamily="34" charset="0"/>
              </a:rPr>
            </a:br>
            <a:r>
              <a:rPr lang="en-US" sz="3200" spc="0" dirty="0">
                <a:solidFill>
                  <a:srgbClr val="0070C0"/>
                </a:solidFill>
                <a:latin typeface="Calibri" panose="020F0502020204030204" pitchFamily="34" charset="0"/>
                <a:cs typeface="Calibri" panose="020F0502020204030204" pitchFamily="34" charset="0"/>
              </a:rPr>
              <a:t>S4 – Experimental Design </a:t>
            </a:r>
            <a:br>
              <a:rPr lang="en-US" sz="3200" spc="0" dirty="0">
                <a:solidFill>
                  <a:srgbClr val="0070C0"/>
                </a:solidFill>
                <a:latin typeface="Calibri" panose="020F0502020204030204" pitchFamily="34" charset="0"/>
                <a:cs typeface="Calibri" panose="020F0502020204030204" pitchFamily="34" charset="0"/>
              </a:rPr>
            </a:br>
            <a:br>
              <a:rPr lang="en-US" sz="2400" spc="0" dirty="0">
                <a:solidFill>
                  <a:srgbClr val="0070C0"/>
                </a:solidFill>
                <a:latin typeface="Calibri" panose="020F0502020204030204" pitchFamily="34" charset="0"/>
                <a:cs typeface="Calibri" panose="020F0502020204030204" pitchFamily="34" charset="0"/>
              </a:rPr>
            </a:br>
            <a:r>
              <a:rPr lang="en-US" sz="2800" spc="0" dirty="0">
                <a:solidFill>
                  <a:schemeClr val="tx1"/>
                </a:solidFill>
                <a:latin typeface="Calibri" panose="020F0502020204030204" pitchFamily="34" charset="0"/>
                <a:cs typeface="Calibri" panose="020F0502020204030204" pitchFamily="34" charset="0"/>
              </a:rPr>
              <a:t>Hemant Sangwan</a:t>
            </a:r>
          </a:p>
        </p:txBody>
      </p:sp>
    </p:spTree>
    <p:extLst>
      <p:ext uri="{BB962C8B-B14F-4D97-AF65-F5344CB8AC3E}">
        <p14:creationId xmlns:p14="http://schemas.microsoft.com/office/powerpoint/2010/main" val="31730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Experimental Design – the process  </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Step 3: Design experimental treatments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How </a:t>
            </a:r>
            <a:r>
              <a:rPr lang="en-US" sz="1800" b="1" dirty="0">
                <a:solidFill>
                  <a:schemeClr val="tx1"/>
                </a:solidFill>
                <a:latin typeface="Calibri" panose="020F0502020204030204" pitchFamily="34" charset="0"/>
                <a:cs typeface="Calibri" panose="020F0502020204030204" pitchFamily="34" charset="0"/>
              </a:rPr>
              <a:t>widely</a:t>
            </a:r>
            <a:r>
              <a:rPr lang="en-US" sz="1800" dirty="0">
                <a:solidFill>
                  <a:schemeClr val="tx1"/>
                </a:solidFill>
                <a:latin typeface="Calibri" panose="020F0502020204030204" pitchFamily="34" charset="0"/>
                <a:cs typeface="Calibri" panose="020F0502020204030204" pitchFamily="34" charset="0"/>
              </a:rPr>
              <a:t> to vary independent variables? For example, cell phone usage: </a:t>
            </a:r>
          </a:p>
          <a:p>
            <a:pPr marL="2257057" lvl="6" indent="-365760">
              <a:lnSpc>
                <a:spcPct val="100000"/>
              </a:lnSpc>
              <a:spcBef>
                <a:spcPts val="0"/>
              </a:spcBef>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10-50 minutes with an incremental value of 10 minutes, i.e., 10, 20, 30, 40, 50 minutes, with control group 0 minute</a:t>
            </a:r>
          </a:p>
          <a:p>
            <a:pPr marL="2257057" lvl="6" indent="-365760">
              <a:lnSpc>
                <a:spcPct val="100000"/>
              </a:lnSpc>
              <a:spcBef>
                <a:spcPts val="0"/>
              </a:spcBef>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10-100 minutes with an incremental value of 20 minutes, i.e., 20, 40, 60, 80, and 100 minutes, with control group 0 minute</a:t>
            </a:r>
          </a:p>
          <a:p>
            <a:pPr marL="1706865" lvl="3" indent="-365760">
              <a:lnSpc>
                <a:spcPct val="100000"/>
              </a:lnSpc>
              <a:spcBef>
                <a:spcPts val="0"/>
              </a:spcBef>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How </a:t>
            </a:r>
            <a:r>
              <a:rPr lang="en-US" sz="1800" b="1" dirty="0">
                <a:solidFill>
                  <a:schemeClr val="tx1"/>
                </a:solidFill>
                <a:latin typeface="Calibri" panose="020F0502020204030204" pitchFamily="34" charset="0"/>
                <a:cs typeface="Calibri" panose="020F0502020204030204" pitchFamily="34" charset="0"/>
              </a:rPr>
              <a:t>finely </a:t>
            </a:r>
            <a:r>
              <a:rPr lang="en-US" sz="1800" dirty="0">
                <a:solidFill>
                  <a:schemeClr val="tx1"/>
                </a:solidFill>
                <a:latin typeface="Calibri" panose="020F0502020204030204" pitchFamily="34" charset="0"/>
                <a:cs typeface="Calibri" panose="020F0502020204030204" pitchFamily="34" charset="0"/>
              </a:rPr>
              <a:t>to vary independent variables? For example, cell phone usage: </a:t>
            </a:r>
          </a:p>
          <a:p>
            <a:pPr marL="2257057" lvl="6" indent="-365760">
              <a:lnSpc>
                <a:spcPct val="100000"/>
              </a:lnSpc>
              <a:spcBef>
                <a:spcPts val="0"/>
              </a:spcBef>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Categorical variable: low (10-20 min), medium (20-40 minutes), and high (40-50 minutes) </a:t>
            </a:r>
          </a:p>
          <a:p>
            <a:pPr marL="2257057" lvl="6" indent="-365760">
              <a:lnSpc>
                <a:spcPct val="100000"/>
              </a:lnSpc>
              <a:spcBef>
                <a:spcPts val="0"/>
              </a:spcBef>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Continuous variable: actual measured minutes </a:t>
            </a:r>
          </a:p>
        </p:txBody>
      </p:sp>
    </p:spTree>
    <p:extLst>
      <p:ext uri="{BB962C8B-B14F-4D97-AF65-F5344CB8AC3E}">
        <p14:creationId xmlns:p14="http://schemas.microsoft.com/office/powerpoint/2010/main" val="3650506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Experimental Design – the process  </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Step 4: Assigning subjects to treatment groups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Completely Randomized  vs Randomized Block (or stratified random) design</a:t>
            </a:r>
          </a:p>
          <a:p>
            <a:pPr marL="2257057" lvl="6" indent="-365760">
              <a:lnSpc>
                <a:spcPct val="100000"/>
              </a:lnSpc>
              <a:spcBef>
                <a:spcPts val="0"/>
              </a:spcBef>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Completely randomized: every subject is assigned to a treatment group at random. E.g. with cell phone usage low / high, each subject is assigned to one of the groups randomly</a:t>
            </a:r>
          </a:p>
          <a:p>
            <a:pPr marL="2257057" lvl="6" indent="-365760">
              <a:lnSpc>
                <a:spcPct val="100000"/>
              </a:lnSpc>
              <a:spcBef>
                <a:spcPts val="0"/>
              </a:spcBef>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Randomized block: first subjects are grouped by, for example, age and then in the group they are randomly assigned between low/high cell phone usage</a:t>
            </a:r>
          </a:p>
          <a:p>
            <a:pPr marL="1706865" lvl="3" indent="-365760">
              <a:lnSpc>
                <a:spcPct val="100000"/>
              </a:lnSpc>
              <a:spcBef>
                <a:spcPts val="0"/>
              </a:spcBef>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Between-subjects vs Within-subjects (or repeated measure) design</a:t>
            </a:r>
          </a:p>
          <a:p>
            <a:pPr marL="2257057" lvl="6" indent="-365760">
              <a:lnSpc>
                <a:spcPct val="100000"/>
              </a:lnSpc>
              <a:spcBef>
                <a:spcPts val="0"/>
              </a:spcBef>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Between-subjects: each subject receives ONLY 1 of the possible treatments, i.e., either low or high cell phone usage</a:t>
            </a:r>
          </a:p>
          <a:p>
            <a:pPr marL="2257057" lvl="6" indent="-365760">
              <a:lnSpc>
                <a:spcPct val="100000"/>
              </a:lnSpc>
              <a:spcBef>
                <a:spcPts val="0"/>
              </a:spcBef>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Within-subjects: each subject, sequentially, receives ALL possible treatments and their response to each treatment is measured</a:t>
            </a:r>
          </a:p>
          <a:p>
            <a:pPr marL="1706865" lvl="3" indent="-365760">
              <a:lnSpc>
                <a:spcPct val="100000"/>
              </a:lnSpc>
              <a:spcBef>
                <a:spcPts val="0"/>
              </a:spcBef>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Quasi-Experiment design: subjects are assigned to groups based on non-random criteria</a:t>
            </a:r>
          </a:p>
        </p:txBody>
      </p:sp>
    </p:spTree>
    <p:extLst>
      <p:ext uri="{BB962C8B-B14F-4D97-AF65-F5344CB8AC3E}">
        <p14:creationId xmlns:p14="http://schemas.microsoft.com/office/powerpoint/2010/main" val="2855359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Experimental Design – the process  </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Step 5: Measurement of Dependent variable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Pretest: Measurement of the dependent variable </a:t>
            </a:r>
            <a:r>
              <a:rPr lang="en-US" sz="1800" b="1" dirty="0">
                <a:solidFill>
                  <a:schemeClr val="tx1"/>
                </a:solidFill>
                <a:latin typeface="Calibri" panose="020F0502020204030204" pitchFamily="34" charset="0"/>
                <a:cs typeface="Calibri" panose="020F0502020204030204" pitchFamily="34" charset="0"/>
              </a:rPr>
              <a:t>prior to changing </a:t>
            </a:r>
            <a:r>
              <a:rPr lang="en-US" sz="1800" dirty="0">
                <a:solidFill>
                  <a:schemeClr val="tx1"/>
                </a:solidFill>
                <a:latin typeface="Calibri" panose="020F0502020204030204" pitchFamily="34" charset="0"/>
                <a:cs typeface="Calibri" panose="020F0502020204030204" pitchFamily="34" charset="0"/>
              </a:rPr>
              <a:t>the independent variable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Posttest: Measuring the dependent variable </a:t>
            </a:r>
            <a:r>
              <a:rPr lang="en-US" sz="1800" b="1" dirty="0">
                <a:solidFill>
                  <a:schemeClr val="tx1"/>
                </a:solidFill>
                <a:latin typeface="Calibri" panose="020F0502020204030204" pitchFamily="34" charset="0"/>
                <a:cs typeface="Calibri" panose="020F0502020204030204" pitchFamily="34" charset="0"/>
              </a:rPr>
              <a:t>after changing </a:t>
            </a:r>
            <a:r>
              <a:rPr lang="en-US" sz="1800" dirty="0">
                <a:solidFill>
                  <a:schemeClr val="tx1"/>
                </a:solidFill>
                <a:latin typeface="Calibri" panose="020F0502020204030204" pitchFamily="34" charset="0"/>
                <a:cs typeface="Calibri" panose="020F0502020204030204" pitchFamily="34" charset="0"/>
              </a:rPr>
              <a:t>the independent variable</a:t>
            </a:r>
          </a:p>
          <a:p>
            <a:pPr marL="1706865" lvl="3" indent="-365760">
              <a:lnSpc>
                <a:spcPct val="100000"/>
              </a:lnSpc>
              <a:spcBef>
                <a:spcPts val="0"/>
              </a:spcBef>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Other considerations: Validity and Reliability of the experiment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An experiment is valid if:</a:t>
            </a:r>
          </a:p>
          <a:p>
            <a:pPr marL="2257057" lvl="6" indent="-365760">
              <a:lnSpc>
                <a:spcPct val="100000"/>
              </a:lnSpc>
              <a:spcBef>
                <a:spcPts val="0"/>
              </a:spcBef>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The observed change in the dependent variable is due to the independent variable (</a:t>
            </a:r>
            <a:r>
              <a:rPr lang="en-US" sz="1600" b="1" dirty="0">
                <a:solidFill>
                  <a:schemeClr val="tx1"/>
                </a:solidFill>
                <a:latin typeface="Calibri" panose="020F0502020204030204" pitchFamily="34" charset="0"/>
                <a:cs typeface="Calibri" panose="020F0502020204030204" pitchFamily="34" charset="0"/>
              </a:rPr>
              <a:t>internal</a:t>
            </a:r>
            <a:r>
              <a:rPr lang="en-US" sz="1600" dirty="0">
                <a:solidFill>
                  <a:schemeClr val="tx1"/>
                </a:solidFill>
                <a:latin typeface="Calibri" panose="020F0502020204030204" pitchFamily="34" charset="0"/>
                <a:cs typeface="Calibri" panose="020F0502020204030204" pitchFamily="34" charset="0"/>
              </a:rPr>
              <a:t> </a:t>
            </a:r>
            <a:r>
              <a:rPr lang="en-US" sz="1600" b="1" dirty="0">
                <a:solidFill>
                  <a:schemeClr val="tx1"/>
                </a:solidFill>
                <a:latin typeface="Calibri" panose="020F0502020204030204" pitchFamily="34" charset="0"/>
                <a:cs typeface="Calibri" panose="020F0502020204030204" pitchFamily="34" charset="0"/>
              </a:rPr>
              <a:t>validity</a:t>
            </a:r>
            <a:r>
              <a:rPr lang="en-US" sz="1600" dirty="0">
                <a:solidFill>
                  <a:schemeClr val="tx1"/>
                </a:solidFill>
                <a:latin typeface="Calibri" panose="020F0502020204030204" pitchFamily="34" charset="0"/>
                <a:cs typeface="Calibri" panose="020F0502020204030204" pitchFamily="34" charset="0"/>
              </a:rPr>
              <a:t>), i.e., the way study was conducted supports the conclusion that the independent variable caused any observed differences in the dependent variable</a:t>
            </a:r>
          </a:p>
          <a:p>
            <a:pPr marL="2257057" lvl="6" indent="-365760">
              <a:lnSpc>
                <a:spcPct val="100000"/>
              </a:lnSpc>
              <a:spcBef>
                <a:spcPts val="0"/>
              </a:spcBef>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The results of the experiment apply to the “real world” outside the experimental setting (</a:t>
            </a:r>
            <a:r>
              <a:rPr lang="en-US" sz="1600" b="1" dirty="0">
                <a:solidFill>
                  <a:schemeClr val="tx1"/>
                </a:solidFill>
                <a:latin typeface="Calibri" panose="020F0502020204030204" pitchFamily="34" charset="0"/>
                <a:cs typeface="Calibri" panose="020F0502020204030204" pitchFamily="34" charset="0"/>
              </a:rPr>
              <a:t>external validity</a:t>
            </a:r>
            <a:r>
              <a:rPr lang="en-US" sz="1600" dirty="0">
                <a:solidFill>
                  <a:schemeClr val="tx1"/>
                </a:solidFill>
                <a:latin typeface="Calibri" panose="020F0502020204030204" pitchFamily="34" charset="0"/>
                <a:cs typeface="Calibri" panose="020F0502020204030204" pitchFamily="34" charset="0"/>
              </a:rPr>
              <a:t>), i.e., the way study was conducted supports </a:t>
            </a:r>
            <a:r>
              <a:rPr lang="en-US" sz="1600" b="1" dirty="0">
                <a:solidFill>
                  <a:schemeClr val="tx1"/>
                </a:solidFill>
                <a:latin typeface="Calibri" panose="020F0502020204030204" pitchFamily="34" charset="0"/>
                <a:cs typeface="Calibri" panose="020F0502020204030204" pitchFamily="34" charset="0"/>
              </a:rPr>
              <a:t>generalizing</a:t>
            </a:r>
            <a:r>
              <a:rPr lang="en-US" sz="1600" dirty="0">
                <a:solidFill>
                  <a:schemeClr val="tx1"/>
                </a:solidFill>
                <a:latin typeface="Calibri" panose="020F0502020204030204" pitchFamily="34" charset="0"/>
                <a:cs typeface="Calibri" panose="020F0502020204030204" pitchFamily="34" charset="0"/>
              </a:rPr>
              <a:t> the results to people and situations beyond those actually studied</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An experience is reliable if results are </a:t>
            </a:r>
            <a:r>
              <a:rPr lang="en-US" sz="1800" b="1" dirty="0">
                <a:solidFill>
                  <a:schemeClr val="tx1"/>
                </a:solidFill>
                <a:latin typeface="Calibri" panose="020F0502020204030204" pitchFamily="34" charset="0"/>
                <a:cs typeface="Calibri" panose="020F0502020204030204" pitchFamily="34" charset="0"/>
              </a:rPr>
              <a:t>consistence</a:t>
            </a:r>
            <a:r>
              <a:rPr lang="en-US" sz="1800" dirty="0">
                <a:solidFill>
                  <a:schemeClr val="tx1"/>
                </a:solidFill>
                <a:latin typeface="Calibri" panose="020F0502020204030204" pitchFamily="34" charset="0"/>
                <a:cs typeface="Calibri" panose="020F0502020204030204" pitchFamily="34" charset="0"/>
              </a:rPr>
              <a:t>, i.e., results can be reproduced under the same conditions</a:t>
            </a:r>
          </a:p>
        </p:txBody>
      </p:sp>
    </p:spTree>
    <p:extLst>
      <p:ext uri="{BB962C8B-B14F-4D97-AF65-F5344CB8AC3E}">
        <p14:creationId xmlns:p14="http://schemas.microsoft.com/office/powerpoint/2010/main" val="89069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Experimental Design when manipulating two or more IVs</a:t>
            </a:r>
            <a:br>
              <a:rPr lang="en-US" sz="3200" spc="0" dirty="0">
                <a:solidFill>
                  <a:srgbClr val="0070C0"/>
                </a:solidFill>
                <a:latin typeface="Calibri" panose="020F0502020204030204" pitchFamily="34" charset="0"/>
                <a:cs typeface="Calibri" panose="020F0502020204030204" pitchFamily="34" charset="0"/>
              </a:rPr>
            </a:br>
            <a:r>
              <a:rPr lang="en-US" sz="2000" spc="0" dirty="0">
                <a:solidFill>
                  <a:srgbClr val="0070C0"/>
                </a:solidFill>
                <a:latin typeface="Calibri" panose="020F0502020204030204" pitchFamily="34" charset="0"/>
                <a:cs typeface="Calibri" panose="020F0502020204030204" pitchFamily="34" charset="0"/>
              </a:rPr>
              <a:t>(Factorial design) </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Factorial design: </a:t>
            </a:r>
            <a:r>
              <a:rPr lang="en-US" dirty="0">
                <a:solidFill>
                  <a:schemeClr val="tx1"/>
                </a:solidFill>
                <a:latin typeface="Calibri" panose="020F0502020204030204" pitchFamily="34" charset="0"/>
                <a:cs typeface="Calibri" panose="020F0502020204030204" pitchFamily="34" charset="0"/>
              </a:rPr>
              <a:t>An experimental design that consists of two or more factors (IVs), with each factor having multiple discrete possible values or “levels”</a:t>
            </a:r>
          </a:p>
          <a:p>
            <a:pPr marL="1706865" lvl="3" indent="-365760">
              <a:lnSpc>
                <a:spcPct val="100000"/>
              </a:lnSpc>
              <a:spcBef>
                <a:spcPts val="0"/>
              </a:spcBef>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Full factorial design (fully crossed design): All possible factor levels combinations are investigated</a:t>
            </a:r>
          </a:p>
          <a:p>
            <a:pPr marL="1706865" lvl="3" indent="-365760">
              <a:lnSpc>
                <a:spcPct val="100000"/>
              </a:lnSpc>
              <a:spcBef>
                <a:spcPts val="0"/>
              </a:spcBef>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Partial factorial design: Only selected factor-level combinations are investigated </a:t>
            </a:r>
          </a:p>
        </p:txBody>
      </p:sp>
    </p:spTree>
    <p:extLst>
      <p:ext uri="{BB962C8B-B14F-4D97-AF65-F5344CB8AC3E}">
        <p14:creationId xmlns:p14="http://schemas.microsoft.com/office/powerpoint/2010/main" val="1032280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Example – Factorial Design </a:t>
            </a:r>
          </a:p>
        </p:txBody>
      </p:sp>
      <p:sp>
        <p:nvSpPr>
          <p:cNvPr id="3" name="Content Placeholder 2"/>
          <p:cNvSpPr>
            <a:spLocks noGrp="1"/>
          </p:cNvSpPr>
          <p:nvPr>
            <p:ph idx="1"/>
          </p:nvPr>
        </p:nvSpPr>
        <p:spPr>
          <a:xfrm>
            <a:off x="1097278" y="1762607"/>
            <a:ext cx="10058401" cy="1050262"/>
          </a:xfrm>
        </p:spPr>
        <p:txBody>
          <a:bodyPr>
            <a:noAutofit/>
          </a:bodyPr>
          <a:lstStyle/>
          <a:p>
            <a:pPr marL="891540" lvl="1" indent="-34290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ea typeface="EB Garamond"/>
                <a:cs typeface="Calibri" panose="020F0502020204030204" pitchFamily="34" charset="0"/>
              </a:rPr>
              <a:t>Two factors or IVs – Shape and Colour of cookies Toronto, Montreal </a:t>
            </a:r>
          </a:p>
          <a:p>
            <a:pPr marL="1097280" lvl="2" indent="-342900">
              <a:lnSpc>
                <a:spcPct val="100000"/>
              </a:lnSpc>
              <a:spcBef>
                <a:spcPts val="0"/>
              </a:spcBef>
              <a:spcAft>
                <a:spcPts val="0"/>
              </a:spcAft>
              <a:buClr>
                <a:srgbClr val="000000"/>
              </a:buClr>
              <a:buSzPct val="80000"/>
              <a:buFont typeface="EB Garamond"/>
              <a:buChar char="○"/>
              <a:defRPr/>
            </a:pPr>
            <a:r>
              <a:rPr lang="en-US" sz="1800" b="1" dirty="0">
                <a:solidFill>
                  <a:schemeClr val="tx1"/>
                </a:solidFill>
                <a:latin typeface="Calibri" panose="020F0502020204030204" pitchFamily="34" charset="0"/>
                <a:cs typeface="Calibri" panose="020F0502020204030204" pitchFamily="34" charset="0"/>
              </a:rPr>
              <a:t>Shape</a:t>
            </a:r>
            <a:r>
              <a:rPr lang="en-US" sz="1800" dirty="0">
                <a:solidFill>
                  <a:schemeClr val="tx1"/>
                </a:solidFill>
                <a:latin typeface="Calibri" panose="020F0502020204030204" pitchFamily="34" charset="0"/>
                <a:cs typeface="Calibri" panose="020F0502020204030204" pitchFamily="34" charset="0"/>
              </a:rPr>
              <a:t>: three levels – triangle, circle, square.  </a:t>
            </a:r>
            <a:r>
              <a:rPr lang="en-US" sz="1800" b="1" dirty="0">
                <a:solidFill>
                  <a:schemeClr val="tx1"/>
                </a:solidFill>
                <a:latin typeface="Calibri" panose="020F0502020204030204" pitchFamily="34" charset="0"/>
                <a:cs typeface="Calibri" panose="020F0502020204030204" pitchFamily="34" charset="0"/>
              </a:rPr>
              <a:t>Colour</a:t>
            </a:r>
            <a:r>
              <a:rPr lang="en-US" sz="1800" dirty="0">
                <a:solidFill>
                  <a:schemeClr val="tx1"/>
                </a:solidFill>
                <a:latin typeface="Calibri" panose="020F0502020204030204" pitchFamily="34" charset="0"/>
                <a:cs typeface="Calibri" panose="020F0502020204030204" pitchFamily="34" charset="0"/>
              </a:rPr>
              <a:t>: three levels – red, blue, yellow </a:t>
            </a:r>
          </a:p>
          <a:p>
            <a:pPr marL="1097280" lvl="2"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rPr>
              <a:t>DV: Preference for cookies: 1 is the most preferred, 9 is the least preferred</a:t>
            </a:r>
          </a:p>
          <a:p>
            <a:pPr marL="1097280" lvl="2" indent="-342900">
              <a:lnSpc>
                <a:spcPct val="100000"/>
              </a:lnSpc>
              <a:spcBef>
                <a:spcPts val="0"/>
              </a:spcBef>
              <a:spcAft>
                <a:spcPts val="0"/>
              </a:spcAft>
              <a:buClr>
                <a:srgbClr val="000000"/>
              </a:buClr>
              <a:buSzPct val="80000"/>
              <a:buFont typeface="EB Garamond"/>
              <a:buChar char="○"/>
              <a:defRPr/>
            </a:pPr>
            <a:endParaRPr lang="en-US" sz="18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rgbClr val="000000"/>
              </a:solidFill>
              <a:latin typeface="Calibri" panose="020F0502020204030204" pitchFamily="34" charset="0"/>
              <a:ea typeface="EB Garamond"/>
              <a:cs typeface="Calibri" panose="020F0502020204030204" pitchFamily="34" charset="0"/>
              <a:sym typeface="EB Garamond"/>
            </a:endParaRPr>
          </a:p>
          <a:p>
            <a:pPr marL="548640" lvl="1" indent="0">
              <a:lnSpc>
                <a:spcPct val="100000"/>
              </a:lnSpc>
              <a:spcBef>
                <a:spcPts val="0"/>
              </a:spcBef>
              <a:spcAft>
                <a:spcPts val="0"/>
              </a:spcAft>
              <a:buClrTx/>
              <a:buSzPct val="100000"/>
              <a:buNone/>
            </a:pPr>
            <a:endParaRPr lang="en-US" sz="2400" i="1" dirty="0">
              <a:solidFill>
                <a:srgbClr val="000000"/>
              </a:solidFill>
              <a:latin typeface="Calibri" panose="020F0502020204030204" pitchFamily="34" charset="0"/>
              <a:ea typeface="EB Garamond"/>
              <a:cs typeface="Calibri" panose="020F0502020204030204" pitchFamily="34" charset="0"/>
              <a:sym typeface="EB Garamond"/>
            </a:endParaRPr>
          </a:p>
        </p:txBody>
      </p:sp>
      <p:pic>
        <p:nvPicPr>
          <p:cNvPr id="5" name="Google Shape;926;gc3a4e366fe_0_12"/>
          <p:cNvPicPr preferRelativeResize="0"/>
          <p:nvPr/>
        </p:nvPicPr>
        <p:blipFill>
          <a:blip r:embed="rId2">
            <a:alphaModFix/>
          </a:blip>
          <a:stretch>
            <a:fillRect/>
          </a:stretch>
        </p:blipFill>
        <p:spPr>
          <a:xfrm>
            <a:off x="1994263" y="3074302"/>
            <a:ext cx="3936274" cy="1976846"/>
          </a:xfrm>
          <a:prstGeom prst="rect">
            <a:avLst/>
          </a:prstGeom>
          <a:noFill/>
          <a:ln>
            <a:noFill/>
          </a:ln>
        </p:spPr>
      </p:pic>
      <p:sp>
        <p:nvSpPr>
          <p:cNvPr id="7" name="TextBox 6"/>
          <p:cNvSpPr txBox="1"/>
          <p:nvPr/>
        </p:nvSpPr>
        <p:spPr>
          <a:xfrm>
            <a:off x="2534195" y="5303519"/>
            <a:ext cx="2609689" cy="369332"/>
          </a:xfrm>
          <a:prstGeom prst="rect">
            <a:avLst/>
          </a:prstGeom>
          <a:noFill/>
        </p:spPr>
        <p:txBody>
          <a:bodyPr wrap="none" rtlCol="0">
            <a:spAutoFit/>
          </a:bodyPr>
          <a:lstStyle/>
          <a:p>
            <a:r>
              <a:rPr lang="en-US" dirty="0"/>
              <a:t>3 x 3 FULL factorial design</a:t>
            </a:r>
          </a:p>
        </p:txBody>
      </p:sp>
      <p:pic>
        <p:nvPicPr>
          <p:cNvPr id="9" name="Picture 8"/>
          <p:cNvPicPr>
            <a:picLocks noChangeAspect="1"/>
          </p:cNvPicPr>
          <p:nvPr/>
        </p:nvPicPr>
        <p:blipFill rotWithShape="1">
          <a:blip r:embed="rId3"/>
          <a:srcRect r="27666" b="33922"/>
          <a:stretch/>
        </p:blipFill>
        <p:spPr>
          <a:xfrm>
            <a:off x="7314158" y="3410110"/>
            <a:ext cx="2848745" cy="1305230"/>
          </a:xfrm>
          <a:prstGeom prst="rect">
            <a:avLst/>
          </a:prstGeom>
        </p:spPr>
      </p:pic>
      <p:sp>
        <p:nvSpPr>
          <p:cNvPr id="10" name="TextBox 9"/>
          <p:cNvSpPr txBox="1"/>
          <p:nvPr/>
        </p:nvSpPr>
        <p:spPr>
          <a:xfrm>
            <a:off x="7531873" y="5303519"/>
            <a:ext cx="2811539" cy="369332"/>
          </a:xfrm>
          <a:prstGeom prst="rect">
            <a:avLst/>
          </a:prstGeom>
          <a:noFill/>
        </p:spPr>
        <p:txBody>
          <a:bodyPr wrap="none" rtlCol="0">
            <a:spAutoFit/>
          </a:bodyPr>
          <a:lstStyle/>
          <a:p>
            <a:r>
              <a:rPr lang="en-US" dirty="0"/>
              <a:t>2 x 2 Partial factorial design</a:t>
            </a:r>
          </a:p>
        </p:txBody>
      </p:sp>
    </p:spTree>
    <p:extLst>
      <p:ext uri="{BB962C8B-B14F-4D97-AF65-F5344CB8AC3E}">
        <p14:creationId xmlns:p14="http://schemas.microsoft.com/office/powerpoint/2010/main" val="2039600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Example – Factorial Design</a:t>
            </a:r>
          </a:p>
        </p:txBody>
      </p:sp>
      <p:sp>
        <p:nvSpPr>
          <p:cNvPr id="3" name="Content Placeholder 2"/>
          <p:cNvSpPr>
            <a:spLocks noGrp="1"/>
          </p:cNvSpPr>
          <p:nvPr>
            <p:ph idx="1"/>
          </p:nvPr>
        </p:nvSpPr>
        <p:spPr>
          <a:xfrm>
            <a:off x="1097278" y="1762607"/>
            <a:ext cx="10058401" cy="1303866"/>
          </a:xfrm>
        </p:spPr>
        <p:txBody>
          <a:bodyPr>
            <a:noAutofit/>
          </a:bodyPr>
          <a:lstStyle/>
          <a:p>
            <a:pPr marL="891540" lvl="1" indent="-34290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ea typeface="EB Garamond"/>
                <a:cs typeface="Calibri" panose="020F0502020204030204" pitchFamily="34" charset="0"/>
              </a:rPr>
              <a:t>Three factors or IVs – Shape, Colour, City  </a:t>
            </a:r>
          </a:p>
          <a:p>
            <a:pPr marL="1097280" lvl="2" indent="-342900">
              <a:lnSpc>
                <a:spcPct val="100000"/>
              </a:lnSpc>
              <a:spcBef>
                <a:spcPts val="0"/>
              </a:spcBef>
              <a:spcAft>
                <a:spcPts val="0"/>
              </a:spcAft>
              <a:buClr>
                <a:srgbClr val="000000"/>
              </a:buClr>
              <a:buSzPct val="80000"/>
              <a:buFont typeface="EB Garamond"/>
              <a:buChar char="○"/>
              <a:defRPr/>
            </a:pPr>
            <a:r>
              <a:rPr lang="en-US" sz="1800" b="1" dirty="0">
                <a:solidFill>
                  <a:schemeClr val="tx1"/>
                </a:solidFill>
                <a:latin typeface="Calibri" panose="020F0502020204030204" pitchFamily="34" charset="0"/>
                <a:cs typeface="Calibri" panose="020F0502020204030204" pitchFamily="34" charset="0"/>
              </a:rPr>
              <a:t>Shape</a:t>
            </a:r>
            <a:r>
              <a:rPr lang="en-US" sz="1800" dirty="0">
                <a:solidFill>
                  <a:schemeClr val="tx1"/>
                </a:solidFill>
                <a:latin typeface="Calibri" panose="020F0502020204030204" pitchFamily="34" charset="0"/>
                <a:cs typeface="Calibri" panose="020F0502020204030204" pitchFamily="34" charset="0"/>
              </a:rPr>
              <a:t>: three levels – triangle, circle, square.  </a:t>
            </a:r>
            <a:r>
              <a:rPr lang="en-US" sz="1800" b="1" dirty="0">
                <a:solidFill>
                  <a:schemeClr val="tx1"/>
                </a:solidFill>
                <a:latin typeface="Calibri" panose="020F0502020204030204" pitchFamily="34" charset="0"/>
                <a:cs typeface="Calibri" panose="020F0502020204030204" pitchFamily="34" charset="0"/>
              </a:rPr>
              <a:t>Colour</a:t>
            </a:r>
            <a:r>
              <a:rPr lang="en-US" sz="1800" dirty="0">
                <a:solidFill>
                  <a:schemeClr val="tx1"/>
                </a:solidFill>
                <a:latin typeface="Calibri" panose="020F0502020204030204" pitchFamily="34" charset="0"/>
                <a:cs typeface="Calibri" panose="020F0502020204030204" pitchFamily="34" charset="0"/>
              </a:rPr>
              <a:t>: three levels – red, blue, yellow. City: Two levels – Toronto, Montreal </a:t>
            </a:r>
          </a:p>
          <a:p>
            <a:pPr marL="1097280" lvl="2"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rPr>
              <a:t>DV: Preference for cookies: 1 is the most preferred, 9 is the least preferred</a:t>
            </a:r>
          </a:p>
          <a:p>
            <a:pPr marL="1097280" lvl="2" indent="-342900">
              <a:lnSpc>
                <a:spcPct val="100000"/>
              </a:lnSpc>
              <a:spcBef>
                <a:spcPts val="0"/>
              </a:spcBef>
              <a:spcAft>
                <a:spcPts val="0"/>
              </a:spcAft>
              <a:buClr>
                <a:srgbClr val="000000"/>
              </a:buClr>
              <a:buSzPct val="80000"/>
              <a:buFont typeface="EB Garamond"/>
              <a:buChar char="○"/>
              <a:defRPr/>
            </a:pPr>
            <a:endParaRPr lang="en-US" sz="1800" dirty="0">
              <a:solidFill>
                <a:schemeClr val="tx1"/>
              </a:solidFill>
              <a:latin typeface="Calibri" panose="020F0502020204030204" pitchFamily="34" charset="0"/>
              <a:cs typeface="Calibri" panose="020F0502020204030204" pitchFamily="34" charset="0"/>
            </a:endParaRPr>
          </a:p>
          <a:p>
            <a:pPr marL="1097280" lvl="2" indent="-342900">
              <a:lnSpc>
                <a:spcPct val="100000"/>
              </a:lnSpc>
              <a:spcBef>
                <a:spcPts val="0"/>
              </a:spcBef>
              <a:spcAft>
                <a:spcPts val="0"/>
              </a:spcAft>
              <a:buClr>
                <a:srgbClr val="000000"/>
              </a:buClr>
              <a:buSzPct val="80000"/>
              <a:buFont typeface="EB Garamond"/>
              <a:buChar char="○"/>
              <a:defRPr/>
            </a:pPr>
            <a:endParaRPr lang="en-US" sz="2400" dirty="0">
              <a:solidFill>
                <a:srgbClr val="000000"/>
              </a:solidFill>
              <a:latin typeface="Calibri" panose="020F0502020204030204" pitchFamily="34" charset="0"/>
              <a:ea typeface="EB Garamond"/>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rgbClr val="000000"/>
              </a:solidFill>
              <a:latin typeface="Calibri" panose="020F0502020204030204" pitchFamily="34" charset="0"/>
              <a:ea typeface="EB Garamond"/>
              <a:cs typeface="Calibri" panose="020F0502020204030204" pitchFamily="34" charset="0"/>
              <a:sym typeface="EB Garamond"/>
            </a:endParaRPr>
          </a:p>
          <a:p>
            <a:pPr marL="548640" lvl="1" indent="0">
              <a:lnSpc>
                <a:spcPct val="100000"/>
              </a:lnSpc>
              <a:spcBef>
                <a:spcPts val="0"/>
              </a:spcBef>
              <a:spcAft>
                <a:spcPts val="0"/>
              </a:spcAft>
              <a:buClrTx/>
              <a:buSzPct val="100000"/>
              <a:buNone/>
            </a:pPr>
            <a:endParaRPr lang="en-US" sz="2400" i="1" dirty="0">
              <a:solidFill>
                <a:srgbClr val="000000"/>
              </a:solidFill>
              <a:latin typeface="Calibri" panose="020F0502020204030204" pitchFamily="34" charset="0"/>
              <a:ea typeface="EB Garamond"/>
              <a:cs typeface="Calibri" panose="020F0502020204030204" pitchFamily="34" charset="0"/>
              <a:sym typeface="EB Garamond"/>
            </a:endParaRPr>
          </a:p>
        </p:txBody>
      </p:sp>
      <p:pic>
        <p:nvPicPr>
          <p:cNvPr id="5" name="Google Shape;926;gc3a4e366fe_0_12"/>
          <p:cNvPicPr preferRelativeResize="0"/>
          <p:nvPr/>
        </p:nvPicPr>
        <p:blipFill>
          <a:blip r:embed="rId2">
            <a:alphaModFix/>
          </a:blip>
          <a:stretch>
            <a:fillRect/>
          </a:stretch>
        </p:blipFill>
        <p:spPr>
          <a:xfrm>
            <a:off x="2215451" y="3339947"/>
            <a:ext cx="3096797" cy="2370575"/>
          </a:xfrm>
          <a:prstGeom prst="rect">
            <a:avLst/>
          </a:prstGeom>
          <a:noFill/>
          <a:ln>
            <a:noFill/>
          </a:ln>
        </p:spPr>
      </p:pic>
      <p:pic>
        <p:nvPicPr>
          <p:cNvPr id="6" name="Google Shape;927;gc3a4e366fe_0_12"/>
          <p:cNvPicPr preferRelativeResize="0"/>
          <p:nvPr/>
        </p:nvPicPr>
        <p:blipFill>
          <a:blip r:embed="rId3">
            <a:alphaModFix/>
          </a:blip>
          <a:stretch>
            <a:fillRect/>
          </a:stretch>
        </p:blipFill>
        <p:spPr>
          <a:xfrm>
            <a:off x="6881352" y="3455521"/>
            <a:ext cx="3045891" cy="2332585"/>
          </a:xfrm>
          <a:prstGeom prst="rect">
            <a:avLst/>
          </a:prstGeom>
          <a:noFill/>
          <a:ln>
            <a:noFill/>
          </a:ln>
        </p:spPr>
      </p:pic>
      <p:sp>
        <p:nvSpPr>
          <p:cNvPr id="4" name="TextBox 3"/>
          <p:cNvSpPr txBox="1"/>
          <p:nvPr/>
        </p:nvSpPr>
        <p:spPr>
          <a:xfrm>
            <a:off x="3346812" y="3001393"/>
            <a:ext cx="83407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Toronto</a:t>
            </a:r>
          </a:p>
        </p:txBody>
      </p:sp>
      <p:sp>
        <p:nvSpPr>
          <p:cNvPr id="8" name="TextBox 7"/>
          <p:cNvSpPr txBox="1"/>
          <p:nvPr/>
        </p:nvSpPr>
        <p:spPr>
          <a:xfrm>
            <a:off x="8034498" y="3033933"/>
            <a:ext cx="959109"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Montreal</a:t>
            </a:r>
          </a:p>
        </p:txBody>
      </p:sp>
      <p:sp>
        <p:nvSpPr>
          <p:cNvPr id="9" name="TextBox 8"/>
          <p:cNvSpPr txBox="1"/>
          <p:nvPr/>
        </p:nvSpPr>
        <p:spPr>
          <a:xfrm>
            <a:off x="4467498" y="5871140"/>
            <a:ext cx="2931893" cy="369332"/>
          </a:xfrm>
          <a:prstGeom prst="rect">
            <a:avLst/>
          </a:prstGeom>
          <a:noFill/>
        </p:spPr>
        <p:txBody>
          <a:bodyPr wrap="none" rtlCol="0">
            <a:spAutoFit/>
          </a:bodyPr>
          <a:lstStyle/>
          <a:p>
            <a:r>
              <a:rPr lang="en-US" dirty="0"/>
              <a:t>3 x 3 x 2 FULL factorial design</a:t>
            </a:r>
          </a:p>
        </p:txBody>
      </p:sp>
    </p:spTree>
    <p:extLst>
      <p:ext uri="{BB962C8B-B14F-4D97-AF65-F5344CB8AC3E}">
        <p14:creationId xmlns:p14="http://schemas.microsoft.com/office/powerpoint/2010/main" val="138240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Main and Interaction effects in factorial design</a:t>
            </a:r>
            <a:r>
              <a:rPr lang="en-US" sz="2000" spc="0" dirty="0">
                <a:solidFill>
                  <a:srgbClr val="0070C0"/>
                </a:solidFill>
                <a:latin typeface="Calibri" panose="020F0502020204030204" pitchFamily="34" charset="0"/>
                <a:cs typeface="Calibri" panose="020F0502020204030204" pitchFamily="34" charset="0"/>
              </a:rPr>
              <a:t> </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Main effects: </a:t>
            </a:r>
            <a:r>
              <a:rPr lang="en-US" dirty="0">
                <a:solidFill>
                  <a:schemeClr val="tx1"/>
                </a:solidFill>
                <a:latin typeface="Calibri" panose="020F0502020204030204" pitchFamily="34" charset="0"/>
                <a:cs typeface="Calibri" panose="020F0502020204030204" pitchFamily="34" charset="0"/>
              </a:rPr>
              <a:t>The effects of just 1 independent variable on dependent variable, ignoring the effects of the rest of the independent variables</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Effect of red colour on consumer choice: (1+2+3) / 3 = 2</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Effect of triangle on consumer choice: (1+4+7)/3 = 4</a:t>
            </a: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Interaction effects: </a:t>
            </a:r>
            <a:r>
              <a:rPr lang="en-US" dirty="0">
                <a:solidFill>
                  <a:schemeClr val="tx1"/>
                </a:solidFill>
                <a:latin typeface="Calibri" panose="020F0502020204030204" pitchFamily="34" charset="0"/>
                <a:cs typeface="Calibri" panose="020F0502020204030204" pitchFamily="34" charset="0"/>
              </a:rPr>
              <a:t>When effect of an independent variable (on DV) </a:t>
            </a:r>
            <a:r>
              <a:rPr lang="en-US" b="1" dirty="0">
                <a:solidFill>
                  <a:schemeClr val="tx1"/>
                </a:solidFill>
                <a:latin typeface="Calibri" panose="020F0502020204030204" pitchFamily="34" charset="0"/>
                <a:cs typeface="Calibri" panose="020F0502020204030204" pitchFamily="34" charset="0"/>
              </a:rPr>
              <a:t>depends</a:t>
            </a:r>
            <a:r>
              <a:rPr lang="en-US" dirty="0">
                <a:solidFill>
                  <a:schemeClr val="tx1"/>
                </a:solidFill>
                <a:latin typeface="Calibri" panose="020F0502020204030204" pitchFamily="34" charset="0"/>
                <a:cs typeface="Calibri" panose="020F0502020204030204" pitchFamily="34" charset="0"/>
              </a:rPr>
              <a:t> on the level of another independent variable. </a:t>
            </a:r>
            <a:r>
              <a:rPr lang="en-US" dirty="0">
                <a:solidFill>
                  <a:schemeClr val="tx1"/>
                </a:solidFill>
                <a:latin typeface="Calibri" panose="020F0502020204030204" pitchFamily="34" charset="0"/>
                <a:cs typeface="Calibri" panose="020F0502020204030204" pitchFamily="34" charset="0"/>
                <a:sym typeface="EB Garamond"/>
              </a:rPr>
              <a:t>When effect of x1→ y changes with the level of another variable x2,</a:t>
            </a:r>
            <a:r>
              <a:rPr lang="en-US" b="1" dirty="0">
                <a:solidFill>
                  <a:schemeClr val="tx1"/>
                </a:solidFill>
                <a:latin typeface="Calibri" panose="020F0502020204030204" pitchFamily="34" charset="0"/>
                <a:cs typeface="Calibri" panose="020F0502020204030204" pitchFamily="34" charset="0"/>
                <a:sym typeface="EB Garamond"/>
              </a:rPr>
              <a:t> </a:t>
            </a:r>
            <a:r>
              <a:rPr lang="en-US" sz="1600" dirty="0">
                <a:solidFill>
                  <a:srgbClr val="000000"/>
                </a:solidFill>
                <a:latin typeface="Calibri" panose="020F0502020204030204" pitchFamily="34" charset="0"/>
                <a:ea typeface="EB Garamond"/>
                <a:cs typeface="Calibri" panose="020F0502020204030204" pitchFamily="34" charset="0"/>
                <a:sym typeface="EB Garamond"/>
              </a:rPr>
              <a:t>i.e., x1</a:t>
            </a:r>
            <a:r>
              <a:rPr lang="en-US" sz="1600" baseline="-25000" dirty="0">
                <a:solidFill>
                  <a:srgbClr val="000000"/>
                </a:solidFill>
                <a:latin typeface="Calibri" panose="020F0502020204030204" pitchFamily="34" charset="0"/>
                <a:ea typeface="EB Garamond"/>
                <a:cs typeface="Calibri" panose="020F0502020204030204" pitchFamily="34" charset="0"/>
                <a:sym typeface="EB Garamond"/>
              </a:rPr>
              <a:t>x2=a</a:t>
            </a:r>
            <a:r>
              <a:rPr lang="en-US" sz="1600" dirty="0">
                <a:solidFill>
                  <a:srgbClr val="000000"/>
                </a:solidFill>
                <a:latin typeface="Calibri" panose="020F0502020204030204" pitchFamily="34" charset="0"/>
                <a:ea typeface="EB Garamond"/>
                <a:cs typeface="Calibri" panose="020F0502020204030204" pitchFamily="34" charset="0"/>
                <a:sym typeface="EB Garamond"/>
              </a:rPr>
              <a:t>→ y ≠ x1</a:t>
            </a:r>
            <a:r>
              <a:rPr lang="en-US" sz="1600" baseline="-25000" dirty="0">
                <a:solidFill>
                  <a:srgbClr val="000000"/>
                </a:solidFill>
                <a:latin typeface="Calibri" panose="020F0502020204030204" pitchFamily="34" charset="0"/>
                <a:ea typeface="EB Garamond"/>
                <a:cs typeface="Calibri" panose="020F0502020204030204" pitchFamily="34" charset="0"/>
                <a:sym typeface="EB Garamond"/>
              </a:rPr>
              <a:t>x2=b</a:t>
            </a:r>
            <a:r>
              <a:rPr lang="en-US" sz="1600" dirty="0">
                <a:solidFill>
                  <a:srgbClr val="000000"/>
                </a:solidFill>
                <a:latin typeface="Calibri" panose="020F0502020204030204" pitchFamily="34" charset="0"/>
                <a:ea typeface="EB Garamond"/>
                <a:cs typeface="Calibri" panose="020F0502020204030204" pitchFamily="34" charset="0"/>
                <a:sym typeface="EB Garamond"/>
              </a:rPr>
              <a:t>→ y</a:t>
            </a:r>
            <a:endParaRPr lang="en-US"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Effect of </a:t>
            </a:r>
            <a:r>
              <a:rPr lang="en-US" sz="1600" b="1" dirty="0">
                <a:solidFill>
                  <a:schemeClr val="tx1"/>
                </a:solidFill>
                <a:latin typeface="Calibri" panose="020F0502020204030204" pitchFamily="34" charset="0"/>
                <a:cs typeface="Calibri" panose="020F0502020204030204" pitchFamily="34" charset="0"/>
              </a:rPr>
              <a:t>red colour </a:t>
            </a:r>
            <a:r>
              <a:rPr lang="en-US" sz="1600" dirty="0">
                <a:solidFill>
                  <a:schemeClr val="tx1"/>
                </a:solidFill>
                <a:latin typeface="Calibri" panose="020F0502020204030204" pitchFamily="34" charset="0"/>
                <a:cs typeface="Calibri" panose="020F0502020204030204" pitchFamily="34" charset="0"/>
              </a:rPr>
              <a:t>on consumer choice depends on the </a:t>
            </a:r>
            <a:r>
              <a:rPr lang="en-US" sz="1600" b="1" dirty="0">
                <a:solidFill>
                  <a:schemeClr val="tx1"/>
                </a:solidFill>
                <a:latin typeface="Calibri" panose="020F0502020204030204" pitchFamily="34" charset="0"/>
                <a:cs typeface="Calibri" panose="020F0502020204030204" pitchFamily="34" charset="0"/>
              </a:rPr>
              <a:t>shape</a:t>
            </a:r>
            <a:r>
              <a:rPr lang="en-US" sz="1600" dirty="0">
                <a:solidFill>
                  <a:schemeClr val="tx1"/>
                </a:solidFill>
                <a:latin typeface="Calibri" panose="020F0502020204030204" pitchFamily="34" charset="0"/>
                <a:cs typeface="Calibri" panose="020F0502020204030204" pitchFamily="34" charset="0"/>
              </a:rPr>
              <a:t> </a:t>
            </a:r>
          </a:p>
          <a:p>
            <a:pPr marL="2257057" lvl="6" indent="-365760">
              <a:lnSpc>
                <a:spcPct val="100000"/>
              </a:lnSpc>
              <a:spcBef>
                <a:spcPts val="0"/>
              </a:spcBef>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When shape is triangle: 1</a:t>
            </a:r>
          </a:p>
          <a:p>
            <a:pPr marL="2257057" lvl="6" indent="-365760">
              <a:lnSpc>
                <a:spcPct val="100000"/>
              </a:lnSpc>
              <a:spcBef>
                <a:spcPts val="0"/>
              </a:spcBef>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When shape is circle: 2</a:t>
            </a:r>
          </a:p>
          <a:p>
            <a:pPr marL="2257057" lvl="6" indent="-365760">
              <a:lnSpc>
                <a:spcPct val="100000"/>
              </a:lnSpc>
              <a:spcBef>
                <a:spcPts val="0"/>
              </a:spcBef>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When the shape is square: 3</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Interaction is also known as “It-depends” effect, i.e., what is the effect of x1 → y? It depends on level of x2!</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ea typeface="EB Garamond"/>
                <a:cs typeface="Calibri" panose="020F0502020204030204" pitchFamily="34" charset="0"/>
                <a:sym typeface="EB Garamond"/>
              </a:rPr>
              <a:t>“Sum is greater (or less) than the parts”</a:t>
            </a:r>
          </a:p>
          <a:p>
            <a:pPr marL="2257057" lvl="6" indent="-365760">
              <a:lnSpc>
                <a:spcPct val="100000"/>
              </a:lnSpc>
              <a:spcBef>
                <a:spcPts val="0"/>
              </a:spcBef>
              <a:buClrTx/>
              <a:buSzPct val="80000"/>
              <a:buFont typeface="Wingdings" panose="05000000000000000000" pitchFamily="2" charset="2"/>
              <a:buChar char="§"/>
            </a:pPr>
            <a:endParaRPr lang="en-US"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41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Example – Main and Interaction effects</a:t>
            </a:r>
            <a:endParaRPr lang="en-US" sz="20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i="1" dirty="0">
                <a:solidFill>
                  <a:schemeClr val="tx1"/>
                </a:solidFill>
                <a:latin typeface="Calibri" panose="020F0502020204030204" pitchFamily="34" charset="0"/>
                <a:cs typeface="Calibri" panose="020F0502020204030204" pitchFamily="34" charset="0"/>
              </a:rPr>
              <a:t>“To prove his point, Mr. Muro compared the 100 largest metropolitan areas in the country, those with populations above 550,000, with the 182 smallest, which have populations ranging from 80,000 to about 215,000. On average, the big ones got out of the recession faster than the small ones.”</a:t>
            </a:r>
            <a:endParaRPr lang="en-US"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x1= recession, y=economic activities, x2=size of a city (small, large)</a:t>
            </a: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ea typeface="EB Garamond"/>
                <a:cs typeface="Calibri" panose="020F0502020204030204" pitchFamily="34" charset="0"/>
                <a:sym typeface="EB Garamond"/>
              </a:rPr>
              <a:t>x1</a:t>
            </a:r>
            <a:r>
              <a:rPr lang="en-US" sz="1600" baseline="-25000" dirty="0">
                <a:solidFill>
                  <a:srgbClr val="000000"/>
                </a:solidFill>
                <a:latin typeface="Calibri" panose="020F0502020204030204" pitchFamily="34" charset="0"/>
                <a:ea typeface="EB Garamond"/>
                <a:cs typeface="Calibri" panose="020F0502020204030204" pitchFamily="34" charset="0"/>
                <a:sym typeface="EB Garamond"/>
              </a:rPr>
              <a:t>x2=small</a:t>
            </a:r>
            <a:r>
              <a:rPr lang="en-US" sz="1600" dirty="0">
                <a:solidFill>
                  <a:srgbClr val="000000"/>
                </a:solidFill>
                <a:latin typeface="Calibri" panose="020F0502020204030204" pitchFamily="34" charset="0"/>
                <a:ea typeface="EB Garamond"/>
                <a:cs typeface="Calibri" panose="020F0502020204030204" pitchFamily="34" charset="0"/>
                <a:sym typeface="EB Garamond"/>
              </a:rPr>
              <a:t> y ≠ x1</a:t>
            </a:r>
            <a:r>
              <a:rPr lang="en-US" sz="1600" baseline="-25000" dirty="0">
                <a:solidFill>
                  <a:srgbClr val="000000"/>
                </a:solidFill>
                <a:latin typeface="Calibri" panose="020F0502020204030204" pitchFamily="34" charset="0"/>
                <a:ea typeface="EB Garamond"/>
                <a:cs typeface="Calibri" panose="020F0502020204030204" pitchFamily="34" charset="0"/>
                <a:sym typeface="EB Garamond"/>
              </a:rPr>
              <a:t>x2=large</a:t>
            </a:r>
            <a:r>
              <a:rPr lang="en-US" sz="1600" dirty="0">
                <a:solidFill>
                  <a:srgbClr val="000000"/>
                </a:solidFill>
                <a:latin typeface="Calibri" panose="020F0502020204030204" pitchFamily="34" charset="0"/>
                <a:ea typeface="EB Garamond"/>
                <a:cs typeface="Calibri" panose="020F0502020204030204" pitchFamily="34" charset="0"/>
                <a:sym typeface="EB Garamond"/>
              </a:rPr>
              <a:t>→ y</a:t>
            </a: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ea typeface="EB Garamond"/>
                <a:cs typeface="Calibri" panose="020F0502020204030204" pitchFamily="34" charset="0"/>
                <a:sym typeface="EB Garamond"/>
              </a:rPr>
              <a:t>Size of city x2 in this case is also called </a:t>
            </a:r>
            <a:r>
              <a:rPr lang="en-US" sz="1600" b="1" dirty="0">
                <a:solidFill>
                  <a:srgbClr val="000000"/>
                </a:solidFill>
                <a:latin typeface="Calibri" panose="020F0502020204030204" pitchFamily="34" charset="0"/>
                <a:ea typeface="EB Garamond"/>
                <a:cs typeface="Calibri" panose="020F0502020204030204" pitchFamily="34" charset="0"/>
                <a:sym typeface="EB Garamond"/>
              </a:rPr>
              <a:t>moderating</a:t>
            </a:r>
            <a:r>
              <a:rPr lang="en-US" sz="1600" dirty="0">
                <a:solidFill>
                  <a:srgbClr val="000000"/>
                </a:solidFill>
                <a:latin typeface="Calibri" panose="020F0502020204030204" pitchFamily="34" charset="0"/>
                <a:ea typeface="EB Garamond"/>
                <a:cs typeface="Calibri" panose="020F0502020204030204" pitchFamily="34" charset="0"/>
                <a:sym typeface="EB Garamond"/>
              </a:rPr>
              <a:t> variable, i.e., it moderates the effect of </a:t>
            </a:r>
            <a:r>
              <a:rPr lang="en-US" sz="1600" dirty="0" err="1">
                <a:solidFill>
                  <a:srgbClr val="000000"/>
                </a:solidFill>
                <a:latin typeface="Calibri" panose="020F0502020204030204" pitchFamily="34" charset="0"/>
                <a:ea typeface="EB Garamond"/>
                <a:cs typeface="Calibri" panose="020F0502020204030204" pitchFamily="34" charset="0"/>
                <a:sym typeface="EB Garamond"/>
              </a:rPr>
              <a:t>x1</a:t>
            </a:r>
            <a:r>
              <a:rPr lang="en-US" sz="1600" dirty="0" err="1">
                <a:solidFill>
                  <a:srgbClr val="000000"/>
                </a:solidFill>
                <a:latin typeface="Calibri" panose="020F0502020204030204" pitchFamily="34" charset="0"/>
                <a:ea typeface="EB Garamond"/>
                <a:cs typeface="Calibri" panose="020F0502020204030204" pitchFamily="34" charset="0"/>
                <a:sym typeface="Wingdings" panose="05000000000000000000" pitchFamily="2" charset="2"/>
              </a:rPr>
              <a:t>y</a:t>
            </a:r>
            <a:r>
              <a:rPr lang="en-US" sz="1600" dirty="0">
                <a:solidFill>
                  <a:srgbClr val="000000"/>
                </a:solidFill>
                <a:latin typeface="Calibri" panose="020F0502020204030204" pitchFamily="34" charset="0"/>
                <a:ea typeface="EB Garamond"/>
                <a:cs typeface="Calibri" panose="020F0502020204030204" pitchFamily="34" charset="0"/>
                <a:sym typeface="Wingdings" panose="05000000000000000000" pitchFamily="2" charset="2"/>
              </a:rPr>
              <a:t> </a:t>
            </a:r>
            <a:endParaRPr lang="en-US" sz="16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endParaRPr lang="en-US"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endParaRPr lang="en-US" sz="14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400" dirty="0">
                <a:solidFill>
                  <a:schemeClr val="tx1"/>
                </a:solidFill>
                <a:latin typeface="Calibri" panose="020F0502020204030204" pitchFamily="34" charset="0"/>
                <a:cs typeface="Calibri" panose="020F0502020204030204" pitchFamily="34" charset="0"/>
              </a:rPr>
              <a:t>Sources</a:t>
            </a:r>
          </a:p>
          <a:p>
            <a:pPr marL="548640" lvl="1" indent="0">
              <a:lnSpc>
                <a:spcPct val="100000"/>
              </a:lnSpc>
              <a:spcBef>
                <a:spcPts val="0"/>
              </a:spcBef>
              <a:spcAft>
                <a:spcPts val="0"/>
              </a:spcAft>
              <a:buClrTx/>
              <a:buSzPct val="100000"/>
              <a:buNone/>
            </a:pPr>
            <a:endParaRPr lang="en-US" sz="14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400" dirty="0">
                <a:solidFill>
                  <a:schemeClr val="tx1"/>
                </a:solidFill>
                <a:latin typeface="Calibri" panose="020F0502020204030204" pitchFamily="34" charset="0"/>
                <a:cs typeface="Calibri" panose="020F0502020204030204" pitchFamily="34" charset="0"/>
              </a:rPr>
              <a:t>Eduardo Porter. Why Big Cities Thrive, and Smaller Ones Are Being Left Behind (NY Times, Oct 2017). Retrieved from </a:t>
            </a:r>
            <a:r>
              <a:rPr lang="en-US" sz="1400" dirty="0">
                <a:solidFill>
                  <a:schemeClr val="tx1"/>
                </a:solidFill>
                <a:latin typeface="Calibri" panose="020F0502020204030204" pitchFamily="34" charset="0"/>
                <a:cs typeface="Calibri" panose="020F0502020204030204" pitchFamily="34" charset="0"/>
                <a:hlinkClick r:id="rId2"/>
              </a:rPr>
              <a:t>https://www.nytimes.com/2017/10/10/business/economy/big-cities.html</a:t>
            </a:r>
            <a:r>
              <a:rPr lang="en-US" sz="1400" dirty="0">
                <a:solidFill>
                  <a:schemeClr val="tx1"/>
                </a:solidFill>
                <a:latin typeface="Calibri" panose="020F0502020204030204" pitchFamily="34" charset="0"/>
                <a:cs typeface="Calibri" panose="020F0502020204030204" pitchFamily="34" charset="0"/>
              </a:rPr>
              <a:t> </a:t>
            </a:r>
          </a:p>
          <a:p>
            <a:pPr marL="914400" lvl="1" indent="-365760">
              <a:lnSpc>
                <a:spcPct val="100000"/>
              </a:lnSpc>
              <a:spcBef>
                <a:spcPts val="0"/>
              </a:spcBef>
              <a:spcAft>
                <a:spcPts val="0"/>
              </a:spcAft>
              <a:buClrTx/>
              <a:buSzPct val="100000"/>
              <a:buFont typeface="Arial" panose="020B0604020202020204" pitchFamily="34" charset="0"/>
              <a:buChar char="•"/>
            </a:pPr>
            <a:endParaRPr lang="en-US" sz="14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400" dirty="0">
                <a:solidFill>
                  <a:schemeClr val="tx1"/>
                </a:solidFill>
                <a:latin typeface="Calibri" panose="020F0502020204030204" pitchFamily="34" charset="0"/>
                <a:cs typeface="Calibri" panose="020F0502020204030204" pitchFamily="34" charset="0"/>
              </a:rPr>
              <a:t>Adam Millsap. Recessions Don't Have The Same Impact On Every City (Forbes, July 2016). Retrieved from </a:t>
            </a:r>
            <a:r>
              <a:rPr lang="en-US" sz="1400" dirty="0">
                <a:solidFill>
                  <a:schemeClr val="tx1"/>
                </a:solidFill>
                <a:latin typeface="Calibri" panose="020F0502020204030204" pitchFamily="34" charset="0"/>
                <a:cs typeface="Calibri" panose="020F0502020204030204" pitchFamily="34" charset="0"/>
                <a:hlinkClick r:id="rId3"/>
              </a:rPr>
              <a:t>https://www.forbes.com/sites/adammillsap/2016/07/19/recessions-dont-have-the-same-impact-on-every-city/#1d54f4f7478d</a:t>
            </a:r>
            <a:r>
              <a:rPr lang="en-US" sz="1400" dirty="0">
                <a:solidFill>
                  <a:schemeClr val="tx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996625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Example – Main and Interaction effects</a:t>
            </a:r>
            <a:endParaRPr lang="en-US" sz="20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Select your most preferred choice and assign it is a number (1-10, 10= most preferred)? (only 1 option)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BBQ food</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Ice Cream</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Based on your response in the previous quesiton, create a combination will give you maximum happiness? The combination can have as many options as you like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Ketchup</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Chocolate sauce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Mustard</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Cake</a:t>
            </a:r>
          </a:p>
          <a:p>
            <a:pPr marL="1341105" lvl="3" indent="0">
              <a:lnSpc>
                <a:spcPct val="100000"/>
              </a:lnSpc>
              <a:spcBef>
                <a:spcPts val="0"/>
              </a:spcBef>
              <a:buClrTx/>
              <a:buSzPct val="80000"/>
              <a:buNone/>
            </a:pPr>
            <a:endParaRPr lang="en-US" sz="18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How would you show </a:t>
            </a:r>
            <a:r>
              <a:rPr lang="en-US" b="1" dirty="0">
                <a:solidFill>
                  <a:schemeClr val="tx1"/>
                </a:solidFill>
                <a:latin typeface="Calibri" panose="020F0502020204030204" pitchFamily="34" charset="0"/>
                <a:cs typeface="Calibri" panose="020F0502020204030204" pitchFamily="34" charset="0"/>
              </a:rPr>
              <a:t>visual representation </a:t>
            </a:r>
            <a:r>
              <a:rPr lang="en-US" dirty="0">
                <a:solidFill>
                  <a:schemeClr val="tx1"/>
                </a:solidFill>
                <a:latin typeface="Calibri" panose="020F0502020204030204" pitchFamily="34" charset="0"/>
                <a:cs typeface="Calibri" panose="020F0502020204030204" pitchFamily="34" charset="0"/>
              </a:rPr>
              <a:t>of your preferences. How? </a:t>
            </a:r>
          </a:p>
          <a:p>
            <a:pPr marL="1706865" lvl="3" indent="-365760">
              <a:lnSpc>
                <a:spcPct val="100000"/>
              </a:lnSpc>
              <a:spcBef>
                <a:spcPts val="0"/>
              </a:spcBef>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7753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Example – Main and Interaction effects</a:t>
            </a:r>
            <a:endParaRPr lang="en-US" sz="20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221879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DV: Concerns about global warming and climate crisis (1= not at all concerned, 10= highly concerned)</a:t>
            </a:r>
          </a:p>
          <a:p>
            <a:pPr marL="914400" lvl="1" indent="-365760">
              <a:lnSpc>
                <a:spcPct val="100000"/>
              </a:lnSpc>
              <a:spcBef>
                <a:spcPts val="0"/>
              </a:spcBef>
              <a:spcAft>
                <a:spcPts val="0"/>
              </a:spcAft>
              <a:buClrTx/>
              <a:buSzPct val="10000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rPr>
              <a:t>IVs: Gender (Male, female), Political Affiliation (Democrat, Republican) </a:t>
            </a:r>
          </a:p>
          <a:p>
            <a:pPr marL="914400" lvl="1" indent="-365760">
              <a:lnSpc>
                <a:spcPct val="100000"/>
              </a:lnSpc>
              <a:spcBef>
                <a:spcPts val="0"/>
              </a:spcBef>
              <a:spcAft>
                <a:spcPts val="0"/>
              </a:spcAft>
              <a:buClrTx/>
              <a:buSzPct val="1000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Main effects</a:t>
            </a:r>
          </a:p>
          <a:p>
            <a:pPr marL="1706865" lvl="3" indent="-365760">
              <a:lnSpc>
                <a:spcPct val="100000"/>
              </a:lnSpc>
              <a:spcBef>
                <a:spcPts val="0"/>
              </a:spcBef>
              <a:buClrTx/>
              <a:buSzPct val="80000"/>
              <a:buFont typeface="Courier New" panose="02070309020205020404" pitchFamily="49" charset="0"/>
              <a:buChar char="o"/>
            </a:pPr>
            <a:r>
              <a:rPr lang="en-US" dirty="0">
                <a:solidFill>
                  <a:schemeClr val="tx1"/>
                </a:solidFill>
                <a:latin typeface="Calibri" panose="020F0502020204030204" pitchFamily="34" charset="0"/>
                <a:cs typeface="Calibri" panose="020F0502020204030204" pitchFamily="34" charset="0"/>
              </a:rPr>
              <a:t>Male = (9+3)/2= 6; 			Female = (6+8)/2 = 7</a:t>
            </a:r>
          </a:p>
          <a:p>
            <a:pPr marL="1706865" lvl="3" indent="-365760">
              <a:lnSpc>
                <a:spcPct val="100000"/>
              </a:lnSpc>
              <a:spcBef>
                <a:spcPts val="0"/>
              </a:spcBef>
              <a:buClrTx/>
              <a:buSzPct val="80000"/>
              <a:buFont typeface="Courier New" panose="02070309020205020404" pitchFamily="49" charset="0"/>
              <a:buChar char="o"/>
            </a:pPr>
            <a:r>
              <a:rPr lang="en-US" dirty="0">
                <a:solidFill>
                  <a:schemeClr val="tx1"/>
                </a:solidFill>
                <a:latin typeface="Calibri" panose="020F0502020204030204" pitchFamily="34" charset="0"/>
                <a:cs typeface="Calibri" panose="020F0502020204030204" pitchFamily="34" charset="0"/>
              </a:rPr>
              <a:t>Democrat = (9+6)/2=7.5			Republican=(3+8)=5.5</a:t>
            </a: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Interaction effects</a:t>
            </a:r>
          </a:p>
          <a:p>
            <a:pPr marL="1706865" lvl="3" indent="-365760">
              <a:lnSpc>
                <a:spcPct val="100000"/>
              </a:lnSpc>
              <a:spcBef>
                <a:spcPts val="0"/>
              </a:spcBef>
              <a:buClrTx/>
              <a:buSzPct val="80000"/>
              <a:buFont typeface="Courier New" panose="02070309020205020404" pitchFamily="49" charset="0"/>
              <a:buChar char="o"/>
            </a:pPr>
            <a:r>
              <a:rPr lang="en-US" dirty="0">
                <a:solidFill>
                  <a:schemeClr val="tx1"/>
                </a:solidFill>
                <a:latin typeface="Calibri" panose="020F0502020204030204" pitchFamily="34" charset="0"/>
                <a:cs typeface="Calibri" panose="020F0502020204030204" pitchFamily="34" charset="0"/>
              </a:rPr>
              <a:t>(Male, Democrats) have </a:t>
            </a:r>
            <a:r>
              <a:rPr lang="en-US" b="1" dirty="0">
                <a:solidFill>
                  <a:schemeClr val="tx1"/>
                </a:solidFill>
                <a:latin typeface="Calibri" panose="020F0502020204030204" pitchFamily="34" charset="0"/>
                <a:cs typeface="Calibri" panose="020F0502020204030204" pitchFamily="34" charset="0"/>
              </a:rPr>
              <a:t>higher concerns </a:t>
            </a:r>
            <a:r>
              <a:rPr lang="en-US" dirty="0">
                <a:solidFill>
                  <a:schemeClr val="tx1"/>
                </a:solidFill>
                <a:latin typeface="Calibri" panose="020F0502020204030204" pitchFamily="34" charset="0"/>
                <a:cs typeface="Calibri" panose="020F0502020204030204" pitchFamily="34" charset="0"/>
              </a:rPr>
              <a:t>than (Female, Democrats) but the pattern reverses for Republicans, i.e., </a:t>
            </a:r>
          </a:p>
          <a:p>
            <a:pPr marL="1706865" lvl="3" indent="-365760">
              <a:lnSpc>
                <a:spcPct val="100000"/>
              </a:lnSpc>
              <a:spcBef>
                <a:spcPts val="0"/>
              </a:spcBef>
              <a:buClrTx/>
              <a:buSzPct val="80000"/>
              <a:buFont typeface="Courier New" panose="02070309020205020404" pitchFamily="49" charset="0"/>
              <a:buChar char="o"/>
            </a:pPr>
            <a:r>
              <a:rPr lang="en-US" dirty="0">
                <a:solidFill>
                  <a:schemeClr val="tx1"/>
                </a:solidFill>
                <a:latin typeface="Calibri" panose="020F0502020204030204" pitchFamily="34" charset="0"/>
                <a:cs typeface="Calibri" panose="020F0502020204030204" pitchFamily="34" charset="0"/>
              </a:rPr>
              <a:t>(Male, Republicans) have </a:t>
            </a:r>
            <a:r>
              <a:rPr lang="en-US" b="1" dirty="0">
                <a:solidFill>
                  <a:schemeClr val="tx1"/>
                </a:solidFill>
                <a:latin typeface="Calibri" panose="020F0502020204030204" pitchFamily="34" charset="0"/>
                <a:cs typeface="Calibri" panose="020F0502020204030204" pitchFamily="34" charset="0"/>
              </a:rPr>
              <a:t>lower concerns </a:t>
            </a:r>
            <a:r>
              <a:rPr lang="en-US" dirty="0">
                <a:solidFill>
                  <a:schemeClr val="tx1"/>
                </a:solidFill>
                <a:latin typeface="Calibri" panose="020F0502020204030204" pitchFamily="34" charset="0"/>
                <a:cs typeface="Calibri" panose="020F0502020204030204" pitchFamily="34" charset="0"/>
              </a:rPr>
              <a:t>than (female, Republicans) </a:t>
            </a:r>
          </a:p>
          <a:p>
            <a:pPr marL="1706865" lvl="3" indent="-365760">
              <a:lnSpc>
                <a:spcPct val="100000"/>
              </a:lnSpc>
              <a:spcBef>
                <a:spcPts val="0"/>
              </a:spcBef>
              <a:buClrTx/>
              <a:buSzPct val="80000"/>
              <a:buFont typeface="Courier New" panose="02070309020205020404" pitchFamily="49" charset="0"/>
              <a:buChar char="o"/>
            </a:pPr>
            <a:r>
              <a:rPr lang="en-US" dirty="0">
                <a:solidFill>
                  <a:schemeClr val="tx1"/>
                </a:solidFill>
                <a:latin typeface="Calibri" panose="020F0502020204030204" pitchFamily="34" charset="0"/>
                <a:cs typeface="Calibri" panose="020F0502020204030204" pitchFamily="34" charset="0"/>
              </a:rPr>
              <a:t>Political affiliation is </a:t>
            </a:r>
            <a:r>
              <a:rPr lang="en-US" b="1" dirty="0">
                <a:solidFill>
                  <a:schemeClr val="tx1"/>
                </a:solidFill>
                <a:latin typeface="Calibri" panose="020F0502020204030204" pitchFamily="34" charset="0"/>
                <a:cs typeface="Calibri" panose="020F0502020204030204" pitchFamily="34" charset="0"/>
              </a:rPr>
              <a:t>interacting</a:t>
            </a:r>
            <a:r>
              <a:rPr lang="en-US" dirty="0">
                <a:solidFill>
                  <a:schemeClr val="tx1"/>
                </a:solidFill>
                <a:latin typeface="Calibri" panose="020F0502020204030204" pitchFamily="34" charset="0"/>
                <a:cs typeface="Calibri" panose="020F0502020204030204" pitchFamily="34" charset="0"/>
              </a:rPr>
              <a:t> with gender! </a:t>
            </a:r>
          </a:p>
        </p:txBody>
      </p:sp>
      <p:graphicFrame>
        <p:nvGraphicFramePr>
          <p:cNvPr id="4" name="Google Shape;236;p47"/>
          <p:cNvGraphicFramePr/>
          <p:nvPr>
            <p:extLst>
              <p:ext uri="{D42A27DB-BD31-4B8C-83A1-F6EECF244321}">
                <p14:modId xmlns:p14="http://schemas.microsoft.com/office/powerpoint/2010/main" val="3697162701"/>
              </p:ext>
            </p:extLst>
          </p:nvPr>
        </p:nvGraphicFramePr>
        <p:xfrm>
          <a:off x="2778035" y="4754879"/>
          <a:ext cx="4258491" cy="1455737"/>
        </p:xfrm>
        <a:graphic>
          <a:graphicData uri="http://schemas.openxmlformats.org/drawingml/2006/table">
            <a:tbl>
              <a:tblPr>
                <a:noFill/>
              </a:tblPr>
              <a:tblGrid>
                <a:gridCol w="1419497">
                  <a:extLst>
                    <a:ext uri="{9D8B030D-6E8A-4147-A177-3AD203B41FA5}">
                      <a16:colId xmlns:a16="http://schemas.microsoft.com/office/drawing/2014/main" val="20000"/>
                    </a:ext>
                  </a:extLst>
                </a:gridCol>
                <a:gridCol w="1419497">
                  <a:extLst>
                    <a:ext uri="{9D8B030D-6E8A-4147-A177-3AD203B41FA5}">
                      <a16:colId xmlns:a16="http://schemas.microsoft.com/office/drawing/2014/main" val="20001"/>
                    </a:ext>
                  </a:extLst>
                </a:gridCol>
                <a:gridCol w="1419497">
                  <a:extLst>
                    <a:ext uri="{9D8B030D-6E8A-4147-A177-3AD203B41FA5}">
                      <a16:colId xmlns:a16="http://schemas.microsoft.com/office/drawing/2014/main" val="20002"/>
                    </a:ext>
                  </a:extLst>
                </a:gridCol>
              </a:tblGrid>
              <a:tr h="647876">
                <a:tc>
                  <a:txBody>
                    <a:bodyPr/>
                    <a:lstStyle/>
                    <a:p>
                      <a:pPr marL="0" lvl="0" indent="0" algn="ctr" rtl="0">
                        <a:lnSpc>
                          <a:spcPct val="115000"/>
                        </a:lnSpc>
                        <a:spcBef>
                          <a:spcPts val="0"/>
                        </a:spcBef>
                        <a:spcAft>
                          <a:spcPts val="0"/>
                        </a:spcAft>
                        <a:buNone/>
                      </a:pPr>
                      <a:r>
                        <a:rPr lang="en-US" sz="1400" b="1" dirty="0">
                          <a:latin typeface="Calibri" panose="020F0502020204030204" pitchFamily="34" charset="0"/>
                          <a:ea typeface="EB Garamond"/>
                          <a:cs typeface="Calibri" panose="020F0502020204030204" pitchFamily="34" charset="0"/>
                          <a:sym typeface="EB Garamond"/>
                        </a:rPr>
                        <a:t>Average rating </a:t>
                      </a:r>
                      <a:r>
                        <a:rPr lang="en-US" sz="1100" b="1" dirty="0">
                          <a:latin typeface="Calibri" panose="020F0502020204030204" pitchFamily="34" charset="0"/>
                          <a:ea typeface="EB Garamond"/>
                          <a:cs typeface="Calibri" panose="020F0502020204030204" pitchFamily="34" charset="0"/>
                          <a:sym typeface="EB Garamond"/>
                        </a:rPr>
                        <a:t>(N=1000, each cell n=250)</a:t>
                      </a:r>
                      <a:endParaRPr sz="11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Democrat</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Republican</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308206">
                <a:tc>
                  <a:txBody>
                    <a:bodyPr/>
                    <a:lstStyle/>
                    <a:p>
                      <a:pPr marL="0" lvl="0" indent="0" algn="ctr" rtl="0">
                        <a:lnSpc>
                          <a:spcPct val="100000"/>
                        </a:lnSpc>
                        <a:spcBef>
                          <a:spcPts val="0"/>
                        </a:spcBef>
                        <a:spcAft>
                          <a:spcPts val="0"/>
                        </a:spcAft>
                        <a:buNone/>
                      </a:pPr>
                      <a:r>
                        <a:rPr lang="en" sz="1400" b="1">
                          <a:latin typeface="Calibri" panose="020F0502020204030204" pitchFamily="34" charset="0"/>
                          <a:ea typeface="EB Garamond"/>
                          <a:cs typeface="Calibri" panose="020F0502020204030204" pitchFamily="34" charset="0"/>
                          <a:sym typeface="EB Garamond"/>
                        </a:rPr>
                        <a:t>Male</a:t>
                      </a:r>
                      <a:endParaRPr sz="14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9</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3</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78495">
                <a:tc>
                  <a:txBody>
                    <a:bodyPr/>
                    <a:lstStyle/>
                    <a:p>
                      <a:pPr marL="0" lvl="0" indent="0" algn="ctr" rtl="0">
                        <a:lnSpc>
                          <a:spcPct val="100000"/>
                        </a:lnSpc>
                        <a:spcBef>
                          <a:spcPts val="0"/>
                        </a:spcBef>
                        <a:spcAft>
                          <a:spcPts val="0"/>
                        </a:spcAft>
                        <a:buNone/>
                      </a:pPr>
                      <a:r>
                        <a:rPr lang="en" sz="1400" b="1">
                          <a:latin typeface="Calibri" panose="020F0502020204030204" pitchFamily="34" charset="0"/>
                          <a:ea typeface="EB Garamond"/>
                          <a:cs typeface="Calibri" panose="020F0502020204030204" pitchFamily="34" charset="0"/>
                          <a:sym typeface="EB Garamond"/>
                        </a:rPr>
                        <a:t>Female</a:t>
                      </a:r>
                      <a:endParaRPr sz="14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8</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39249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Agenda – Experimental Design </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What is Experiment and Experimental Design</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Types of Experimental Design</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Importance of Experimental Design</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Main and Interaction Effects</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Limitations of Experimental Design  </a:t>
            </a:r>
          </a:p>
        </p:txBody>
      </p:sp>
    </p:spTree>
    <p:extLst>
      <p:ext uri="{BB962C8B-B14F-4D97-AF65-F5344CB8AC3E}">
        <p14:creationId xmlns:p14="http://schemas.microsoft.com/office/powerpoint/2010/main" val="4037672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Example – Main and Interaction effects</a:t>
            </a:r>
            <a:endParaRPr lang="en-US" sz="20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1461146"/>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DV: Concerns about global warming and climate crisis (1= not at all concerned, 10= highly concerned)</a:t>
            </a:r>
          </a:p>
          <a:p>
            <a:pPr marL="914400" lvl="1" indent="-365760">
              <a:lnSpc>
                <a:spcPct val="100000"/>
              </a:lnSpc>
              <a:spcBef>
                <a:spcPts val="0"/>
              </a:spcBef>
              <a:spcAft>
                <a:spcPts val="0"/>
              </a:spcAft>
              <a:buClrTx/>
              <a:buSzPct val="10000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rPr>
              <a:t>IVs: Gender (Male, female), Political Affiliation (Democrat, Republican) </a:t>
            </a:r>
          </a:p>
          <a:p>
            <a:pPr marL="914400" lvl="1" indent="-365760">
              <a:lnSpc>
                <a:spcPct val="100000"/>
              </a:lnSpc>
              <a:spcBef>
                <a:spcPts val="0"/>
              </a:spcBef>
              <a:spcAft>
                <a:spcPts val="0"/>
              </a:spcAft>
              <a:buClrTx/>
              <a:buSzPct val="1000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No Interaction effects: effect of Male is higher irrespective of the political affiliation </a:t>
            </a:r>
          </a:p>
        </p:txBody>
      </p:sp>
      <p:grpSp>
        <p:nvGrpSpPr>
          <p:cNvPr id="8" name="Group 7"/>
          <p:cNvGrpSpPr/>
          <p:nvPr/>
        </p:nvGrpSpPr>
        <p:grpSpPr>
          <a:xfrm>
            <a:off x="1576251" y="3405053"/>
            <a:ext cx="9009016" cy="1969541"/>
            <a:chOff x="1576251" y="3405053"/>
            <a:chExt cx="9009016" cy="1969541"/>
          </a:xfrm>
        </p:grpSpPr>
        <p:graphicFrame>
          <p:nvGraphicFramePr>
            <p:cNvPr id="4" name="Google Shape;236;p47"/>
            <p:cNvGraphicFramePr/>
            <p:nvPr>
              <p:extLst>
                <p:ext uri="{D42A27DB-BD31-4B8C-83A1-F6EECF244321}">
                  <p14:modId xmlns:p14="http://schemas.microsoft.com/office/powerpoint/2010/main" val="2977501178"/>
                </p:ext>
              </p:extLst>
            </p:nvPr>
          </p:nvGraphicFramePr>
          <p:xfrm>
            <a:off x="1576251" y="3901438"/>
            <a:ext cx="4258491" cy="1455737"/>
          </p:xfrm>
          <a:graphic>
            <a:graphicData uri="http://schemas.openxmlformats.org/drawingml/2006/table">
              <a:tbl>
                <a:tblPr>
                  <a:noFill/>
                </a:tblPr>
                <a:tblGrid>
                  <a:gridCol w="1419497">
                    <a:extLst>
                      <a:ext uri="{9D8B030D-6E8A-4147-A177-3AD203B41FA5}">
                        <a16:colId xmlns:a16="http://schemas.microsoft.com/office/drawing/2014/main" val="20000"/>
                      </a:ext>
                    </a:extLst>
                  </a:gridCol>
                  <a:gridCol w="1419497">
                    <a:extLst>
                      <a:ext uri="{9D8B030D-6E8A-4147-A177-3AD203B41FA5}">
                        <a16:colId xmlns:a16="http://schemas.microsoft.com/office/drawing/2014/main" val="20001"/>
                      </a:ext>
                    </a:extLst>
                  </a:gridCol>
                  <a:gridCol w="1419497">
                    <a:extLst>
                      <a:ext uri="{9D8B030D-6E8A-4147-A177-3AD203B41FA5}">
                        <a16:colId xmlns:a16="http://schemas.microsoft.com/office/drawing/2014/main" val="20002"/>
                      </a:ext>
                    </a:extLst>
                  </a:gridCol>
                </a:tblGrid>
                <a:tr h="647876">
                  <a:tc>
                    <a:txBody>
                      <a:bodyPr/>
                      <a:lstStyle/>
                      <a:p>
                        <a:pPr marL="0" lvl="0" indent="0" algn="ctr" rtl="0">
                          <a:lnSpc>
                            <a:spcPct val="115000"/>
                          </a:lnSpc>
                          <a:spcBef>
                            <a:spcPts val="0"/>
                          </a:spcBef>
                          <a:spcAft>
                            <a:spcPts val="0"/>
                          </a:spcAft>
                          <a:buNone/>
                        </a:pPr>
                        <a:r>
                          <a:rPr lang="en-US" sz="1400" b="1" dirty="0">
                            <a:latin typeface="Calibri" panose="020F0502020204030204" pitchFamily="34" charset="0"/>
                            <a:ea typeface="EB Garamond"/>
                            <a:cs typeface="Calibri" panose="020F0502020204030204" pitchFamily="34" charset="0"/>
                            <a:sym typeface="EB Garamond"/>
                          </a:rPr>
                          <a:t>Average rating </a:t>
                        </a:r>
                        <a:r>
                          <a:rPr lang="en-US" sz="1100" b="1" dirty="0">
                            <a:latin typeface="Calibri" panose="020F0502020204030204" pitchFamily="34" charset="0"/>
                            <a:ea typeface="EB Garamond"/>
                            <a:cs typeface="Calibri" panose="020F0502020204030204" pitchFamily="34" charset="0"/>
                            <a:sym typeface="EB Garamond"/>
                          </a:rPr>
                          <a:t>(N=1000, each cell n=250)</a:t>
                        </a:r>
                        <a:endParaRPr sz="11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Democrat</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Republican</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308206">
                  <a:tc>
                    <a:txBody>
                      <a:bodyPr/>
                      <a:lstStyle/>
                      <a:p>
                        <a:pPr marL="0" lvl="0" indent="0" algn="ctr" rtl="0">
                          <a:lnSpc>
                            <a:spcPct val="100000"/>
                          </a:lnSpc>
                          <a:spcBef>
                            <a:spcPts val="0"/>
                          </a:spcBef>
                          <a:spcAft>
                            <a:spcPts val="0"/>
                          </a:spcAft>
                          <a:buNone/>
                        </a:pPr>
                        <a:r>
                          <a:rPr lang="en" sz="1400" b="1">
                            <a:latin typeface="Calibri" panose="020F0502020204030204" pitchFamily="34" charset="0"/>
                            <a:ea typeface="EB Garamond"/>
                            <a:cs typeface="Calibri" panose="020F0502020204030204" pitchFamily="34" charset="0"/>
                            <a:sym typeface="EB Garamond"/>
                          </a:rPr>
                          <a:t>Male</a:t>
                        </a:r>
                        <a:endParaRPr sz="14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9</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3</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78495">
                  <a:tc>
                    <a:txBody>
                      <a:bodyPr/>
                      <a:lstStyle/>
                      <a:p>
                        <a:pPr marL="0" lvl="0" indent="0" algn="ctr" rtl="0">
                          <a:lnSpc>
                            <a:spcPct val="100000"/>
                          </a:lnSpc>
                          <a:spcBef>
                            <a:spcPts val="0"/>
                          </a:spcBef>
                          <a:spcAft>
                            <a:spcPts val="0"/>
                          </a:spcAft>
                          <a:buNone/>
                        </a:pPr>
                        <a:r>
                          <a:rPr lang="en" sz="1400" b="1">
                            <a:latin typeface="Calibri" panose="020F0502020204030204" pitchFamily="34" charset="0"/>
                            <a:ea typeface="EB Garamond"/>
                            <a:cs typeface="Calibri" panose="020F0502020204030204" pitchFamily="34" charset="0"/>
                            <a:sym typeface="EB Garamond"/>
                          </a:rPr>
                          <a:t>Female</a:t>
                        </a:r>
                        <a:endParaRPr sz="14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8</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5" name="Google Shape;236;p47"/>
            <p:cNvGraphicFramePr/>
            <p:nvPr>
              <p:extLst>
                <p:ext uri="{D42A27DB-BD31-4B8C-83A1-F6EECF244321}">
                  <p14:modId xmlns:p14="http://schemas.microsoft.com/office/powerpoint/2010/main" val="2558306224"/>
                </p:ext>
              </p:extLst>
            </p:nvPr>
          </p:nvGraphicFramePr>
          <p:xfrm>
            <a:off x="6326776" y="3918857"/>
            <a:ext cx="4258491" cy="1455737"/>
          </p:xfrm>
          <a:graphic>
            <a:graphicData uri="http://schemas.openxmlformats.org/drawingml/2006/table">
              <a:tbl>
                <a:tblPr>
                  <a:noFill/>
                </a:tblPr>
                <a:tblGrid>
                  <a:gridCol w="1419497">
                    <a:extLst>
                      <a:ext uri="{9D8B030D-6E8A-4147-A177-3AD203B41FA5}">
                        <a16:colId xmlns:a16="http://schemas.microsoft.com/office/drawing/2014/main" val="20000"/>
                      </a:ext>
                    </a:extLst>
                  </a:gridCol>
                  <a:gridCol w="1419497">
                    <a:extLst>
                      <a:ext uri="{9D8B030D-6E8A-4147-A177-3AD203B41FA5}">
                        <a16:colId xmlns:a16="http://schemas.microsoft.com/office/drawing/2014/main" val="20001"/>
                      </a:ext>
                    </a:extLst>
                  </a:gridCol>
                  <a:gridCol w="1419497">
                    <a:extLst>
                      <a:ext uri="{9D8B030D-6E8A-4147-A177-3AD203B41FA5}">
                        <a16:colId xmlns:a16="http://schemas.microsoft.com/office/drawing/2014/main" val="20002"/>
                      </a:ext>
                    </a:extLst>
                  </a:gridCol>
                </a:tblGrid>
                <a:tr h="647876">
                  <a:tc>
                    <a:txBody>
                      <a:bodyPr/>
                      <a:lstStyle/>
                      <a:p>
                        <a:pPr marL="0" lvl="0" indent="0" algn="ctr" rtl="0">
                          <a:lnSpc>
                            <a:spcPct val="115000"/>
                          </a:lnSpc>
                          <a:spcBef>
                            <a:spcPts val="0"/>
                          </a:spcBef>
                          <a:spcAft>
                            <a:spcPts val="0"/>
                          </a:spcAft>
                          <a:buNone/>
                        </a:pPr>
                        <a:r>
                          <a:rPr lang="en-US" sz="1400" b="1" dirty="0">
                            <a:latin typeface="Calibri" panose="020F0502020204030204" pitchFamily="34" charset="0"/>
                            <a:ea typeface="EB Garamond"/>
                            <a:cs typeface="Calibri" panose="020F0502020204030204" pitchFamily="34" charset="0"/>
                            <a:sym typeface="EB Garamond"/>
                          </a:rPr>
                          <a:t>Average rating </a:t>
                        </a:r>
                        <a:r>
                          <a:rPr lang="en-US" sz="1100" b="1" dirty="0">
                            <a:latin typeface="Calibri" panose="020F0502020204030204" pitchFamily="34" charset="0"/>
                            <a:ea typeface="EB Garamond"/>
                            <a:cs typeface="Calibri" panose="020F0502020204030204" pitchFamily="34" charset="0"/>
                            <a:sym typeface="EB Garamond"/>
                          </a:rPr>
                          <a:t>(N=1000, each cell n=250)</a:t>
                        </a:r>
                        <a:endParaRPr sz="11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Democrat</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Republican</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308206">
                  <a:tc>
                    <a:txBody>
                      <a:bodyPr/>
                      <a:lstStyle/>
                      <a:p>
                        <a:pPr marL="0" lvl="0" indent="0" algn="ctr" rtl="0">
                          <a:lnSpc>
                            <a:spcPct val="100000"/>
                          </a:lnSpc>
                          <a:spcBef>
                            <a:spcPts val="0"/>
                          </a:spcBef>
                          <a:spcAft>
                            <a:spcPts val="0"/>
                          </a:spcAft>
                          <a:buNone/>
                        </a:pPr>
                        <a:r>
                          <a:rPr lang="en" sz="1400" b="1">
                            <a:latin typeface="Calibri" panose="020F0502020204030204" pitchFamily="34" charset="0"/>
                            <a:ea typeface="EB Garamond"/>
                            <a:cs typeface="Calibri" panose="020F0502020204030204" pitchFamily="34" charset="0"/>
                            <a:sym typeface="EB Garamond"/>
                          </a:rPr>
                          <a:t>Male</a:t>
                        </a:r>
                        <a:endParaRPr sz="14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9</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3</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78495">
                  <a:tc>
                    <a:txBody>
                      <a:bodyPr/>
                      <a:lstStyle/>
                      <a:p>
                        <a:pPr marL="0" lvl="0" indent="0" algn="ctr" rtl="0">
                          <a:lnSpc>
                            <a:spcPct val="100000"/>
                          </a:lnSpc>
                          <a:spcBef>
                            <a:spcPts val="0"/>
                          </a:spcBef>
                          <a:spcAft>
                            <a:spcPts val="0"/>
                          </a:spcAft>
                          <a:buNone/>
                        </a:pPr>
                        <a:r>
                          <a:rPr lang="en" sz="1400" b="1">
                            <a:latin typeface="Calibri" panose="020F0502020204030204" pitchFamily="34" charset="0"/>
                            <a:ea typeface="EB Garamond"/>
                            <a:cs typeface="Calibri" panose="020F0502020204030204" pitchFamily="34" charset="0"/>
                            <a:sym typeface="EB Garamond"/>
                          </a:rPr>
                          <a:t>Female</a:t>
                        </a:r>
                        <a:endParaRPr sz="1400" b="1">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2</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6" name="TextBox 5"/>
            <p:cNvSpPr txBox="1"/>
            <p:nvPr/>
          </p:nvSpPr>
          <p:spPr>
            <a:xfrm>
              <a:off x="7628709" y="3405054"/>
              <a:ext cx="1761380"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No Interaction effects</a:t>
              </a:r>
            </a:p>
          </p:txBody>
        </p:sp>
        <p:sp>
          <p:nvSpPr>
            <p:cNvPr id="7" name="TextBox 6"/>
            <p:cNvSpPr txBox="1"/>
            <p:nvPr/>
          </p:nvSpPr>
          <p:spPr>
            <a:xfrm>
              <a:off x="2704011" y="3405053"/>
              <a:ext cx="1511311"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Interaction effects</a:t>
              </a:r>
            </a:p>
          </p:txBody>
        </p:sp>
      </p:grpSp>
    </p:spTree>
    <p:extLst>
      <p:ext uri="{BB962C8B-B14F-4D97-AF65-F5344CB8AC3E}">
        <p14:creationId xmlns:p14="http://schemas.microsoft.com/office/powerpoint/2010/main" val="1763765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Advantages and Limitations of Factorial design</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Advantages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Studying impacts of </a:t>
            </a:r>
            <a:r>
              <a:rPr lang="en-US" sz="1800" b="1" dirty="0">
                <a:solidFill>
                  <a:schemeClr val="tx1"/>
                </a:solidFill>
                <a:latin typeface="Calibri" panose="020F0502020204030204" pitchFamily="34" charset="0"/>
                <a:cs typeface="Calibri" panose="020F0502020204030204" pitchFamily="34" charset="0"/>
              </a:rPr>
              <a:t>two</a:t>
            </a:r>
            <a:r>
              <a:rPr lang="en-US" sz="1800" dirty="0">
                <a:solidFill>
                  <a:schemeClr val="tx1"/>
                </a:solidFill>
                <a:latin typeface="Calibri" panose="020F0502020204030204" pitchFamily="34" charset="0"/>
                <a:cs typeface="Calibri" panose="020F0502020204030204" pitchFamily="34" charset="0"/>
              </a:rPr>
              <a:t> or more variables (e.g., gender, political affiliation) on DV (e.g., position on a particular policy, etc.)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Assessing if IVs </a:t>
            </a:r>
            <a:r>
              <a:rPr lang="en-US" sz="1800" b="1" dirty="0">
                <a:solidFill>
                  <a:schemeClr val="tx1"/>
                </a:solidFill>
                <a:latin typeface="Calibri" panose="020F0502020204030204" pitchFamily="34" charset="0"/>
                <a:cs typeface="Calibri" panose="020F0502020204030204" pitchFamily="34" charset="0"/>
              </a:rPr>
              <a:t>interact or not </a:t>
            </a:r>
            <a:r>
              <a:rPr lang="en-US" sz="1800" dirty="0">
                <a:solidFill>
                  <a:schemeClr val="tx1"/>
                </a:solidFill>
                <a:latin typeface="Calibri" panose="020F0502020204030204" pitchFamily="34" charset="0"/>
                <a:cs typeface="Calibri" panose="020F0502020204030204" pitchFamily="34" charset="0"/>
              </a:rPr>
              <a:t>in their influence on DV</a:t>
            </a:r>
          </a:p>
          <a:p>
            <a:pPr marL="1706865" lvl="3" indent="-365760">
              <a:lnSpc>
                <a:spcPct val="100000"/>
              </a:lnSpc>
              <a:spcBef>
                <a:spcPts val="0"/>
              </a:spcBef>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rPr>
              <a:t>Greater control </a:t>
            </a:r>
            <a:r>
              <a:rPr lang="en-US" sz="1800" dirty="0">
                <a:solidFill>
                  <a:schemeClr val="tx1"/>
                </a:solidFill>
                <a:latin typeface="Calibri" panose="020F0502020204030204" pitchFamily="34" charset="0"/>
                <a:cs typeface="Calibri" panose="020F0502020204030204" pitchFamily="34" charset="0"/>
              </a:rPr>
              <a:t>over the model, more sensitive tests possible than design without interactions</a:t>
            </a:r>
          </a:p>
          <a:p>
            <a:pPr marL="2257057" lvl="6" indent="-365760">
              <a:lnSpc>
                <a:spcPct val="100000"/>
              </a:lnSpc>
              <a:spcBef>
                <a:spcPts val="0"/>
              </a:spcBef>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IVs without interactions: Variance not explained = error variance. And to reduce error variance, identify as many sources of systematic variances as possible, i.e., identify as many newer IVs as possible. The alternative is to </a:t>
            </a:r>
            <a:r>
              <a:rPr lang="en-US" sz="1600" b="1" dirty="0">
                <a:solidFill>
                  <a:schemeClr val="tx1"/>
                </a:solidFill>
                <a:latin typeface="Calibri" panose="020F0502020204030204" pitchFamily="34" charset="0"/>
                <a:cs typeface="Calibri" panose="020F0502020204030204" pitchFamily="34" charset="0"/>
              </a:rPr>
              <a:t>add interactions </a:t>
            </a:r>
            <a:r>
              <a:rPr lang="en-US" sz="1600" dirty="0">
                <a:solidFill>
                  <a:schemeClr val="tx1"/>
                </a:solidFill>
                <a:latin typeface="Calibri" panose="020F0502020204030204" pitchFamily="34" charset="0"/>
                <a:cs typeface="Calibri" panose="020F0502020204030204" pitchFamily="34" charset="0"/>
              </a:rPr>
              <a:t>among IVs, </a:t>
            </a:r>
            <a:r>
              <a:rPr lang="en-US" sz="1600" b="1" dirty="0">
                <a:solidFill>
                  <a:schemeClr val="tx1"/>
                </a:solidFill>
                <a:latin typeface="Calibri" panose="020F0502020204030204" pitchFamily="34" charset="0"/>
                <a:cs typeface="Calibri" panose="020F0502020204030204" pitchFamily="34" charset="0"/>
              </a:rPr>
              <a:t>without</a:t>
            </a:r>
            <a:r>
              <a:rPr lang="en-US" sz="1600" dirty="0">
                <a:solidFill>
                  <a:schemeClr val="tx1"/>
                </a:solidFill>
                <a:latin typeface="Calibri" panose="020F0502020204030204" pitchFamily="34" charset="0"/>
                <a:cs typeface="Calibri" panose="020F0502020204030204" pitchFamily="34" charset="0"/>
              </a:rPr>
              <a:t> adding new IVs. </a:t>
            </a:r>
          </a:p>
          <a:p>
            <a:pPr marL="2257057" lvl="6" indent="-365760">
              <a:lnSpc>
                <a:spcPct val="100000"/>
              </a:lnSpc>
              <a:spcBef>
                <a:spcPts val="0"/>
              </a:spcBef>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If there is a balanced gender split, then we can measure separate impact of x1 on y by x2, i.e., estimating both (</a:t>
            </a:r>
            <a:r>
              <a:rPr lang="en-US" sz="1600" dirty="0">
                <a:solidFill>
                  <a:srgbClr val="000000"/>
                </a:solidFill>
                <a:latin typeface="Calibri" panose="020F0502020204030204" pitchFamily="34" charset="0"/>
                <a:ea typeface="EB Garamond"/>
                <a:cs typeface="Calibri" panose="020F0502020204030204" pitchFamily="34" charset="0"/>
                <a:sym typeface="EB Garamond"/>
              </a:rPr>
              <a:t>x1</a:t>
            </a:r>
            <a:r>
              <a:rPr lang="en-US" sz="1600" baseline="-25000" dirty="0">
                <a:solidFill>
                  <a:srgbClr val="000000"/>
                </a:solidFill>
                <a:latin typeface="Calibri" panose="020F0502020204030204" pitchFamily="34" charset="0"/>
                <a:ea typeface="EB Garamond"/>
                <a:cs typeface="Calibri" panose="020F0502020204030204" pitchFamily="34" charset="0"/>
                <a:sym typeface="EB Garamond"/>
              </a:rPr>
              <a:t>x2=Democrat</a:t>
            </a:r>
            <a:r>
              <a:rPr lang="en-US" sz="1600" dirty="0">
                <a:solidFill>
                  <a:srgbClr val="000000"/>
                </a:solidFill>
                <a:latin typeface="Calibri" panose="020F0502020204030204" pitchFamily="34" charset="0"/>
                <a:ea typeface="EB Garamond"/>
                <a:cs typeface="Calibri" panose="020F0502020204030204" pitchFamily="34" charset="0"/>
                <a:sym typeface="EB Garamond"/>
              </a:rPr>
              <a:t>→ y) and (x1</a:t>
            </a:r>
            <a:r>
              <a:rPr lang="en-US" sz="1600" baseline="-25000" dirty="0">
                <a:solidFill>
                  <a:srgbClr val="000000"/>
                </a:solidFill>
                <a:latin typeface="Calibri" panose="020F0502020204030204" pitchFamily="34" charset="0"/>
                <a:ea typeface="EB Garamond"/>
                <a:cs typeface="Calibri" panose="020F0502020204030204" pitchFamily="34" charset="0"/>
                <a:sym typeface="EB Garamond"/>
              </a:rPr>
              <a:t>x2=Republican</a:t>
            </a:r>
            <a:r>
              <a:rPr lang="en-US" sz="1600" dirty="0">
                <a:solidFill>
                  <a:srgbClr val="000000"/>
                </a:solidFill>
                <a:latin typeface="Calibri" panose="020F0502020204030204" pitchFamily="34" charset="0"/>
                <a:ea typeface="EB Garamond"/>
                <a:cs typeface="Calibri" panose="020F0502020204030204" pitchFamily="34" charset="0"/>
                <a:sym typeface="EB Garamond"/>
              </a:rPr>
              <a:t>→ y)</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Individual and joint effects are studied in the same dataset with the same observations (efficiency)</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Effect of a treatment is studied across </a:t>
            </a:r>
            <a:r>
              <a:rPr lang="en-US" sz="1800" b="1" dirty="0">
                <a:solidFill>
                  <a:schemeClr val="tx1"/>
                </a:solidFill>
                <a:latin typeface="Calibri" panose="020F0502020204030204" pitchFamily="34" charset="0"/>
                <a:cs typeface="Calibri" panose="020F0502020204030204" pitchFamily="34" charset="0"/>
              </a:rPr>
              <a:t>different conditions </a:t>
            </a:r>
            <a:r>
              <a:rPr lang="en-US" sz="1800" dirty="0">
                <a:solidFill>
                  <a:schemeClr val="tx1"/>
                </a:solidFill>
                <a:latin typeface="Calibri" panose="020F0502020204030204" pitchFamily="34" charset="0"/>
                <a:cs typeface="Calibri" panose="020F0502020204030204" pitchFamily="34" charset="0"/>
              </a:rPr>
              <a:t>of other treatments (broader generalization)</a:t>
            </a:r>
          </a:p>
          <a:p>
            <a:pPr marL="2257057" lvl="6" indent="-365760">
              <a:lnSpc>
                <a:spcPct val="100000"/>
              </a:lnSpc>
              <a:spcBef>
                <a:spcPts val="0"/>
              </a:spcBef>
              <a:buClrTx/>
              <a:buSzPct val="80000"/>
              <a:buFont typeface="Wingdings" panose="05000000000000000000" pitchFamily="2" charset="2"/>
              <a:buChar char="§"/>
            </a:pPr>
            <a:endParaRPr lang="en-US"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3775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Advantages and Limitations of Factorial design</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Limitations  </a:t>
            </a:r>
          </a:p>
          <a:p>
            <a:pPr marL="2257057" lvl="6" indent="-365760">
              <a:lnSpc>
                <a:spcPct val="100000"/>
              </a:lnSpc>
              <a:spcBef>
                <a:spcPts val="0"/>
              </a:spcBef>
              <a:buClrTx/>
              <a:buSzPct val="80000"/>
              <a:buFont typeface="Wingdings" panose="05000000000000000000" pitchFamily="2" charset="2"/>
              <a:buChar char="§"/>
            </a:pPr>
            <a:endParaRPr lang="en-US"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0477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Questions – Factorial design</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Is it possible to have...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Individual effects of IVs are ~0 but their joint effect is significant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Individual effects of IVs are significant but their joint effect is ~0 </a:t>
            </a:r>
          </a:p>
          <a:p>
            <a:pPr marL="2257057" lvl="6" indent="-365760">
              <a:lnSpc>
                <a:spcPct val="100000"/>
              </a:lnSpc>
              <a:spcBef>
                <a:spcPts val="0"/>
              </a:spcBef>
              <a:buClrTx/>
              <a:buSzPct val="80000"/>
              <a:buFont typeface="Wingdings" panose="05000000000000000000" pitchFamily="2" charset="2"/>
              <a:buChar char="§"/>
            </a:pPr>
            <a:endParaRPr lang="en-US"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7780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Modeling Interaction effects</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Interaction is modeled by including </a:t>
            </a:r>
            <a:r>
              <a:rPr lang="en-US" sz="2400" b="1" dirty="0">
                <a:solidFill>
                  <a:schemeClr val="tx1"/>
                </a:solidFill>
                <a:latin typeface="Calibri" panose="020F0502020204030204" pitchFamily="34" charset="0"/>
                <a:cs typeface="Calibri" panose="020F0502020204030204" pitchFamily="34" charset="0"/>
              </a:rPr>
              <a:t>product terms </a:t>
            </a:r>
            <a:r>
              <a:rPr lang="en-US" sz="2400" dirty="0">
                <a:solidFill>
                  <a:schemeClr val="tx1"/>
                </a:solidFill>
                <a:latin typeface="Calibri" panose="020F0502020204030204" pitchFamily="34" charset="0"/>
                <a:cs typeface="Calibri" panose="020F0502020204030204" pitchFamily="34" charset="0"/>
              </a:rPr>
              <a:t>involving ALL possible combination of IVs and Moderating variables, i.e., interaction is represented by single product term once all lower order product terms have been partialled out or accounted for</a:t>
            </a:r>
          </a:p>
          <a:p>
            <a:pPr marL="1280160" lvl="3" indent="-342900">
              <a:lnSpc>
                <a:spcPct val="100000"/>
              </a:lnSpc>
              <a:spcBef>
                <a:spcPts val="0"/>
              </a:spcBef>
              <a:spcAft>
                <a:spcPts val="0"/>
              </a:spcAft>
              <a:buClr>
                <a:srgbClr val="000000"/>
              </a:buClr>
              <a:buSzPct val="80000"/>
              <a:buFont typeface="EB Garamond"/>
              <a:buChar char="○"/>
            </a:pPr>
            <a:endParaRPr lang="en-US" sz="1800" dirty="0">
              <a:solidFill>
                <a:srgbClr val="000000"/>
              </a:solidFill>
              <a:latin typeface="Calibri" panose="020F0502020204030204" pitchFamily="34" charset="0"/>
              <a:ea typeface="EB Garamond"/>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pPr>
            <a:r>
              <a:rPr lang="en-US" sz="1800" dirty="0">
                <a:solidFill>
                  <a:srgbClr val="000000"/>
                </a:solidFill>
                <a:latin typeface="Calibri" panose="020F0502020204030204" pitchFamily="34" charset="0"/>
                <a:ea typeface="EB Garamond"/>
                <a:cs typeface="Calibri" panose="020F0502020204030204" pitchFamily="34" charset="0"/>
                <a:sym typeface="EB Garamond"/>
              </a:rPr>
              <a:t>y= a</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 b</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x</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 + b</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sz="1800" dirty="0">
                <a:solidFill>
                  <a:srgbClr val="000000"/>
                </a:solidFill>
                <a:latin typeface="Calibri" panose="020F0502020204030204" pitchFamily="34" charset="0"/>
                <a:ea typeface="EB Garamond"/>
                <a:cs typeface="Calibri" panose="020F0502020204030204" pitchFamily="34" charset="0"/>
                <a:sym typeface="EB Garamond"/>
              </a:rPr>
              <a:t>m + </a:t>
            </a:r>
            <a:r>
              <a:rPr lang="en-US" sz="1800" b="1" i="1" dirty="0">
                <a:solidFill>
                  <a:srgbClr val="000000"/>
                </a:solidFill>
                <a:latin typeface="Calibri" panose="020F0502020204030204" pitchFamily="34" charset="0"/>
                <a:ea typeface="EB Garamond"/>
                <a:cs typeface="Calibri" panose="020F0502020204030204" pitchFamily="34" charset="0"/>
                <a:sym typeface="EB Garamond"/>
              </a:rPr>
              <a:t>b</a:t>
            </a:r>
            <a:r>
              <a:rPr lang="en-US" sz="1800" b="1" i="1" baseline="-25000" dirty="0">
                <a:solidFill>
                  <a:srgbClr val="000000"/>
                </a:solidFill>
                <a:latin typeface="Calibri" panose="020F0502020204030204" pitchFamily="34" charset="0"/>
                <a:ea typeface="EB Garamond"/>
                <a:cs typeface="Calibri" panose="020F0502020204030204" pitchFamily="34" charset="0"/>
                <a:sym typeface="EB Garamond"/>
              </a:rPr>
              <a:t>3</a:t>
            </a:r>
            <a:r>
              <a:rPr lang="en-US" sz="1800" b="1" i="1" dirty="0">
                <a:solidFill>
                  <a:srgbClr val="000000"/>
                </a:solidFill>
                <a:latin typeface="Calibri" panose="020F0502020204030204" pitchFamily="34" charset="0"/>
                <a:ea typeface="EB Garamond"/>
                <a:cs typeface="Calibri" panose="020F0502020204030204" pitchFamily="34" charset="0"/>
                <a:sym typeface="EB Garamond"/>
              </a:rPr>
              <a:t>x</a:t>
            </a:r>
            <a:r>
              <a:rPr lang="en-US" sz="1800" b="1" i="1"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i="1" dirty="0">
                <a:solidFill>
                  <a:srgbClr val="000000"/>
                </a:solidFill>
                <a:latin typeface="Calibri" panose="020F0502020204030204" pitchFamily="34" charset="0"/>
                <a:ea typeface="EB Garamond"/>
                <a:cs typeface="Calibri" panose="020F0502020204030204" pitchFamily="34" charset="0"/>
                <a:sym typeface="EB Garamond"/>
              </a:rPr>
              <a:t>m </a:t>
            </a:r>
            <a:r>
              <a:rPr lang="en-US" sz="1800" dirty="0">
                <a:solidFill>
                  <a:srgbClr val="000000"/>
                </a:solidFill>
                <a:latin typeface="Calibri" panose="020F0502020204030204" pitchFamily="34" charset="0"/>
                <a:ea typeface="EB Garamond"/>
                <a:cs typeface="Calibri" panose="020F0502020204030204" pitchFamily="34" charset="0"/>
                <a:sym typeface="EB Garamond"/>
              </a:rPr>
              <a:t>+ e</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 				</a:t>
            </a:r>
          </a:p>
          <a:p>
            <a:pPr marL="1280160" lvl="3" indent="-342900">
              <a:lnSpc>
                <a:spcPct val="100000"/>
              </a:lnSpc>
              <a:spcBef>
                <a:spcPts val="0"/>
              </a:spcBef>
              <a:spcAft>
                <a:spcPts val="0"/>
              </a:spcAft>
              <a:buClr>
                <a:srgbClr val="000000"/>
              </a:buClr>
              <a:buSzPct val="80000"/>
              <a:buFont typeface="EB Garamond"/>
              <a:buChar char="○"/>
            </a:pPr>
            <a:endParaRPr lang="en-US" sz="1800" dirty="0">
              <a:solidFill>
                <a:srgbClr val="000000"/>
              </a:solidFill>
              <a:latin typeface="Calibri" panose="020F0502020204030204" pitchFamily="34" charset="0"/>
              <a:ea typeface="EB Garamond"/>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pPr>
            <a:r>
              <a:rPr lang="en-US" sz="1800" dirty="0">
                <a:solidFill>
                  <a:srgbClr val="000000"/>
                </a:solidFill>
                <a:latin typeface="Calibri" panose="020F0502020204030204" pitchFamily="34" charset="0"/>
                <a:ea typeface="EB Garamond"/>
                <a:cs typeface="Calibri" panose="020F0502020204030204" pitchFamily="34" charset="0"/>
                <a:sym typeface="EB Garamond"/>
              </a:rPr>
              <a:t>y= a</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 b</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x</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 + b</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sz="1800" dirty="0">
                <a:solidFill>
                  <a:srgbClr val="000000"/>
                </a:solidFill>
                <a:latin typeface="Calibri" panose="020F0502020204030204" pitchFamily="34" charset="0"/>
                <a:ea typeface="EB Garamond"/>
                <a:cs typeface="Calibri" panose="020F0502020204030204" pitchFamily="34" charset="0"/>
                <a:sym typeface="EB Garamond"/>
              </a:rPr>
              <a:t>x</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2 </a:t>
            </a:r>
            <a:r>
              <a:rPr lang="en-US" sz="1800" dirty="0">
                <a:solidFill>
                  <a:srgbClr val="000000"/>
                </a:solidFill>
                <a:latin typeface="Calibri" panose="020F0502020204030204" pitchFamily="34" charset="0"/>
                <a:ea typeface="EB Garamond"/>
                <a:cs typeface="Calibri" panose="020F0502020204030204" pitchFamily="34" charset="0"/>
                <a:sym typeface="EB Garamond"/>
              </a:rPr>
              <a:t>+ </a:t>
            </a:r>
            <a:r>
              <a:rPr lang="en-US" sz="1800" dirty="0" err="1">
                <a:solidFill>
                  <a:srgbClr val="000000"/>
                </a:solidFill>
                <a:latin typeface="Calibri" panose="020F0502020204030204" pitchFamily="34" charset="0"/>
                <a:ea typeface="EB Garamond"/>
                <a:cs typeface="Calibri" panose="020F0502020204030204" pitchFamily="34" charset="0"/>
                <a:sym typeface="EB Garamond"/>
              </a:rPr>
              <a:t>b</a:t>
            </a:r>
            <a:r>
              <a:rPr lang="en-US" sz="1800" baseline="-25000" dirty="0" err="1">
                <a:solidFill>
                  <a:srgbClr val="000000"/>
                </a:solidFill>
                <a:latin typeface="Calibri" panose="020F0502020204030204" pitchFamily="34" charset="0"/>
                <a:ea typeface="EB Garamond"/>
                <a:cs typeface="Calibri" panose="020F0502020204030204" pitchFamily="34" charset="0"/>
                <a:sym typeface="EB Garamond"/>
              </a:rPr>
              <a:t>3</a:t>
            </a:r>
            <a:r>
              <a:rPr lang="en-US" sz="1800" dirty="0" err="1">
                <a:solidFill>
                  <a:srgbClr val="000000"/>
                </a:solidFill>
                <a:latin typeface="Calibri" panose="020F0502020204030204" pitchFamily="34" charset="0"/>
                <a:ea typeface="EB Garamond"/>
                <a:cs typeface="Calibri" panose="020F0502020204030204" pitchFamily="34" charset="0"/>
                <a:sym typeface="EB Garamond"/>
              </a:rPr>
              <a:t>m</a:t>
            </a:r>
            <a:r>
              <a:rPr lang="en-US" sz="1800" dirty="0">
                <a:solidFill>
                  <a:srgbClr val="000000"/>
                </a:solidFill>
                <a:latin typeface="Calibri" panose="020F0502020204030204" pitchFamily="34" charset="0"/>
                <a:ea typeface="EB Garamond"/>
                <a:cs typeface="Calibri" panose="020F0502020204030204" pitchFamily="34" charset="0"/>
                <a:sym typeface="EB Garamond"/>
              </a:rPr>
              <a:t> + </a:t>
            </a:r>
            <a:r>
              <a:rPr lang="en-US" sz="1800" b="1" i="1" dirty="0" err="1">
                <a:solidFill>
                  <a:srgbClr val="000000"/>
                </a:solidFill>
                <a:latin typeface="Calibri" panose="020F0502020204030204" pitchFamily="34" charset="0"/>
                <a:ea typeface="EB Garamond"/>
                <a:cs typeface="Calibri" panose="020F0502020204030204" pitchFamily="34" charset="0"/>
                <a:sym typeface="EB Garamond"/>
              </a:rPr>
              <a:t>b</a:t>
            </a:r>
            <a:r>
              <a:rPr lang="en-US" sz="1800" b="1" i="1" baseline="-25000" dirty="0" err="1">
                <a:solidFill>
                  <a:srgbClr val="000000"/>
                </a:solidFill>
                <a:latin typeface="Calibri" panose="020F0502020204030204" pitchFamily="34" charset="0"/>
                <a:ea typeface="EB Garamond"/>
                <a:cs typeface="Calibri" panose="020F0502020204030204" pitchFamily="34" charset="0"/>
                <a:sym typeface="EB Garamond"/>
              </a:rPr>
              <a:t>12</a:t>
            </a:r>
            <a:r>
              <a:rPr lang="en-US" sz="1800" i="1" dirty="0" err="1">
                <a:solidFill>
                  <a:srgbClr val="000000"/>
                </a:solidFill>
                <a:latin typeface="Calibri" panose="020F0502020204030204" pitchFamily="34" charset="0"/>
                <a:ea typeface="EB Garamond"/>
                <a:cs typeface="Calibri" panose="020F0502020204030204" pitchFamily="34" charset="0"/>
                <a:sym typeface="EB Garamond"/>
              </a:rPr>
              <a:t>x</a:t>
            </a:r>
            <a:r>
              <a:rPr lang="en-US" sz="1800" i="1" baseline="-25000" dirty="0" err="1">
                <a:solidFill>
                  <a:srgbClr val="000000"/>
                </a:solidFill>
                <a:latin typeface="Calibri" panose="020F0502020204030204" pitchFamily="34" charset="0"/>
                <a:ea typeface="EB Garamond"/>
                <a:cs typeface="Calibri" panose="020F0502020204030204" pitchFamily="34" charset="0"/>
                <a:sym typeface="EB Garamond"/>
              </a:rPr>
              <a:t>1</a:t>
            </a:r>
            <a:r>
              <a:rPr lang="en-US" sz="1800" i="1" dirty="0" err="1">
                <a:solidFill>
                  <a:srgbClr val="000000"/>
                </a:solidFill>
                <a:latin typeface="Calibri" panose="020F0502020204030204" pitchFamily="34" charset="0"/>
                <a:ea typeface="EB Garamond"/>
                <a:cs typeface="Calibri" panose="020F0502020204030204" pitchFamily="34" charset="0"/>
                <a:sym typeface="EB Garamond"/>
              </a:rPr>
              <a:t>.x</a:t>
            </a:r>
            <a:r>
              <a:rPr lang="en-US" sz="1800" i="1" baseline="-25000" dirty="0" err="1">
                <a:solidFill>
                  <a:srgbClr val="000000"/>
                </a:solidFill>
                <a:latin typeface="Calibri" panose="020F0502020204030204" pitchFamily="34" charset="0"/>
                <a:ea typeface="EB Garamond"/>
                <a:cs typeface="Calibri" panose="020F0502020204030204" pitchFamily="34" charset="0"/>
                <a:sym typeface="EB Garamond"/>
              </a:rPr>
              <a:t>2</a:t>
            </a:r>
            <a:r>
              <a:rPr lang="en-US" sz="1800" i="1" baseline="-25000" dirty="0">
                <a:solidFill>
                  <a:srgbClr val="000000"/>
                </a:solidFill>
                <a:latin typeface="Calibri" panose="020F0502020204030204" pitchFamily="34" charset="0"/>
                <a:ea typeface="EB Garamond"/>
                <a:cs typeface="Calibri" panose="020F0502020204030204" pitchFamily="34" charset="0"/>
                <a:sym typeface="EB Garamond"/>
              </a:rPr>
              <a:t> </a:t>
            </a:r>
            <a:r>
              <a:rPr lang="en-US" sz="1800" dirty="0">
                <a:solidFill>
                  <a:srgbClr val="000000"/>
                </a:solidFill>
                <a:latin typeface="Calibri" panose="020F0502020204030204" pitchFamily="34" charset="0"/>
                <a:ea typeface="EB Garamond"/>
                <a:cs typeface="Calibri" panose="020F0502020204030204" pitchFamily="34" charset="0"/>
                <a:sym typeface="EB Garamond"/>
              </a:rPr>
              <a:t>+ </a:t>
            </a:r>
            <a:r>
              <a:rPr lang="en-US" sz="1800" b="1" i="1" dirty="0" err="1">
                <a:solidFill>
                  <a:srgbClr val="000000"/>
                </a:solidFill>
                <a:latin typeface="Calibri" panose="020F0502020204030204" pitchFamily="34" charset="0"/>
                <a:ea typeface="EB Garamond"/>
                <a:cs typeface="Calibri" panose="020F0502020204030204" pitchFamily="34" charset="0"/>
                <a:sym typeface="EB Garamond"/>
              </a:rPr>
              <a:t>b</a:t>
            </a:r>
            <a:r>
              <a:rPr lang="en-US" sz="1800" b="1" i="1" baseline="-25000" dirty="0" err="1">
                <a:solidFill>
                  <a:srgbClr val="000000"/>
                </a:solidFill>
                <a:latin typeface="Calibri" panose="020F0502020204030204" pitchFamily="34" charset="0"/>
                <a:ea typeface="EB Garamond"/>
                <a:cs typeface="Calibri" panose="020F0502020204030204" pitchFamily="34" charset="0"/>
                <a:sym typeface="EB Garamond"/>
              </a:rPr>
              <a:t>13</a:t>
            </a:r>
            <a:r>
              <a:rPr lang="en-US" sz="1800" i="1" dirty="0" err="1">
                <a:solidFill>
                  <a:srgbClr val="000000"/>
                </a:solidFill>
                <a:latin typeface="Calibri" panose="020F0502020204030204" pitchFamily="34" charset="0"/>
                <a:ea typeface="EB Garamond"/>
                <a:cs typeface="Calibri" panose="020F0502020204030204" pitchFamily="34" charset="0"/>
                <a:sym typeface="EB Garamond"/>
              </a:rPr>
              <a:t>x</a:t>
            </a:r>
            <a:r>
              <a:rPr lang="en-US" sz="1800" i="1" baseline="-25000" dirty="0" err="1">
                <a:solidFill>
                  <a:srgbClr val="000000"/>
                </a:solidFill>
                <a:latin typeface="Calibri" panose="020F0502020204030204" pitchFamily="34" charset="0"/>
                <a:ea typeface="EB Garamond"/>
                <a:cs typeface="Calibri" panose="020F0502020204030204" pitchFamily="34" charset="0"/>
                <a:sym typeface="EB Garamond"/>
              </a:rPr>
              <a:t>1</a:t>
            </a:r>
            <a:r>
              <a:rPr lang="en-US" sz="1800" i="1" dirty="0" err="1">
                <a:solidFill>
                  <a:srgbClr val="000000"/>
                </a:solidFill>
                <a:latin typeface="Calibri" panose="020F0502020204030204" pitchFamily="34" charset="0"/>
                <a:ea typeface="EB Garamond"/>
                <a:cs typeface="Calibri" panose="020F0502020204030204" pitchFamily="34" charset="0"/>
                <a:sym typeface="EB Garamond"/>
              </a:rPr>
              <a:t>.m</a:t>
            </a:r>
            <a:r>
              <a:rPr lang="en-US" sz="1800" i="1" dirty="0">
                <a:solidFill>
                  <a:srgbClr val="000000"/>
                </a:solidFill>
                <a:latin typeface="Calibri" panose="020F0502020204030204" pitchFamily="34" charset="0"/>
                <a:ea typeface="EB Garamond"/>
                <a:cs typeface="Calibri" panose="020F0502020204030204" pitchFamily="34" charset="0"/>
                <a:sym typeface="EB Garamond"/>
              </a:rPr>
              <a:t> </a:t>
            </a:r>
            <a:r>
              <a:rPr lang="en-US" sz="1800" dirty="0">
                <a:solidFill>
                  <a:srgbClr val="000000"/>
                </a:solidFill>
                <a:latin typeface="Calibri" panose="020F0502020204030204" pitchFamily="34" charset="0"/>
                <a:ea typeface="EB Garamond"/>
                <a:cs typeface="Calibri" panose="020F0502020204030204" pitchFamily="34" charset="0"/>
                <a:sym typeface="EB Garamond"/>
              </a:rPr>
              <a:t>+ </a:t>
            </a:r>
            <a:r>
              <a:rPr lang="en-US" sz="1800" b="1" i="1" dirty="0" err="1">
                <a:solidFill>
                  <a:srgbClr val="000000"/>
                </a:solidFill>
                <a:latin typeface="Calibri" panose="020F0502020204030204" pitchFamily="34" charset="0"/>
                <a:ea typeface="EB Garamond"/>
                <a:cs typeface="Calibri" panose="020F0502020204030204" pitchFamily="34" charset="0"/>
                <a:sym typeface="EB Garamond"/>
              </a:rPr>
              <a:t>b</a:t>
            </a:r>
            <a:r>
              <a:rPr lang="en-US" sz="1800" b="1" i="1" baseline="-25000" dirty="0" err="1">
                <a:solidFill>
                  <a:srgbClr val="000000"/>
                </a:solidFill>
                <a:latin typeface="Calibri" panose="020F0502020204030204" pitchFamily="34" charset="0"/>
                <a:ea typeface="EB Garamond"/>
                <a:cs typeface="Calibri" panose="020F0502020204030204" pitchFamily="34" charset="0"/>
                <a:sym typeface="EB Garamond"/>
              </a:rPr>
              <a:t>23</a:t>
            </a:r>
            <a:r>
              <a:rPr lang="en-US" sz="1800" i="1" dirty="0" err="1">
                <a:solidFill>
                  <a:srgbClr val="000000"/>
                </a:solidFill>
                <a:latin typeface="Calibri" panose="020F0502020204030204" pitchFamily="34" charset="0"/>
                <a:ea typeface="EB Garamond"/>
                <a:cs typeface="Calibri" panose="020F0502020204030204" pitchFamily="34" charset="0"/>
                <a:sym typeface="EB Garamond"/>
              </a:rPr>
              <a:t>x</a:t>
            </a:r>
            <a:r>
              <a:rPr lang="en-US" sz="1800" i="1" baseline="-25000" dirty="0" err="1">
                <a:solidFill>
                  <a:srgbClr val="000000"/>
                </a:solidFill>
                <a:latin typeface="Calibri" panose="020F0502020204030204" pitchFamily="34" charset="0"/>
                <a:ea typeface="EB Garamond"/>
                <a:cs typeface="Calibri" panose="020F0502020204030204" pitchFamily="34" charset="0"/>
                <a:sym typeface="EB Garamond"/>
              </a:rPr>
              <a:t>2</a:t>
            </a:r>
            <a:r>
              <a:rPr lang="en-US" sz="1800" i="1" dirty="0" err="1">
                <a:solidFill>
                  <a:srgbClr val="000000"/>
                </a:solidFill>
                <a:latin typeface="Calibri" panose="020F0502020204030204" pitchFamily="34" charset="0"/>
                <a:ea typeface="EB Garamond"/>
                <a:cs typeface="Calibri" panose="020F0502020204030204" pitchFamily="34" charset="0"/>
                <a:sym typeface="EB Garamond"/>
              </a:rPr>
              <a:t>.m</a:t>
            </a:r>
            <a:r>
              <a:rPr lang="en-US" sz="1800" i="1" dirty="0">
                <a:solidFill>
                  <a:srgbClr val="000000"/>
                </a:solidFill>
                <a:latin typeface="Calibri" panose="020F0502020204030204" pitchFamily="34" charset="0"/>
                <a:ea typeface="EB Garamond"/>
                <a:cs typeface="Calibri" panose="020F0502020204030204" pitchFamily="34" charset="0"/>
                <a:sym typeface="EB Garamond"/>
              </a:rPr>
              <a:t> </a:t>
            </a:r>
            <a:r>
              <a:rPr lang="en-US" sz="1800" dirty="0">
                <a:solidFill>
                  <a:srgbClr val="000000"/>
                </a:solidFill>
                <a:latin typeface="Calibri" panose="020F0502020204030204" pitchFamily="34" charset="0"/>
                <a:ea typeface="EB Garamond"/>
                <a:cs typeface="Calibri" panose="020F0502020204030204" pitchFamily="34" charset="0"/>
                <a:sym typeface="EB Garamond"/>
              </a:rPr>
              <a:t>+ e</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2</a:t>
            </a:r>
          </a:p>
          <a:p>
            <a:pPr marL="1280160" lvl="3" indent="-342900">
              <a:lnSpc>
                <a:spcPct val="100000"/>
              </a:lnSpc>
              <a:spcBef>
                <a:spcPts val="0"/>
              </a:spcBef>
              <a:spcAft>
                <a:spcPts val="0"/>
              </a:spcAft>
              <a:buClr>
                <a:srgbClr val="000000"/>
              </a:buClr>
              <a:buSzPct val="80000"/>
              <a:buFont typeface="EB Garamond"/>
              <a:buChar char="○"/>
            </a:pPr>
            <a:endParaRPr lang="en-US" sz="1800" baseline="-25000" dirty="0">
              <a:solidFill>
                <a:srgbClr val="000000"/>
              </a:solidFill>
              <a:latin typeface="Calibri" panose="020F0502020204030204" pitchFamily="34" charset="0"/>
              <a:ea typeface="EB Garamond"/>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pPr>
            <a:r>
              <a:rPr lang="en" sz="1600" dirty="0">
                <a:solidFill>
                  <a:srgbClr val="000000"/>
                </a:solidFill>
                <a:latin typeface="Calibri" panose="020F0502020204030204" pitchFamily="34" charset="0"/>
                <a:ea typeface="EB Garamond"/>
                <a:cs typeface="Calibri" panose="020F0502020204030204" pitchFamily="34" charset="0"/>
                <a:sym typeface="EB Garamond"/>
              </a:rPr>
              <a:t>b</a:t>
            </a:r>
            <a:r>
              <a:rPr lang="en" sz="1600" baseline="-25000" dirty="0">
                <a:solidFill>
                  <a:srgbClr val="000000"/>
                </a:solidFill>
                <a:latin typeface="Calibri" panose="020F0502020204030204" pitchFamily="34" charset="0"/>
                <a:ea typeface="EB Garamond"/>
                <a:cs typeface="Calibri" panose="020F0502020204030204" pitchFamily="34" charset="0"/>
                <a:sym typeface="EB Garamond"/>
              </a:rPr>
              <a:t>3</a:t>
            </a:r>
            <a:r>
              <a:rPr lang="en" sz="1600" dirty="0">
                <a:solidFill>
                  <a:srgbClr val="000000"/>
                </a:solidFill>
                <a:latin typeface="Calibri" panose="020F0502020204030204" pitchFamily="34" charset="0"/>
                <a:ea typeface="EB Garamond"/>
                <a:cs typeface="Calibri" panose="020F0502020204030204" pitchFamily="34" charset="0"/>
                <a:sym typeface="EB Garamond"/>
              </a:rPr>
              <a:t>=interaction effect of (x</a:t>
            </a:r>
            <a:r>
              <a:rPr lang="en" sz="16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 sz="1600" dirty="0">
                <a:solidFill>
                  <a:srgbClr val="000000"/>
                </a:solidFill>
                <a:latin typeface="Calibri" panose="020F0502020204030204" pitchFamily="34" charset="0"/>
                <a:ea typeface="EB Garamond"/>
                <a:cs typeface="Calibri" panose="020F0502020204030204" pitchFamily="34" charset="0"/>
                <a:sym typeface="EB Garamond"/>
              </a:rPr>
              <a:t>, m)</a:t>
            </a:r>
          </a:p>
          <a:p>
            <a:pPr marL="1280160" lvl="3" indent="-342900">
              <a:lnSpc>
                <a:spcPct val="100000"/>
              </a:lnSpc>
              <a:spcBef>
                <a:spcPts val="0"/>
              </a:spcBef>
              <a:spcAft>
                <a:spcPts val="0"/>
              </a:spcAft>
              <a:buClr>
                <a:srgbClr val="000000"/>
              </a:buClr>
              <a:buSzPct val="80000"/>
              <a:buFont typeface="EB Garamond"/>
              <a:buChar char="○"/>
            </a:pPr>
            <a:r>
              <a:rPr lang="en" sz="1600" dirty="0">
                <a:solidFill>
                  <a:srgbClr val="000000"/>
                </a:solidFill>
                <a:latin typeface="Calibri" panose="020F0502020204030204" pitchFamily="34" charset="0"/>
                <a:ea typeface="EB Garamond"/>
                <a:cs typeface="Calibri" panose="020F0502020204030204" pitchFamily="34" charset="0"/>
                <a:sym typeface="EB Garamond"/>
              </a:rPr>
              <a:t>b</a:t>
            </a:r>
            <a:r>
              <a:rPr lang="en" sz="1600" baseline="-25000" dirty="0">
                <a:solidFill>
                  <a:srgbClr val="000000"/>
                </a:solidFill>
                <a:latin typeface="Calibri" panose="020F0502020204030204" pitchFamily="34" charset="0"/>
                <a:ea typeface="EB Garamond"/>
                <a:cs typeface="Calibri" panose="020F0502020204030204" pitchFamily="34" charset="0"/>
                <a:sym typeface="EB Garamond"/>
              </a:rPr>
              <a:t>12</a:t>
            </a:r>
            <a:r>
              <a:rPr lang="en" sz="1600" dirty="0">
                <a:solidFill>
                  <a:srgbClr val="000000"/>
                </a:solidFill>
                <a:latin typeface="Calibri" panose="020F0502020204030204" pitchFamily="34" charset="0"/>
                <a:ea typeface="EB Garamond"/>
                <a:cs typeface="Calibri" panose="020F0502020204030204" pitchFamily="34" charset="0"/>
                <a:sym typeface="EB Garamond"/>
              </a:rPr>
              <a:t>=interaction effect of (x</a:t>
            </a:r>
            <a:r>
              <a:rPr lang="en" sz="1600" baseline="-25000" dirty="0">
                <a:solidFill>
                  <a:srgbClr val="000000"/>
                </a:solidFill>
                <a:latin typeface="Calibri" panose="020F0502020204030204" pitchFamily="34" charset="0"/>
                <a:ea typeface="EB Garamond"/>
                <a:cs typeface="Calibri" panose="020F0502020204030204" pitchFamily="34" charset="0"/>
                <a:sym typeface="EB Garamond"/>
              </a:rPr>
              <a:t>1 </a:t>
            </a:r>
            <a:r>
              <a:rPr lang="en" sz="1600" dirty="0">
                <a:solidFill>
                  <a:srgbClr val="000000"/>
                </a:solidFill>
                <a:latin typeface="Calibri" panose="020F0502020204030204" pitchFamily="34" charset="0"/>
                <a:ea typeface="EB Garamond"/>
                <a:cs typeface="Calibri" panose="020F0502020204030204" pitchFamily="34" charset="0"/>
                <a:sym typeface="EB Garamond"/>
              </a:rPr>
              <a:t>, x</a:t>
            </a:r>
            <a:r>
              <a:rPr lang="en" sz="160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 sz="1600" dirty="0">
                <a:solidFill>
                  <a:srgbClr val="000000"/>
                </a:solidFill>
                <a:latin typeface="Calibri" panose="020F0502020204030204" pitchFamily="34" charset="0"/>
                <a:ea typeface="EB Garamond"/>
                <a:cs typeface="Calibri" panose="020F0502020204030204" pitchFamily="34" charset="0"/>
                <a:sym typeface="EB Garamond"/>
              </a:rPr>
              <a:t>)</a:t>
            </a:r>
            <a:endParaRPr lang="en-US" sz="1600" dirty="0">
              <a:solidFill>
                <a:schemeClr val="tx1"/>
              </a:solidFill>
              <a:latin typeface="Calibri" panose="020F0502020204030204" pitchFamily="34" charset="0"/>
              <a:cs typeface="Calibri" panose="020F0502020204030204" pitchFamily="34" charset="0"/>
            </a:endParaRPr>
          </a:p>
          <a:p>
            <a:pPr marL="2657057" lvl="8" indent="-365760">
              <a:lnSpc>
                <a:spcPct val="100000"/>
              </a:lnSpc>
              <a:spcBef>
                <a:spcPts val="0"/>
              </a:spcBef>
              <a:buClrTx/>
              <a:buSzPct val="80000"/>
              <a:buFont typeface="Wingdings" panose="05000000000000000000" pitchFamily="2" charset="2"/>
              <a:buChar char="§"/>
            </a:pPr>
            <a:endParaRPr lang="en-US"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6190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Modeling Interaction effects</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Interaction is modeled by including </a:t>
            </a:r>
            <a:r>
              <a:rPr lang="en-US" sz="2400" b="1" dirty="0">
                <a:solidFill>
                  <a:schemeClr val="tx1"/>
                </a:solidFill>
                <a:latin typeface="Calibri" panose="020F0502020204030204" pitchFamily="34" charset="0"/>
                <a:cs typeface="Calibri" panose="020F0502020204030204" pitchFamily="34" charset="0"/>
              </a:rPr>
              <a:t>product terms </a:t>
            </a:r>
            <a:r>
              <a:rPr lang="en-US" sz="2400" dirty="0">
                <a:solidFill>
                  <a:schemeClr val="tx1"/>
                </a:solidFill>
                <a:latin typeface="Calibri" panose="020F0502020204030204" pitchFamily="34" charset="0"/>
                <a:cs typeface="Calibri" panose="020F0502020204030204" pitchFamily="34" charset="0"/>
              </a:rPr>
              <a:t>involving ALL possible combination of IVs and Moderating variables, i.e., interaction is represented by single product term once all lower order product terms have been partialled out or accounted for</a:t>
            </a:r>
          </a:p>
          <a:p>
            <a:pPr marL="1280160" lvl="3" indent="-342900">
              <a:lnSpc>
                <a:spcPct val="100000"/>
              </a:lnSpc>
              <a:spcBef>
                <a:spcPts val="0"/>
              </a:spcBef>
              <a:spcAft>
                <a:spcPts val="0"/>
              </a:spcAft>
              <a:buClr>
                <a:srgbClr val="000000"/>
              </a:buClr>
              <a:buSzPct val="80000"/>
              <a:buFont typeface="EB Garamond"/>
              <a:buChar char="○"/>
            </a:pPr>
            <a:endParaRPr lang="en-US" sz="1800" dirty="0">
              <a:solidFill>
                <a:srgbClr val="000000"/>
              </a:solidFill>
              <a:latin typeface="Calibri" panose="020F0502020204030204" pitchFamily="34" charset="0"/>
              <a:ea typeface="EB Garamond"/>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pPr>
            <a:r>
              <a:rPr lang="en-US" sz="1800" dirty="0">
                <a:solidFill>
                  <a:srgbClr val="000000"/>
                </a:solidFill>
                <a:latin typeface="Calibri" panose="020F0502020204030204" pitchFamily="34" charset="0"/>
                <a:ea typeface="EB Garamond"/>
                <a:cs typeface="Calibri" panose="020F0502020204030204" pitchFamily="34" charset="0"/>
                <a:sym typeface="EB Garamond"/>
              </a:rPr>
              <a:t>y= a</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 b</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x</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 + b</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sz="1800" dirty="0">
                <a:solidFill>
                  <a:srgbClr val="000000"/>
                </a:solidFill>
                <a:latin typeface="Calibri" panose="020F0502020204030204" pitchFamily="34" charset="0"/>
                <a:ea typeface="EB Garamond"/>
                <a:cs typeface="Calibri" panose="020F0502020204030204" pitchFamily="34" charset="0"/>
                <a:sym typeface="EB Garamond"/>
              </a:rPr>
              <a:t>m + </a:t>
            </a:r>
            <a:r>
              <a:rPr lang="en-US" sz="1800" b="1" i="1" dirty="0">
                <a:solidFill>
                  <a:srgbClr val="000000"/>
                </a:solidFill>
                <a:latin typeface="Calibri" panose="020F0502020204030204" pitchFamily="34" charset="0"/>
                <a:ea typeface="EB Garamond"/>
                <a:cs typeface="Calibri" panose="020F0502020204030204" pitchFamily="34" charset="0"/>
                <a:sym typeface="EB Garamond"/>
              </a:rPr>
              <a:t>b</a:t>
            </a:r>
            <a:r>
              <a:rPr lang="en-US" sz="1800" b="1" i="1" baseline="-25000" dirty="0">
                <a:solidFill>
                  <a:srgbClr val="000000"/>
                </a:solidFill>
                <a:latin typeface="Calibri" panose="020F0502020204030204" pitchFamily="34" charset="0"/>
                <a:ea typeface="EB Garamond"/>
                <a:cs typeface="Calibri" panose="020F0502020204030204" pitchFamily="34" charset="0"/>
                <a:sym typeface="EB Garamond"/>
              </a:rPr>
              <a:t>3</a:t>
            </a:r>
            <a:r>
              <a:rPr lang="en-US" sz="1800" b="1" i="1" dirty="0">
                <a:solidFill>
                  <a:srgbClr val="000000"/>
                </a:solidFill>
                <a:latin typeface="Calibri" panose="020F0502020204030204" pitchFamily="34" charset="0"/>
                <a:ea typeface="EB Garamond"/>
                <a:cs typeface="Calibri" panose="020F0502020204030204" pitchFamily="34" charset="0"/>
                <a:sym typeface="EB Garamond"/>
              </a:rPr>
              <a:t>x</a:t>
            </a:r>
            <a:r>
              <a:rPr lang="en-US" sz="1800" b="1" i="1"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i="1" dirty="0">
                <a:solidFill>
                  <a:srgbClr val="000000"/>
                </a:solidFill>
                <a:latin typeface="Calibri" panose="020F0502020204030204" pitchFamily="34" charset="0"/>
                <a:ea typeface="EB Garamond"/>
                <a:cs typeface="Calibri" panose="020F0502020204030204" pitchFamily="34" charset="0"/>
                <a:sym typeface="EB Garamond"/>
              </a:rPr>
              <a:t>m </a:t>
            </a:r>
            <a:r>
              <a:rPr lang="en-US" sz="1800" dirty="0">
                <a:solidFill>
                  <a:srgbClr val="000000"/>
                </a:solidFill>
                <a:latin typeface="Calibri" panose="020F0502020204030204" pitchFamily="34" charset="0"/>
                <a:ea typeface="EB Garamond"/>
                <a:cs typeface="Calibri" panose="020F0502020204030204" pitchFamily="34" charset="0"/>
                <a:sym typeface="EB Garamond"/>
              </a:rPr>
              <a:t>+ e</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 				</a:t>
            </a:r>
          </a:p>
          <a:p>
            <a:pPr marL="1280160" lvl="3" indent="-342900">
              <a:lnSpc>
                <a:spcPct val="100000"/>
              </a:lnSpc>
              <a:spcBef>
                <a:spcPts val="0"/>
              </a:spcBef>
              <a:spcAft>
                <a:spcPts val="0"/>
              </a:spcAft>
              <a:buClr>
                <a:srgbClr val="000000"/>
              </a:buClr>
              <a:buSzPct val="80000"/>
              <a:buFont typeface="EB Garamond"/>
              <a:buChar char="○"/>
            </a:pPr>
            <a:endParaRPr lang="en-US" sz="1800" dirty="0">
              <a:solidFill>
                <a:srgbClr val="000000"/>
              </a:solidFill>
              <a:latin typeface="Calibri" panose="020F0502020204030204" pitchFamily="34" charset="0"/>
              <a:ea typeface="EB Garamond"/>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pPr>
            <a:r>
              <a:rPr lang="en-US" sz="1800" dirty="0">
                <a:solidFill>
                  <a:srgbClr val="000000"/>
                </a:solidFill>
                <a:latin typeface="Calibri" panose="020F0502020204030204" pitchFamily="34" charset="0"/>
                <a:ea typeface="EB Garamond"/>
                <a:cs typeface="Calibri" panose="020F0502020204030204" pitchFamily="34" charset="0"/>
                <a:sym typeface="EB Garamond"/>
              </a:rPr>
              <a:t>y= a</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 b</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x</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 + b</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sz="1800" dirty="0">
                <a:solidFill>
                  <a:srgbClr val="000000"/>
                </a:solidFill>
                <a:latin typeface="Calibri" panose="020F0502020204030204" pitchFamily="34" charset="0"/>
                <a:ea typeface="EB Garamond"/>
                <a:cs typeface="Calibri" panose="020F0502020204030204" pitchFamily="34" charset="0"/>
                <a:sym typeface="EB Garamond"/>
              </a:rPr>
              <a:t>x</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2 </a:t>
            </a:r>
            <a:r>
              <a:rPr lang="en-US" sz="1800" dirty="0">
                <a:solidFill>
                  <a:srgbClr val="000000"/>
                </a:solidFill>
                <a:latin typeface="Calibri" panose="020F0502020204030204" pitchFamily="34" charset="0"/>
                <a:ea typeface="EB Garamond"/>
                <a:cs typeface="Calibri" panose="020F0502020204030204" pitchFamily="34" charset="0"/>
                <a:sym typeface="EB Garamond"/>
              </a:rPr>
              <a:t>+ </a:t>
            </a:r>
            <a:r>
              <a:rPr lang="en-US" sz="1800" dirty="0" err="1">
                <a:solidFill>
                  <a:srgbClr val="000000"/>
                </a:solidFill>
                <a:latin typeface="Calibri" panose="020F0502020204030204" pitchFamily="34" charset="0"/>
                <a:ea typeface="EB Garamond"/>
                <a:cs typeface="Calibri" panose="020F0502020204030204" pitchFamily="34" charset="0"/>
                <a:sym typeface="EB Garamond"/>
              </a:rPr>
              <a:t>b</a:t>
            </a:r>
            <a:r>
              <a:rPr lang="en-US" sz="1800" baseline="-25000" dirty="0" err="1">
                <a:solidFill>
                  <a:srgbClr val="000000"/>
                </a:solidFill>
                <a:latin typeface="Calibri" panose="020F0502020204030204" pitchFamily="34" charset="0"/>
                <a:ea typeface="EB Garamond"/>
                <a:cs typeface="Calibri" panose="020F0502020204030204" pitchFamily="34" charset="0"/>
                <a:sym typeface="EB Garamond"/>
              </a:rPr>
              <a:t>3</a:t>
            </a:r>
            <a:r>
              <a:rPr lang="en-US" sz="1800" dirty="0" err="1">
                <a:solidFill>
                  <a:srgbClr val="000000"/>
                </a:solidFill>
                <a:latin typeface="Calibri" panose="020F0502020204030204" pitchFamily="34" charset="0"/>
                <a:ea typeface="EB Garamond"/>
                <a:cs typeface="Calibri" panose="020F0502020204030204" pitchFamily="34" charset="0"/>
                <a:sym typeface="EB Garamond"/>
              </a:rPr>
              <a:t>m</a:t>
            </a:r>
            <a:r>
              <a:rPr lang="en-US" sz="1800" dirty="0">
                <a:solidFill>
                  <a:srgbClr val="000000"/>
                </a:solidFill>
                <a:latin typeface="Calibri" panose="020F0502020204030204" pitchFamily="34" charset="0"/>
                <a:ea typeface="EB Garamond"/>
                <a:cs typeface="Calibri" panose="020F0502020204030204" pitchFamily="34" charset="0"/>
                <a:sym typeface="EB Garamond"/>
              </a:rPr>
              <a:t> + </a:t>
            </a:r>
            <a:r>
              <a:rPr lang="en-US" sz="1800" b="1" i="1" dirty="0" err="1">
                <a:solidFill>
                  <a:srgbClr val="000000"/>
                </a:solidFill>
                <a:latin typeface="Calibri" panose="020F0502020204030204" pitchFamily="34" charset="0"/>
                <a:ea typeface="EB Garamond"/>
                <a:cs typeface="Calibri" panose="020F0502020204030204" pitchFamily="34" charset="0"/>
                <a:sym typeface="EB Garamond"/>
              </a:rPr>
              <a:t>b</a:t>
            </a:r>
            <a:r>
              <a:rPr lang="en-US" sz="1800" b="1" i="1" baseline="-25000" dirty="0" err="1">
                <a:solidFill>
                  <a:srgbClr val="000000"/>
                </a:solidFill>
                <a:latin typeface="Calibri" panose="020F0502020204030204" pitchFamily="34" charset="0"/>
                <a:ea typeface="EB Garamond"/>
                <a:cs typeface="Calibri" panose="020F0502020204030204" pitchFamily="34" charset="0"/>
                <a:sym typeface="EB Garamond"/>
              </a:rPr>
              <a:t>12</a:t>
            </a:r>
            <a:r>
              <a:rPr lang="en-US" sz="1800" i="1" dirty="0" err="1">
                <a:solidFill>
                  <a:srgbClr val="000000"/>
                </a:solidFill>
                <a:latin typeface="Calibri" panose="020F0502020204030204" pitchFamily="34" charset="0"/>
                <a:ea typeface="EB Garamond"/>
                <a:cs typeface="Calibri" panose="020F0502020204030204" pitchFamily="34" charset="0"/>
                <a:sym typeface="EB Garamond"/>
              </a:rPr>
              <a:t>x</a:t>
            </a:r>
            <a:r>
              <a:rPr lang="en-US" sz="1800" i="1" baseline="-25000" dirty="0" err="1">
                <a:solidFill>
                  <a:srgbClr val="000000"/>
                </a:solidFill>
                <a:latin typeface="Calibri" panose="020F0502020204030204" pitchFamily="34" charset="0"/>
                <a:ea typeface="EB Garamond"/>
                <a:cs typeface="Calibri" panose="020F0502020204030204" pitchFamily="34" charset="0"/>
                <a:sym typeface="EB Garamond"/>
              </a:rPr>
              <a:t>1</a:t>
            </a:r>
            <a:r>
              <a:rPr lang="en-US" sz="1800" i="1" dirty="0" err="1">
                <a:solidFill>
                  <a:srgbClr val="000000"/>
                </a:solidFill>
                <a:latin typeface="Calibri" panose="020F0502020204030204" pitchFamily="34" charset="0"/>
                <a:ea typeface="EB Garamond"/>
                <a:cs typeface="Calibri" panose="020F0502020204030204" pitchFamily="34" charset="0"/>
                <a:sym typeface="EB Garamond"/>
              </a:rPr>
              <a:t>.x</a:t>
            </a:r>
            <a:r>
              <a:rPr lang="en-US" sz="1800" i="1" baseline="-25000" dirty="0" err="1">
                <a:solidFill>
                  <a:srgbClr val="000000"/>
                </a:solidFill>
                <a:latin typeface="Calibri" panose="020F0502020204030204" pitchFamily="34" charset="0"/>
                <a:ea typeface="EB Garamond"/>
                <a:cs typeface="Calibri" panose="020F0502020204030204" pitchFamily="34" charset="0"/>
                <a:sym typeface="EB Garamond"/>
              </a:rPr>
              <a:t>2</a:t>
            </a:r>
            <a:r>
              <a:rPr lang="en-US" sz="1800" i="1" baseline="-25000" dirty="0">
                <a:solidFill>
                  <a:srgbClr val="000000"/>
                </a:solidFill>
                <a:latin typeface="Calibri" panose="020F0502020204030204" pitchFamily="34" charset="0"/>
                <a:ea typeface="EB Garamond"/>
                <a:cs typeface="Calibri" panose="020F0502020204030204" pitchFamily="34" charset="0"/>
                <a:sym typeface="EB Garamond"/>
              </a:rPr>
              <a:t> </a:t>
            </a:r>
            <a:r>
              <a:rPr lang="en-US" sz="1800" dirty="0">
                <a:solidFill>
                  <a:srgbClr val="000000"/>
                </a:solidFill>
                <a:latin typeface="Calibri" panose="020F0502020204030204" pitchFamily="34" charset="0"/>
                <a:ea typeface="EB Garamond"/>
                <a:cs typeface="Calibri" panose="020F0502020204030204" pitchFamily="34" charset="0"/>
                <a:sym typeface="EB Garamond"/>
              </a:rPr>
              <a:t>+ </a:t>
            </a:r>
            <a:r>
              <a:rPr lang="en-US" sz="1800" b="1" i="1" dirty="0" err="1">
                <a:solidFill>
                  <a:srgbClr val="000000"/>
                </a:solidFill>
                <a:latin typeface="Calibri" panose="020F0502020204030204" pitchFamily="34" charset="0"/>
                <a:ea typeface="EB Garamond"/>
                <a:cs typeface="Calibri" panose="020F0502020204030204" pitchFamily="34" charset="0"/>
                <a:sym typeface="EB Garamond"/>
              </a:rPr>
              <a:t>b</a:t>
            </a:r>
            <a:r>
              <a:rPr lang="en-US" sz="1800" b="1" i="1" baseline="-25000" dirty="0" err="1">
                <a:solidFill>
                  <a:srgbClr val="000000"/>
                </a:solidFill>
                <a:latin typeface="Calibri" panose="020F0502020204030204" pitchFamily="34" charset="0"/>
                <a:ea typeface="EB Garamond"/>
                <a:cs typeface="Calibri" panose="020F0502020204030204" pitchFamily="34" charset="0"/>
                <a:sym typeface="EB Garamond"/>
              </a:rPr>
              <a:t>13</a:t>
            </a:r>
            <a:r>
              <a:rPr lang="en-US" sz="1800" i="1" dirty="0" err="1">
                <a:solidFill>
                  <a:srgbClr val="000000"/>
                </a:solidFill>
                <a:latin typeface="Calibri" panose="020F0502020204030204" pitchFamily="34" charset="0"/>
                <a:ea typeface="EB Garamond"/>
                <a:cs typeface="Calibri" panose="020F0502020204030204" pitchFamily="34" charset="0"/>
                <a:sym typeface="EB Garamond"/>
              </a:rPr>
              <a:t>x</a:t>
            </a:r>
            <a:r>
              <a:rPr lang="en-US" sz="1800" i="1" baseline="-25000" dirty="0" err="1">
                <a:solidFill>
                  <a:srgbClr val="000000"/>
                </a:solidFill>
                <a:latin typeface="Calibri" panose="020F0502020204030204" pitchFamily="34" charset="0"/>
                <a:ea typeface="EB Garamond"/>
                <a:cs typeface="Calibri" panose="020F0502020204030204" pitchFamily="34" charset="0"/>
                <a:sym typeface="EB Garamond"/>
              </a:rPr>
              <a:t>1</a:t>
            </a:r>
            <a:r>
              <a:rPr lang="en-US" sz="1800" i="1" dirty="0" err="1">
                <a:solidFill>
                  <a:srgbClr val="000000"/>
                </a:solidFill>
                <a:latin typeface="Calibri" panose="020F0502020204030204" pitchFamily="34" charset="0"/>
                <a:ea typeface="EB Garamond"/>
                <a:cs typeface="Calibri" panose="020F0502020204030204" pitchFamily="34" charset="0"/>
                <a:sym typeface="EB Garamond"/>
              </a:rPr>
              <a:t>.m</a:t>
            </a:r>
            <a:r>
              <a:rPr lang="en-US" sz="1800" i="1" dirty="0">
                <a:solidFill>
                  <a:srgbClr val="000000"/>
                </a:solidFill>
                <a:latin typeface="Calibri" panose="020F0502020204030204" pitchFamily="34" charset="0"/>
                <a:ea typeface="EB Garamond"/>
                <a:cs typeface="Calibri" panose="020F0502020204030204" pitchFamily="34" charset="0"/>
                <a:sym typeface="EB Garamond"/>
              </a:rPr>
              <a:t> </a:t>
            </a:r>
            <a:r>
              <a:rPr lang="en-US" sz="1800" dirty="0">
                <a:solidFill>
                  <a:srgbClr val="000000"/>
                </a:solidFill>
                <a:latin typeface="Calibri" panose="020F0502020204030204" pitchFamily="34" charset="0"/>
                <a:ea typeface="EB Garamond"/>
                <a:cs typeface="Calibri" panose="020F0502020204030204" pitchFamily="34" charset="0"/>
                <a:sym typeface="EB Garamond"/>
              </a:rPr>
              <a:t>+ </a:t>
            </a:r>
            <a:r>
              <a:rPr lang="en-US" sz="1800" b="1" i="1" dirty="0" err="1">
                <a:solidFill>
                  <a:srgbClr val="000000"/>
                </a:solidFill>
                <a:latin typeface="Calibri" panose="020F0502020204030204" pitchFamily="34" charset="0"/>
                <a:ea typeface="EB Garamond"/>
                <a:cs typeface="Calibri" panose="020F0502020204030204" pitchFamily="34" charset="0"/>
                <a:sym typeface="EB Garamond"/>
              </a:rPr>
              <a:t>b</a:t>
            </a:r>
            <a:r>
              <a:rPr lang="en-US" sz="1800" b="1" i="1" baseline="-25000" dirty="0" err="1">
                <a:solidFill>
                  <a:srgbClr val="000000"/>
                </a:solidFill>
                <a:latin typeface="Calibri" panose="020F0502020204030204" pitchFamily="34" charset="0"/>
                <a:ea typeface="EB Garamond"/>
                <a:cs typeface="Calibri" panose="020F0502020204030204" pitchFamily="34" charset="0"/>
                <a:sym typeface="EB Garamond"/>
              </a:rPr>
              <a:t>23</a:t>
            </a:r>
            <a:r>
              <a:rPr lang="en-US" sz="1800" i="1" dirty="0" err="1">
                <a:solidFill>
                  <a:srgbClr val="000000"/>
                </a:solidFill>
                <a:latin typeface="Calibri" panose="020F0502020204030204" pitchFamily="34" charset="0"/>
                <a:ea typeface="EB Garamond"/>
                <a:cs typeface="Calibri" panose="020F0502020204030204" pitchFamily="34" charset="0"/>
                <a:sym typeface="EB Garamond"/>
              </a:rPr>
              <a:t>x</a:t>
            </a:r>
            <a:r>
              <a:rPr lang="en-US" sz="1800" i="1" baseline="-25000" dirty="0" err="1">
                <a:solidFill>
                  <a:srgbClr val="000000"/>
                </a:solidFill>
                <a:latin typeface="Calibri" panose="020F0502020204030204" pitchFamily="34" charset="0"/>
                <a:ea typeface="EB Garamond"/>
                <a:cs typeface="Calibri" panose="020F0502020204030204" pitchFamily="34" charset="0"/>
                <a:sym typeface="EB Garamond"/>
              </a:rPr>
              <a:t>2</a:t>
            </a:r>
            <a:r>
              <a:rPr lang="en-US" sz="1800" i="1" dirty="0" err="1">
                <a:solidFill>
                  <a:srgbClr val="000000"/>
                </a:solidFill>
                <a:latin typeface="Calibri" panose="020F0502020204030204" pitchFamily="34" charset="0"/>
                <a:ea typeface="EB Garamond"/>
                <a:cs typeface="Calibri" panose="020F0502020204030204" pitchFamily="34" charset="0"/>
                <a:sym typeface="EB Garamond"/>
              </a:rPr>
              <a:t>.m</a:t>
            </a:r>
            <a:r>
              <a:rPr lang="en-US" sz="1800" i="1" dirty="0">
                <a:solidFill>
                  <a:srgbClr val="000000"/>
                </a:solidFill>
                <a:latin typeface="Calibri" panose="020F0502020204030204" pitchFamily="34" charset="0"/>
                <a:ea typeface="EB Garamond"/>
                <a:cs typeface="Calibri" panose="020F0502020204030204" pitchFamily="34" charset="0"/>
                <a:sym typeface="EB Garamond"/>
              </a:rPr>
              <a:t> </a:t>
            </a:r>
            <a:r>
              <a:rPr lang="en-US" sz="1800" dirty="0">
                <a:solidFill>
                  <a:srgbClr val="000000"/>
                </a:solidFill>
                <a:latin typeface="Calibri" panose="020F0502020204030204" pitchFamily="34" charset="0"/>
                <a:ea typeface="EB Garamond"/>
                <a:cs typeface="Calibri" panose="020F0502020204030204" pitchFamily="34" charset="0"/>
                <a:sym typeface="EB Garamond"/>
              </a:rPr>
              <a:t>+ e</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2</a:t>
            </a:r>
          </a:p>
          <a:p>
            <a:pPr marL="1280160" lvl="3" indent="-342900">
              <a:lnSpc>
                <a:spcPct val="100000"/>
              </a:lnSpc>
              <a:spcBef>
                <a:spcPts val="0"/>
              </a:spcBef>
              <a:spcAft>
                <a:spcPts val="0"/>
              </a:spcAft>
              <a:buClr>
                <a:srgbClr val="000000"/>
              </a:buClr>
              <a:buSzPct val="80000"/>
              <a:buFont typeface="EB Garamond"/>
              <a:buChar char="○"/>
            </a:pPr>
            <a:endParaRPr lang="en-US" sz="1800" baseline="-25000" dirty="0">
              <a:solidFill>
                <a:srgbClr val="000000"/>
              </a:solidFill>
              <a:latin typeface="Calibri" panose="020F0502020204030204" pitchFamily="34" charset="0"/>
              <a:ea typeface="EB Garamond"/>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pPr>
            <a:r>
              <a:rPr lang="en" sz="1600" dirty="0">
                <a:solidFill>
                  <a:srgbClr val="000000"/>
                </a:solidFill>
                <a:latin typeface="Calibri" panose="020F0502020204030204" pitchFamily="34" charset="0"/>
                <a:ea typeface="EB Garamond"/>
                <a:cs typeface="Calibri" panose="020F0502020204030204" pitchFamily="34" charset="0"/>
                <a:sym typeface="EB Garamond"/>
              </a:rPr>
              <a:t>b</a:t>
            </a:r>
            <a:r>
              <a:rPr lang="en" sz="1600" baseline="-25000" dirty="0">
                <a:solidFill>
                  <a:srgbClr val="000000"/>
                </a:solidFill>
                <a:latin typeface="Calibri" panose="020F0502020204030204" pitchFamily="34" charset="0"/>
                <a:ea typeface="EB Garamond"/>
                <a:cs typeface="Calibri" panose="020F0502020204030204" pitchFamily="34" charset="0"/>
                <a:sym typeface="EB Garamond"/>
              </a:rPr>
              <a:t>3</a:t>
            </a:r>
            <a:r>
              <a:rPr lang="en" sz="1600" dirty="0">
                <a:solidFill>
                  <a:srgbClr val="000000"/>
                </a:solidFill>
                <a:latin typeface="Calibri" panose="020F0502020204030204" pitchFamily="34" charset="0"/>
                <a:ea typeface="EB Garamond"/>
                <a:cs typeface="Calibri" panose="020F0502020204030204" pitchFamily="34" charset="0"/>
                <a:sym typeface="EB Garamond"/>
              </a:rPr>
              <a:t>=interaction effect of (x</a:t>
            </a:r>
            <a:r>
              <a:rPr lang="en" sz="16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 sz="1600" dirty="0">
                <a:solidFill>
                  <a:srgbClr val="000000"/>
                </a:solidFill>
                <a:latin typeface="Calibri" panose="020F0502020204030204" pitchFamily="34" charset="0"/>
                <a:ea typeface="EB Garamond"/>
                <a:cs typeface="Calibri" panose="020F0502020204030204" pitchFamily="34" charset="0"/>
                <a:sym typeface="EB Garamond"/>
              </a:rPr>
              <a:t>, m)</a:t>
            </a:r>
          </a:p>
          <a:p>
            <a:pPr marL="1280160" lvl="3" indent="-342900">
              <a:lnSpc>
                <a:spcPct val="100000"/>
              </a:lnSpc>
              <a:spcBef>
                <a:spcPts val="0"/>
              </a:spcBef>
              <a:spcAft>
                <a:spcPts val="0"/>
              </a:spcAft>
              <a:buClr>
                <a:srgbClr val="000000"/>
              </a:buClr>
              <a:buSzPct val="80000"/>
              <a:buFont typeface="EB Garamond"/>
              <a:buChar char="○"/>
            </a:pPr>
            <a:r>
              <a:rPr lang="en" sz="1600" dirty="0">
                <a:solidFill>
                  <a:srgbClr val="000000"/>
                </a:solidFill>
                <a:latin typeface="Calibri" panose="020F0502020204030204" pitchFamily="34" charset="0"/>
                <a:ea typeface="EB Garamond"/>
                <a:cs typeface="Calibri" panose="020F0502020204030204" pitchFamily="34" charset="0"/>
                <a:sym typeface="EB Garamond"/>
              </a:rPr>
              <a:t>b</a:t>
            </a:r>
            <a:r>
              <a:rPr lang="en" sz="1600" baseline="-25000" dirty="0">
                <a:solidFill>
                  <a:srgbClr val="000000"/>
                </a:solidFill>
                <a:latin typeface="Calibri" panose="020F0502020204030204" pitchFamily="34" charset="0"/>
                <a:ea typeface="EB Garamond"/>
                <a:cs typeface="Calibri" panose="020F0502020204030204" pitchFamily="34" charset="0"/>
                <a:sym typeface="EB Garamond"/>
              </a:rPr>
              <a:t>12</a:t>
            </a:r>
            <a:r>
              <a:rPr lang="en" sz="1600" dirty="0">
                <a:solidFill>
                  <a:srgbClr val="000000"/>
                </a:solidFill>
                <a:latin typeface="Calibri" panose="020F0502020204030204" pitchFamily="34" charset="0"/>
                <a:ea typeface="EB Garamond"/>
                <a:cs typeface="Calibri" panose="020F0502020204030204" pitchFamily="34" charset="0"/>
                <a:sym typeface="EB Garamond"/>
              </a:rPr>
              <a:t>=interaction effect of (x</a:t>
            </a:r>
            <a:r>
              <a:rPr lang="en" sz="1600" baseline="-25000" dirty="0">
                <a:solidFill>
                  <a:srgbClr val="000000"/>
                </a:solidFill>
                <a:latin typeface="Calibri" panose="020F0502020204030204" pitchFamily="34" charset="0"/>
                <a:ea typeface="EB Garamond"/>
                <a:cs typeface="Calibri" panose="020F0502020204030204" pitchFamily="34" charset="0"/>
                <a:sym typeface="EB Garamond"/>
              </a:rPr>
              <a:t>1 </a:t>
            </a:r>
            <a:r>
              <a:rPr lang="en" sz="1600" dirty="0">
                <a:solidFill>
                  <a:srgbClr val="000000"/>
                </a:solidFill>
                <a:latin typeface="Calibri" panose="020F0502020204030204" pitchFamily="34" charset="0"/>
                <a:ea typeface="EB Garamond"/>
                <a:cs typeface="Calibri" panose="020F0502020204030204" pitchFamily="34" charset="0"/>
                <a:sym typeface="EB Garamond"/>
              </a:rPr>
              <a:t>, x</a:t>
            </a:r>
            <a:r>
              <a:rPr lang="en" sz="160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 sz="1600" dirty="0">
                <a:solidFill>
                  <a:srgbClr val="000000"/>
                </a:solidFill>
                <a:latin typeface="Calibri" panose="020F0502020204030204" pitchFamily="34" charset="0"/>
                <a:ea typeface="EB Garamond"/>
                <a:cs typeface="Calibri" panose="020F0502020204030204" pitchFamily="34" charset="0"/>
                <a:sym typeface="EB Garamond"/>
              </a:rPr>
              <a:t>)</a:t>
            </a:r>
            <a:endParaRPr lang="en-US" sz="1600" dirty="0">
              <a:solidFill>
                <a:schemeClr val="tx1"/>
              </a:solidFill>
              <a:latin typeface="Calibri" panose="020F0502020204030204" pitchFamily="34" charset="0"/>
              <a:cs typeface="Calibri" panose="020F0502020204030204" pitchFamily="34" charset="0"/>
            </a:endParaRPr>
          </a:p>
          <a:p>
            <a:pPr marL="2657057" lvl="8" indent="-365760">
              <a:lnSpc>
                <a:spcPct val="100000"/>
              </a:lnSpc>
              <a:spcBef>
                <a:spcPts val="0"/>
              </a:spcBef>
              <a:buClrTx/>
              <a:buSzPct val="80000"/>
              <a:buFont typeface="Wingdings" panose="05000000000000000000" pitchFamily="2" charset="2"/>
              <a:buChar char="§"/>
            </a:pPr>
            <a:endParaRPr lang="en-US"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400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Modeling Interaction effects</a:t>
            </a:r>
            <a:br>
              <a:rPr lang="en-US" sz="4400" spc="0" dirty="0">
                <a:solidFill>
                  <a:srgbClr val="0070C0"/>
                </a:solidFill>
                <a:latin typeface="Calibri" panose="020F0502020204030204" pitchFamily="34" charset="0"/>
                <a:cs typeface="Calibri" panose="020F0502020204030204" pitchFamily="34" charset="0"/>
              </a:rPr>
            </a:br>
            <a:r>
              <a:rPr lang="en-US" sz="1800" spc="0" dirty="0">
                <a:solidFill>
                  <a:srgbClr val="0070C0"/>
                </a:solidFill>
                <a:latin typeface="Calibri" panose="020F0502020204030204" pitchFamily="34" charset="0"/>
                <a:cs typeface="Calibri" panose="020F0502020204030204" pitchFamily="34" charset="0"/>
              </a:rPr>
              <a:t>(when both IV and moderating variable are </a:t>
            </a:r>
            <a:r>
              <a:rPr lang="en-US" sz="1800" b="1" spc="0" dirty="0">
                <a:solidFill>
                  <a:srgbClr val="0070C0"/>
                </a:solidFill>
                <a:latin typeface="Calibri" panose="020F0502020204030204" pitchFamily="34" charset="0"/>
                <a:cs typeface="Calibri" panose="020F0502020204030204" pitchFamily="34" charset="0"/>
              </a:rPr>
              <a:t>categorical</a:t>
            </a:r>
            <a:r>
              <a:rPr lang="en-US" sz="1800" spc="0" dirty="0">
                <a:solidFill>
                  <a:srgbClr val="0070C0"/>
                </a:solidFill>
                <a:latin typeface="Calibri" panose="020F0502020204030204" pitchFamily="34" charset="0"/>
                <a:cs typeface="Calibri" panose="020F0502020204030204" pitchFamily="34" charset="0"/>
              </a:rPr>
              <a:t>) </a:t>
            </a:r>
          </a:p>
        </p:txBody>
      </p:sp>
      <p:sp>
        <p:nvSpPr>
          <p:cNvPr id="3" name="Content Placeholder 2"/>
          <p:cNvSpPr>
            <a:spLocks noGrp="1"/>
          </p:cNvSpPr>
          <p:nvPr>
            <p:ph idx="1"/>
          </p:nvPr>
        </p:nvSpPr>
        <p:spPr>
          <a:xfrm>
            <a:off x="1097280" y="1734900"/>
            <a:ext cx="6365966" cy="4526563"/>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Effect of promotions on purchase behaviour during holidays (vs non-holiday) periods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y=amount spent on purchasing gifts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m= (holidays, non-holidays)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iv= (male, female)</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Male spending is </a:t>
            </a:r>
            <a:r>
              <a:rPr lang="en-US" b="1" dirty="0">
                <a:solidFill>
                  <a:schemeClr val="tx1"/>
                </a:solidFill>
                <a:latin typeface="Calibri" panose="020F0502020204030204" pitchFamily="34" charset="0"/>
                <a:cs typeface="Calibri" panose="020F0502020204030204" pitchFamily="34" charset="0"/>
              </a:rPr>
              <a:t>higher</a:t>
            </a:r>
            <a:r>
              <a:rPr lang="en-US" dirty="0">
                <a:solidFill>
                  <a:schemeClr val="tx1"/>
                </a:solidFill>
                <a:latin typeface="Calibri" panose="020F0502020204030204" pitchFamily="34" charset="0"/>
                <a:cs typeface="Calibri" panose="020F0502020204030204" pitchFamily="34" charset="0"/>
              </a:rPr>
              <a:t> over </a:t>
            </a:r>
            <a:r>
              <a:rPr lang="en-US" b="1" dirty="0">
                <a:solidFill>
                  <a:schemeClr val="tx1"/>
                </a:solidFill>
                <a:latin typeface="Calibri" panose="020F0502020204030204" pitchFamily="34" charset="0"/>
                <a:cs typeface="Calibri" panose="020F0502020204030204" pitchFamily="34" charset="0"/>
              </a:rPr>
              <a:t>non-holidays</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Female spending is </a:t>
            </a:r>
            <a:r>
              <a:rPr lang="en-US" b="1" dirty="0">
                <a:solidFill>
                  <a:schemeClr val="tx1"/>
                </a:solidFill>
                <a:latin typeface="Calibri" panose="020F0502020204030204" pitchFamily="34" charset="0"/>
                <a:cs typeface="Calibri" panose="020F0502020204030204" pitchFamily="34" charset="0"/>
              </a:rPr>
              <a:t>higher</a:t>
            </a:r>
            <a:r>
              <a:rPr lang="en-US" dirty="0">
                <a:solidFill>
                  <a:schemeClr val="tx1"/>
                </a:solidFill>
                <a:latin typeface="Calibri" panose="020F0502020204030204" pitchFamily="34" charset="0"/>
                <a:cs typeface="Calibri" panose="020F0502020204030204" pitchFamily="34" charset="0"/>
              </a:rPr>
              <a:t> over </a:t>
            </a:r>
            <a:r>
              <a:rPr lang="en-US" b="1" dirty="0">
                <a:solidFill>
                  <a:schemeClr val="tx1"/>
                </a:solidFill>
                <a:latin typeface="Calibri" panose="020F0502020204030204" pitchFamily="34" charset="0"/>
                <a:cs typeface="Calibri" panose="020F0502020204030204" pitchFamily="34" charset="0"/>
              </a:rPr>
              <a:t>holidays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OR difference between male/female spending changes by (holiday vs non-holiday period) or the by the level of the moderator variable</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male / female: $85-$70= $15</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male / female: $90-$150= -$60</a:t>
            </a:r>
          </a:p>
          <a:p>
            <a:pPr marL="2257057" lvl="6" indent="-365760">
              <a:lnSpc>
                <a:spcPct val="100000"/>
              </a:lnSpc>
              <a:spcBef>
                <a:spcPts val="0"/>
              </a:spcBef>
              <a:buClrTx/>
              <a:buSzPct val="80000"/>
              <a:buFont typeface="Wingdings" panose="05000000000000000000" pitchFamily="2" charset="2"/>
              <a:buChar char="§"/>
            </a:pPr>
            <a:endParaRPr lang="en-US" sz="1600" dirty="0">
              <a:solidFill>
                <a:schemeClr val="tx1"/>
              </a:solidFill>
              <a:latin typeface="Calibri" panose="020F0502020204030204" pitchFamily="34" charset="0"/>
              <a:cs typeface="Calibri" panose="020F0502020204030204" pitchFamily="34" charset="0"/>
            </a:endParaRPr>
          </a:p>
        </p:txBody>
      </p:sp>
      <p:graphicFrame>
        <p:nvGraphicFramePr>
          <p:cNvPr id="4" name="Google Shape;329;p61"/>
          <p:cNvGraphicFramePr/>
          <p:nvPr>
            <p:extLst>
              <p:ext uri="{D42A27DB-BD31-4B8C-83A1-F6EECF244321}">
                <p14:modId xmlns:p14="http://schemas.microsoft.com/office/powerpoint/2010/main" val="3304223992"/>
              </p:ext>
            </p:extLst>
          </p:nvPr>
        </p:nvGraphicFramePr>
        <p:xfrm>
          <a:off x="7590705" y="1917683"/>
          <a:ext cx="3564975" cy="1097280"/>
        </p:xfrm>
        <a:graphic>
          <a:graphicData uri="http://schemas.openxmlformats.org/drawingml/2006/table">
            <a:tbl>
              <a:tblPr>
                <a:noFill/>
              </a:tblPr>
              <a:tblGrid>
                <a:gridCol w="1188325">
                  <a:extLst>
                    <a:ext uri="{9D8B030D-6E8A-4147-A177-3AD203B41FA5}">
                      <a16:colId xmlns:a16="http://schemas.microsoft.com/office/drawing/2014/main" val="20000"/>
                    </a:ext>
                  </a:extLst>
                </a:gridCol>
                <a:gridCol w="1188325">
                  <a:extLst>
                    <a:ext uri="{9D8B030D-6E8A-4147-A177-3AD203B41FA5}">
                      <a16:colId xmlns:a16="http://schemas.microsoft.com/office/drawing/2014/main" val="20001"/>
                    </a:ext>
                  </a:extLst>
                </a:gridCol>
                <a:gridCol w="1188325">
                  <a:extLst>
                    <a:ext uri="{9D8B030D-6E8A-4147-A177-3AD203B41FA5}">
                      <a16:colId xmlns:a16="http://schemas.microsoft.com/office/drawing/2014/main" val="20002"/>
                    </a:ext>
                  </a:extLst>
                </a:gridCol>
              </a:tblGrid>
              <a:tr h="365760">
                <a:tc>
                  <a:txBody>
                    <a:bodyPr/>
                    <a:lstStyle/>
                    <a:p>
                      <a:pPr marL="0" lvl="0" indent="0" algn="ctr" rtl="0">
                        <a:spcBef>
                          <a:spcPts val="0"/>
                        </a:spcBef>
                        <a:spcAft>
                          <a:spcPts val="0"/>
                        </a:spcAft>
                        <a:buClr>
                          <a:schemeClr val="dk2"/>
                        </a:buClr>
                        <a:buSzPts val="1100"/>
                        <a:buFont typeface="Arial"/>
                        <a:buNone/>
                      </a:pPr>
                      <a:r>
                        <a:rPr lang="en" sz="1200" dirty="0">
                          <a:latin typeface="Calibri" panose="020F0502020204030204" pitchFamily="34" charset="0"/>
                          <a:ea typeface="EB Garamond"/>
                          <a:cs typeface="Calibri" panose="020F0502020204030204" pitchFamily="34" charset="0"/>
                          <a:sym typeface="EB Garamond"/>
                        </a:rPr>
                        <a:t>Avg spending</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Non-holidays</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Holidays</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0"/>
                  </a:ext>
                </a:extLst>
              </a:tr>
              <a:tr h="365760">
                <a:tc>
                  <a:txBody>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Male</a:t>
                      </a:r>
                      <a:endParaRPr sz="12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$85</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$90</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1"/>
                  </a:ext>
                </a:extLst>
              </a:tr>
              <a:tr h="365760">
                <a:tc>
                  <a:txBody>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$70</a:t>
                      </a:r>
                      <a:endParaRPr sz="12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$150</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72514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Modeling Interaction effects</a:t>
            </a:r>
            <a:br>
              <a:rPr lang="en-US" sz="4400" spc="0" dirty="0">
                <a:solidFill>
                  <a:srgbClr val="0070C0"/>
                </a:solidFill>
                <a:latin typeface="Calibri" panose="020F0502020204030204" pitchFamily="34" charset="0"/>
                <a:cs typeface="Calibri" panose="020F0502020204030204" pitchFamily="34" charset="0"/>
              </a:rPr>
            </a:br>
            <a:r>
              <a:rPr lang="en-US" sz="1800" spc="0" dirty="0">
                <a:solidFill>
                  <a:srgbClr val="0070C0"/>
                </a:solidFill>
                <a:latin typeface="Calibri" panose="020F0502020204030204" pitchFamily="34" charset="0"/>
                <a:cs typeface="Calibri" panose="020F0502020204030204" pitchFamily="34" charset="0"/>
              </a:rPr>
              <a:t>(when both IV and moderating variable are </a:t>
            </a:r>
            <a:r>
              <a:rPr lang="en-US" sz="1800" b="1" spc="0" dirty="0">
                <a:solidFill>
                  <a:srgbClr val="0070C0"/>
                </a:solidFill>
                <a:latin typeface="Calibri" panose="020F0502020204030204" pitchFamily="34" charset="0"/>
                <a:cs typeface="Calibri" panose="020F0502020204030204" pitchFamily="34" charset="0"/>
              </a:rPr>
              <a:t>categorical</a:t>
            </a:r>
            <a:r>
              <a:rPr lang="en-US" sz="1800" spc="0" dirty="0">
                <a:solidFill>
                  <a:srgbClr val="0070C0"/>
                </a:solidFill>
                <a:latin typeface="Calibri" panose="020F0502020204030204" pitchFamily="34" charset="0"/>
                <a:cs typeface="Calibri" panose="020F0502020204030204" pitchFamily="34" charset="0"/>
              </a:rPr>
              <a:t>) </a:t>
            </a:r>
          </a:p>
        </p:txBody>
      </p:sp>
      <p:sp>
        <p:nvSpPr>
          <p:cNvPr id="3" name="Content Placeholder 2"/>
          <p:cNvSpPr>
            <a:spLocks noGrp="1"/>
          </p:cNvSpPr>
          <p:nvPr>
            <p:ph idx="1"/>
          </p:nvPr>
        </p:nvSpPr>
        <p:spPr>
          <a:xfrm>
            <a:off x="1097279" y="1734900"/>
            <a:ext cx="7297783" cy="4526563"/>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Effect of promotions on purchase behaviour during holidays (vs non-holiday) periods</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y=amount spent on purchasing gifts </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m= (holidays, non-holidays)</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iv= (male, female)</a:t>
            </a:r>
          </a:p>
          <a:p>
            <a:pPr marL="914400" lvl="1" indent="-342900">
              <a:lnSpc>
                <a:spcPct val="100000"/>
              </a:lnSpc>
              <a:spcBef>
                <a:spcPts val="0"/>
              </a:spcBef>
              <a:spcAft>
                <a:spcPts val="0"/>
              </a:spcAft>
              <a:buClr>
                <a:srgbClr val="000000"/>
              </a:buClr>
              <a:buSzPct val="80000"/>
              <a:buFont typeface="Courier New" panose="02070309020205020404" pitchFamily="49" charset="0"/>
              <a:buChar char="o"/>
            </a:pPr>
            <a:r>
              <a:rPr lang="en-US" sz="1400" dirty="0">
                <a:solidFill>
                  <a:srgbClr val="000000"/>
                </a:solidFill>
                <a:latin typeface="Calibri" panose="020F0502020204030204" pitchFamily="34" charset="0"/>
                <a:ea typeface="EB Garamond"/>
                <a:cs typeface="Calibri" panose="020F0502020204030204" pitchFamily="34" charset="0"/>
                <a:sym typeface="EB Garamond"/>
              </a:rPr>
              <a:t>y= a</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400" dirty="0">
                <a:solidFill>
                  <a:srgbClr val="000000"/>
                </a:solidFill>
                <a:latin typeface="Calibri" panose="020F0502020204030204" pitchFamily="34" charset="0"/>
                <a:ea typeface="EB Garamond"/>
                <a:cs typeface="Calibri" panose="020F0502020204030204" pitchFamily="34" charset="0"/>
                <a:sym typeface="EB Garamond"/>
              </a:rPr>
              <a:t>+ b</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400" dirty="0">
                <a:solidFill>
                  <a:srgbClr val="000000"/>
                </a:solidFill>
                <a:latin typeface="Calibri" panose="020F0502020204030204" pitchFamily="34" charset="0"/>
                <a:ea typeface="EB Garamond"/>
                <a:cs typeface="Calibri" panose="020F0502020204030204" pitchFamily="34" charset="0"/>
                <a:sym typeface="EB Garamond"/>
              </a:rPr>
              <a:t>x</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400" dirty="0">
                <a:solidFill>
                  <a:srgbClr val="000000"/>
                </a:solidFill>
                <a:latin typeface="Calibri" panose="020F0502020204030204" pitchFamily="34" charset="0"/>
                <a:ea typeface="EB Garamond"/>
                <a:cs typeface="Calibri" panose="020F0502020204030204" pitchFamily="34" charset="0"/>
                <a:sym typeface="EB Garamond"/>
              </a:rPr>
              <a:t> + b</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sz="1400" dirty="0">
                <a:solidFill>
                  <a:srgbClr val="000000"/>
                </a:solidFill>
                <a:latin typeface="Calibri" panose="020F0502020204030204" pitchFamily="34" charset="0"/>
                <a:ea typeface="EB Garamond"/>
                <a:cs typeface="Calibri" panose="020F0502020204030204" pitchFamily="34" charset="0"/>
                <a:sym typeface="EB Garamond"/>
              </a:rPr>
              <a:t>m+</a:t>
            </a:r>
            <a:r>
              <a:rPr lang="en-US" sz="1400" i="1" dirty="0">
                <a:solidFill>
                  <a:srgbClr val="000000"/>
                </a:solidFill>
                <a:latin typeface="Calibri" panose="020F0502020204030204" pitchFamily="34" charset="0"/>
                <a:ea typeface="EB Garamond"/>
                <a:cs typeface="Calibri" panose="020F0502020204030204" pitchFamily="34" charset="0"/>
                <a:sym typeface="EB Garamond"/>
              </a:rPr>
              <a:t>b</a:t>
            </a:r>
            <a:r>
              <a:rPr lang="en-US" sz="1400" i="1" baseline="-25000" dirty="0">
                <a:solidFill>
                  <a:srgbClr val="000000"/>
                </a:solidFill>
                <a:latin typeface="Calibri" panose="020F0502020204030204" pitchFamily="34" charset="0"/>
                <a:ea typeface="EB Garamond"/>
                <a:cs typeface="Calibri" panose="020F0502020204030204" pitchFamily="34" charset="0"/>
                <a:sym typeface="EB Garamond"/>
              </a:rPr>
              <a:t>3</a:t>
            </a:r>
            <a:r>
              <a:rPr lang="en-US" sz="1400" i="1" dirty="0">
                <a:solidFill>
                  <a:srgbClr val="000000"/>
                </a:solidFill>
                <a:latin typeface="Calibri" panose="020F0502020204030204" pitchFamily="34" charset="0"/>
                <a:ea typeface="EB Garamond"/>
                <a:cs typeface="Calibri" panose="020F0502020204030204" pitchFamily="34" charset="0"/>
                <a:sym typeface="EB Garamond"/>
              </a:rPr>
              <a:t>x</a:t>
            </a:r>
            <a:r>
              <a:rPr lang="en-US" sz="1400" i="1"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400" i="1" dirty="0">
                <a:solidFill>
                  <a:srgbClr val="000000"/>
                </a:solidFill>
                <a:latin typeface="Calibri" panose="020F0502020204030204" pitchFamily="34" charset="0"/>
                <a:ea typeface="EB Garamond"/>
                <a:cs typeface="Calibri" panose="020F0502020204030204" pitchFamily="34" charset="0"/>
                <a:sym typeface="EB Garamond"/>
              </a:rPr>
              <a:t>m</a:t>
            </a:r>
            <a:r>
              <a:rPr lang="en-US" sz="1400" dirty="0">
                <a:solidFill>
                  <a:srgbClr val="000000"/>
                </a:solidFill>
                <a:latin typeface="Calibri" panose="020F0502020204030204" pitchFamily="34" charset="0"/>
                <a:ea typeface="EB Garamond"/>
                <a:cs typeface="Calibri" panose="020F0502020204030204" pitchFamily="34" charset="0"/>
                <a:sym typeface="EB Garamond"/>
              </a:rPr>
              <a:t>+e</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400" dirty="0">
                <a:solidFill>
                  <a:srgbClr val="000000"/>
                </a:solidFill>
                <a:latin typeface="Calibri" panose="020F0502020204030204" pitchFamily="34" charset="0"/>
                <a:ea typeface="EB Garamond"/>
                <a:cs typeface="Calibri" panose="020F0502020204030204" pitchFamily="34" charset="0"/>
                <a:sym typeface="EB Garamond"/>
              </a:rPr>
              <a:t> 			</a:t>
            </a:r>
          </a:p>
          <a:p>
            <a:pPr marL="1371600" lvl="2" indent="-317500">
              <a:lnSpc>
                <a:spcPct val="100000"/>
              </a:lnSpc>
              <a:spcBef>
                <a:spcPts val="0"/>
              </a:spcBef>
              <a:spcAft>
                <a:spcPts val="0"/>
              </a:spcAft>
              <a:buClr>
                <a:srgbClr val="000000"/>
              </a:buClr>
              <a:buSzPct val="80000"/>
              <a:buFont typeface="Courier New" panose="02070309020205020404" pitchFamily="49" charset="0"/>
              <a:buChar char="o"/>
            </a:pPr>
            <a:r>
              <a:rPr lang="en-US" dirty="0">
                <a:solidFill>
                  <a:srgbClr val="000000"/>
                </a:solidFill>
                <a:latin typeface="Calibri" panose="020F0502020204030204" pitchFamily="34" charset="0"/>
                <a:ea typeface="EB Garamond"/>
                <a:cs typeface="Calibri" panose="020F0502020204030204" pitchFamily="34" charset="0"/>
                <a:sym typeface="EB Garamond"/>
              </a:rPr>
              <a:t>x</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dirty="0">
                <a:solidFill>
                  <a:srgbClr val="000000"/>
                </a:solidFill>
                <a:latin typeface="Calibri" panose="020F0502020204030204" pitchFamily="34" charset="0"/>
                <a:ea typeface="EB Garamond"/>
                <a:cs typeface="Calibri" panose="020F0502020204030204" pitchFamily="34" charset="0"/>
                <a:sym typeface="EB Garamond"/>
              </a:rPr>
              <a:t>=gender coded as (0,1)  m=holidays coded as (0,1) </a:t>
            </a:r>
          </a:p>
          <a:p>
            <a:pPr marL="1200150" lvl="0" indent="-285750">
              <a:lnSpc>
                <a:spcPct val="100000"/>
              </a:lnSpc>
              <a:spcBef>
                <a:spcPts val="0"/>
              </a:spcBef>
              <a:spcAft>
                <a:spcPts val="0"/>
              </a:spcAft>
              <a:buSzPct val="80000"/>
              <a:buFont typeface="Courier New" panose="02070309020205020404" pitchFamily="49" charset="0"/>
              <a:buChar char="o"/>
            </a:pPr>
            <a:endParaRPr lang="en-US" sz="1400" dirty="0">
              <a:solidFill>
                <a:srgbClr val="000000"/>
              </a:solidFill>
              <a:latin typeface="Calibri" panose="020F0502020204030204" pitchFamily="34" charset="0"/>
              <a:ea typeface="EB Garamond"/>
              <a:cs typeface="Calibri" panose="020F0502020204030204" pitchFamily="34" charset="0"/>
              <a:sym typeface="EB Garamond"/>
            </a:endParaRPr>
          </a:p>
          <a:p>
            <a:pPr marL="914400" lvl="1" indent="-342900">
              <a:lnSpc>
                <a:spcPct val="100000"/>
              </a:lnSpc>
              <a:spcBef>
                <a:spcPts val="0"/>
              </a:spcBef>
              <a:spcAft>
                <a:spcPts val="0"/>
              </a:spcAft>
              <a:buClr>
                <a:srgbClr val="000000"/>
              </a:buClr>
              <a:buSzPct val="80000"/>
              <a:buFont typeface="Courier New" panose="02070309020205020404" pitchFamily="49" charset="0"/>
              <a:buChar char="o"/>
            </a:pPr>
            <a:r>
              <a:rPr lang="en-US" sz="1400" dirty="0">
                <a:solidFill>
                  <a:srgbClr val="000000"/>
                </a:solidFill>
                <a:latin typeface="Calibri" panose="020F0502020204030204" pitchFamily="34" charset="0"/>
                <a:ea typeface="EB Garamond"/>
                <a:cs typeface="Calibri" panose="020F0502020204030204" pitchFamily="34" charset="0"/>
                <a:sym typeface="EB Garamond"/>
              </a:rPr>
              <a:t>y=a</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  </a:t>
            </a:r>
            <a:r>
              <a:rPr lang="en-US" sz="1400" dirty="0">
                <a:solidFill>
                  <a:srgbClr val="000000"/>
                </a:solidFill>
                <a:latin typeface="Calibri" panose="020F0502020204030204" pitchFamily="34" charset="0"/>
                <a:ea typeface="EB Garamond"/>
                <a:cs typeface="Calibri" panose="020F0502020204030204" pitchFamily="34" charset="0"/>
                <a:sym typeface="EB Garamond"/>
              </a:rPr>
              <a:t>when 		(x</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400" dirty="0">
                <a:solidFill>
                  <a:srgbClr val="000000"/>
                </a:solidFill>
                <a:latin typeface="Calibri" panose="020F0502020204030204" pitchFamily="34" charset="0"/>
                <a:ea typeface="EB Garamond"/>
                <a:cs typeface="Calibri" panose="020F0502020204030204" pitchFamily="34" charset="0"/>
                <a:sym typeface="EB Garamond"/>
              </a:rPr>
              <a:t>=0,  m=0)		</a:t>
            </a:r>
          </a:p>
          <a:p>
            <a:pPr marL="914400" lvl="1" indent="-342900">
              <a:lnSpc>
                <a:spcPct val="100000"/>
              </a:lnSpc>
              <a:spcBef>
                <a:spcPts val="0"/>
              </a:spcBef>
              <a:spcAft>
                <a:spcPts val="0"/>
              </a:spcAft>
              <a:buClr>
                <a:srgbClr val="000000"/>
              </a:buClr>
              <a:buSzPct val="80000"/>
              <a:buFont typeface="Courier New" panose="02070309020205020404" pitchFamily="49" charset="0"/>
              <a:buChar char="o"/>
            </a:pPr>
            <a:r>
              <a:rPr lang="en-US" sz="1400" dirty="0">
                <a:solidFill>
                  <a:srgbClr val="000000"/>
                </a:solidFill>
                <a:latin typeface="Calibri" panose="020F0502020204030204" pitchFamily="34" charset="0"/>
                <a:ea typeface="EB Garamond"/>
                <a:cs typeface="Calibri" panose="020F0502020204030204" pitchFamily="34" charset="0"/>
                <a:sym typeface="EB Garamond"/>
              </a:rPr>
              <a:t>y=a</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 </a:t>
            </a:r>
            <a:r>
              <a:rPr lang="en-US" sz="1400" dirty="0">
                <a:solidFill>
                  <a:srgbClr val="000000"/>
                </a:solidFill>
                <a:latin typeface="Calibri" panose="020F0502020204030204" pitchFamily="34" charset="0"/>
                <a:ea typeface="EB Garamond"/>
                <a:cs typeface="Calibri" panose="020F0502020204030204" pitchFamily="34" charset="0"/>
                <a:sym typeface="EB Garamond"/>
              </a:rPr>
              <a:t>+b</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400" dirty="0">
                <a:solidFill>
                  <a:srgbClr val="000000"/>
                </a:solidFill>
                <a:latin typeface="Calibri" panose="020F0502020204030204" pitchFamily="34" charset="0"/>
                <a:ea typeface="EB Garamond"/>
                <a:cs typeface="Calibri" panose="020F0502020204030204" pitchFamily="34" charset="0"/>
                <a:sym typeface="EB Garamond"/>
              </a:rPr>
              <a:t> when 	(x</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400" dirty="0">
                <a:solidFill>
                  <a:srgbClr val="000000"/>
                </a:solidFill>
                <a:latin typeface="Calibri" panose="020F0502020204030204" pitchFamily="34" charset="0"/>
                <a:ea typeface="EB Garamond"/>
                <a:cs typeface="Calibri" panose="020F0502020204030204" pitchFamily="34" charset="0"/>
                <a:sym typeface="EB Garamond"/>
              </a:rPr>
              <a:t>=1,  m=0)</a:t>
            </a:r>
          </a:p>
          <a:p>
            <a:pPr marL="914400" lvl="1" indent="-342900">
              <a:lnSpc>
                <a:spcPct val="100000"/>
              </a:lnSpc>
              <a:spcBef>
                <a:spcPts val="0"/>
              </a:spcBef>
              <a:spcAft>
                <a:spcPts val="0"/>
              </a:spcAft>
              <a:buClr>
                <a:srgbClr val="000000"/>
              </a:buClr>
              <a:buSzPct val="80000"/>
              <a:buFont typeface="Courier New" panose="02070309020205020404" pitchFamily="49" charset="0"/>
              <a:buChar char="o"/>
            </a:pPr>
            <a:r>
              <a:rPr lang="en-US" sz="1400" dirty="0">
                <a:solidFill>
                  <a:srgbClr val="000000"/>
                </a:solidFill>
                <a:latin typeface="Calibri" panose="020F0502020204030204" pitchFamily="34" charset="0"/>
                <a:ea typeface="EB Garamond"/>
                <a:cs typeface="Calibri" panose="020F0502020204030204" pitchFamily="34" charset="0"/>
                <a:sym typeface="EB Garamond"/>
              </a:rPr>
              <a:t>y=a</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 </a:t>
            </a:r>
            <a:r>
              <a:rPr lang="en-US" sz="1400" dirty="0">
                <a:solidFill>
                  <a:srgbClr val="000000"/>
                </a:solidFill>
                <a:latin typeface="Calibri" panose="020F0502020204030204" pitchFamily="34" charset="0"/>
                <a:ea typeface="EB Garamond"/>
                <a:cs typeface="Calibri" panose="020F0502020204030204" pitchFamily="34" charset="0"/>
                <a:sym typeface="EB Garamond"/>
              </a:rPr>
              <a:t>+b</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sz="1400" dirty="0">
                <a:solidFill>
                  <a:srgbClr val="000000"/>
                </a:solidFill>
                <a:latin typeface="Calibri" panose="020F0502020204030204" pitchFamily="34" charset="0"/>
                <a:ea typeface="EB Garamond"/>
                <a:cs typeface="Calibri" panose="020F0502020204030204" pitchFamily="34" charset="0"/>
                <a:sym typeface="EB Garamond"/>
              </a:rPr>
              <a:t> when 	(x</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400" dirty="0">
                <a:solidFill>
                  <a:srgbClr val="000000"/>
                </a:solidFill>
                <a:latin typeface="Calibri" panose="020F0502020204030204" pitchFamily="34" charset="0"/>
                <a:ea typeface="EB Garamond"/>
                <a:cs typeface="Calibri" panose="020F0502020204030204" pitchFamily="34" charset="0"/>
                <a:sym typeface="EB Garamond"/>
              </a:rPr>
              <a:t>=0,  m=1)  		</a:t>
            </a:r>
          </a:p>
          <a:p>
            <a:pPr marL="914400" lvl="1" indent="-342900">
              <a:lnSpc>
                <a:spcPct val="100000"/>
              </a:lnSpc>
              <a:spcBef>
                <a:spcPts val="0"/>
              </a:spcBef>
              <a:spcAft>
                <a:spcPts val="0"/>
              </a:spcAft>
              <a:buClr>
                <a:srgbClr val="000000"/>
              </a:buClr>
              <a:buSzPct val="80000"/>
              <a:buFont typeface="Courier New" panose="02070309020205020404" pitchFamily="49" charset="0"/>
              <a:buChar char="o"/>
            </a:pPr>
            <a:r>
              <a:rPr lang="en-US" sz="1400" dirty="0">
                <a:solidFill>
                  <a:srgbClr val="000000"/>
                </a:solidFill>
                <a:latin typeface="Calibri" panose="020F0502020204030204" pitchFamily="34" charset="0"/>
                <a:ea typeface="EB Garamond"/>
                <a:cs typeface="Calibri" panose="020F0502020204030204" pitchFamily="34" charset="0"/>
                <a:sym typeface="EB Garamond"/>
              </a:rPr>
              <a:t>y=a</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 </a:t>
            </a:r>
            <a:r>
              <a:rPr lang="en-US" sz="1400" dirty="0">
                <a:solidFill>
                  <a:srgbClr val="000000"/>
                </a:solidFill>
                <a:latin typeface="Calibri" panose="020F0502020204030204" pitchFamily="34" charset="0"/>
                <a:ea typeface="EB Garamond"/>
                <a:cs typeface="Calibri" panose="020F0502020204030204" pitchFamily="34" charset="0"/>
                <a:sym typeface="EB Garamond"/>
              </a:rPr>
              <a:t>+b</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400" dirty="0">
                <a:solidFill>
                  <a:srgbClr val="000000"/>
                </a:solidFill>
                <a:latin typeface="Calibri" panose="020F0502020204030204" pitchFamily="34" charset="0"/>
                <a:ea typeface="EB Garamond"/>
                <a:cs typeface="Calibri" panose="020F0502020204030204" pitchFamily="34" charset="0"/>
                <a:sym typeface="EB Garamond"/>
              </a:rPr>
              <a:t> +b</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sz="1400" dirty="0">
                <a:solidFill>
                  <a:srgbClr val="000000"/>
                </a:solidFill>
                <a:latin typeface="Calibri" panose="020F0502020204030204" pitchFamily="34" charset="0"/>
                <a:ea typeface="EB Garamond"/>
                <a:cs typeface="Calibri" panose="020F0502020204030204" pitchFamily="34" charset="0"/>
                <a:sym typeface="EB Garamond"/>
              </a:rPr>
              <a:t> +b</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3</a:t>
            </a:r>
            <a:r>
              <a:rPr lang="en-US" sz="1400" dirty="0">
                <a:solidFill>
                  <a:srgbClr val="000000"/>
                </a:solidFill>
                <a:latin typeface="Calibri" panose="020F0502020204030204" pitchFamily="34" charset="0"/>
                <a:ea typeface="EB Garamond"/>
                <a:cs typeface="Calibri" panose="020F0502020204030204" pitchFamily="34" charset="0"/>
                <a:sym typeface="EB Garamond"/>
              </a:rPr>
              <a:t> when 	(x</a:t>
            </a:r>
            <a:r>
              <a:rPr lang="en-US" sz="14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400" dirty="0">
                <a:solidFill>
                  <a:srgbClr val="000000"/>
                </a:solidFill>
                <a:latin typeface="Calibri" panose="020F0502020204030204" pitchFamily="34" charset="0"/>
                <a:ea typeface="EB Garamond"/>
                <a:cs typeface="Calibri" panose="020F0502020204030204" pitchFamily="34" charset="0"/>
                <a:sym typeface="EB Garamond"/>
              </a:rPr>
              <a:t>=1,  m=1)</a:t>
            </a:r>
          </a:p>
          <a:p>
            <a:pPr marL="1200150" lvl="0" indent="-285750">
              <a:lnSpc>
                <a:spcPct val="100000"/>
              </a:lnSpc>
              <a:spcBef>
                <a:spcPts val="0"/>
              </a:spcBef>
              <a:spcAft>
                <a:spcPts val="0"/>
              </a:spcAft>
              <a:buSzPct val="80000"/>
              <a:buFont typeface="Courier New" panose="02070309020205020404" pitchFamily="49" charset="0"/>
              <a:buChar char="o"/>
            </a:pPr>
            <a:endParaRPr lang="en-US" sz="1400" dirty="0">
              <a:solidFill>
                <a:srgbClr val="000000"/>
              </a:solidFill>
              <a:latin typeface="Calibri" panose="020F0502020204030204" pitchFamily="34" charset="0"/>
              <a:ea typeface="EB Garamond"/>
              <a:cs typeface="Calibri" panose="020F0502020204030204" pitchFamily="34" charset="0"/>
              <a:sym typeface="EB Garamond"/>
            </a:endParaRPr>
          </a:p>
          <a:p>
            <a:pPr marL="914400" lvl="1" indent="-342900">
              <a:lnSpc>
                <a:spcPct val="100000"/>
              </a:lnSpc>
              <a:spcBef>
                <a:spcPts val="0"/>
              </a:spcBef>
              <a:spcAft>
                <a:spcPts val="0"/>
              </a:spcAft>
              <a:buClr>
                <a:srgbClr val="000000"/>
              </a:buClr>
              <a:buSzPct val="80000"/>
              <a:buFont typeface="Courier New" panose="02070309020205020404" pitchFamily="49" charset="0"/>
              <a:buChar char="o"/>
            </a:pPr>
            <a:r>
              <a:rPr lang="en-US" sz="1400" dirty="0">
                <a:solidFill>
                  <a:srgbClr val="000000"/>
                </a:solidFill>
                <a:latin typeface="Calibri" panose="020F0502020204030204" pitchFamily="34" charset="0"/>
                <a:ea typeface="EB Garamond"/>
                <a:cs typeface="Calibri" panose="020F0502020204030204" pitchFamily="34" charset="0"/>
                <a:sym typeface="EB Garamond"/>
              </a:rPr>
              <a:t>Effect of gender, during </a:t>
            </a:r>
            <a:r>
              <a:rPr lang="en-US" sz="1400" b="1" dirty="0">
                <a:solidFill>
                  <a:srgbClr val="000000"/>
                </a:solidFill>
                <a:latin typeface="Calibri" panose="020F0502020204030204" pitchFamily="34" charset="0"/>
                <a:ea typeface="EB Garamond"/>
                <a:cs typeface="Calibri" panose="020F0502020204030204" pitchFamily="34" charset="0"/>
                <a:sym typeface="EB Garamond"/>
              </a:rPr>
              <a:t>non-holidays</a:t>
            </a:r>
            <a:r>
              <a:rPr lang="en-US" sz="1400" dirty="0">
                <a:solidFill>
                  <a:srgbClr val="000000"/>
                </a:solidFill>
                <a:latin typeface="Calibri" panose="020F0502020204030204" pitchFamily="34" charset="0"/>
                <a:ea typeface="EB Garamond"/>
                <a:cs typeface="Calibri" panose="020F0502020204030204" pitchFamily="34" charset="0"/>
                <a:sym typeface="EB Garamond"/>
              </a:rPr>
              <a:t>, i.e., m=0</a:t>
            </a:r>
          </a:p>
          <a:p>
            <a:pPr marL="1371600" lvl="2" indent="-317500">
              <a:lnSpc>
                <a:spcPct val="100000"/>
              </a:lnSpc>
              <a:spcBef>
                <a:spcPts val="0"/>
              </a:spcBef>
              <a:spcAft>
                <a:spcPts val="0"/>
              </a:spcAft>
              <a:buClr>
                <a:srgbClr val="000000"/>
              </a:buClr>
              <a:buSzPct val="80000"/>
              <a:buFont typeface="Courier New" panose="02070309020205020404" pitchFamily="49" charset="0"/>
              <a:buChar char="o"/>
            </a:pPr>
            <a:r>
              <a:rPr lang="en-US" dirty="0">
                <a:solidFill>
                  <a:srgbClr val="000000"/>
                </a:solidFill>
                <a:latin typeface="Calibri" panose="020F0502020204030204" pitchFamily="34" charset="0"/>
                <a:ea typeface="EB Garamond"/>
                <a:cs typeface="Calibri" panose="020F0502020204030204" pitchFamily="34" charset="0"/>
                <a:sym typeface="EB Garamond"/>
              </a:rPr>
              <a:t>[y(x</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dirty="0">
                <a:solidFill>
                  <a:srgbClr val="000000"/>
                </a:solidFill>
                <a:latin typeface="Calibri" panose="020F0502020204030204" pitchFamily="34" charset="0"/>
                <a:ea typeface="EB Garamond"/>
                <a:cs typeface="Calibri" panose="020F0502020204030204" pitchFamily="34" charset="0"/>
                <a:sym typeface="EB Garamond"/>
              </a:rPr>
              <a:t>=1,  m=0) - y((x</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dirty="0">
                <a:solidFill>
                  <a:srgbClr val="000000"/>
                </a:solidFill>
                <a:latin typeface="Calibri" panose="020F0502020204030204" pitchFamily="34" charset="0"/>
                <a:ea typeface="EB Garamond"/>
                <a:cs typeface="Calibri" panose="020F0502020204030204" pitchFamily="34" charset="0"/>
                <a:sym typeface="EB Garamond"/>
              </a:rPr>
              <a:t>=0,  m=0)]=a</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 </a:t>
            </a:r>
            <a:r>
              <a:rPr lang="en-US" dirty="0">
                <a:solidFill>
                  <a:srgbClr val="000000"/>
                </a:solidFill>
                <a:latin typeface="Calibri" panose="020F0502020204030204" pitchFamily="34" charset="0"/>
                <a:ea typeface="EB Garamond"/>
                <a:cs typeface="Calibri" panose="020F0502020204030204" pitchFamily="34" charset="0"/>
                <a:sym typeface="EB Garamond"/>
              </a:rPr>
              <a:t>+b</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dirty="0">
                <a:solidFill>
                  <a:srgbClr val="000000"/>
                </a:solidFill>
                <a:latin typeface="Calibri" panose="020F0502020204030204" pitchFamily="34" charset="0"/>
                <a:ea typeface="EB Garamond"/>
                <a:cs typeface="Calibri" panose="020F0502020204030204" pitchFamily="34" charset="0"/>
                <a:sym typeface="EB Garamond"/>
              </a:rPr>
              <a:t> -a</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dirty="0">
                <a:solidFill>
                  <a:srgbClr val="000000"/>
                </a:solidFill>
                <a:latin typeface="Calibri" panose="020F0502020204030204" pitchFamily="34" charset="0"/>
                <a:ea typeface="EB Garamond"/>
                <a:cs typeface="Calibri" panose="020F0502020204030204" pitchFamily="34" charset="0"/>
                <a:sym typeface="EB Garamond"/>
              </a:rPr>
              <a:t>=</a:t>
            </a:r>
            <a:r>
              <a:rPr lang="en-US" b="1" dirty="0">
                <a:solidFill>
                  <a:srgbClr val="000000"/>
                </a:solidFill>
                <a:latin typeface="Calibri" panose="020F0502020204030204" pitchFamily="34" charset="0"/>
                <a:ea typeface="EB Garamond"/>
                <a:cs typeface="Calibri" panose="020F0502020204030204" pitchFamily="34" charset="0"/>
                <a:sym typeface="EB Garamond"/>
              </a:rPr>
              <a:t>b</a:t>
            </a:r>
            <a:r>
              <a:rPr lang="en-US" b="1" baseline="-25000" dirty="0">
                <a:solidFill>
                  <a:srgbClr val="000000"/>
                </a:solidFill>
                <a:latin typeface="Calibri" panose="020F0502020204030204" pitchFamily="34" charset="0"/>
                <a:ea typeface="EB Garamond"/>
                <a:cs typeface="Calibri" panose="020F0502020204030204" pitchFamily="34" charset="0"/>
                <a:sym typeface="EB Garamond"/>
              </a:rPr>
              <a:t>1</a:t>
            </a:r>
          </a:p>
          <a:p>
            <a:pPr marL="914400" lvl="1" indent="-342900">
              <a:lnSpc>
                <a:spcPct val="100000"/>
              </a:lnSpc>
              <a:spcBef>
                <a:spcPts val="0"/>
              </a:spcBef>
              <a:spcAft>
                <a:spcPts val="0"/>
              </a:spcAft>
              <a:buClr>
                <a:srgbClr val="000000"/>
              </a:buClr>
              <a:buSzPct val="80000"/>
              <a:buFont typeface="Courier New" panose="02070309020205020404" pitchFamily="49" charset="0"/>
              <a:buChar char="o"/>
            </a:pPr>
            <a:endParaRPr lang="en-US" sz="1400" dirty="0">
              <a:solidFill>
                <a:srgbClr val="000000"/>
              </a:solidFill>
              <a:latin typeface="Calibri" panose="020F0502020204030204" pitchFamily="34" charset="0"/>
              <a:ea typeface="EB Garamond"/>
              <a:cs typeface="Calibri" panose="020F0502020204030204" pitchFamily="34" charset="0"/>
              <a:sym typeface="EB Garamond"/>
            </a:endParaRPr>
          </a:p>
          <a:p>
            <a:pPr marL="914400" lvl="1" indent="-342900">
              <a:lnSpc>
                <a:spcPct val="100000"/>
              </a:lnSpc>
              <a:spcBef>
                <a:spcPts val="0"/>
              </a:spcBef>
              <a:spcAft>
                <a:spcPts val="0"/>
              </a:spcAft>
              <a:buClr>
                <a:srgbClr val="000000"/>
              </a:buClr>
              <a:buSzPct val="80000"/>
              <a:buFont typeface="Courier New" panose="02070309020205020404" pitchFamily="49" charset="0"/>
              <a:buChar char="o"/>
            </a:pPr>
            <a:r>
              <a:rPr lang="en-US" sz="1400" dirty="0">
                <a:solidFill>
                  <a:srgbClr val="000000"/>
                </a:solidFill>
                <a:latin typeface="Calibri" panose="020F0502020204030204" pitchFamily="34" charset="0"/>
                <a:ea typeface="EB Garamond"/>
                <a:cs typeface="Calibri" panose="020F0502020204030204" pitchFamily="34" charset="0"/>
                <a:sym typeface="EB Garamond"/>
              </a:rPr>
              <a:t>Effect of gender, during </a:t>
            </a:r>
            <a:r>
              <a:rPr lang="en-US" sz="1400" b="1" dirty="0">
                <a:solidFill>
                  <a:srgbClr val="000000"/>
                </a:solidFill>
                <a:latin typeface="Calibri" panose="020F0502020204030204" pitchFamily="34" charset="0"/>
                <a:ea typeface="EB Garamond"/>
                <a:cs typeface="Calibri" panose="020F0502020204030204" pitchFamily="34" charset="0"/>
                <a:sym typeface="EB Garamond"/>
              </a:rPr>
              <a:t>holidays</a:t>
            </a:r>
            <a:r>
              <a:rPr lang="en-US" sz="1400" dirty="0">
                <a:solidFill>
                  <a:srgbClr val="000000"/>
                </a:solidFill>
                <a:latin typeface="Calibri" panose="020F0502020204030204" pitchFamily="34" charset="0"/>
                <a:ea typeface="EB Garamond"/>
                <a:cs typeface="Calibri" panose="020F0502020204030204" pitchFamily="34" charset="0"/>
                <a:sym typeface="EB Garamond"/>
              </a:rPr>
              <a:t>, i.e., m=1	</a:t>
            </a:r>
          </a:p>
          <a:p>
            <a:pPr marL="1371600" lvl="2" indent="-317500">
              <a:lnSpc>
                <a:spcPct val="100000"/>
              </a:lnSpc>
              <a:spcBef>
                <a:spcPts val="0"/>
              </a:spcBef>
              <a:spcAft>
                <a:spcPts val="0"/>
              </a:spcAft>
              <a:buClr>
                <a:srgbClr val="000000"/>
              </a:buClr>
              <a:buSzPct val="80000"/>
              <a:buFont typeface="Courier New" panose="02070309020205020404" pitchFamily="49" charset="0"/>
              <a:buChar char="o"/>
            </a:pPr>
            <a:r>
              <a:rPr lang="en-US" dirty="0">
                <a:solidFill>
                  <a:srgbClr val="000000"/>
                </a:solidFill>
                <a:latin typeface="Calibri" panose="020F0502020204030204" pitchFamily="34" charset="0"/>
                <a:ea typeface="EB Garamond"/>
                <a:cs typeface="Calibri" panose="020F0502020204030204" pitchFamily="34" charset="0"/>
                <a:sym typeface="EB Garamond"/>
              </a:rPr>
              <a:t>[y(x</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dirty="0">
                <a:solidFill>
                  <a:srgbClr val="000000"/>
                </a:solidFill>
                <a:latin typeface="Calibri" panose="020F0502020204030204" pitchFamily="34" charset="0"/>
                <a:ea typeface="EB Garamond"/>
                <a:cs typeface="Calibri" panose="020F0502020204030204" pitchFamily="34" charset="0"/>
                <a:sym typeface="EB Garamond"/>
              </a:rPr>
              <a:t>=1,  m=1) - y((x</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dirty="0">
                <a:solidFill>
                  <a:srgbClr val="000000"/>
                </a:solidFill>
                <a:latin typeface="Calibri" panose="020F0502020204030204" pitchFamily="34" charset="0"/>
                <a:ea typeface="EB Garamond"/>
                <a:cs typeface="Calibri" panose="020F0502020204030204" pitchFamily="34" charset="0"/>
                <a:sym typeface="EB Garamond"/>
              </a:rPr>
              <a:t>=0,  m=1)]=a</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 </a:t>
            </a:r>
            <a:r>
              <a:rPr lang="en-US" dirty="0">
                <a:solidFill>
                  <a:srgbClr val="000000"/>
                </a:solidFill>
                <a:latin typeface="Calibri" panose="020F0502020204030204" pitchFamily="34" charset="0"/>
                <a:ea typeface="EB Garamond"/>
                <a:cs typeface="Calibri" panose="020F0502020204030204" pitchFamily="34" charset="0"/>
                <a:sym typeface="EB Garamond"/>
              </a:rPr>
              <a:t>+b</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dirty="0">
                <a:solidFill>
                  <a:srgbClr val="000000"/>
                </a:solidFill>
                <a:latin typeface="Calibri" panose="020F0502020204030204" pitchFamily="34" charset="0"/>
                <a:ea typeface="EB Garamond"/>
                <a:cs typeface="Calibri" panose="020F0502020204030204" pitchFamily="34" charset="0"/>
                <a:sym typeface="EB Garamond"/>
              </a:rPr>
              <a:t> +b</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dirty="0">
                <a:solidFill>
                  <a:srgbClr val="000000"/>
                </a:solidFill>
                <a:latin typeface="Calibri" panose="020F0502020204030204" pitchFamily="34" charset="0"/>
                <a:ea typeface="EB Garamond"/>
                <a:cs typeface="Calibri" panose="020F0502020204030204" pitchFamily="34" charset="0"/>
                <a:sym typeface="EB Garamond"/>
              </a:rPr>
              <a:t> +b</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3</a:t>
            </a:r>
            <a:r>
              <a:rPr lang="en-US" dirty="0">
                <a:solidFill>
                  <a:srgbClr val="000000"/>
                </a:solidFill>
                <a:latin typeface="Calibri" panose="020F0502020204030204" pitchFamily="34" charset="0"/>
                <a:ea typeface="EB Garamond"/>
                <a:cs typeface="Calibri" panose="020F0502020204030204" pitchFamily="34" charset="0"/>
                <a:sym typeface="EB Garamond"/>
              </a:rPr>
              <a:t> -a</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 </a:t>
            </a:r>
            <a:r>
              <a:rPr lang="en-US" dirty="0">
                <a:solidFill>
                  <a:srgbClr val="000000"/>
                </a:solidFill>
                <a:latin typeface="Calibri" panose="020F0502020204030204" pitchFamily="34" charset="0"/>
                <a:ea typeface="EB Garamond"/>
                <a:cs typeface="Calibri" panose="020F0502020204030204" pitchFamily="34" charset="0"/>
                <a:sym typeface="EB Garamond"/>
              </a:rPr>
              <a:t>-b</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dirty="0">
                <a:solidFill>
                  <a:srgbClr val="000000"/>
                </a:solidFill>
                <a:latin typeface="Calibri" panose="020F0502020204030204" pitchFamily="34" charset="0"/>
                <a:ea typeface="EB Garamond"/>
                <a:cs typeface="Calibri" panose="020F0502020204030204" pitchFamily="34" charset="0"/>
                <a:sym typeface="EB Garamond"/>
              </a:rPr>
              <a:t> =</a:t>
            </a:r>
            <a:r>
              <a:rPr lang="en-US" b="1" dirty="0">
                <a:solidFill>
                  <a:srgbClr val="000000"/>
                </a:solidFill>
                <a:latin typeface="Calibri" panose="020F0502020204030204" pitchFamily="34" charset="0"/>
                <a:ea typeface="EB Garamond"/>
                <a:cs typeface="Calibri" panose="020F0502020204030204" pitchFamily="34" charset="0"/>
                <a:sym typeface="EB Garamond"/>
              </a:rPr>
              <a:t>b</a:t>
            </a:r>
            <a:r>
              <a:rPr lang="en-US" b="1"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b="1" dirty="0">
                <a:solidFill>
                  <a:srgbClr val="000000"/>
                </a:solidFill>
                <a:latin typeface="Calibri" panose="020F0502020204030204" pitchFamily="34" charset="0"/>
                <a:ea typeface="EB Garamond"/>
                <a:cs typeface="Calibri" panose="020F0502020204030204" pitchFamily="34" charset="0"/>
                <a:sym typeface="EB Garamond"/>
              </a:rPr>
              <a:t> + b</a:t>
            </a:r>
            <a:r>
              <a:rPr lang="en-US" b="1" baseline="-25000" dirty="0">
                <a:solidFill>
                  <a:srgbClr val="000000"/>
                </a:solidFill>
                <a:latin typeface="Calibri" panose="020F0502020204030204" pitchFamily="34" charset="0"/>
                <a:ea typeface="EB Garamond"/>
                <a:cs typeface="Calibri" panose="020F0502020204030204" pitchFamily="34" charset="0"/>
                <a:sym typeface="EB Garamond"/>
              </a:rPr>
              <a:t>3</a:t>
            </a:r>
          </a:p>
          <a:p>
            <a:pPr marL="1657350" lvl="0" indent="-285750">
              <a:lnSpc>
                <a:spcPct val="100000"/>
              </a:lnSpc>
              <a:spcBef>
                <a:spcPts val="0"/>
              </a:spcBef>
              <a:spcAft>
                <a:spcPts val="0"/>
              </a:spcAft>
              <a:buSzPct val="80000"/>
              <a:buFont typeface="Courier New" panose="02070309020205020404" pitchFamily="49" charset="0"/>
              <a:buChar char="o"/>
            </a:pPr>
            <a:endParaRPr lang="en-US" sz="1400" b="1" baseline="-25000" dirty="0">
              <a:solidFill>
                <a:srgbClr val="000000"/>
              </a:solidFill>
              <a:latin typeface="Calibri" panose="020F0502020204030204" pitchFamily="34" charset="0"/>
              <a:ea typeface="EB Garamond"/>
              <a:cs typeface="Calibri" panose="020F0502020204030204" pitchFamily="34" charset="0"/>
              <a:sym typeface="EB Garamond"/>
            </a:endParaRPr>
          </a:p>
          <a:p>
            <a:pPr marL="914400" lvl="1" indent="-342900">
              <a:lnSpc>
                <a:spcPct val="100000"/>
              </a:lnSpc>
              <a:spcBef>
                <a:spcPts val="0"/>
              </a:spcBef>
              <a:spcAft>
                <a:spcPts val="0"/>
              </a:spcAft>
              <a:buClr>
                <a:srgbClr val="000000"/>
              </a:buClr>
              <a:buSzPct val="80000"/>
              <a:buFont typeface="Courier New" panose="02070309020205020404" pitchFamily="49" charset="0"/>
              <a:buChar char="o"/>
            </a:pPr>
            <a:r>
              <a:rPr lang="en-US" sz="1400" dirty="0">
                <a:solidFill>
                  <a:srgbClr val="000000"/>
                </a:solidFill>
                <a:latin typeface="Calibri" panose="020F0502020204030204" pitchFamily="34" charset="0"/>
                <a:ea typeface="EB Garamond"/>
                <a:cs typeface="Calibri" panose="020F0502020204030204" pitchFamily="34" charset="0"/>
                <a:sym typeface="EB Garamond"/>
              </a:rPr>
              <a:t>How would you interpret </a:t>
            </a:r>
            <a:r>
              <a:rPr lang="en-US" sz="1400" b="1" dirty="0">
                <a:solidFill>
                  <a:srgbClr val="000000"/>
                </a:solidFill>
                <a:latin typeface="Calibri" panose="020F0502020204030204" pitchFamily="34" charset="0"/>
                <a:ea typeface="EB Garamond"/>
                <a:cs typeface="Calibri" panose="020F0502020204030204" pitchFamily="34" charset="0"/>
                <a:sym typeface="EB Garamond"/>
              </a:rPr>
              <a:t>b</a:t>
            </a:r>
            <a:r>
              <a:rPr lang="en-US" sz="1400" b="1" baseline="-25000" dirty="0">
                <a:solidFill>
                  <a:srgbClr val="000000"/>
                </a:solidFill>
                <a:latin typeface="Calibri" panose="020F0502020204030204" pitchFamily="34" charset="0"/>
                <a:ea typeface="EB Garamond"/>
                <a:cs typeface="Calibri" panose="020F0502020204030204" pitchFamily="34" charset="0"/>
                <a:sym typeface="EB Garamond"/>
              </a:rPr>
              <a:t>3</a:t>
            </a:r>
            <a:r>
              <a:rPr lang="en-US" sz="1400" dirty="0">
                <a:solidFill>
                  <a:srgbClr val="000000"/>
                </a:solidFill>
                <a:latin typeface="Calibri" panose="020F0502020204030204" pitchFamily="34" charset="0"/>
                <a:ea typeface="EB Garamond"/>
                <a:cs typeface="Calibri" panose="020F0502020204030204" pitchFamily="34" charset="0"/>
                <a:sym typeface="EB Garamond"/>
              </a:rPr>
              <a:t>? In simple terms, i.e., plain English</a:t>
            </a:r>
            <a:endParaRPr lang="en-US" sz="1400" b="1" baseline="-25000" dirty="0">
              <a:solidFill>
                <a:srgbClr val="000000"/>
              </a:solidFill>
              <a:latin typeface="Calibri" panose="020F0502020204030204" pitchFamily="34" charset="0"/>
              <a:ea typeface="EB Garamond"/>
              <a:cs typeface="Calibri" panose="020F0502020204030204" pitchFamily="34" charset="0"/>
              <a:sym typeface="EB Garamond"/>
            </a:endParaRPr>
          </a:p>
        </p:txBody>
      </p:sp>
      <p:graphicFrame>
        <p:nvGraphicFramePr>
          <p:cNvPr id="4" name="Google Shape;329;p61"/>
          <p:cNvGraphicFramePr/>
          <p:nvPr>
            <p:extLst>
              <p:ext uri="{D42A27DB-BD31-4B8C-83A1-F6EECF244321}">
                <p14:modId xmlns:p14="http://schemas.microsoft.com/office/powerpoint/2010/main" val="1010631540"/>
              </p:ext>
            </p:extLst>
          </p:nvPr>
        </p:nvGraphicFramePr>
        <p:xfrm>
          <a:off x="8473440" y="2072639"/>
          <a:ext cx="2682240" cy="1280070"/>
        </p:xfrm>
        <a:graphic>
          <a:graphicData uri="http://schemas.openxmlformats.org/drawingml/2006/table">
            <a:tbl>
              <a:tblPr>
                <a:noFill/>
              </a:tblPr>
              <a:tblGrid>
                <a:gridCol w="894080">
                  <a:extLst>
                    <a:ext uri="{9D8B030D-6E8A-4147-A177-3AD203B41FA5}">
                      <a16:colId xmlns:a16="http://schemas.microsoft.com/office/drawing/2014/main" val="20000"/>
                    </a:ext>
                  </a:extLst>
                </a:gridCol>
                <a:gridCol w="894080">
                  <a:extLst>
                    <a:ext uri="{9D8B030D-6E8A-4147-A177-3AD203B41FA5}">
                      <a16:colId xmlns:a16="http://schemas.microsoft.com/office/drawing/2014/main" val="20001"/>
                    </a:ext>
                  </a:extLst>
                </a:gridCol>
                <a:gridCol w="894080">
                  <a:extLst>
                    <a:ext uri="{9D8B030D-6E8A-4147-A177-3AD203B41FA5}">
                      <a16:colId xmlns:a16="http://schemas.microsoft.com/office/drawing/2014/main" val="20002"/>
                    </a:ext>
                  </a:extLst>
                </a:gridCol>
              </a:tblGrid>
              <a:tr h="314108">
                <a:tc>
                  <a:txBody>
                    <a:bodyPr/>
                    <a:lstStyle/>
                    <a:p>
                      <a:pPr marL="0" lvl="0" indent="0" algn="ctr" rtl="0">
                        <a:spcBef>
                          <a:spcPts val="0"/>
                        </a:spcBef>
                        <a:spcAft>
                          <a:spcPts val="0"/>
                        </a:spcAft>
                        <a:buClr>
                          <a:schemeClr val="dk2"/>
                        </a:buClr>
                        <a:buSzPts val="1100"/>
                        <a:buFont typeface="Arial"/>
                        <a:buNone/>
                      </a:pPr>
                      <a:r>
                        <a:rPr lang="en" sz="1200" dirty="0">
                          <a:latin typeface="Calibri" panose="020F0502020204030204" pitchFamily="34" charset="0"/>
                          <a:ea typeface="EB Garamond"/>
                          <a:cs typeface="Calibri" panose="020F0502020204030204" pitchFamily="34" charset="0"/>
                          <a:sym typeface="EB Garamond"/>
                        </a:rPr>
                        <a:t>Avg spending</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Non-holidays</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Holidays</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0"/>
                  </a:ext>
                </a:extLst>
              </a:tr>
              <a:tr h="314108">
                <a:tc>
                  <a:txBody>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Male</a:t>
                      </a:r>
                      <a:endParaRPr sz="12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$85</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$90</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1"/>
                  </a:ext>
                </a:extLst>
              </a:tr>
              <a:tr h="314108">
                <a:tc>
                  <a:txBody>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Female</a:t>
                      </a:r>
                      <a:endParaRPr sz="12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$70</a:t>
                      </a:r>
                      <a:endParaRPr sz="12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$150</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18406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Modeling Interaction effects</a:t>
            </a:r>
            <a:br>
              <a:rPr lang="en-US" sz="4400" spc="0" dirty="0">
                <a:solidFill>
                  <a:srgbClr val="0070C0"/>
                </a:solidFill>
                <a:latin typeface="Calibri" panose="020F0502020204030204" pitchFamily="34" charset="0"/>
                <a:cs typeface="Calibri" panose="020F0502020204030204" pitchFamily="34" charset="0"/>
              </a:rPr>
            </a:br>
            <a:r>
              <a:rPr lang="en-US" sz="1800" spc="0" dirty="0">
                <a:solidFill>
                  <a:srgbClr val="0070C0"/>
                </a:solidFill>
                <a:latin typeface="Calibri" panose="020F0502020204030204" pitchFamily="34" charset="0"/>
                <a:cs typeface="Calibri" panose="020F0502020204030204" pitchFamily="34" charset="0"/>
              </a:rPr>
              <a:t>(when IV is </a:t>
            </a:r>
            <a:r>
              <a:rPr lang="en-US" sz="1800" b="1" spc="0" dirty="0">
                <a:solidFill>
                  <a:srgbClr val="0070C0"/>
                </a:solidFill>
                <a:latin typeface="Calibri" panose="020F0502020204030204" pitchFamily="34" charset="0"/>
                <a:cs typeface="Calibri" panose="020F0502020204030204" pitchFamily="34" charset="0"/>
              </a:rPr>
              <a:t>continuous</a:t>
            </a:r>
            <a:r>
              <a:rPr lang="en-US" sz="1800" spc="0" dirty="0">
                <a:solidFill>
                  <a:srgbClr val="0070C0"/>
                </a:solidFill>
                <a:latin typeface="Calibri" panose="020F0502020204030204" pitchFamily="34" charset="0"/>
                <a:cs typeface="Calibri" panose="020F0502020204030204" pitchFamily="34" charset="0"/>
              </a:rPr>
              <a:t> but moderating variable is </a:t>
            </a:r>
            <a:r>
              <a:rPr lang="en-US" sz="1800" b="1" spc="0" dirty="0">
                <a:solidFill>
                  <a:srgbClr val="0070C0"/>
                </a:solidFill>
                <a:latin typeface="Calibri" panose="020F0502020204030204" pitchFamily="34" charset="0"/>
                <a:cs typeface="Calibri" panose="020F0502020204030204" pitchFamily="34" charset="0"/>
              </a:rPr>
              <a:t>categorical</a:t>
            </a:r>
            <a:r>
              <a:rPr lang="en-US" sz="1800" spc="0" dirty="0">
                <a:solidFill>
                  <a:srgbClr val="0070C0"/>
                </a:solidFill>
                <a:latin typeface="Calibri" panose="020F0502020204030204" pitchFamily="34" charset="0"/>
                <a:cs typeface="Calibri" panose="020F0502020204030204" pitchFamily="34" charset="0"/>
              </a:rPr>
              <a:t>) </a:t>
            </a:r>
          </a:p>
        </p:txBody>
      </p:sp>
      <p:sp>
        <p:nvSpPr>
          <p:cNvPr id="3" name="Content Placeholder 2"/>
          <p:cNvSpPr>
            <a:spLocks noGrp="1"/>
          </p:cNvSpPr>
          <p:nvPr>
            <p:ph idx="1"/>
          </p:nvPr>
        </p:nvSpPr>
        <p:spPr>
          <a:xfrm>
            <a:off x="1097279" y="1734901"/>
            <a:ext cx="6418217" cy="4517854"/>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Economic activities have stronger impact on business performance in larger city (0.56), i.e., slope of (y, x1) is different (0.35 vs 0.56) by city size</a:t>
            </a:r>
          </a:p>
          <a:p>
            <a:pPr marL="2257057" lvl="6" indent="-365760">
              <a:lnSpc>
                <a:spcPct val="100000"/>
              </a:lnSpc>
              <a:spcBef>
                <a:spcPts val="0"/>
              </a:spcBef>
              <a:buClrTx/>
              <a:buSzPct val="80000"/>
              <a:buFont typeface="Wingdings" panose="05000000000000000000" pitchFamily="2" charset="2"/>
              <a:buChar char="§"/>
            </a:pPr>
            <a:endParaRPr lang="en-US" sz="1600" dirty="0">
              <a:solidFill>
                <a:schemeClr val="tx1"/>
              </a:solidFill>
              <a:latin typeface="Calibri" panose="020F0502020204030204" pitchFamily="34" charset="0"/>
              <a:cs typeface="Calibri" panose="020F0502020204030204" pitchFamily="34" charset="0"/>
            </a:endParaRPr>
          </a:p>
        </p:txBody>
      </p:sp>
      <p:graphicFrame>
        <p:nvGraphicFramePr>
          <p:cNvPr id="4" name="Google Shape;329;p61"/>
          <p:cNvGraphicFramePr/>
          <p:nvPr>
            <p:extLst>
              <p:ext uri="{D42A27DB-BD31-4B8C-83A1-F6EECF244321}">
                <p14:modId xmlns:p14="http://schemas.microsoft.com/office/powerpoint/2010/main" val="2552855238"/>
              </p:ext>
            </p:extLst>
          </p:nvPr>
        </p:nvGraphicFramePr>
        <p:xfrm>
          <a:off x="7590705" y="1917683"/>
          <a:ext cx="3564975" cy="1891224"/>
        </p:xfrm>
        <a:graphic>
          <a:graphicData uri="http://schemas.openxmlformats.org/drawingml/2006/table">
            <a:tbl>
              <a:tblPr>
                <a:noFill/>
              </a:tblPr>
              <a:tblGrid>
                <a:gridCol w="1188325">
                  <a:extLst>
                    <a:ext uri="{9D8B030D-6E8A-4147-A177-3AD203B41FA5}">
                      <a16:colId xmlns:a16="http://schemas.microsoft.com/office/drawing/2014/main" val="20000"/>
                    </a:ext>
                  </a:extLst>
                </a:gridCol>
                <a:gridCol w="1188325">
                  <a:extLst>
                    <a:ext uri="{9D8B030D-6E8A-4147-A177-3AD203B41FA5}">
                      <a16:colId xmlns:a16="http://schemas.microsoft.com/office/drawing/2014/main" val="20001"/>
                    </a:ext>
                  </a:extLst>
                </a:gridCol>
                <a:gridCol w="1188325">
                  <a:extLst>
                    <a:ext uri="{9D8B030D-6E8A-4147-A177-3AD203B41FA5}">
                      <a16:colId xmlns:a16="http://schemas.microsoft.com/office/drawing/2014/main" val="20002"/>
                    </a:ext>
                  </a:extLst>
                </a:gridCol>
              </a:tblGrid>
              <a:tr h="365760">
                <a:tc>
                  <a:txBody>
                    <a:bodyPr/>
                    <a:lstStyle/>
                    <a:p>
                      <a:pPr marL="0" lvl="0" indent="0" algn="ctr" rtl="0">
                        <a:spcBef>
                          <a:spcPts val="0"/>
                        </a:spcBef>
                        <a:spcAft>
                          <a:spcPts val="0"/>
                        </a:spcAft>
                        <a:buClr>
                          <a:schemeClr val="dk2"/>
                        </a:buClr>
                        <a:buSzPts val="1100"/>
                        <a:buFont typeface="Arial"/>
                        <a:buNone/>
                      </a:pPr>
                      <a:r>
                        <a:rPr lang="en-US" sz="1200" dirty="0">
                          <a:latin typeface="Calibri" panose="020F0502020204030204" pitchFamily="34" charset="0"/>
                          <a:ea typeface="EB Garamond"/>
                          <a:cs typeface="Calibri" panose="020F0502020204030204" pitchFamily="34" charset="0"/>
                          <a:sym typeface="EB Garamond"/>
                        </a:rPr>
                        <a:t>Y</a:t>
                      </a:r>
                      <a:r>
                        <a:rPr lang="en" sz="1200" dirty="0">
                          <a:latin typeface="Calibri" panose="020F0502020204030204" pitchFamily="34" charset="0"/>
                          <a:ea typeface="EB Garamond"/>
                          <a:cs typeface="Calibri" panose="020F0502020204030204" pitchFamily="34" charset="0"/>
                          <a:sym typeface="EB Garamond"/>
                        </a:rPr>
                        <a:t>=a+</a:t>
                      </a:r>
                      <a:r>
                        <a:rPr lang="en" sz="1200" dirty="0">
                          <a:latin typeface="Calibri" panose="020F0502020204030204" pitchFamily="34" charset="0"/>
                          <a:ea typeface="Roboto"/>
                          <a:cs typeface="Calibri" panose="020F0502020204030204" pitchFamily="34" charset="0"/>
                          <a:sym typeface="Roboto"/>
                        </a:rPr>
                        <a:t>𝛃 x1</a:t>
                      </a:r>
                    </a:p>
                    <a:p>
                      <a:pPr marL="0" lvl="0" indent="0" algn="ctr" rtl="0">
                        <a:spcBef>
                          <a:spcPts val="0"/>
                        </a:spcBef>
                        <a:spcAft>
                          <a:spcPts val="0"/>
                        </a:spcAft>
                        <a:buClr>
                          <a:schemeClr val="dk2"/>
                        </a:buClr>
                        <a:buSzPts val="1100"/>
                        <a:buFont typeface="Arial"/>
                        <a:buNone/>
                      </a:pPr>
                      <a:endParaRPr lang="en-US" sz="1200" dirty="0">
                        <a:latin typeface="Calibri" panose="020F0502020204030204" pitchFamily="34" charset="0"/>
                        <a:ea typeface="Roboto"/>
                        <a:cs typeface="Calibri" panose="020F0502020204030204" pitchFamily="34" charset="0"/>
                        <a:sym typeface="Roboto"/>
                      </a:endParaRPr>
                    </a:p>
                    <a:p>
                      <a:pPr marL="0" lvl="0" indent="0" algn="ctr" rtl="0">
                        <a:spcBef>
                          <a:spcPts val="0"/>
                        </a:spcBef>
                        <a:spcAft>
                          <a:spcPts val="0"/>
                        </a:spcAft>
                        <a:buClr>
                          <a:schemeClr val="dk2"/>
                        </a:buClr>
                        <a:buSzPts val="1100"/>
                        <a:buFont typeface="Arial"/>
                        <a:buNone/>
                      </a:pPr>
                      <a:r>
                        <a:rPr lang="en-US" sz="1200" dirty="0">
                          <a:latin typeface="Calibri" panose="020F0502020204030204" pitchFamily="34" charset="0"/>
                          <a:ea typeface="Roboto"/>
                          <a:cs typeface="Calibri" panose="020F0502020204030204" pitchFamily="34" charset="0"/>
                          <a:sym typeface="Roboto"/>
                        </a:rPr>
                        <a:t>Y= business performance,</a:t>
                      </a:r>
                    </a:p>
                    <a:p>
                      <a:pPr marL="0" lvl="0" indent="0" algn="ctr" rtl="0">
                        <a:spcBef>
                          <a:spcPts val="0"/>
                        </a:spcBef>
                        <a:spcAft>
                          <a:spcPts val="0"/>
                        </a:spcAft>
                        <a:buClr>
                          <a:schemeClr val="dk2"/>
                        </a:buClr>
                        <a:buSzPts val="1100"/>
                        <a:buFont typeface="Arial"/>
                        <a:buNone/>
                      </a:pPr>
                      <a:endParaRPr lang="en-US" sz="1200" dirty="0">
                        <a:latin typeface="Calibri" panose="020F0502020204030204" pitchFamily="34" charset="0"/>
                        <a:ea typeface="Roboto"/>
                        <a:cs typeface="Calibri" panose="020F0502020204030204" pitchFamily="34" charset="0"/>
                        <a:sym typeface="Roboto"/>
                      </a:endParaRPr>
                    </a:p>
                    <a:p>
                      <a:pPr marL="0" lvl="0" indent="0" algn="ctr" rtl="0">
                        <a:spcBef>
                          <a:spcPts val="0"/>
                        </a:spcBef>
                        <a:spcAft>
                          <a:spcPts val="0"/>
                        </a:spcAft>
                        <a:buClr>
                          <a:schemeClr val="dk2"/>
                        </a:buClr>
                        <a:buSzPts val="1100"/>
                        <a:buFont typeface="Arial"/>
                        <a:buNone/>
                      </a:pPr>
                      <a:r>
                        <a:rPr lang="en-US" sz="1200" dirty="0">
                          <a:latin typeface="Calibri" panose="020F0502020204030204" pitchFamily="34" charset="0"/>
                          <a:ea typeface="Roboto"/>
                          <a:cs typeface="Calibri" panose="020F0502020204030204" pitchFamily="34" charset="0"/>
                          <a:sym typeface="Roboto"/>
                        </a:rPr>
                        <a:t>x</a:t>
                      </a:r>
                      <a:r>
                        <a:rPr lang="en" sz="1200" dirty="0">
                          <a:latin typeface="Calibri" panose="020F0502020204030204" pitchFamily="34" charset="0"/>
                          <a:ea typeface="Roboto"/>
                          <a:cs typeface="Calibri" panose="020F0502020204030204" pitchFamily="34" charset="0"/>
                          <a:sym typeface="Roboto"/>
                        </a:rPr>
                        <a:t>1= economic activity </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Small city</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Large city</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0"/>
                  </a:ext>
                </a:extLst>
              </a:tr>
              <a:tr h="365760">
                <a:tc>
                  <a:txBody>
                    <a:bodyPr/>
                    <a:lstStyle/>
                    <a:p>
                      <a:pPr marL="0" lvl="0" indent="0" algn="ctr" rtl="0">
                        <a:lnSpc>
                          <a:spcPct val="115000"/>
                        </a:lnSpc>
                        <a:spcBef>
                          <a:spcPts val="0"/>
                        </a:spcBef>
                        <a:spcAft>
                          <a:spcPts val="0"/>
                        </a:spcAft>
                        <a:buNone/>
                      </a:pPr>
                      <a:r>
                        <a:rPr lang="en" sz="1400" dirty="0">
                          <a:latin typeface="Calibri" panose="020F0502020204030204" pitchFamily="34" charset="0"/>
                          <a:ea typeface="Roboto"/>
                          <a:cs typeface="Calibri" panose="020F0502020204030204" pitchFamily="34" charset="0"/>
                          <a:sym typeface="Roboto"/>
                        </a:rPr>
                        <a:t>𝛃</a:t>
                      </a:r>
                      <a:r>
                        <a:rPr lang="en" sz="1400" baseline="-25000" dirty="0">
                          <a:latin typeface="Calibri" panose="020F0502020204030204" pitchFamily="34" charset="0"/>
                          <a:ea typeface="Roboto"/>
                          <a:cs typeface="Calibri" panose="020F0502020204030204" pitchFamily="34" charset="0"/>
                          <a:sym typeface="Roboto"/>
                        </a:rPr>
                        <a:t>econ activity</a:t>
                      </a:r>
                      <a:endParaRPr sz="1400" baseline="-250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0.35</a:t>
                      </a:r>
                      <a:endParaRPr sz="14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0.56</a:t>
                      </a:r>
                      <a:endParaRPr sz="1400" dirty="0">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5786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Modeling Interaction effects</a:t>
            </a:r>
            <a:br>
              <a:rPr lang="en-US" sz="4400" spc="0" dirty="0">
                <a:solidFill>
                  <a:srgbClr val="0070C0"/>
                </a:solidFill>
                <a:latin typeface="Calibri" panose="020F0502020204030204" pitchFamily="34" charset="0"/>
                <a:cs typeface="Calibri" panose="020F0502020204030204" pitchFamily="34" charset="0"/>
              </a:rPr>
            </a:br>
            <a:r>
              <a:rPr lang="en-US" sz="1800" spc="0" dirty="0">
                <a:solidFill>
                  <a:srgbClr val="0070C0"/>
                </a:solidFill>
                <a:latin typeface="Calibri" panose="020F0502020204030204" pitchFamily="34" charset="0"/>
                <a:cs typeface="Calibri" panose="020F0502020204030204" pitchFamily="34" charset="0"/>
              </a:rPr>
              <a:t>(when IV is </a:t>
            </a:r>
            <a:r>
              <a:rPr lang="en-US" sz="1800" b="1" spc="0" dirty="0">
                <a:solidFill>
                  <a:srgbClr val="0070C0"/>
                </a:solidFill>
                <a:latin typeface="Calibri" panose="020F0502020204030204" pitchFamily="34" charset="0"/>
                <a:cs typeface="Calibri" panose="020F0502020204030204" pitchFamily="34" charset="0"/>
              </a:rPr>
              <a:t>categorical </a:t>
            </a:r>
            <a:r>
              <a:rPr lang="en-US" sz="1800" spc="0" dirty="0">
                <a:solidFill>
                  <a:srgbClr val="0070C0"/>
                </a:solidFill>
                <a:latin typeface="Calibri" panose="020F0502020204030204" pitchFamily="34" charset="0"/>
                <a:cs typeface="Calibri" panose="020F0502020204030204" pitchFamily="34" charset="0"/>
              </a:rPr>
              <a:t>but moderating variable is </a:t>
            </a:r>
            <a:r>
              <a:rPr lang="en-US" sz="1800" b="1" spc="0" dirty="0">
                <a:solidFill>
                  <a:srgbClr val="0070C0"/>
                </a:solidFill>
                <a:latin typeface="Calibri" panose="020F0502020204030204" pitchFamily="34" charset="0"/>
                <a:cs typeface="Calibri" panose="020F0502020204030204" pitchFamily="34" charset="0"/>
              </a:rPr>
              <a:t>continuous</a:t>
            </a:r>
            <a:r>
              <a:rPr lang="en-US" sz="1800" spc="0" dirty="0">
                <a:solidFill>
                  <a:srgbClr val="0070C0"/>
                </a:solidFill>
                <a:latin typeface="Calibri" panose="020F0502020204030204" pitchFamily="34" charset="0"/>
                <a:cs typeface="Calibri" panose="020F0502020204030204" pitchFamily="34" charset="0"/>
              </a:rPr>
              <a:t>) </a:t>
            </a:r>
          </a:p>
        </p:txBody>
      </p:sp>
      <p:sp>
        <p:nvSpPr>
          <p:cNvPr id="3" name="Content Placeholder 2"/>
          <p:cNvSpPr>
            <a:spLocks noGrp="1"/>
          </p:cNvSpPr>
          <p:nvPr>
            <p:ph idx="1"/>
          </p:nvPr>
        </p:nvSpPr>
        <p:spPr>
          <a:xfrm>
            <a:off x="1097279" y="1734901"/>
            <a:ext cx="6418217" cy="4517854"/>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Effect of location (urban, rural) on spending on healthy lifestyle choice</a:t>
            </a:r>
          </a:p>
          <a:p>
            <a:pPr marL="2257057" lvl="6" indent="-365760">
              <a:lnSpc>
                <a:spcPct val="100000"/>
              </a:lnSpc>
              <a:spcBef>
                <a:spcPts val="0"/>
              </a:spcBef>
              <a:buClrTx/>
              <a:buSzPct val="80000"/>
              <a:buFont typeface="Wingdings" panose="05000000000000000000" pitchFamily="2" charset="2"/>
              <a:buChar char="§"/>
            </a:pPr>
            <a:endParaRPr lang="en-US" sz="1600" dirty="0">
              <a:solidFill>
                <a:schemeClr val="tx1"/>
              </a:solidFill>
              <a:latin typeface="Calibri" panose="020F0502020204030204" pitchFamily="34" charset="0"/>
              <a:cs typeface="Calibri" panose="020F0502020204030204" pitchFamily="34" charset="0"/>
            </a:endParaRPr>
          </a:p>
        </p:txBody>
      </p:sp>
      <p:graphicFrame>
        <p:nvGraphicFramePr>
          <p:cNvPr id="4" name="Google Shape;329;p61"/>
          <p:cNvGraphicFramePr/>
          <p:nvPr>
            <p:extLst>
              <p:ext uri="{D42A27DB-BD31-4B8C-83A1-F6EECF244321}">
                <p14:modId xmlns:p14="http://schemas.microsoft.com/office/powerpoint/2010/main" val="621509544"/>
              </p:ext>
            </p:extLst>
          </p:nvPr>
        </p:nvGraphicFramePr>
        <p:xfrm>
          <a:off x="7590705" y="1917683"/>
          <a:ext cx="3564975" cy="2319438"/>
        </p:xfrm>
        <a:graphic>
          <a:graphicData uri="http://schemas.openxmlformats.org/drawingml/2006/table">
            <a:tbl>
              <a:tblPr>
                <a:noFill/>
              </a:tblPr>
              <a:tblGrid>
                <a:gridCol w="1188325">
                  <a:extLst>
                    <a:ext uri="{9D8B030D-6E8A-4147-A177-3AD203B41FA5}">
                      <a16:colId xmlns:a16="http://schemas.microsoft.com/office/drawing/2014/main" val="20000"/>
                    </a:ext>
                  </a:extLst>
                </a:gridCol>
                <a:gridCol w="1188325">
                  <a:extLst>
                    <a:ext uri="{9D8B030D-6E8A-4147-A177-3AD203B41FA5}">
                      <a16:colId xmlns:a16="http://schemas.microsoft.com/office/drawing/2014/main" val="20001"/>
                    </a:ext>
                  </a:extLst>
                </a:gridCol>
                <a:gridCol w="1188325">
                  <a:extLst>
                    <a:ext uri="{9D8B030D-6E8A-4147-A177-3AD203B41FA5}">
                      <a16:colId xmlns:a16="http://schemas.microsoft.com/office/drawing/2014/main" val="20002"/>
                    </a:ext>
                  </a:extLst>
                </a:gridCol>
              </a:tblGrid>
              <a:tr h="365760">
                <a:tc>
                  <a:txBody>
                    <a:bodyPr/>
                    <a:lstStyle/>
                    <a:p>
                      <a:pPr marL="0" lvl="0" indent="0" algn="ctr" rtl="0">
                        <a:spcBef>
                          <a:spcPts val="0"/>
                        </a:spcBef>
                        <a:spcAft>
                          <a:spcPts val="0"/>
                        </a:spcAft>
                        <a:buClr>
                          <a:schemeClr val="dk2"/>
                        </a:buClr>
                        <a:buSzPts val="1100"/>
                        <a:buFont typeface="Arial"/>
                        <a:buNone/>
                      </a:pPr>
                      <a:r>
                        <a:rPr lang="en-US" sz="1200" dirty="0">
                          <a:latin typeface="Calibri" panose="020F0502020204030204" pitchFamily="34" charset="0"/>
                          <a:ea typeface="EB Garamond"/>
                          <a:cs typeface="Calibri" panose="020F0502020204030204" pitchFamily="34" charset="0"/>
                          <a:sym typeface="EB Garamond"/>
                        </a:rPr>
                        <a:t>Y</a:t>
                      </a:r>
                      <a:r>
                        <a:rPr lang="en" sz="1200" dirty="0">
                          <a:latin typeface="Calibri" panose="020F0502020204030204" pitchFamily="34" charset="0"/>
                          <a:ea typeface="EB Garamond"/>
                          <a:cs typeface="Calibri" panose="020F0502020204030204" pitchFamily="34" charset="0"/>
                          <a:sym typeface="EB Garamond"/>
                        </a:rPr>
                        <a:t>=a+</a:t>
                      </a:r>
                      <a:r>
                        <a:rPr lang="en" sz="1200" dirty="0">
                          <a:latin typeface="Calibri" panose="020F0502020204030204" pitchFamily="34" charset="0"/>
                          <a:ea typeface="Roboto"/>
                          <a:cs typeface="Calibri" panose="020F0502020204030204" pitchFamily="34" charset="0"/>
                          <a:sym typeface="Roboto"/>
                        </a:rPr>
                        <a:t>𝛃 x1</a:t>
                      </a:r>
                    </a:p>
                    <a:p>
                      <a:pPr marL="0" lvl="0" indent="0" algn="ctr" rtl="0">
                        <a:spcBef>
                          <a:spcPts val="0"/>
                        </a:spcBef>
                        <a:spcAft>
                          <a:spcPts val="0"/>
                        </a:spcAft>
                        <a:buClr>
                          <a:schemeClr val="dk2"/>
                        </a:buClr>
                        <a:buSzPts val="1100"/>
                        <a:buFont typeface="Arial"/>
                        <a:buNone/>
                      </a:pPr>
                      <a:endParaRPr lang="en-US" sz="1200" dirty="0">
                        <a:latin typeface="Calibri" panose="020F0502020204030204" pitchFamily="34" charset="0"/>
                        <a:ea typeface="Roboto"/>
                        <a:cs typeface="Calibri" panose="020F0502020204030204" pitchFamily="34" charset="0"/>
                        <a:sym typeface="Roboto"/>
                      </a:endParaRPr>
                    </a:p>
                    <a:p>
                      <a:pPr marL="0" lvl="0" indent="0" algn="ctr" rtl="0">
                        <a:spcBef>
                          <a:spcPts val="0"/>
                        </a:spcBef>
                        <a:spcAft>
                          <a:spcPts val="0"/>
                        </a:spcAft>
                        <a:buClr>
                          <a:schemeClr val="dk2"/>
                        </a:buClr>
                        <a:buSzPts val="1100"/>
                        <a:buFont typeface="Arial"/>
                        <a:buNone/>
                      </a:pPr>
                      <a:r>
                        <a:rPr lang="en-US" sz="1200" dirty="0">
                          <a:latin typeface="Calibri" panose="020F0502020204030204" pitchFamily="34" charset="0"/>
                          <a:ea typeface="Roboto"/>
                          <a:cs typeface="Calibri" panose="020F0502020204030204" pitchFamily="34" charset="0"/>
                          <a:sym typeface="Roboto"/>
                        </a:rPr>
                        <a:t>Y= spending on healthy lifestyle </a:t>
                      </a:r>
                    </a:p>
                    <a:p>
                      <a:pPr marL="0" lvl="0" indent="0" algn="ctr" rtl="0">
                        <a:spcBef>
                          <a:spcPts val="0"/>
                        </a:spcBef>
                        <a:spcAft>
                          <a:spcPts val="0"/>
                        </a:spcAft>
                        <a:buClr>
                          <a:schemeClr val="dk2"/>
                        </a:buClr>
                        <a:buSzPts val="1100"/>
                        <a:buFont typeface="Arial"/>
                        <a:buNone/>
                      </a:pPr>
                      <a:endParaRPr lang="en-US" sz="1200" dirty="0">
                        <a:latin typeface="Calibri" panose="020F0502020204030204" pitchFamily="34" charset="0"/>
                        <a:ea typeface="Roboto"/>
                        <a:cs typeface="Calibri" panose="020F0502020204030204" pitchFamily="34" charset="0"/>
                        <a:sym typeface="Roboto"/>
                      </a:endParaRPr>
                    </a:p>
                    <a:p>
                      <a:pPr marL="0" lvl="0" indent="0" algn="ctr" rtl="0">
                        <a:spcBef>
                          <a:spcPts val="0"/>
                        </a:spcBef>
                        <a:spcAft>
                          <a:spcPts val="0"/>
                        </a:spcAft>
                        <a:buClr>
                          <a:schemeClr val="dk2"/>
                        </a:buClr>
                        <a:buSzPts val="1100"/>
                        <a:buFont typeface="Arial"/>
                        <a:buNone/>
                      </a:pPr>
                      <a:r>
                        <a:rPr lang="en-US" sz="1200" dirty="0">
                          <a:latin typeface="Calibri" panose="020F0502020204030204" pitchFamily="34" charset="0"/>
                          <a:ea typeface="Roboto"/>
                          <a:cs typeface="Calibri" panose="020F0502020204030204" pitchFamily="34" charset="0"/>
                          <a:sym typeface="Roboto"/>
                        </a:rPr>
                        <a:t>x1</a:t>
                      </a:r>
                      <a:r>
                        <a:rPr lang="en" sz="1200" dirty="0">
                          <a:latin typeface="Calibri" panose="020F0502020204030204" pitchFamily="34" charset="0"/>
                          <a:ea typeface="Roboto"/>
                          <a:cs typeface="Calibri" panose="020F0502020204030204" pitchFamily="34" charset="0"/>
                          <a:sym typeface="Roboto"/>
                        </a:rPr>
                        <a:t>= (urban, rural) </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Low income </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US" sz="1200" dirty="0">
                          <a:latin typeface="Calibri" panose="020F0502020204030204" pitchFamily="34" charset="0"/>
                          <a:ea typeface="EB Garamond"/>
                          <a:cs typeface="Calibri" panose="020F0502020204030204" pitchFamily="34" charset="0"/>
                          <a:sym typeface="EB Garamond"/>
                        </a:rPr>
                        <a:t>H</a:t>
                      </a:r>
                      <a:r>
                        <a:rPr lang="en" sz="1200" dirty="0">
                          <a:latin typeface="Calibri" panose="020F0502020204030204" pitchFamily="34" charset="0"/>
                          <a:ea typeface="EB Garamond"/>
                          <a:cs typeface="Calibri" panose="020F0502020204030204" pitchFamily="34" charset="0"/>
                          <a:sym typeface="EB Garamond"/>
                        </a:rPr>
                        <a:t>igh income</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0"/>
                  </a:ext>
                </a:extLst>
              </a:tr>
              <a:tr h="365760">
                <a:tc>
                  <a:txBody>
                    <a:bodyPr/>
                    <a:lstStyle/>
                    <a:p>
                      <a:pPr marL="0" lvl="0" indent="0" algn="ctr" rtl="0">
                        <a:lnSpc>
                          <a:spcPct val="115000"/>
                        </a:lnSpc>
                        <a:spcBef>
                          <a:spcPts val="0"/>
                        </a:spcBef>
                        <a:spcAft>
                          <a:spcPts val="0"/>
                        </a:spcAft>
                        <a:buNone/>
                      </a:pPr>
                      <a:r>
                        <a:rPr lang="en" sz="1400" dirty="0">
                          <a:latin typeface="Calibri" panose="020F0502020204030204" pitchFamily="34" charset="0"/>
                          <a:ea typeface="Roboto"/>
                          <a:cs typeface="Calibri" panose="020F0502020204030204" pitchFamily="34" charset="0"/>
                          <a:sym typeface="Roboto"/>
                        </a:rPr>
                        <a:t>𝛃</a:t>
                      </a:r>
                      <a:r>
                        <a:rPr lang="en" sz="1400" baseline="-25000" dirty="0">
                          <a:latin typeface="Calibri" panose="020F0502020204030204" pitchFamily="34" charset="0"/>
                          <a:ea typeface="Roboto"/>
                          <a:cs typeface="Calibri" panose="020F0502020204030204" pitchFamily="34" charset="0"/>
                          <a:sym typeface="Roboto"/>
                        </a:rPr>
                        <a:t>urban</a:t>
                      </a:r>
                      <a:endParaRPr sz="1400" baseline="-250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$12</a:t>
                      </a:r>
                      <a:endParaRPr sz="14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$50</a:t>
                      </a:r>
                      <a:endParaRPr sz="1400" dirty="0">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0001"/>
                  </a:ext>
                </a:extLst>
              </a:tr>
              <a:tr h="365760">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dirty="0">
                          <a:latin typeface="Calibri" panose="020F0502020204030204" pitchFamily="34" charset="0"/>
                          <a:ea typeface="Roboto"/>
                          <a:cs typeface="Calibri" panose="020F0502020204030204" pitchFamily="34" charset="0"/>
                          <a:sym typeface="Roboto"/>
                        </a:rPr>
                        <a:t>𝛃</a:t>
                      </a:r>
                      <a:r>
                        <a:rPr lang="en-US" sz="1400" baseline="-25000" dirty="0">
                          <a:latin typeface="Calibri" panose="020F0502020204030204" pitchFamily="34" charset="0"/>
                          <a:ea typeface="Roboto"/>
                          <a:cs typeface="Calibri" panose="020F0502020204030204" pitchFamily="34" charset="0"/>
                          <a:sym typeface="Roboto"/>
                        </a:rPr>
                        <a:t>rural</a:t>
                      </a:r>
                      <a:endParaRPr sz="1400" baseline="-250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US" sz="1400" dirty="0">
                          <a:latin typeface="Calibri" panose="020F0502020204030204" pitchFamily="34" charset="0"/>
                          <a:ea typeface="EB Garamond"/>
                          <a:cs typeface="Calibri" panose="020F0502020204030204" pitchFamily="34" charset="0"/>
                          <a:sym typeface="EB Garamond"/>
                        </a:rPr>
                        <a:t>$15</a:t>
                      </a:r>
                      <a:endParaRPr sz="14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US" sz="1400" dirty="0">
                          <a:latin typeface="Calibri" panose="020F0502020204030204" pitchFamily="34" charset="0"/>
                          <a:ea typeface="EB Garamond"/>
                          <a:cs typeface="Calibri" panose="020F0502020204030204" pitchFamily="34" charset="0"/>
                          <a:sym typeface="EB Garamond"/>
                        </a:rPr>
                        <a:t>$20</a:t>
                      </a:r>
                      <a:endParaRPr sz="1400" dirty="0">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19553649"/>
                  </a:ext>
                </a:extLst>
              </a:tr>
            </a:tbl>
          </a:graphicData>
        </a:graphic>
      </p:graphicFrame>
    </p:spTree>
    <p:extLst>
      <p:ext uri="{BB962C8B-B14F-4D97-AF65-F5344CB8AC3E}">
        <p14:creationId xmlns:p14="http://schemas.microsoft.com/office/powerpoint/2010/main" val="692075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Experiment</a:t>
            </a:r>
          </a:p>
        </p:txBody>
      </p:sp>
    </p:spTree>
    <p:extLst>
      <p:ext uri="{BB962C8B-B14F-4D97-AF65-F5344CB8AC3E}">
        <p14:creationId xmlns:p14="http://schemas.microsoft.com/office/powerpoint/2010/main" val="1046714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Modeling Interaction effects</a:t>
            </a:r>
            <a:br>
              <a:rPr lang="en-US" sz="4400" spc="0" dirty="0">
                <a:solidFill>
                  <a:srgbClr val="0070C0"/>
                </a:solidFill>
                <a:latin typeface="Calibri" panose="020F0502020204030204" pitchFamily="34" charset="0"/>
                <a:cs typeface="Calibri" panose="020F0502020204030204" pitchFamily="34" charset="0"/>
              </a:rPr>
            </a:br>
            <a:r>
              <a:rPr lang="en-US" sz="1800" spc="0" dirty="0">
                <a:solidFill>
                  <a:srgbClr val="0070C0"/>
                </a:solidFill>
                <a:latin typeface="Calibri" panose="020F0502020204030204" pitchFamily="34" charset="0"/>
                <a:cs typeface="Calibri" panose="020F0502020204030204" pitchFamily="34" charset="0"/>
              </a:rPr>
              <a:t>(when both IV and moderating variable are </a:t>
            </a:r>
            <a:r>
              <a:rPr lang="en-US" sz="1800" b="1" spc="0" dirty="0">
                <a:solidFill>
                  <a:srgbClr val="0070C0"/>
                </a:solidFill>
                <a:latin typeface="Calibri" panose="020F0502020204030204" pitchFamily="34" charset="0"/>
                <a:cs typeface="Calibri" panose="020F0502020204030204" pitchFamily="34" charset="0"/>
              </a:rPr>
              <a:t>continuous</a:t>
            </a:r>
            <a:r>
              <a:rPr lang="en-US" sz="1800" spc="0" dirty="0">
                <a:solidFill>
                  <a:srgbClr val="0070C0"/>
                </a:solidFill>
                <a:latin typeface="Calibri" panose="020F0502020204030204" pitchFamily="34" charset="0"/>
                <a:cs typeface="Calibri" panose="020F0502020204030204" pitchFamily="34" charset="0"/>
              </a:rPr>
              <a:t>) </a:t>
            </a:r>
          </a:p>
        </p:txBody>
      </p:sp>
      <p:sp>
        <p:nvSpPr>
          <p:cNvPr id="3" name="Content Placeholder 2"/>
          <p:cNvSpPr>
            <a:spLocks noGrp="1"/>
          </p:cNvSpPr>
          <p:nvPr>
            <p:ph idx="1"/>
          </p:nvPr>
        </p:nvSpPr>
        <p:spPr>
          <a:xfrm>
            <a:off x="1097279" y="1734901"/>
            <a:ext cx="6418217" cy="4517854"/>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Effect of sales promotion on luxury goods spending</a:t>
            </a:r>
            <a:endParaRPr lang="en-US" sz="1600" dirty="0">
              <a:solidFill>
                <a:schemeClr val="tx1"/>
              </a:solidFill>
              <a:latin typeface="Calibri" panose="020F0502020204030204" pitchFamily="34" charset="0"/>
              <a:cs typeface="Calibri" panose="020F0502020204030204" pitchFamily="34" charset="0"/>
            </a:endParaRPr>
          </a:p>
        </p:txBody>
      </p:sp>
      <p:graphicFrame>
        <p:nvGraphicFramePr>
          <p:cNvPr id="4" name="Google Shape;329;p61"/>
          <p:cNvGraphicFramePr/>
          <p:nvPr>
            <p:extLst>
              <p:ext uri="{D42A27DB-BD31-4B8C-83A1-F6EECF244321}">
                <p14:modId xmlns:p14="http://schemas.microsoft.com/office/powerpoint/2010/main" val="2399869816"/>
              </p:ext>
            </p:extLst>
          </p:nvPr>
        </p:nvGraphicFramePr>
        <p:xfrm>
          <a:off x="7590705" y="1917683"/>
          <a:ext cx="3564975" cy="1891224"/>
        </p:xfrm>
        <a:graphic>
          <a:graphicData uri="http://schemas.openxmlformats.org/drawingml/2006/table">
            <a:tbl>
              <a:tblPr>
                <a:noFill/>
              </a:tblPr>
              <a:tblGrid>
                <a:gridCol w="1188325">
                  <a:extLst>
                    <a:ext uri="{9D8B030D-6E8A-4147-A177-3AD203B41FA5}">
                      <a16:colId xmlns:a16="http://schemas.microsoft.com/office/drawing/2014/main" val="20000"/>
                    </a:ext>
                  </a:extLst>
                </a:gridCol>
                <a:gridCol w="1188325">
                  <a:extLst>
                    <a:ext uri="{9D8B030D-6E8A-4147-A177-3AD203B41FA5}">
                      <a16:colId xmlns:a16="http://schemas.microsoft.com/office/drawing/2014/main" val="20001"/>
                    </a:ext>
                  </a:extLst>
                </a:gridCol>
                <a:gridCol w="1188325">
                  <a:extLst>
                    <a:ext uri="{9D8B030D-6E8A-4147-A177-3AD203B41FA5}">
                      <a16:colId xmlns:a16="http://schemas.microsoft.com/office/drawing/2014/main" val="20002"/>
                    </a:ext>
                  </a:extLst>
                </a:gridCol>
              </a:tblGrid>
              <a:tr h="365760">
                <a:tc>
                  <a:txBody>
                    <a:bodyPr/>
                    <a:lstStyle/>
                    <a:p>
                      <a:pPr marL="0" lvl="0" indent="0" algn="ctr" rtl="0">
                        <a:spcBef>
                          <a:spcPts val="0"/>
                        </a:spcBef>
                        <a:spcAft>
                          <a:spcPts val="0"/>
                        </a:spcAft>
                        <a:buClr>
                          <a:schemeClr val="dk2"/>
                        </a:buClr>
                        <a:buSzPts val="1100"/>
                        <a:buFont typeface="Arial"/>
                        <a:buNone/>
                      </a:pPr>
                      <a:r>
                        <a:rPr lang="en-US" sz="1200" dirty="0">
                          <a:latin typeface="Calibri" panose="020F0502020204030204" pitchFamily="34" charset="0"/>
                          <a:ea typeface="EB Garamond"/>
                          <a:cs typeface="Calibri" panose="020F0502020204030204" pitchFamily="34" charset="0"/>
                          <a:sym typeface="EB Garamond"/>
                        </a:rPr>
                        <a:t>Y</a:t>
                      </a:r>
                      <a:r>
                        <a:rPr lang="en" sz="1200" dirty="0">
                          <a:latin typeface="Calibri" panose="020F0502020204030204" pitchFamily="34" charset="0"/>
                          <a:ea typeface="EB Garamond"/>
                          <a:cs typeface="Calibri" panose="020F0502020204030204" pitchFamily="34" charset="0"/>
                          <a:sym typeface="EB Garamond"/>
                        </a:rPr>
                        <a:t>=a+</a:t>
                      </a:r>
                      <a:r>
                        <a:rPr lang="en" sz="1200" dirty="0">
                          <a:latin typeface="Calibri" panose="020F0502020204030204" pitchFamily="34" charset="0"/>
                          <a:ea typeface="Roboto"/>
                          <a:cs typeface="Calibri" panose="020F0502020204030204" pitchFamily="34" charset="0"/>
                          <a:sym typeface="Roboto"/>
                        </a:rPr>
                        <a:t>𝛃 x1</a:t>
                      </a:r>
                    </a:p>
                    <a:p>
                      <a:pPr marL="0" lvl="0" indent="0" algn="ctr" rtl="0">
                        <a:spcBef>
                          <a:spcPts val="0"/>
                        </a:spcBef>
                        <a:spcAft>
                          <a:spcPts val="0"/>
                        </a:spcAft>
                        <a:buClr>
                          <a:schemeClr val="dk2"/>
                        </a:buClr>
                        <a:buSzPts val="1100"/>
                        <a:buFont typeface="Arial"/>
                        <a:buNone/>
                      </a:pPr>
                      <a:endParaRPr lang="en-US" sz="1200" dirty="0">
                        <a:latin typeface="Calibri" panose="020F0502020204030204" pitchFamily="34" charset="0"/>
                        <a:ea typeface="Roboto"/>
                        <a:cs typeface="Calibri" panose="020F0502020204030204" pitchFamily="34" charset="0"/>
                        <a:sym typeface="Roboto"/>
                      </a:endParaRPr>
                    </a:p>
                    <a:p>
                      <a:pPr marL="0" lvl="0" indent="0" algn="ctr" rtl="0">
                        <a:spcBef>
                          <a:spcPts val="0"/>
                        </a:spcBef>
                        <a:spcAft>
                          <a:spcPts val="0"/>
                        </a:spcAft>
                        <a:buClr>
                          <a:schemeClr val="dk2"/>
                        </a:buClr>
                        <a:buSzPts val="1100"/>
                        <a:buFont typeface="Arial"/>
                        <a:buNone/>
                      </a:pPr>
                      <a:r>
                        <a:rPr lang="en-US" sz="1200" dirty="0">
                          <a:latin typeface="Calibri" panose="020F0502020204030204" pitchFamily="34" charset="0"/>
                          <a:ea typeface="Roboto"/>
                          <a:cs typeface="Calibri" panose="020F0502020204030204" pitchFamily="34" charset="0"/>
                          <a:sym typeface="Roboto"/>
                        </a:rPr>
                        <a:t>Y= spending on luxury items </a:t>
                      </a:r>
                    </a:p>
                    <a:p>
                      <a:pPr marL="0" lvl="0" indent="0" algn="ctr" rtl="0">
                        <a:spcBef>
                          <a:spcPts val="0"/>
                        </a:spcBef>
                        <a:spcAft>
                          <a:spcPts val="0"/>
                        </a:spcAft>
                        <a:buClr>
                          <a:schemeClr val="dk2"/>
                        </a:buClr>
                        <a:buSzPts val="1100"/>
                        <a:buFont typeface="Arial"/>
                        <a:buNone/>
                      </a:pPr>
                      <a:endParaRPr lang="en-US" sz="1200" dirty="0">
                        <a:latin typeface="Calibri" panose="020F0502020204030204" pitchFamily="34" charset="0"/>
                        <a:ea typeface="Roboto"/>
                        <a:cs typeface="Calibri" panose="020F0502020204030204" pitchFamily="34" charset="0"/>
                        <a:sym typeface="Roboto"/>
                      </a:endParaRPr>
                    </a:p>
                    <a:p>
                      <a:pPr marL="0" lvl="0" indent="0" algn="ctr" rtl="0">
                        <a:spcBef>
                          <a:spcPts val="0"/>
                        </a:spcBef>
                        <a:spcAft>
                          <a:spcPts val="0"/>
                        </a:spcAft>
                        <a:buClr>
                          <a:schemeClr val="dk2"/>
                        </a:buClr>
                        <a:buSzPts val="1100"/>
                        <a:buFont typeface="Arial"/>
                        <a:buNone/>
                      </a:pPr>
                      <a:r>
                        <a:rPr lang="en-US" sz="1200" dirty="0">
                          <a:latin typeface="Calibri" panose="020F0502020204030204" pitchFamily="34" charset="0"/>
                          <a:ea typeface="Roboto"/>
                          <a:cs typeface="Calibri" panose="020F0502020204030204" pitchFamily="34" charset="0"/>
                          <a:sym typeface="Roboto"/>
                        </a:rPr>
                        <a:t>x1</a:t>
                      </a:r>
                      <a:r>
                        <a:rPr lang="en" sz="1200" dirty="0">
                          <a:latin typeface="Calibri" panose="020F0502020204030204" pitchFamily="34" charset="0"/>
                          <a:ea typeface="Roboto"/>
                          <a:cs typeface="Calibri" panose="020F0502020204030204" pitchFamily="34" charset="0"/>
                          <a:sym typeface="Roboto"/>
                        </a:rPr>
                        <a:t>= sales promotion</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Low income </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US" sz="1200" dirty="0">
                          <a:latin typeface="Calibri" panose="020F0502020204030204" pitchFamily="34" charset="0"/>
                          <a:ea typeface="EB Garamond"/>
                          <a:cs typeface="Calibri" panose="020F0502020204030204" pitchFamily="34" charset="0"/>
                          <a:sym typeface="EB Garamond"/>
                        </a:rPr>
                        <a:t>H</a:t>
                      </a:r>
                      <a:r>
                        <a:rPr lang="en" sz="1200" dirty="0">
                          <a:latin typeface="Calibri" panose="020F0502020204030204" pitchFamily="34" charset="0"/>
                          <a:ea typeface="EB Garamond"/>
                          <a:cs typeface="Calibri" panose="020F0502020204030204" pitchFamily="34" charset="0"/>
                          <a:sym typeface="EB Garamond"/>
                        </a:rPr>
                        <a:t>igh income</a:t>
                      </a:r>
                      <a:endParaRPr sz="12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0"/>
                  </a:ext>
                </a:extLst>
              </a:tr>
              <a:tr h="365760">
                <a:tc>
                  <a:txBody>
                    <a:bodyPr/>
                    <a:lstStyle/>
                    <a:p>
                      <a:pPr marL="0" lvl="0" indent="0" algn="ctr" rtl="0">
                        <a:lnSpc>
                          <a:spcPct val="115000"/>
                        </a:lnSpc>
                        <a:spcBef>
                          <a:spcPts val="0"/>
                        </a:spcBef>
                        <a:spcAft>
                          <a:spcPts val="0"/>
                        </a:spcAft>
                        <a:buNone/>
                      </a:pPr>
                      <a:r>
                        <a:rPr lang="en" sz="1400" dirty="0">
                          <a:latin typeface="Calibri" panose="020F0502020204030204" pitchFamily="34" charset="0"/>
                          <a:ea typeface="Roboto"/>
                          <a:cs typeface="Calibri" panose="020F0502020204030204" pitchFamily="34" charset="0"/>
                          <a:sym typeface="Roboto"/>
                        </a:rPr>
                        <a:t>𝛃</a:t>
                      </a:r>
                      <a:r>
                        <a:rPr lang="en" sz="1400" baseline="-25000" dirty="0">
                          <a:latin typeface="Calibri" panose="020F0502020204030204" pitchFamily="34" charset="0"/>
                          <a:ea typeface="Roboto"/>
                          <a:cs typeface="Calibri" panose="020F0502020204030204" pitchFamily="34" charset="0"/>
                          <a:sym typeface="Roboto"/>
                        </a:rPr>
                        <a:t>promotion</a:t>
                      </a:r>
                      <a:endParaRPr sz="1400" baseline="-250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0.12</a:t>
                      </a:r>
                      <a:endParaRPr sz="1400"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0.05</a:t>
                      </a:r>
                      <a:endParaRPr sz="1400" dirty="0">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16868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Summary – Modeling Interaction effects </a:t>
            </a:r>
          </a:p>
        </p:txBody>
      </p:sp>
      <p:graphicFrame>
        <p:nvGraphicFramePr>
          <p:cNvPr id="5" name="Google Shape;322;p60"/>
          <p:cNvGraphicFramePr/>
          <p:nvPr>
            <p:extLst>
              <p:ext uri="{D42A27DB-BD31-4B8C-83A1-F6EECF244321}">
                <p14:modId xmlns:p14="http://schemas.microsoft.com/office/powerpoint/2010/main" val="874607005"/>
              </p:ext>
            </p:extLst>
          </p:nvPr>
        </p:nvGraphicFramePr>
        <p:xfrm>
          <a:off x="2108124" y="2095975"/>
          <a:ext cx="7955280" cy="3474630"/>
        </p:xfrm>
        <a:graphic>
          <a:graphicData uri="http://schemas.openxmlformats.org/drawingml/2006/table">
            <a:tbl>
              <a:tblPr>
                <a:noFill/>
              </a:tblPr>
              <a:tblGrid>
                <a:gridCol w="2651760">
                  <a:extLst>
                    <a:ext uri="{9D8B030D-6E8A-4147-A177-3AD203B41FA5}">
                      <a16:colId xmlns:a16="http://schemas.microsoft.com/office/drawing/2014/main" val="20000"/>
                    </a:ext>
                  </a:extLst>
                </a:gridCol>
                <a:gridCol w="2651760">
                  <a:extLst>
                    <a:ext uri="{9D8B030D-6E8A-4147-A177-3AD203B41FA5}">
                      <a16:colId xmlns:a16="http://schemas.microsoft.com/office/drawing/2014/main" val="20001"/>
                    </a:ext>
                  </a:extLst>
                </a:gridCol>
                <a:gridCol w="2651760">
                  <a:extLst>
                    <a:ext uri="{9D8B030D-6E8A-4147-A177-3AD203B41FA5}">
                      <a16:colId xmlns:a16="http://schemas.microsoft.com/office/drawing/2014/main" val="20002"/>
                    </a:ext>
                  </a:extLst>
                </a:gridCol>
              </a:tblGrid>
              <a:tr h="0">
                <a:tc>
                  <a:txBody>
                    <a:bodyPr/>
                    <a:lstStyle/>
                    <a:p>
                      <a:pPr marL="914400" lvl="0" indent="0" algn="r" rtl="0">
                        <a:spcBef>
                          <a:spcPts val="0"/>
                        </a:spcBef>
                        <a:spcAft>
                          <a:spcPts val="0"/>
                        </a:spcAft>
                        <a:buNone/>
                      </a:pPr>
                      <a:r>
                        <a:rPr lang="en" sz="1600" b="1" dirty="0">
                          <a:latin typeface="Calibri" panose="020F0502020204030204" pitchFamily="34" charset="0"/>
                          <a:ea typeface="EB Garamond"/>
                          <a:cs typeface="Calibri" panose="020F0502020204030204" pitchFamily="34" charset="0"/>
                          <a:sym typeface="EB Garamond"/>
                        </a:rPr>
                        <a:t>Moderator variable </a:t>
                      </a:r>
                      <a:endParaRPr sz="1600" b="1"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endParaRPr sz="1600" b="1"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1600" b="1" dirty="0">
                          <a:latin typeface="Calibri" panose="020F0502020204030204" pitchFamily="34" charset="0"/>
                          <a:ea typeface="EB Garamond"/>
                          <a:cs typeface="Calibri" panose="020F0502020204030204" pitchFamily="34" charset="0"/>
                          <a:sym typeface="EB Garamond"/>
                        </a:rPr>
                        <a:t>Independent </a:t>
                      </a:r>
                      <a:endParaRPr sz="1600" b="1"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US" sz="1600" b="1" dirty="0">
                          <a:latin typeface="Calibri" panose="020F0502020204030204" pitchFamily="34" charset="0"/>
                          <a:ea typeface="EB Garamond"/>
                          <a:cs typeface="Calibri" panose="020F0502020204030204" pitchFamily="34" charset="0"/>
                          <a:sym typeface="EB Garamond"/>
                        </a:rPr>
                        <a:t>V</a:t>
                      </a:r>
                      <a:r>
                        <a:rPr lang="en" sz="1600" b="1" dirty="0">
                          <a:latin typeface="Calibri" panose="020F0502020204030204" pitchFamily="34" charset="0"/>
                          <a:ea typeface="EB Garamond"/>
                          <a:cs typeface="Calibri" panose="020F0502020204030204" pitchFamily="34" charset="0"/>
                          <a:sym typeface="EB Garamond"/>
                        </a:rPr>
                        <a:t>ariable</a:t>
                      </a:r>
                      <a:endParaRPr sz="1600" b="1"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ctr" rtl="0">
                        <a:spcBef>
                          <a:spcPts val="0"/>
                        </a:spcBef>
                        <a:spcAft>
                          <a:spcPts val="0"/>
                        </a:spcAft>
                        <a:buNone/>
                      </a:pPr>
                      <a:r>
                        <a:rPr lang="en" sz="1600" b="1" dirty="0">
                          <a:latin typeface="Calibri" panose="020F0502020204030204" pitchFamily="34" charset="0"/>
                          <a:ea typeface="EB Garamond"/>
                          <a:cs typeface="Calibri" panose="020F0502020204030204" pitchFamily="34" charset="0"/>
                          <a:sym typeface="EB Garamond"/>
                        </a:rPr>
                        <a:t>Categorical</a:t>
                      </a:r>
                      <a:endParaRPr sz="1600" b="1" dirty="0">
                        <a:latin typeface="Calibri" panose="020F0502020204030204" pitchFamily="34" charset="0"/>
                        <a:ea typeface="EB Garamond"/>
                        <a:cs typeface="Calibri" panose="020F0502020204030204" pitchFamily="34" charset="0"/>
                        <a:sym typeface="EB Garamond"/>
                      </a:endParaRPr>
                    </a:p>
                  </a:txBody>
                  <a:tcPr marL="91425" marR="91425" marT="91425" marB="91425"/>
                </a:tc>
                <a:tc>
                  <a:txBody>
                    <a:bodyPr/>
                    <a:lstStyle/>
                    <a:p>
                      <a:pPr marL="0" lvl="0" indent="0" algn="ctr" rtl="0">
                        <a:spcBef>
                          <a:spcPts val="0"/>
                        </a:spcBef>
                        <a:spcAft>
                          <a:spcPts val="0"/>
                        </a:spcAft>
                        <a:buNone/>
                      </a:pPr>
                      <a:r>
                        <a:rPr lang="en" sz="1600" b="1">
                          <a:latin typeface="Calibri" panose="020F0502020204030204" pitchFamily="34" charset="0"/>
                          <a:ea typeface="EB Garamond"/>
                          <a:cs typeface="Calibri" panose="020F0502020204030204" pitchFamily="34" charset="0"/>
                          <a:sym typeface="EB Garamond"/>
                        </a:rPr>
                        <a:t>Continuous</a:t>
                      </a:r>
                      <a:endParaRPr sz="1600" b="1">
                        <a:latin typeface="Calibri" panose="020F0502020204030204" pitchFamily="34" charset="0"/>
                        <a:ea typeface="EB Garamond"/>
                        <a:cs typeface="Calibri" panose="020F0502020204030204" pitchFamily="34" charset="0"/>
                        <a:sym typeface="EB Garamond"/>
                      </a:endParaRPr>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600" b="1" dirty="0">
                          <a:latin typeface="Calibri" panose="020F0502020204030204" pitchFamily="34" charset="0"/>
                          <a:ea typeface="EB Garamond"/>
                          <a:cs typeface="Calibri" panose="020F0502020204030204" pitchFamily="34" charset="0"/>
                          <a:sym typeface="EB Garamond"/>
                        </a:rPr>
                        <a:t>Categorical</a:t>
                      </a:r>
                      <a:endParaRPr sz="1600" b="1"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Clr>
                          <a:schemeClr val="dk2"/>
                        </a:buClr>
                        <a:buSzPts val="1100"/>
                        <a:buFont typeface="Arial"/>
                        <a:buNone/>
                      </a:pPr>
                      <a:r>
                        <a:rPr lang="en" sz="1600" dirty="0">
                          <a:latin typeface="Calibri" panose="020F0502020204030204" pitchFamily="34" charset="0"/>
                          <a:ea typeface="EB Garamond"/>
                          <a:cs typeface="Calibri" panose="020F0502020204030204" pitchFamily="34" charset="0"/>
                          <a:sym typeface="EB Garamond"/>
                        </a:rPr>
                        <a:t>Difference between group means vary by group membership of moderator variable</a:t>
                      </a: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r>
                        <a:rPr lang="en" sz="1600" dirty="0">
                          <a:latin typeface="Calibri" panose="020F0502020204030204" pitchFamily="34" charset="0"/>
                          <a:ea typeface="EB Garamond"/>
                          <a:cs typeface="Calibri" panose="020F0502020204030204" pitchFamily="34" charset="0"/>
                          <a:sym typeface="EB Garamond"/>
                        </a:rPr>
                        <a:t>Difference between group means vary by level of moderator</a:t>
                      </a: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600" b="1">
                          <a:latin typeface="Calibri" panose="020F0502020204030204" pitchFamily="34" charset="0"/>
                          <a:ea typeface="EB Garamond"/>
                          <a:cs typeface="Calibri" panose="020F0502020204030204" pitchFamily="34" charset="0"/>
                          <a:sym typeface="EB Garamond"/>
                        </a:rPr>
                        <a:t>Continuous</a:t>
                      </a:r>
                      <a:endParaRPr sz="1600" b="1">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r>
                        <a:rPr lang="en" sz="1600">
                          <a:latin typeface="Calibri" panose="020F0502020204030204" pitchFamily="34" charset="0"/>
                          <a:ea typeface="EB Garamond"/>
                          <a:cs typeface="Calibri" panose="020F0502020204030204" pitchFamily="34" charset="0"/>
                          <a:sym typeface="EB Garamond"/>
                        </a:rPr>
                        <a:t>Slope of relationship (y,x1) differs by groups represented by categorical variable </a:t>
                      </a:r>
                      <a:endParaRPr sz="1600">
                        <a:latin typeface="Calibri" panose="020F0502020204030204" pitchFamily="34" charset="0"/>
                        <a:ea typeface="EB Garamond"/>
                        <a:cs typeface="Calibri" panose="020F0502020204030204" pitchFamily="34" charset="0"/>
                        <a:sym typeface="EB Garamond"/>
                      </a:endParaRPr>
                    </a:p>
                  </a:txBody>
                  <a:tcPr marL="91425" marR="91425" marT="91425" marB="91425" anchor="ctr"/>
                </a:tc>
                <a:tc>
                  <a:txBody>
                    <a:bodyPr/>
                    <a:lstStyle/>
                    <a:p>
                      <a:pPr marL="0" lvl="0" indent="0" algn="l" rtl="0">
                        <a:spcBef>
                          <a:spcPts val="0"/>
                        </a:spcBef>
                        <a:spcAft>
                          <a:spcPts val="0"/>
                        </a:spcAft>
                        <a:buNone/>
                      </a:pPr>
                      <a:r>
                        <a:rPr lang="en" sz="1600" dirty="0">
                          <a:latin typeface="Calibri" panose="020F0502020204030204" pitchFamily="34" charset="0"/>
                          <a:ea typeface="EB Garamond"/>
                          <a:cs typeface="Calibri" panose="020F0502020204030204" pitchFamily="34" charset="0"/>
                          <a:sym typeface="EB Garamond"/>
                        </a:rPr>
                        <a:t>Slope of regression line (or relationship between y, x1) varies by level of moderator</a:t>
                      </a:r>
                      <a:endParaRPr sz="1600" dirty="0">
                        <a:latin typeface="Calibri" panose="020F0502020204030204" pitchFamily="34" charset="0"/>
                        <a:ea typeface="EB Garamond"/>
                        <a:cs typeface="Calibri" panose="020F0502020204030204" pitchFamily="34" charset="0"/>
                        <a:sym typeface="EB Garamond"/>
                      </a:endParaRPr>
                    </a:p>
                  </a:txBody>
                  <a:tcPr marL="91425" marR="91425" marT="91425" marB="91425"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86160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Interaction effects and scaling</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Interaction term, x1 x2 , may be correlated with x1 or x2→ Multicollinearity problem. How do we fix it?</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ea typeface="EB Garamond"/>
                <a:cs typeface="Calibri" panose="020F0502020204030204" pitchFamily="34" charset="0"/>
                <a:sym typeface="EB Garamond"/>
              </a:rPr>
              <a:t>Suppose we have a model </a:t>
            </a:r>
            <a:r>
              <a:rPr lang="en-US" sz="2400" i="1" dirty="0">
                <a:solidFill>
                  <a:srgbClr val="000000"/>
                </a:solidFill>
                <a:latin typeface="Calibri" panose="020F0502020204030204" pitchFamily="34" charset="0"/>
                <a:ea typeface="EB Garamond"/>
                <a:cs typeface="Calibri" panose="020F0502020204030204" pitchFamily="34" charset="0"/>
                <a:sym typeface="EB Garamond"/>
              </a:rPr>
              <a:t>y= a</a:t>
            </a:r>
            <a:r>
              <a:rPr lang="en-US" sz="2400" i="1"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2400" i="1" dirty="0">
                <a:solidFill>
                  <a:srgbClr val="000000"/>
                </a:solidFill>
                <a:latin typeface="Calibri" panose="020F0502020204030204" pitchFamily="34" charset="0"/>
                <a:ea typeface="EB Garamond"/>
                <a:cs typeface="Calibri" panose="020F0502020204030204" pitchFamily="34" charset="0"/>
                <a:sym typeface="EB Garamond"/>
              </a:rPr>
              <a:t>+ b</a:t>
            </a:r>
            <a:r>
              <a:rPr lang="en-US" sz="2400" i="1"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2400" i="1" dirty="0">
                <a:solidFill>
                  <a:srgbClr val="000000"/>
                </a:solidFill>
                <a:latin typeface="Calibri" panose="020F0502020204030204" pitchFamily="34" charset="0"/>
                <a:ea typeface="EB Garamond"/>
                <a:cs typeface="Calibri" panose="020F0502020204030204" pitchFamily="34" charset="0"/>
                <a:sym typeface="EB Garamond"/>
              </a:rPr>
              <a:t>x</a:t>
            </a:r>
            <a:r>
              <a:rPr lang="en-US" sz="2400" i="1"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2400" i="1" dirty="0">
                <a:solidFill>
                  <a:srgbClr val="000000"/>
                </a:solidFill>
                <a:latin typeface="Calibri" panose="020F0502020204030204" pitchFamily="34" charset="0"/>
                <a:ea typeface="EB Garamond"/>
                <a:cs typeface="Calibri" panose="020F0502020204030204" pitchFamily="34" charset="0"/>
                <a:sym typeface="EB Garamond"/>
              </a:rPr>
              <a:t> + b</a:t>
            </a:r>
            <a:r>
              <a:rPr lang="en-US" sz="2400" i="1"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sz="2400" i="1" dirty="0">
                <a:solidFill>
                  <a:srgbClr val="000000"/>
                </a:solidFill>
                <a:latin typeface="Calibri" panose="020F0502020204030204" pitchFamily="34" charset="0"/>
                <a:ea typeface="EB Garamond"/>
                <a:cs typeface="Calibri" panose="020F0502020204030204" pitchFamily="34" charset="0"/>
                <a:sym typeface="EB Garamond"/>
              </a:rPr>
              <a:t>x</a:t>
            </a:r>
            <a:r>
              <a:rPr lang="en-US" sz="2400" i="1" baseline="-25000" dirty="0">
                <a:solidFill>
                  <a:srgbClr val="000000"/>
                </a:solidFill>
                <a:latin typeface="Calibri" panose="020F0502020204030204" pitchFamily="34" charset="0"/>
                <a:ea typeface="EB Garamond"/>
                <a:cs typeface="Calibri" panose="020F0502020204030204" pitchFamily="34" charset="0"/>
                <a:sym typeface="EB Garamond"/>
              </a:rPr>
              <a:t>2 </a:t>
            </a:r>
            <a:r>
              <a:rPr lang="en-US" sz="2400" i="1" dirty="0">
                <a:solidFill>
                  <a:srgbClr val="000000"/>
                </a:solidFill>
                <a:latin typeface="Calibri" panose="020F0502020204030204" pitchFamily="34" charset="0"/>
                <a:ea typeface="EB Garamond"/>
                <a:cs typeface="Calibri" panose="020F0502020204030204" pitchFamily="34" charset="0"/>
                <a:sym typeface="EB Garamond"/>
              </a:rPr>
              <a:t>+b</a:t>
            </a:r>
            <a:r>
              <a:rPr lang="en-US" sz="2400" i="1" baseline="-25000" dirty="0">
                <a:solidFill>
                  <a:srgbClr val="000000"/>
                </a:solidFill>
                <a:latin typeface="Calibri" panose="020F0502020204030204" pitchFamily="34" charset="0"/>
                <a:ea typeface="EB Garamond"/>
                <a:cs typeface="Calibri" panose="020F0502020204030204" pitchFamily="34" charset="0"/>
                <a:sym typeface="EB Garamond"/>
              </a:rPr>
              <a:t>12</a:t>
            </a:r>
            <a:r>
              <a:rPr lang="en-US" sz="2400" i="1" dirty="0">
                <a:solidFill>
                  <a:srgbClr val="000000"/>
                </a:solidFill>
                <a:latin typeface="Calibri" panose="020F0502020204030204" pitchFamily="34" charset="0"/>
                <a:ea typeface="EB Garamond"/>
                <a:cs typeface="Calibri" panose="020F0502020204030204" pitchFamily="34" charset="0"/>
                <a:sym typeface="EB Garamond"/>
              </a:rPr>
              <a:t>x</a:t>
            </a:r>
            <a:r>
              <a:rPr lang="en-US" sz="2400" i="1"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2400" i="1" dirty="0">
                <a:solidFill>
                  <a:srgbClr val="000000"/>
                </a:solidFill>
                <a:latin typeface="Calibri" panose="020F0502020204030204" pitchFamily="34" charset="0"/>
                <a:ea typeface="EB Garamond"/>
                <a:cs typeface="Calibri" panose="020F0502020204030204" pitchFamily="34" charset="0"/>
                <a:sym typeface="EB Garamond"/>
              </a:rPr>
              <a:t>.x</a:t>
            </a:r>
            <a:r>
              <a:rPr lang="en-US" sz="2400" i="1"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sz="2400" i="1" dirty="0">
                <a:solidFill>
                  <a:srgbClr val="000000"/>
                </a:solidFill>
                <a:latin typeface="Calibri" panose="020F0502020204030204" pitchFamily="34" charset="0"/>
                <a:ea typeface="EB Garamond"/>
                <a:cs typeface="Calibri" panose="020F0502020204030204" pitchFamily="34" charset="0"/>
                <a:sym typeface="EB Garamond"/>
              </a:rPr>
              <a:t>+e</a:t>
            </a:r>
            <a:r>
              <a:rPr lang="en-US" sz="2400" i="1"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2400" dirty="0">
                <a:solidFill>
                  <a:srgbClr val="000000"/>
                </a:solidFill>
                <a:latin typeface="Calibri" panose="020F0502020204030204" pitchFamily="34" charset="0"/>
                <a:ea typeface="EB Garamond"/>
                <a:cs typeface="Calibri" panose="020F0502020204030204" pitchFamily="34" charset="0"/>
                <a:sym typeface="EB Garamond"/>
              </a:rPr>
              <a:t> where variables are measured on </a:t>
            </a:r>
            <a:r>
              <a:rPr lang="en-US" sz="2400" i="1" dirty="0">
                <a:solidFill>
                  <a:srgbClr val="000000"/>
                </a:solidFill>
                <a:latin typeface="Calibri" panose="020F0502020204030204" pitchFamily="34" charset="0"/>
                <a:ea typeface="EB Garamond"/>
                <a:cs typeface="Calibri" panose="020F0502020204030204" pitchFamily="34" charset="0"/>
                <a:sym typeface="EB Garamond"/>
              </a:rPr>
              <a:t>interval scale</a:t>
            </a:r>
            <a:r>
              <a:rPr lang="en-US" sz="2400" dirty="0">
                <a:solidFill>
                  <a:srgbClr val="000000"/>
                </a:solidFill>
                <a:latin typeface="Calibri" panose="020F0502020204030204" pitchFamily="34" charset="0"/>
                <a:ea typeface="EB Garamond"/>
                <a:cs typeface="Calibri" panose="020F0502020204030204" pitchFamily="34" charset="0"/>
                <a:sym typeface="EB Garamond"/>
              </a:rPr>
              <a:t> and therefore have no rational zero point</a:t>
            </a:r>
          </a:p>
          <a:p>
            <a:pPr marL="1706865" lvl="3" indent="-365760">
              <a:lnSpc>
                <a:spcPct val="100000"/>
              </a:lnSpc>
              <a:spcBef>
                <a:spcPts val="0"/>
              </a:spcBef>
              <a:buClrTx/>
              <a:buSzPct val="80000"/>
              <a:buFont typeface="Courier New" panose="02070309020205020404" pitchFamily="49" charset="0"/>
              <a:buChar char="o"/>
            </a:pPr>
            <a:r>
              <a:rPr lang="en-US" sz="2000" dirty="0">
                <a:solidFill>
                  <a:schemeClr val="tx1"/>
                </a:solidFill>
                <a:latin typeface="Calibri" panose="020F0502020204030204" pitchFamily="34" charset="0"/>
                <a:cs typeface="Calibri" panose="020F0502020204030204" pitchFamily="34" charset="0"/>
                <a:sym typeface="EB Garamond"/>
              </a:rPr>
              <a:t>x1= performance rating of a car on safety, measured on a scale of 1-5</a:t>
            </a:r>
          </a:p>
          <a:p>
            <a:pPr marL="1706865" lvl="3" indent="-365760">
              <a:lnSpc>
                <a:spcPct val="100000"/>
              </a:lnSpc>
              <a:spcBef>
                <a:spcPts val="0"/>
              </a:spcBef>
              <a:buClrTx/>
              <a:buSzPct val="80000"/>
              <a:buFont typeface="Courier New" panose="02070309020205020404" pitchFamily="49" charset="0"/>
              <a:buChar char="o"/>
            </a:pPr>
            <a:r>
              <a:rPr lang="en-US" sz="2000" dirty="0">
                <a:solidFill>
                  <a:schemeClr val="tx1"/>
                </a:solidFill>
                <a:latin typeface="Calibri" panose="020F0502020204030204" pitchFamily="34" charset="0"/>
                <a:cs typeface="Calibri" panose="020F0502020204030204" pitchFamily="34" charset="0"/>
                <a:sym typeface="EB Garamond"/>
              </a:rPr>
              <a:t>x2= price perception, measured on a scale of 1-5</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rPr>
              <a:t>If we rescale x1, x2, what would be the revised interaction effects? </a:t>
            </a:r>
          </a:p>
          <a:p>
            <a:pPr marL="1830352" lvl="6"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ea typeface="EB Garamond"/>
                <a:cs typeface="Calibri" panose="020F0502020204030204" pitchFamily="34" charset="0"/>
                <a:sym typeface="EB Garamond"/>
              </a:rPr>
              <a:t>x</a:t>
            </a:r>
            <a:r>
              <a:rPr lang="en-US" sz="1800" baseline="30000" dirty="0">
                <a:solidFill>
                  <a:srgbClr val="000000"/>
                </a:solidFill>
                <a:latin typeface="Calibri" panose="020F0502020204030204" pitchFamily="34" charset="0"/>
                <a:ea typeface="EB Garamond"/>
                <a:cs typeface="Calibri" panose="020F0502020204030204" pitchFamily="34" charset="0"/>
                <a:sym typeface="EB Garamond"/>
              </a:rPr>
              <a:t>*</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 x</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-𝛿</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800" dirty="0">
                <a:solidFill>
                  <a:srgbClr val="000000"/>
                </a:solidFill>
                <a:latin typeface="Calibri" panose="020F0502020204030204" pitchFamily="34" charset="0"/>
                <a:ea typeface="EB Garamond"/>
                <a:cs typeface="Calibri" panose="020F0502020204030204" pitchFamily="34" charset="0"/>
                <a:sym typeface="EB Garamond"/>
              </a:rPr>
              <a:t> and x</a:t>
            </a:r>
            <a:r>
              <a:rPr lang="en-US" sz="1800" baseline="30000" dirty="0">
                <a:solidFill>
                  <a:srgbClr val="000000"/>
                </a:solidFill>
                <a:latin typeface="Calibri" panose="020F0502020204030204" pitchFamily="34" charset="0"/>
                <a:ea typeface="EB Garamond"/>
                <a:cs typeface="Calibri" panose="020F0502020204030204" pitchFamily="34" charset="0"/>
                <a:sym typeface="EB Garamond"/>
              </a:rPr>
              <a:t>*</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sz="1800" dirty="0">
                <a:solidFill>
                  <a:srgbClr val="000000"/>
                </a:solidFill>
                <a:latin typeface="Calibri" panose="020F0502020204030204" pitchFamily="34" charset="0"/>
                <a:ea typeface="EB Garamond"/>
                <a:cs typeface="Calibri" panose="020F0502020204030204" pitchFamily="34" charset="0"/>
                <a:sym typeface="EB Garamond"/>
              </a:rPr>
              <a:t>= x</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sz="1800" dirty="0">
                <a:solidFill>
                  <a:srgbClr val="000000"/>
                </a:solidFill>
                <a:latin typeface="Calibri" panose="020F0502020204030204" pitchFamily="34" charset="0"/>
                <a:ea typeface="EB Garamond"/>
                <a:cs typeface="Calibri" panose="020F0502020204030204" pitchFamily="34" charset="0"/>
                <a:sym typeface="EB Garamond"/>
              </a:rPr>
              <a:t>-𝛿</a:t>
            </a:r>
            <a:r>
              <a:rPr lang="en-US" sz="1800" baseline="-25000" dirty="0">
                <a:solidFill>
                  <a:srgbClr val="000000"/>
                </a:solidFill>
                <a:latin typeface="Calibri" panose="020F0502020204030204" pitchFamily="34" charset="0"/>
                <a:ea typeface="EB Garamond"/>
                <a:cs typeface="Calibri" panose="020F0502020204030204" pitchFamily="34" charset="0"/>
                <a:sym typeface="EB Garamond"/>
              </a:rPr>
              <a:t>2</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7830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Recommended Readings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53372"/>
            <a:ext cx="10058400" cy="4023360"/>
          </a:xfrm>
        </p:spPr>
        <p:txBody>
          <a:bodyPr>
            <a:noAutofit/>
          </a:bodyPr>
          <a:lstStyle/>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600" dirty="0">
                <a:solidFill>
                  <a:schemeClr val="tx1"/>
                </a:solidFill>
                <a:latin typeface="Calibri" panose="020F0502020204030204" pitchFamily="34" charset="0"/>
                <a:ea typeface="EB Garamond"/>
                <a:cs typeface="Calibri" panose="020F0502020204030204" pitchFamily="34" charset="0"/>
                <a:sym typeface="EB Garamond"/>
              </a:rPr>
              <a:t>A guide to experimental design. Retrieved from </a:t>
            </a:r>
            <a:r>
              <a:rPr lang="en-US" sz="1600" dirty="0">
                <a:solidFill>
                  <a:schemeClr val="tx1"/>
                </a:solidFill>
                <a:latin typeface="Calibri" panose="020F0502020204030204" pitchFamily="34" charset="0"/>
                <a:ea typeface="EB Garamond"/>
                <a:cs typeface="Calibri" panose="020F0502020204030204" pitchFamily="34" charset="0"/>
                <a:sym typeface="EB Garamond"/>
                <a:hlinkClick r:id="rId2"/>
              </a:rPr>
              <a:t>https://www.scribbr.com/methodology/experimental-design/</a:t>
            </a:r>
            <a:r>
              <a:rPr lang="en-US" sz="1600" dirty="0">
                <a:solidFill>
                  <a:schemeClr val="tx1"/>
                </a:solidFill>
                <a:latin typeface="Calibri" panose="020F0502020204030204" pitchFamily="34" charset="0"/>
                <a:ea typeface="EB Garamond"/>
                <a:cs typeface="Calibri" panose="020F0502020204030204" pitchFamily="34" charset="0"/>
                <a:sym typeface="EB Garamond"/>
              </a:rPr>
              <a:t> </a:t>
            </a: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600" dirty="0">
                <a:solidFill>
                  <a:schemeClr val="tx1"/>
                </a:solidFill>
                <a:latin typeface="Calibri" panose="020F0502020204030204" pitchFamily="34" charset="0"/>
                <a:ea typeface="EB Garamond"/>
                <a:cs typeface="Calibri" panose="020F0502020204030204" pitchFamily="34" charset="0"/>
                <a:sym typeface="EB Garamond"/>
              </a:rPr>
              <a:t>Experimental Design. Retrieved from </a:t>
            </a:r>
            <a:r>
              <a:rPr lang="en-US" sz="1600" dirty="0">
                <a:solidFill>
                  <a:schemeClr val="tx1"/>
                </a:solidFill>
                <a:latin typeface="Calibri" panose="020F0502020204030204" pitchFamily="34" charset="0"/>
                <a:ea typeface="EB Garamond"/>
                <a:cs typeface="Calibri" panose="020F0502020204030204" pitchFamily="34" charset="0"/>
                <a:sym typeface="EB Garamond"/>
                <a:hlinkClick r:id="rId3"/>
              </a:rPr>
              <a:t>https://opentextbc.ca/researchmethods/chapter/experimental-design/</a:t>
            </a:r>
            <a:r>
              <a:rPr lang="en-US" sz="1600" dirty="0">
                <a:solidFill>
                  <a:schemeClr val="tx1"/>
                </a:solidFill>
                <a:latin typeface="Calibri" panose="020F0502020204030204" pitchFamily="34" charset="0"/>
                <a:ea typeface="EB Garamond"/>
                <a:cs typeface="Calibri" panose="020F0502020204030204" pitchFamily="34" charset="0"/>
                <a:sym typeface="EB Garamond"/>
              </a:rPr>
              <a:t>   </a:t>
            </a: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600" dirty="0">
                <a:solidFill>
                  <a:schemeClr val="tx1"/>
                </a:solidFill>
                <a:latin typeface="Calibri" panose="020F0502020204030204" pitchFamily="34" charset="0"/>
                <a:ea typeface="EB Garamond"/>
                <a:cs typeface="Calibri" panose="020F0502020204030204" pitchFamily="34" charset="0"/>
                <a:sym typeface="EB Garamond"/>
              </a:rPr>
              <a:t>Natural experiments help answer important questions. Retrieved from </a:t>
            </a:r>
            <a:r>
              <a:rPr lang="en-US" sz="1600" dirty="0">
                <a:solidFill>
                  <a:schemeClr val="tx1"/>
                </a:solidFill>
                <a:latin typeface="Calibri" panose="020F0502020204030204" pitchFamily="34" charset="0"/>
                <a:ea typeface="EB Garamond"/>
                <a:cs typeface="Calibri" panose="020F0502020204030204" pitchFamily="34" charset="0"/>
                <a:sym typeface="EB Garamond"/>
                <a:hlinkClick r:id="rId4"/>
              </a:rPr>
              <a:t>https://www.nobelprize.org/uploads/2021/10/popular-economicsciencesprize2021-3.pdf</a:t>
            </a:r>
            <a:r>
              <a:rPr lang="en-US" sz="1600" dirty="0">
                <a:solidFill>
                  <a:schemeClr val="tx1"/>
                </a:solidFill>
                <a:latin typeface="Calibri" panose="020F0502020204030204" pitchFamily="34" charset="0"/>
                <a:ea typeface="EB Garamond"/>
                <a:cs typeface="Calibri" panose="020F0502020204030204" pitchFamily="34" charset="0"/>
                <a:sym typeface="EB Garamond"/>
              </a:rPr>
              <a:t>  </a:t>
            </a: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600" dirty="0">
                <a:solidFill>
                  <a:schemeClr val="tx1"/>
                </a:solidFill>
                <a:latin typeface="Calibri" panose="020F0502020204030204" pitchFamily="34" charset="0"/>
                <a:ea typeface="EB Garamond"/>
                <a:cs typeface="Calibri" panose="020F0502020204030204" pitchFamily="34" charset="0"/>
                <a:sym typeface="EB Garamond"/>
              </a:rPr>
              <a:t>A lengthy discussion on the topic (48 pages). Answering causal questions about observational data . Retrieved from </a:t>
            </a:r>
            <a:r>
              <a:rPr lang="en-US" sz="1600" dirty="0">
                <a:solidFill>
                  <a:schemeClr val="tx1"/>
                </a:solidFill>
                <a:latin typeface="Calibri" panose="020F0502020204030204" pitchFamily="34" charset="0"/>
                <a:ea typeface="EB Garamond"/>
                <a:cs typeface="Calibri" panose="020F0502020204030204" pitchFamily="34" charset="0"/>
                <a:sym typeface="EB Garamond"/>
                <a:hlinkClick r:id="rId5"/>
              </a:rPr>
              <a:t>https://www.nobelprize.org/uploads/2021/10/advanced-economicsciencesprize2021.pdf</a:t>
            </a:r>
            <a:r>
              <a:rPr lang="en-US" sz="1600" dirty="0">
                <a:solidFill>
                  <a:schemeClr val="tx1"/>
                </a:solidFill>
                <a:latin typeface="Calibri" panose="020F0502020204030204" pitchFamily="34" charset="0"/>
                <a:ea typeface="EB Garamond"/>
                <a:cs typeface="Calibri" panose="020F0502020204030204" pitchFamily="34" charset="0"/>
                <a:sym typeface="EB Garamond"/>
              </a:rPr>
              <a:t>  </a:t>
            </a: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Eduardo Porter. Why Big Cities Thrive, and Smaller Ones Are Being Left Behind (NY Times, Oct 2017). Retrieved from </a:t>
            </a:r>
            <a:r>
              <a:rPr lang="en-US" sz="1600" dirty="0">
                <a:solidFill>
                  <a:schemeClr val="tx1"/>
                </a:solidFill>
                <a:latin typeface="Calibri" panose="020F0502020204030204" pitchFamily="34" charset="0"/>
                <a:cs typeface="Calibri" panose="020F0502020204030204" pitchFamily="34" charset="0"/>
                <a:hlinkClick r:id="rId6"/>
              </a:rPr>
              <a:t>https://www.nytimes.com/2017/10/10/business/economy/big-cities.html</a:t>
            </a:r>
            <a:r>
              <a:rPr lang="en-US" sz="1600" dirty="0">
                <a:solidFill>
                  <a:schemeClr val="tx1"/>
                </a:solidFill>
                <a:latin typeface="Calibri" panose="020F0502020204030204" pitchFamily="34" charset="0"/>
                <a:cs typeface="Calibri" panose="020F0502020204030204" pitchFamily="34" charset="0"/>
              </a:rPr>
              <a:t>  </a:t>
            </a: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Adam Millsap. Recessions Don't Have The Same Impact On Every City (Forbes, July 2016). Retrieved from </a:t>
            </a:r>
            <a:r>
              <a:rPr lang="en-US" sz="1600" dirty="0">
                <a:solidFill>
                  <a:schemeClr val="tx1"/>
                </a:solidFill>
                <a:latin typeface="Calibri" panose="020F0502020204030204" pitchFamily="34" charset="0"/>
                <a:cs typeface="Calibri" panose="020F0502020204030204" pitchFamily="34" charset="0"/>
                <a:hlinkClick r:id="rId7"/>
              </a:rPr>
              <a:t>https://www.forbes.com/sites/adammillsap/2016/07/19/recessions-dont-have-the-same-impact-on-every-city/#1d54f4f7478d</a:t>
            </a:r>
            <a:r>
              <a:rPr lang="en-US" sz="1600" dirty="0">
                <a:solidFill>
                  <a:schemeClr val="tx1"/>
                </a:solidFill>
                <a:latin typeface="Calibri" panose="020F0502020204030204" pitchFamily="34" charset="0"/>
                <a:cs typeface="Calibri" panose="020F0502020204030204" pitchFamily="34" charset="0"/>
              </a:rPr>
              <a:t> </a:t>
            </a: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1156923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Next Session</a:t>
            </a:r>
          </a:p>
        </p:txBody>
      </p:sp>
    </p:spTree>
    <p:extLst>
      <p:ext uri="{BB962C8B-B14F-4D97-AF65-F5344CB8AC3E}">
        <p14:creationId xmlns:p14="http://schemas.microsoft.com/office/powerpoint/2010/main" val="186789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Experiment</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An experiment is defined as </a:t>
            </a:r>
            <a:r>
              <a:rPr lang="en-US" b="1" dirty="0">
                <a:solidFill>
                  <a:schemeClr val="tx1"/>
                </a:solidFill>
                <a:latin typeface="Calibri" panose="020F0502020204030204" pitchFamily="34" charset="0"/>
                <a:cs typeface="Calibri" panose="020F0502020204030204" pitchFamily="34" charset="0"/>
              </a:rPr>
              <a:t>manipulating</a:t>
            </a:r>
            <a:r>
              <a:rPr lang="en-US" dirty="0">
                <a:solidFill>
                  <a:schemeClr val="tx1"/>
                </a:solidFill>
                <a:latin typeface="Calibri" panose="020F0502020204030204" pitchFamily="34" charset="0"/>
                <a:cs typeface="Calibri" panose="020F0502020204030204" pitchFamily="34" charset="0"/>
              </a:rPr>
              <a:t> an </a:t>
            </a:r>
            <a:r>
              <a:rPr lang="en-US" b="1" dirty="0">
                <a:solidFill>
                  <a:schemeClr val="tx1"/>
                </a:solidFill>
                <a:latin typeface="Calibri" panose="020F0502020204030204" pitchFamily="34" charset="0"/>
                <a:cs typeface="Calibri" panose="020F0502020204030204" pitchFamily="34" charset="0"/>
              </a:rPr>
              <a:t>independent variable </a:t>
            </a:r>
            <a:r>
              <a:rPr lang="en-US" dirty="0">
                <a:solidFill>
                  <a:schemeClr val="tx1"/>
                </a:solidFill>
                <a:latin typeface="Calibri" panose="020F0502020204030204" pitchFamily="34" charset="0"/>
                <a:cs typeface="Calibri" panose="020F0502020204030204" pitchFamily="34" charset="0"/>
              </a:rPr>
              <a:t>to see how it affects a </a:t>
            </a:r>
            <a:r>
              <a:rPr lang="en-US" b="1" dirty="0">
                <a:solidFill>
                  <a:schemeClr val="tx1"/>
                </a:solidFill>
                <a:latin typeface="Calibri" panose="020F0502020204030204" pitchFamily="34" charset="0"/>
                <a:cs typeface="Calibri" panose="020F0502020204030204" pitchFamily="34" charset="0"/>
              </a:rPr>
              <a:t>dependent variable</a:t>
            </a:r>
            <a:r>
              <a:rPr lang="en-US" dirty="0">
                <a:solidFill>
                  <a:schemeClr val="tx1"/>
                </a:solidFill>
                <a:latin typeface="Calibri" panose="020F0502020204030204" pitchFamily="34" charset="0"/>
                <a:cs typeface="Calibri" panose="020F0502020204030204" pitchFamily="34" charset="0"/>
              </a:rPr>
              <a:t>, while also controlling the effects of additional </a:t>
            </a:r>
            <a:r>
              <a:rPr lang="en-US" b="1" dirty="0">
                <a:solidFill>
                  <a:schemeClr val="tx1"/>
                </a:solidFill>
                <a:latin typeface="Calibri" panose="020F0502020204030204" pitchFamily="34" charset="0"/>
                <a:cs typeface="Calibri" panose="020F0502020204030204" pitchFamily="34" charset="0"/>
              </a:rPr>
              <a:t>extraneous</a:t>
            </a:r>
            <a:r>
              <a:rPr lang="en-US" dirty="0">
                <a:solidFill>
                  <a:schemeClr val="tx1"/>
                </a:solidFill>
                <a:latin typeface="Calibri" panose="020F0502020204030204" pitchFamily="34" charset="0"/>
                <a:cs typeface="Calibri" panose="020F0502020204030204" pitchFamily="34" charset="0"/>
              </a:rPr>
              <a:t> variables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Dependent variable: The researcher has </a:t>
            </a:r>
            <a:r>
              <a:rPr lang="en-US" sz="1800" b="1" dirty="0">
                <a:solidFill>
                  <a:schemeClr val="tx1"/>
                </a:solidFill>
                <a:latin typeface="Calibri" panose="020F0502020204030204" pitchFamily="34" charset="0"/>
                <a:cs typeface="Calibri" panose="020F0502020204030204" pitchFamily="34" charset="0"/>
              </a:rPr>
              <a:t>no control </a:t>
            </a:r>
            <a:r>
              <a:rPr lang="en-US" sz="1800" dirty="0">
                <a:solidFill>
                  <a:schemeClr val="tx1"/>
                </a:solidFill>
                <a:latin typeface="Calibri" panose="020F0502020204030204" pitchFamily="34" charset="0"/>
                <a:cs typeface="Calibri" panose="020F0502020204030204" pitchFamily="34" charset="0"/>
              </a:rPr>
              <a:t>over it</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Independent variables: The researcher has </a:t>
            </a:r>
            <a:r>
              <a:rPr lang="en-US" sz="1800" b="1" dirty="0">
                <a:solidFill>
                  <a:schemeClr val="tx1"/>
                </a:solidFill>
                <a:latin typeface="Calibri" panose="020F0502020204030204" pitchFamily="34" charset="0"/>
                <a:cs typeface="Calibri" panose="020F0502020204030204" pitchFamily="34" charset="0"/>
              </a:rPr>
              <a:t>full</a:t>
            </a:r>
            <a:r>
              <a:rPr lang="en-US" sz="1800" dirty="0">
                <a:solidFill>
                  <a:schemeClr val="tx1"/>
                </a:solidFill>
                <a:latin typeface="Calibri" panose="020F0502020204030204" pitchFamily="34" charset="0"/>
                <a:cs typeface="Calibri" panose="020F0502020204030204" pitchFamily="34" charset="0"/>
              </a:rPr>
              <a:t> or </a:t>
            </a:r>
            <a:r>
              <a:rPr lang="en-US" sz="1800" b="1" dirty="0">
                <a:solidFill>
                  <a:schemeClr val="tx1"/>
                </a:solidFill>
                <a:latin typeface="Calibri" panose="020F0502020204030204" pitchFamily="34" charset="0"/>
                <a:cs typeface="Calibri" panose="020F0502020204030204" pitchFamily="34" charset="0"/>
              </a:rPr>
              <a:t>partial control </a:t>
            </a:r>
            <a:r>
              <a:rPr lang="en-US" sz="1800" dirty="0">
                <a:solidFill>
                  <a:schemeClr val="tx1"/>
                </a:solidFill>
                <a:latin typeface="Calibri" panose="020F0502020204030204" pitchFamily="34" charset="0"/>
                <a:cs typeface="Calibri" panose="020F0502020204030204" pitchFamily="34" charset="0"/>
              </a:rPr>
              <a:t>over it</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Extraneous variables: The researcher has </a:t>
            </a:r>
            <a:r>
              <a:rPr lang="en-US" sz="1800" b="1" dirty="0">
                <a:solidFill>
                  <a:schemeClr val="tx1"/>
                </a:solidFill>
                <a:latin typeface="Calibri" panose="020F0502020204030204" pitchFamily="34" charset="0"/>
                <a:cs typeface="Calibri" panose="020F0502020204030204" pitchFamily="34" charset="0"/>
              </a:rPr>
              <a:t>no control </a:t>
            </a:r>
            <a:r>
              <a:rPr lang="en-US" sz="1800" dirty="0">
                <a:solidFill>
                  <a:schemeClr val="tx1"/>
                </a:solidFill>
                <a:latin typeface="Calibri" panose="020F0502020204030204" pitchFamily="34" charset="0"/>
                <a:cs typeface="Calibri" panose="020F0502020204030204" pitchFamily="34" charset="0"/>
              </a:rPr>
              <a:t>over it and they affect DV</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Examples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How the </a:t>
            </a:r>
            <a:r>
              <a:rPr lang="en-US" sz="1800" b="1" dirty="0">
                <a:solidFill>
                  <a:schemeClr val="tx1"/>
                </a:solidFill>
                <a:latin typeface="Calibri" panose="020F0502020204030204" pitchFamily="34" charset="0"/>
                <a:cs typeface="Calibri" panose="020F0502020204030204" pitchFamily="34" charset="0"/>
              </a:rPr>
              <a:t>number of minutes </a:t>
            </a:r>
            <a:r>
              <a:rPr lang="en-US" sz="1800" dirty="0">
                <a:solidFill>
                  <a:schemeClr val="tx1"/>
                </a:solidFill>
                <a:latin typeface="Calibri" panose="020F0502020204030204" pitchFamily="34" charset="0"/>
                <a:cs typeface="Calibri" panose="020F0502020204030204" pitchFamily="34" charset="0"/>
              </a:rPr>
              <a:t>a person </a:t>
            </a:r>
            <a:r>
              <a:rPr lang="en-US" sz="1800" b="1" dirty="0">
                <a:solidFill>
                  <a:schemeClr val="tx1"/>
                </a:solidFill>
                <a:latin typeface="Calibri" panose="020F0502020204030204" pitchFamily="34" charset="0"/>
                <a:cs typeface="Calibri" panose="020F0502020204030204" pitchFamily="34" charset="0"/>
              </a:rPr>
              <a:t>uses their phone </a:t>
            </a:r>
            <a:r>
              <a:rPr lang="en-US" sz="1800" dirty="0">
                <a:solidFill>
                  <a:schemeClr val="tx1"/>
                </a:solidFill>
                <a:latin typeface="Calibri" panose="020F0502020204030204" pitchFamily="34" charset="0"/>
                <a:cs typeface="Calibri" panose="020F0502020204030204" pitchFamily="34" charset="0"/>
              </a:rPr>
              <a:t>before sleep affects the number of </a:t>
            </a:r>
            <a:r>
              <a:rPr lang="en-US" sz="1800" b="1" dirty="0">
                <a:solidFill>
                  <a:schemeClr val="tx1"/>
                </a:solidFill>
                <a:latin typeface="Calibri" panose="020F0502020204030204" pitchFamily="34" charset="0"/>
                <a:cs typeface="Calibri" panose="020F0502020204030204" pitchFamily="34" charset="0"/>
              </a:rPr>
              <a:t>hours they sleep</a:t>
            </a:r>
          </a:p>
          <a:p>
            <a:pPr marL="2257057" lvl="6" indent="-365760">
              <a:lnSpc>
                <a:spcPct val="100000"/>
              </a:lnSpc>
              <a:spcBef>
                <a:spcPts val="0"/>
              </a:spcBef>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DV: hours of sleep, IV: cell phone usage (in minutes) before bed time, EVs: room temperature, firmness of mattress, natural variations in sleep patterns, etc.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How the </a:t>
            </a:r>
            <a:r>
              <a:rPr lang="en-US" sz="1800" b="1" dirty="0">
                <a:solidFill>
                  <a:schemeClr val="tx1"/>
                </a:solidFill>
                <a:latin typeface="Calibri" panose="020F0502020204030204" pitchFamily="34" charset="0"/>
                <a:cs typeface="Calibri" panose="020F0502020204030204" pitchFamily="34" charset="0"/>
              </a:rPr>
              <a:t>amount of ad spending </a:t>
            </a:r>
            <a:r>
              <a:rPr lang="en-US" sz="1800" dirty="0">
                <a:solidFill>
                  <a:schemeClr val="tx1"/>
                </a:solidFill>
                <a:latin typeface="Calibri" panose="020F0502020204030204" pitchFamily="34" charset="0"/>
                <a:cs typeface="Calibri" panose="020F0502020204030204" pitchFamily="34" charset="0"/>
              </a:rPr>
              <a:t>for a new product affects its </a:t>
            </a:r>
            <a:r>
              <a:rPr lang="en-US" sz="1800" b="1" dirty="0">
                <a:solidFill>
                  <a:schemeClr val="tx1"/>
                </a:solidFill>
                <a:latin typeface="Calibri" panose="020F0502020204030204" pitchFamily="34" charset="0"/>
                <a:cs typeface="Calibri" panose="020F0502020204030204" pitchFamily="34" charset="0"/>
              </a:rPr>
              <a:t>sales</a:t>
            </a:r>
            <a:r>
              <a:rPr lang="en-US" sz="1800" dirty="0">
                <a:solidFill>
                  <a:schemeClr val="tx1"/>
                </a:solidFill>
                <a:latin typeface="Calibri" panose="020F0502020204030204" pitchFamily="34" charset="0"/>
                <a:cs typeface="Calibri" panose="020F0502020204030204" pitchFamily="34" charset="0"/>
              </a:rPr>
              <a:t> in the first week</a:t>
            </a:r>
            <a:endParaRPr lang="en-US" sz="1800" b="1" dirty="0">
              <a:solidFill>
                <a:schemeClr val="tx1"/>
              </a:solidFill>
              <a:latin typeface="Calibri" panose="020F0502020204030204" pitchFamily="34" charset="0"/>
              <a:cs typeface="Calibri" panose="020F0502020204030204" pitchFamily="34" charset="0"/>
            </a:endParaRPr>
          </a:p>
          <a:p>
            <a:pPr marL="2257057" lvl="6" indent="-365760">
              <a:lnSpc>
                <a:spcPct val="100000"/>
              </a:lnSpc>
              <a:spcBef>
                <a:spcPts val="0"/>
              </a:spcBef>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DV: Sales in the first week since launch, IV: ad spending, EVs: customer demographics, store hours, ease of website navigation, etc. </a:t>
            </a:r>
          </a:p>
          <a:p>
            <a:pPr marL="914400" lvl="1" indent="-365760">
              <a:lnSpc>
                <a:spcPct val="100000"/>
              </a:lnSpc>
              <a:spcBef>
                <a:spcPts val="0"/>
              </a:spcBef>
              <a:spcAft>
                <a:spcPts val="0"/>
              </a:spcAft>
              <a:buClrTx/>
              <a:buSzPct val="100000"/>
              <a:buFont typeface="Arial" panose="020B0604020202020204" pitchFamily="34" charset="0"/>
              <a:buChar char="•"/>
            </a:pPr>
            <a:endParaRPr lang="cy-GB"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015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Experimental Design </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An experimental design is a </a:t>
            </a:r>
            <a:r>
              <a:rPr lang="en-US" b="1" dirty="0">
                <a:solidFill>
                  <a:schemeClr val="tx1"/>
                </a:solidFill>
                <a:latin typeface="Calibri" panose="020F0502020204030204" pitchFamily="34" charset="0"/>
                <a:cs typeface="Calibri" panose="020F0502020204030204" pitchFamily="34" charset="0"/>
              </a:rPr>
              <a:t>systematic procedure </a:t>
            </a:r>
            <a:r>
              <a:rPr lang="en-US" dirty="0">
                <a:solidFill>
                  <a:schemeClr val="tx1"/>
                </a:solidFill>
                <a:latin typeface="Calibri" panose="020F0502020204030204" pitchFamily="34" charset="0"/>
                <a:cs typeface="Calibri" panose="020F0502020204030204" pitchFamily="34" charset="0"/>
              </a:rPr>
              <a:t>such that a change in a dependent variable may be attributed </a:t>
            </a:r>
            <a:r>
              <a:rPr lang="en-US" b="1" dirty="0">
                <a:solidFill>
                  <a:schemeClr val="tx1"/>
                </a:solidFill>
                <a:latin typeface="Calibri" panose="020F0502020204030204" pitchFamily="34" charset="0"/>
                <a:cs typeface="Calibri" panose="020F0502020204030204" pitchFamily="34" charset="0"/>
              </a:rPr>
              <a:t>solely to the change </a:t>
            </a:r>
            <a:r>
              <a:rPr lang="en-US" dirty="0">
                <a:solidFill>
                  <a:schemeClr val="tx1"/>
                </a:solidFill>
                <a:latin typeface="Calibri" panose="020F0502020204030204" pitchFamily="34" charset="0"/>
                <a:cs typeface="Calibri" panose="020F0502020204030204" pitchFamily="34" charset="0"/>
              </a:rPr>
              <a:t>in an independent variable OR a set of procedures to investigate a relationship between variables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Examples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How the </a:t>
            </a:r>
            <a:r>
              <a:rPr lang="en-US" sz="1800" b="1" dirty="0">
                <a:solidFill>
                  <a:schemeClr val="tx1"/>
                </a:solidFill>
                <a:latin typeface="Calibri" panose="020F0502020204030204" pitchFamily="34" charset="0"/>
                <a:cs typeface="Calibri" panose="020F0502020204030204" pitchFamily="34" charset="0"/>
              </a:rPr>
              <a:t>number of minutes </a:t>
            </a:r>
            <a:r>
              <a:rPr lang="en-US" sz="1800" dirty="0">
                <a:solidFill>
                  <a:schemeClr val="tx1"/>
                </a:solidFill>
                <a:latin typeface="Calibri" panose="020F0502020204030204" pitchFamily="34" charset="0"/>
                <a:cs typeface="Calibri" panose="020F0502020204030204" pitchFamily="34" charset="0"/>
              </a:rPr>
              <a:t>a person </a:t>
            </a:r>
            <a:r>
              <a:rPr lang="en-US" sz="1800" b="1" dirty="0">
                <a:solidFill>
                  <a:schemeClr val="tx1"/>
                </a:solidFill>
                <a:latin typeface="Calibri" panose="020F0502020204030204" pitchFamily="34" charset="0"/>
                <a:cs typeface="Calibri" panose="020F0502020204030204" pitchFamily="34" charset="0"/>
              </a:rPr>
              <a:t>uses their phone </a:t>
            </a:r>
            <a:r>
              <a:rPr lang="en-US" sz="1800" dirty="0">
                <a:solidFill>
                  <a:schemeClr val="tx1"/>
                </a:solidFill>
                <a:latin typeface="Calibri" panose="020F0502020204030204" pitchFamily="34" charset="0"/>
                <a:cs typeface="Calibri" panose="020F0502020204030204" pitchFamily="34" charset="0"/>
              </a:rPr>
              <a:t>before sleep affects the number of </a:t>
            </a:r>
            <a:r>
              <a:rPr lang="en-US" sz="1800" b="1" dirty="0">
                <a:solidFill>
                  <a:schemeClr val="tx1"/>
                </a:solidFill>
                <a:latin typeface="Calibri" panose="020F0502020204030204" pitchFamily="34" charset="0"/>
                <a:cs typeface="Calibri" panose="020F0502020204030204" pitchFamily="34" charset="0"/>
              </a:rPr>
              <a:t>hours they sleep</a:t>
            </a:r>
          </a:p>
          <a:p>
            <a:pPr marL="2257057" lvl="6" indent="-365760">
              <a:lnSpc>
                <a:spcPct val="100000"/>
              </a:lnSpc>
              <a:spcBef>
                <a:spcPts val="0"/>
              </a:spcBef>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Two groups – with and without cell phone usage before bed time</a:t>
            </a:r>
          </a:p>
          <a:p>
            <a:pPr marL="2257057" lvl="6" indent="-365760">
              <a:lnSpc>
                <a:spcPct val="100000"/>
              </a:lnSpc>
              <a:spcBef>
                <a:spcPts val="0"/>
              </a:spcBef>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Measure the difference in average hours of sleep for each group</a:t>
            </a:r>
          </a:p>
          <a:p>
            <a:pPr marL="1706865" lvl="3" indent="-365760">
              <a:lnSpc>
                <a:spcPct val="100000"/>
              </a:lnSpc>
              <a:spcBef>
                <a:spcPts val="0"/>
              </a:spcBef>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How the </a:t>
            </a:r>
            <a:r>
              <a:rPr lang="en-US" sz="1800" b="1" dirty="0">
                <a:solidFill>
                  <a:schemeClr val="tx1"/>
                </a:solidFill>
                <a:latin typeface="Calibri" panose="020F0502020204030204" pitchFamily="34" charset="0"/>
                <a:cs typeface="Calibri" panose="020F0502020204030204" pitchFamily="34" charset="0"/>
              </a:rPr>
              <a:t>amount of ad spending </a:t>
            </a:r>
            <a:r>
              <a:rPr lang="en-US" sz="1800" dirty="0">
                <a:solidFill>
                  <a:schemeClr val="tx1"/>
                </a:solidFill>
                <a:latin typeface="Calibri" panose="020F0502020204030204" pitchFamily="34" charset="0"/>
                <a:cs typeface="Calibri" panose="020F0502020204030204" pitchFamily="34" charset="0"/>
              </a:rPr>
              <a:t>for a new product affects its </a:t>
            </a:r>
            <a:r>
              <a:rPr lang="en-US" sz="1800" b="1" dirty="0">
                <a:solidFill>
                  <a:schemeClr val="tx1"/>
                </a:solidFill>
                <a:latin typeface="Calibri" panose="020F0502020204030204" pitchFamily="34" charset="0"/>
                <a:cs typeface="Calibri" panose="020F0502020204030204" pitchFamily="34" charset="0"/>
              </a:rPr>
              <a:t>sales</a:t>
            </a:r>
            <a:r>
              <a:rPr lang="en-US" sz="1800" dirty="0">
                <a:solidFill>
                  <a:schemeClr val="tx1"/>
                </a:solidFill>
                <a:latin typeface="Calibri" panose="020F0502020204030204" pitchFamily="34" charset="0"/>
                <a:cs typeface="Calibri" panose="020F0502020204030204" pitchFamily="34" charset="0"/>
              </a:rPr>
              <a:t> in the first week</a:t>
            </a:r>
            <a:endParaRPr lang="en-US" sz="1800" b="1" dirty="0">
              <a:solidFill>
                <a:schemeClr val="tx1"/>
              </a:solidFill>
              <a:latin typeface="Calibri" panose="020F0502020204030204" pitchFamily="34" charset="0"/>
              <a:cs typeface="Calibri" panose="020F0502020204030204" pitchFamily="34" charset="0"/>
            </a:endParaRPr>
          </a:p>
          <a:p>
            <a:pPr marL="2257057" lvl="6" indent="-365760">
              <a:lnSpc>
                <a:spcPct val="100000"/>
              </a:lnSpc>
              <a:spcBef>
                <a:spcPts val="0"/>
              </a:spcBef>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Two new products from the same category – with and without ad spending (or low/ high ad spending) </a:t>
            </a:r>
          </a:p>
          <a:p>
            <a:pPr marL="2257057" lvl="6" indent="-365760">
              <a:lnSpc>
                <a:spcPct val="100000"/>
              </a:lnSpc>
              <a:spcBef>
                <a:spcPts val="0"/>
              </a:spcBef>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Measure the difference in first week sales for both products </a:t>
            </a:r>
          </a:p>
          <a:p>
            <a:pPr marL="1891297" lvl="6" indent="0">
              <a:lnSpc>
                <a:spcPct val="100000"/>
              </a:lnSpc>
              <a:spcBef>
                <a:spcPts val="0"/>
              </a:spcBef>
              <a:buClrTx/>
              <a:buSzPct val="80000"/>
              <a:buNone/>
            </a:pPr>
            <a:r>
              <a:rPr lang="en-US" sz="1800" dirty="0">
                <a:solidFill>
                  <a:schemeClr val="tx1"/>
                </a:solidFill>
                <a:latin typeface="Calibri" panose="020F0502020204030204" pitchFamily="34" charset="0"/>
                <a:cs typeface="Calibri" panose="020F0502020204030204" pitchFamily="34" charset="0"/>
              </a:rPr>
              <a:t> </a:t>
            </a:r>
          </a:p>
          <a:p>
            <a:pPr marL="914400" lvl="1" indent="-365760">
              <a:lnSpc>
                <a:spcPct val="100000"/>
              </a:lnSpc>
              <a:spcBef>
                <a:spcPts val="0"/>
              </a:spcBef>
              <a:spcAft>
                <a:spcPts val="0"/>
              </a:spcAft>
              <a:buClrTx/>
              <a:buSzPct val="100000"/>
              <a:buFont typeface="Arial" panose="020B0604020202020204" pitchFamily="34" charset="0"/>
              <a:buChar char="•"/>
            </a:pPr>
            <a:endParaRPr lang="cy-GB"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135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Type of Experiments and Experimental Design </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Laboratory experiment</a:t>
            </a:r>
            <a:r>
              <a:rPr lang="en-US" dirty="0">
                <a:solidFill>
                  <a:schemeClr val="tx1"/>
                </a:solidFill>
                <a:latin typeface="Calibri" panose="020F0502020204030204" pitchFamily="34" charset="0"/>
                <a:cs typeface="Calibri" panose="020F0502020204030204" pitchFamily="34" charset="0"/>
              </a:rPr>
              <a:t>: complete control over independent variables, IVs are manipulated in a </a:t>
            </a:r>
            <a:r>
              <a:rPr lang="en-US" b="1" dirty="0">
                <a:solidFill>
                  <a:schemeClr val="tx1"/>
                </a:solidFill>
                <a:latin typeface="Calibri" panose="020F0502020204030204" pitchFamily="34" charset="0"/>
                <a:cs typeface="Calibri" panose="020F0502020204030204" pitchFamily="34" charset="0"/>
              </a:rPr>
              <a:t>simulated</a:t>
            </a:r>
            <a:r>
              <a:rPr lang="en-US" dirty="0">
                <a:solidFill>
                  <a:schemeClr val="tx1"/>
                </a:solidFill>
                <a:latin typeface="Calibri" panose="020F0502020204030204" pitchFamily="34" charset="0"/>
                <a:cs typeface="Calibri" panose="020F0502020204030204" pitchFamily="34" charset="0"/>
              </a:rPr>
              <a:t> environment</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Cell phone usage is controlled and participants’ sleep pattern is observed in a lab</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Field experiment</a:t>
            </a:r>
            <a:r>
              <a:rPr lang="en-US" dirty="0">
                <a:solidFill>
                  <a:schemeClr val="tx1"/>
                </a:solidFill>
                <a:latin typeface="Calibri" panose="020F0502020204030204" pitchFamily="34" charset="0"/>
                <a:cs typeface="Calibri" panose="020F0502020204030204" pitchFamily="34" charset="0"/>
              </a:rPr>
              <a:t>: IVs are manipulated in a </a:t>
            </a:r>
            <a:r>
              <a:rPr lang="en-US" b="1" dirty="0">
                <a:solidFill>
                  <a:schemeClr val="tx1"/>
                </a:solidFill>
                <a:latin typeface="Calibri" panose="020F0502020204030204" pitchFamily="34" charset="0"/>
                <a:cs typeface="Calibri" panose="020F0502020204030204" pitchFamily="34" charset="0"/>
              </a:rPr>
              <a:t>natural</a:t>
            </a:r>
            <a:r>
              <a:rPr lang="en-US" dirty="0">
                <a:solidFill>
                  <a:schemeClr val="tx1"/>
                </a:solidFill>
                <a:latin typeface="Calibri" panose="020F0502020204030204" pitchFamily="34" charset="0"/>
                <a:cs typeface="Calibri" panose="020F0502020204030204" pitchFamily="34" charset="0"/>
              </a:rPr>
              <a:t> setting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Cell phone usage is controlled and participants’ sleep pattern is observed in their homes</a:t>
            </a: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Natural experiment</a:t>
            </a:r>
            <a:r>
              <a:rPr lang="en-US" dirty="0">
                <a:solidFill>
                  <a:schemeClr val="tx1"/>
                </a:solidFill>
                <a:latin typeface="Calibri" panose="020F0502020204030204" pitchFamily="34" charset="0"/>
                <a:cs typeface="Calibri" panose="020F0502020204030204" pitchFamily="34" charset="0"/>
              </a:rPr>
              <a:t>: IVs are </a:t>
            </a:r>
            <a:r>
              <a:rPr lang="en-US" b="1" dirty="0">
                <a:solidFill>
                  <a:schemeClr val="tx1"/>
                </a:solidFill>
                <a:latin typeface="Calibri" panose="020F0502020204030204" pitchFamily="34" charset="0"/>
                <a:cs typeface="Calibri" panose="020F0502020204030204" pitchFamily="34" charset="0"/>
              </a:rPr>
              <a:t>not actively manipulated </a:t>
            </a:r>
            <a:r>
              <a:rPr lang="en-US" dirty="0">
                <a:solidFill>
                  <a:schemeClr val="tx1"/>
                </a:solidFill>
                <a:latin typeface="Calibri" panose="020F0502020204030204" pitchFamily="34" charset="0"/>
                <a:cs typeface="Calibri" panose="020F0502020204030204" pitchFamily="34" charset="0"/>
              </a:rPr>
              <a:t>by the researcher but the natural outcomes allow for the possibility of measuring their impact on DV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Identifying two groups with varying degree of cell phone usage (students, working professionals, vs people in trades) and measuring their sleep patterns</a:t>
            </a:r>
          </a:p>
          <a:p>
            <a:pPr marL="1706865" lvl="3" indent="-365760">
              <a:lnSpc>
                <a:spcPct val="100000"/>
              </a:lnSpc>
              <a:spcBef>
                <a:spcPts val="0"/>
              </a:spcBef>
              <a:buClrTx/>
              <a:buSzPct val="80000"/>
              <a:buFont typeface="Courier New" panose="02070309020205020404" pitchFamily="49" charset="0"/>
              <a:buChar char="o"/>
            </a:pPr>
            <a:endParaRPr lang="cy-GB"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2231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Experimental Design – Key concepts and terms</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Control group: </a:t>
            </a:r>
            <a:r>
              <a:rPr lang="en-US" dirty="0">
                <a:solidFill>
                  <a:schemeClr val="tx1"/>
                </a:solidFill>
                <a:latin typeface="Calibri" panose="020F0502020204030204" pitchFamily="34" charset="0"/>
                <a:cs typeface="Calibri" panose="020F0502020204030204" pitchFamily="34" charset="0"/>
              </a:rPr>
              <a:t>The group that has NOT been exposed to change in independent variable </a:t>
            </a: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Experiment group: </a:t>
            </a:r>
            <a:r>
              <a:rPr lang="en-US" dirty="0">
                <a:solidFill>
                  <a:schemeClr val="tx1"/>
                </a:solidFill>
                <a:latin typeface="Calibri" panose="020F0502020204030204" pitchFamily="34" charset="0"/>
                <a:cs typeface="Calibri" panose="020F0502020204030204" pitchFamily="34" charset="0"/>
              </a:rPr>
              <a:t>The group that has been exposed to change in independent variable</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b="1"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Completely Randomized  </a:t>
            </a:r>
            <a:r>
              <a:rPr lang="en-US" dirty="0">
                <a:solidFill>
                  <a:schemeClr val="tx1"/>
                </a:solidFill>
                <a:latin typeface="Calibri" panose="020F0502020204030204" pitchFamily="34" charset="0"/>
                <a:cs typeface="Calibri" panose="020F0502020204030204" pitchFamily="34" charset="0"/>
              </a:rPr>
              <a:t>vs </a:t>
            </a:r>
            <a:r>
              <a:rPr lang="en-US" b="1" dirty="0">
                <a:solidFill>
                  <a:schemeClr val="tx1"/>
                </a:solidFill>
                <a:latin typeface="Calibri" panose="020F0502020204030204" pitchFamily="34" charset="0"/>
                <a:cs typeface="Calibri" panose="020F0502020204030204" pitchFamily="34" charset="0"/>
              </a:rPr>
              <a:t>Randomized Block (or stratified random) </a:t>
            </a:r>
            <a:r>
              <a:rPr lang="en-US" dirty="0">
                <a:solidFill>
                  <a:schemeClr val="tx1"/>
                </a:solidFill>
                <a:latin typeface="Calibri" panose="020F0502020204030204" pitchFamily="34" charset="0"/>
                <a:cs typeface="Calibri" panose="020F0502020204030204" pitchFamily="34" charset="0"/>
              </a:rPr>
              <a:t>design</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Completely randomized: every subject is assigned to a treatment group at random. E.g. with cell phone usage low / high, each subject is assigned to one of the groups randomly</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Randomized block: first subjects are grouped by, for example, age and then in the group they are randomly assigned between low/high cell phone usage</a:t>
            </a:r>
          </a:p>
          <a:p>
            <a:pPr marL="914400" lvl="1" indent="-365760">
              <a:lnSpc>
                <a:spcPct val="100000"/>
              </a:lnSpc>
              <a:spcBef>
                <a:spcPts val="0"/>
              </a:spcBef>
              <a:spcAft>
                <a:spcPts val="0"/>
              </a:spcAft>
              <a:buClrTx/>
              <a:buSzPct val="100000"/>
              <a:buFont typeface="Arial" panose="020B0604020202020204" pitchFamily="34" charset="0"/>
              <a:buChar char="•"/>
            </a:pPr>
            <a:endParaRPr lang="en-US" b="1"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Quasi-Experiment </a:t>
            </a:r>
            <a:r>
              <a:rPr lang="en-US" dirty="0">
                <a:solidFill>
                  <a:schemeClr val="tx1"/>
                </a:solidFill>
                <a:latin typeface="Calibri" panose="020F0502020204030204" pitchFamily="34" charset="0"/>
                <a:cs typeface="Calibri" panose="020F0502020204030204" pitchFamily="34" charset="0"/>
              </a:rPr>
              <a:t>design: subjects are assigned to groups based on non-random criteria</a:t>
            </a:r>
          </a:p>
        </p:txBody>
      </p:sp>
    </p:spTree>
    <p:extLst>
      <p:ext uri="{BB962C8B-B14F-4D97-AF65-F5344CB8AC3E}">
        <p14:creationId xmlns:p14="http://schemas.microsoft.com/office/powerpoint/2010/main" val="3036047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Experimental Design – Key concepts and terms</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Between-subjects</a:t>
            </a:r>
            <a:r>
              <a:rPr lang="en-US" dirty="0">
                <a:solidFill>
                  <a:schemeClr val="tx1"/>
                </a:solidFill>
                <a:latin typeface="Calibri" panose="020F0502020204030204" pitchFamily="34" charset="0"/>
                <a:cs typeface="Calibri" panose="020F0502020204030204" pitchFamily="34" charset="0"/>
              </a:rPr>
              <a:t> vs </a:t>
            </a:r>
            <a:r>
              <a:rPr lang="en-US" b="1" dirty="0">
                <a:solidFill>
                  <a:schemeClr val="tx1"/>
                </a:solidFill>
                <a:latin typeface="Calibri" panose="020F0502020204030204" pitchFamily="34" charset="0"/>
                <a:cs typeface="Calibri" panose="020F0502020204030204" pitchFamily="34" charset="0"/>
              </a:rPr>
              <a:t>Within-subjects</a:t>
            </a:r>
            <a:r>
              <a:rPr lang="en-US" dirty="0">
                <a:solidFill>
                  <a:schemeClr val="tx1"/>
                </a:solidFill>
                <a:latin typeface="Calibri" panose="020F0502020204030204" pitchFamily="34" charset="0"/>
                <a:cs typeface="Calibri" panose="020F0502020204030204" pitchFamily="34" charset="0"/>
              </a:rPr>
              <a:t> (</a:t>
            </a:r>
            <a:r>
              <a:rPr lang="en-US" b="1" dirty="0">
                <a:solidFill>
                  <a:schemeClr val="tx1"/>
                </a:solidFill>
                <a:latin typeface="Calibri" panose="020F0502020204030204" pitchFamily="34" charset="0"/>
                <a:cs typeface="Calibri" panose="020F0502020204030204" pitchFamily="34" charset="0"/>
              </a:rPr>
              <a:t>or repeated measure</a:t>
            </a:r>
            <a:r>
              <a:rPr lang="en-US" dirty="0">
                <a:solidFill>
                  <a:schemeClr val="tx1"/>
                </a:solidFill>
                <a:latin typeface="Calibri" panose="020F0502020204030204" pitchFamily="34" charset="0"/>
                <a:cs typeface="Calibri" panose="020F0502020204030204" pitchFamily="34" charset="0"/>
              </a:rPr>
              <a:t>) design</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Between-subjects: each subject receives ONLY 1 of the possible treatments, i.e., either low or high cell phone usage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Within-subjects: each subject, sequentially, receives ALL possible treatments and their response to each treatment is measured</a:t>
            </a:r>
          </a:p>
          <a:p>
            <a:pPr marL="914400" lvl="1" indent="-365760">
              <a:lnSpc>
                <a:spcPct val="100000"/>
              </a:lnSpc>
              <a:spcBef>
                <a:spcPts val="0"/>
              </a:spcBef>
              <a:spcAft>
                <a:spcPts val="0"/>
              </a:spcAft>
              <a:buClrTx/>
              <a:buSzPct val="100000"/>
              <a:buFont typeface="Arial" panose="020B0604020202020204" pitchFamily="34" charset="0"/>
              <a:buChar char="•"/>
            </a:pPr>
            <a:endParaRPr lang="en-US" b="1"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Pretest: </a:t>
            </a:r>
            <a:r>
              <a:rPr lang="en-US" dirty="0">
                <a:solidFill>
                  <a:schemeClr val="tx1"/>
                </a:solidFill>
                <a:latin typeface="Calibri" panose="020F0502020204030204" pitchFamily="34" charset="0"/>
                <a:cs typeface="Calibri" panose="020F0502020204030204" pitchFamily="34" charset="0"/>
              </a:rPr>
              <a:t>Measurement of the dependent variable </a:t>
            </a:r>
            <a:r>
              <a:rPr lang="en-US" b="1" dirty="0">
                <a:solidFill>
                  <a:schemeClr val="tx1"/>
                </a:solidFill>
                <a:latin typeface="Calibri" panose="020F0502020204030204" pitchFamily="34" charset="0"/>
                <a:cs typeface="Calibri" panose="020F0502020204030204" pitchFamily="34" charset="0"/>
              </a:rPr>
              <a:t>prior to changing </a:t>
            </a:r>
            <a:r>
              <a:rPr lang="en-US" dirty="0">
                <a:solidFill>
                  <a:schemeClr val="tx1"/>
                </a:solidFill>
                <a:latin typeface="Calibri" panose="020F0502020204030204" pitchFamily="34" charset="0"/>
                <a:cs typeface="Calibri" panose="020F0502020204030204" pitchFamily="34" charset="0"/>
              </a:rPr>
              <a:t>the independent variable</a:t>
            </a:r>
          </a:p>
          <a:p>
            <a:pPr marL="914400" lvl="1" indent="-365760">
              <a:lnSpc>
                <a:spcPct val="100000"/>
              </a:lnSpc>
              <a:spcBef>
                <a:spcPts val="0"/>
              </a:spcBef>
              <a:spcAft>
                <a:spcPts val="0"/>
              </a:spcAft>
              <a:buClrTx/>
              <a:buSzPct val="100000"/>
              <a:buFont typeface="Arial" panose="020B0604020202020204" pitchFamily="34" charset="0"/>
              <a:buChar char="•"/>
            </a:pPr>
            <a:endParaRPr lang="en-US" b="1"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Posttest: </a:t>
            </a:r>
            <a:r>
              <a:rPr lang="en-US" dirty="0">
                <a:solidFill>
                  <a:schemeClr val="tx1"/>
                </a:solidFill>
                <a:latin typeface="Calibri" panose="020F0502020204030204" pitchFamily="34" charset="0"/>
                <a:cs typeface="Calibri" panose="020F0502020204030204" pitchFamily="34" charset="0"/>
              </a:rPr>
              <a:t>Measuring the dependent variable </a:t>
            </a:r>
            <a:r>
              <a:rPr lang="en-US" b="1" dirty="0">
                <a:solidFill>
                  <a:schemeClr val="tx1"/>
                </a:solidFill>
                <a:latin typeface="Calibri" panose="020F0502020204030204" pitchFamily="34" charset="0"/>
                <a:cs typeface="Calibri" panose="020F0502020204030204" pitchFamily="34" charset="0"/>
              </a:rPr>
              <a:t>after changing </a:t>
            </a:r>
            <a:r>
              <a:rPr lang="en-US" dirty="0">
                <a:solidFill>
                  <a:schemeClr val="tx1"/>
                </a:solidFill>
                <a:latin typeface="Calibri" panose="020F0502020204030204" pitchFamily="34" charset="0"/>
                <a:cs typeface="Calibri" panose="020F0502020204030204" pitchFamily="34" charset="0"/>
              </a:rPr>
              <a:t>the independent variable</a:t>
            </a:r>
          </a:p>
          <a:p>
            <a:pPr marL="914400" lvl="1" indent="-365760">
              <a:lnSpc>
                <a:spcPct val="100000"/>
              </a:lnSpc>
              <a:spcBef>
                <a:spcPts val="0"/>
              </a:spcBef>
              <a:spcAft>
                <a:spcPts val="0"/>
              </a:spcAft>
              <a:buClrTx/>
              <a:buSzPct val="100000"/>
              <a:buFont typeface="Arial" panose="020B0604020202020204" pitchFamily="34" charset="0"/>
              <a:buChar char="•"/>
            </a:pPr>
            <a:endParaRPr lang="cy-GB"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639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Experimental Design – the process  </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Step 0: </a:t>
            </a:r>
            <a:r>
              <a:rPr lang="en-US" dirty="0">
                <a:solidFill>
                  <a:schemeClr val="tx1"/>
                </a:solidFill>
                <a:latin typeface="Calibri" panose="020F0502020204030204" pitchFamily="34" charset="0"/>
                <a:cs typeface="Calibri" panose="020F0502020204030204" pitchFamily="34" charset="0"/>
              </a:rPr>
              <a:t>Identify specific research question(s)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How the number of minutes a person uses their phone before sleep affects the number of hours they sleep</a:t>
            </a:r>
          </a:p>
          <a:p>
            <a:pPr marL="914400" lvl="1" indent="-365760">
              <a:lnSpc>
                <a:spcPct val="100000"/>
              </a:lnSpc>
              <a:spcBef>
                <a:spcPts val="0"/>
              </a:spcBef>
              <a:spcAft>
                <a:spcPts val="0"/>
              </a:spcAft>
              <a:buClrTx/>
              <a:buSzPct val="100000"/>
              <a:buFont typeface="Arial" panose="020B0604020202020204" pitchFamily="34" charset="0"/>
              <a:buChar char="•"/>
            </a:pPr>
            <a:endParaRPr lang="en-US" b="1"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Step 1: </a:t>
            </a:r>
            <a:r>
              <a:rPr lang="en-US" dirty="0">
                <a:solidFill>
                  <a:schemeClr val="tx1"/>
                </a:solidFill>
                <a:latin typeface="Calibri" panose="020F0502020204030204" pitchFamily="34" charset="0"/>
                <a:cs typeface="Calibri" panose="020F0502020204030204" pitchFamily="34" charset="0"/>
              </a:rPr>
              <a:t>Define your variables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DV: hours of sleep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IVs: cell phone usage (in minutes) before bed time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EVs: room temperature, firmness of mattress, natural variations in sleep patterns, etc. </a:t>
            </a:r>
          </a:p>
          <a:p>
            <a:pPr marL="914400" lvl="1" indent="-365760">
              <a:lnSpc>
                <a:spcPct val="100000"/>
              </a:lnSpc>
              <a:spcBef>
                <a:spcPts val="0"/>
              </a:spcBef>
              <a:spcAft>
                <a:spcPts val="0"/>
              </a:spcAft>
              <a:buClrTx/>
              <a:buSzPct val="100000"/>
              <a:buFont typeface="Arial" panose="020B0604020202020204" pitchFamily="34" charset="0"/>
              <a:buChar char="•"/>
            </a:pPr>
            <a:endParaRPr lang="en-US" b="1"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Step 2: List your hypothesis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H0: Phone use before sleep does not affect the amount of sleep a person gets</a:t>
            </a:r>
          </a:p>
          <a:p>
            <a:pPr marL="1706865" lvl="3" indent="-365760">
              <a:lnSpc>
                <a:spcPct val="100000"/>
              </a:lnSpc>
              <a:spcBef>
                <a:spcPts val="0"/>
              </a:spcBef>
              <a:buClrTx/>
              <a:buSzPct val="80000"/>
              <a:buFont typeface="Courier New" panose="02070309020205020404" pitchFamily="49" charset="0"/>
              <a:buChar char="o"/>
            </a:pPr>
            <a:r>
              <a:rPr lang="en-US" sz="1800" dirty="0" err="1">
                <a:solidFill>
                  <a:schemeClr val="tx1"/>
                </a:solidFill>
                <a:latin typeface="Calibri" panose="020F0502020204030204" pitchFamily="34" charset="0"/>
                <a:cs typeface="Calibri" panose="020F0502020204030204" pitchFamily="34" charset="0"/>
              </a:rPr>
              <a:t>H1</a:t>
            </a:r>
            <a:r>
              <a:rPr lang="en-US" sz="1800" dirty="0">
                <a:solidFill>
                  <a:schemeClr val="tx1"/>
                </a:solidFill>
                <a:latin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cs typeface="Calibri" panose="020F0502020204030204" pitchFamily="34" charset="0"/>
              </a:rPr>
              <a:t>Increasing</a:t>
            </a:r>
            <a:r>
              <a:rPr lang="en-US" sz="1800" dirty="0">
                <a:solidFill>
                  <a:schemeClr val="tx1"/>
                </a:solidFill>
                <a:latin typeface="Calibri" panose="020F0502020204030204" pitchFamily="34" charset="0"/>
                <a:cs typeface="Calibri" panose="020F0502020204030204" pitchFamily="34" charset="0"/>
              </a:rPr>
              <a:t> phone use before sleep leads to a </a:t>
            </a:r>
            <a:r>
              <a:rPr lang="en-US" sz="1800" b="1" dirty="0">
                <a:solidFill>
                  <a:schemeClr val="tx1"/>
                </a:solidFill>
                <a:latin typeface="Calibri" panose="020F0502020204030204" pitchFamily="34" charset="0"/>
                <a:cs typeface="Calibri" panose="020F0502020204030204" pitchFamily="34" charset="0"/>
              </a:rPr>
              <a:t>decrease</a:t>
            </a:r>
            <a:r>
              <a:rPr lang="en-US" sz="1800" dirty="0">
                <a:solidFill>
                  <a:schemeClr val="tx1"/>
                </a:solidFill>
                <a:latin typeface="Calibri" panose="020F0502020204030204" pitchFamily="34" charset="0"/>
                <a:cs typeface="Calibri" panose="020F0502020204030204" pitchFamily="34" charset="0"/>
              </a:rPr>
              <a:t> in sleep</a:t>
            </a:r>
          </a:p>
        </p:txBody>
      </p:sp>
    </p:spTree>
    <p:extLst>
      <p:ext uri="{BB962C8B-B14F-4D97-AF65-F5344CB8AC3E}">
        <p14:creationId xmlns:p14="http://schemas.microsoft.com/office/powerpoint/2010/main" val="37703790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2497</TotalTime>
  <Words>3474</Words>
  <Application>Microsoft Macintosh PowerPoint</Application>
  <PresentationFormat>Widescreen</PresentationFormat>
  <Paragraphs>358</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Courier New</vt:lpstr>
      <vt:lpstr>EB Garamond</vt:lpstr>
      <vt:lpstr>Wingdings</vt:lpstr>
      <vt:lpstr>Retrospect</vt:lpstr>
      <vt:lpstr>MBAN 6400  S4 – Experimental Design   Hemant Sangwan</vt:lpstr>
      <vt:lpstr>Agenda – Experimental Design </vt:lpstr>
      <vt:lpstr>Experiment</vt:lpstr>
      <vt:lpstr>Experiment</vt:lpstr>
      <vt:lpstr>Experimental Design </vt:lpstr>
      <vt:lpstr>Type of Experiments and Experimental Design </vt:lpstr>
      <vt:lpstr>Experimental Design – Key concepts and terms</vt:lpstr>
      <vt:lpstr>Experimental Design – Key concepts and terms</vt:lpstr>
      <vt:lpstr>Experimental Design – the process  </vt:lpstr>
      <vt:lpstr>Experimental Design – the process  </vt:lpstr>
      <vt:lpstr>Experimental Design – the process  </vt:lpstr>
      <vt:lpstr>Experimental Design – the process  </vt:lpstr>
      <vt:lpstr>Experimental Design when manipulating two or more IVs (Factorial design) </vt:lpstr>
      <vt:lpstr>Example – Factorial Design </vt:lpstr>
      <vt:lpstr>Example – Factorial Design</vt:lpstr>
      <vt:lpstr>Main and Interaction effects in factorial design </vt:lpstr>
      <vt:lpstr>Example – Main and Interaction effects</vt:lpstr>
      <vt:lpstr>Example – Main and Interaction effects</vt:lpstr>
      <vt:lpstr>Example – Main and Interaction effects</vt:lpstr>
      <vt:lpstr>Example – Main and Interaction effects</vt:lpstr>
      <vt:lpstr>Advantages and Limitations of Factorial design</vt:lpstr>
      <vt:lpstr>Advantages and Limitations of Factorial design</vt:lpstr>
      <vt:lpstr>Questions – Factorial design</vt:lpstr>
      <vt:lpstr>Modeling Interaction effects</vt:lpstr>
      <vt:lpstr>Modeling Interaction effects</vt:lpstr>
      <vt:lpstr>Modeling Interaction effects (when both IV and moderating variable are categorical) </vt:lpstr>
      <vt:lpstr>Modeling Interaction effects (when both IV and moderating variable are categorical) </vt:lpstr>
      <vt:lpstr>Modeling Interaction effects (when IV is continuous but moderating variable is categorical) </vt:lpstr>
      <vt:lpstr>Modeling Interaction effects (when IV is categorical but moderating variable is continuous) </vt:lpstr>
      <vt:lpstr>Modeling Interaction effects (when both IV and moderating variable are continuous) </vt:lpstr>
      <vt:lpstr>Summary – Modeling Interaction effects </vt:lpstr>
      <vt:lpstr>Interaction effects and scaling</vt:lpstr>
      <vt:lpstr>Recommended Readings </vt:lpstr>
      <vt:lpstr>Next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Science  MMI 1030  Hemant Sangwan</dc:title>
  <dc:creator>Hemant Sangwan</dc:creator>
  <cp:lastModifiedBy>Xingkai Wu</cp:lastModifiedBy>
  <cp:revision>208</cp:revision>
  <dcterms:created xsi:type="dcterms:W3CDTF">2021-08-05T09:50:20Z</dcterms:created>
  <dcterms:modified xsi:type="dcterms:W3CDTF">2022-02-17T20:52:49Z</dcterms:modified>
</cp:coreProperties>
</file>