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7" r:id="rId2"/>
    <p:sldId id="483" r:id="rId3"/>
    <p:sldId id="484" r:id="rId4"/>
    <p:sldId id="485" r:id="rId5"/>
    <p:sldId id="486"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2" r:id="rId22"/>
    <p:sldId id="503" r:id="rId23"/>
    <p:sldId id="504" r:id="rId24"/>
    <p:sldId id="505" r:id="rId25"/>
    <p:sldId id="506" r:id="rId26"/>
    <p:sldId id="507" r:id="rId27"/>
    <p:sldId id="508" r:id="rId28"/>
    <p:sldId id="509" r:id="rId29"/>
    <p:sldId id="510" r:id="rId30"/>
    <p:sldId id="511" r:id="rId31"/>
    <p:sldId id="512" r:id="rId32"/>
    <p:sldId id="513" r:id="rId33"/>
    <p:sldId id="514" r:id="rId34"/>
    <p:sldId id="515" r:id="rId35"/>
    <p:sldId id="516" r:id="rId36"/>
    <p:sldId id="517" r:id="rId37"/>
    <p:sldId id="518" r:id="rId38"/>
    <p:sldId id="519" r:id="rId39"/>
    <p:sldId id="520" r:id="rId40"/>
    <p:sldId id="521" r:id="rId41"/>
    <p:sldId id="522" r:id="rId42"/>
    <p:sldId id="523" r:id="rId43"/>
    <p:sldId id="524" r:id="rId44"/>
    <p:sldId id="525" r:id="rId45"/>
    <p:sldId id="526" r:id="rId46"/>
    <p:sldId id="527" r:id="rId47"/>
    <p:sldId id="528" r:id="rId48"/>
    <p:sldId id="529" r:id="rId49"/>
    <p:sldId id="530" r:id="rId50"/>
    <p:sldId id="531" r:id="rId51"/>
    <p:sldId id="532" r:id="rId52"/>
    <p:sldId id="533" r:id="rId53"/>
    <p:sldId id="534" r:id="rId54"/>
    <p:sldId id="535" r:id="rId55"/>
    <p:sldId id="536" r:id="rId56"/>
    <p:sldId id="537" r:id="rId57"/>
    <p:sldId id="538" r:id="rId58"/>
    <p:sldId id="313" r:id="rId59"/>
    <p:sldId id="28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82884-C3B0-FB47-9D6A-ACB6BBF8171E}" v="1" dt="2022-03-24T23:22:21.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14" autoAdjust="0"/>
    <p:restoredTop sz="94660"/>
  </p:normalViewPr>
  <p:slideViewPr>
    <p:cSldViewPr snapToGrid="0">
      <p:cViewPr varScale="1">
        <p:scale>
          <a:sx n="99" d="100"/>
          <a:sy n="99" d="100"/>
        </p:scale>
        <p:origin x="176" y="1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gkai Wu" userId="ff39b276-e29e-4ef7-851e-48539f5803f5" providerId="ADAL" clId="{01E82884-C3B0-FB47-9D6A-ACB6BBF8171E}"/>
    <pc:docChg chg="modSld">
      <pc:chgData name="Xingkai Wu" userId="ff39b276-e29e-4ef7-851e-48539f5803f5" providerId="ADAL" clId="{01E82884-C3B0-FB47-9D6A-ACB6BBF8171E}" dt="2022-03-24T23:22:27.754" v="22"/>
      <pc:docMkLst>
        <pc:docMk/>
      </pc:docMkLst>
      <pc:sldChg chg="modSp mod">
        <pc:chgData name="Xingkai Wu" userId="ff39b276-e29e-4ef7-851e-48539f5803f5" providerId="ADAL" clId="{01E82884-C3B0-FB47-9D6A-ACB6BBF8171E}" dt="2022-03-24T01:50:18.276" v="1" actId="207"/>
        <pc:sldMkLst>
          <pc:docMk/>
          <pc:sldMk cId="867064155" sldId="492"/>
        </pc:sldMkLst>
        <pc:spChg chg="mod">
          <ac:chgData name="Xingkai Wu" userId="ff39b276-e29e-4ef7-851e-48539f5803f5" providerId="ADAL" clId="{01E82884-C3B0-FB47-9D6A-ACB6BBF8171E}" dt="2022-03-24T01:50:18.276" v="1" actId="207"/>
          <ac:spMkLst>
            <pc:docMk/>
            <pc:sldMk cId="867064155" sldId="492"/>
            <ac:spMk id="3" creationId="{00000000-0000-0000-0000-000000000000}"/>
          </ac:spMkLst>
        </pc:spChg>
      </pc:sldChg>
      <pc:sldChg chg="modSp mod">
        <pc:chgData name="Xingkai Wu" userId="ff39b276-e29e-4ef7-851e-48539f5803f5" providerId="ADAL" clId="{01E82884-C3B0-FB47-9D6A-ACB6BBF8171E}" dt="2022-03-24T02:39:01.412" v="19" actId="207"/>
        <pc:sldMkLst>
          <pc:docMk/>
          <pc:sldMk cId="3098080822" sldId="496"/>
        </pc:sldMkLst>
        <pc:spChg chg="mod">
          <ac:chgData name="Xingkai Wu" userId="ff39b276-e29e-4ef7-851e-48539f5803f5" providerId="ADAL" clId="{01E82884-C3B0-FB47-9D6A-ACB6BBF8171E}" dt="2022-03-24T02:39:01.412" v="19" actId="207"/>
          <ac:spMkLst>
            <pc:docMk/>
            <pc:sldMk cId="3098080822" sldId="496"/>
            <ac:spMk id="3" creationId="{00000000-0000-0000-0000-000000000000}"/>
          </ac:spMkLst>
        </pc:spChg>
      </pc:sldChg>
      <pc:sldChg chg="addSp delSp modSp mod">
        <pc:chgData name="Xingkai Wu" userId="ff39b276-e29e-4ef7-851e-48539f5803f5" providerId="ADAL" clId="{01E82884-C3B0-FB47-9D6A-ACB6BBF8171E}" dt="2022-03-24T23:22:27.754" v="22"/>
        <pc:sldMkLst>
          <pc:docMk/>
          <pc:sldMk cId="3586377413" sldId="535"/>
        </pc:sldMkLst>
        <pc:spChg chg="add del mod">
          <ac:chgData name="Xingkai Wu" userId="ff39b276-e29e-4ef7-851e-48539f5803f5" providerId="ADAL" clId="{01E82884-C3B0-FB47-9D6A-ACB6BBF8171E}" dt="2022-03-24T23:22:27.754" v="22"/>
          <ac:spMkLst>
            <pc:docMk/>
            <pc:sldMk cId="3586377413" sldId="535"/>
            <ac:spMk id="4" creationId="{5C67BDE8-788B-A147-B67E-7BAAE946CA06}"/>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Macintosh%20HD:Users:matthewosborne:Dropbox:teaching:MMI%201030%202013:logit_prob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atthewosborne:Dropbox:teaching:MMI%201030%202013:logit_probs.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200">
                <a:latin typeface="Calibri" panose="020F0502020204030204" pitchFamily="34" charset="0"/>
                <a:cs typeface="Calibri" panose="020F0502020204030204" pitchFamily="34" charset="0"/>
              </a:defRPr>
            </a:pPr>
            <a:r>
              <a:rPr lang="en-US" sz="1200" dirty="0">
                <a:latin typeface="Calibri" panose="020F0502020204030204" pitchFamily="34" charset="0"/>
                <a:cs typeface="Calibri" panose="020F0502020204030204" pitchFamily="34" charset="0"/>
              </a:rPr>
              <a:t>Probability of Choosing Option</a:t>
            </a:r>
            <a:r>
              <a:rPr lang="en-US" sz="1200" baseline="0" dirty="0">
                <a:latin typeface="Calibri" panose="020F0502020204030204" pitchFamily="34" charset="0"/>
                <a:cs typeface="Calibri" panose="020F0502020204030204" pitchFamily="34" charset="0"/>
              </a:rPr>
              <a:t> </a:t>
            </a:r>
            <a:r>
              <a:rPr lang="en-US" sz="1200" i="1" baseline="0" dirty="0">
                <a:latin typeface="Calibri" panose="020F0502020204030204" pitchFamily="34" charset="0"/>
                <a:cs typeface="Calibri" panose="020F0502020204030204" pitchFamily="34" charset="0"/>
              </a:rPr>
              <a:t>j</a:t>
            </a:r>
            <a:r>
              <a:rPr lang="en-US" sz="1200" dirty="0">
                <a:latin typeface="Calibri" panose="020F0502020204030204" pitchFamily="34" charset="0"/>
                <a:cs typeface="Calibri" panose="020F0502020204030204" pitchFamily="34" charset="0"/>
              </a:rPr>
              <a:t> as a Function of Utility (</a:t>
            </a:r>
            <a:r>
              <a:rPr lang="en-US" sz="1200" i="1" dirty="0" err="1">
                <a:latin typeface="Calibri" panose="020F0502020204030204" pitchFamily="34" charset="0"/>
                <a:cs typeface="Calibri" panose="020F0502020204030204" pitchFamily="34" charset="0"/>
              </a:rPr>
              <a:t>V</a:t>
            </a:r>
            <a:r>
              <a:rPr lang="en-US" sz="1200" i="1" baseline="-25000" dirty="0" err="1">
                <a:latin typeface="Calibri" panose="020F0502020204030204" pitchFamily="34" charset="0"/>
                <a:cs typeface="Calibri" panose="020F0502020204030204" pitchFamily="34" charset="0"/>
              </a:rPr>
              <a:t>ij</a:t>
            </a:r>
            <a:r>
              <a:rPr lang="en-US" sz="1200" i="0" baseline="0" dirty="0">
                <a:latin typeface="Calibri" panose="020F0502020204030204" pitchFamily="34" charset="0"/>
                <a:cs typeface="Calibri" panose="020F0502020204030204" pitchFamily="34" charset="0"/>
              </a:rPr>
              <a:t>)</a:t>
            </a:r>
            <a:endParaRPr lang="en-US" sz="1200" i="1" baseline="-25000" dirty="0">
              <a:latin typeface="Calibri" panose="020F0502020204030204" pitchFamily="34" charset="0"/>
              <a:cs typeface="Calibri" panose="020F0502020204030204" pitchFamily="34" charset="0"/>
            </a:endParaRPr>
          </a:p>
        </c:rich>
      </c:tx>
      <c:overlay val="0"/>
    </c:title>
    <c:autoTitleDeleted val="0"/>
    <c:plotArea>
      <c:layout/>
      <c:scatterChart>
        <c:scatterStyle val="smoothMarker"/>
        <c:varyColors val="0"/>
        <c:ser>
          <c:idx val="0"/>
          <c:order val="0"/>
          <c:tx>
            <c:strRef>
              <c:f>Sheet1!$B$1</c:f>
              <c:strCache>
                <c:ptCount val="1"/>
                <c:pt idx="0">
                  <c:v>Probability</c:v>
                </c:pt>
              </c:strCache>
            </c:strRef>
          </c:tx>
          <c:marker>
            <c:symbol val="none"/>
          </c:marker>
          <c:xVal>
            <c:numRef>
              <c:f>Sheet1!$A$2:$A$14</c:f>
              <c:numCache>
                <c:formatCode>General</c:formatCode>
                <c:ptCount val="13"/>
                <c:pt idx="0">
                  <c:v>-4</c:v>
                </c:pt>
                <c:pt idx="1">
                  <c:v>-3</c:v>
                </c:pt>
                <c:pt idx="2">
                  <c:v>-2</c:v>
                </c:pt>
                <c:pt idx="3">
                  <c:v>-1.5</c:v>
                </c:pt>
                <c:pt idx="4">
                  <c:v>-1</c:v>
                </c:pt>
                <c:pt idx="5">
                  <c:v>-0.5</c:v>
                </c:pt>
                <c:pt idx="6">
                  <c:v>0</c:v>
                </c:pt>
                <c:pt idx="7">
                  <c:v>0.5</c:v>
                </c:pt>
                <c:pt idx="8">
                  <c:v>1</c:v>
                </c:pt>
                <c:pt idx="9">
                  <c:v>1.5</c:v>
                </c:pt>
                <c:pt idx="10">
                  <c:v>2</c:v>
                </c:pt>
                <c:pt idx="11">
                  <c:v>3</c:v>
                </c:pt>
                <c:pt idx="12">
                  <c:v>4</c:v>
                </c:pt>
              </c:numCache>
            </c:numRef>
          </c:xVal>
          <c:yVal>
            <c:numRef>
              <c:f>Sheet1!$B$2:$B$14</c:f>
              <c:numCache>
                <c:formatCode>General</c:formatCode>
                <c:ptCount val="13"/>
                <c:pt idx="0">
                  <c:v>1.79862099620916E-2</c:v>
                </c:pt>
                <c:pt idx="1">
                  <c:v>4.7425873177566802E-2</c:v>
                </c:pt>
                <c:pt idx="2">
                  <c:v>0.119202922022118</c:v>
                </c:pt>
                <c:pt idx="3">
                  <c:v>0.18242552380635599</c:v>
                </c:pt>
                <c:pt idx="4">
                  <c:v>0.26894142136999499</c:v>
                </c:pt>
                <c:pt idx="5">
                  <c:v>0.37754066879814502</c:v>
                </c:pt>
                <c:pt idx="6">
                  <c:v>0.5</c:v>
                </c:pt>
                <c:pt idx="7">
                  <c:v>0.62245933120185404</c:v>
                </c:pt>
                <c:pt idx="8">
                  <c:v>0.73105857863000501</c:v>
                </c:pt>
                <c:pt idx="9">
                  <c:v>0.81757447619364398</c:v>
                </c:pt>
                <c:pt idx="10">
                  <c:v>0.88079707797788198</c:v>
                </c:pt>
                <c:pt idx="11">
                  <c:v>0.95257412682243303</c:v>
                </c:pt>
                <c:pt idx="12">
                  <c:v>0.98201379003790801</c:v>
                </c:pt>
              </c:numCache>
            </c:numRef>
          </c:yVal>
          <c:smooth val="1"/>
          <c:extLst>
            <c:ext xmlns:c16="http://schemas.microsoft.com/office/drawing/2014/chart" uri="{C3380CC4-5D6E-409C-BE32-E72D297353CC}">
              <c16:uniqueId val="{00000000-4397-4113-95FB-96B77CCBA119}"/>
            </c:ext>
          </c:extLst>
        </c:ser>
        <c:dLbls>
          <c:showLegendKey val="0"/>
          <c:showVal val="0"/>
          <c:showCatName val="0"/>
          <c:showSerName val="0"/>
          <c:showPercent val="0"/>
          <c:showBubbleSize val="0"/>
        </c:dLbls>
        <c:axId val="360158488"/>
        <c:axId val="360159272"/>
      </c:scatterChart>
      <c:valAx>
        <c:axId val="360158488"/>
        <c:scaling>
          <c:orientation val="minMax"/>
        </c:scaling>
        <c:delete val="0"/>
        <c:axPos val="b"/>
        <c:title>
          <c:tx>
            <c:rich>
              <a:bodyPr/>
              <a:lstStyle/>
              <a:p>
                <a:pPr>
                  <a:defRPr>
                    <a:latin typeface="Calibri" panose="020F0502020204030204" pitchFamily="34" charset="0"/>
                    <a:cs typeface="Calibri" panose="020F0502020204030204" pitchFamily="34" charset="0"/>
                  </a:defRPr>
                </a:pPr>
                <a:r>
                  <a:rPr lang="en-CA" i="0" dirty="0">
                    <a:latin typeface="Calibri" panose="020F0502020204030204" pitchFamily="34" charset="0"/>
                    <a:cs typeface="Calibri" panose="020F0502020204030204" pitchFamily="34" charset="0"/>
                  </a:rPr>
                  <a:t>Utility (</a:t>
                </a:r>
                <a:r>
                  <a:rPr lang="en-CA" sz="1000" b="1" i="1" u="none" strike="noStrike" baseline="0" dirty="0" err="1">
                    <a:effectLst/>
                    <a:latin typeface="Calibri" panose="020F0502020204030204" pitchFamily="34" charset="0"/>
                    <a:cs typeface="Calibri" panose="020F0502020204030204" pitchFamily="34" charset="0"/>
                  </a:rPr>
                  <a:t>V</a:t>
                </a:r>
                <a:r>
                  <a:rPr lang="en-CA" sz="1000" b="1" i="1" u="none" strike="noStrike" baseline="-25000" dirty="0" err="1">
                    <a:effectLst/>
                    <a:latin typeface="Calibri" panose="020F0502020204030204" pitchFamily="34" charset="0"/>
                    <a:cs typeface="Calibri" panose="020F0502020204030204" pitchFamily="34" charset="0"/>
                  </a:rPr>
                  <a:t>ij</a:t>
                </a:r>
                <a:r>
                  <a:rPr lang="en-CA" i="0" dirty="0">
                    <a:latin typeface="Calibri" panose="020F0502020204030204" pitchFamily="34" charset="0"/>
                    <a:cs typeface="Calibri" panose="020F0502020204030204" pitchFamily="34" charset="0"/>
                  </a:rPr>
                  <a:t>)</a:t>
                </a:r>
                <a:endParaRPr lang="en-US" i="0" baseline="-25000" dirty="0">
                  <a:latin typeface="Calibri" panose="020F0502020204030204" pitchFamily="34" charset="0"/>
                  <a:cs typeface="Calibri" panose="020F0502020204030204" pitchFamily="34" charset="0"/>
                </a:endParaRPr>
              </a:p>
            </c:rich>
          </c:tx>
          <c:overlay val="0"/>
        </c:title>
        <c:numFmt formatCode="General" sourceLinked="1"/>
        <c:majorTickMark val="none"/>
        <c:minorTickMark val="none"/>
        <c:tickLblPos val="nextTo"/>
        <c:crossAx val="360159272"/>
        <c:crosses val="autoZero"/>
        <c:crossBetween val="midCat"/>
      </c:valAx>
      <c:valAx>
        <c:axId val="360159272"/>
        <c:scaling>
          <c:orientation val="minMax"/>
        </c:scaling>
        <c:delete val="0"/>
        <c:axPos val="l"/>
        <c:majorGridlines/>
        <c:title>
          <c:tx>
            <c:rich>
              <a:bodyPr/>
              <a:lstStyle/>
              <a:p>
                <a:pPr>
                  <a:defRPr>
                    <a:latin typeface="Calibri" panose="020F0502020204030204" pitchFamily="34" charset="0"/>
                    <a:cs typeface="Calibri" panose="020F0502020204030204" pitchFamily="34" charset="0"/>
                  </a:defRPr>
                </a:pPr>
                <a:r>
                  <a:rPr lang="en-US" dirty="0">
                    <a:latin typeface="Calibri" panose="020F0502020204030204" pitchFamily="34" charset="0"/>
                    <a:cs typeface="Calibri" panose="020F0502020204030204" pitchFamily="34" charset="0"/>
                  </a:rPr>
                  <a:t>Probability (</a:t>
                </a:r>
                <a:r>
                  <a:rPr lang="en-US" i="1" dirty="0" err="1">
                    <a:latin typeface="Calibri" panose="020F0502020204030204" pitchFamily="34" charset="0"/>
                    <a:cs typeface="Calibri" panose="020F0502020204030204" pitchFamily="34" charset="0"/>
                  </a:rPr>
                  <a:t>P</a:t>
                </a:r>
                <a:r>
                  <a:rPr lang="en-US" i="1" baseline="-25000" dirty="0" err="1">
                    <a:latin typeface="Calibri" panose="020F0502020204030204" pitchFamily="34" charset="0"/>
                    <a:cs typeface="Calibri" panose="020F0502020204030204" pitchFamily="34" charset="0"/>
                  </a:rPr>
                  <a:t>ij</a:t>
                </a:r>
                <a:r>
                  <a:rPr lang="en-US" dirty="0">
                    <a:latin typeface="Calibri" panose="020F0502020204030204" pitchFamily="34" charset="0"/>
                    <a:cs typeface="Calibri" panose="020F0502020204030204" pitchFamily="34" charset="0"/>
                  </a:rPr>
                  <a:t>)</a:t>
                </a:r>
              </a:p>
            </c:rich>
          </c:tx>
          <c:overlay val="0"/>
        </c:title>
        <c:numFmt formatCode="General" sourceLinked="1"/>
        <c:majorTickMark val="none"/>
        <c:minorTickMark val="none"/>
        <c:tickLblPos val="nextTo"/>
        <c:crossAx val="36015848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200">
                <a:latin typeface="Calibri" panose="020F0502020204030204" pitchFamily="34" charset="0"/>
                <a:cs typeface="Calibri" panose="020F0502020204030204" pitchFamily="34" charset="0"/>
              </a:defRPr>
            </a:pPr>
            <a:r>
              <a:rPr lang="en-US" sz="1200" dirty="0">
                <a:latin typeface="Calibri" panose="020F0502020204030204" pitchFamily="34" charset="0"/>
                <a:cs typeface="Calibri" panose="020F0502020204030204" pitchFamily="34" charset="0"/>
              </a:rPr>
              <a:t>Probability of Choosing Option</a:t>
            </a:r>
            <a:r>
              <a:rPr lang="en-US" sz="1200" baseline="0" dirty="0">
                <a:latin typeface="Calibri" panose="020F0502020204030204" pitchFamily="34" charset="0"/>
                <a:cs typeface="Calibri" panose="020F0502020204030204" pitchFamily="34" charset="0"/>
              </a:rPr>
              <a:t> </a:t>
            </a:r>
            <a:r>
              <a:rPr lang="en-US" sz="1200" i="1" baseline="0" dirty="0">
                <a:latin typeface="Calibri" panose="020F0502020204030204" pitchFamily="34" charset="0"/>
                <a:cs typeface="Calibri" panose="020F0502020204030204" pitchFamily="34" charset="0"/>
              </a:rPr>
              <a:t>j</a:t>
            </a:r>
            <a:r>
              <a:rPr lang="en-US" sz="1200" dirty="0">
                <a:latin typeface="Calibri" panose="020F0502020204030204" pitchFamily="34" charset="0"/>
                <a:cs typeface="Calibri" panose="020F0502020204030204" pitchFamily="34" charset="0"/>
              </a:rPr>
              <a:t> as a Function of Utility (</a:t>
            </a:r>
            <a:r>
              <a:rPr lang="en-US" sz="1200" i="1" dirty="0" err="1">
                <a:latin typeface="Calibri" panose="020F0502020204030204" pitchFamily="34" charset="0"/>
                <a:cs typeface="Calibri" panose="020F0502020204030204" pitchFamily="34" charset="0"/>
              </a:rPr>
              <a:t>V</a:t>
            </a:r>
            <a:r>
              <a:rPr lang="en-US" sz="1200" i="1" baseline="-25000" dirty="0" err="1">
                <a:latin typeface="Calibri" panose="020F0502020204030204" pitchFamily="34" charset="0"/>
                <a:cs typeface="Calibri" panose="020F0502020204030204" pitchFamily="34" charset="0"/>
              </a:rPr>
              <a:t>ij</a:t>
            </a:r>
            <a:r>
              <a:rPr lang="en-US" sz="1200" i="0" baseline="0" dirty="0">
                <a:latin typeface="Calibri" panose="020F0502020204030204" pitchFamily="34" charset="0"/>
                <a:cs typeface="Calibri" panose="020F0502020204030204" pitchFamily="34" charset="0"/>
              </a:rPr>
              <a:t>)</a:t>
            </a:r>
            <a:endParaRPr lang="en-US" sz="1200" i="1" baseline="-25000" dirty="0">
              <a:latin typeface="Calibri" panose="020F0502020204030204" pitchFamily="34" charset="0"/>
              <a:cs typeface="Calibri" panose="020F0502020204030204" pitchFamily="34" charset="0"/>
            </a:endParaRPr>
          </a:p>
        </c:rich>
      </c:tx>
      <c:overlay val="0"/>
    </c:title>
    <c:autoTitleDeleted val="0"/>
    <c:plotArea>
      <c:layout/>
      <c:scatterChart>
        <c:scatterStyle val="smoothMarker"/>
        <c:varyColors val="0"/>
        <c:ser>
          <c:idx val="0"/>
          <c:order val="0"/>
          <c:tx>
            <c:strRef>
              <c:f>Sheet1!$B$1</c:f>
              <c:strCache>
                <c:ptCount val="1"/>
                <c:pt idx="0">
                  <c:v>Probability</c:v>
                </c:pt>
              </c:strCache>
            </c:strRef>
          </c:tx>
          <c:marker>
            <c:symbol val="none"/>
          </c:marker>
          <c:xVal>
            <c:numRef>
              <c:f>Sheet1!$A$2:$A$14</c:f>
              <c:numCache>
                <c:formatCode>General</c:formatCode>
                <c:ptCount val="13"/>
                <c:pt idx="0">
                  <c:v>-4</c:v>
                </c:pt>
                <c:pt idx="1">
                  <c:v>-3</c:v>
                </c:pt>
                <c:pt idx="2">
                  <c:v>-2</c:v>
                </c:pt>
                <c:pt idx="3">
                  <c:v>-1.5</c:v>
                </c:pt>
                <c:pt idx="4">
                  <c:v>-1</c:v>
                </c:pt>
                <c:pt idx="5">
                  <c:v>-0.5</c:v>
                </c:pt>
                <c:pt idx="6">
                  <c:v>0</c:v>
                </c:pt>
                <c:pt idx="7">
                  <c:v>0.5</c:v>
                </c:pt>
                <c:pt idx="8">
                  <c:v>1</c:v>
                </c:pt>
                <c:pt idx="9">
                  <c:v>1.5</c:v>
                </c:pt>
                <c:pt idx="10">
                  <c:v>2</c:v>
                </c:pt>
                <c:pt idx="11">
                  <c:v>3</c:v>
                </c:pt>
                <c:pt idx="12">
                  <c:v>4</c:v>
                </c:pt>
              </c:numCache>
            </c:numRef>
          </c:xVal>
          <c:yVal>
            <c:numRef>
              <c:f>Sheet1!$B$2:$B$14</c:f>
              <c:numCache>
                <c:formatCode>General</c:formatCode>
                <c:ptCount val="13"/>
                <c:pt idx="0">
                  <c:v>1.79862099620916E-2</c:v>
                </c:pt>
                <c:pt idx="1">
                  <c:v>4.7425873177566802E-2</c:v>
                </c:pt>
                <c:pt idx="2">
                  <c:v>0.119202922022118</c:v>
                </c:pt>
                <c:pt idx="3">
                  <c:v>0.18242552380635599</c:v>
                </c:pt>
                <c:pt idx="4">
                  <c:v>0.26894142136999499</c:v>
                </c:pt>
                <c:pt idx="5">
                  <c:v>0.37754066879814502</c:v>
                </c:pt>
                <c:pt idx="6">
                  <c:v>0.5</c:v>
                </c:pt>
                <c:pt idx="7">
                  <c:v>0.62245933120185404</c:v>
                </c:pt>
                <c:pt idx="8">
                  <c:v>0.73105857863000501</c:v>
                </c:pt>
                <c:pt idx="9">
                  <c:v>0.81757447619364398</c:v>
                </c:pt>
                <c:pt idx="10">
                  <c:v>0.88079707797788198</c:v>
                </c:pt>
                <c:pt idx="11">
                  <c:v>0.95257412682243303</c:v>
                </c:pt>
                <c:pt idx="12">
                  <c:v>0.98201379003790801</c:v>
                </c:pt>
              </c:numCache>
            </c:numRef>
          </c:yVal>
          <c:smooth val="1"/>
          <c:extLst>
            <c:ext xmlns:c16="http://schemas.microsoft.com/office/drawing/2014/chart" uri="{C3380CC4-5D6E-409C-BE32-E72D297353CC}">
              <c16:uniqueId val="{00000000-4397-4113-95FB-96B77CCBA119}"/>
            </c:ext>
          </c:extLst>
        </c:ser>
        <c:dLbls>
          <c:showLegendKey val="0"/>
          <c:showVal val="0"/>
          <c:showCatName val="0"/>
          <c:showSerName val="0"/>
          <c:showPercent val="0"/>
          <c:showBubbleSize val="0"/>
        </c:dLbls>
        <c:axId val="360158488"/>
        <c:axId val="360159272"/>
      </c:scatterChart>
      <c:valAx>
        <c:axId val="360158488"/>
        <c:scaling>
          <c:orientation val="minMax"/>
        </c:scaling>
        <c:delete val="0"/>
        <c:axPos val="b"/>
        <c:title>
          <c:tx>
            <c:rich>
              <a:bodyPr/>
              <a:lstStyle/>
              <a:p>
                <a:pPr>
                  <a:defRPr>
                    <a:latin typeface="Calibri" panose="020F0502020204030204" pitchFamily="34" charset="0"/>
                    <a:cs typeface="Calibri" panose="020F0502020204030204" pitchFamily="34" charset="0"/>
                  </a:defRPr>
                </a:pPr>
                <a:r>
                  <a:rPr lang="en-CA" i="0" dirty="0">
                    <a:latin typeface="Calibri" panose="020F0502020204030204" pitchFamily="34" charset="0"/>
                    <a:cs typeface="Calibri" panose="020F0502020204030204" pitchFamily="34" charset="0"/>
                  </a:rPr>
                  <a:t>Utility (</a:t>
                </a:r>
                <a:r>
                  <a:rPr lang="en-CA" sz="1000" b="1" i="1" u="none" strike="noStrike" baseline="0" dirty="0" err="1">
                    <a:effectLst/>
                    <a:latin typeface="Calibri" panose="020F0502020204030204" pitchFamily="34" charset="0"/>
                    <a:cs typeface="Calibri" panose="020F0502020204030204" pitchFamily="34" charset="0"/>
                  </a:rPr>
                  <a:t>V</a:t>
                </a:r>
                <a:r>
                  <a:rPr lang="en-CA" sz="1000" b="1" i="1" u="none" strike="noStrike" baseline="-25000" dirty="0" err="1">
                    <a:effectLst/>
                    <a:latin typeface="Calibri" panose="020F0502020204030204" pitchFamily="34" charset="0"/>
                    <a:cs typeface="Calibri" panose="020F0502020204030204" pitchFamily="34" charset="0"/>
                  </a:rPr>
                  <a:t>ij</a:t>
                </a:r>
                <a:r>
                  <a:rPr lang="en-CA" i="0" dirty="0">
                    <a:latin typeface="Calibri" panose="020F0502020204030204" pitchFamily="34" charset="0"/>
                    <a:cs typeface="Calibri" panose="020F0502020204030204" pitchFamily="34" charset="0"/>
                  </a:rPr>
                  <a:t>)</a:t>
                </a:r>
                <a:endParaRPr lang="en-US" i="0" baseline="-25000" dirty="0">
                  <a:latin typeface="Calibri" panose="020F0502020204030204" pitchFamily="34" charset="0"/>
                  <a:cs typeface="Calibri" panose="020F0502020204030204" pitchFamily="34" charset="0"/>
                </a:endParaRPr>
              </a:p>
            </c:rich>
          </c:tx>
          <c:overlay val="0"/>
        </c:title>
        <c:numFmt formatCode="General" sourceLinked="1"/>
        <c:majorTickMark val="none"/>
        <c:minorTickMark val="none"/>
        <c:tickLblPos val="nextTo"/>
        <c:crossAx val="360159272"/>
        <c:crosses val="autoZero"/>
        <c:crossBetween val="midCat"/>
      </c:valAx>
      <c:valAx>
        <c:axId val="360159272"/>
        <c:scaling>
          <c:orientation val="minMax"/>
        </c:scaling>
        <c:delete val="0"/>
        <c:axPos val="l"/>
        <c:majorGridlines/>
        <c:title>
          <c:tx>
            <c:rich>
              <a:bodyPr/>
              <a:lstStyle/>
              <a:p>
                <a:pPr>
                  <a:defRPr>
                    <a:latin typeface="Calibri" panose="020F0502020204030204" pitchFamily="34" charset="0"/>
                    <a:cs typeface="Calibri" panose="020F0502020204030204" pitchFamily="34" charset="0"/>
                  </a:defRPr>
                </a:pPr>
                <a:r>
                  <a:rPr lang="en-US" dirty="0">
                    <a:latin typeface="Calibri" panose="020F0502020204030204" pitchFamily="34" charset="0"/>
                    <a:cs typeface="Calibri" panose="020F0502020204030204" pitchFamily="34" charset="0"/>
                  </a:rPr>
                  <a:t>Probability (</a:t>
                </a:r>
                <a:r>
                  <a:rPr lang="en-US" i="1" dirty="0" err="1">
                    <a:latin typeface="Calibri" panose="020F0502020204030204" pitchFamily="34" charset="0"/>
                    <a:cs typeface="Calibri" panose="020F0502020204030204" pitchFamily="34" charset="0"/>
                  </a:rPr>
                  <a:t>P</a:t>
                </a:r>
                <a:r>
                  <a:rPr lang="en-US" i="1" baseline="-25000" dirty="0" err="1">
                    <a:latin typeface="Calibri" panose="020F0502020204030204" pitchFamily="34" charset="0"/>
                    <a:cs typeface="Calibri" panose="020F0502020204030204" pitchFamily="34" charset="0"/>
                  </a:rPr>
                  <a:t>ij</a:t>
                </a:r>
                <a:r>
                  <a:rPr lang="en-US" dirty="0">
                    <a:latin typeface="Calibri" panose="020F0502020204030204" pitchFamily="34" charset="0"/>
                    <a:cs typeface="Calibri" panose="020F0502020204030204" pitchFamily="34" charset="0"/>
                  </a:rPr>
                  <a:t>)</a:t>
                </a:r>
              </a:p>
            </c:rich>
          </c:tx>
          <c:overlay val="0"/>
        </c:title>
        <c:numFmt formatCode="General" sourceLinked="1"/>
        <c:majorTickMark val="none"/>
        <c:minorTickMark val="none"/>
        <c:tickLblPos val="nextTo"/>
        <c:crossAx val="360158488"/>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16726835138387"/>
          <c:y val="7.032967032967033E-2"/>
          <c:w val="0.73044524669073407"/>
          <c:h val="0.72087912087912087"/>
        </c:manualLayout>
      </c:layout>
      <c:lineChart>
        <c:grouping val="standard"/>
        <c:varyColors val="0"/>
        <c:ser>
          <c:idx val="1"/>
          <c:order val="0"/>
          <c:tx>
            <c:strRef>
              <c:f>Sheet1!$A$2</c:f>
              <c:strCache>
                <c:ptCount val="1"/>
                <c:pt idx="0">
                  <c:v>Hit Rate</c:v>
                </c:pt>
              </c:strCache>
            </c:strRef>
          </c:tx>
          <c:spPr>
            <a:ln w="32724">
              <a:solidFill>
                <a:srgbClr val="0000FF"/>
              </a:solidFill>
              <a:prstDash val="solid"/>
            </a:ln>
          </c:spPr>
          <c:marker>
            <c:symbol val="triangle"/>
            <c:size val="7"/>
            <c:spPr>
              <a:solidFill>
                <a:srgbClr val="0000FF"/>
              </a:solidFill>
              <a:ln>
                <a:solidFill>
                  <a:srgbClr val="0000FF"/>
                </a:solidFill>
                <a:prstDash val="solid"/>
              </a:ln>
            </c:spPr>
          </c:marker>
          <c:cat>
            <c:numRef>
              <c:f>Sheet1!$B$1:$K$1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Sheet1!$B$2:$K$2</c:f>
              <c:numCache>
                <c:formatCode>General</c:formatCode>
                <c:ptCount val="10"/>
                <c:pt idx="0">
                  <c:v>0.42156862699999997</c:v>
                </c:pt>
                <c:pt idx="1">
                  <c:v>0.58823529399999996</c:v>
                </c:pt>
                <c:pt idx="2">
                  <c:v>0.70588235300000002</c:v>
                </c:pt>
                <c:pt idx="3">
                  <c:v>0.78431372499999996</c:v>
                </c:pt>
                <c:pt idx="4">
                  <c:v>0.85294117599999997</c:v>
                </c:pt>
                <c:pt idx="5">
                  <c:v>0.90686274499999997</c:v>
                </c:pt>
                <c:pt idx="6">
                  <c:v>0.94117647100000001</c:v>
                </c:pt>
                <c:pt idx="7">
                  <c:v>0.97549019599999998</c:v>
                </c:pt>
                <c:pt idx="8">
                  <c:v>0.99509803900000005</c:v>
                </c:pt>
                <c:pt idx="9">
                  <c:v>1</c:v>
                </c:pt>
              </c:numCache>
            </c:numRef>
          </c:val>
          <c:smooth val="0"/>
          <c:extLst>
            <c:ext xmlns:c16="http://schemas.microsoft.com/office/drawing/2014/chart" uri="{C3380CC4-5D6E-409C-BE32-E72D297353CC}">
              <c16:uniqueId val="{00000000-7313-40B6-8F7C-6C97A581200C}"/>
            </c:ext>
          </c:extLst>
        </c:ser>
        <c:ser>
          <c:idx val="2"/>
          <c:order val="1"/>
          <c:tx>
            <c:strRef>
              <c:f>Sheet1!$A$4</c:f>
              <c:strCache>
                <c:ptCount val="1"/>
                <c:pt idx="0">
                  <c:v>Random Hit</c:v>
                </c:pt>
              </c:strCache>
            </c:strRef>
          </c:tx>
          <c:spPr>
            <a:ln w="10908">
              <a:solidFill>
                <a:srgbClr val="0000FF"/>
              </a:solidFill>
              <a:prstDash val="lgDash"/>
            </a:ln>
          </c:spPr>
          <c:marker>
            <c:symbol val="none"/>
          </c:marker>
          <c:cat>
            <c:numRef>
              <c:f>Sheet1!$B$1:$K$1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Sheet1!$B$4:$K$4</c:f>
              <c:numCache>
                <c:formatCode>General</c:formatCode>
                <c:ptCount val="10"/>
                <c:pt idx="0">
                  <c:v>0.1</c:v>
                </c:pt>
                <c:pt idx="1">
                  <c:v>0.20000078399999999</c:v>
                </c:pt>
                <c:pt idx="2">
                  <c:v>0.30000117599999998</c:v>
                </c:pt>
                <c:pt idx="3">
                  <c:v>0.400001569</c:v>
                </c:pt>
                <c:pt idx="4">
                  <c:v>0.50000196100000005</c:v>
                </c:pt>
                <c:pt idx="5">
                  <c:v>0.60000235300000004</c:v>
                </c:pt>
                <c:pt idx="6">
                  <c:v>0.70000274500000004</c:v>
                </c:pt>
                <c:pt idx="7">
                  <c:v>0.80000313700000003</c:v>
                </c:pt>
                <c:pt idx="8">
                  <c:v>0.90000352900000002</c:v>
                </c:pt>
                <c:pt idx="9">
                  <c:v>1.0000039220000001</c:v>
                </c:pt>
              </c:numCache>
            </c:numRef>
          </c:val>
          <c:smooth val="0"/>
          <c:extLst>
            <c:ext xmlns:c16="http://schemas.microsoft.com/office/drawing/2014/chart" uri="{C3380CC4-5D6E-409C-BE32-E72D297353CC}">
              <c16:uniqueId val="{00000001-7313-40B6-8F7C-6C97A581200C}"/>
            </c:ext>
          </c:extLst>
        </c:ser>
        <c:dLbls>
          <c:showLegendKey val="0"/>
          <c:showVal val="0"/>
          <c:showCatName val="0"/>
          <c:showSerName val="0"/>
          <c:showPercent val="0"/>
          <c:showBubbleSize val="0"/>
        </c:dLbls>
        <c:marker val="1"/>
        <c:smooth val="0"/>
        <c:axId val="-1278807984"/>
        <c:axId val="-1278803632"/>
      </c:lineChart>
      <c:catAx>
        <c:axId val="-1278807984"/>
        <c:scaling>
          <c:orientation val="minMax"/>
        </c:scaling>
        <c:delete val="0"/>
        <c:axPos val="b"/>
        <c:title>
          <c:tx>
            <c:rich>
              <a:bodyPr/>
              <a:lstStyle/>
              <a:p>
                <a:pPr>
                  <a:defRPr/>
                </a:pPr>
                <a:r>
                  <a:rPr lang="en-CA"/>
                  <a:t>Decile</a:t>
                </a:r>
              </a:p>
            </c:rich>
          </c:tx>
          <c:layout>
            <c:manualLayout>
              <c:xMode val="edge"/>
              <c:yMode val="edge"/>
              <c:x val="0.457280385078219"/>
              <c:y val="0.9054945054945055"/>
            </c:manualLayout>
          </c:layout>
          <c:overlay val="0"/>
          <c:spPr>
            <a:noFill/>
            <a:ln w="21816">
              <a:noFill/>
            </a:ln>
          </c:spPr>
        </c:title>
        <c:numFmt formatCode="General" sourceLinked="1"/>
        <c:majorTickMark val="cross"/>
        <c:minorTickMark val="none"/>
        <c:tickLblPos val="nextTo"/>
        <c:spPr>
          <a:ln w="2727">
            <a:solidFill>
              <a:schemeClr val="tx1"/>
            </a:solidFill>
            <a:prstDash val="solid"/>
          </a:ln>
        </c:spPr>
        <c:txPr>
          <a:bodyPr rot="0" vert="horz"/>
          <a:lstStyle/>
          <a:p>
            <a:pPr>
              <a:defRPr/>
            </a:pPr>
            <a:endParaRPr lang="en-US"/>
          </a:p>
        </c:txPr>
        <c:crossAx val="-1278803632"/>
        <c:crosses val="autoZero"/>
        <c:auto val="0"/>
        <c:lblAlgn val="ctr"/>
        <c:lblOffset val="100"/>
        <c:tickLblSkip val="1"/>
        <c:tickMarkSkip val="1"/>
        <c:noMultiLvlLbl val="0"/>
      </c:catAx>
      <c:valAx>
        <c:axId val="-1278803632"/>
        <c:scaling>
          <c:orientation val="minMax"/>
          <c:max val="1"/>
        </c:scaling>
        <c:delete val="0"/>
        <c:axPos val="l"/>
        <c:title>
          <c:tx>
            <c:rich>
              <a:bodyPr/>
              <a:lstStyle/>
              <a:p>
                <a:pPr>
                  <a:defRPr/>
                </a:pPr>
                <a:r>
                  <a:rPr lang="en-CA"/>
                  <a:t>Cumulative Hit Rate (%)</a:t>
                </a:r>
              </a:p>
            </c:rich>
          </c:tx>
          <c:layout>
            <c:manualLayout>
              <c:xMode val="edge"/>
              <c:yMode val="edge"/>
              <c:x val="0"/>
              <c:y val="0.17802197802197803"/>
            </c:manualLayout>
          </c:layout>
          <c:overlay val="0"/>
          <c:spPr>
            <a:noFill/>
            <a:ln w="21816">
              <a:noFill/>
            </a:ln>
          </c:spPr>
        </c:title>
        <c:numFmt formatCode="0%" sourceLinked="0"/>
        <c:majorTickMark val="cross"/>
        <c:minorTickMark val="none"/>
        <c:tickLblPos val="nextTo"/>
        <c:spPr>
          <a:ln w="2727">
            <a:solidFill>
              <a:schemeClr val="tx1"/>
            </a:solidFill>
            <a:prstDash val="solid"/>
          </a:ln>
        </c:spPr>
        <c:txPr>
          <a:bodyPr rot="0" vert="horz"/>
          <a:lstStyle/>
          <a:p>
            <a:pPr>
              <a:defRPr/>
            </a:pPr>
            <a:endParaRPr lang="en-US"/>
          </a:p>
        </c:txPr>
        <c:crossAx val="-1278807984"/>
        <c:crosses val="autoZero"/>
        <c:crossBetween val="between"/>
        <c:majorUnit val="0.2"/>
      </c:valAx>
      <c:spPr>
        <a:noFill/>
        <a:ln w="21816">
          <a:noFill/>
        </a:ln>
      </c:spPr>
    </c:plotArea>
    <c:legend>
      <c:legendPos val="r"/>
      <c:layout>
        <c:manualLayout>
          <c:xMode val="edge"/>
          <c:yMode val="edge"/>
          <c:x val="0.46329723225030084"/>
          <c:y val="0.63076923076923075"/>
          <c:w val="0.38989169675090252"/>
          <c:h val="0.14505494505494507"/>
        </c:manualLayout>
      </c:layout>
      <c:overlay val="0"/>
      <c:spPr>
        <a:solidFill>
          <a:schemeClr val="bg1"/>
        </a:solidFill>
        <a:ln w="2727">
          <a:solidFill>
            <a:schemeClr val="tx1"/>
          </a:solidFill>
          <a:prstDash val="solid"/>
        </a:ln>
      </c:spPr>
    </c:legend>
    <c:plotVisOnly val="1"/>
    <c:dispBlanksAs val="gap"/>
    <c:showDLblsOverMax val="0"/>
  </c:chart>
  <c:spPr>
    <a:noFill/>
    <a:ln>
      <a:noFill/>
    </a:ln>
  </c:spPr>
  <c:txPr>
    <a:bodyPr/>
    <a:lstStyle/>
    <a:p>
      <a:pPr>
        <a:defRPr sz="1000" b="0" i="0" u="none" strike="noStrike" baseline="0">
          <a:solidFill>
            <a:schemeClr val="tx1"/>
          </a:solidFill>
          <a:latin typeface="Calibri" panose="020F0502020204030204" pitchFamily="34" charset="0"/>
          <a:ea typeface="Arial"/>
          <a:cs typeface="Calibri" panose="020F050202020403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16726835138387"/>
          <c:y val="7.032967032967033E-2"/>
          <c:w val="0.73044524669073407"/>
          <c:h val="0.72087912087912087"/>
        </c:manualLayout>
      </c:layout>
      <c:lineChart>
        <c:grouping val="standard"/>
        <c:varyColors val="0"/>
        <c:ser>
          <c:idx val="1"/>
          <c:order val="0"/>
          <c:tx>
            <c:strRef>
              <c:f>Sheet1!$A$2</c:f>
              <c:strCache>
                <c:ptCount val="1"/>
                <c:pt idx="0">
                  <c:v>Hit Rate</c:v>
                </c:pt>
              </c:strCache>
            </c:strRef>
          </c:tx>
          <c:spPr>
            <a:ln w="32724">
              <a:solidFill>
                <a:srgbClr val="0000FF"/>
              </a:solidFill>
              <a:prstDash val="solid"/>
            </a:ln>
          </c:spPr>
          <c:marker>
            <c:symbol val="triangle"/>
            <c:size val="7"/>
            <c:spPr>
              <a:solidFill>
                <a:srgbClr val="0000FF"/>
              </a:solidFill>
              <a:ln>
                <a:solidFill>
                  <a:srgbClr val="0000FF"/>
                </a:solidFill>
                <a:prstDash val="solid"/>
              </a:ln>
            </c:spPr>
          </c:marker>
          <c:cat>
            <c:numRef>
              <c:f>Sheet1!$B$1:$K$1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Sheet1!$B$2:$K$2</c:f>
              <c:numCache>
                <c:formatCode>General</c:formatCode>
                <c:ptCount val="10"/>
                <c:pt idx="0">
                  <c:v>0.42156862699999997</c:v>
                </c:pt>
                <c:pt idx="1">
                  <c:v>0.58823529399999996</c:v>
                </c:pt>
                <c:pt idx="2">
                  <c:v>0.70588235300000002</c:v>
                </c:pt>
                <c:pt idx="3">
                  <c:v>0.78431372499999996</c:v>
                </c:pt>
                <c:pt idx="4">
                  <c:v>0.85294117599999997</c:v>
                </c:pt>
                <c:pt idx="5">
                  <c:v>0.90686274499999997</c:v>
                </c:pt>
                <c:pt idx="6">
                  <c:v>0.94117647100000001</c:v>
                </c:pt>
                <c:pt idx="7">
                  <c:v>0.97549019599999998</c:v>
                </c:pt>
                <c:pt idx="8">
                  <c:v>0.99509803900000005</c:v>
                </c:pt>
                <c:pt idx="9">
                  <c:v>1</c:v>
                </c:pt>
              </c:numCache>
            </c:numRef>
          </c:val>
          <c:smooth val="0"/>
          <c:extLst>
            <c:ext xmlns:c16="http://schemas.microsoft.com/office/drawing/2014/chart" uri="{C3380CC4-5D6E-409C-BE32-E72D297353CC}">
              <c16:uniqueId val="{00000000-1C18-4433-A231-E645E552FC24}"/>
            </c:ext>
          </c:extLst>
        </c:ser>
        <c:ser>
          <c:idx val="2"/>
          <c:order val="2"/>
          <c:tx>
            <c:strRef>
              <c:f>Sheet1!$A$4</c:f>
              <c:strCache>
                <c:ptCount val="1"/>
                <c:pt idx="0">
                  <c:v>Random Hit</c:v>
                </c:pt>
              </c:strCache>
            </c:strRef>
          </c:tx>
          <c:spPr>
            <a:ln w="10908">
              <a:solidFill>
                <a:srgbClr val="0000FF"/>
              </a:solidFill>
              <a:prstDash val="lgDash"/>
            </a:ln>
          </c:spPr>
          <c:marker>
            <c:symbol val="none"/>
          </c:marker>
          <c:cat>
            <c:numRef>
              <c:f>Sheet1!$B$1:$K$1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Sheet1!$B$4:$K$4</c:f>
              <c:numCache>
                <c:formatCode>General</c:formatCode>
                <c:ptCount val="10"/>
                <c:pt idx="0">
                  <c:v>0.1</c:v>
                </c:pt>
                <c:pt idx="1">
                  <c:v>0.20000078399999999</c:v>
                </c:pt>
                <c:pt idx="2">
                  <c:v>0.30000117599999998</c:v>
                </c:pt>
                <c:pt idx="3">
                  <c:v>0.400001569</c:v>
                </c:pt>
                <c:pt idx="4">
                  <c:v>0.50000196100000005</c:v>
                </c:pt>
                <c:pt idx="5">
                  <c:v>0.60000235300000004</c:v>
                </c:pt>
                <c:pt idx="6">
                  <c:v>0.70000274500000004</c:v>
                </c:pt>
                <c:pt idx="7">
                  <c:v>0.80000313700000003</c:v>
                </c:pt>
                <c:pt idx="8">
                  <c:v>0.90000352900000002</c:v>
                </c:pt>
                <c:pt idx="9">
                  <c:v>1.0000039220000001</c:v>
                </c:pt>
              </c:numCache>
            </c:numRef>
          </c:val>
          <c:smooth val="0"/>
          <c:extLst>
            <c:ext xmlns:c16="http://schemas.microsoft.com/office/drawing/2014/chart" uri="{C3380CC4-5D6E-409C-BE32-E72D297353CC}">
              <c16:uniqueId val="{00000001-1C18-4433-A231-E645E552FC24}"/>
            </c:ext>
          </c:extLst>
        </c:ser>
        <c:dLbls>
          <c:showLegendKey val="0"/>
          <c:showVal val="0"/>
          <c:showCatName val="0"/>
          <c:showSerName val="0"/>
          <c:showPercent val="0"/>
          <c:showBubbleSize val="0"/>
        </c:dLbls>
        <c:marker val="1"/>
        <c:smooth val="0"/>
        <c:axId val="-1278810160"/>
        <c:axId val="-1278799824"/>
      </c:lineChart>
      <c:lineChart>
        <c:grouping val="standard"/>
        <c:varyColors val="0"/>
        <c:ser>
          <c:idx val="0"/>
          <c:order val="1"/>
          <c:tx>
            <c:strRef>
              <c:f>Sheet1!$A$3</c:f>
              <c:strCache>
                <c:ptCount val="1"/>
                <c:pt idx="0">
                  <c:v>Profit</c:v>
                </c:pt>
              </c:strCache>
            </c:strRef>
          </c:tx>
          <c:spPr>
            <a:ln w="32724">
              <a:solidFill>
                <a:srgbClr val="FF0000"/>
              </a:solidFill>
              <a:prstDash val="solid"/>
            </a:ln>
          </c:spPr>
          <c:marker>
            <c:symbol val="diamond"/>
            <c:size val="7"/>
            <c:spPr>
              <a:solidFill>
                <a:srgbClr val="FF0000"/>
              </a:solidFill>
              <a:ln>
                <a:solidFill>
                  <a:srgbClr val="FF0000"/>
                </a:solidFill>
                <a:prstDash val="solid"/>
              </a:ln>
            </c:spPr>
          </c:marker>
          <c:cat>
            <c:numRef>
              <c:f>Sheet1!$B$1:$K$1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Sheet1!$B$3:$K$3</c:f>
              <c:numCache>
                <c:formatCode>General</c:formatCode>
                <c:ptCount val="10"/>
                <c:pt idx="0">
                  <c:v>15819.56522</c:v>
                </c:pt>
                <c:pt idx="1">
                  <c:v>20108.695650000001</c:v>
                </c:pt>
                <c:pt idx="2">
                  <c:v>22180.43478</c:v>
                </c:pt>
                <c:pt idx="3">
                  <c:v>22478.260869999998</c:v>
                </c:pt>
                <c:pt idx="4">
                  <c:v>22332.608700000001</c:v>
                </c:pt>
                <c:pt idx="5">
                  <c:v>21521.739130000002</c:v>
                </c:pt>
                <c:pt idx="6">
                  <c:v>19823.913039999999</c:v>
                </c:pt>
                <c:pt idx="7">
                  <c:v>18126.086960000001</c:v>
                </c:pt>
                <c:pt idx="8">
                  <c:v>15763.04348</c:v>
                </c:pt>
                <c:pt idx="9">
                  <c:v>12734.78261</c:v>
                </c:pt>
              </c:numCache>
            </c:numRef>
          </c:val>
          <c:smooth val="0"/>
          <c:extLst>
            <c:ext xmlns:c16="http://schemas.microsoft.com/office/drawing/2014/chart" uri="{C3380CC4-5D6E-409C-BE32-E72D297353CC}">
              <c16:uniqueId val="{00000002-1C18-4433-A231-E645E552FC24}"/>
            </c:ext>
          </c:extLst>
        </c:ser>
        <c:dLbls>
          <c:showLegendKey val="0"/>
          <c:showVal val="0"/>
          <c:showCatName val="0"/>
          <c:showSerName val="0"/>
          <c:showPercent val="0"/>
          <c:showBubbleSize val="0"/>
        </c:dLbls>
        <c:marker val="1"/>
        <c:smooth val="0"/>
        <c:axId val="-1181806848"/>
        <c:axId val="-1181816096"/>
      </c:lineChart>
      <c:catAx>
        <c:axId val="-1278810160"/>
        <c:scaling>
          <c:orientation val="minMax"/>
        </c:scaling>
        <c:delete val="0"/>
        <c:axPos val="b"/>
        <c:title>
          <c:tx>
            <c:rich>
              <a:bodyPr/>
              <a:lstStyle/>
              <a:p>
                <a:pPr>
                  <a:defRPr/>
                </a:pPr>
                <a:r>
                  <a:rPr lang="en-CA"/>
                  <a:t>Decile</a:t>
                </a:r>
              </a:p>
            </c:rich>
          </c:tx>
          <c:layout>
            <c:manualLayout>
              <c:xMode val="edge"/>
              <c:yMode val="edge"/>
              <c:x val="0.457280385078219"/>
              <c:y val="0.9054945054945055"/>
            </c:manualLayout>
          </c:layout>
          <c:overlay val="0"/>
          <c:spPr>
            <a:noFill/>
            <a:ln w="21816">
              <a:noFill/>
            </a:ln>
          </c:spPr>
        </c:title>
        <c:numFmt formatCode="General" sourceLinked="1"/>
        <c:majorTickMark val="cross"/>
        <c:minorTickMark val="none"/>
        <c:tickLblPos val="nextTo"/>
        <c:spPr>
          <a:ln w="2727">
            <a:solidFill>
              <a:schemeClr val="tx1"/>
            </a:solidFill>
            <a:prstDash val="solid"/>
          </a:ln>
        </c:spPr>
        <c:txPr>
          <a:bodyPr rot="0" vert="horz"/>
          <a:lstStyle/>
          <a:p>
            <a:pPr>
              <a:defRPr/>
            </a:pPr>
            <a:endParaRPr lang="en-US"/>
          </a:p>
        </c:txPr>
        <c:crossAx val="-1278799824"/>
        <c:crosses val="autoZero"/>
        <c:auto val="0"/>
        <c:lblAlgn val="ctr"/>
        <c:lblOffset val="100"/>
        <c:tickLblSkip val="1"/>
        <c:tickMarkSkip val="1"/>
        <c:noMultiLvlLbl val="0"/>
      </c:catAx>
      <c:valAx>
        <c:axId val="-1278799824"/>
        <c:scaling>
          <c:orientation val="minMax"/>
          <c:max val="1"/>
        </c:scaling>
        <c:delete val="0"/>
        <c:axPos val="l"/>
        <c:title>
          <c:tx>
            <c:rich>
              <a:bodyPr/>
              <a:lstStyle/>
              <a:p>
                <a:pPr>
                  <a:defRPr/>
                </a:pPr>
                <a:r>
                  <a:rPr lang="en-CA"/>
                  <a:t>Cumulative Hit Rate (%)</a:t>
                </a:r>
              </a:p>
            </c:rich>
          </c:tx>
          <c:layout>
            <c:manualLayout>
              <c:xMode val="edge"/>
              <c:yMode val="edge"/>
              <c:x val="0"/>
              <c:y val="0.17802197802197803"/>
            </c:manualLayout>
          </c:layout>
          <c:overlay val="0"/>
          <c:spPr>
            <a:noFill/>
            <a:ln w="21816">
              <a:noFill/>
            </a:ln>
          </c:spPr>
        </c:title>
        <c:numFmt formatCode="0%" sourceLinked="0"/>
        <c:majorTickMark val="cross"/>
        <c:minorTickMark val="none"/>
        <c:tickLblPos val="nextTo"/>
        <c:spPr>
          <a:ln w="2727">
            <a:solidFill>
              <a:schemeClr val="tx1"/>
            </a:solidFill>
            <a:prstDash val="solid"/>
          </a:ln>
        </c:spPr>
        <c:txPr>
          <a:bodyPr rot="0" vert="horz"/>
          <a:lstStyle/>
          <a:p>
            <a:pPr>
              <a:defRPr/>
            </a:pPr>
            <a:endParaRPr lang="en-US"/>
          </a:p>
        </c:txPr>
        <c:crossAx val="-1278810160"/>
        <c:crosses val="autoZero"/>
        <c:crossBetween val="between"/>
        <c:majorUnit val="0.2"/>
      </c:valAx>
      <c:catAx>
        <c:axId val="-1181806848"/>
        <c:scaling>
          <c:orientation val="minMax"/>
        </c:scaling>
        <c:delete val="1"/>
        <c:axPos val="b"/>
        <c:numFmt formatCode="General" sourceLinked="1"/>
        <c:majorTickMark val="out"/>
        <c:minorTickMark val="none"/>
        <c:tickLblPos val="nextTo"/>
        <c:crossAx val="-1181816096"/>
        <c:crosses val="autoZero"/>
        <c:auto val="0"/>
        <c:lblAlgn val="ctr"/>
        <c:lblOffset val="100"/>
        <c:noMultiLvlLbl val="0"/>
      </c:catAx>
      <c:valAx>
        <c:axId val="-1181816096"/>
        <c:scaling>
          <c:orientation val="minMax"/>
        </c:scaling>
        <c:delete val="0"/>
        <c:axPos val="r"/>
        <c:title>
          <c:tx>
            <c:rich>
              <a:bodyPr/>
              <a:lstStyle/>
              <a:p>
                <a:pPr>
                  <a:defRPr/>
                </a:pPr>
                <a:r>
                  <a:rPr lang="en-CA"/>
                  <a:t>Cumulative Profit ($)</a:t>
                </a:r>
              </a:p>
            </c:rich>
          </c:tx>
          <c:layout>
            <c:manualLayout>
              <c:xMode val="edge"/>
              <c:yMode val="edge"/>
              <c:x val="0.94825511432009624"/>
              <c:y val="0.21098901098901099"/>
            </c:manualLayout>
          </c:layout>
          <c:overlay val="0"/>
          <c:spPr>
            <a:noFill/>
            <a:ln w="21816">
              <a:noFill/>
            </a:ln>
          </c:spPr>
        </c:title>
        <c:numFmt formatCode="#,##0" sourceLinked="0"/>
        <c:majorTickMark val="cross"/>
        <c:minorTickMark val="none"/>
        <c:tickLblPos val="nextTo"/>
        <c:spPr>
          <a:ln w="2727">
            <a:solidFill>
              <a:schemeClr val="tx1"/>
            </a:solidFill>
            <a:prstDash val="solid"/>
          </a:ln>
        </c:spPr>
        <c:txPr>
          <a:bodyPr rot="0" vert="horz"/>
          <a:lstStyle/>
          <a:p>
            <a:pPr>
              <a:defRPr/>
            </a:pPr>
            <a:endParaRPr lang="en-US"/>
          </a:p>
        </c:txPr>
        <c:crossAx val="-1181806848"/>
        <c:crosses val="max"/>
        <c:crossBetween val="between"/>
        <c:majorUnit val="5000"/>
      </c:valAx>
      <c:spPr>
        <a:noFill/>
        <a:ln w="21816">
          <a:noFill/>
        </a:ln>
      </c:spPr>
    </c:plotArea>
    <c:legend>
      <c:legendPos val="r"/>
      <c:layout>
        <c:manualLayout>
          <c:xMode val="edge"/>
          <c:yMode val="edge"/>
          <c:x val="0.46329723225030084"/>
          <c:y val="0.63076923076923075"/>
          <c:w val="0.38989169675090252"/>
          <c:h val="0.14505494505494507"/>
        </c:manualLayout>
      </c:layout>
      <c:overlay val="0"/>
      <c:spPr>
        <a:solidFill>
          <a:schemeClr val="bg1"/>
        </a:solidFill>
        <a:ln w="2727">
          <a:solidFill>
            <a:schemeClr val="tx1"/>
          </a:solidFill>
          <a:prstDash val="solid"/>
        </a:ln>
      </c:spPr>
    </c:legend>
    <c:plotVisOnly val="1"/>
    <c:dispBlanksAs val="gap"/>
    <c:showDLblsOverMax val="0"/>
  </c:chart>
  <c:spPr>
    <a:noFill/>
    <a:ln>
      <a:noFill/>
    </a:ln>
  </c:spPr>
  <c:txPr>
    <a:bodyPr/>
    <a:lstStyle/>
    <a:p>
      <a:pPr>
        <a:defRPr sz="1200" b="0" i="0" u="none" strike="noStrike" baseline="0">
          <a:solidFill>
            <a:schemeClr val="tx1"/>
          </a:solidFill>
          <a:latin typeface="Calibri" panose="020F0502020204030204" pitchFamily="34" charset="0"/>
          <a:ea typeface="Arial"/>
          <a:cs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3/24/22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3/24/22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3/24/22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3/24/22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3/24/22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3/24/22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3/24/22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3/24/22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rabble.ca/blogs/bloggers/rabblecas-staff-blog/2018/02/canadian-governments-revenue-would-soar-billions-if-tax"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towardsdatascience.com/logistic-regression-detailed-overview-46c4da4303bc" TargetMode="External"/><Relationship Id="rId2" Type="http://schemas.openxmlformats.org/officeDocument/2006/relationships/hyperlink" Target="https://christophm.github.io/interpretable-ml-book/logistic.html" TargetMode="External"/><Relationship Id="rId1" Type="http://schemas.openxmlformats.org/officeDocument/2006/relationships/slideLayout" Target="../slideLayouts/slideLayout2.xml"/><Relationship Id="rId5" Type="http://schemas.openxmlformats.org/officeDocument/2006/relationships/hyperlink" Target="https://towardsdatascience.com/linear-discriminant-analysis-explained-f88be6c1e00b" TargetMode="External"/><Relationship Id="rId4" Type="http://schemas.openxmlformats.org/officeDocument/2006/relationships/hyperlink" Target="https://sebastianraschka.com/Articles/2014_python_lda.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MBAN 6400</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S5 – Logistics Regression and Linear Discriminant Analysis (LDA) </a:t>
            </a:r>
            <a:br>
              <a:rPr lang="en-US" sz="32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r>
              <a:rPr lang="en-US" sz="2800" spc="0" dirty="0">
                <a:solidFill>
                  <a:schemeClr val="tx1"/>
                </a:solidFill>
                <a:latin typeface="Calibri" panose="020F0502020204030204" pitchFamily="34" charset="0"/>
                <a:cs typeface="Calibri" panose="020F0502020204030204" pitchFamily="34" charset="0"/>
              </a:rPr>
              <a:t>Hemant Sangwan</a:t>
            </a:r>
          </a:p>
        </p:txBody>
      </p:sp>
    </p:spTree>
    <p:extLst>
      <p:ext uri="{BB962C8B-B14F-4D97-AF65-F5344CB8AC3E}">
        <p14:creationId xmlns:p14="http://schemas.microsoft.com/office/powerpoint/2010/main" val="31730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Choice Models – How modeling works?  </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Assumptions and Setup</a:t>
            </a:r>
          </a:p>
          <a:p>
            <a:pPr marL="1097280" lvl="2" indent="-342900">
              <a:lnSpc>
                <a:spcPct val="100000"/>
              </a:lnSpc>
              <a:spcBef>
                <a:spcPts val="0"/>
              </a:spcBef>
              <a:spcAft>
                <a:spcPts val="0"/>
              </a:spcAft>
              <a:buClr>
                <a:srgbClr val="000000"/>
              </a:buClr>
              <a:buSzPct val="80000"/>
              <a:buFont typeface="EB Garamond"/>
              <a:buChar char="○"/>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There are N customers, n=1,2,3,….N. And J products available j=1,2,3,….J  </a:t>
            </a:r>
          </a:p>
          <a:p>
            <a:pPr marL="1097280" lvl="2" indent="-342900">
              <a:lnSpc>
                <a:spcPct val="100000"/>
              </a:lnSpc>
              <a:spcBef>
                <a:spcPts val="0"/>
              </a:spcBef>
              <a:spcAft>
                <a:spcPts val="0"/>
              </a:spcAft>
              <a:buClr>
                <a:srgbClr val="000000"/>
              </a:buClr>
              <a:buSzPct val="80000"/>
              <a:buFont typeface="EB Garamond"/>
              <a:buChar char="○"/>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A customer, i, chooses a </a:t>
            </a:r>
            <a:r>
              <a:rPr lang="en-US" sz="1800" b="1" dirty="0">
                <a:solidFill>
                  <a:schemeClr val="tx1"/>
                </a:solidFill>
                <a:latin typeface="Calibri" panose="020F0502020204030204" pitchFamily="34" charset="0"/>
                <a:cs typeface="Calibri" panose="020F0502020204030204" pitchFamily="34" charset="0"/>
              </a:rPr>
              <a:t>single</a:t>
            </a:r>
            <a:r>
              <a:rPr lang="en-US" sz="1800" dirty="0">
                <a:solidFill>
                  <a:schemeClr val="tx1"/>
                </a:solidFill>
                <a:latin typeface="Calibri" panose="020F0502020204030204" pitchFamily="34" charset="0"/>
                <a:cs typeface="Calibri" panose="020F0502020204030204" pitchFamily="34" charset="0"/>
              </a:rPr>
              <a:t> product j which maximizes his/her utility </a:t>
            </a:r>
          </a:p>
          <a:p>
            <a:pPr marL="1097280" lvl="2" indent="-342900">
              <a:lnSpc>
                <a:spcPct val="100000"/>
              </a:lnSpc>
              <a:spcBef>
                <a:spcPts val="0"/>
              </a:spcBef>
              <a:spcAft>
                <a:spcPts val="0"/>
              </a:spcAft>
              <a:buClr>
                <a:srgbClr val="000000"/>
              </a:buClr>
              <a:buSzPct val="80000"/>
              <a:buFont typeface="EB Garamond"/>
              <a:buChar char="○"/>
              <a:tabLst>
                <a:tab pos="862013" algn="l"/>
                <a:tab pos="2382838" algn="l"/>
              </a:tabLst>
              <a:defRPr/>
            </a:pPr>
            <a:r>
              <a:rPr lang="en-US" sz="1800" i="1" dirty="0">
                <a:solidFill>
                  <a:schemeClr val="tx1"/>
                </a:solidFill>
                <a:latin typeface="Calibri" panose="020F0502020204030204" pitchFamily="34" charset="0"/>
                <a:cs typeface="Calibri" panose="020F0502020204030204" pitchFamily="34" charset="0"/>
              </a:rPr>
              <a:t>U</a:t>
            </a:r>
            <a:r>
              <a:rPr lang="en-US" sz="1800" i="1" baseline="-25000" dirty="0">
                <a:solidFill>
                  <a:schemeClr val="tx1"/>
                </a:solidFill>
                <a:latin typeface="Calibri" panose="020F0502020204030204" pitchFamily="34" charset="0"/>
                <a:cs typeface="Calibri" panose="020F0502020204030204" pitchFamily="34" charset="0"/>
              </a:rPr>
              <a:t>ij</a:t>
            </a:r>
            <a:r>
              <a:rPr lang="en-US" sz="1800" dirty="0">
                <a:solidFill>
                  <a:schemeClr val="tx1"/>
                </a:solidFill>
                <a:latin typeface="Calibri" panose="020F0502020204030204" pitchFamily="34" charset="0"/>
                <a:cs typeface="Calibri" panose="020F0502020204030204" pitchFamily="34" charset="0"/>
              </a:rPr>
              <a:t>  =  </a:t>
            </a:r>
            <a:r>
              <a:rPr lang="en-US" sz="1800" i="1" dirty="0">
                <a:solidFill>
                  <a:schemeClr val="tx1"/>
                </a:solidFill>
                <a:latin typeface="Calibri" panose="020F0502020204030204" pitchFamily="34" charset="0"/>
                <a:cs typeface="Calibri" panose="020F0502020204030204" pitchFamily="34" charset="0"/>
              </a:rPr>
              <a:t>V</a:t>
            </a:r>
            <a:r>
              <a:rPr lang="en-US" sz="1800" i="1" baseline="-25000" dirty="0">
                <a:solidFill>
                  <a:schemeClr val="tx1"/>
                </a:solidFill>
                <a:latin typeface="Calibri" panose="020F0502020204030204" pitchFamily="34" charset="0"/>
                <a:cs typeface="Calibri" panose="020F0502020204030204" pitchFamily="34" charset="0"/>
              </a:rPr>
              <a:t>ij</a:t>
            </a:r>
            <a:r>
              <a:rPr lang="en-US" sz="1800" dirty="0">
                <a:solidFill>
                  <a:schemeClr val="tx1"/>
                </a:solidFill>
                <a:latin typeface="Calibri" panose="020F0502020204030204" pitchFamily="34" charset="0"/>
                <a:cs typeface="Calibri" panose="020F0502020204030204" pitchFamily="34" charset="0"/>
              </a:rPr>
              <a:t>  +  </a:t>
            </a:r>
            <a:r>
              <a:rPr lang="en-US" sz="1800" i="1" dirty="0">
                <a:solidFill>
                  <a:schemeClr val="tx1"/>
                </a:solidFill>
                <a:latin typeface="Calibri" panose="020F0502020204030204" pitchFamily="34" charset="0"/>
                <a:cs typeface="Calibri" panose="020F0502020204030204" pitchFamily="34" charset="0"/>
              </a:rPr>
              <a:t>e</a:t>
            </a:r>
            <a:r>
              <a:rPr lang="en-US" sz="1800" i="1" baseline="-25000" dirty="0">
                <a:solidFill>
                  <a:schemeClr val="tx1"/>
                </a:solidFill>
                <a:latin typeface="Calibri" panose="020F0502020204030204" pitchFamily="34" charset="0"/>
                <a:cs typeface="Calibri" panose="020F0502020204030204" pitchFamily="34" charset="0"/>
              </a:rPr>
              <a:t>ij</a:t>
            </a:r>
            <a:r>
              <a:rPr lang="en-US" sz="1800" i="1" dirty="0">
                <a:solidFill>
                  <a:schemeClr val="tx1"/>
                </a:solidFill>
                <a:latin typeface="Calibri" panose="020F0502020204030204" pitchFamily="34" charset="0"/>
                <a:cs typeface="Calibri" panose="020F0502020204030204" pitchFamily="34" charset="0"/>
              </a:rPr>
              <a:t> = max (</a:t>
            </a:r>
            <a:r>
              <a:rPr lang="en-US" sz="1800" dirty="0">
                <a:solidFill>
                  <a:schemeClr val="tx1"/>
                </a:solidFill>
                <a:latin typeface="Calibri" panose="020F0502020204030204" pitchFamily="34" charset="0"/>
                <a:cs typeface="Calibri" panose="020F0502020204030204" pitchFamily="34" charset="0"/>
              </a:rPr>
              <a:t> </a:t>
            </a:r>
            <a:r>
              <a:rPr lang="en-US" sz="1800" i="1" dirty="0">
                <a:solidFill>
                  <a:schemeClr val="tx1"/>
                </a:solidFill>
                <a:latin typeface="Calibri" panose="020F0502020204030204" pitchFamily="34" charset="0"/>
                <a:cs typeface="Calibri" panose="020F0502020204030204" pitchFamily="34" charset="0"/>
              </a:rPr>
              <a:t>V</a:t>
            </a:r>
            <a:r>
              <a:rPr lang="en-US" sz="1800" i="1" baseline="-25000" dirty="0">
                <a:solidFill>
                  <a:schemeClr val="tx1"/>
                </a:solidFill>
                <a:latin typeface="Calibri" panose="020F0502020204030204" pitchFamily="34" charset="0"/>
                <a:cs typeface="Calibri" panose="020F0502020204030204" pitchFamily="34" charset="0"/>
              </a:rPr>
              <a:t>i1</a:t>
            </a:r>
            <a:r>
              <a:rPr lang="en-US" sz="1800" dirty="0">
                <a:solidFill>
                  <a:schemeClr val="tx1"/>
                </a:solidFill>
                <a:latin typeface="Calibri" panose="020F0502020204030204" pitchFamily="34" charset="0"/>
                <a:cs typeface="Calibri" panose="020F0502020204030204" pitchFamily="34" charset="0"/>
              </a:rPr>
              <a:t>  +  </a:t>
            </a:r>
            <a:r>
              <a:rPr lang="en-US" sz="1800" i="1" dirty="0">
                <a:solidFill>
                  <a:schemeClr val="tx1"/>
                </a:solidFill>
                <a:latin typeface="Calibri" panose="020F0502020204030204" pitchFamily="34" charset="0"/>
                <a:cs typeface="Calibri" panose="020F0502020204030204" pitchFamily="34" charset="0"/>
              </a:rPr>
              <a:t>e</a:t>
            </a:r>
            <a:r>
              <a:rPr lang="en-US" sz="1800" i="1" baseline="-25000" dirty="0">
                <a:solidFill>
                  <a:schemeClr val="tx1"/>
                </a:solidFill>
                <a:latin typeface="Calibri" panose="020F0502020204030204" pitchFamily="34" charset="0"/>
                <a:cs typeface="Calibri" panose="020F0502020204030204" pitchFamily="34" charset="0"/>
              </a:rPr>
              <a:t>i1</a:t>
            </a:r>
            <a:r>
              <a:rPr lang="en-US" sz="1800" i="1" dirty="0">
                <a:solidFill>
                  <a:schemeClr val="tx1"/>
                </a:solidFill>
                <a:latin typeface="Calibri" panose="020F0502020204030204" pitchFamily="34" charset="0"/>
                <a:cs typeface="Calibri" panose="020F0502020204030204" pitchFamily="34" charset="0"/>
              </a:rPr>
              <a:t> , V</a:t>
            </a:r>
            <a:r>
              <a:rPr lang="en-US" sz="1800" i="1" baseline="-25000" dirty="0">
                <a:solidFill>
                  <a:schemeClr val="tx1"/>
                </a:solidFill>
                <a:latin typeface="Calibri" panose="020F0502020204030204" pitchFamily="34" charset="0"/>
                <a:cs typeface="Calibri" panose="020F0502020204030204" pitchFamily="34" charset="0"/>
              </a:rPr>
              <a:t>i2</a:t>
            </a:r>
            <a:r>
              <a:rPr lang="en-US" sz="1800" dirty="0">
                <a:solidFill>
                  <a:schemeClr val="tx1"/>
                </a:solidFill>
                <a:latin typeface="Calibri" panose="020F0502020204030204" pitchFamily="34" charset="0"/>
                <a:cs typeface="Calibri" panose="020F0502020204030204" pitchFamily="34" charset="0"/>
              </a:rPr>
              <a:t>  +  </a:t>
            </a:r>
            <a:r>
              <a:rPr lang="en-US" sz="1800" i="1" dirty="0">
                <a:solidFill>
                  <a:schemeClr val="tx1"/>
                </a:solidFill>
                <a:latin typeface="Calibri" panose="020F0502020204030204" pitchFamily="34" charset="0"/>
                <a:cs typeface="Calibri" panose="020F0502020204030204" pitchFamily="34" charset="0"/>
              </a:rPr>
              <a:t>e</a:t>
            </a:r>
            <a:r>
              <a:rPr lang="en-US" sz="1800" i="1" baseline="-25000" dirty="0">
                <a:solidFill>
                  <a:schemeClr val="tx1"/>
                </a:solidFill>
                <a:latin typeface="Calibri" panose="020F0502020204030204" pitchFamily="34" charset="0"/>
                <a:cs typeface="Calibri" panose="020F0502020204030204" pitchFamily="34" charset="0"/>
              </a:rPr>
              <a:t>i2</a:t>
            </a:r>
            <a:r>
              <a:rPr lang="en-US" sz="1800" i="1" dirty="0">
                <a:solidFill>
                  <a:schemeClr val="tx1"/>
                </a:solidFill>
                <a:latin typeface="Calibri" panose="020F0502020204030204" pitchFamily="34" charset="0"/>
                <a:cs typeface="Calibri" panose="020F0502020204030204" pitchFamily="34" charset="0"/>
              </a:rPr>
              <a:t> , V</a:t>
            </a:r>
            <a:r>
              <a:rPr lang="en-US" sz="1800" i="1" baseline="-25000" dirty="0">
                <a:solidFill>
                  <a:schemeClr val="tx1"/>
                </a:solidFill>
                <a:latin typeface="Calibri" panose="020F0502020204030204" pitchFamily="34" charset="0"/>
                <a:cs typeface="Calibri" panose="020F0502020204030204" pitchFamily="34" charset="0"/>
              </a:rPr>
              <a:t>i3</a:t>
            </a:r>
            <a:r>
              <a:rPr lang="en-US" sz="1800" dirty="0">
                <a:solidFill>
                  <a:schemeClr val="tx1"/>
                </a:solidFill>
                <a:latin typeface="Calibri" panose="020F0502020204030204" pitchFamily="34" charset="0"/>
                <a:cs typeface="Calibri" panose="020F0502020204030204" pitchFamily="34" charset="0"/>
              </a:rPr>
              <a:t>  +  </a:t>
            </a:r>
            <a:r>
              <a:rPr lang="en-US" sz="1800" i="1" dirty="0">
                <a:solidFill>
                  <a:schemeClr val="tx1"/>
                </a:solidFill>
                <a:latin typeface="Calibri" panose="020F0502020204030204" pitchFamily="34" charset="0"/>
                <a:cs typeface="Calibri" panose="020F0502020204030204" pitchFamily="34" charset="0"/>
              </a:rPr>
              <a:t>e</a:t>
            </a:r>
            <a:r>
              <a:rPr lang="en-US" sz="1800" i="1" baseline="-25000" dirty="0">
                <a:solidFill>
                  <a:schemeClr val="tx1"/>
                </a:solidFill>
                <a:latin typeface="Calibri" panose="020F0502020204030204" pitchFamily="34" charset="0"/>
                <a:cs typeface="Calibri" panose="020F0502020204030204" pitchFamily="34" charset="0"/>
              </a:rPr>
              <a:t>i3</a:t>
            </a:r>
            <a:r>
              <a:rPr lang="en-US" sz="1800" i="1" dirty="0">
                <a:solidFill>
                  <a:schemeClr val="tx1"/>
                </a:solidFill>
                <a:latin typeface="Calibri" panose="020F0502020204030204" pitchFamily="34" charset="0"/>
                <a:cs typeface="Calibri" panose="020F0502020204030204" pitchFamily="34" charset="0"/>
              </a:rPr>
              <a:t> ,….., V</a:t>
            </a:r>
            <a:r>
              <a:rPr lang="en-US" sz="1800" i="1" baseline="-25000" dirty="0">
                <a:solidFill>
                  <a:schemeClr val="tx1"/>
                </a:solidFill>
                <a:latin typeface="Calibri" panose="020F0502020204030204" pitchFamily="34" charset="0"/>
                <a:cs typeface="Calibri" panose="020F0502020204030204" pitchFamily="34" charset="0"/>
              </a:rPr>
              <a:t>iJ</a:t>
            </a:r>
            <a:r>
              <a:rPr lang="en-US" sz="1800" dirty="0">
                <a:solidFill>
                  <a:schemeClr val="tx1"/>
                </a:solidFill>
                <a:latin typeface="Calibri" panose="020F0502020204030204" pitchFamily="34" charset="0"/>
                <a:cs typeface="Calibri" panose="020F0502020204030204" pitchFamily="34" charset="0"/>
              </a:rPr>
              <a:t>  +  </a:t>
            </a:r>
            <a:r>
              <a:rPr lang="en-US" sz="1800" i="1" dirty="0">
                <a:solidFill>
                  <a:schemeClr val="tx1"/>
                </a:solidFill>
                <a:latin typeface="Calibri" panose="020F0502020204030204" pitchFamily="34" charset="0"/>
                <a:cs typeface="Calibri" panose="020F0502020204030204" pitchFamily="34" charset="0"/>
              </a:rPr>
              <a:t>e</a:t>
            </a:r>
            <a:r>
              <a:rPr lang="en-US" sz="1800" i="1" baseline="-25000" dirty="0">
                <a:solidFill>
                  <a:schemeClr val="tx1"/>
                </a:solidFill>
                <a:latin typeface="Calibri" panose="020F0502020204030204" pitchFamily="34" charset="0"/>
                <a:cs typeface="Calibri" panose="020F0502020204030204" pitchFamily="34" charset="0"/>
              </a:rPr>
              <a:t>iJ</a:t>
            </a:r>
            <a:r>
              <a:rPr lang="en-US" sz="1800" i="1" dirty="0">
                <a:solidFill>
                  <a:schemeClr val="tx1"/>
                </a:solidFill>
                <a:latin typeface="Calibri" panose="020F0502020204030204" pitchFamily="34" charset="0"/>
                <a:cs typeface="Calibri" panose="020F0502020204030204" pitchFamily="34" charset="0"/>
              </a:rPr>
              <a:t> )</a:t>
            </a:r>
          </a:p>
          <a:p>
            <a:pPr marL="1097280" lvl="2" indent="-342900">
              <a:lnSpc>
                <a:spcPct val="100000"/>
              </a:lnSpc>
              <a:spcBef>
                <a:spcPts val="0"/>
              </a:spcBef>
              <a:spcAft>
                <a:spcPts val="0"/>
              </a:spcAft>
              <a:buClr>
                <a:srgbClr val="000000"/>
              </a:buClr>
              <a:buSzPct val="80000"/>
              <a:buFont typeface="EB Garamond"/>
              <a:buChar char="○"/>
              <a:tabLst>
                <a:tab pos="862013" algn="l"/>
                <a:tab pos="2382838" algn="l"/>
              </a:tabLst>
              <a:defRPr/>
            </a:pPr>
            <a:endParaRPr lang="en-US" sz="1800" i="1" dirty="0">
              <a:solidFill>
                <a:schemeClr val="tx1"/>
              </a:solidFill>
              <a:latin typeface="Calibri" panose="020F0502020204030204" pitchFamily="34" charset="0"/>
              <a:cs typeface="Calibri" panose="020F0502020204030204" pitchFamily="34" charset="0"/>
            </a:endParaRPr>
          </a:p>
          <a:p>
            <a:pPr marL="1097280" lvl="2" indent="-342900">
              <a:lnSpc>
                <a:spcPct val="100000"/>
              </a:lnSpc>
              <a:spcBef>
                <a:spcPts val="0"/>
              </a:spcBef>
              <a:spcAft>
                <a:spcPts val="0"/>
              </a:spcAft>
              <a:buClr>
                <a:srgbClr val="000000"/>
              </a:buClr>
              <a:buSzPct val="80000"/>
              <a:buFont typeface="EB Garamond"/>
              <a:buChar char="○"/>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where:</a:t>
            </a:r>
          </a:p>
          <a:p>
            <a:pPr marL="1280160" lvl="3" indent="-342900">
              <a:lnSpc>
                <a:spcPct val="100000"/>
              </a:lnSpc>
              <a:spcBef>
                <a:spcPts val="0"/>
              </a:spcBef>
              <a:spcAft>
                <a:spcPts val="0"/>
              </a:spcAft>
              <a:buClr>
                <a:srgbClr val="000000"/>
              </a:buClr>
              <a:buSzPct val="80000"/>
              <a:buFont typeface="Wingdings" panose="05000000000000000000" pitchFamily="2" charset="2"/>
              <a:buChar char="§"/>
              <a:tabLst>
                <a:tab pos="862013" algn="l"/>
                <a:tab pos="2382838" algn="l"/>
              </a:tabLst>
              <a:defRPr/>
            </a:pPr>
            <a:r>
              <a:rPr lang="en-US" sz="1800" i="1" dirty="0">
                <a:solidFill>
                  <a:schemeClr val="tx1"/>
                </a:solidFill>
                <a:latin typeface="Calibri" panose="020F0502020204030204" pitchFamily="34" charset="0"/>
                <a:cs typeface="Calibri" panose="020F0502020204030204" pitchFamily="34" charset="0"/>
              </a:rPr>
              <a:t>U</a:t>
            </a:r>
            <a:r>
              <a:rPr lang="en-US" sz="1800" i="1" baseline="-25000" dirty="0">
                <a:solidFill>
                  <a:schemeClr val="tx1"/>
                </a:solidFill>
                <a:latin typeface="Calibri" panose="020F0502020204030204" pitchFamily="34" charset="0"/>
                <a:cs typeface="Calibri" panose="020F0502020204030204" pitchFamily="34" charset="0"/>
              </a:rPr>
              <a:t>ij </a:t>
            </a:r>
            <a:r>
              <a:rPr lang="en-US" sz="1800" dirty="0">
                <a:solidFill>
                  <a:schemeClr val="tx1"/>
                </a:solidFill>
                <a:latin typeface="Calibri" panose="020F0502020204030204" pitchFamily="34" charset="0"/>
                <a:cs typeface="Calibri" panose="020F0502020204030204" pitchFamily="34" charset="0"/>
              </a:rPr>
              <a:t>=Utility that customer i has for product j</a:t>
            </a:r>
          </a:p>
          <a:p>
            <a:pPr marL="1280160" lvl="3" indent="-342900">
              <a:lnSpc>
                <a:spcPct val="100000"/>
              </a:lnSpc>
              <a:spcBef>
                <a:spcPts val="0"/>
              </a:spcBef>
              <a:spcAft>
                <a:spcPts val="0"/>
              </a:spcAft>
              <a:buClr>
                <a:srgbClr val="000000"/>
              </a:buClr>
              <a:buSzPct val="80000"/>
              <a:buFont typeface="Wingdings" panose="05000000000000000000" pitchFamily="2" charset="2"/>
              <a:buChar char="§"/>
              <a:tabLst>
                <a:tab pos="862013" algn="l"/>
                <a:tab pos="2382838" algn="l"/>
              </a:tabLst>
              <a:defRPr/>
            </a:pPr>
            <a:endParaRPr lang="en-US" sz="1800" i="1" dirty="0">
              <a:solidFill>
                <a:schemeClr val="tx1"/>
              </a:solidFill>
              <a:latin typeface="Calibri" panose="020F0502020204030204" pitchFamily="34" charset="0"/>
              <a:cs typeface="Calibri" panose="020F0502020204030204" pitchFamily="34" charset="0"/>
            </a:endParaRPr>
          </a:p>
          <a:p>
            <a:pPr marL="1280160" lvl="3" indent="-342900">
              <a:lnSpc>
                <a:spcPct val="100000"/>
              </a:lnSpc>
              <a:spcBef>
                <a:spcPts val="0"/>
              </a:spcBef>
              <a:spcAft>
                <a:spcPts val="0"/>
              </a:spcAft>
              <a:buClr>
                <a:srgbClr val="000000"/>
              </a:buClr>
              <a:buSzPct val="80000"/>
              <a:buFont typeface="Wingdings" panose="05000000000000000000" pitchFamily="2" charset="2"/>
              <a:buChar char="§"/>
              <a:tabLst>
                <a:tab pos="862013" algn="l"/>
                <a:tab pos="2382838" algn="l"/>
              </a:tabLst>
              <a:defRPr/>
            </a:pPr>
            <a:r>
              <a:rPr lang="en-US" sz="1800" i="1" dirty="0">
                <a:solidFill>
                  <a:schemeClr val="tx1"/>
                </a:solidFill>
                <a:latin typeface="Calibri" panose="020F0502020204030204" pitchFamily="34" charset="0"/>
                <a:cs typeface="Calibri" panose="020F0502020204030204" pitchFamily="34" charset="0"/>
              </a:rPr>
              <a:t>V</a:t>
            </a:r>
            <a:r>
              <a:rPr lang="en-US" sz="1800" i="1" baseline="-25000" dirty="0">
                <a:solidFill>
                  <a:schemeClr val="tx1"/>
                </a:solidFill>
                <a:latin typeface="Calibri" panose="020F0502020204030204" pitchFamily="34" charset="0"/>
                <a:cs typeface="Calibri" panose="020F0502020204030204" pitchFamily="34" charset="0"/>
              </a:rPr>
              <a:t>ij</a:t>
            </a:r>
            <a:r>
              <a:rPr lang="en-US" sz="1800" dirty="0">
                <a:solidFill>
                  <a:schemeClr val="tx1"/>
                </a:solidFill>
                <a:latin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cs typeface="Calibri" panose="020F0502020204030204" pitchFamily="34" charset="0"/>
              </a:rPr>
              <a:t>Deterministic</a:t>
            </a:r>
            <a:r>
              <a:rPr lang="en-US" sz="1800" dirty="0">
                <a:solidFill>
                  <a:schemeClr val="tx1"/>
                </a:solidFill>
                <a:latin typeface="Calibri" panose="020F0502020204030204" pitchFamily="34" charset="0"/>
                <a:cs typeface="Calibri" panose="020F0502020204030204" pitchFamily="34" charset="0"/>
              </a:rPr>
              <a:t> component of utility that is a function of product attributes (emotional and functional. </a:t>
            </a:r>
            <a:r>
              <a:rPr lang="en-US" sz="1800" i="1" dirty="0">
                <a:solidFill>
                  <a:schemeClr val="tx1"/>
                </a:solidFill>
                <a:latin typeface="Calibri" panose="020F0502020204030204" pitchFamily="34" charset="0"/>
                <a:cs typeface="Calibri" panose="020F0502020204030204" pitchFamily="34" charset="0"/>
              </a:rPr>
              <a:t>V</a:t>
            </a:r>
            <a:r>
              <a:rPr lang="en-US" sz="1800" i="1" baseline="-25000" dirty="0">
                <a:solidFill>
                  <a:schemeClr val="tx1"/>
                </a:solidFill>
                <a:latin typeface="Calibri" panose="020F0502020204030204" pitchFamily="34" charset="0"/>
                <a:cs typeface="Calibri" panose="020F0502020204030204" pitchFamily="34" charset="0"/>
              </a:rPr>
              <a:t>ij</a:t>
            </a:r>
            <a:r>
              <a:rPr lang="en-US" sz="1800" dirty="0">
                <a:solidFill>
                  <a:schemeClr val="tx1"/>
                </a:solidFill>
                <a:latin typeface="Calibri" panose="020F0502020204030204" pitchFamily="34" charset="0"/>
                <a:cs typeface="Calibri" panose="020F0502020204030204" pitchFamily="34" charset="0"/>
              </a:rPr>
              <a:t> is observed to researcher</a:t>
            </a:r>
          </a:p>
          <a:p>
            <a:pPr marL="1280160" lvl="3" indent="-342900">
              <a:lnSpc>
                <a:spcPct val="100000"/>
              </a:lnSpc>
              <a:spcBef>
                <a:spcPts val="0"/>
              </a:spcBef>
              <a:spcAft>
                <a:spcPts val="0"/>
              </a:spcAft>
              <a:buClr>
                <a:srgbClr val="000000"/>
              </a:buClr>
              <a:buSzPct val="80000"/>
              <a:buFont typeface="Wingdings" panose="05000000000000000000" pitchFamily="2" charset="2"/>
              <a:buChar char="§"/>
              <a:tabLst>
                <a:tab pos="862013" algn="l"/>
                <a:tab pos="2382838" algn="l"/>
              </a:tabLst>
              <a:defRPr/>
            </a:pPr>
            <a:endParaRPr lang="en-US" sz="1800" i="1" dirty="0">
              <a:solidFill>
                <a:schemeClr val="tx1"/>
              </a:solidFill>
              <a:latin typeface="Calibri" panose="020F0502020204030204" pitchFamily="34" charset="0"/>
              <a:cs typeface="Calibri" panose="020F0502020204030204" pitchFamily="34" charset="0"/>
            </a:endParaRPr>
          </a:p>
          <a:p>
            <a:pPr marL="1280160" lvl="3" indent="-342900">
              <a:lnSpc>
                <a:spcPct val="100000"/>
              </a:lnSpc>
              <a:spcBef>
                <a:spcPts val="0"/>
              </a:spcBef>
              <a:spcAft>
                <a:spcPts val="0"/>
              </a:spcAft>
              <a:buClr>
                <a:srgbClr val="000000"/>
              </a:buClr>
              <a:buSzPct val="80000"/>
              <a:buFont typeface="Wingdings" panose="05000000000000000000" pitchFamily="2" charset="2"/>
              <a:buChar char="§"/>
              <a:tabLst>
                <a:tab pos="862013" algn="l"/>
                <a:tab pos="2382838" algn="l"/>
              </a:tabLst>
              <a:defRPr/>
            </a:pPr>
            <a:r>
              <a:rPr lang="en-US" sz="1800" i="1" dirty="0">
                <a:solidFill>
                  <a:schemeClr val="tx1"/>
                </a:solidFill>
                <a:latin typeface="Calibri" panose="020F0502020204030204" pitchFamily="34" charset="0"/>
                <a:cs typeface="Calibri" panose="020F0502020204030204" pitchFamily="34" charset="0"/>
              </a:rPr>
              <a:t>e</a:t>
            </a:r>
            <a:r>
              <a:rPr lang="en-US" sz="1800" i="1" baseline="-25000" dirty="0">
                <a:solidFill>
                  <a:schemeClr val="tx1"/>
                </a:solidFill>
                <a:latin typeface="Calibri" panose="020F0502020204030204" pitchFamily="34" charset="0"/>
                <a:cs typeface="Calibri" panose="020F0502020204030204" pitchFamily="34" charset="0"/>
              </a:rPr>
              <a:t>ij </a:t>
            </a:r>
            <a:r>
              <a:rPr lang="en-US" sz="1800" dirty="0">
                <a:solidFill>
                  <a:schemeClr val="tx1"/>
                </a:solidFill>
                <a:latin typeface="Calibri" panose="020F0502020204030204" pitchFamily="34" charset="0"/>
                <a:cs typeface="Calibri" panose="020F0502020204030204" pitchFamily="34" charset="0"/>
              </a:rPr>
              <a:t>=An error term that reflects the </a:t>
            </a:r>
            <a:r>
              <a:rPr lang="en-US" sz="1800" b="1" dirty="0">
                <a:solidFill>
                  <a:schemeClr val="tx1"/>
                </a:solidFill>
                <a:latin typeface="Calibri" panose="020F0502020204030204" pitchFamily="34" charset="0"/>
                <a:cs typeface="Calibri" panose="020F0502020204030204" pitchFamily="34" charset="0"/>
              </a:rPr>
              <a:t>non-deterministic</a:t>
            </a:r>
            <a:r>
              <a:rPr lang="en-US" sz="1800" dirty="0">
                <a:solidFill>
                  <a:schemeClr val="tx1"/>
                </a:solidFill>
                <a:latin typeface="Calibri" panose="020F0502020204030204" pitchFamily="34" charset="0"/>
                <a:cs typeface="Calibri" panose="020F0502020204030204" pitchFamily="34" charset="0"/>
              </a:rPr>
              <a:t> component of utility (observed to consumer, but not researcher)</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1097280" lvl="2" indent="-342900">
              <a:lnSpc>
                <a:spcPct val="100000"/>
              </a:lnSpc>
              <a:spcBef>
                <a:spcPts val="0"/>
              </a:spcBef>
              <a:spcAft>
                <a:spcPts val="0"/>
              </a:spcAft>
              <a:buClr>
                <a:srgbClr val="000000"/>
              </a:buClr>
              <a:buSzPct val="80000"/>
              <a:buFont typeface="EB Garamond"/>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4" name="Picture 3"/>
          <p:cNvPicPr>
            <a:picLocks noChangeAspect="1"/>
          </p:cNvPicPr>
          <p:nvPr/>
        </p:nvPicPr>
        <p:blipFill>
          <a:blip r:embed="rId2"/>
          <a:stretch>
            <a:fillRect/>
          </a:stretch>
        </p:blipFill>
        <p:spPr>
          <a:xfrm>
            <a:off x="6392091" y="4313189"/>
            <a:ext cx="1419498" cy="554831"/>
          </a:xfrm>
          <a:prstGeom prst="rect">
            <a:avLst/>
          </a:prstGeom>
        </p:spPr>
      </p:pic>
    </p:spTree>
    <p:extLst>
      <p:ext uri="{BB962C8B-B14F-4D97-AF65-F5344CB8AC3E}">
        <p14:creationId xmlns:p14="http://schemas.microsoft.com/office/powerpoint/2010/main" val="253350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Choice Models – Assumptions on Errors Terms</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If </a:t>
            </a:r>
            <a:r>
              <a:rPr lang="en-US" sz="2400" i="1" dirty="0">
                <a:solidFill>
                  <a:schemeClr val="tx1"/>
                </a:solidFill>
                <a:latin typeface="Calibri" panose="020F0502020204030204" pitchFamily="34" charset="0"/>
                <a:cs typeface="Calibri" panose="020F0502020204030204" pitchFamily="34" charset="0"/>
              </a:rPr>
              <a:t>e</a:t>
            </a:r>
            <a:r>
              <a:rPr lang="en-US" sz="2400" i="1" baseline="-25000" dirty="0">
                <a:solidFill>
                  <a:schemeClr val="tx1"/>
                </a:solidFill>
                <a:latin typeface="Calibri" panose="020F0502020204030204" pitchFamily="34" charset="0"/>
                <a:cs typeface="Calibri" panose="020F0502020204030204" pitchFamily="34" charset="0"/>
              </a:rPr>
              <a:t>ij</a:t>
            </a:r>
            <a:r>
              <a:rPr lang="en-US" sz="2400" dirty="0">
                <a:solidFill>
                  <a:schemeClr val="tx1"/>
                </a:solidFill>
                <a:latin typeface="Calibri" panose="020F0502020204030204" pitchFamily="34" charset="0"/>
                <a:ea typeface="ヒラギノ角ゴ Pro W3" charset="-128"/>
                <a:cs typeface="Calibri" panose="020F0502020204030204" pitchFamily="34" charset="0"/>
              </a:rPr>
              <a:t> ~ N (0, sigma) then it is called Probit model</a:t>
            </a:r>
          </a:p>
          <a:p>
            <a:pPr marL="1097280" lvl="2" indent="-342900">
              <a:lnSpc>
                <a:spcPct val="100000"/>
              </a:lnSpc>
              <a:spcBef>
                <a:spcPts val="0"/>
              </a:spcBef>
              <a:spcAft>
                <a:spcPts val="0"/>
              </a:spcAft>
              <a:buClr>
                <a:srgbClr val="000000"/>
              </a:buClr>
              <a:buSzPct val="80000"/>
              <a:buFont typeface="EB Garamond"/>
              <a:buChar char="○"/>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Probit models are difficult to estimate as there is no closed form solutions, i.e., estimation only by simulation or numerically</a:t>
            </a:r>
          </a:p>
          <a:p>
            <a:pPr marL="1280160" lvl="3" indent="-342900">
              <a:lnSpc>
                <a:spcPct val="100000"/>
              </a:lnSpc>
              <a:spcBef>
                <a:spcPts val="0"/>
              </a:spcBef>
              <a:spcAft>
                <a:spcPts val="0"/>
              </a:spcAft>
              <a:buClr>
                <a:srgbClr val="000000"/>
              </a:buClr>
              <a:buSzPct val="80000"/>
              <a:buFont typeface="Wingdings" panose="05000000000000000000" pitchFamily="2" charset="2"/>
              <a:buChar char="§"/>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If </a:t>
            </a:r>
            <a:r>
              <a:rPr lang="en-US" sz="2400" i="1" dirty="0">
                <a:solidFill>
                  <a:schemeClr val="tx1"/>
                </a:solidFill>
                <a:latin typeface="Calibri" panose="020F0502020204030204" pitchFamily="34" charset="0"/>
                <a:cs typeface="Calibri" panose="020F0502020204030204" pitchFamily="34" charset="0"/>
              </a:rPr>
              <a:t>e</a:t>
            </a:r>
            <a:r>
              <a:rPr lang="en-US" sz="2400" i="1" baseline="-25000" dirty="0">
                <a:solidFill>
                  <a:schemeClr val="tx1"/>
                </a:solidFill>
                <a:latin typeface="Calibri" panose="020F0502020204030204" pitchFamily="34" charset="0"/>
                <a:cs typeface="Calibri" panose="020F0502020204030204" pitchFamily="34" charset="0"/>
              </a:rPr>
              <a:t>ij</a:t>
            </a:r>
            <a:r>
              <a:rPr lang="en-US" sz="2400" dirty="0">
                <a:solidFill>
                  <a:schemeClr val="tx1"/>
                </a:solidFill>
                <a:latin typeface="Calibri" panose="020F0502020204030204" pitchFamily="34" charset="0"/>
                <a:ea typeface="ヒラギノ角ゴ Pro W3" charset="-128"/>
                <a:cs typeface="Calibri" panose="020F0502020204030204" pitchFamily="34" charset="0"/>
              </a:rPr>
              <a:t> ~ Type -1 extreme value (i.e., logit errors), then it is called </a:t>
            </a:r>
            <a:r>
              <a:rPr lang="en-US" sz="2400" b="1" dirty="0">
                <a:solidFill>
                  <a:schemeClr val="tx1"/>
                </a:solidFill>
                <a:latin typeface="Calibri" panose="020F0502020204030204" pitchFamily="34" charset="0"/>
                <a:ea typeface="ヒラギノ角ゴ Pro W3" charset="-128"/>
                <a:cs typeface="Calibri" panose="020F0502020204030204" pitchFamily="34" charset="0"/>
              </a:rPr>
              <a:t>Logit</a:t>
            </a:r>
            <a:r>
              <a:rPr lang="en-US" sz="2400" dirty="0">
                <a:solidFill>
                  <a:schemeClr val="tx1"/>
                </a:solidFill>
                <a:latin typeface="Calibri" panose="020F0502020204030204" pitchFamily="34" charset="0"/>
                <a:ea typeface="ヒラギノ角ゴ Pro W3" charset="-128"/>
                <a:cs typeface="Calibri" panose="020F0502020204030204" pitchFamily="34" charset="0"/>
              </a:rPr>
              <a:t> model. Logit models have closed form solutions</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i="1" dirty="0">
                <a:solidFill>
                  <a:schemeClr val="tx1"/>
                </a:solidFill>
                <a:latin typeface="Calibri" panose="020F0502020204030204" pitchFamily="34" charset="0"/>
                <a:cs typeface="Calibri" panose="020F0502020204030204" pitchFamily="34" charset="0"/>
              </a:rPr>
              <a:t>e</a:t>
            </a:r>
            <a:r>
              <a:rPr lang="en-US" sz="2400" i="1" baseline="-25000" dirty="0">
                <a:solidFill>
                  <a:schemeClr val="tx1"/>
                </a:solidFill>
                <a:latin typeface="Calibri" panose="020F0502020204030204" pitchFamily="34" charset="0"/>
                <a:cs typeface="Calibri" panose="020F0502020204030204" pitchFamily="34" charset="0"/>
              </a:rPr>
              <a:t>ij</a:t>
            </a:r>
            <a:r>
              <a:rPr lang="en-US" sz="2400" dirty="0">
                <a:solidFill>
                  <a:schemeClr val="tx1"/>
                </a:solidFill>
                <a:latin typeface="Calibri" panose="020F0502020204030204" pitchFamily="34" charset="0"/>
                <a:ea typeface="ヒラギノ角ゴ Pro W3" charset="-128"/>
                <a:cs typeface="Calibri" panose="020F0502020204030204" pitchFamily="34" charset="0"/>
              </a:rPr>
              <a:t> ~ </a:t>
            </a:r>
            <a:r>
              <a:rPr lang="en-US" sz="2400" dirty="0">
                <a:solidFill>
                  <a:srgbClr val="FF0000"/>
                </a:solidFill>
                <a:latin typeface="Calibri" panose="020F0502020204030204" pitchFamily="34" charset="0"/>
                <a:ea typeface="ヒラギノ角ゴ Pro W3" charset="-128"/>
                <a:cs typeface="Calibri" panose="020F0502020204030204" pitchFamily="34" charset="0"/>
              </a:rPr>
              <a:t>independently, and identically distributed </a:t>
            </a:r>
            <a:r>
              <a:rPr lang="en-US" sz="2400" dirty="0">
                <a:solidFill>
                  <a:schemeClr val="tx1"/>
                </a:solidFill>
                <a:latin typeface="Calibri" panose="020F0502020204030204" pitchFamily="34" charset="0"/>
                <a:ea typeface="ヒラギノ角ゴ Pro W3" charset="-128"/>
                <a:cs typeface="Calibri" panose="020F0502020204030204" pitchFamily="34" charset="0"/>
              </a:rPr>
              <a:t>(across products, individuals, time), iid</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i="1" dirty="0">
                <a:solidFill>
                  <a:schemeClr val="tx1"/>
                </a:solidFill>
                <a:latin typeface="Calibri" panose="020F0502020204030204" pitchFamily="34" charset="0"/>
                <a:cs typeface="Calibri" panose="020F0502020204030204" pitchFamily="34" charset="0"/>
              </a:rPr>
              <a:t>e</a:t>
            </a:r>
            <a:r>
              <a:rPr lang="en-US" sz="2400" i="1" baseline="-25000" dirty="0">
                <a:solidFill>
                  <a:schemeClr val="tx1"/>
                </a:solidFill>
                <a:latin typeface="Calibri" panose="020F0502020204030204" pitchFamily="34" charset="0"/>
                <a:cs typeface="Calibri" panose="020F0502020204030204" pitchFamily="34" charset="0"/>
              </a:rPr>
              <a:t>ij</a:t>
            </a:r>
            <a:r>
              <a:rPr lang="en-US" sz="2400" dirty="0">
                <a:solidFill>
                  <a:schemeClr val="tx1"/>
                </a:solidFill>
                <a:latin typeface="Calibri" panose="020F0502020204030204" pitchFamily="34" charset="0"/>
                <a:ea typeface="ヒラギノ角ゴ Pro W3" charset="-128"/>
                <a:cs typeface="Calibri" panose="020F0502020204030204" pitchFamily="34" charset="0"/>
              </a:rPr>
              <a:t> ~ </a:t>
            </a:r>
            <a:r>
              <a:rPr lang="en-US" sz="2400" dirty="0">
                <a:solidFill>
                  <a:srgbClr val="FF0000"/>
                </a:solidFill>
                <a:latin typeface="Calibri" panose="020F0502020204030204" pitchFamily="34" charset="0"/>
                <a:ea typeface="ヒラギノ角ゴ Pro W3" charset="-128"/>
                <a:cs typeface="Calibri" panose="020F0502020204030204" pitchFamily="34" charset="0"/>
              </a:rPr>
              <a:t>independent of product attributes and observed data </a:t>
            </a:r>
            <a:r>
              <a:rPr lang="en-US" sz="2400" dirty="0">
                <a:solidFill>
                  <a:schemeClr val="tx1"/>
                </a:solidFill>
                <a:latin typeface="Calibri" panose="020F0502020204030204" pitchFamily="34" charset="0"/>
                <a:ea typeface="ヒラギノ角ゴ Pro W3" charset="-128"/>
                <a:cs typeface="Calibri" panose="020F0502020204030204" pitchFamily="34" charset="0"/>
              </a:rPr>
              <a:t>(X’s, demographics, etc.)</a:t>
            </a:r>
          </a:p>
          <a:p>
            <a:pPr marL="1097280" lvl="2" indent="-342900">
              <a:lnSpc>
                <a:spcPct val="100000"/>
              </a:lnSpc>
              <a:spcBef>
                <a:spcPts val="0"/>
              </a:spcBef>
              <a:spcAft>
                <a:spcPts val="0"/>
              </a:spcAft>
              <a:buClr>
                <a:srgbClr val="000000"/>
              </a:buClr>
              <a:buSzPct val="80000"/>
              <a:buFont typeface="EB Garamond"/>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p:txBody>
      </p:sp>
      <mc:AlternateContent xmlns:mc="http://schemas.openxmlformats.org/markup-compatibility/2006" xmlns:a14="http://schemas.microsoft.com/office/drawing/2010/main">
        <mc:Choice Requires="a14">
          <p:sp>
            <p:nvSpPr>
              <p:cNvPr id="4" name="TextBox 2"/>
              <p:cNvSpPr txBox="1"/>
              <p:nvPr/>
            </p:nvSpPr>
            <p:spPr>
              <a:xfrm>
                <a:off x="4319451" y="3675017"/>
                <a:ext cx="1942241" cy="3945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a:rPr>
                        <m:t>𝐹</m:t>
                      </m:r>
                      <m:d>
                        <m:dPr>
                          <m:ctrlPr>
                            <a:rPr lang="en-US" b="0" i="1" smtClean="0">
                              <a:latin typeface="Cambria Math" panose="02040503050406030204" pitchFamily="18" charset="0"/>
                            </a:rPr>
                          </m:ctrlPr>
                        </m:dPr>
                        <m:e>
                          <m:r>
                            <a:rPr lang="en-US" b="0" i="1" smtClean="0">
                              <a:latin typeface="Cambria Math"/>
                              <a:ea typeface="Cambria Math"/>
                            </a:rPr>
                            <m:t>𝜀</m:t>
                          </m:r>
                        </m:e>
                      </m:d>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p>
                            <m:sSupPr>
                              <m:ctrlPr>
                                <a:rPr lang="en-US" b="0" i="1" smtClean="0">
                                  <a:latin typeface="Cambria Math" panose="02040503050406030204" pitchFamily="18" charset="0"/>
                                  <a:ea typeface="Cambria Math"/>
                                </a:rPr>
                              </m:ctrlPr>
                            </m:sSupPr>
                            <m:e>
                              <m:r>
                                <a:rPr lang="en-US" b="0" i="1" smtClean="0">
                                  <a:latin typeface="Cambria Math"/>
                                  <a:ea typeface="Cambria Math"/>
                                </a:rPr>
                                <m:t>−</m:t>
                              </m:r>
                              <m:r>
                                <a:rPr lang="en-US" b="0" i="1" smtClean="0">
                                  <a:latin typeface="Cambria Math"/>
                                  <a:ea typeface="Cambria Math"/>
                                </a:rPr>
                                <m:t>𝑒</m:t>
                              </m:r>
                            </m:e>
                            <m:sup>
                              <m:r>
                                <a:rPr lang="en-US" b="0" i="1" smtClean="0">
                                  <a:latin typeface="Cambria Math"/>
                                  <a:ea typeface="Cambria Math"/>
                                </a:rPr>
                                <m:t>−</m:t>
                              </m:r>
                              <m:r>
                                <a:rPr lang="en-US" b="0" i="1" smtClean="0">
                                  <a:latin typeface="Cambria Math"/>
                                  <a:ea typeface="Cambria Math"/>
                                </a:rPr>
                                <m:t>𝜀</m:t>
                              </m:r>
                            </m:sup>
                          </m:sSup>
                        </m:sup>
                      </m:sSup>
                    </m:oMath>
                  </m:oMathPara>
                </a14:m>
                <a:endParaRPr lang="en-US" dirty="0"/>
              </a:p>
            </p:txBody>
          </p:sp>
        </mc:Choice>
        <mc:Fallback xmlns="">
          <p:sp>
            <p:nvSpPr>
              <p:cNvPr id="4" name="TextBox 2"/>
              <p:cNvSpPr txBox="1">
                <a:spLocks noRot="1" noChangeAspect="1" noMove="1" noResize="1" noEditPoints="1" noAdjustHandles="1" noChangeArrowheads="1" noChangeShapeType="1" noTextEdit="1"/>
              </p:cNvSpPr>
              <p:nvPr/>
            </p:nvSpPr>
            <p:spPr>
              <a:xfrm>
                <a:off x="4319451" y="3675017"/>
                <a:ext cx="1942241" cy="39459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6706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Probability of Choice in Logit Models</a:t>
            </a:r>
          </a:p>
        </p:txBody>
      </p:sp>
      <p:sp>
        <p:nvSpPr>
          <p:cNvPr id="3" name="Content Placeholder 2"/>
          <p:cNvSpPr>
            <a:spLocks noGrp="1"/>
          </p:cNvSpPr>
          <p:nvPr>
            <p:ph idx="1"/>
          </p:nvPr>
        </p:nvSpPr>
        <p:spPr>
          <a:xfrm>
            <a:off x="1097279" y="1744136"/>
            <a:ext cx="6583679"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If </a:t>
            </a:r>
            <a:r>
              <a:rPr lang="en-US" sz="2400" i="1" dirty="0">
                <a:solidFill>
                  <a:schemeClr val="tx1"/>
                </a:solidFill>
                <a:latin typeface="Calibri" panose="020F0502020204030204" pitchFamily="34" charset="0"/>
                <a:cs typeface="Calibri" panose="020F0502020204030204" pitchFamily="34" charset="0"/>
              </a:rPr>
              <a:t>e</a:t>
            </a:r>
            <a:r>
              <a:rPr lang="en-US" sz="2400" i="1" baseline="-25000" dirty="0">
                <a:solidFill>
                  <a:schemeClr val="tx1"/>
                </a:solidFill>
                <a:latin typeface="Calibri" panose="020F0502020204030204" pitchFamily="34" charset="0"/>
                <a:cs typeface="Calibri" panose="020F0502020204030204" pitchFamily="34" charset="0"/>
              </a:rPr>
              <a:t>ij</a:t>
            </a:r>
            <a:r>
              <a:rPr lang="en-US" sz="2400" dirty="0">
                <a:solidFill>
                  <a:schemeClr val="tx1"/>
                </a:solidFill>
                <a:latin typeface="Calibri" panose="020F0502020204030204" pitchFamily="34" charset="0"/>
                <a:ea typeface="ヒラギノ角ゴ Pro W3" charset="-128"/>
                <a:cs typeface="Calibri" panose="020F0502020204030204" pitchFamily="34" charset="0"/>
              </a:rPr>
              <a:t> ~ iid, Type -1 extreme value (i.e., logit errors), and customers maximize their utility then</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cs typeface="Calibri" panose="020F0502020204030204" pitchFamily="34" charset="0"/>
              </a:rPr>
              <a:t>P</a:t>
            </a:r>
            <a:r>
              <a:rPr lang="en-US" baseline="-25000" dirty="0">
                <a:solidFill>
                  <a:schemeClr val="tx1"/>
                </a:solidFill>
                <a:latin typeface="Calibri" panose="020F0502020204030204" pitchFamily="34" charset="0"/>
                <a:cs typeface="Calibri" panose="020F0502020204030204" pitchFamily="34" charset="0"/>
              </a:rPr>
              <a:t>ij </a:t>
            </a:r>
            <a:r>
              <a:rPr lang="en-US" dirty="0">
                <a:solidFill>
                  <a:schemeClr val="tx1"/>
                </a:solidFill>
                <a:latin typeface="Calibri" panose="020F0502020204030204" pitchFamily="34" charset="0"/>
                <a:ea typeface="ヒラギノ角ゴ Pro W3" charset="-128"/>
                <a:cs typeface="Calibri" panose="020F0502020204030204" pitchFamily="34" charset="0"/>
              </a:rPr>
              <a:t>=probability that customer i chooses product j</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cs typeface="Calibri" panose="020F0502020204030204" pitchFamily="34" charset="0"/>
              </a:rPr>
              <a:t>V</a:t>
            </a:r>
            <a:r>
              <a:rPr lang="en-US" baseline="-25000" dirty="0">
                <a:solidFill>
                  <a:schemeClr val="tx1"/>
                </a:solidFill>
                <a:latin typeface="Calibri" panose="020F0502020204030204" pitchFamily="34" charset="0"/>
                <a:cs typeface="Calibri" panose="020F0502020204030204" pitchFamily="34" charset="0"/>
              </a:rPr>
              <a:t>ij</a:t>
            </a:r>
            <a:r>
              <a:rPr lang="en-US" i="1"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ea typeface="ヒラギノ角ゴ Pro W3" charset="-128"/>
                <a:cs typeface="Calibri" panose="020F0502020204030204" pitchFamily="34" charset="0"/>
              </a:rPr>
              <a:t>=deterministic component of utility</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cs typeface="Calibri" panose="020F0502020204030204" pitchFamily="34" charset="0"/>
              </a:rPr>
              <a:t>P</a:t>
            </a:r>
            <a:r>
              <a:rPr lang="en-US" baseline="-25000" dirty="0">
                <a:solidFill>
                  <a:schemeClr val="tx1"/>
                </a:solidFill>
                <a:latin typeface="Calibri" panose="020F0502020204030204" pitchFamily="34" charset="0"/>
                <a:cs typeface="Calibri" panose="020F0502020204030204" pitchFamily="34" charset="0"/>
              </a:rPr>
              <a:t>ij</a:t>
            </a:r>
            <a:r>
              <a:rPr lang="en-US" dirty="0">
                <a:solidFill>
                  <a:schemeClr val="tx1"/>
                </a:solidFill>
                <a:latin typeface="Calibri" panose="020F0502020204030204" pitchFamily="34" charset="0"/>
                <a:cs typeface="Calibri" panose="020F0502020204030204" pitchFamily="34" charset="0"/>
              </a:rPr>
              <a:t> increases with V</a:t>
            </a:r>
            <a:r>
              <a:rPr lang="en-US" baseline="-25000" dirty="0">
                <a:solidFill>
                  <a:schemeClr val="tx1"/>
                </a:solidFill>
                <a:latin typeface="Calibri" panose="020F0502020204030204" pitchFamily="34" charset="0"/>
                <a:cs typeface="Calibri" panose="020F0502020204030204" pitchFamily="34" charset="0"/>
              </a:rPr>
              <a:t>ij</a:t>
            </a:r>
            <a:r>
              <a:rPr lang="en-US" i="1" baseline="-25000" dirty="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5" name="Picture 4"/>
          <p:cNvPicPr>
            <a:picLocks noChangeAspect="1"/>
          </p:cNvPicPr>
          <p:nvPr/>
        </p:nvPicPr>
        <p:blipFill>
          <a:blip r:embed="rId2"/>
          <a:stretch>
            <a:fillRect/>
          </a:stretch>
        </p:blipFill>
        <p:spPr>
          <a:xfrm>
            <a:off x="4417423" y="2755175"/>
            <a:ext cx="1371600" cy="1417320"/>
          </a:xfrm>
          <a:prstGeom prst="rect">
            <a:avLst/>
          </a:prstGeom>
        </p:spPr>
      </p:pic>
      <p:graphicFrame>
        <p:nvGraphicFramePr>
          <p:cNvPr id="6" name="Chart 5"/>
          <p:cNvGraphicFramePr>
            <a:graphicFrameLocks/>
          </p:cNvGraphicFramePr>
          <p:nvPr/>
        </p:nvGraphicFramePr>
        <p:xfrm>
          <a:off x="7680959" y="1881051"/>
          <a:ext cx="3648891" cy="24645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753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Deterministic component of utility</a:t>
            </a:r>
          </a:p>
        </p:txBody>
      </p:sp>
      <p:sp>
        <p:nvSpPr>
          <p:cNvPr id="3" name="Content Placeholder 2"/>
          <p:cNvSpPr>
            <a:spLocks noGrp="1"/>
          </p:cNvSpPr>
          <p:nvPr>
            <p:ph idx="1"/>
          </p:nvPr>
        </p:nvSpPr>
        <p:spPr>
          <a:xfrm>
            <a:off x="1097279" y="1744136"/>
            <a:ext cx="6583679"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i="1" dirty="0"/>
              <a:t>i </a:t>
            </a:r>
            <a:r>
              <a:rPr lang="en-US" dirty="0">
                <a:solidFill>
                  <a:schemeClr val="tx1"/>
                </a:solidFill>
                <a:latin typeface="Calibri" panose="020F0502020204030204" pitchFamily="34" charset="0"/>
                <a:ea typeface="ヒラギノ角ゴ Pro W3" charset="-128"/>
                <a:cs typeface="Calibri" panose="020F0502020204030204" pitchFamily="34" charset="0"/>
              </a:rPr>
              <a:t>=an index to represent customers, j is an index to represent products, and k is an index to represent attributes</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i="1" dirty="0"/>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i="1" dirty="0" err="1"/>
              <a:t>x</a:t>
            </a:r>
            <a:r>
              <a:rPr lang="en-US" i="1" baseline="-25000" dirty="0" err="1"/>
              <a:t>ijk</a:t>
            </a:r>
            <a:r>
              <a:rPr lang="en-US" i="1" baseline="-25000" dirty="0"/>
              <a:t> </a:t>
            </a:r>
            <a:r>
              <a:rPr lang="en-US" dirty="0">
                <a:solidFill>
                  <a:schemeClr val="tx1"/>
                </a:solidFill>
                <a:latin typeface="Calibri" panose="020F0502020204030204" pitchFamily="34" charset="0"/>
                <a:ea typeface="ヒラギノ角ゴ Pro W3" charset="-128"/>
                <a:cs typeface="Calibri" panose="020F0502020204030204" pitchFamily="34" charset="0"/>
              </a:rPr>
              <a:t>=i’s perception of attribute k for product j (observed to researcher)</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i="1" dirty="0"/>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i="1" dirty="0"/>
              <a:t>α</a:t>
            </a:r>
            <a:r>
              <a:rPr lang="en-US" i="1" baseline="-25000" dirty="0"/>
              <a:t>k </a:t>
            </a:r>
            <a:r>
              <a:rPr lang="en-US" dirty="0">
                <a:solidFill>
                  <a:schemeClr val="tx1"/>
                </a:solidFill>
                <a:latin typeface="Calibri" panose="020F0502020204030204" pitchFamily="34" charset="0"/>
                <a:ea typeface="ヒラギノ角ゴ Pro W3" charset="-128"/>
                <a:cs typeface="Calibri" panose="020F0502020204030204" pitchFamily="34" charset="0"/>
              </a:rPr>
              <a:t>=estimated coefficient to represent the impact of </a:t>
            </a:r>
            <a:r>
              <a:rPr lang="en-US" i="1" dirty="0" err="1"/>
              <a:t>x</a:t>
            </a:r>
            <a:r>
              <a:rPr lang="en-US" i="1" baseline="-25000" dirty="0" err="1"/>
              <a:t>ijk</a:t>
            </a:r>
            <a:r>
              <a:rPr lang="en-US" dirty="0">
                <a:solidFill>
                  <a:schemeClr val="tx1"/>
                </a:solidFill>
                <a:latin typeface="Calibri" panose="020F0502020204030204" pitchFamily="34" charset="0"/>
                <a:ea typeface="ヒラギノ角ゴ Pro W3" charset="-128"/>
                <a:cs typeface="Calibri" panose="020F0502020204030204" pitchFamily="34" charset="0"/>
              </a:rPr>
              <a:t> on the utility for attribute k of product j for customer I</a:t>
            </a:r>
          </a:p>
          <a:p>
            <a:pPr marL="1280160" lvl="3" indent="-342900">
              <a:lnSpc>
                <a:spcPct val="100000"/>
              </a:lnSpc>
              <a:spcBef>
                <a:spcPts val="0"/>
              </a:spcBef>
              <a:spcAft>
                <a:spcPts val="0"/>
              </a:spcAft>
              <a:buClr>
                <a:srgbClr val="000000"/>
              </a:buClr>
              <a:buSzPct val="80000"/>
              <a:buFont typeface="EB Garamond"/>
              <a:buChar char="○"/>
              <a:tabLst>
                <a:tab pos="862013" algn="l"/>
                <a:tab pos="2382838" algn="l"/>
              </a:tabLst>
              <a:defRPr/>
            </a:pPr>
            <a:r>
              <a:rPr lang="en-US" sz="1800" i="1" dirty="0"/>
              <a:t>α</a:t>
            </a:r>
            <a:r>
              <a:rPr lang="en-US" sz="1800" i="1" baseline="-25000" dirty="0"/>
              <a:t>k  </a:t>
            </a:r>
            <a:r>
              <a:rPr lang="en-CA" sz="1800" dirty="0">
                <a:solidFill>
                  <a:schemeClr val="tx1"/>
                </a:solidFill>
                <a:latin typeface="Calibri" panose="020F0502020204030204" pitchFamily="34" charset="0"/>
                <a:cs typeface="Calibri" panose="020F0502020204030204" pitchFamily="34" charset="0"/>
              </a:rPr>
              <a:t>positive: increase choice probability</a:t>
            </a:r>
          </a:p>
          <a:p>
            <a:pPr marL="1280160" lvl="3" indent="-342900">
              <a:lnSpc>
                <a:spcPct val="100000"/>
              </a:lnSpc>
              <a:spcBef>
                <a:spcPts val="0"/>
              </a:spcBef>
              <a:spcAft>
                <a:spcPts val="0"/>
              </a:spcAft>
              <a:buClr>
                <a:srgbClr val="000000"/>
              </a:buClr>
              <a:buSzPct val="80000"/>
              <a:buFont typeface="EB Garamond"/>
              <a:buChar char="○"/>
              <a:tabLst>
                <a:tab pos="862013" algn="l"/>
                <a:tab pos="2382838" algn="l"/>
              </a:tabLst>
              <a:defRPr/>
            </a:pPr>
            <a:r>
              <a:rPr lang="en-US" sz="1800" i="1" dirty="0"/>
              <a:t>α</a:t>
            </a:r>
            <a:r>
              <a:rPr lang="en-US" sz="1800" i="1" baseline="-25000" dirty="0"/>
              <a:t>k  </a:t>
            </a:r>
            <a:r>
              <a:rPr lang="en-CA" sz="1800" dirty="0">
                <a:solidFill>
                  <a:schemeClr val="tx1"/>
                </a:solidFill>
                <a:latin typeface="Calibri" panose="020F0502020204030204" pitchFamily="34" charset="0"/>
                <a:cs typeface="Calibri" panose="020F0502020204030204" pitchFamily="34" charset="0"/>
              </a:rPr>
              <a:t>negative: decrease choice probability</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p:txBody>
      </p:sp>
      <p:graphicFrame>
        <p:nvGraphicFramePr>
          <p:cNvPr id="6" name="Chart 5"/>
          <p:cNvGraphicFramePr>
            <a:graphicFrameLocks/>
          </p:cNvGraphicFramePr>
          <p:nvPr/>
        </p:nvGraphicFramePr>
        <p:xfrm>
          <a:off x="7680959" y="1881051"/>
          <a:ext cx="3648891" cy="2464526"/>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p:cNvPicPr>
            <a:picLocks noChangeAspect="1"/>
          </p:cNvPicPr>
          <p:nvPr/>
        </p:nvPicPr>
        <p:blipFill>
          <a:blip r:embed="rId3"/>
          <a:stretch>
            <a:fillRect/>
          </a:stretch>
        </p:blipFill>
        <p:spPr>
          <a:xfrm>
            <a:off x="3813298" y="1744136"/>
            <a:ext cx="1371024" cy="792725"/>
          </a:xfrm>
          <a:prstGeom prst="rect">
            <a:avLst/>
          </a:prstGeom>
        </p:spPr>
      </p:pic>
    </p:spTree>
    <p:extLst>
      <p:ext uri="{BB962C8B-B14F-4D97-AF65-F5344CB8AC3E}">
        <p14:creationId xmlns:p14="http://schemas.microsoft.com/office/powerpoint/2010/main" val="343794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Estimating Logit Choice Models </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b="1" dirty="0">
                <a:solidFill>
                  <a:schemeClr val="tx1"/>
                </a:solidFill>
                <a:latin typeface="Calibri" panose="020F0502020204030204" pitchFamily="34" charset="0"/>
                <a:cs typeface="Calibri" panose="020F0502020204030204" pitchFamily="34" charset="0"/>
              </a:rPr>
              <a:t>Inputs</a:t>
            </a:r>
            <a:r>
              <a:rPr lang="en-US" sz="2400" dirty="0">
                <a:solidFill>
                  <a:schemeClr val="tx1"/>
                </a:solidFill>
                <a:latin typeface="Calibri" panose="020F0502020204030204" pitchFamily="34" charset="0"/>
                <a:cs typeface="Calibri" panose="020F0502020204030204" pitchFamily="34" charset="0"/>
              </a:rPr>
              <a:t>: observed choice for customer i, product attributes Xs</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b="1" dirty="0">
                <a:solidFill>
                  <a:schemeClr val="tx1"/>
                </a:solidFill>
                <a:latin typeface="Calibri" panose="020F0502020204030204" pitchFamily="34" charset="0"/>
                <a:cs typeface="Calibri" panose="020F0502020204030204" pitchFamily="34" charset="0"/>
              </a:rPr>
              <a:t>Processing</a:t>
            </a:r>
            <a:r>
              <a:rPr lang="en-US" sz="2400" dirty="0">
                <a:solidFill>
                  <a:schemeClr val="tx1"/>
                </a:solidFill>
                <a:latin typeface="Calibri" panose="020F0502020204030204" pitchFamily="34" charset="0"/>
                <a:cs typeface="Calibri" panose="020F0502020204030204" pitchFamily="34" charset="0"/>
              </a:rPr>
              <a:t>: Model estimated using Maximum likelihood (MLE) or other simulation methods</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b="1" dirty="0">
                <a:solidFill>
                  <a:schemeClr val="tx1"/>
                </a:solidFill>
                <a:latin typeface="Calibri" panose="020F0502020204030204" pitchFamily="34" charset="0"/>
                <a:cs typeface="Calibri" panose="020F0502020204030204" pitchFamily="34" charset="0"/>
              </a:rPr>
              <a:t>Outputs</a:t>
            </a:r>
            <a:r>
              <a:rPr lang="en-US" sz="2400" dirty="0">
                <a:solidFill>
                  <a:schemeClr val="tx1"/>
                </a:solidFill>
                <a:latin typeface="Calibri" panose="020F0502020204030204" pitchFamily="34" charset="0"/>
                <a:cs typeface="Calibri" panose="020F0502020204030204" pitchFamily="34" charset="0"/>
              </a:rPr>
              <a:t> of estimation </a:t>
            </a:r>
          </a:p>
          <a:p>
            <a:pPr marL="1097280" lvl="2"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Estimated values and standard errors of α</a:t>
            </a:r>
            <a:r>
              <a:rPr lang="en-US" sz="2400" baseline="-25000" dirty="0">
                <a:solidFill>
                  <a:schemeClr val="tx1"/>
                </a:solidFill>
                <a:latin typeface="Calibri" panose="020F0502020204030204" pitchFamily="34" charset="0"/>
                <a:cs typeface="Calibri" panose="020F0502020204030204" pitchFamily="34" charset="0"/>
              </a:rPr>
              <a:t>k </a:t>
            </a:r>
          </a:p>
          <a:p>
            <a:pPr marL="1097280" lvl="2"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Estimated impact of α</a:t>
            </a:r>
            <a:r>
              <a:rPr lang="en-US" sz="2400" baseline="-25000" dirty="0">
                <a:solidFill>
                  <a:schemeClr val="tx1"/>
                </a:solidFill>
                <a:latin typeface="Calibri" panose="020F0502020204030204" pitchFamily="34" charset="0"/>
                <a:cs typeface="Calibri" panose="020F0502020204030204" pitchFamily="34" charset="0"/>
              </a:rPr>
              <a:t>k </a:t>
            </a:r>
            <a:r>
              <a:rPr lang="en-US" sz="24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sz="2400" dirty="0">
                <a:solidFill>
                  <a:schemeClr val="tx1"/>
                </a:solidFill>
                <a:latin typeface="Calibri" panose="020F0502020204030204" pitchFamily="34" charset="0"/>
                <a:cs typeface="Calibri" panose="020F0502020204030204" pitchFamily="34" charset="0"/>
              </a:rPr>
              <a:t>P</a:t>
            </a:r>
            <a:r>
              <a:rPr lang="en-US" sz="2400" baseline="-25000" dirty="0">
                <a:solidFill>
                  <a:schemeClr val="tx1"/>
                </a:solidFill>
                <a:latin typeface="Calibri" panose="020F0502020204030204" pitchFamily="34" charset="0"/>
                <a:cs typeface="Calibri" panose="020F0502020204030204" pitchFamily="34" charset="0"/>
              </a:rPr>
              <a:t>ij</a:t>
            </a:r>
            <a:r>
              <a:rPr lang="en-US" sz="2400" dirty="0">
                <a:solidFill>
                  <a:schemeClr val="tx1"/>
                </a:solidFill>
                <a:latin typeface="Calibri" panose="020F0502020204030204" pitchFamily="34" charset="0"/>
                <a:cs typeface="Calibri" panose="020F0502020204030204" pitchFamily="34" charset="0"/>
              </a:rPr>
              <a:t> </a:t>
            </a:r>
          </a:p>
          <a:p>
            <a:pPr marL="1097280" lvl="2"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Estimated choice probability P</a:t>
            </a:r>
            <a:r>
              <a:rPr lang="en-US" sz="2400" baseline="-25000" dirty="0">
                <a:solidFill>
                  <a:schemeClr val="tx1"/>
                </a:solidFill>
                <a:latin typeface="Calibri" panose="020F0502020204030204" pitchFamily="34" charset="0"/>
                <a:cs typeface="Calibri" panose="020F0502020204030204" pitchFamily="34" charset="0"/>
              </a:rPr>
              <a:t>ij</a:t>
            </a:r>
            <a:r>
              <a:rPr lang="en-US" sz="2400" dirty="0">
                <a:solidFill>
                  <a:schemeClr val="tx1"/>
                </a:solidFill>
                <a:latin typeface="Calibri" panose="020F0502020204030204" pitchFamily="34" charset="0"/>
                <a:cs typeface="Calibri" panose="020F0502020204030204" pitchFamily="34" charset="0"/>
              </a:rPr>
              <a:t> or marginal impact of X on P</a:t>
            </a:r>
          </a:p>
          <a:p>
            <a:pPr marL="1097280" lvl="2"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baseline="-25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585805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Marginal Impact of Attributes on Choice</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Own effect:</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Logit Elasticity: % change in choice probability P with a % change in X</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Own: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Cross</a:t>
            </a:r>
            <a:r>
              <a:rPr lang="en-US" sz="2400" dirty="0">
                <a:solidFill>
                  <a:schemeClr val="tx1"/>
                </a:solidFill>
                <a:latin typeface="Calibri" panose="020F0502020204030204" pitchFamily="34" charset="0"/>
                <a:cs typeface="Calibri" panose="020F0502020204030204" pitchFamily="34" charset="0"/>
              </a:rPr>
              <a:t> </a:t>
            </a:r>
          </a:p>
          <a:p>
            <a:pPr marL="548640" lvl="1" indent="0">
              <a:lnSpc>
                <a:spcPct val="100000"/>
              </a:lnSpc>
              <a:spcBef>
                <a:spcPts val="0"/>
              </a:spcBef>
              <a:spcAft>
                <a:spcPts val="0"/>
              </a:spcAft>
              <a:buClrTx/>
              <a:buSzPct val="100000"/>
              <a:buNone/>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Index </a:t>
            </a:r>
            <a:r>
              <a:rPr lang="en-US" sz="2400" i="1" dirty="0">
                <a:latin typeface="Calibri" panose="020F0502020204030204" pitchFamily="34" charset="0"/>
                <a:cs typeface="Calibri" panose="020F0502020204030204" pitchFamily="34" charset="0"/>
              </a:rPr>
              <a:t>l</a:t>
            </a:r>
            <a:r>
              <a:rPr lang="en-US" sz="2400" dirty="0">
                <a:solidFill>
                  <a:schemeClr val="tx1"/>
                </a:solidFill>
                <a:latin typeface="Calibri" panose="020F0502020204030204" pitchFamily="34" charset="0"/>
                <a:cs typeface="Calibri" panose="020F0502020204030204" pitchFamily="34" charset="0"/>
              </a:rPr>
              <a:t> does not entre in cross elasticity. How do you interpret it?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Hint: if there are three products, </a:t>
            </a:r>
            <a:r>
              <a:rPr lang="en-US" sz="1800" dirty="0" err="1">
                <a:solidFill>
                  <a:schemeClr val="tx1"/>
                </a:solidFill>
                <a:latin typeface="Calibri" panose="020F0502020204030204" pitchFamily="34" charset="0"/>
                <a:cs typeface="Calibri" panose="020F0502020204030204" pitchFamily="34" charset="0"/>
              </a:rPr>
              <a:t>l1</a:t>
            </a:r>
            <a:r>
              <a:rPr lang="en-US" sz="1800" dirty="0">
                <a:solidFill>
                  <a:schemeClr val="tx1"/>
                </a:solidFill>
                <a:latin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cs typeface="Calibri" panose="020F0502020204030204" pitchFamily="34" charset="0"/>
              </a:rPr>
              <a:t>l2</a:t>
            </a:r>
            <a:r>
              <a:rPr lang="en-US" sz="1800" dirty="0">
                <a:solidFill>
                  <a:schemeClr val="tx1"/>
                </a:solidFill>
                <a:latin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cs typeface="Calibri" panose="020F0502020204030204" pitchFamily="34" charset="0"/>
              </a:rPr>
              <a:t>l3</a:t>
            </a:r>
            <a:r>
              <a:rPr lang="en-US" sz="1800" dirty="0">
                <a:solidFill>
                  <a:schemeClr val="tx1"/>
                </a:solidFill>
                <a:latin typeface="Calibri" panose="020F0502020204030204" pitchFamily="34" charset="0"/>
                <a:cs typeface="Calibri" panose="020F0502020204030204" pitchFamily="34" charset="0"/>
              </a:rPr>
              <a:t> with choice probability (75%, 10%, 15%). If you drop the price of </a:t>
            </a:r>
            <a:r>
              <a:rPr lang="en-US" sz="1800" dirty="0" err="1">
                <a:solidFill>
                  <a:schemeClr val="tx1"/>
                </a:solidFill>
                <a:latin typeface="Calibri" panose="020F0502020204030204" pitchFamily="34" charset="0"/>
                <a:cs typeface="Calibri" panose="020F0502020204030204" pitchFamily="34" charset="0"/>
              </a:rPr>
              <a:t>l1</a:t>
            </a:r>
            <a:r>
              <a:rPr lang="en-US" sz="1800" dirty="0">
                <a:solidFill>
                  <a:schemeClr val="tx1"/>
                </a:solidFill>
                <a:latin typeface="Calibri" panose="020F0502020204030204" pitchFamily="34" charset="0"/>
                <a:cs typeface="Calibri" panose="020F0502020204030204" pitchFamily="34" charset="0"/>
              </a:rPr>
              <a:t>, and its choice probability goes up to 80%. What would be the change in choice probability of l2 and l3? </a:t>
            </a:r>
          </a:p>
          <a:p>
            <a:pPr marL="1280160" lvl="3"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rgbClr val="FF0000"/>
                </a:solidFill>
                <a:latin typeface="Calibri" panose="020F0502020204030204" pitchFamily="34" charset="0"/>
                <a:cs typeface="Calibri" panose="020F0502020204030204" pitchFamily="34" charset="0"/>
              </a:rPr>
              <a:t>5%, 10%</a:t>
            </a:r>
          </a:p>
          <a:p>
            <a:pPr marL="548640" lvl="1" indent="0">
              <a:lnSpc>
                <a:spcPct val="100000"/>
              </a:lnSpc>
              <a:spcBef>
                <a:spcPts val="0"/>
              </a:spcBef>
              <a:spcAft>
                <a:spcPts val="0"/>
              </a:spcAft>
              <a:buClrTx/>
              <a:buSzPct val="100000"/>
              <a:buNone/>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p:txBody>
      </p:sp>
      <p:graphicFrame>
        <p:nvGraphicFramePr>
          <p:cNvPr id="4" name="Object 2"/>
          <p:cNvGraphicFramePr>
            <a:graphicFrameLocks/>
          </p:cNvGraphicFramePr>
          <p:nvPr/>
        </p:nvGraphicFramePr>
        <p:xfrm>
          <a:off x="3979817" y="1744136"/>
          <a:ext cx="1774372" cy="777059"/>
        </p:xfrm>
        <a:graphic>
          <a:graphicData uri="http://schemas.openxmlformats.org/presentationml/2006/ole">
            <mc:AlternateContent xmlns:mc="http://schemas.openxmlformats.org/markup-compatibility/2006">
              <mc:Choice xmlns:v="urn:schemas-microsoft-com:vml" Requires="v">
                <p:oleObj name="Equation" r:id="rId2" imgW="1244520" imgH="431640" progId="Equation.3">
                  <p:embed/>
                </p:oleObj>
              </mc:Choice>
              <mc:Fallback>
                <p:oleObj name="Equation" r:id="rId2" imgW="1244520" imgH="431640" progId="Equation.3">
                  <p:embed/>
                  <p:pic>
                    <p:nvPicPr>
                      <p:cNvPr id="4" name="Object 2"/>
                      <p:cNvPicPr>
                        <a:picLocks noChangeArrowheads="1"/>
                      </p:cNvPicPr>
                      <p:nvPr/>
                    </p:nvPicPr>
                    <p:blipFill>
                      <a:blip r:embed="rId3"/>
                      <a:srcRect/>
                      <a:stretch>
                        <a:fillRect/>
                      </a:stretch>
                    </p:blipFill>
                    <p:spPr bwMode="auto">
                      <a:xfrm>
                        <a:off x="3979817" y="1744136"/>
                        <a:ext cx="1774372" cy="777059"/>
                      </a:xfrm>
                      <a:prstGeom prst="rect">
                        <a:avLst/>
                      </a:prstGeom>
                      <a:noFill/>
                      <a:ln>
                        <a:noFill/>
                      </a:ln>
                      <a:effectLst/>
                    </p:spPr>
                  </p:pic>
                </p:oleObj>
              </mc:Fallback>
            </mc:AlternateContent>
          </a:graphicData>
        </a:graphic>
      </p:graphicFrame>
      <p:graphicFrame>
        <p:nvGraphicFramePr>
          <p:cNvPr id="5" name="Object 4"/>
          <p:cNvGraphicFramePr>
            <a:graphicFrameLocks/>
          </p:cNvGraphicFramePr>
          <p:nvPr/>
        </p:nvGraphicFramePr>
        <p:xfrm>
          <a:off x="2938054" y="3648886"/>
          <a:ext cx="2083525" cy="390326"/>
        </p:xfrm>
        <a:graphic>
          <a:graphicData uri="http://schemas.openxmlformats.org/presentationml/2006/ole">
            <mc:AlternateContent xmlns:mc="http://schemas.openxmlformats.org/markup-compatibility/2006">
              <mc:Choice xmlns:v="urn:schemas-microsoft-com:vml" Requires="v">
                <p:oleObj name="Equation" r:id="rId4" imgW="1282680" imgH="253800" progId="Equation.3">
                  <p:embed/>
                </p:oleObj>
              </mc:Choice>
              <mc:Fallback>
                <p:oleObj name="Equation" r:id="rId4" imgW="1282680" imgH="253800" progId="Equation.3">
                  <p:embed/>
                  <p:pic>
                    <p:nvPicPr>
                      <p:cNvPr id="5" name="Object 4"/>
                      <p:cNvPicPr>
                        <a:picLocks noChangeArrowheads="1"/>
                      </p:cNvPicPr>
                      <p:nvPr/>
                    </p:nvPicPr>
                    <p:blipFill>
                      <a:blip r:embed="rId5"/>
                      <a:srcRect/>
                      <a:stretch>
                        <a:fillRect/>
                      </a:stretch>
                    </p:blipFill>
                    <p:spPr bwMode="auto">
                      <a:xfrm>
                        <a:off x="2938054" y="3648886"/>
                        <a:ext cx="2083525" cy="390326"/>
                      </a:xfrm>
                      <a:prstGeom prst="rect">
                        <a:avLst/>
                      </a:prstGeom>
                      <a:noFill/>
                      <a:ln>
                        <a:noFill/>
                      </a:ln>
                    </p:spPr>
                  </p:pic>
                </p:oleObj>
              </mc:Fallback>
            </mc:AlternateContent>
          </a:graphicData>
        </a:graphic>
      </p:graphicFrame>
      <p:graphicFrame>
        <p:nvGraphicFramePr>
          <p:cNvPr id="6" name="Object 5"/>
          <p:cNvGraphicFramePr>
            <a:graphicFrameLocks/>
          </p:cNvGraphicFramePr>
          <p:nvPr/>
        </p:nvGraphicFramePr>
        <p:xfrm>
          <a:off x="2938054" y="4159572"/>
          <a:ext cx="2083525" cy="403229"/>
        </p:xfrm>
        <a:graphic>
          <a:graphicData uri="http://schemas.openxmlformats.org/presentationml/2006/ole">
            <mc:AlternateContent xmlns:mc="http://schemas.openxmlformats.org/markup-compatibility/2006">
              <mc:Choice xmlns:v="urn:schemas-microsoft-com:vml" Requires="v">
                <p:oleObj name="Equation" r:id="rId6" imgW="1143000" imgH="253800" progId="Equation.3">
                  <p:embed/>
                </p:oleObj>
              </mc:Choice>
              <mc:Fallback>
                <p:oleObj name="Equation" r:id="rId6" imgW="1143000" imgH="253800" progId="Equation.3">
                  <p:embed/>
                  <p:pic>
                    <p:nvPicPr>
                      <p:cNvPr id="6" name="Object 5"/>
                      <p:cNvPicPr>
                        <a:picLocks noChangeArrowheads="1"/>
                      </p:cNvPicPr>
                      <p:nvPr/>
                    </p:nvPicPr>
                    <p:blipFill>
                      <a:blip r:embed="rId7"/>
                      <a:srcRect/>
                      <a:stretch>
                        <a:fillRect/>
                      </a:stretch>
                    </p:blipFill>
                    <p:spPr bwMode="auto">
                      <a:xfrm>
                        <a:off x="2938054" y="4159572"/>
                        <a:ext cx="2083525" cy="40322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9808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Estimating Logit Models – Other considerations </a:t>
            </a:r>
          </a:p>
        </p:txBody>
      </p:sp>
      <p:sp>
        <p:nvSpPr>
          <p:cNvPr id="3" name="Content Placeholder 2"/>
          <p:cNvSpPr>
            <a:spLocks noGrp="1"/>
          </p:cNvSpPr>
          <p:nvPr>
            <p:ph idx="1"/>
          </p:nvPr>
        </p:nvSpPr>
        <p:spPr>
          <a:xfrm>
            <a:off x="1097279" y="1744135"/>
            <a:ext cx="10058401" cy="448249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Normalization </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baseline="-25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baseline="-25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Two customers  Brenda and David will have the same choice probability for each product, even if their utility values are different</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Solution: </a:t>
            </a:r>
          </a:p>
          <a:p>
            <a:pPr marL="1097280" lvl="2" indent="-342900">
              <a:lnSpc>
                <a:spcPct val="100000"/>
              </a:lnSpc>
              <a:spcBef>
                <a:spcPts val="0"/>
              </a:spcBef>
              <a:spcAft>
                <a:spcPts val="0"/>
              </a:spcAft>
              <a:buClr>
                <a:srgbClr val="000000"/>
              </a:buClr>
              <a:buSzPct val="80000"/>
              <a:buFont typeface="EB Garamond"/>
              <a:buChar char="○"/>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If we have </a:t>
            </a:r>
            <a:r>
              <a:rPr lang="en-US" sz="1800" b="1" dirty="0">
                <a:solidFill>
                  <a:schemeClr val="tx1"/>
                </a:solidFill>
                <a:latin typeface="Calibri" panose="020F0502020204030204" pitchFamily="34" charset="0"/>
                <a:cs typeface="Calibri" panose="020F0502020204030204" pitchFamily="34" charset="0"/>
              </a:rPr>
              <a:t>alternative-specific</a:t>
            </a:r>
            <a:r>
              <a:rPr lang="en-US" sz="1800" dirty="0">
                <a:solidFill>
                  <a:schemeClr val="tx1"/>
                </a:solidFill>
                <a:latin typeface="Calibri" panose="020F0502020204030204" pitchFamily="34" charset="0"/>
                <a:cs typeface="Calibri" panose="020F0502020204030204" pitchFamily="34" charset="0"/>
              </a:rPr>
              <a:t> constants, we must normalize one to zero</a:t>
            </a:r>
          </a:p>
          <a:p>
            <a:pPr marL="1097280" lvl="2" indent="-342900">
              <a:lnSpc>
                <a:spcPct val="100000"/>
              </a:lnSpc>
              <a:spcBef>
                <a:spcPts val="0"/>
              </a:spcBef>
              <a:spcAft>
                <a:spcPts val="0"/>
              </a:spcAft>
              <a:buClr>
                <a:srgbClr val="000000"/>
              </a:buClr>
              <a:buSzPct val="80000"/>
              <a:buFont typeface="EB Garamond"/>
              <a:buChar char="○"/>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Add an outside good, with utility zero. </a:t>
            </a:r>
            <a:r>
              <a:rPr lang="en-US" sz="1800" dirty="0" err="1">
                <a:solidFill>
                  <a:schemeClr val="tx1"/>
                </a:solidFill>
                <a:latin typeface="Calibri" panose="020F0502020204030204" pitchFamily="34" charset="0"/>
                <a:cs typeface="Calibri" panose="020F0502020204030204" pitchFamily="34" charset="0"/>
              </a:rPr>
              <a:t>V</a:t>
            </a:r>
            <a:r>
              <a:rPr lang="en-US" sz="1800" baseline="-25000" dirty="0" err="1">
                <a:solidFill>
                  <a:schemeClr val="tx1"/>
                </a:solidFill>
                <a:latin typeface="Calibri" panose="020F0502020204030204" pitchFamily="34" charset="0"/>
                <a:cs typeface="Calibri" panose="020F0502020204030204" pitchFamily="34" charset="0"/>
              </a:rPr>
              <a:t>i0</a:t>
            </a:r>
            <a:r>
              <a:rPr lang="en-US" sz="1800" dirty="0">
                <a:solidFill>
                  <a:schemeClr val="tx1"/>
                </a:solidFill>
                <a:latin typeface="Calibri" panose="020F0502020204030204" pitchFamily="34" charset="0"/>
                <a:cs typeface="Calibri" panose="020F0502020204030204" pitchFamily="34" charset="0"/>
              </a:rPr>
              <a:t>=0</a:t>
            </a:r>
          </a:p>
          <a:p>
            <a:pPr marL="1097280" lvl="2" indent="-342900">
              <a:lnSpc>
                <a:spcPct val="100000"/>
              </a:lnSpc>
              <a:spcBef>
                <a:spcPts val="0"/>
              </a:spcBef>
              <a:spcAft>
                <a:spcPts val="0"/>
              </a:spcAft>
              <a:buClr>
                <a:srgbClr val="000000"/>
              </a:buClr>
              <a:buSzPct val="80000"/>
              <a:buFont typeface="EB Garamond"/>
              <a:buChar char="○"/>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4058721" y="1744136"/>
                <a:ext cx="3474194" cy="7099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𝑃</m:t>
                          </m:r>
                        </m:e>
                        <m:sub>
                          <m:r>
                            <a:rPr lang="en-US" b="0" i="1" smtClean="0">
                              <a:latin typeface="Cambria Math"/>
                            </a:rPr>
                            <m:t>𝑖𝑗</m:t>
                          </m:r>
                        </m:sub>
                      </m:sSub>
                      <m:r>
                        <a:rPr lang="en-US" b="0" i="1" smtClean="0">
                          <a:latin typeface="Cambria Math"/>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panose="02040503050406030204" pitchFamily="18" charset="0"/>
                                </a:rPr>
                                <m:t>𝑉</m:t>
                              </m:r>
                            </m:sup>
                          </m:sSup>
                        </m:num>
                        <m:den>
                          <m:nary>
                            <m:naryPr>
                              <m:chr m:val="∑"/>
                              <m:supHide m:val="on"/>
                              <m:ctrlPr>
                                <a:rPr lang="en-US" b="0" i="1" smtClean="0">
                                  <a:latin typeface="Cambria Math" panose="02040503050406030204" pitchFamily="18" charset="0"/>
                                </a:rPr>
                              </m:ctrlPr>
                            </m:naryPr>
                            <m:sub>
                              <m:r>
                                <a:rPr lang="en-US" b="0" i="1" smtClean="0">
                                  <a:latin typeface="Cambria Math"/>
                                </a:rPr>
                                <m:t>𝑙</m:t>
                              </m:r>
                            </m:sub>
                            <m:sup/>
                            <m:e>
                              <m:sSup>
                                <m:sSupPr>
                                  <m:ctrlPr>
                                    <a:rPr lang="en-US" b="0" i="1" smtClean="0">
                                      <a:latin typeface="Cambria Math" panose="02040503050406030204" pitchFamily="18" charset="0"/>
                                    </a:rPr>
                                  </m:ctrlPr>
                                </m:sSupPr>
                                <m:e>
                                  <m:r>
                                    <a:rPr lang="en-US" b="0" i="1" smtClean="0">
                                      <a:latin typeface="Cambria Math"/>
                                    </a:rPr>
                                    <m:t>𝑒</m:t>
                                  </m:r>
                                </m:e>
                                <m:sup>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𝑙</m:t>
                                      </m:r>
                                    </m:sub>
                                  </m:sSub>
                                </m:sup>
                              </m:sSup>
                            </m:e>
                          </m:nary>
                        </m:den>
                      </m:f>
                      <m:r>
                        <a:rPr lang="en-US" b="0" i="1" smtClean="0">
                          <a:latin typeface="Cambria Math"/>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𝑉</m:t>
                              </m:r>
                            </m:sup>
                          </m:sSup>
                        </m:num>
                        <m:den>
                          <m:nary>
                            <m:naryPr>
                              <m:chr m:val="∑"/>
                              <m:supHide m:val="on"/>
                              <m:ctrlPr>
                                <a:rPr lang="en-US" i="1">
                                  <a:latin typeface="Cambria Math" panose="02040503050406030204" pitchFamily="18" charset="0"/>
                                </a:rPr>
                              </m:ctrlPr>
                            </m:naryPr>
                            <m:sub>
                              <m:r>
                                <a:rPr lang="en-US" b="0" i="1" smtClean="0">
                                  <a:latin typeface="Cambria Math"/>
                                </a:rPr>
                                <m:t>𝑙</m:t>
                              </m:r>
                            </m:sub>
                            <m:sup/>
                            <m:e>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b="0" i="1" smtClean="0">
                                          <a:latin typeface="Cambria Math"/>
                                        </a:rPr>
                                        <m:t>𝑎</m:t>
                                      </m:r>
                                      <m:r>
                                        <a:rPr lang="en-US" b="0" i="1" smtClean="0">
                                          <a:latin typeface="Cambria Math"/>
                                        </a:rPr>
                                        <m:t>+</m:t>
                                      </m:r>
                                      <m:r>
                                        <a:rPr lang="en-US" i="1">
                                          <a:latin typeface="Cambria Math"/>
                                        </a:rPr>
                                        <m:t>𝑉</m:t>
                                      </m:r>
                                    </m:e>
                                    <m:sub>
                                      <m:r>
                                        <a:rPr lang="en-US" b="0" i="1" smtClean="0">
                                          <a:latin typeface="Cambria Math"/>
                                        </a:rPr>
                                        <m:t>𝑙</m:t>
                                      </m:r>
                                    </m:sub>
                                  </m:sSub>
                                </m:sup>
                              </m:sSup>
                            </m:e>
                          </m:nary>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058721" y="1744136"/>
                <a:ext cx="3474194" cy="709938"/>
              </a:xfrm>
              <a:prstGeom prst="rect">
                <a:avLst/>
              </a:prstGeom>
              <a:blipFill>
                <a:blip r:embed="rId2"/>
                <a:stretch>
                  <a:fillRect/>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747818" y="3820101"/>
          <a:ext cx="6096000" cy="111252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sz="1800" dirty="0">
                        <a:latin typeface="Calibri" panose="020F0502020204030204" pitchFamily="34" charset="0"/>
                        <a:cs typeface="Calibri" panose="020F0502020204030204" pitchFamily="34" charset="0"/>
                      </a:endParaRPr>
                    </a:p>
                  </a:txBody>
                  <a:tcPr/>
                </a:tc>
                <a:tc>
                  <a:txBody>
                    <a:bodyPr/>
                    <a:lstStyle/>
                    <a:p>
                      <a:r>
                        <a:rPr lang="en-CA" sz="1800" dirty="0"/>
                        <a:t>Brenda</a:t>
                      </a:r>
                      <a:endParaRPr lang="en-US" sz="1800" dirty="0">
                        <a:latin typeface="Calibri" panose="020F0502020204030204" pitchFamily="34" charset="0"/>
                        <a:cs typeface="Calibri" panose="020F0502020204030204" pitchFamily="34" charset="0"/>
                      </a:endParaRPr>
                    </a:p>
                  </a:txBody>
                  <a:tcPr/>
                </a:tc>
                <a:tc>
                  <a:txBody>
                    <a:bodyPr/>
                    <a:lstStyle/>
                    <a:p>
                      <a:r>
                        <a:rPr lang="en-CA" sz="1800" dirty="0"/>
                        <a:t>David</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CA" sz="1800" dirty="0"/>
                        <a:t>Labatt’s</a:t>
                      </a:r>
                      <a:endParaRPr lang="en-US" sz="1800" dirty="0">
                        <a:latin typeface="Calibri" panose="020F0502020204030204" pitchFamily="34" charset="0"/>
                        <a:cs typeface="Calibri" panose="020F0502020204030204" pitchFamily="34" charset="0"/>
                      </a:endParaRPr>
                    </a:p>
                  </a:txBody>
                  <a:tcPr/>
                </a:tc>
                <a:tc>
                  <a:txBody>
                    <a:bodyPr/>
                    <a:lstStyle/>
                    <a:p>
                      <a:r>
                        <a:rPr lang="en-CA" sz="1800" dirty="0"/>
                        <a:t>U</a:t>
                      </a:r>
                      <a:r>
                        <a:rPr lang="en-CA" sz="1800" baseline="-25000" dirty="0"/>
                        <a:t>BL</a:t>
                      </a:r>
                      <a:r>
                        <a:rPr lang="en-CA" sz="1800" dirty="0"/>
                        <a:t> = 1</a:t>
                      </a:r>
                      <a:endParaRPr lang="en-US" sz="1800" dirty="0">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dirty="0"/>
                        <a:t>U</a:t>
                      </a:r>
                      <a:r>
                        <a:rPr lang="en-CA" sz="1800" baseline="-25000" dirty="0"/>
                        <a:t>DL</a:t>
                      </a:r>
                      <a:r>
                        <a:rPr lang="en-CA" sz="1800" dirty="0"/>
                        <a:t> = 2</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r>
                        <a:rPr lang="en-CA" sz="1800" dirty="0"/>
                        <a:t>Molson</a:t>
                      </a:r>
                      <a:endParaRPr lang="en-US" sz="1800" dirty="0">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dirty="0"/>
                        <a:t>U</a:t>
                      </a:r>
                      <a:r>
                        <a:rPr lang="en-CA" sz="1800" baseline="-25000" dirty="0"/>
                        <a:t>BM</a:t>
                      </a:r>
                      <a:r>
                        <a:rPr lang="en-CA" sz="1800" dirty="0"/>
                        <a:t> = 3</a:t>
                      </a:r>
                      <a:endParaRPr lang="en-US" sz="1800" dirty="0">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dirty="0"/>
                        <a:t>U</a:t>
                      </a:r>
                      <a:r>
                        <a:rPr lang="en-CA" sz="1800" baseline="-25000" dirty="0"/>
                        <a:t>DM</a:t>
                      </a:r>
                      <a:r>
                        <a:rPr lang="en-CA" sz="1800" dirty="0"/>
                        <a:t> = 4</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0699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Limitations of Logit Models</a:t>
            </a:r>
          </a:p>
        </p:txBody>
      </p:sp>
      <p:sp>
        <p:nvSpPr>
          <p:cNvPr id="3" name="Content Placeholder 2"/>
          <p:cNvSpPr>
            <a:spLocks noGrp="1"/>
          </p:cNvSpPr>
          <p:nvPr>
            <p:ph idx="1"/>
          </p:nvPr>
        </p:nvSpPr>
        <p:spPr>
          <a:xfrm>
            <a:off x="1097280" y="1744135"/>
            <a:ext cx="6592390" cy="448249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Independence of Irrelevant Alternatives (</a:t>
            </a:r>
            <a:r>
              <a:rPr lang="en-US" sz="2400" dirty="0" err="1">
                <a:solidFill>
                  <a:schemeClr val="tx1"/>
                </a:solidFill>
                <a:latin typeface="Calibri" panose="020F0502020204030204" pitchFamily="34" charset="0"/>
                <a:cs typeface="Calibri" panose="020F0502020204030204" pitchFamily="34" charset="0"/>
              </a:rPr>
              <a:t>IIA</a:t>
            </a:r>
            <a:r>
              <a:rPr lang="en-US" sz="2400" dirty="0">
                <a:solidFill>
                  <a:schemeClr val="tx1"/>
                </a:solidFill>
                <a:latin typeface="Calibri" panose="020F0502020204030204" pitchFamily="34" charset="0"/>
                <a:cs typeface="Calibri" panose="020F0502020204030204" pitchFamily="34" charset="0"/>
              </a:rPr>
              <a:t>)</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Implies </a:t>
            </a:r>
            <a:r>
              <a:rPr lang="en-US" sz="1800" b="1" dirty="0">
                <a:solidFill>
                  <a:schemeClr val="tx1"/>
                </a:solidFill>
                <a:latin typeface="Calibri" panose="020F0502020204030204" pitchFamily="34" charset="0"/>
                <a:cs typeface="Calibri" panose="020F0502020204030204" pitchFamily="34" charset="0"/>
              </a:rPr>
              <a:t>proportional</a:t>
            </a:r>
            <a:r>
              <a:rPr lang="en-US" sz="1800" dirty="0">
                <a:solidFill>
                  <a:schemeClr val="tx1"/>
                </a:solidFill>
                <a:latin typeface="Calibri" panose="020F0502020204030204" pitchFamily="34" charset="0"/>
                <a:cs typeface="Calibri" panose="020F0502020204030204" pitchFamily="34" charset="0"/>
              </a:rPr>
              <a:t> substitution</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No persistent unobserved taste variation/heterogeneity</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No unobserved preferences for brands (some like Coke, some like Pepsi)</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No unobserved heterogeneity in price sensitivities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Random coefficients model can handle unobserved heterogeneity</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No serially correlated unobservable</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Similar to the above point – cannot have tastes be persistent (but not perfectly correlated) over time</a:t>
            </a:r>
          </a:p>
        </p:txBody>
      </p:sp>
      <mc:AlternateContent xmlns:mc="http://schemas.openxmlformats.org/markup-compatibility/2006" xmlns:a14="http://schemas.microsoft.com/office/drawing/2010/main">
        <mc:Choice Requires="a14">
          <p:sp>
            <p:nvSpPr>
              <p:cNvPr id="7" name="TextBox 6"/>
              <p:cNvSpPr txBox="1"/>
              <p:nvPr/>
            </p:nvSpPr>
            <p:spPr>
              <a:xfrm>
                <a:off x="8075712" y="1744135"/>
                <a:ext cx="3541522" cy="1502591"/>
              </a:xfrm>
              <a:prstGeom prst="rect">
                <a:avLst/>
              </a:prstGeom>
              <a:noFill/>
            </p:spPr>
            <p:txBody>
              <a:bodyPr wrap="square" rtlCol="0">
                <a:spAutoFit/>
              </a:bodyPr>
              <a:lstStyle/>
              <a:p>
                <a:r>
                  <a:rPr lang="en-US" b="0" dirty="0" err="1">
                    <a:latin typeface="Calibri" panose="020F0502020204030204" pitchFamily="34" charset="0"/>
                    <a:cs typeface="Calibri" panose="020F0502020204030204" pitchFamily="34" charset="0"/>
                  </a:rPr>
                  <a:t>IIA</a:t>
                </a:r>
                <a:endParaRPr lang="en-US" b="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𝑃</m:t>
                              </m:r>
                            </m:e>
                            <m:sub>
                              <m:r>
                                <a:rPr lang="en-US" i="1">
                                  <a:latin typeface="Cambria Math"/>
                                </a:rPr>
                                <m:t>𝑖</m:t>
                              </m:r>
                              <m:r>
                                <a:rPr lang="en-US" b="0" i="1" smtClean="0">
                                  <a:latin typeface="Cambria Math"/>
                                </a:rPr>
                                <m:t>𝑙</m:t>
                              </m:r>
                            </m:sub>
                          </m:sSub>
                        </m:num>
                        <m:den>
                          <m:sSub>
                            <m:sSubPr>
                              <m:ctrlPr>
                                <a:rPr lang="en-US" i="1">
                                  <a:latin typeface="Cambria Math" panose="02040503050406030204" pitchFamily="18" charset="0"/>
                                </a:rPr>
                              </m:ctrlPr>
                            </m:sSubPr>
                            <m:e>
                              <m:r>
                                <a:rPr lang="en-US" i="1">
                                  <a:latin typeface="Cambria Math"/>
                                </a:rPr>
                                <m:t>𝑃</m:t>
                              </m:r>
                            </m:e>
                            <m:sub>
                              <m:r>
                                <a:rPr lang="en-US" i="1">
                                  <a:latin typeface="Cambria Math"/>
                                </a:rPr>
                                <m:t>𝑖</m:t>
                              </m:r>
                              <m:r>
                                <a:rPr lang="en-US" b="0" i="1" smtClean="0">
                                  <a:latin typeface="Cambria Math"/>
                                </a:rPr>
                                <m:t>𝑚</m:t>
                              </m:r>
                            </m:sub>
                          </m:sSub>
                        </m:den>
                      </m:f>
                      <m:r>
                        <a:rPr lang="en-US" b="0" i="1" smtClean="0">
                          <a:latin typeface="Cambria Math"/>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𝑒</m:t>
                                  </m:r>
                                </m:e>
                                <m:sup>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num>
                            <m:den>
                              <m:nary>
                                <m:naryPr>
                                  <m:chr m:val="∑"/>
                                  <m:supHide m:val="on"/>
                                  <m:ctrlPr>
                                    <a:rPr lang="en-US" i="1">
                                      <a:latin typeface="Cambria Math" panose="02040503050406030204" pitchFamily="18" charset="0"/>
                                    </a:rPr>
                                  </m:ctrlPr>
                                </m:naryPr>
                                <m:sub>
                                  <m:r>
                                    <a:rPr lang="en-US" b="0" i="1" smtClean="0">
                                      <a:latin typeface="Cambria Math"/>
                                    </a:rPr>
                                    <m:t>𝑛</m:t>
                                  </m:r>
                                </m:sub>
                                <m:sup/>
                                <m:e>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𝑉</m:t>
                                          </m:r>
                                        </m:e>
                                        <m:sub>
                                          <m:r>
                                            <a:rPr lang="en-US" i="1">
                                              <a:latin typeface="Cambria Math"/>
                                            </a:rPr>
                                            <m:t>𝑖</m:t>
                                          </m:r>
                                          <m:r>
                                            <a:rPr lang="en-US" b="0" i="1" smtClean="0">
                                              <a:latin typeface="Cambria Math"/>
                                            </a:rPr>
                                            <m:t>𝑛</m:t>
                                          </m:r>
                                        </m:sub>
                                      </m:sSub>
                                    </m:sup>
                                  </m:sSup>
                                </m:e>
                              </m:nary>
                            </m:den>
                          </m:f>
                        </m:num>
                        <m:den>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𝑒</m:t>
                                  </m:r>
                                </m:e>
                                <m:sup>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up>
                              </m:sSup>
                            </m:num>
                            <m:den>
                              <m:nary>
                                <m:naryPr>
                                  <m:chr m:val="∑"/>
                                  <m:supHide m:val="on"/>
                                  <m:ctrlPr>
                                    <a:rPr lang="en-US" i="1">
                                      <a:latin typeface="Cambria Math" panose="02040503050406030204" pitchFamily="18" charset="0"/>
                                    </a:rPr>
                                  </m:ctrlPr>
                                </m:naryPr>
                                <m:sub>
                                  <m:r>
                                    <a:rPr lang="en-US" b="0" i="1" smtClean="0">
                                      <a:latin typeface="Cambria Math"/>
                                    </a:rPr>
                                    <m:t>𝑛</m:t>
                                  </m:r>
                                </m:sub>
                                <m:sup/>
                                <m:e>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𝑉</m:t>
                                          </m:r>
                                        </m:e>
                                        <m:sub>
                                          <m:r>
                                            <a:rPr lang="en-US" i="1">
                                              <a:latin typeface="Cambria Math"/>
                                            </a:rPr>
                                            <m:t>𝑖</m:t>
                                          </m:r>
                                          <m:r>
                                            <a:rPr lang="en-US" b="0" i="1" smtClean="0">
                                              <a:latin typeface="Cambria Math"/>
                                            </a:rPr>
                                            <m:t>𝑛</m:t>
                                          </m:r>
                                        </m:sub>
                                      </m:sSub>
                                    </m:sup>
                                  </m:sSup>
                                </m:e>
                              </m:nary>
                            </m:den>
                          </m:f>
                        </m:den>
                      </m:f>
                      <m:r>
                        <a:rPr lang="en-US" b="0" i="1" smtClean="0">
                          <a:latin typeface="Cambria Math"/>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𝑒</m:t>
                              </m:r>
                            </m:e>
                            <m:sup>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num>
                        <m:den>
                          <m:sSup>
                            <m:sSupPr>
                              <m:ctrlPr>
                                <a:rPr lang="en-US" i="1">
                                  <a:latin typeface="Cambria Math" panose="02040503050406030204" pitchFamily="18" charset="0"/>
                                </a:rPr>
                              </m:ctrlPr>
                            </m:sSupPr>
                            <m:e>
                              <m:r>
                                <a:rPr lang="en-US" i="1">
                                  <a:latin typeface="Cambria Math"/>
                                </a:rPr>
                                <m:t>𝑒</m:t>
                              </m:r>
                            </m:e>
                            <m:sup>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up>
                          </m:sSup>
                        </m:den>
                      </m:f>
                    </m:oMath>
                  </m:oMathPara>
                </a14:m>
                <a:endParaRPr lang="en-US" dirty="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075712" y="1744135"/>
                <a:ext cx="3541522" cy="1502591"/>
              </a:xfrm>
              <a:prstGeom prst="rect">
                <a:avLst/>
              </a:prstGeom>
              <a:blipFill>
                <a:blip r:embed="rId2"/>
                <a:stretch>
                  <a:fillRect l="-1549" t="-2024"/>
                </a:stretch>
              </a:blipFill>
            </p:spPr>
            <p:txBody>
              <a:bodyPr/>
              <a:lstStyle/>
              <a:p>
                <a:r>
                  <a:rPr lang="en-US">
                    <a:noFill/>
                  </a:rPr>
                  <a:t> </a:t>
                </a:r>
              </a:p>
            </p:txBody>
          </p:sp>
        </mc:Fallback>
      </mc:AlternateContent>
    </p:spTree>
    <p:extLst>
      <p:ext uri="{BB962C8B-B14F-4D97-AF65-F5344CB8AC3E}">
        <p14:creationId xmlns:p14="http://schemas.microsoft.com/office/powerpoint/2010/main" val="1704359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Limitations of Logit Models- </a:t>
            </a:r>
            <a:r>
              <a:rPr lang="en-US" sz="3200" spc="0" dirty="0" err="1">
                <a:solidFill>
                  <a:srgbClr val="0070C0"/>
                </a:solidFill>
                <a:latin typeface="Calibri" panose="020F0502020204030204" pitchFamily="34" charset="0"/>
                <a:cs typeface="Calibri" panose="020F0502020204030204" pitchFamily="34" charset="0"/>
              </a:rPr>
              <a:t>IIA</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7360"/>
            <a:ext cx="10058401" cy="448249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cs typeface="Calibri" panose="020F0502020204030204" pitchFamily="34" charset="0"/>
              </a:rPr>
              <a:t>Independence of Irrelevant Alternatives (</a:t>
            </a:r>
            <a:r>
              <a:rPr lang="en-US" dirty="0" err="1">
                <a:solidFill>
                  <a:schemeClr val="tx1"/>
                </a:solidFill>
                <a:latin typeface="Calibri" panose="020F0502020204030204" pitchFamily="34" charset="0"/>
                <a:cs typeface="Calibri" panose="020F0502020204030204" pitchFamily="34" charset="0"/>
              </a:rPr>
              <a:t>IIA</a:t>
            </a:r>
            <a:r>
              <a:rPr lang="en-US" dirty="0">
                <a:solidFill>
                  <a:schemeClr val="tx1"/>
                </a:solidFill>
                <a:latin typeface="Calibri" panose="020F0502020204030204" pitchFamily="34" charset="0"/>
                <a:cs typeface="Calibri" panose="020F0502020204030204" pitchFamily="34" charset="0"/>
              </a:rPr>
              <a:t>) implies </a:t>
            </a:r>
            <a:r>
              <a:rPr lang="en-US" b="1" dirty="0">
                <a:solidFill>
                  <a:schemeClr val="tx1"/>
                </a:solidFill>
                <a:latin typeface="Calibri" panose="020F0502020204030204" pitchFamily="34" charset="0"/>
                <a:cs typeface="Calibri" panose="020F0502020204030204" pitchFamily="34" charset="0"/>
              </a:rPr>
              <a:t>proportional</a:t>
            </a:r>
            <a:r>
              <a:rPr lang="en-US" dirty="0">
                <a:solidFill>
                  <a:schemeClr val="tx1"/>
                </a:solidFill>
                <a:latin typeface="Calibri" panose="020F0502020204030204" pitchFamily="34" charset="0"/>
                <a:cs typeface="Calibri" panose="020F0502020204030204" pitchFamily="34" charset="0"/>
              </a:rPr>
              <a:t> substitution</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cs typeface="Calibri" panose="020F0502020204030204" pitchFamily="34" charset="0"/>
              </a:rPr>
              <a:t>Suppose there are two transportation options: red bus and car</a:t>
            </a:r>
          </a:p>
          <a:p>
            <a:pPr marL="1280160" lvl="3"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These are chosen with probability ½ each; same utilities</a:t>
            </a:r>
          </a:p>
          <a:p>
            <a:pPr marL="1280160" lvl="3"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Now suppose that a transit authority wants to introduce a blue bus</a:t>
            </a:r>
          </a:p>
          <a:p>
            <a:pPr marL="1280160" lvl="3"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Riders perceive blue bus to be the same as red bus</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cs typeface="Calibri" panose="020F0502020204030204" pitchFamily="34" charset="0"/>
              </a:rPr>
              <a:t>We expect:</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cs typeface="Calibri" panose="020F0502020204030204" pitchFamily="34" charset="0"/>
              </a:rPr>
              <a:t>This is because the car riders see no change in their choice scenarios. It is still a choice between car and bus for them. Bus riders splits between red and blue bus because they both are exactly the same for riding purpose. However, </a:t>
            </a:r>
            <a:r>
              <a:rPr lang="en-US" dirty="0" err="1">
                <a:solidFill>
                  <a:schemeClr val="tx1"/>
                </a:solidFill>
                <a:latin typeface="Calibri" panose="020F0502020204030204" pitchFamily="34" charset="0"/>
                <a:cs typeface="Calibri" panose="020F0502020204030204" pitchFamily="34" charset="0"/>
              </a:rPr>
              <a:t>IIA</a:t>
            </a:r>
            <a:r>
              <a:rPr lang="en-US" dirty="0">
                <a:solidFill>
                  <a:schemeClr val="tx1"/>
                </a:solidFill>
                <a:latin typeface="Calibri" panose="020F0502020204030204" pitchFamily="34" charset="0"/>
                <a:cs typeface="Calibri" panose="020F0502020204030204" pitchFamily="34" charset="0"/>
              </a:rPr>
              <a:t> implies</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dirty="0">
              <a:solidFill>
                <a:schemeClr val="tx1"/>
              </a:solidFill>
              <a:latin typeface="Calibri" panose="020F0502020204030204" pitchFamily="34" charset="0"/>
              <a:cs typeface="Calibri" panose="020F0502020204030204" pitchFamily="34" charset="0"/>
            </a:endParaRPr>
          </a:p>
        </p:txBody>
      </p:sp>
      <p:graphicFrame>
        <p:nvGraphicFramePr>
          <p:cNvPr id="4" name="Object 3"/>
          <p:cNvGraphicFramePr>
            <a:graphicFrameLocks/>
          </p:cNvGraphicFramePr>
          <p:nvPr/>
        </p:nvGraphicFramePr>
        <p:xfrm>
          <a:off x="3753393" y="3840479"/>
          <a:ext cx="3502751" cy="262391"/>
        </p:xfrm>
        <a:graphic>
          <a:graphicData uri="http://schemas.openxmlformats.org/presentationml/2006/ole">
            <mc:AlternateContent xmlns:mc="http://schemas.openxmlformats.org/markup-compatibility/2006">
              <mc:Choice xmlns:v="urn:schemas-microsoft-com:vml" Requires="v">
                <p:oleObj name="Equation" r:id="rId2" imgW="2425680" imgH="228600" progId="Equation.3">
                  <p:embed/>
                </p:oleObj>
              </mc:Choice>
              <mc:Fallback>
                <p:oleObj name="Equation" r:id="rId2" imgW="2425680" imgH="228600" progId="Equation.3">
                  <p:embed/>
                  <p:pic>
                    <p:nvPicPr>
                      <p:cNvPr id="4" name="Object 3"/>
                      <p:cNvPicPr>
                        <a:picLocks noChangeArrowheads="1"/>
                      </p:cNvPicPr>
                      <p:nvPr/>
                    </p:nvPicPr>
                    <p:blipFill>
                      <a:blip r:embed="rId3"/>
                      <a:srcRect/>
                      <a:stretch>
                        <a:fillRect/>
                      </a:stretch>
                    </p:blipFill>
                    <p:spPr bwMode="auto">
                      <a:xfrm>
                        <a:off x="3753393" y="3840479"/>
                        <a:ext cx="3502751" cy="262391"/>
                      </a:xfrm>
                      <a:prstGeom prst="rect">
                        <a:avLst/>
                      </a:prstGeom>
                      <a:noFill/>
                      <a:ln>
                        <a:noFill/>
                      </a:ln>
                    </p:spPr>
                  </p:pic>
                </p:oleObj>
              </mc:Fallback>
            </mc:AlternateContent>
          </a:graphicData>
        </a:graphic>
      </p:graphicFrame>
      <p:graphicFrame>
        <p:nvGraphicFramePr>
          <p:cNvPr id="5" name="Object 4"/>
          <p:cNvGraphicFramePr>
            <a:graphicFrameLocks/>
          </p:cNvGraphicFramePr>
          <p:nvPr/>
        </p:nvGraphicFramePr>
        <p:xfrm>
          <a:off x="4528456" y="5260924"/>
          <a:ext cx="1950721" cy="567990"/>
        </p:xfrm>
        <a:graphic>
          <a:graphicData uri="http://schemas.openxmlformats.org/presentationml/2006/ole">
            <mc:AlternateContent xmlns:mc="http://schemas.openxmlformats.org/markup-compatibility/2006">
              <mc:Choice xmlns:v="urn:schemas-microsoft-com:vml" Requires="v">
                <p:oleObj name="Equation" r:id="rId4" imgW="1384200" imgH="431640" progId="Equation.3">
                  <p:embed/>
                </p:oleObj>
              </mc:Choice>
              <mc:Fallback>
                <p:oleObj name="Equation" r:id="rId4" imgW="1384200" imgH="431640" progId="Equation.3">
                  <p:embed/>
                  <p:pic>
                    <p:nvPicPr>
                      <p:cNvPr id="5" name="Object 4"/>
                      <p:cNvPicPr>
                        <a:picLocks noChangeArrowheads="1"/>
                      </p:cNvPicPr>
                      <p:nvPr/>
                    </p:nvPicPr>
                    <p:blipFill>
                      <a:blip r:embed="rId5"/>
                      <a:srcRect/>
                      <a:stretch>
                        <a:fillRect/>
                      </a:stretch>
                    </p:blipFill>
                    <p:spPr bwMode="auto">
                      <a:xfrm>
                        <a:off x="4528456" y="5260924"/>
                        <a:ext cx="1950721" cy="567990"/>
                      </a:xfrm>
                      <a:prstGeom prst="rect">
                        <a:avLst/>
                      </a:prstGeom>
                      <a:noFill/>
                      <a:ln>
                        <a:noFill/>
                      </a:ln>
                    </p:spPr>
                  </p:pic>
                </p:oleObj>
              </mc:Fallback>
            </mc:AlternateContent>
          </a:graphicData>
        </a:graphic>
      </p:graphicFrame>
      <p:graphicFrame>
        <p:nvGraphicFramePr>
          <p:cNvPr id="6" name="Object 5"/>
          <p:cNvGraphicFramePr>
            <a:graphicFrameLocks/>
          </p:cNvGraphicFramePr>
          <p:nvPr/>
        </p:nvGraphicFramePr>
        <p:xfrm>
          <a:off x="4171405" y="5923322"/>
          <a:ext cx="2942929" cy="328000"/>
        </p:xfrm>
        <a:graphic>
          <a:graphicData uri="http://schemas.openxmlformats.org/presentationml/2006/ole">
            <mc:AlternateContent xmlns:mc="http://schemas.openxmlformats.org/markup-compatibility/2006">
              <mc:Choice xmlns:v="urn:schemas-microsoft-com:vml" Requires="v">
                <p:oleObj name="Equation" r:id="rId6" imgW="2400120" imgH="228600" progId="Equation.3">
                  <p:embed/>
                </p:oleObj>
              </mc:Choice>
              <mc:Fallback>
                <p:oleObj name="Equation" r:id="rId6" imgW="2400120" imgH="228600" progId="Equation.3">
                  <p:embed/>
                  <p:pic>
                    <p:nvPicPr>
                      <p:cNvPr id="6" name="Object 5"/>
                      <p:cNvPicPr>
                        <a:picLocks noChangeArrowheads="1"/>
                      </p:cNvPicPr>
                      <p:nvPr/>
                    </p:nvPicPr>
                    <p:blipFill>
                      <a:blip r:embed="rId7"/>
                      <a:srcRect/>
                      <a:stretch>
                        <a:fillRect/>
                      </a:stretch>
                    </p:blipFill>
                    <p:spPr bwMode="auto">
                      <a:xfrm>
                        <a:off x="4171405" y="5923322"/>
                        <a:ext cx="2942929" cy="328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3226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Limitations of Logit Models- </a:t>
            </a:r>
            <a:r>
              <a:rPr lang="en-US" sz="3200" spc="0" dirty="0" err="1">
                <a:solidFill>
                  <a:srgbClr val="0070C0"/>
                </a:solidFill>
                <a:latin typeface="Calibri" panose="020F0502020204030204" pitchFamily="34" charset="0"/>
                <a:cs typeface="Calibri" panose="020F0502020204030204" pitchFamily="34" charset="0"/>
              </a:rPr>
              <a:t>IIA</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7360"/>
            <a:ext cx="10058401" cy="448249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cs typeface="Calibri" panose="020F0502020204030204" pitchFamily="34" charset="0"/>
              </a:rPr>
              <a:t>Independence of Irrelevant Alternatives (</a:t>
            </a:r>
            <a:r>
              <a:rPr lang="en-US" dirty="0" err="1">
                <a:solidFill>
                  <a:schemeClr val="tx1"/>
                </a:solidFill>
                <a:latin typeface="Calibri" panose="020F0502020204030204" pitchFamily="34" charset="0"/>
                <a:cs typeface="Calibri" panose="020F0502020204030204" pitchFamily="34" charset="0"/>
              </a:rPr>
              <a:t>IIA</a:t>
            </a:r>
            <a:r>
              <a:rPr lang="en-US" dirty="0">
                <a:solidFill>
                  <a:schemeClr val="tx1"/>
                </a:solidFill>
                <a:latin typeface="Calibri" panose="020F0502020204030204" pitchFamily="34" charset="0"/>
                <a:cs typeface="Calibri" panose="020F0502020204030204" pitchFamily="34" charset="0"/>
              </a:rPr>
              <a:t>) implies cross elasticity does not depend on own index. For example, change in price of bus ridership will affect car ridership equally, irrespective of attributes/features associated with the car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cs typeface="Calibri" panose="020F0502020204030204" pitchFamily="34" charset="0"/>
              </a:rPr>
              <a:t>Suppose we change an attribute of product </a:t>
            </a:r>
            <a:r>
              <a:rPr lang="en-US" i="1" dirty="0">
                <a:solidFill>
                  <a:schemeClr val="tx1"/>
                </a:solidFill>
                <a:latin typeface="Calibri" panose="020F0502020204030204" pitchFamily="34" charset="0"/>
                <a:cs typeface="Calibri" panose="020F0502020204030204" pitchFamily="34" charset="0"/>
              </a:rPr>
              <a:t>j</a:t>
            </a:r>
            <a:r>
              <a:rPr lang="en-US" dirty="0">
                <a:solidFill>
                  <a:schemeClr val="tx1"/>
                </a:solidFill>
                <a:latin typeface="Calibri" panose="020F0502020204030204" pitchFamily="34" charset="0"/>
                <a:cs typeface="Calibri" panose="020F0502020204030204" pitchFamily="34" charset="0"/>
              </a:rPr>
              <a:t> ≠ </a:t>
            </a:r>
            <a:r>
              <a:rPr lang="en-US" i="1" dirty="0">
                <a:solidFill>
                  <a:schemeClr val="tx1"/>
                </a:solidFill>
                <a:latin typeface="Calibri" panose="020F0502020204030204" pitchFamily="34" charset="0"/>
                <a:cs typeface="Calibri" panose="020F0502020204030204" pitchFamily="34" charset="0"/>
              </a:rPr>
              <a:t>l</a:t>
            </a:r>
            <a:r>
              <a:rPr lang="en-US" dirty="0">
                <a:solidFill>
                  <a:schemeClr val="tx1"/>
                </a:solidFill>
                <a:latin typeface="Calibri" panose="020F0502020204030204" pitchFamily="34" charset="0"/>
                <a:cs typeface="Calibri" panose="020F0502020204030204" pitchFamily="34" charset="0"/>
              </a:rPr>
              <a:t>, </a:t>
            </a:r>
            <a:r>
              <a:rPr lang="en-US" i="1" dirty="0">
                <a:solidFill>
                  <a:schemeClr val="tx1"/>
                </a:solidFill>
                <a:latin typeface="Calibri" panose="020F0502020204030204" pitchFamily="34" charset="0"/>
                <a:cs typeface="Calibri" panose="020F0502020204030204" pitchFamily="34" charset="0"/>
              </a:rPr>
              <a:t>m. </a:t>
            </a:r>
            <a:r>
              <a:rPr lang="en-US" dirty="0">
                <a:solidFill>
                  <a:schemeClr val="tx1"/>
                </a:solidFill>
                <a:latin typeface="Calibri" panose="020F0502020204030204" pitchFamily="34" charset="0"/>
                <a:cs typeface="Calibri" panose="020F0502020204030204" pitchFamily="34" charset="0"/>
              </a:rPr>
              <a:t>Then choice probability before (denoted 0) and after the change (denoted 1)</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sz="1800" dirty="0">
                <a:solidFill>
                  <a:schemeClr val="tx1"/>
                </a:solidFill>
                <a:latin typeface="Calibri" panose="020F0502020204030204" pitchFamily="34" charset="0"/>
                <a:cs typeface="Calibri" panose="020F0502020204030204" pitchFamily="34" charset="0"/>
              </a:rPr>
              <a:t>                                                 or </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cs typeface="Calibri" panose="020F0502020204030204" pitchFamily="34" charset="0"/>
              </a:rPr>
              <a:t>Choice probability of l and m, </a:t>
            </a:r>
            <a:r>
              <a:rPr lang="en-US" b="1" dirty="0">
                <a:solidFill>
                  <a:schemeClr val="tx1"/>
                </a:solidFill>
                <a:latin typeface="Calibri" panose="020F0502020204030204" pitchFamily="34" charset="0"/>
                <a:cs typeface="Calibri" panose="020F0502020204030204" pitchFamily="34" charset="0"/>
              </a:rPr>
              <a:t>after</a:t>
            </a:r>
            <a:r>
              <a:rPr lang="en-US" dirty="0">
                <a:solidFill>
                  <a:schemeClr val="tx1"/>
                </a:solidFill>
                <a:latin typeface="Calibri" panose="020F0502020204030204" pitchFamily="34" charset="0"/>
                <a:cs typeface="Calibri" panose="020F0502020204030204" pitchFamily="34" charset="0"/>
              </a:rPr>
              <a:t> the change in price of j are proportional to their respective choice probability </a:t>
            </a:r>
            <a:r>
              <a:rPr lang="en-US" b="1" dirty="0">
                <a:solidFill>
                  <a:schemeClr val="tx1"/>
                </a:solidFill>
                <a:latin typeface="Calibri" panose="020F0502020204030204" pitchFamily="34" charset="0"/>
                <a:cs typeface="Calibri" panose="020F0502020204030204" pitchFamily="34" charset="0"/>
              </a:rPr>
              <a:t>before</a:t>
            </a:r>
            <a:r>
              <a:rPr lang="en-US" dirty="0">
                <a:solidFill>
                  <a:schemeClr val="tx1"/>
                </a:solidFill>
                <a:latin typeface="Calibri" panose="020F0502020204030204" pitchFamily="34" charset="0"/>
                <a:cs typeface="Calibri" panose="020F0502020204030204" pitchFamily="34" charset="0"/>
              </a:rPr>
              <a:t> the change in the price of j </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cs typeface="Calibri" panose="020F0502020204030204" pitchFamily="34" charset="0"/>
              </a:rPr>
              <a:t>Intuition: if price of product </a:t>
            </a:r>
            <a:r>
              <a:rPr lang="en-US" i="1" dirty="0">
                <a:solidFill>
                  <a:schemeClr val="tx1"/>
                </a:solidFill>
                <a:latin typeface="Calibri" panose="020F0502020204030204" pitchFamily="34" charset="0"/>
                <a:cs typeface="Calibri" panose="020F0502020204030204" pitchFamily="34" charset="0"/>
              </a:rPr>
              <a:t>j</a:t>
            </a:r>
            <a:r>
              <a:rPr lang="en-US" dirty="0">
                <a:solidFill>
                  <a:schemeClr val="tx1"/>
                </a:solidFill>
                <a:latin typeface="Calibri" panose="020F0502020204030204" pitchFamily="34" charset="0"/>
                <a:cs typeface="Calibri" panose="020F0502020204030204" pitchFamily="34" charset="0"/>
              </a:rPr>
              <a:t> goes down, it draws an </a:t>
            </a:r>
            <a:r>
              <a:rPr lang="en-US" b="1" dirty="0">
                <a:solidFill>
                  <a:schemeClr val="tx1"/>
                </a:solidFill>
                <a:latin typeface="Calibri" panose="020F0502020204030204" pitchFamily="34" charset="0"/>
                <a:cs typeface="Calibri" panose="020F0502020204030204" pitchFamily="34" charset="0"/>
              </a:rPr>
              <a:t>equal proportion </a:t>
            </a:r>
            <a:r>
              <a:rPr lang="en-US" dirty="0">
                <a:solidFill>
                  <a:schemeClr val="tx1"/>
                </a:solidFill>
                <a:latin typeface="Calibri" panose="020F0502020204030204" pitchFamily="34" charset="0"/>
                <a:cs typeface="Calibri" panose="020F0502020204030204" pitchFamily="34" charset="0"/>
              </a:rPr>
              <a:t>of consumers from all other products.</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dirty="0">
              <a:solidFill>
                <a:schemeClr val="tx1"/>
              </a:solidFill>
              <a:latin typeface="Calibri" panose="020F0502020204030204" pitchFamily="34" charset="0"/>
              <a:cs typeface="Calibri" panose="020F0502020204030204" pitchFamily="34" charset="0"/>
            </a:endParaRPr>
          </a:p>
        </p:txBody>
      </p:sp>
      <p:graphicFrame>
        <p:nvGraphicFramePr>
          <p:cNvPr id="7" name="Object 6"/>
          <p:cNvGraphicFramePr>
            <a:graphicFrameLocks/>
          </p:cNvGraphicFramePr>
          <p:nvPr/>
        </p:nvGraphicFramePr>
        <p:xfrm>
          <a:off x="2360024" y="3492917"/>
          <a:ext cx="931817" cy="749399"/>
        </p:xfrm>
        <a:graphic>
          <a:graphicData uri="http://schemas.openxmlformats.org/presentationml/2006/ole">
            <mc:AlternateContent xmlns:mc="http://schemas.openxmlformats.org/markup-compatibility/2006">
              <mc:Choice xmlns:v="urn:schemas-microsoft-com:vml" Requires="v">
                <p:oleObj name="Equation" r:id="rId2" imgW="609480" imgH="457200" progId="Equation.3">
                  <p:embed/>
                </p:oleObj>
              </mc:Choice>
              <mc:Fallback>
                <p:oleObj name="Equation" r:id="rId2" imgW="609480" imgH="457200" progId="Equation.3">
                  <p:embed/>
                  <p:pic>
                    <p:nvPicPr>
                      <p:cNvPr id="7" name="Object 6"/>
                      <p:cNvPicPr>
                        <a:picLocks noChangeArrowheads="1"/>
                      </p:cNvPicPr>
                      <p:nvPr/>
                    </p:nvPicPr>
                    <p:blipFill>
                      <a:blip r:embed="rId3"/>
                      <a:srcRect/>
                      <a:stretch>
                        <a:fillRect/>
                      </a:stretch>
                    </p:blipFill>
                    <p:spPr bwMode="auto">
                      <a:xfrm>
                        <a:off x="2360024" y="3492917"/>
                        <a:ext cx="931817" cy="749399"/>
                      </a:xfrm>
                      <a:prstGeom prst="rect">
                        <a:avLst/>
                      </a:prstGeom>
                      <a:noFill/>
                      <a:ln>
                        <a:noFill/>
                      </a:ln>
                    </p:spPr>
                  </p:pic>
                </p:oleObj>
              </mc:Fallback>
            </mc:AlternateContent>
          </a:graphicData>
        </a:graphic>
      </p:graphicFrame>
      <p:graphicFrame>
        <p:nvGraphicFramePr>
          <p:cNvPr id="8" name="Object 7"/>
          <p:cNvGraphicFramePr>
            <a:graphicFrameLocks/>
          </p:cNvGraphicFramePr>
          <p:nvPr/>
        </p:nvGraphicFramePr>
        <p:xfrm>
          <a:off x="4380412" y="3701143"/>
          <a:ext cx="2147570" cy="412718"/>
        </p:xfrm>
        <a:graphic>
          <a:graphicData uri="http://schemas.openxmlformats.org/presentationml/2006/ole">
            <mc:AlternateContent xmlns:mc="http://schemas.openxmlformats.org/markup-compatibility/2006">
              <mc:Choice xmlns:v="urn:schemas-microsoft-com:vml" Requires="v">
                <p:oleObj name="Equation" r:id="rId4" imgW="1371600" imgH="241200" progId="Equation.3">
                  <p:embed/>
                </p:oleObj>
              </mc:Choice>
              <mc:Fallback>
                <p:oleObj name="Equation" r:id="rId4" imgW="1371600" imgH="241200" progId="Equation.3">
                  <p:embed/>
                  <p:pic>
                    <p:nvPicPr>
                      <p:cNvPr id="8" name="Object 7"/>
                      <p:cNvPicPr>
                        <a:picLocks noChangeArrowheads="1"/>
                      </p:cNvPicPr>
                      <p:nvPr/>
                    </p:nvPicPr>
                    <p:blipFill>
                      <a:blip r:embed="rId5"/>
                      <a:srcRect/>
                      <a:stretch>
                        <a:fillRect/>
                      </a:stretch>
                    </p:blipFill>
                    <p:spPr bwMode="auto">
                      <a:xfrm>
                        <a:off x="4380412" y="3701143"/>
                        <a:ext cx="2147570" cy="41271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0761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Supervised ML (Classification) </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Fundamentals of logistic regression  </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Logistic regression – Basic and Advanced</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Strengths and limitations of logistic regression</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Logistic regression as choice models –</a:t>
            </a:r>
            <a:r>
              <a:rPr lang="en-US" sz="2400" dirty="0">
                <a:solidFill>
                  <a:srgbClr val="000000"/>
                </a:solidFill>
                <a:latin typeface="Calibri" panose="020F0502020204030204" pitchFamily="34" charset="0"/>
                <a:cs typeface="Calibri" panose="020F0502020204030204" pitchFamily="34" charset="0"/>
                <a:sym typeface="EB Garamond"/>
              </a:rPr>
              <a:t> </a:t>
            </a:r>
            <a:r>
              <a:rPr lang="en-US" sz="1600" dirty="0">
                <a:solidFill>
                  <a:srgbClr val="000000"/>
                </a:solidFill>
                <a:latin typeface="Calibri" panose="020F0502020204030204" pitchFamily="34" charset="0"/>
                <a:cs typeface="Calibri" panose="020F0502020204030204" pitchFamily="34" charset="0"/>
                <a:sym typeface="EB Garamond"/>
              </a:rPr>
              <a:t>Database Marketing and Individual Level Targeting</a:t>
            </a:r>
            <a:endParaRPr lang="en-US" dirty="0">
              <a:solidFill>
                <a:srgbClr val="000000"/>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rPr>
              <a:t>Recency, Frequency and Monetary (RFM) value for targeted marketing</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rPr>
              <a:t>Understand scoring customers for individual targeting</a:t>
            </a:r>
          </a:p>
          <a:p>
            <a:pPr marL="1463040" lvl="4" indent="-365760">
              <a:lnSpc>
                <a:spcPct val="100000"/>
              </a:lnSpc>
              <a:spcBef>
                <a:spcPts val="0"/>
              </a:spcBef>
              <a:spcAft>
                <a:spcPts val="0"/>
              </a:spcAft>
              <a:buClrTx/>
              <a:buSzPct val="80000"/>
              <a:buFont typeface="Wingdings" panose="05000000000000000000" pitchFamily="2" charset="2"/>
              <a:buChar char="§"/>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Regression Model</a:t>
            </a:r>
          </a:p>
          <a:p>
            <a:pPr marL="1463040" lvl="4" indent="-365760">
              <a:lnSpc>
                <a:spcPct val="100000"/>
              </a:lnSpc>
              <a:spcBef>
                <a:spcPts val="0"/>
              </a:spcBef>
              <a:spcAft>
                <a:spcPts val="0"/>
              </a:spcAft>
              <a:buClrTx/>
              <a:buSzPct val="80000"/>
              <a:buFont typeface="Wingdings" panose="05000000000000000000" pitchFamily="2" charset="2"/>
              <a:buChar char="§"/>
              <a:tabLst>
                <a:tab pos="862013" algn="l"/>
                <a:tab pos="2382838" algn="l"/>
              </a:tabLst>
              <a:defRPr/>
            </a:pPr>
            <a:r>
              <a:rPr lang="en-CA" sz="1800" dirty="0">
                <a:solidFill>
                  <a:schemeClr val="tx1"/>
                </a:solidFill>
                <a:latin typeface="Calibri" panose="020F0502020204030204" pitchFamily="34" charset="0"/>
                <a:cs typeface="Calibri" panose="020F0502020204030204" pitchFamily="34" charset="0"/>
              </a:rPr>
              <a:t>Binary Logit</a:t>
            </a:r>
          </a:p>
          <a:p>
            <a:pPr marL="1463040" lvl="4" indent="-365760">
              <a:lnSpc>
                <a:spcPct val="100000"/>
              </a:lnSpc>
              <a:spcBef>
                <a:spcPts val="0"/>
              </a:spcBef>
              <a:spcAft>
                <a:spcPts val="0"/>
              </a:spcAft>
              <a:buClrTx/>
              <a:buSzPct val="80000"/>
              <a:buFont typeface="Wingdings" panose="05000000000000000000" pitchFamily="2" charset="2"/>
              <a:buChar char="§"/>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Expected profit</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Linear Discriminant Analysis (LDA)</a:t>
            </a:r>
          </a:p>
          <a:p>
            <a:pPr marL="548640" lvl="1" indent="0">
              <a:lnSpc>
                <a:spcPct val="100000"/>
              </a:lnSpc>
              <a:spcBef>
                <a:spcPts val="0"/>
              </a:spcBef>
              <a:spcAft>
                <a:spcPts val="0"/>
              </a:spcAft>
              <a:buClrTx/>
              <a:buSzPct val="100000"/>
              <a:buNone/>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2118934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Applications of choice / logit models </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Optimal pricing (demand estimates)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Estimates of cross-elasticities: own product cannibalization, substitution to competitor products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Estimates of cannibalization from new product introduction (but be careful of </a:t>
            </a:r>
            <a:r>
              <a:rPr lang="en-US" sz="2400" dirty="0" err="1">
                <a:solidFill>
                  <a:schemeClr val="tx1"/>
                </a:solidFill>
                <a:latin typeface="Calibri" panose="020F0502020204030204" pitchFamily="34" charset="0"/>
                <a:ea typeface="ヒラギノ角ゴ Pro W3" charset="-128"/>
                <a:cs typeface="Calibri" panose="020F0502020204030204" pitchFamily="34" charset="0"/>
              </a:rPr>
              <a:t>IIA</a:t>
            </a:r>
            <a:r>
              <a:rPr lang="en-US" sz="2400" dirty="0">
                <a:solidFill>
                  <a:schemeClr val="tx1"/>
                </a:solidFill>
                <a:latin typeface="Calibri" panose="020F0502020204030204" pitchFamily="34" charset="0"/>
                <a:ea typeface="ヒラギノ角ゴ Pro W3" charset="-128"/>
                <a:cs typeface="Calibri" panose="020F0502020204030204" pitchFamily="34" charset="0"/>
              </a:rPr>
              <a: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If demographics are used, helps to understand characteristics of types of consumers. For example, who is brand loyal, price sensitive, etc. </a:t>
            </a:r>
          </a:p>
          <a:p>
            <a:pPr marL="914400" lvl="1" indent="-365760">
              <a:lnSpc>
                <a:spcPct val="100000"/>
              </a:lnSpc>
              <a:spcBef>
                <a:spcPts val="0"/>
              </a:spcBef>
              <a:spcAft>
                <a:spcPts val="0"/>
              </a:spcAft>
              <a:buClrTx/>
              <a:buSzPct val="100000"/>
              <a:buFont typeface="Arial" panose="020B0604020202020204" pitchFamily="34" charset="0"/>
              <a:buChar char="•"/>
            </a:pPr>
            <a:endParaRPr lang="en-US" sz="32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spTree>
    <p:extLst>
      <p:ext uri="{BB962C8B-B14F-4D97-AF65-F5344CB8AC3E}">
        <p14:creationId xmlns:p14="http://schemas.microsoft.com/office/powerpoint/2010/main" val="955796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Database Marketing and Individual Level Targeting</a:t>
            </a:r>
            <a:br>
              <a:rPr lang="en-US" sz="3200" spc="0" dirty="0">
                <a:solidFill>
                  <a:srgbClr val="0070C0"/>
                </a:solidFill>
                <a:latin typeface="Calibri" panose="020F0502020204030204" pitchFamily="34" charset="0"/>
                <a:cs typeface="Calibri" panose="020F0502020204030204" pitchFamily="34" charset="0"/>
              </a:rPr>
            </a:b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098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Database Marketing and Individual Level Targeting</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Understand why marketers use Recency, Frequency and Monetary (RFM) value for targeted marketing</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Understand scoring customers for individual targeting</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Regression Model</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CA" sz="1800" dirty="0">
                <a:solidFill>
                  <a:schemeClr val="tx1"/>
                </a:solidFill>
                <a:latin typeface="Calibri" panose="020F0502020204030204" pitchFamily="34" charset="0"/>
                <a:cs typeface="Calibri" panose="020F0502020204030204" pitchFamily="34" charset="0"/>
              </a:rPr>
              <a:t>Binary Logit</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Expected profit</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Understand the use of validation data</a:t>
            </a:r>
          </a:p>
        </p:txBody>
      </p:sp>
    </p:spTree>
    <p:extLst>
      <p:ext uri="{BB962C8B-B14F-4D97-AF65-F5344CB8AC3E}">
        <p14:creationId xmlns:p14="http://schemas.microsoft.com/office/powerpoint/2010/main" val="160419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Importance of Database Marketing</a:t>
            </a:r>
          </a:p>
        </p:txBody>
      </p:sp>
      <p:sp>
        <p:nvSpPr>
          <p:cNvPr id="3" name="Content Placeholder 2"/>
          <p:cNvSpPr>
            <a:spLocks noGrp="1"/>
          </p:cNvSpPr>
          <p:nvPr>
            <p:ph idx="1"/>
          </p:nvPr>
        </p:nvSpPr>
        <p:spPr>
          <a:xfrm>
            <a:off x="1097279" y="1744136"/>
            <a:ext cx="5590904"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Direct mail has lowest cost per lead/order of $51.40 ($52.58 for pay-per-click, $60.50 for print, $190.49 for telemarketing, and $55.24 for email)</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“Direct mail is not cool, but it works, which is why it came back.”</a:t>
            </a:r>
            <a:endParaRPr lang="en-CA"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pic>
        <p:nvPicPr>
          <p:cNvPr id="4" name="Picture 3"/>
          <p:cNvPicPr>
            <a:picLocks noChangeAspect="1"/>
          </p:cNvPicPr>
          <p:nvPr/>
        </p:nvPicPr>
        <p:blipFill rotWithShape="1">
          <a:blip r:embed="rId2"/>
          <a:srcRect l="9829" t="14247" r="37711" b="12037"/>
          <a:stretch/>
        </p:blipFill>
        <p:spPr>
          <a:xfrm>
            <a:off x="6862354" y="1811385"/>
            <a:ext cx="3997234" cy="3013166"/>
          </a:xfrm>
          <a:prstGeom prst="rect">
            <a:avLst/>
          </a:prstGeom>
        </p:spPr>
      </p:pic>
    </p:spTree>
    <p:extLst>
      <p:ext uri="{BB962C8B-B14F-4D97-AF65-F5344CB8AC3E}">
        <p14:creationId xmlns:p14="http://schemas.microsoft.com/office/powerpoint/2010/main" val="1144242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Database Marketing - Activity</a:t>
            </a: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Suppose you run the mailing operation for a major catalog firm.  You have designed a new seasonal “Winter Catalog”.  You estimate the cost of mailing (including catalog and mailing cost) is $3. Currently you have a house list of approximately 5.6 million customers with past purchase records.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How would you create a “mailing list” for the “Winter Catalog” from your house list?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House List: List of your customers who have purchased at least once</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Rental list: Mailing list acquired externally, for customer acquisition only</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Direct mail response rate 3.7% for a house list and 1.0% for a prospect (rental) list</a:t>
            </a:r>
          </a:p>
          <a:p>
            <a:pPr marL="914400" lvl="1" indent="-365760">
              <a:lnSpc>
                <a:spcPct val="100000"/>
              </a:lnSpc>
              <a:spcBef>
                <a:spcPts val="0"/>
              </a:spcBef>
              <a:spcAft>
                <a:spcPts val="0"/>
              </a:spcAft>
              <a:buClrTx/>
              <a:buSzPct val="100000"/>
              <a:buFont typeface="Arial" panose="020B0604020202020204" pitchFamily="34" charset="0"/>
              <a:buChar char="•"/>
            </a:pPr>
            <a:endParaRPr lang="en-CA"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CA"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1185668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Recency, Frequency, and Money (RFM) Model</a:t>
            </a:r>
          </a:p>
        </p:txBody>
      </p:sp>
    </p:spTree>
    <p:extLst>
      <p:ext uri="{BB962C8B-B14F-4D97-AF65-F5344CB8AC3E}">
        <p14:creationId xmlns:p14="http://schemas.microsoft.com/office/powerpoint/2010/main" val="161836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Recency and its importance</a:t>
            </a:r>
          </a:p>
        </p:txBody>
      </p:sp>
      <p:sp>
        <p:nvSpPr>
          <p:cNvPr id="3" name="Content Placeholder 2"/>
          <p:cNvSpPr>
            <a:spLocks noGrp="1"/>
          </p:cNvSpPr>
          <p:nvPr>
            <p:ph idx="1"/>
          </p:nvPr>
        </p:nvSpPr>
        <p:spPr>
          <a:xfrm>
            <a:off x="1097279" y="1744136"/>
            <a:ext cx="5826036"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Recency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Time since </a:t>
            </a:r>
            <a:r>
              <a:rPr lang="en-US" sz="1800" b="1" u="sng" dirty="0">
                <a:solidFill>
                  <a:schemeClr val="tx1"/>
                </a:solidFill>
                <a:latin typeface="Calibri" panose="020F0502020204030204" pitchFamily="34" charset="0"/>
                <a:cs typeface="Calibri" panose="020F0502020204030204" pitchFamily="34" charset="0"/>
              </a:rPr>
              <a:t>last</a:t>
            </a:r>
            <a:r>
              <a:rPr lang="en-US" sz="1800" dirty="0">
                <a:solidFill>
                  <a:schemeClr val="tx1"/>
                </a:solidFill>
                <a:latin typeface="Calibri" panose="020F0502020204030204" pitchFamily="34" charset="0"/>
                <a:cs typeface="Calibri" panose="020F0502020204030204" pitchFamily="34" charset="0"/>
              </a:rPr>
              <a:t> purchase</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Example: A direct marketer with a house list of 2.1 million names conducted test mailing of a new offer to 30,000 names. 402 responded. 1.33% response rate</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Sort data by Recency, from smallest to largest, in quintile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5 groups, 30,000/5 = 6,000 names each group</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Compute average response rate per quintile group</a:t>
            </a:r>
            <a:endParaRPr lang="en-CA" sz="1800" dirty="0">
              <a:solidFill>
                <a:schemeClr val="tx1"/>
              </a:solidFill>
              <a:latin typeface="Calibri" panose="020F0502020204030204" pitchFamily="34" charset="0"/>
              <a:cs typeface="Calibri" panose="020F0502020204030204" pitchFamily="34" charset="0"/>
            </a:endParaRPr>
          </a:p>
        </p:txBody>
      </p:sp>
      <p:pic>
        <p:nvPicPr>
          <p:cNvPr id="4" name="Picture 3" descr="http://www.dbmarketing.com/articles/images/Art149.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919" y="1866056"/>
            <a:ext cx="3723761" cy="286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729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Frequency and its importance</a:t>
            </a:r>
          </a:p>
        </p:txBody>
      </p:sp>
      <p:sp>
        <p:nvSpPr>
          <p:cNvPr id="3" name="Content Placeholder 2"/>
          <p:cNvSpPr>
            <a:spLocks noGrp="1"/>
          </p:cNvSpPr>
          <p:nvPr>
            <p:ph idx="1"/>
          </p:nvPr>
        </p:nvSpPr>
        <p:spPr>
          <a:xfrm>
            <a:off x="1097279" y="1744136"/>
            <a:ext cx="5826036"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Frequency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b="1" dirty="0">
                <a:solidFill>
                  <a:schemeClr val="tx1"/>
                </a:solidFill>
                <a:latin typeface="Calibri" panose="020F0502020204030204" pitchFamily="34" charset="0"/>
                <a:cs typeface="Calibri" panose="020F0502020204030204" pitchFamily="34" charset="0"/>
              </a:rPr>
              <a:t>Number of purchases </a:t>
            </a:r>
            <a:r>
              <a:rPr lang="en-US" sz="1800" dirty="0">
                <a:solidFill>
                  <a:schemeClr val="tx1"/>
                </a:solidFill>
                <a:latin typeface="Calibri" panose="020F0502020204030204" pitchFamily="34" charset="0"/>
                <a:cs typeface="Calibri" panose="020F0502020204030204" pitchFamily="34" charset="0"/>
              </a:rPr>
              <a:t>in a given time period (e.g., last 2 years)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Sort data by Frequency, from largest to smallest, in quintile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5 groups, 30,000/5 = 6,000 each group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Compute average response rate per quintile group</a:t>
            </a:r>
          </a:p>
        </p:txBody>
      </p:sp>
      <p:pic>
        <p:nvPicPr>
          <p:cNvPr id="5" name="Picture 4" descr="http://www.dbmarketing.com/articles/images/Art14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792" y="1828800"/>
            <a:ext cx="3615888" cy="2793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500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Amount and its importance</a:t>
            </a:r>
          </a:p>
        </p:txBody>
      </p:sp>
      <p:sp>
        <p:nvSpPr>
          <p:cNvPr id="3" name="Content Placeholder 2"/>
          <p:cNvSpPr>
            <a:spLocks noGrp="1"/>
          </p:cNvSpPr>
          <p:nvPr>
            <p:ph idx="1"/>
          </p:nvPr>
        </p:nvSpPr>
        <p:spPr>
          <a:xfrm>
            <a:off x="1097279" y="1744136"/>
            <a:ext cx="5826036"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Money (or amount)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b="1" dirty="0">
                <a:solidFill>
                  <a:schemeClr val="tx1"/>
                </a:solidFill>
                <a:latin typeface="Calibri" panose="020F0502020204030204" pitchFamily="34" charset="0"/>
                <a:cs typeface="Calibri" panose="020F0502020204030204" pitchFamily="34" charset="0"/>
              </a:rPr>
              <a:t>Average amount</a:t>
            </a:r>
            <a:r>
              <a:rPr lang="en-US" sz="1800" dirty="0">
                <a:solidFill>
                  <a:schemeClr val="tx1"/>
                </a:solidFill>
                <a:latin typeface="Calibri" panose="020F0502020204030204" pitchFamily="34" charset="0"/>
                <a:cs typeface="Calibri" panose="020F0502020204030204" pitchFamily="34" charset="0"/>
              </a:rPr>
              <a:t> per purchase</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Sort data by “amount”, from largest to smallest, in quintile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5 groups, 30,000/5 = 6,000 each group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Compute average response rate per quintile group</a:t>
            </a:r>
          </a:p>
        </p:txBody>
      </p:sp>
      <p:pic>
        <p:nvPicPr>
          <p:cNvPr id="6" name="Picture 5" descr="http://www.dbmarketing.com/articles/images/Art149.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112" y="1854926"/>
            <a:ext cx="3566568" cy="2755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807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RFM cells – combining R, F, and M (5 x 5 x 5 = 125) </a:t>
            </a:r>
          </a:p>
        </p:txBody>
      </p:sp>
      <p:graphicFrame>
        <p:nvGraphicFramePr>
          <p:cNvPr id="7" name="Table 6"/>
          <p:cNvGraphicFramePr>
            <a:graphicFrameLocks noGrp="1"/>
          </p:cNvGraphicFramePr>
          <p:nvPr/>
        </p:nvGraphicFramePr>
        <p:xfrm>
          <a:off x="4754879" y="1915886"/>
          <a:ext cx="2209800" cy="4038600"/>
        </p:xfrm>
        <a:graphic>
          <a:graphicData uri="http://schemas.openxmlformats.org/drawingml/2006/table">
            <a:tbl>
              <a:tblPr>
                <a:tableStyleId>{5C22544A-7EE6-4342-B048-85BDC9FD1C3A}</a:tableStyleId>
              </a:tblPr>
              <a:tblGrid>
                <a:gridCol w="944880">
                  <a:extLst>
                    <a:ext uri="{9D8B030D-6E8A-4147-A177-3AD203B41FA5}">
                      <a16:colId xmlns:a16="http://schemas.microsoft.com/office/drawing/2014/main" val="20000"/>
                    </a:ext>
                  </a:extLst>
                </a:gridCol>
                <a:gridCol w="1264920">
                  <a:extLst>
                    <a:ext uri="{9D8B030D-6E8A-4147-A177-3AD203B41FA5}">
                      <a16:colId xmlns:a16="http://schemas.microsoft.com/office/drawing/2014/main" val="20001"/>
                    </a:ext>
                  </a:extLst>
                </a:gridCol>
              </a:tblGrid>
              <a:tr h="304800">
                <a:tc>
                  <a:txBody>
                    <a:bodyPr/>
                    <a:lstStyle/>
                    <a:p>
                      <a:pPr algn="ctr" fontAlgn="b"/>
                      <a:r>
                        <a:rPr lang="en-CA" sz="1600" u="none" strike="noStrike" dirty="0">
                          <a:effectLst/>
                          <a:latin typeface="Calibri" panose="020F0502020204030204" pitchFamily="34" charset="0"/>
                          <a:cs typeface="Calibri" panose="020F0502020204030204" pitchFamily="34" charset="0"/>
                        </a:rPr>
                        <a:t>RFM Cells</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600" u="none" strike="noStrike">
                          <a:effectLst/>
                          <a:latin typeface="Calibri" panose="020F0502020204030204" pitchFamily="34" charset="0"/>
                          <a:cs typeface="Calibri" panose="020F0502020204030204" pitchFamily="34" charset="0"/>
                        </a:rPr>
                        <a:t>Response Rate</a:t>
                      </a:r>
                      <a:endParaRPr lang="en-CA"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1150">
                <a:tc>
                  <a:txBody>
                    <a:bodyPr/>
                    <a:lstStyle/>
                    <a:p>
                      <a:pPr algn="ctr" fontAlgn="ctr"/>
                      <a:r>
                        <a:rPr lang="en-CA" sz="1600" u="none" strike="noStrike" dirty="0">
                          <a:effectLst/>
                          <a:latin typeface="Calibri" panose="020F0502020204030204" pitchFamily="34" charset="0"/>
                          <a:cs typeface="Calibri" panose="020F0502020204030204" pitchFamily="34" charset="0"/>
                        </a:rPr>
                        <a:t>555</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u="none" strike="noStrike">
                          <a:effectLst/>
                          <a:latin typeface="Calibri" panose="020F0502020204030204" pitchFamily="34" charset="0"/>
                          <a:cs typeface="Calibri" panose="020F0502020204030204" pitchFamily="34" charset="0"/>
                        </a:rPr>
                        <a:t>8.33%</a:t>
                      </a:r>
                      <a:endParaRPr lang="en-CA"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1150">
                <a:tc>
                  <a:txBody>
                    <a:bodyPr/>
                    <a:lstStyle/>
                    <a:p>
                      <a:pPr algn="ctr" fontAlgn="ctr"/>
                      <a:r>
                        <a:rPr lang="en-CA" sz="1600" u="none" strike="noStrike">
                          <a:effectLst/>
                          <a:latin typeface="Calibri" panose="020F0502020204030204" pitchFamily="34" charset="0"/>
                          <a:cs typeface="Calibri" panose="020F0502020204030204" pitchFamily="34" charset="0"/>
                        </a:rPr>
                        <a:t>554</a:t>
                      </a:r>
                      <a:endParaRPr lang="en-CA"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u="none" strike="noStrike" dirty="0">
                          <a:effectLst/>
                          <a:latin typeface="Calibri" panose="020F0502020204030204" pitchFamily="34" charset="0"/>
                          <a:cs typeface="Calibri" panose="020F0502020204030204" pitchFamily="34" charset="0"/>
                        </a:rPr>
                        <a:t>6.66%</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1150">
                <a:tc>
                  <a:txBody>
                    <a:bodyPr/>
                    <a:lstStyle/>
                    <a:p>
                      <a:pPr algn="ctr" fontAlgn="ctr"/>
                      <a:r>
                        <a:rPr lang="en-CA" sz="1600" u="none" strike="noStrike">
                          <a:effectLst/>
                          <a:latin typeface="Calibri" panose="020F0502020204030204" pitchFamily="34" charset="0"/>
                          <a:cs typeface="Calibri" panose="020F0502020204030204" pitchFamily="34" charset="0"/>
                        </a:rPr>
                        <a:t>553</a:t>
                      </a:r>
                      <a:endParaRPr lang="en-CA"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u="none" strike="noStrike" dirty="0">
                          <a:effectLst/>
                          <a:latin typeface="Calibri" panose="020F0502020204030204" pitchFamily="34" charset="0"/>
                          <a:cs typeface="Calibri" panose="020F0502020204030204" pitchFamily="34" charset="0"/>
                        </a:rPr>
                        <a:t>5.42%</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1150">
                <a:tc>
                  <a:txBody>
                    <a:bodyPr/>
                    <a:lstStyle/>
                    <a:p>
                      <a:pPr algn="ctr" fontAlgn="ctr"/>
                      <a:r>
                        <a:rPr lang="en-CA" sz="1600" u="none" strike="noStrike">
                          <a:effectLst/>
                          <a:latin typeface="Calibri" panose="020F0502020204030204" pitchFamily="34" charset="0"/>
                          <a:cs typeface="Calibri" panose="020F0502020204030204" pitchFamily="34" charset="0"/>
                        </a:rPr>
                        <a:t>552</a:t>
                      </a:r>
                      <a:endParaRPr lang="en-CA"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u="none" strike="noStrike" dirty="0">
                          <a:effectLst/>
                          <a:latin typeface="Calibri" panose="020F0502020204030204" pitchFamily="34" charset="0"/>
                          <a:cs typeface="Calibri" panose="020F0502020204030204" pitchFamily="34" charset="0"/>
                        </a:rPr>
                        <a:t>4.17%</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11150">
                <a:tc>
                  <a:txBody>
                    <a:bodyPr/>
                    <a:lstStyle/>
                    <a:p>
                      <a:pPr algn="ctr" fontAlgn="ctr"/>
                      <a:r>
                        <a:rPr lang="en-CA" sz="1600" u="none" strike="noStrike">
                          <a:effectLst/>
                          <a:latin typeface="Calibri" panose="020F0502020204030204" pitchFamily="34" charset="0"/>
                          <a:cs typeface="Calibri" panose="020F0502020204030204" pitchFamily="34" charset="0"/>
                        </a:rPr>
                        <a:t>551</a:t>
                      </a:r>
                      <a:endParaRPr lang="en-CA"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u="none" strike="noStrike" dirty="0">
                          <a:effectLst/>
                          <a:latin typeface="Calibri" panose="020F0502020204030204" pitchFamily="34" charset="0"/>
                          <a:cs typeface="Calibri" panose="020F0502020204030204" pitchFamily="34" charset="0"/>
                        </a:rPr>
                        <a:t>4.58%</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1150">
                <a:tc>
                  <a:txBody>
                    <a:bodyPr/>
                    <a:lstStyle/>
                    <a:p>
                      <a:pPr algn="ctr" fontAlgn="ctr"/>
                      <a:r>
                        <a:rPr lang="en-CA" sz="1600" u="none" strike="noStrike">
                          <a:effectLst/>
                          <a:latin typeface="Calibri" panose="020F0502020204030204" pitchFamily="34" charset="0"/>
                          <a:cs typeface="Calibri" panose="020F0502020204030204" pitchFamily="34" charset="0"/>
                        </a:rPr>
                        <a:t>545</a:t>
                      </a:r>
                      <a:endParaRPr lang="en-CA"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u="none" strike="noStrike" dirty="0">
                          <a:effectLst/>
                          <a:latin typeface="Calibri" panose="020F0502020204030204" pitchFamily="34" charset="0"/>
                          <a:cs typeface="Calibri" panose="020F0502020204030204" pitchFamily="34" charset="0"/>
                        </a:rPr>
                        <a:t>3.75%</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11150">
                <a:tc>
                  <a:txBody>
                    <a:bodyPr/>
                    <a:lstStyle/>
                    <a:p>
                      <a:pPr algn="ctr" fontAlgn="ctr"/>
                      <a:r>
                        <a:rPr lang="en-CA" sz="1600" u="none" strike="noStrike">
                          <a:effectLst/>
                          <a:latin typeface="Calibri" panose="020F0502020204030204" pitchFamily="34" charset="0"/>
                          <a:cs typeface="Calibri" panose="020F0502020204030204" pitchFamily="34" charset="0"/>
                        </a:rPr>
                        <a:t>544</a:t>
                      </a:r>
                      <a:endParaRPr lang="en-CA"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u="none" strike="noStrike" dirty="0">
                          <a:effectLst/>
                          <a:latin typeface="Calibri" panose="020F0502020204030204" pitchFamily="34" charset="0"/>
                          <a:cs typeface="Calibri" panose="020F0502020204030204" pitchFamily="34" charset="0"/>
                        </a:rPr>
                        <a:t>5.00%</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11150">
                <a:tc>
                  <a:txBody>
                    <a:bodyPr/>
                    <a:lstStyle/>
                    <a:p>
                      <a:pPr algn="ctr" fontAlgn="ctr"/>
                      <a:r>
                        <a:rPr lang="en-CA" sz="1600" u="none" strike="noStrike">
                          <a:effectLst/>
                          <a:latin typeface="Calibri" panose="020F0502020204030204" pitchFamily="34" charset="0"/>
                          <a:cs typeface="Calibri" panose="020F0502020204030204" pitchFamily="34" charset="0"/>
                        </a:rPr>
                        <a:t>543</a:t>
                      </a:r>
                      <a:endParaRPr lang="en-CA" sz="16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u="none" strike="noStrike" dirty="0">
                          <a:effectLst/>
                          <a:latin typeface="Calibri" panose="020F0502020204030204" pitchFamily="34" charset="0"/>
                          <a:cs typeface="Calibri" panose="020F0502020204030204" pitchFamily="34" charset="0"/>
                        </a:rPr>
                        <a:t>2.50%</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11150">
                <a:tc>
                  <a:txBody>
                    <a:bodyPr/>
                    <a:lstStyle/>
                    <a:p>
                      <a:pPr algn="ctr" fontAlgn="ctr"/>
                      <a:r>
                        <a:rPr lang="en-CA" sz="1600" u="none" strike="noStrike" dirty="0">
                          <a:effectLst/>
                          <a:latin typeface="Calibri" panose="020F0502020204030204" pitchFamily="34" charset="0"/>
                          <a:cs typeface="Calibri" panose="020F0502020204030204" pitchFamily="34" charset="0"/>
                        </a:rPr>
                        <a:t>542</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u="none" strike="noStrike" dirty="0">
                          <a:effectLst/>
                          <a:latin typeface="Calibri" panose="020F0502020204030204" pitchFamily="34" charset="0"/>
                          <a:cs typeface="Calibri" panose="020F0502020204030204" pitchFamily="34" charset="0"/>
                        </a:rPr>
                        <a:t>4.17%</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11150">
                <a:tc>
                  <a:txBody>
                    <a:bodyPr/>
                    <a:lstStyle/>
                    <a:p>
                      <a:pPr algn="ctr" fontAlgn="ctr"/>
                      <a:r>
                        <a:rPr lang="en-CA" sz="1600" u="none" strike="noStrike" dirty="0">
                          <a:effectLst/>
                          <a:latin typeface="Calibri" panose="020F0502020204030204" pitchFamily="34" charset="0"/>
                          <a:cs typeface="Calibri" panose="020F0502020204030204" pitchFamily="34" charset="0"/>
                        </a:rPr>
                        <a:t>541</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u="none" strike="noStrike" dirty="0">
                          <a:effectLst/>
                          <a:latin typeface="Calibri" panose="020F0502020204030204" pitchFamily="34" charset="0"/>
                          <a:cs typeface="Calibri" panose="020F0502020204030204" pitchFamily="34" charset="0"/>
                        </a:rPr>
                        <a:t>2.92%</a:t>
                      </a:r>
                      <a:endParaRPr lang="en-CA" sz="16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11150">
                <a:tc>
                  <a:txBody>
                    <a:bodyPr/>
                    <a:lstStyle/>
                    <a:p>
                      <a:pPr algn="ctr" fontAlgn="ctr"/>
                      <a:r>
                        <a:rPr lang="en-CA" sz="1600" b="0" i="0" u="none" strike="noStrike" dirty="0">
                          <a:solidFill>
                            <a:srgbClr val="000000"/>
                          </a:solidFill>
                          <a:effectLst/>
                          <a:latin typeface="Calibri" panose="020F0502020204030204" pitchFamily="34" charset="0"/>
                          <a:cs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b="0" i="0" u="none" strike="noStrike" dirty="0">
                          <a:solidFill>
                            <a:srgbClr val="000000"/>
                          </a:solidFill>
                          <a:effectLst/>
                          <a:latin typeface="Calibri" panose="020F0502020204030204" pitchFamily="34" charset="0"/>
                          <a:cs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11150">
                <a:tc>
                  <a:txBody>
                    <a:bodyPr/>
                    <a:lstStyle/>
                    <a:p>
                      <a:pPr algn="ctr" fontAlgn="ctr"/>
                      <a:r>
                        <a:rPr lang="en-CA" sz="1600" b="0" i="0" u="none" strike="noStrike" dirty="0">
                          <a:solidFill>
                            <a:srgbClr val="000000"/>
                          </a:solidFill>
                          <a:effectLst/>
                          <a:latin typeface="Calibri" panose="020F0502020204030204" pitchFamily="34" charset="0"/>
                          <a:cs typeface="Calibri" panose="020F0502020204030204" pitchFamily="34" charset="0"/>
                        </a:rPr>
                        <a:t>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CA" sz="1600" b="0" i="0" u="none" strike="noStrike" dirty="0">
                          <a:solidFill>
                            <a:srgbClr val="000000"/>
                          </a:solidFill>
                          <a:effectLst/>
                          <a:latin typeface="Calibri" panose="020F0502020204030204" pitchFamily="34" charset="0"/>
                          <a:cs typeface="Calibri" panose="020F0502020204030204" pitchFamily="34" charset="0"/>
                        </a:rPr>
                        <a:t>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pic>
        <p:nvPicPr>
          <p:cNvPr id="8" name="Picture 2" descr="http://www.dbmarketing.com/articles/images/Art149.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7180" y="1915886"/>
            <a:ext cx="4048500" cy="31274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97280" y="1828800"/>
            <a:ext cx="3515098" cy="341632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If using Quintile method, </a:t>
            </a:r>
          </a:p>
          <a:p>
            <a:pPr marL="7429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Rank order 5×5×5 = 125 cells by response rate</a:t>
            </a:r>
          </a:p>
          <a:p>
            <a:pPr marL="742950" lvl="1"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Select cells with “high response rates”</a:t>
            </a:r>
          </a:p>
          <a:p>
            <a:pPr marL="742950" lvl="1"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Breakeven response rate: Response Rate × Unit Profit Margin = Unit Mailing Cost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Quick profit increase “without statistics”!</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02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Logistic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9857"/>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Estimate probability that an observation/case will fall into one of the groups based on a given set of IVs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Example: Based on specific values of attributes of a car (e.g., price, brand, safety rating, mileage, etc.), what is the probability of you purchasing it?</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Binary Logit</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 is coded as (purchase =1 , not purchase =0)</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Probability of consumer i buying the product is </a:t>
            </a:r>
          </a:p>
          <a:p>
            <a:pPr marL="1889745" lvl="4"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U = utility of purchasing the product</a:t>
            </a:r>
          </a:p>
          <a:p>
            <a:pPr marL="1889745" lvl="4"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U=0 utility of not purchasing the product</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graphicFrame>
        <p:nvGraphicFramePr>
          <p:cNvPr id="4" name="Object 3"/>
          <p:cNvGraphicFramePr>
            <a:graphicFrameLocks noChangeAspect="1"/>
          </p:cNvGraphicFramePr>
          <p:nvPr/>
        </p:nvGraphicFramePr>
        <p:xfrm>
          <a:off x="7472218" y="3749713"/>
          <a:ext cx="1625948" cy="558406"/>
        </p:xfrm>
        <a:graphic>
          <a:graphicData uri="http://schemas.openxmlformats.org/presentationml/2006/ole">
            <mc:AlternateContent xmlns:mc="http://schemas.openxmlformats.org/markup-compatibility/2006">
              <mc:Choice xmlns:v="urn:schemas-microsoft-com:vml" Requires="v">
                <p:oleObj name="Equation" r:id="rId2" imgW="1257300" imgH="431800" progId="Equation.3">
                  <p:embed/>
                </p:oleObj>
              </mc:Choice>
              <mc:Fallback>
                <p:oleObj name="Equation" r:id="rId2" imgW="1257300" imgH="431800" progId="Equation.3">
                  <p:embed/>
                  <p:pic>
                    <p:nvPicPr>
                      <p:cNvPr id="4" name="Object 3"/>
                      <p:cNvPicPr/>
                      <p:nvPr/>
                    </p:nvPicPr>
                    <p:blipFill>
                      <a:blip r:embed="rId3"/>
                      <a:stretch>
                        <a:fillRect/>
                      </a:stretch>
                    </p:blipFill>
                    <p:spPr>
                      <a:xfrm>
                        <a:off x="7472218" y="3749713"/>
                        <a:ext cx="1625948" cy="558406"/>
                      </a:xfrm>
                      <a:prstGeom prst="rect">
                        <a:avLst/>
                      </a:prstGeom>
                    </p:spPr>
                  </p:pic>
                </p:oleObj>
              </mc:Fallback>
            </mc:AlternateContent>
          </a:graphicData>
        </a:graphic>
      </p:graphicFrame>
      <p:pic>
        <p:nvPicPr>
          <p:cNvPr id="5" name="Picture 4"/>
          <p:cNvPicPr>
            <a:picLocks noChangeAspect="1"/>
          </p:cNvPicPr>
          <p:nvPr/>
        </p:nvPicPr>
        <p:blipFill>
          <a:blip r:embed="rId4"/>
          <a:stretch>
            <a:fillRect/>
          </a:stretch>
        </p:blipFill>
        <p:spPr>
          <a:xfrm>
            <a:off x="7666181" y="4528077"/>
            <a:ext cx="2678546" cy="1724941"/>
          </a:xfrm>
          <a:prstGeom prst="rect">
            <a:avLst/>
          </a:prstGeom>
        </p:spPr>
      </p:pic>
    </p:spTree>
    <p:extLst>
      <p:ext uri="{BB962C8B-B14F-4D97-AF65-F5344CB8AC3E}">
        <p14:creationId xmlns:p14="http://schemas.microsoft.com/office/powerpoint/2010/main" val="129018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Model Based Individual Targeting</a:t>
            </a:r>
          </a:p>
        </p:txBody>
      </p:sp>
    </p:spTree>
    <p:extLst>
      <p:ext uri="{BB962C8B-B14F-4D97-AF65-F5344CB8AC3E}">
        <p14:creationId xmlns:p14="http://schemas.microsoft.com/office/powerpoint/2010/main" val="837076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 Based Individual Targeting – Basic Method</a:t>
            </a: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Use a sample of customers that received mails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Estimate a model relating </a:t>
            </a:r>
            <a:r>
              <a:rPr lang="en-US" b="1" dirty="0">
                <a:solidFill>
                  <a:schemeClr val="tx1"/>
                </a:solidFill>
                <a:latin typeface="Calibri" panose="020F0502020204030204" pitchFamily="34" charset="0"/>
                <a:ea typeface="ヒラギノ角ゴ Pro W3" charset="-128"/>
                <a:cs typeface="Calibri" panose="020F0502020204030204" pitchFamily="34" charset="0"/>
              </a:rPr>
              <a:t>response</a:t>
            </a:r>
            <a:r>
              <a:rPr lang="en-US" dirty="0">
                <a:solidFill>
                  <a:schemeClr val="tx1"/>
                </a:solidFill>
                <a:latin typeface="Calibri" panose="020F0502020204030204" pitchFamily="34" charset="0"/>
                <a:ea typeface="ヒラギノ角ゴ Pro W3" charset="-128"/>
                <a:cs typeface="Calibri" panose="020F0502020204030204" pitchFamily="34" charset="0"/>
              </a:rPr>
              <a:t> (purchase) to </a:t>
            </a:r>
            <a:r>
              <a:rPr lang="en-US" b="1" dirty="0">
                <a:solidFill>
                  <a:schemeClr val="tx1"/>
                </a:solidFill>
                <a:latin typeface="Calibri" panose="020F0502020204030204" pitchFamily="34" charset="0"/>
                <a:ea typeface="ヒラギノ角ゴ Pro W3" charset="-128"/>
                <a:cs typeface="Calibri" panose="020F0502020204030204" pitchFamily="34" charset="0"/>
              </a:rPr>
              <a:t>individual-characteristics</a:t>
            </a:r>
            <a:r>
              <a:rPr lang="en-US" dirty="0">
                <a:solidFill>
                  <a:schemeClr val="tx1"/>
                </a:solidFill>
                <a:latin typeface="Calibri" panose="020F0502020204030204" pitchFamily="34" charset="0"/>
                <a:ea typeface="ヒラギノ角ゴ Pro W3" charset="-128"/>
                <a:cs typeface="Calibri" panose="020F0502020204030204" pitchFamily="34" charset="0"/>
              </a:rPr>
              <a:t> (RFM, demographics, etc.)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Use model estimates to compute an individual “score”: predicted purchase probability</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Ask “what if questions”: what if I mail to top 10% (20%, 30%, 40%, 50%, …) customers based on score? Compute response rate.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Compute “lift” – increase of response rate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Compute profit-maximizing percentage of customers to target</a:t>
            </a:r>
          </a:p>
          <a:p>
            <a:pPr marL="914400" lvl="1" indent="-365760">
              <a:lnSpc>
                <a:spcPct val="100000"/>
              </a:lnSpc>
              <a:spcBef>
                <a:spcPts val="0"/>
              </a:spcBef>
              <a:spcAft>
                <a:spcPts val="0"/>
              </a:spcAft>
              <a:buClrTx/>
              <a:buSzPct val="100000"/>
              <a:buFont typeface="Arial" panose="020B0604020202020204" pitchFamily="34" charset="0"/>
              <a:buChar char="•"/>
            </a:pPr>
            <a:endParaRPr lang="en-CA"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3037800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 Based Individual Targeting</a:t>
            </a: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We will use two models to compute scores: </a:t>
            </a:r>
            <a:r>
              <a:rPr lang="en-US" sz="2400" b="1" dirty="0">
                <a:solidFill>
                  <a:schemeClr val="tx1"/>
                </a:solidFill>
                <a:latin typeface="Calibri" panose="020F0502020204030204" pitchFamily="34" charset="0"/>
                <a:ea typeface="ヒラギノ角ゴ Pro W3" charset="-128"/>
                <a:cs typeface="Calibri" panose="020F0502020204030204" pitchFamily="34" charset="0"/>
              </a:rPr>
              <a:t>regression</a:t>
            </a:r>
            <a:r>
              <a:rPr lang="en-US" sz="2400" dirty="0">
                <a:solidFill>
                  <a:schemeClr val="tx1"/>
                </a:solidFill>
                <a:latin typeface="Calibri" panose="020F0502020204030204" pitchFamily="34" charset="0"/>
                <a:ea typeface="ヒラギノ角ゴ Pro W3" charset="-128"/>
                <a:cs typeface="Calibri" panose="020F0502020204030204" pitchFamily="34" charset="0"/>
              </a:rPr>
              <a:t> and </a:t>
            </a:r>
            <a:r>
              <a:rPr lang="en-US" sz="2400" b="1" dirty="0">
                <a:solidFill>
                  <a:schemeClr val="tx1"/>
                </a:solidFill>
                <a:latin typeface="Calibri" panose="020F0502020204030204" pitchFamily="34" charset="0"/>
                <a:ea typeface="ヒラギノ角ゴ Pro W3" charset="-128"/>
                <a:cs typeface="Calibri" panose="020F0502020204030204" pitchFamily="34" charset="0"/>
              </a:rPr>
              <a:t>binary logit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An alternative (and often-used) approach is RFM scoring:</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Assign each individual a certain number of points based on RFM values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Point assignment can come from an RFM scoring table (example on following slide)</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This approach often works well in practice, but it can be hard to come up with a scoring rule</a:t>
            </a:r>
          </a:p>
          <a:p>
            <a:pPr marL="548640" lvl="1" indent="0">
              <a:lnSpc>
                <a:spcPct val="100000"/>
              </a:lnSpc>
              <a:spcBef>
                <a:spcPts val="0"/>
              </a:spcBef>
              <a:spcAft>
                <a:spcPts val="0"/>
              </a:spcAft>
              <a:buClrTx/>
              <a:buSzPct val="100000"/>
              <a:buNone/>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671683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 Based Individual Targeting</a:t>
            </a:r>
          </a:p>
        </p:txBody>
      </p:sp>
      <p:sp>
        <p:nvSpPr>
          <p:cNvPr id="3" name="Content Placeholder 2"/>
          <p:cNvSpPr>
            <a:spLocks noGrp="1"/>
          </p:cNvSpPr>
          <p:nvPr>
            <p:ph idx="1"/>
          </p:nvPr>
        </p:nvSpPr>
        <p:spPr>
          <a:xfrm>
            <a:off x="1097277" y="1744136"/>
            <a:ext cx="5590906" cy="406448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Recency</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0-2: 25 points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3-6: 20 points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7-9: 15 points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….so on</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Frequency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&gt;30: 25 points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21-30: 20 points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16-20: 15 points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….so on</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Amount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&gt;400: 25 points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301-400: 20 points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….so on</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ea typeface="ヒラギノ角ゴ Pro W3" charset="-128"/>
                <a:cs typeface="Calibri" panose="020F0502020204030204" pitchFamily="34" charset="0"/>
              </a:rPr>
              <a:t>Create Individual RFM Score: R score + F score + M score</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a:p>
            <a:pPr marL="731520" lvl="2" indent="0">
              <a:lnSpc>
                <a:spcPct val="100000"/>
              </a:lnSpc>
              <a:spcBef>
                <a:spcPts val="0"/>
              </a:spcBef>
              <a:spcAft>
                <a:spcPts val="0"/>
              </a:spcAft>
              <a:buClrTx/>
              <a:buSzPct val="80000"/>
              <a:buNone/>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p:txBody>
      </p:sp>
      <p:graphicFrame>
        <p:nvGraphicFramePr>
          <p:cNvPr id="4" name="Group 65"/>
          <p:cNvGraphicFramePr>
            <a:graphicFrameLocks/>
          </p:cNvGraphicFramePr>
          <p:nvPr/>
        </p:nvGraphicFramePr>
        <p:xfrm>
          <a:off x="6770145" y="1838867"/>
          <a:ext cx="4385535" cy="3325389"/>
        </p:xfrm>
        <a:graphic>
          <a:graphicData uri="http://schemas.openxmlformats.org/drawingml/2006/table">
            <a:tbl>
              <a:tblPr/>
              <a:tblGrid>
                <a:gridCol w="317039">
                  <a:extLst>
                    <a:ext uri="{9D8B030D-6E8A-4147-A177-3AD203B41FA5}">
                      <a16:colId xmlns:a16="http://schemas.microsoft.com/office/drawing/2014/main" val="20000"/>
                    </a:ext>
                  </a:extLst>
                </a:gridCol>
                <a:gridCol w="1048828">
                  <a:extLst>
                    <a:ext uri="{9D8B030D-6E8A-4147-A177-3AD203B41FA5}">
                      <a16:colId xmlns:a16="http://schemas.microsoft.com/office/drawing/2014/main" val="20001"/>
                    </a:ext>
                  </a:extLst>
                </a:gridCol>
                <a:gridCol w="603934">
                  <a:extLst>
                    <a:ext uri="{9D8B030D-6E8A-4147-A177-3AD203B41FA5}">
                      <a16:colId xmlns:a16="http://schemas.microsoft.com/office/drawing/2014/main" val="20002"/>
                    </a:ext>
                  </a:extLst>
                </a:gridCol>
                <a:gridCol w="603933">
                  <a:extLst>
                    <a:ext uri="{9D8B030D-6E8A-4147-A177-3AD203B41FA5}">
                      <a16:colId xmlns:a16="http://schemas.microsoft.com/office/drawing/2014/main" val="20003"/>
                    </a:ext>
                  </a:extLst>
                </a:gridCol>
                <a:gridCol w="603934">
                  <a:extLst>
                    <a:ext uri="{9D8B030D-6E8A-4147-A177-3AD203B41FA5}">
                      <a16:colId xmlns:a16="http://schemas.microsoft.com/office/drawing/2014/main" val="20004"/>
                    </a:ext>
                  </a:extLst>
                </a:gridCol>
                <a:gridCol w="603933">
                  <a:extLst>
                    <a:ext uri="{9D8B030D-6E8A-4147-A177-3AD203B41FA5}">
                      <a16:colId xmlns:a16="http://schemas.microsoft.com/office/drawing/2014/main" val="20005"/>
                    </a:ext>
                  </a:extLst>
                </a:gridCol>
                <a:gridCol w="603934">
                  <a:extLst>
                    <a:ext uri="{9D8B030D-6E8A-4147-A177-3AD203B41FA5}">
                      <a16:colId xmlns:a16="http://schemas.microsoft.com/office/drawing/2014/main" val="20006"/>
                    </a:ext>
                  </a:extLst>
                </a:gridCol>
              </a:tblGrid>
              <a:tr h="612398">
                <a:tc rowSpan="2">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D00"/>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Months from last purchase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extLst>
                  <a:ext uri="{0D108BD9-81ED-4DB2-BD59-A6C34878D82A}">
                    <a16:rowId xmlns:a16="http://schemas.microsoft.com/office/drawing/2014/main" val="10000"/>
                  </a:ext>
                </a:extLst>
              </a:tr>
              <a:tr h="483471">
                <a:tc vMerge="1">
                  <a:txBody>
                    <a:bodyPr/>
                    <a:lstStyle/>
                    <a:p>
                      <a:endParaRPr lang="en-CA"/>
                    </a:p>
                  </a:txBody>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Score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5pts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7FF"/>
                    </a:solidFill>
                  </a:tcPr>
                </a:tc>
                <a:extLst>
                  <a:ext uri="{0D108BD9-81ED-4DB2-BD59-A6C34878D82A}">
                    <a16:rowId xmlns:a16="http://schemas.microsoft.com/office/drawing/2014/main" val="10001"/>
                  </a:ext>
                </a:extLst>
              </a:tr>
              <a:tr h="515703">
                <a:tc rowSpan="2">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0AD41"/>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Frequency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&gt; 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21-30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16-20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11-15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0-10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extLst>
                  <a:ext uri="{0D108BD9-81ED-4DB2-BD59-A6C34878D82A}">
                    <a16:rowId xmlns:a16="http://schemas.microsoft.com/office/drawing/2014/main" val="10002"/>
                  </a:ext>
                </a:extLst>
              </a:tr>
              <a:tr h="483471">
                <a:tc vMerge="1">
                  <a:txBody>
                    <a:bodyPr/>
                    <a:lstStyle/>
                    <a:p>
                      <a:endParaRPr lang="en-CA"/>
                    </a:p>
                  </a:txBody>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Score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25pts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C8C8"/>
                    </a:solidFill>
                  </a:tcPr>
                </a:tc>
                <a:extLst>
                  <a:ext uri="{0D108BD9-81ED-4DB2-BD59-A6C34878D82A}">
                    <a16:rowId xmlns:a16="http://schemas.microsoft.com/office/drawing/2014/main" val="10003"/>
                  </a:ext>
                </a:extLst>
              </a:tr>
              <a:tr h="547935">
                <a:tc rowSpan="2">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D8E3"/>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Amount purchased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FD5"/>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&gt; 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FD5"/>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301-400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FD5"/>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201-300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FD5"/>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101- 200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FD5"/>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18" charset="2"/>
                        </a:rPr>
                        <a:t> </a:t>
                      </a:r>
                      <a:r>
                        <a:rPr kumimoji="0"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FD5"/>
                    </a:solidFill>
                  </a:tcPr>
                </a:tc>
                <a:extLst>
                  <a:ext uri="{0D108BD9-81ED-4DB2-BD59-A6C34878D82A}">
                    <a16:rowId xmlns:a16="http://schemas.microsoft.com/office/drawing/2014/main" val="10004"/>
                  </a:ext>
                </a:extLst>
              </a:tr>
              <a:tr h="483471">
                <a:tc vMerge="1">
                  <a:txBody>
                    <a:bodyPr/>
                    <a:lstStyle/>
                    <a:p>
                      <a:endParaRPr lang="en-CA"/>
                    </a:p>
                  </a:txBody>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Score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FFD5"/>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FFD5"/>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FFD5"/>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a:ln>
                            <a:noFill/>
                          </a:ln>
                          <a:solidFill>
                            <a:schemeClr val="tx1"/>
                          </a:solidFill>
                          <a:effectLst/>
                          <a:latin typeface="Calibri" panose="020F0502020204030204" pitchFamily="34" charset="0"/>
                          <a:cs typeface="Calibri" panose="020F0502020204030204" pitchFamily="34"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FFD5"/>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FFD5"/>
                    </a:solidFill>
                  </a:tcPr>
                </a:tc>
                <a:tc>
                  <a:txBody>
                    <a:bodyPr/>
                    <a:lstStyle/>
                    <a:p>
                      <a:pPr marL="0" marR="0" lvl="0" indent="0" algn="ctr" defTabSz="914400" rtl="0" eaLnBrk="0" fontAlgn="base" latinLnBrk="0" hangingPunct="0">
                        <a:lnSpc>
                          <a:spcPct val="90000"/>
                        </a:lnSpc>
                        <a:spcBef>
                          <a:spcPct val="0"/>
                        </a:spcBef>
                        <a:spcAft>
                          <a:spcPct val="50000"/>
                        </a:spcAft>
                        <a:buClr>
                          <a:schemeClr val="accent2"/>
                        </a:buClr>
                        <a:buSzPct val="90000"/>
                        <a:buFont typeface="Wingdings" pitchFamily="2" charset="2"/>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FFD5"/>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7589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 Based Individual Targeting – Regression Approach</a:t>
            </a: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Estimate regression model for response probability</a:t>
            </a: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Symbol" pitchFamily="18" charset="2"/>
              </a:rPr>
              <a:t>Probability of Response </a:t>
            </a:r>
            <a:r>
              <a:rPr lang="en-US" sz="1600" dirty="0">
                <a:solidFill>
                  <a:schemeClr val="tx1"/>
                </a:solidFill>
                <a:latin typeface="Calibri" panose="020F0502020204030204" pitchFamily="34" charset="0"/>
                <a:cs typeface="Calibri" panose="020F0502020204030204" pitchFamily="34" charset="0"/>
                <a:sym typeface="Symbol" pitchFamily="18" charset="2"/>
              </a:rPr>
              <a:t>= </a:t>
            </a:r>
            <a:r>
              <a:rPr lang="en-US" sz="1600" dirty="0">
                <a:solidFill>
                  <a:schemeClr val="tx1"/>
                </a:solidFill>
                <a:latin typeface="Calibri" panose="020F0502020204030204" pitchFamily="34" charset="0"/>
                <a:cs typeface="Calibri" panose="020F0502020204030204" pitchFamily="34" charset="0"/>
                <a:sym typeface="Symbol"/>
              </a:rPr>
              <a:t>+1*Gender + 2*Amount+3*Frequency+4*Recency+5*P-child    </a:t>
            </a:r>
          </a:p>
          <a:p>
            <a:pPr marL="292608" lvl="1" indent="0">
              <a:spcBef>
                <a:spcPct val="40000"/>
              </a:spcBef>
              <a:spcAft>
                <a:spcPct val="20000"/>
              </a:spcAft>
              <a:buNone/>
            </a:pPr>
            <a:r>
              <a:rPr lang="en-US" sz="1600" dirty="0">
                <a:solidFill>
                  <a:schemeClr val="tx1"/>
                </a:solidFill>
                <a:latin typeface="Calibri" panose="020F0502020204030204" pitchFamily="34" charset="0"/>
                <a:cs typeface="Calibri" panose="020F0502020204030204" pitchFamily="34" charset="0"/>
                <a:sym typeface="Symbol"/>
              </a:rPr>
              <a:t>                                                                          +6*P-Youth +7*P-cook + 8*P-DIY + 9*</a:t>
            </a:r>
            <a:r>
              <a:rPr lang="en-US" sz="1600" dirty="0" err="1">
                <a:solidFill>
                  <a:schemeClr val="tx1"/>
                </a:solidFill>
                <a:latin typeface="Calibri" panose="020F0502020204030204" pitchFamily="34" charset="0"/>
                <a:cs typeface="Calibri" panose="020F0502020204030204" pitchFamily="34" charset="0"/>
                <a:sym typeface="Symbol"/>
              </a:rPr>
              <a:t>P_art</a:t>
            </a:r>
            <a:r>
              <a:rPr lang="en-US" sz="1600" dirty="0">
                <a:solidFill>
                  <a:schemeClr val="tx1"/>
                </a:solidFill>
                <a:latin typeface="Calibri" panose="020F0502020204030204" pitchFamily="34" charset="0"/>
                <a:cs typeface="Calibri" panose="020F0502020204030204" pitchFamily="34" charset="0"/>
                <a:sym typeface="Symbol" pitchFamily="18" charset="2"/>
              </a:rPr>
              <a:t> + </a:t>
            </a:r>
            <a:r>
              <a:rPr lang="en-US" sz="1600" dirty="0">
                <a:solidFill>
                  <a:schemeClr val="tx1"/>
                </a:solidFill>
                <a:latin typeface="Calibri" panose="020F0502020204030204" pitchFamily="34" charset="0"/>
                <a:cs typeface="Calibri" panose="020F0502020204030204" pitchFamily="34" charset="0"/>
                <a:sym typeface="Symbol"/>
              </a:rPr>
              <a:t></a:t>
            </a:r>
            <a:endParaRPr lang="en-US" sz="1600" dirty="0">
              <a:solidFill>
                <a:schemeClr val="tx1"/>
              </a:solidFill>
              <a:latin typeface="Calibri" panose="020F0502020204030204" pitchFamily="34" charset="0"/>
              <a:cs typeface="Calibri" panose="020F0502020204030204" pitchFamily="34" charset="0"/>
              <a:sym typeface="Symbol" pitchFamily="18" charset="2"/>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Symbol" pitchFamily="18" charset="2"/>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Symbol" pitchFamily="18" charset="2"/>
              </a:rPr>
              <a:t>Interpret results: statistical and economic significances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Symbol" pitchFamily="18" charset="2"/>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Symbol" pitchFamily="18" charset="2"/>
              </a:rPr>
              <a:t>Use estimation equation to compute “score” (fitted values)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Symbol" pitchFamily="18" charset="2"/>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Symbol" pitchFamily="18" charset="2"/>
              </a:rPr>
              <a:t>Predicted choice probabilities from the regression model need not necessarily lie between 0 and 1, although most of the probabilities will fall in that range.</a:t>
            </a:r>
            <a:endParaRPr lang="en-CA" sz="2400"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2586621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 Based Individual Targeting – Binary Logit</a:t>
            </a: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Model of decision to buy/not buy (0= not purchase, 1= purchase)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Probability of consumer i buying product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u = utility of buying product for consumer i, utility of </a:t>
            </a:r>
            <a:r>
              <a:rPr lang="en-US" b="1" dirty="0">
                <a:solidFill>
                  <a:schemeClr val="tx1"/>
                </a:solidFill>
                <a:latin typeface="Calibri" panose="020F0502020204030204" pitchFamily="34" charset="0"/>
                <a:ea typeface="ヒラギノ角ゴ Pro W3" charset="-128"/>
                <a:cs typeface="Calibri" panose="020F0502020204030204" pitchFamily="34" charset="0"/>
              </a:rPr>
              <a:t>not buying </a:t>
            </a:r>
            <a:r>
              <a:rPr lang="en-US" dirty="0">
                <a:solidFill>
                  <a:schemeClr val="tx1"/>
                </a:solidFill>
                <a:latin typeface="Calibri" panose="020F0502020204030204" pitchFamily="34" charset="0"/>
                <a:ea typeface="ヒラギノ角ゴ Pro W3" charset="-128"/>
                <a:cs typeface="Calibri" panose="020F0502020204030204" pitchFamily="34" charset="0"/>
              </a:rPr>
              <a:t>= 0</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Estimate binary logit model </a:t>
            </a: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Symbol" pitchFamily="18" charset="2"/>
              </a:rPr>
              <a:t>Utility of buying U </a:t>
            </a:r>
            <a:r>
              <a:rPr lang="en-US" sz="1600" dirty="0">
                <a:solidFill>
                  <a:schemeClr val="tx1"/>
                </a:solidFill>
                <a:latin typeface="Calibri" panose="020F0502020204030204" pitchFamily="34" charset="0"/>
                <a:cs typeface="Calibri" panose="020F0502020204030204" pitchFamily="34" charset="0"/>
                <a:sym typeface="Symbol" pitchFamily="18" charset="2"/>
              </a:rPr>
              <a:t>= </a:t>
            </a:r>
            <a:r>
              <a:rPr lang="en-US" sz="1600" dirty="0">
                <a:solidFill>
                  <a:schemeClr val="tx1"/>
                </a:solidFill>
                <a:latin typeface="Calibri" panose="020F0502020204030204" pitchFamily="34" charset="0"/>
                <a:cs typeface="Calibri" panose="020F0502020204030204" pitchFamily="34" charset="0"/>
                <a:sym typeface="Symbol"/>
              </a:rPr>
              <a:t>+1*Gender + 2*Amount+3*Frequency+4*Recency+5*P-child    </a:t>
            </a:r>
          </a:p>
          <a:p>
            <a:pPr marL="292608" lvl="1" indent="0">
              <a:spcBef>
                <a:spcPct val="40000"/>
              </a:spcBef>
              <a:spcAft>
                <a:spcPct val="20000"/>
              </a:spcAft>
              <a:buNone/>
            </a:pPr>
            <a:r>
              <a:rPr lang="en-US" sz="1600" dirty="0">
                <a:solidFill>
                  <a:schemeClr val="tx1"/>
                </a:solidFill>
                <a:latin typeface="Calibri" panose="020F0502020204030204" pitchFamily="34" charset="0"/>
                <a:cs typeface="Calibri" panose="020F0502020204030204" pitchFamily="34" charset="0"/>
                <a:sym typeface="Symbol"/>
              </a:rPr>
              <a:t>                                                                          +6*P-Youth +7*P-cook + 8*P-DIY + 9*</a:t>
            </a:r>
            <a:r>
              <a:rPr lang="en-US" sz="1600" dirty="0" err="1">
                <a:solidFill>
                  <a:schemeClr val="tx1"/>
                </a:solidFill>
                <a:latin typeface="Calibri" panose="020F0502020204030204" pitchFamily="34" charset="0"/>
                <a:cs typeface="Calibri" panose="020F0502020204030204" pitchFamily="34" charset="0"/>
                <a:sym typeface="Symbol"/>
              </a:rPr>
              <a:t>P_art</a:t>
            </a:r>
            <a:r>
              <a:rPr lang="en-US" sz="1600" dirty="0">
                <a:solidFill>
                  <a:schemeClr val="tx1"/>
                </a:solidFill>
                <a:latin typeface="Calibri" panose="020F0502020204030204" pitchFamily="34" charset="0"/>
                <a:cs typeface="Calibri" panose="020F0502020204030204" pitchFamily="34" charset="0"/>
                <a:sym typeface="Symbol" pitchFamily="18" charset="2"/>
              </a:rPr>
              <a:t> + </a:t>
            </a:r>
            <a:r>
              <a:rPr lang="en-US" sz="1600" dirty="0">
                <a:solidFill>
                  <a:schemeClr val="tx1"/>
                </a:solidFill>
                <a:latin typeface="Calibri" panose="020F0502020204030204" pitchFamily="34" charset="0"/>
                <a:cs typeface="Calibri" panose="020F0502020204030204" pitchFamily="34" charset="0"/>
                <a:sym typeface="Symbol"/>
              </a:rPr>
              <a:t></a:t>
            </a:r>
          </a:p>
          <a:p>
            <a:pPr marL="292608" lvl="1" indent="0">
              <a:spcBef>
                <a:spcPct val="40000"/>
              </a:spcBef>
              <a:spcAft>
                <a:spcPct val="20000"/>
              </a:spcAft>
              <a:buNone/>
            </a:pPr>
            <a:endParaRPr lang="en-US" sz="1600" dirty="0">
              <a:solidFill>
                <a:schemeClr val="tx1"/>
              </a:solidFill>
              <a:latin typeface="Calibri" panose="020F0502020204030204" pitchFamily="34" charset="0"/>
              <a:cs typeface="Calibri" panose="020F0502020204030204" pitchFamily="34" charset="0"/>
              <a:sym typeface="Symbol" pitchFamily="18" charset="2"/>
            </a:endParaRP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sym typeface="Symbol" pitchFamily="18" charset="2"/>
              </a:rPr>
              <a:t>Compute fitted choice probability =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Symbol" pitchFamily="18" charset="2"/>
            </a:endParaRPr>
          </a:p>
          <a:p>
            <a:pPr marL="914400" lvl="1" indent="-365760">
              <a:lnSpc>
                <a:spcPct val="100000"/>
              </a:lnSpc>
              <a:spcBef>
                <a:spcPts val="0"/>
              </a:spcBef>
              <a:spcAft>
                <a:spcPts val="0"/>
              </a:spcAft>
              <a:buClrTx/>
              <a:buSzPct val="100000"/>
              <a:buFont typeface="Arial" panose="020B0604020202020204" pitchFamily="34" charset="0"/>
              <a:buChar char="•"/>
            </a:pPr>
            <a:r>
              <a:rPr lang="en-CA" dirty="0">
                <a:solidFill>
                  <a:schemeClr val="tx1"/>
                </a:solidFill>
                <a:latin typeface="Calibri" panose="020F0502020204030204" pitchFamily="34" charset="0"/>
                <a:ea typeface="ヒラギノ角ゴ Pro W3" charset="-128"/>
                <a:cs typeface="Calibri" panose="020F0502020204030204" pitchFamily="34" charset="0"/>
                <a:sym typeface="Symbol" pitchFamily="18" charset="2"/>
              </a:rPr>
              <a:t>Note: unlike regression, fitted values are between 0 and 1</a:t>
            </a:r>
          </a:p>
          <a:p>
            <a:pPr marL="914400" lvl="1" indent="-365760">
              <a:lnSpc>
                <a:spcPct val="100000"/>
              </a:lnSpc>
              <a:spcBef>
                <a:spcPts val="0"/>
              </a:spcBef>
              <a:spcAft>
                <a:spcPts val="0"/>
              </a:spcAft>
              <a:buClrTx/>
              <a:buSzPct val="100000"/>
              <a:buFont typeface="Arial" panose="020B0604020202020204" pitchFamily="34" charset="0"/>
              <a:buChar char="•"/>
            </a:pPr>
            <a:r>
              <a:rPr lang="en-CA" dirty="0">
                <a:solidFill>
                  <a:schemeClr val="tx1"/>
                </a:solidFill>
                <a:latin typeface="Calibri" panose="020F0502020204030204" pitchFamily="34" charset="0"/>
                <a:ea typeface="ヒラギノ角ゴ Pro W3" charset="-128"/>
                <a:cs typeface="Calibri" panose="020F0502020204030204" pitchFamily="34" charset="0"/>
                <a:sym typeface="Symbol" pitchFamily="18" charset="2"/>
              </a:rPr>
              <a:t>But, predictions will likely be similar</a:t>
            </a:r>
            <a:endParaRPr lang="en-US" dirty="0">
              <a:solidFill>
                <a:schemeClr val="tx1"/>
              </a:solidFill>
              <a:latin typeface="Calibri" panose="020F0502020204030204" pitchFamily="34" charset="0"/>
              <a:ea typeface="ヒラギノ角ゴ Pro W3" charset="-128"/>
              <a:cs typeface="Calibri" panose="020F0502020204030204" pitchFamily="34" charset="0"/>
              <a:sym typeface="Symbol" pitchFamily="18" charset="2"/>
            </a:endParaRPr>
          </a:p>
        </p:txBody>
      </p:sp>
      <p:graphicFrame>
        <p:nvGraphicFramePr>
          <p:cNvPr id="4" name="Object 3"/>
          <p:cNvGraphicFramePr>
            <a:graphicFrameLocks noChangeAspect="1"/>
          </p:cNvGraphicFramePr>
          <p:nvPr/>
        </p:nvGraphicFramePr>
        <p:xfrm>
          <a:off x="7158445" y="2175060"/>
          <a:ext cx="1801891" cy="618831"/>
        </p:xfrm>
        <a:graphic>
          <a:graphicData uri="http://schemas.openxmlformats.org/presentationml/2006/ole">
            <mc:AlternateContent xmlns:mc="http://schemas.openxmlformats.org/markup-compatibility/2006">
              <mc:Choice xmlns:v="urn:schemas-microsoft-com:vml" Requires="v">
                <p:oleObj name="Equation" r:id="rId2" imgW="1257300" imgH="431800" progId="Equation.3">
                  <p:embed/>
                </p:oleObj>
              </mc:Choice>
              <mc:Fallback>
                <p:oleObj name="Equation" r:id="rId2" imgW="1257300" imgH="431800" progId="Equation.3">
                  <p:embed/>
                  <p:pic>
                    <p:nvPicPr>
                      <p:cNvPr id="4" name="Object 3"/>
                      <p:cNvPicPr/>
                      <p:nvPr/>
                    </p:nvPicPr>
                    <p:blipFill>
                      <a:blip r:embed="rId3"/>
                      <a:stretch>
                        <a:fillRect/>
                      </a:stretch>
                    </p:blipFill>
                    <p:spPr>
                      <a:xfrm>
                        <a:off x="7158445" y="2175060"/>
                        <a:ext cx="1801891" cy="618831"/>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5592414" y="4572001"/>
          <a:ext cx="1933744" cy="637629"/>
        </p:xfrm>
        <a:graphic>
          <a:graphicData uri="http://schemas.openxmlformats.org/presentationml/2006/ole">
            <mc:AlternateContent xmlns:mc="http://schemas.openxmlformats.org/markup-compatibility/2006">
              <mc:Choice xmlns:v="urn:schemas-microsoft-com:vml" Requires="v">
                <p:oleObj name="Equation" r:id="rId4" imgW="1307880" imgH="431640" progId="Equation.3">
                  <p:embed/>
                </p:oleObj>
              </mc:Choice>
              <mc:Fallback>
                <p:oleObj name="Equation" r:id="rId4" imgW="1307880" imgH="431640" progId="Equation.3">
                  <p:embed/>
                  <p:pic>
                    <p:nvPicPr>
                      <p:cNvPr id="5" name="Object 4"/>
                      <p:cNvPicPr/>
                      <p:nvPr/>
                    </p:nvPicPr>
                    <p:blipFill>
                      <a:blip r:embed="rId5"/>
                      <a:stretch>
                        <a:fillRect/>
                      </a:stretch>
                    </p:blipFill>
                    <p:spPr>
                      <a:xfrm>
                        <a:off x="5592414" y="4572001"/>
                        <a:ext cx="1933744" cy="637629"/>
                      </a:xfrm>
                      <a:prstGeom prst="rect">
                        <a:avLst/>
                      </a:prstGeom>
                    </p:spPr>
                  </p:pic>
                </p:oleObj>
              </mc:Fallback>
            </mc:AlternateContent>
          </a:graphicData>
        </a:graphic>
      </p:graphicFrame>
    </p:spTree>
    <p:extLst>
      <p:ext uri="{BB962C8B-B14F-4D97-AF65-F5344CB8AC3E}">
        <p14:creationId xmlns:p14="http://schemas.microsoft.com/office/powerpoint/2010/main" val="3298755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Validation of Models</a:t>
            </a: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Statistical validity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Estimation (calibration) sample: a sample for estimating coefficients of regression (or logit) model</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Predictive validity</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Holdout sample: a sample to examine predictive validity</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Why have two samples? </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Our model will always provide a better prediction on the sample used for estimation than a new, randomly drawn sample</a:t>
            </a:r>
          </a:p>
        </p:txBody>
      </p:sp>
    </p:spTree>
    <p:extLst>
      <p:ext uri="{BB962C8B-B14F-4D97-AF65-F5344CB8AC3E}">
        <p14:creationId xmlns:p14="http://schemas.microsoft.com/office/powerpoint/2010/main" val="1453001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Decile Classification </a:t>
            </a:r>
          </a:p>
        </p:txBody>
      </p:sp>
      <p:sp>
        <p:nvSpPr>
          <p:cNvPr id="3" name="Content Placeholder 2"/>
          <p:cNvSpPr>
            <a:spLocks noGrp="1"/>
          </p:cNvSpPr>
          <p:nvPr>
            <p:ph idx="1"/>
          </p:nvPr>
        </p:nvSpPr>
        <p:spPr>
          <a:xfrm>
            <a:off x="1097279" y="1744136"/>
            <a:ext cx="6069876"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Standard Assessment Method</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Apply the results of approach and calculate the “score” of each individual (calibration versus test sample)</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Order the customers based on “score” from the highest to the lowest</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Divide into deciles</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Calculate/graph hit rate and profit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p:txBody>
      </p:sp>
      <p:sp>
        <p:nvSpPr>
          <p:cNvPr id="4" name="Rectangle 4"/>
          <p:cNvSpPr>
            <a:spLocks noChangeArrowheads="1"/>
          </p:cNvSpPr>
          <p:nvPr/>
        </p:nvSpPr>
        <p:spPr bwMode="auto">
          <a:xfrm>
            <a:off x="8081555" y="1839686"/>
            <a:ext cx="2514600" cy="4191000"/>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sz="1600" b="0" dirty="0">
                <a:solidFill>
                  <a:schemeClr val="tx1"/>
                </a:solidFill>
                <a:latin typeface="Calibri" panose="020F0502020204030204" pitchFamily="34" charset="0"/>
                <a:cs typeface="Calibri" panose="020F0502020204030204" pitchFamily="34" charset="0"/>
              </a:rPr>
              <a:t>Customer 1        Score 1.00</a:t>
            </a:r>
          </a:p>
          <a:p>
            <a:pPr algn="l"/>
            <a:r>
              <a:rPr lang="en-US" sz="1600" b="0" dirty="0">
                <a:solidFill>
                  <a:schemeClr val="tx1"/>
                </a:solidFill>
                <a:latin typeface="Calibri" panose="020F0502020204030204" pitchFamily="34" charset="0"/>
                <a:cs typeface="Calibri" panose="020F0502020204030204" pitchFamily="34" charset="0"/>
              </a:rPr>
              <a:t>Customer 2        Score 0.99</a:t>
            </a:r>
          </a:p>
          <a:p>
            <a:pPr algn="l"/>
            <a:r>
              <a:rPr lang="en-US" sz="1600" b="0" dirty="0">
                <a:solidFill>
                  <a:schemeClr val="tx1"/>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a:t>
            </a:r>
            <a:endParaRPr lang="en-US" sz="1600" b="0" dirty="0">
              <a:solidFill>
                <a:schemeClr val="tx1"/>
              </a:solidFill>
              <a:latin typeface="Calibri" panose="020F0502020204030204" pitchFamily="34" charset="0"/>
              <a:cs typeface="Calibri" panose="020F0502020204030204" pitchFamily="34" charset="0"/>
            </a:endParaRPr>
          </a:p>
          <a:p>
            <a:pPr algn="l"/>
            <a:r>
              <a:rPr lang="en-US" sz="1600" b="0" dirty="0">
                <a:solidFill>
                  <a:schemeClr val="tx1"/>
                </a:solidFill>
                <a:latin typeface="Calibri" panose="020F0502020204030204" pitchFamily="34" charset="0"/>
                <a:cs typeface="Calibri" panose="020F0502020204030204" pitchFamily="34" charset="0"/>
              </a:rPr>
              <a:t>Customer 230    Score 0.92</a:t>
            </a:r>
          </a:p>
          <a:p>
            <a:pPr algn="l"/>
            <a:endParaRPr lang="en-US" sz="1600" b="0" dirty="0">
              <a:solidFill>
                <a:schemeClr val="tx1"/>
              </a:solidFill>
              <a:latin typeface="Calibri" panose="020F0502020204030204" pitchFamily="34" charset="0"/>
              <a:cs typeface="Calibri" panose="020F0502020204030204" pitchFamily="34" charset="0"/>
            </a:endParaRPr>
          </a:p>
          <a:p>
            <a:pPr algn="l"/>
            <a:r>
              <a:rPr lang="en-US" sz="1600" dirty="0">
                <a:solidFill>
                  <a:schemeClr val="tx1"/>
                </a:solidFill>
                <a:latin typeface="Calibri" panose="020F0502020204030204" pitchFamily="34" charset="0"/>
                <a:cs typeface="Calibri" panose="020F0502020204030204" pitchFamily="34" charset="0"/>
              </a:rPr>
              <a:t>	</a:t>
            </a:r>
          </a:p>
          <a:p>
            <a:pPr algn="l"/>
            <a:r>
              <a:rPr lang="en-US" sz="1600" dirty="0">
                <a:solidFill>
                  <a:schemeClr val="tx1"/>
                </a:solidFill>
                <a:latin typeface="Calibri" panose="020F0502020204030204" pitchFamily="34" charset="0"/>
                <a:cs typeface="Calibri" panose="020F0502020204030204" pitchFamily="34" charset="0"/>
              </a:rPr>
              <a:t>	</a:t>
            </a:r>
          </a:p>
          <a:p>
            <a:pPr algn="l"/>
            <a:endParaRPr lang="en-US" sz="1600" dirty="0">
              <a:solidFill>
                <a:schemeClr val="tx1"/>
              </a:solidFill>
              <a:latin typeface="Calibri" panose="020F0502020204030204" pitchFamily="34" charset="0"/>
              <a:cs typeface="Calibri" panose="020F0502020204030204" pitchFamily="34" charset="0"/>
            </a:endParaRPr>
          </a:p>
          <a:p>
            <a:pPr algn="l"/>
            <a:endParaRPr lang="en-US" sz="1600" dirty="0">
              <a:solidFill>
                <a:schemeClr val="tx1"/>
              </a:solidFill>
              <a:latin typeface="Calibri" panose="020F0502020204030204" pitchFamily="34" charset="0"/>
              <a:cs typeface="Calibri" panose="020F0502020204030204" pitchFamily="34" charset="0"/>
            </a:endParaRPr>
          </a:p>
          <a:p>
            <a:pPr algn="l"/>
            <a:endParaRPr lang="en-US" sz="1600" b="0" dirty="0">
              <a:solidFill>
                <a:schemeClr val="tx1"/>
              </a:solidFill>
              <a:latin typeface="Calibri" panose="020F0502020204030204" pitchFamily="34" charset="0"/>
              <a:cs typeface="Calibri" panose="020F0502020204030204" pitchFamily="34" charset="0"/>
            </a:endParaRPr>
          </a:p>
          <a:p>
            <a:pPr algn="l"/>
            <a:endParaRPr lang="en-US" sz="1600" b="0" dirty="0">
              <a:solidFill>
                <a:schemeClr val="tx1"/>
              </a:solidFill>
              <a:latin typeface="Calibri" panose="020F0502020204030204" pitchFamily="34" charset="0"/>
              <a:cs typeface="Calibri" panose="020F0502020204030204" pitchFamily="34" charset="0"/>
            </a:endParaRPr>
          </a:p>
          <a:p>
            <a:pPr algn="l"/>
            <a:endParaRPr lang="en-US" sz="1600" b="0" dirty="0">
              <a:solidFill>
                <a:schemeClr val="tx1"/>
              </a:solidFill>
              <a:latin typeface="Calibri" panose="020F0502020204030204" pitchFamily="34" charset="0"/>
              <a:cs typeface="Calibri" panose="020F0502020204030204" pitchFamily="34" charset="0"/>
            </a:endParaRPr>
          </a:p>
          <a:p>
            <a:pPr algn="l"/>
            <a:endParaRPr lang="en-US" sz="1600" b="0" dirty="0">
              <a:solidFill>
                <a:schemeClr val="tx1"/>
              </a:solidFill>
              <a:latin typeface="Calibri" panose="020F0502020204030204" pitchFamily="34" charset="0"/>
              <a:cs typeface="Calibri" panose="020F0502020204030204" pitchFamily="34" charset="0"/>
            </a:endParaRPr>
          </a:p>
          <a:p>
            <a:pPr algn="l"/>
            <a:endParaRPr lang="en-US" sz="1600" b="0" dirty="0">
              <a:solidFill>
                <a:schemeClr val="tx1"/>
              </a:solidFill>
              <a:latin typeface="Calibri" panose="020F0502020204030204" pitchFamily="34" charset="0"/>
              <a:cs typeface="Calibri" panose="020F0502020204030204" pitchFamily="34" charset="0"/>
            </a:endParaRPr>
          </a:p>
          <a:p>
            <a:pPr algn="l"/>
            <a:r>
              <a:rPr lang="en-US" sz="1600" b="0" dirty="0">
                <a:solidFill>
                  <a:schemeClr val="tx1"/>
                </a:solidFill>
                <a:latin typeface="Calibri" panose="020F0502020204030204" pitchFamily="34" charset="0"/>
                <a:cs typeface="Calibri" panose="020F0502020204030204" pitchFamily="34" charset="0"/>
              </a:rPr>
              <a:t>Customer 2300   Score 0.00</a:t>
            </a:r>
          </a:p>
        </p:txBody>
      </p:sp>
      <p:sp>
        <p:nvSpPr>
          <p:cNvPr id="5" name="Line 5"/>
          <p:cNvSpPr>
            <a:spLocks noChangeShapeType="1"/>
          </p:cNvSpPr>
          <p:nvPr/>
        </p:nvSpPr>
        <p:spPr bwMode="auto">
          <a:xfrm>
            <a:off x="7243355" y="3058886"/>
            <a:ext cx="34290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600">
              <a:latin typeface="Calibri" panose="020F0502020204030204" pitchFamily="34" charset="0"/>
              <a:cs typeface="Calibri" panose="020F0502020204030204" pitchFamily="34" charset="0"/>
            </a:endParaRPr>
          </a:p>
        </p:txBody>
      </p:sp>
      <p:sp>
        <p:nvSpPr>
          <p:cNvPr id="6" name="Text Box 6"/>
          <p:cNvSpPr txBox="1">
            <a:spLocks noChangeArrowheads="1"/>
          </p:cNvSpPr>
          <p:nvPr/>
        </p:nvSpPr>
        <p:spPr bwMode="auto">
          <a:xfrm>
            <a:off x="7167155" y="2273074"/>
            <a:ext cx="8467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dirty="0">
                <a:solidFill>
                  <a:schemeClr val="hlink"/>
                </a:solidFill>
                <a:latin typeface="Calibri" panose="020F0502020204030204" pitchFamily="34" charset="0"/>
                <a:cs typeface="Calibri" panose="020F0502020204030204" pitchFamily="34" charset="0"/>
              </a:rPr>
              <a:t>Decile 1</a:t>
            </a:r>
          </a:p>
        </p:txBody>
      </p:sp>
      <p:sp>
        <p:nvSpPr>
          <p:cNvPr id="7" name="Line 7"/>
          <p:cNvSpPr>
            <a:spLocks noChangeShapeType="1"/>
          </p:cNvSpPr>
          <p:nvPr/>
        </p:nvSpPr>
        <p:spPr bwMode="auto">
          <a:xfrm>
            <a:off x="7243355" y="5040086"/>
            <a:ext cx="34290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600">
              <a:latin typeface="Calibri" panose="020F0502020204030204" pitchFamily="34" charset="0"/>
              <a:cs typeface="Calibri" panose="020F0502020204030204" pitchFamily="34" charset="0"/>
            </a:endParaRPr>
          </a:p>
        </p:txBody>
      </p:sp>
      <p:sp>
        <p:nvSpPr>
          <p:cNvPr id="8" name="Text Box 9"/>
          <p:cNvSpPr txBox="1">
            <a:spLocks noChangeArrowheads="1"/>
          </p:cNvSpPr>
          <p:nvPr/>
        </p:nvSpPr>
        <p:spPr bwMode="auto">
          <a:xfrm>
            <a:off x="7499856" y="3744686"/>
            <a:ext cx="43088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r>
              <a:rPr lang="en-US" sz="1600">
                <a:solidFill>
                  <a:schemeClr val="tx1"/>
                </a:solidFill>
                <a:latin typeface="Calibri" panose="020F0502020204030204" pitchFamily="34" charset="0"/>
                <a:cs typeface="Calibri" panose="020F0502020204030204" pitchFamily="34" charset="0"/>
              </a:rPr>
              <a:t>…..</a:t>
            </a:r>
          </a:p>
        </p:txBody>
      </p:sp>
      <p:sp>
        <p:nvSpPr>
          <p:cNvPr id="9" name="Text Box 10"/>
          <p:cNvSpPr txBox="1">
            <a:spLocks noChangeArrowheads="1"/>
          </p:cNvSpPr>
          <p:nvPr/>
        </p:nvSpPr>
        <p:spPr bwMode="auto">
          <a:xfrm>
            <a:off x="8869868" y="3744686"/>
            <a:ext cx="43088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r>
              <a:rPr lang="en-US" sz="1600">
                <a:solidFill>
                  <a:schemeClr val="tx1"/>
                </a:solidFill>
                <a:latin typeface="Calibri" panose="020F0502020204030204" pitchFamily="34" charset="0"/>
                <a:cs typeface="Calibri" panose="020F0502020204030204" pitchFamily="34" charset="0"/>
              </a:rPr>
              <a:t>…..</a:t>
            </a:r>
          </a:p>
        </p:txBody>
      </p:sp>
      <p:sp>
        <p:nvSpPr>
          <p:cNvPr id="11" name="Text Box 6"/>
          <p:cNvSpPr txBox="1">
            <a:spLocks noChangeArrowheads="1"/>
          </p:cNvSpPr>
          <p:nvPr/>
        </p:nvSpPr>
        <p:spPr bwMode="auto">
          <a:xfrm>
            <a:off x="7162801" y="5363739"/>
            <a:ext cx="9509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dirty="0">
                <a:solidFill>
                  <a:schemeClr val="hlink"/>
                </a:solidFill>
                <a:latin typeface="Calibri" panose="020F0502020204030204" pitchFamily="34" charset="0"/>
                <a:cs typeface="Calibri" panose="020F0502020204030204" pitchFamily="34" charset="0"/>
              </a:rPr>
              <a:t>Decile 10</a:t>
            </a:r>
          </a:p>
        </p:txBody>
      </p:sp>
    </p:spTree>
    <p:extLst>
      <p:ext uri="{BB962C8B-B14F-4D97-AF65-F5344CB8AC3E}">
        <p14:creationId xmlns:p14="http://schemas.microsoft.com/office/powerpoint/2010/main" val="76698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Decile Classification and Hit Rate </a:t>
            </a:r>
          </a:p>
        </p:txBody>
      </p:sp>
      <p:sp>
        <p:nvSpPr>
          <p:cNvPr id="4" name="Rectangle 4"/>
          <p:cNvSpPr>
            <a:spLocks noChangeArrowheads="1"/>
          </p:cNvSpPr>
          <p:nvPr/>
        </p:nvSpPr>
        <p:spPr bwMode="auto">
          <a:xfrm>
            <a:off x="8081555" y="1839686"/>
            <a:ext cx="2514600" cy="4191000"/>
          </a:xfrm>
          <a:prstGeom prst="rect">
            <a:avLst/>
          </a:prstGeom>
          <a:solidFill>
            <a:srgbClr val="D5D5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en-US" sz="1600" b="0" dirty="0">
                <a:solidFill>
                  <a:schemeClr val="tx1"/>
                </a:solidFill>
                <a:latin typeface="Calibri" panose="020F0502020204030204" pitchFamily="34" charset="0"/>
                <a:cs typeface="Calibri" panose="020F0502020204030204" pitchFamily="34" charset="0"/>
              </a:rPr>
              <a:t>Customer 1        Score 1.00</a:t>
            </a:r>
          </a:p>
          <a:p>
            <a:pPr algn="l"/>
            <a:r>
              <a:rPr lang="en-US" sz="1600" b="0" dirty="0">
                <a:solidFill>
                  <a:schemeClr val="tx1"/>
                </a:solidFill>
                <a:latin typeface="Calibri" panose="020F0502020204030204" pitchFamily="34" charset="0"/>
                <a:cs typeface="Calibri" panose="020F0502020204030204" pitchFamily="34" charset="0"/>
              </a:rPr>
              <a:t>Customer 2        Score 0.99</a:t>
            </a:r>
          </a:p>
          <a:p>
            <a:pPr algn="l"/>
            <a:r>
              <a:rPr lang="en-US" sz="1600" b="0" dirty="0">
                <a:solidFill>
                  <a:schemeClr val="tx1"/>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a:t>
            </a:r>
            <a:endParaRPr lang="en-US" sz="1600" b="0" dirty="0">
              <a:solidFill>
                <a:schemeClr val="tx1"/>
              </a:solidFill>
              <a:latin typeface="Calibri" panose="020F0502020204030204" pitchFamily="34" charset="0"/>
              <a:cs typeface="Calibri" panose="020F0502020204030204" pitchFamily="34" charset="0"/>
            </a:endParaRPr>
          </a:p>
          <a:p>
            <a:pPr algn="l"/>
            <a:r>
              <a:rPr lang="en-US" sz="1600" b="0" dirty="0">
                <a:solidFill>
                  <a:schemeClr val="tx1"/>
                </a:solidFill>
                <a:latin typeface="Calibri" panose="020F0502020204030204" pitchFamily="34" charset="0"/>
                <a:cs typeface="Calibri" panose="020F0502020204030204" pitchFamily="34" charset="0"/>
              </a:rPr>
              <a:t>Customer 230    Score 0.92</a:t>
            </a:r>
          </a:p>
          <a:p>
            <a:pPr algn="l"/>
            <a:endParaRPr lang="en-US" sz="1600" b="0" dirty="0">
              <a:solidFill>
                <a:schemeClr val="tx1"/>
              </a:solidFill>
              <a:latin typeface="Calibri" panose="020F0502020204030204" pitchFamily="34" charset="0"/>
              <a:cs typeface="Calibri" panose="020F0502020204030204" pitchFamily="34" charset="0"/>
            </a:endParaRPr>
          </a:p>
          <a:p>
            <a:pPr algn="l"/>
            <a:r>
              <a:rPr lang="en-US" sz="1600" dirty="0">
                <a:solidFill>
                  <a:schemeClr val="tx1"/>
                </a:solidFill>
                <a:latin typeface="Calibri" panose="020F0502020204030204" pitchFamily="34" charset="0"/>
                <a:cs typeface="Calibri" panose="020F0502020204030204" pitchFamily="34" charset="0"/>
              </a:rPr>
              <a:t>	</a:t>
            </a:r>
          </a:p>
          <a:p>
            <a:pPr algn="l"/>
            <a:r>
              <a:rPr lang="en-US" sz="1600" dirty="0">
                <a:solidFill>
                  <a:schemeClr val="tx1"/>
                </a:solidFill>
                <a:latin typeface="Calibri" panose="020F0502020204030204" pitchFamily="34" charset="0"/>
                <a:cs typeface="Calibri" panose="020F0502020204030204" pitchFamily="34" charset="0"/>
              </a:rPr>
              <a:t>	</a:t>
            </a:r>
          </a:p>
          <a:p>
            <a:pPr algn="l"/>
            <a:endParaRPr lang="en-US" sz="1600" dirty="0">
              <a:solidFill>
                <a:schemeClr val="tx1"/>
              </a:solidFill>
              <a:latin typeface="Calibri" panose="020F0502020204030204" pitchFamily="34" charset="0"/>
              <a:cs typeface="Calibri" panose="020F0502020204030204" pitchFamily="34" charset="0"/>
            </a:endParaRPr>
          </a:p>
          <a:p>
            <a:pPr algn="l"/>
            <a:endParaRPr lang="en-US" sz="1600" dirty="0">
              <a:solidFill>
                <a:schemeClr val="tx1"/>
              </a:solidFill>
              <a:latin typeface="Calibri" panose="020F0502020204030204" pitchFamily="34" charset="0"/>
              <a:cs typeface="Calibri" panose="020F0502020204030204" pitchFamily="34" charset="0"/>
            </a:endParaRPr>
          </a:p>
          <a:p>
            <a:pPr algn="l"/>
            <a:endParaRPr lang="en-US" sz="1600" b="0" dirty="0">
              <a:solidFill>
                <a:schemeClr val="tx1"/>
              </a:solidFill>
              <a:latin typeface="Calibri" panose="020F0502020204030204" pitchFamily="34" charset="0"/>
              <a:cs typeface="Calibri" panose="020F0502020204030204" pitchFamily="34" charset="0"/>
            </a:endParaRPr>
          </a:p>
          <a:p>
            <a:pPr algn="l"/>
            <a:endParaRPr lang="en-US" sz="1600" b="0" dirty="0">
              <a:solidFill>
                <a:schemeClr val="tx1"/>
              </a:solidFill>
              <a:latin typeface="Calibri" panose="020F0502020204030204" pitchFamily="34" charset="0"/>
              <a:cs typeface="Calibri" panose="020F0502020204030204" pitchFamily="34" charset="0"/>
            </a:endParaRPr>
          </a:p>
          <a:p>
            <a:pPr algn="l"/>
            <a:endParaRPr lang="en-US" sz="1600" b="0" dirty="0">
              <a:solidFill>
                <a:schemeClr val="tx1"/>
              </a:solidFill>
              <a:latin typeface="Calibri" panose="020F0502020204030204" pitchFamily="34" charset="0"/>
              <a:cs typeface="Calibri" panose="020F0502020204030204" pitchFamily="34" charset="0"/>
            </a:endParaRPr>
          </a:p>
          <a:p>
            <a:pPr algn="l"/>
            <a:endParaRPr lang="en-US" sz="1600" b="0" dirty="0">
              <a:solidFill>
                <a:schemeClr val="tx1"/>
              </a:solidFill>
              <a:latin typeface="Calibri" panose="020F0502020204030204" pitchFamily="34" charset="0"/>
              <a:cs typeface="Calibri" panose="020F0502020204030204" pitchFamily="34" charset="0"/>
            </a:endParaRPr>
          </a:p>
          <a:p>
            <a:pPr algn="l"/>
            <a:endParaRPr lang="en-US" sz="1600" b="0" dirty="0">
              <a:solidFill>
                <a:schemeClr val="tx1"/>
              </a:solidFill>
              <a:latin typeface="Calibri" panose="020F0502020204030204" pitchFamily="34" charset="0"/>
              <a:cs typeface="Calibri" panose="020F0502020204030204" pitchFamily="34" charset="0"/>
            </a:endParaRPr>
          </a:p>
          <a:p>
            <a:pPr algn="l"/>
            <a:r>
              <a:rPr lang="en-US" sz="1600" b="0" dirty="0">
                <a:solidFill>
                  <a:schemeClr val="tx1"/>
                </a:solidFill>
                <a:latin typeface="Calibri" panose="020F0502020204030204" pitchFamily="34" charset="0"/>
                <a:cs typeface="Calibri" panose="020F0502020204030204" pitchFamily="34" charset="0"/>
              </a:rPr>
              <a:t>Customer 2300   Score 0.00</a:t>
            </a:r>
          </a:p>
        </p:txBody>
      </p:sp>
      <p:sp>
        <p:nvSpPr>
          <p:cNvPr id="5" name="Line 5"/>
          <p:cNvSpPr>
            <a:spLocks noChangeShapeType="1"/>
          </p:cNvSpPr>
          <p:nvPr/>
        </p:nvSpPr>
        <p:spPr bwMode="auto">
          <a:xfrm>
            <a:off x="7243355" y="3058886"/>
            <a:ext cx="34290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600">
              <a:latin typeface="Calibri" panose="020F0502020204030204" pitchFamily="34" charset="0"/>
              <a:cs typeface="Calibri" panose="020F0502020204030204" pitchFamily="34" charset="0"/>
            </a:endParaRPr>
          </a:p>
        </p:txBody>
      </p:sp>
      <p:sp>
        <p:nvSpPr>
          <p:cNvPr id="6" name="Text Box 6"/>
          <p:cNvSpPr txBox="1">
            <a:spLocks noChangeArrowheads="1"/>
          </p:cNvSpPr>
          <p:nvPr/>
        </p:nvSpPr>
        <p:spPr bwMode="auto">
          <a:xfrm>
            <a:off x="7167155" y="2273074"/>
            <a:ext cx="8467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dirty="0">
                <a:solidFill>
                  <a:schemeClr val="hlink"/>
                </a:solidFill>
                <a:latin typeface="Calibri" panose="020F0502020204030204" pitchFamily="34" charset="0"/>
                <a:cs typeface="Calibri" panose="020F0502020204030204" pitchFamily="34" charset="0"/>
              </a:rPr>
              <a:t>Decile 1</a:t>
            </a:r>
          </a:p>
        </p:txBody>
      </p:sp>
      <p:sp>
        <p:nvSpPr>
          <p:cNvPr id="7" name="Line 7"/>
          <p:cNvSpPr>
            <a:spLocks noChangeShapeType="1"/>
          </p:cNvSpPr>
          <p:nvPr/>
        </p:nvSpPr>
        <p:spPr bwMode="auto">
          <a:xfrm>
            <a:off x="7243355" y="5040086"/>
            <a:ext cx="34290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600">
              <a:latin typeface="Calibri" panose="020F0502020204030204" pitchFamily="34" charset="0"/>
              <a:cs typeface="Calibri" panose="020F0502020204030204" pitchFamily="34" charset="0"/>
            </a:endParaRPr>
          </a:p>
        </p:txBody>
      </p:sp>
      <p:sp>
        <p:nvSpPr>
          <p:cNvPr id="8" name="Text Box 9"/>
          <p:cNvSpPr txBox="1">
            <a:spLocks noChangeArrowheads="1"/>
          </p:cNvSpPr>
          <p:nvPr/>
        </p:nvSpPr>
        <p:spPr bwMode="auto">
          <a:xfrm>
            <a:off x="7499856" y="3744686"/>
            <a:ext cx="43088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r>
              <a:rPr lang="en-US" sz="1600">
                <a:solidFill>
                  <a:schemeClr val="tx1"/>
                </a:solidFill>
                <a:latin typeface="Calibri" panose="020F0502020204030204" pitchFamily="34" charset="0"/>
                <a:cs typeface="Calibri" panose="020F0502020204030204" pitchFamily="34" charset="0"/>
              </a:rPr>
              <a:t>…..</a:t>
            </a:r>
          </a:p>
        </p:txBody>
      </p:sp>
      <p:sp>
        <p:nvSpPr>
          <p:cNvPr id="9" name="Text Box 10"/>
          <p:cNvSpPr txBox="1">
            <a:spLocks noChangeArrowheads="1"/>
          </p:cNvSpPr>
          <p:nvPr/>
        </p:nvSpPr>
        <p:spPr bwMode="auto">
          <a:xfrm>
            <a:off x="8869868" y="3744686"/>
            <a:ext cx="43088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r>
              <a:rPr lang="en-US" sz="1600">
                <a:solidFill>
                  <a:schemeClr val="tx1"/>
                </a:solidFill>
                <a:latin typeface="Calibri" panose="020F0502020204030204" pitchFamily="34" charset="0"/>
                <a:cs typeface="Calibri" panose="020F0502020204030204" pitchFamily="34" charset="0"/>
              </a:rPr>
              <a:t>…..</a:t>
            </a:r>
          </a:p>
        </p:txBody>
      </p:sp>
      <p:sp>
        <p:nvSpPr>
          <p:cNvPr id="11" name="Text Box 6"/>
          <p:cNvSpPr txBox="1">
            <a:spLocks noChangeArrowheads="1"/>
          </p:cNvSpPr>
          <p:nvPr/>
        </p:nvSpPr>
        <p:spPr bwMode="auto">
          <a:xfrm>
            <a:off x="7162801" y="5363739"/>
            <a:ext cx="9509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dirty="0">
                <a:solidFill>
                  <a:schemeClr val="hlink"/>
                </a:solidFill>
                <a:latin typeface="Calibri" panose="020F0502020204030204" pitchFamily="34" charset="0"/>
                <a:cs typeface="Calibri" panose="020F0502020204030204" pitchFamily="34" charset="0"/>
              </a:rPr>
              <a:t>Decile 10</a:t>
            </a:r>
          </a:p>
        </p:txBody>
      </p:sp>
      <p:graphicFrame>
        <p:nvGraphicFramePr>
          <p:cNvPr id="12" name="Object 2"/>
          <p:cNvGraphicFramePr>
            <a:graphicFrameLocks noGrp="1" noChangeAspect="1"/>
          </p:cNvGraphicFramePr>
          <p:nvPr/>
        </p:nvGraphicFramePr>
        <p:xfrm>
          <a:off x="874827" y="1916974"/>
          <a:ext cx="6334682" cy="36554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7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Customer Targeting – Summary of Steps</a:t>
            </a: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altLang="ko-KR" sz="2000" b="1" dirty="0">
                <a:solidFill>
                  <a:schemeClr val="tx1"/>
                </a:solidFill>
                <a:latin typeface="Calibri" panose="020F0502020204030204" pitchFamily="34" charset="0"/>
                <a:ea typeface="ヒラギノ角ゴ Pro W3" charset="-128"/>
                <a:cs typeface="Calibri" panose="020F0502020204030204" pitchFamily="34" charset="0"/>
              </a:rPr>
              <a:t>Step 1</a:t>
            </a:r>
            <a:r>
              <a:rPr lang="en-US" altLang="ko-KR" sz="2000" dirty="0">
                <a:solidFill>
                  <a:schemeClr val="tx1"/>
                </a:solidFill>
                <a:latin typeface="Calibri" panose="020F0502020204030204" pitchFamily="34" charset="0"/>
                <a:ea typeface="ヒラギノ角ゴ Pro W3" charset="-128"/>
                <a:cs typeface="Calibri" panose="020F0502020204030204" pitchFamily="34" charset="0"/>
              </a:rPr>
              <a:t>: Create database of customer responses (choices) based either on test mailing to a sample of prospects/customers, or historical data of past customer purchases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altLang="ko-KR" sz="2000" b="1" dirty="0">
                <a:solidFill>
                  <a:schemeClr val="tx1"/>
                </a:solidFill>
                <a:latin typeface="Calibri" panose="020F0502020204030204" pitchFamily="34" charset="0"/>
                <a:ea typeface="ヒラギノ角ゴ Pro W3" charset="-128"/>
                <a:cs typeface="Calibri" panose="020F0502020204030204" pitchFamily="34" charset="0"/>
              </a:rPr>
              <a:t>Step 2</a:t>
            </a:r>
            <a:r>
              <a:rPr lang="en-US" altLang="ko-KR" sz="2000" dirty="0">
                <a:solidFill>
                  <a:schemeClr val="tx1"/>
                </a:solidFill>
                <a:latin typeface="Calibri" panose="020F0502020204030204" pitchFamily="34" charset="0"/>
                <a:ea typeface="ヒラギノ角ゴ Pro W3" charset="-128"/>
                <a:cs typeface="Calibri" panose="020F0502020204030204" pitchFamily="34" charset="0"/>
              </a:rPr>
              <a:t>: Use models such as regression, or RFM to assess the impact of independent variables (drivers) of customer response</a:t>
            </a:r>
          </a:p>
          <a:p>
            <a:pPr marL="914400" lvl="1" indent="-365760">
              <a:lnSpc>
                <a:spcPct val="100000"/>
              </a:lnSpc>
              <a:spcBef>
                <a:spcPts val="0"/>
              </a:spcBef>
              <a:spcAft>
                <a:spcPts val="0"/>
              </a:spcAft>
              <a:buClrTx/>
              <a:buSzPct val="100000"/>
              <a:buFont typeface="Arial" panose="020B0604020202020204" pitchFamily="34" charset="0"/>
              <a:buChar char="•"/>
            </a:pPr>
            <a:endParaRPr lang="en-US" altLang="ko-KR" sz="20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altLang="ko-KR" sz="2000" b="1" dirty="0">
                <a:solidFill>
                  <a:schemeClr val="tx1"/>
                </a:solidFill>
                <a:latin typeface="Calibri" panose="020F0502020204030204" pitchFamily="34" charset="0"/>
                <a:ea typeface="ヒラギノ角ゴ Pro W3" charset="-128"/>
                <a:cs typeface="Calibri" panose="020F0502020204030204" pitchFamily="34" charset="0"/>
              </a:rPr>
              <a:t>Step 3</a:t>
            </a:r>
            <a:r>
              <a:rPr lang="en-US" altLang="ko-KR" sz="2000" dirty="0">
                <a:solidFill>
                  <a:schemeClr val="tx1"/>
                </a:solidFill>
                <a:latin typeface="Calibri" panose="020F0502020204030204" pitchFamily="34" charset="0"/>
                <a:ea typeface="ヒラギノ角ゴ Pro W3" charset="-128"/>
                <a:cs typeface="Calibri" panose="020F0502020204030204" pitchFamily="34" charset="0"/>
              </a:rPr>
              <a:t>: Score each customer/prospect based on the drivers identified in Step 2 - the higher the score, the more likely is the  predicted response</a:t>
            </a:r>
          </a:p>
          <a:p>
            <a:pPr marL="914400" lvl="1" indent="-365760">
              <a:lnSpc>
                <a:spcPct val="100000"/>
              </a:lnSpc>
              <a:spcBef>
                <a:spcPts val="0"/>
              </a:spcBef>
              <a:spcAft>
                <a:spcPts val="0"/>
              </a:spcAft>
              <a:buClrTx/>
              <a:buSzPct val="100000"/>
              <a:buFont typeface="Arial" panose="020B0604020202020204" pitchFamily="34" charset="0"/>
              <a:buChar char="•"/>
            </a:pPr>
            <a:endParaRPr lang="en-US" altLang="ko-KR" sz="20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altLang="ko-KR" sz="2000" b="1" dirty="0">
                <a:solidFill>
                  <a:schemeClr val="tx1"/>
                </a:solidFill>
                <a:latin typeface="Calibri" panose="020F0502020204030204" pitchFamily="34" charset="0"/>
                <a:ea typeface="ヒラギノ角ゴ Pro W3" charset="-128"/>
                <a:cs typeface="Calibri" panose="020F0502020204030204" pitchFamily="34" charset="0"/>
              </a:rPr>
              <a:t>Step 4</a:t>
            </a:r>
            <a:r>
              <a:rPr lang="en-US" altLang="ko-KR" sz="2000" dirty="0">
                <a:solidFill>
                  <a:schemeClr val="tx1"/>
                </a:solidFill>
                <a:latin typeface="Calibri" panose="020F0502020204030204" pitchFamily="34" charset="0"/>
                <a:ea typeface="ヒラギノ角ゴ Pro W3" charset="-128"/>
                <a:cs typeface="Calibri" panose="020F0502020204030204" pitchFamily="34" charset="0"/>
              </a:rPr>
              <a:t>: Classify customers into deciles (or smaller groupings) based on their scores </a:t>
            </a:r>
          </a:p>
          <a:p>
            <a:pPr marL="914400" lvl="1" indent="-365760">
              <a:lnSpc>
                <a:spcPct val="100000"/>
              </a:lnSpc>
              <a:spcBef>
                <a:spcPts val="0"/>
              </a:spcBef>
              <a:spcAft>
                <a:spcPts val="0"/>
              </a:spcAft>
              <a:buClrTx/>
              <a:buSzPct val="100000"/>
              <a:buFont typeface="Arial" panose="020B0604020202020204" pitchFamily="34" charset="0"/>
              <a:buChar char="•"/>
            </a:pPr>
            <a:endParaRPr lang="en-US" altLang="ko-KR" sz="20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altLang="ko-KR" sz="2000" b="1" dirty="0">
                <a:solidFill>
                  <a:schemeClr val="tx1"/>
                </a:solidFill>
                <a:latin typeface="Calibri" panose="020F0502020204030204" pitchFamily="34" charset="0"/>
                <a:ea typeface="ヒラギノ角ゴ Pro W3" charset="-128"/>
                <a:cs typeface="Calibri" panose="020F0502020204030204" pitchFamily="34" charset="0"/>
              </a:rPr>
              <a:t>Step 5</a:t>
            </a:r>
            <a:r>
              <a:rPr lang="en-US" altLang="ko-KR" sz="2000" dirty="0">
                <a:solidFill>
                  <a:schemeClr val="tx1"/>
                </a:solidFill>
                <a:latin typeface="Calibri" panose="020F0502020204030204" pitchFamily="34" charset="0"/>
                <a:ea typeface="ヒラギノ角ゴ Pro W3" charset="-128"/>
                <a:cs typeface="Calibri" panose="020F0502020204030204" pitchFamily="34" charset="0"/>
              </a:rPr>
              <a:t>: </a:t>
            </a:r>
            <a:r>
              <a:rPr lang="en-US" altLang="ko-KR" sz="2000" dirty="0">
                <a:solidFill>
                  <a:schemeClr val="tx1"/>
                </a:solidFill>
                <a:latin typeface="Calibri" panose="020F0502020204030204" pitchFamily="34" charset="0"/>
                <a:ea typeface="굴림" charset="-127"/>
                <a:cs typeface="Calibri" panose="020F0502020204030204" pitchFamily="34" charset="0"/>
              </a:rPr>
              <a:t>Based on profitability analyses, determine the top deciles to which a marketing action (e.g., mailing of brochure) will be targeted</a:t>
            </a:r>
            <a:r>
              <a:rPr lang="en-US" altLang="ko-KR" sz="2000" dirty="0">
                <a:solidFill>
                  <a:schemeClr val="tx1"/>
                </a:solidFill>
                <a:latin typeface="Calibri" panose="020F0502020204030204" pitchFamily="34" charset="0"/>
                <a:ea typeface="ヒラギノ角ゴ Pro W3" charset="-128"/>
                <a:cs typeface="Calibri" panose="020F0502020204030204" pitchFamily="34" charset="0"/>
              </a:rPr>
              <a:t> </a:t>
            </a:r>
          </a:p>
          <a:p>
            <a:pPr marL="914400" lvl="1" indent="-365760">
              <a:lnSpc>
                <a:spcPct val="100000"/>
              </a:lnSpc>
              <a:spcBef>
                <a:spcPts val="0"/>
              </a:spcBef>
              <a:spcAft>
                <a:spcPts val="0"/>
              </a:spcAft>
              <a:buClrTx/>
              <a:buSzPct val="100000"/>
              <a:buFont typeface="Arial" panose="020B0604020202020204" pitchFamily="34" charset="0"/>
              <a:buChar char="•"/>
            </a:pPr>
            <a:endParaRPr lang="en-US" altLang="ko-KR" sz="20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32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332929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Binary Logistic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73536"/>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u is measured as a linear function of observable characteristics Xs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Xs = price, brand, demographics, etc.</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α: measures influence of x on utility</a:t>
            </a:r>
          </a:p>
          <a:p>
            <a:pPr marL="914400" lvl="1" indent="-365760">
              <a:lnSpc>
                <a:spcPct val="100000"/>
              </a:lnSpc>
              <a:spcBef>
                <a:spcPts val="0"/>
              </a:spcBef>
              <a:buClrTx/>
              <a:buSzPct val="100000"/>
              <a:buFont typeface="Arial" panose="020B0604020202020204" pitchFamily="34" charset="0"/>
              <a:buChar char="•"/>
            </a:pPr>
            <a:r>
              <a:rPr lang="en-CA" sz="2400" dirty="0">
                <a:solidFill>
                  <a:schemeClr val="tx1"/>
                </a:solidFill>
                <a:latin typeface="Calibri" panose="020F0502020204030204" pitchFamily="34" charset="0"/>
                <a:cs typeface="Calibri" panose="020F0502020204030204" pitchFamily="34" charset="0"/>
              </a:rPr>
              <a:t>Influence of </a:t>
            </a:r>
            <a:r>
              <a:rPr lang="en-US" sz="2400" dirty="0">
                <a:solidFill>
                  <a:schemeClr val="tx1"/>
                </a:solidFill>
                <a:latin typeface="Calibri" panose="020F0502020204030204" pitchFamily="34" charset="0"/>
                <a:cs typeface="Calibri" panose="020F0502020204030204" pitchFamily="34" charset="0"/>
              </a:rPr>
              <a:t>α </a:t>
            </a:r>
            <a:r>
              <a:rPr lang="en-CA" sz="2400" dirty="0">
                <a:solidFill>
                  <a:schemeClr val="tx1"/>
                </a:solidFill>
                <a:latin typeface="Calibri" panose="020F0502020204030204" pitchFamily="34" charset="0"/>
                <a:cs typeface="Calibri" panose="020F0502020204030204" pitchFamily="34" charset="0"/>
              </a:rPr>
              <a:t>on purchase probability:</a:t>
            </a:r>
            <a:endParaRPr lang="en-US" sz="24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positive: increase probability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negative: decrease probability</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Algorithm or software will find the </a:t>
            </a:r>
            <a:r>
              <a:rPr lang="el-GR" sz="2400" dirty="0">
                <a:solidFill>
                  <a:schemeClr val="tx1"/>
                </a:solidFill>
                <a:latin typeface="Calibri" panose="020F0502020204030204" pitchFamily="34" charset="0"/>
                <a:cs typeface="Calibri" panose="020F0502020204030204" pitchFamily="34" charset="0"/>
              </a:rPr>
              <a:t>α</a:t>
            </a:r>
            <a:r>
              <a:rPr lang="en-CA"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coefficients that best “fit” the data in the sense they maximize the probability of observed choices</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6" name="Picture 5"/>
          <p:cNvPicPr>
            <a:picLocks noChangeAspect="1"/>
          </p:cNvPicPr>
          <p:nvPr/>
        </p:nvPicPr>
        <p:blipFill>
          <a:blip r:embed="rId2"/>
          <a:stretch>
            <a:fillRect/>
          </a:stretch>
        </p:blipFill>
        <p:spPr>
          <a:xfrm>
            <a:off x="6481339" y="2186291"/>
            <a:ext cx="2302443" cy="318894"/>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939636" y="5164193"/>
                <a:ext cx="9216044" cy="480581"/>
              </a:xfrm>
              <a:prstGeom prst="rect">
                <a:avLst/>
              </a:prstGeom>
              <a:noFill/>
            </p:spPr>
            <p:txBody>
              <a:bodyPr wrap="square" lIns="0" tIns="0" rIns="0" bIns="0" rtlCol="0" anchor="ctr">
                <a:spAutoFit/>
              </a:bodyPr>
              <a:lstStyle/>
              <a:p>
                <a14:m>
                  <m:oMath xmlns:m="http://schemas.openxmlformats.org/officeDocument/2006/math">
                    <m:sSub>
                      <m:sSubPr>
                        <m:ctrlPr>
                          <a:rPr lang="en-CA" sz="140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𝑑</m:t>
                        </m:r>
                      </m:e>
                      <m:sub>
                        <m:r>
                          <a:rPr lang="en-CA" sz="1400" b="0" i="1" smtClean="0">
                            <a:latin typeface="Cambria Math" panose="02040503050406030204" pitchFamily="18" charset="0"/>
                            <a:ea typeface="Cambria Math" panose="02040503050406030204" pitchFamily="18" charset="0"/>
                          </a:rPr>
                          <m:t>𝑖</m:t>
                        </m:r>
                      </m:sub>
                    </m:sSub>
                    <m:r>
                      <a:rPr lang="en-CA" sz="1400" b="0" i="1" smtClean="0">
                        <a:latin typeface="Cambria Math" panose="02040503050406030204" pitchFamily="18" charset="0"/>
                        <a:ea typeface="Cambria Math" panose="02040503050406030204" pitchFamily="18" charset="0"/>
                      </a:rPr>
                      <m:t>=</m:t>
                    </m:r>
                    <m:d>
                      <m:dPr>
                        <m:begChr m:val="{"/>
                        <m:endChr m:val=""/>
                        <m:ctrlPr>
                          <a:rPr lang="en-CA" sz="1400" b="0" i="1" smtClean="0">
                            <a:latin typeface="Cambria Math" panose="02040503050406030204" pitchFamily="18" charset="0"/>
                            <a:ea typeface="Cambria Math" panose="02040503050406030204" pitchFamily="18" charset="0"/>
                          </a:rPr>
                        </m:ctrlPr>
                      </m:dPr>
                      <m:e>
                        <m:eqArr>
                          <m:eqArrPr>
                            <m:ctrlPr>
                              <a:rPr lang="en-CA" sz="1400" b="0" i="1" smtClean="0">
                                <a:latin typeface="Cambria Math" panose="02040503050406030204" pitchFamily="18" charset="0"/>
                                <a:ea typeface="Cambria Math" panose="02040503050406030204" pitchFamily="18" charset="0"/>
                              </a:rPr>
                            </m:ctrlPr>
                          </m:eqArrPr>
                          <m:e>
                            <m:r>
                              <a:rPr lang="en-CA" sz="1400" b="0" i="1" smtClean="0">
                                <a:latin typeface="Cambria Math" panose="02040503050406030204" pitchFamily="18" charset="0"/>
                                <a:ea typeface="Cambria Math" panose="02040503050406030204" pitchFamily="18" charset="0"/>
                              </a:rPr>
                              <m:t>1 </m:t>
                            </m:r>
                            <m:r>
                              <m:rPr>
                                <m:sty m:val="p"/>
                              </m:rPr>
                              <a:rPr lang="en-CA" sz="1400" b="0" i="0" smtClean="0">
                                <a:latin typeface="Cambria Math" panose="02040503050406030204" pitchFamily="18" charset="0"/>
                                <a:ea typeface="Cambria Math" panose="02040503050406030204" pitchFamily="18" charset="0"/>
                              </a:rPr>
                              <m:t>if</m:t>
                            </m:r>
                            <m:r>
                              <a:rPr lang="en-CA" sz="1400" b="0" i="1" smtClean="0">
                                <a:latin typeface="Cambria Math" panose="02040503050406030204" pitchFamily="18" charset="0"/>
                                <a:ea typeface="Cambria Math" panose="02040503050406030204" pitchFamily="18" charset="0"/>
                              </a:rPr>
                              <m:t> </m:t>
                            </m:r>
                            <m:r>
                              <m:rPr>
                                <m:sty m:val="p"/>
                              </m:rPr>
                              <a:rPr lang="en-CA" sz="1400" b="0" i="0" smtClean="0">
                                <a:latin typeface="Cambria Math" panose="02040503050406030204" pitchFamily="18" charset="0"/>
                                <a:ea typeface="Cambria Math" panose="02040503050406030204" pitchFamily="18" charset="0"/>
                              </a:rPr>
                              <m:t>individual</m:t>
                            </m:r>
                            <m:r>
                              <a:rPr lang="en-CA" sz="1400" b="0" i="1" smtClean="0">
                                <a:latin typeface="Cambria Math" panose="02040503050406030204" pitchFamily="18" charset="0"/>
                                <a:ea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𝑖</m:t>
                            </m:r>
                            <m:r>
                              <a:rPr lang="en-CA" sz="1400" b="0" i="1" smtClean="0">
                                <a:latin typeface="Cambria Math" panose="02040503050406030204" pitchFamily="18" charset="0"/>
                                <a:ea typeface="Cambria Math" panose="02040503050406030204" pitchFamily="18" charset="0"/>
                              </a:rPr>
                              <m:t> </m:t>
                            </m:r>
                            <m:r>
                              <m:rPr>
                                <m:sty m:val="p"/>
                              </m:rPr>
                              <a:rPr lang="en-CA" sz="1400" b="0" i="0" smtClean="0">
                                <a:latin typeface="Cambria Math" panose="02040503050406030204" pitchFamily="18" charset="0"/>
                                <a:ea typeface="Cambria Math" panose="02040503050406030204" pitchFamily="18" charset="0"/>
                              </a:rPr>
                              <m:t>buys</m:t>
                            </m:r>
                          </m:e>
                          <m:e>
                            <m:r>
                              <a:rPr lang="en-CA" sz="1400" b="0" i="1" smtClean="0">
                                <a:latin typeface="Cambria Math" panose="02040503050406030204" pitchFamily="18" charset="0"/>
                                <a:ea typeface="Cambria Math" panose="02040503050406030204" pitchFamily="18" charset="0"/>
                              </a:rPr>
                              <m:t>0 </m:t>
                            </m:r>
                            <m:r>
                              <m:rPr>
                                <m:sty m:val="p"/>
                              </m:rPr>
                              <a:rPr lang="en-CA" sz="1400" b="0" i="0" smtClean="0">
                                <a:latin typeface="Cambria Math" panose="02040503050406030204" pitchFamily="18" charset="0"/>
                                <a:ea typeface="Cambria Math" panose="02040503050406030204" pitchFamily="18" charset="0"/>
                              </a:rPr>
                              <m:t>otherwise</m:t>
                            </m:r>
                          </m:e>
                        </m:eqArr>
                      </m:e>
                    </m:d>
                    <m:r>
                      <a:rPr lang="en-US" sz="1400" b="0" i="1" smtClean="0">
                        <a:latin typeface="Cambria Math" panose="02040503050406030204" pitchFamily="18" charset="0"/>
                        <a:ea typeface="Cambria Math" panose="02040503050406030204" pitchFamily="18" charset="0"/>
                      </a:rPr>
                      <m:t>                               </m:t>
                    </m:r>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𝛼</m:t>
                        </m:r>
                      </m:e>
                    </m:acc>
                  </m:oMath>
                </a14:m>
                <a:r>
                  <a:rPr lang="en-US" sz="1400" dirty="0">
                    <a:latin typeface="Calibri" panose="020F0502020204030204" pitchFamily="34" charset="0"/>
                    <a:cs typeface="Calibri" panose="020F0502020204030204" pitchFamily="34" charset="0"/>
                  </a:rPr>
                  <a:t> = argmax </a:t>
                </a:r>
                <a14:m>
                  <m:oMath xmlns:m="http://schemas.openxmlformats.org/officeDocument/2006/math">
                    <m:nary>
                      <m:naryPr>
                        <m:chr m:val="∑"/>
                        <m:ctrlPr>
                          <a:rPr lang="en-US" sz="1400" i="1" smtClean="0">
                            <a:latin typeface="Cambria Math" panose="02040503050406030204" pitchFamily="18" charset="0"/>
                          </a:rPr>
                        </m:ctrlPr>
                      </m:naryPr>
                      <m:sub>
                        <m:r>
                          <m:rPr>
                            <m:brk m:alnAt="23"/>
                          </m:rPr>
                          <a:rPr lang="en-CA" sz="1400" b="0" i="1" smtClean="0">
                            <a:latin typeface="Cambria Math" panose="02040503050406030204" pitchFamily="18" charset="0"/>
                          </a:rPr>
                          <m:t>𝑖</m:t>
                        </m:r>
                        <m:r>
                          <a:rPr lang="en-CA" sz="1400" b="0" i="1" smtClean="0">
                            <a:latin typeface="Cambria Math" panose="02040503050406030204" pitchFamily="18" charset="0"/>
                          </a:rPr>
                          <m:t>=1</m:t>
                        </m:r>
                      </m:sub>
                      <m:sup>
                        <m:r>
                          <a:rPr lang="en-CA" sz="1400" b="0" i="1" smtClean="0">
                            <a:latin typeface="Cambria Math" panose="02040503050406030204" pitchFamily="18" charset="0"/>
                          </a:rPr>
                          <m:t>𝑁</m:t>
                        </m:r>
                      </m:sup>
                      <m:e>
                        <m:d>
                          <m:dPr>
                            <m:ctrlPr>
                              <a:rPr lang="en-CA" sz="1400" b="0" i="1" smtClean="0">
                                <a:latin typeface="Cambria Math" panose="02040503050406030204" pitchFamily="18" charset="0"/>
                              </a:rPr>
                            </m:ctrlPr>
                          </m:dPr>
                          <m:e>
                            <m:func>
                              <m:funcPr>
                                <m:ctrlPr>
                                  <a:rPr lang="en-CA" sz="1400" i="1">
                                    <a:latin typeface="Cambria Math" panose="02040503050406030204" pitchFamily="18" charset="0"/>
                                  </a:rPr>
                                </m:ctrlPr>
                              </m:funcPr>
                              <m:fName>
                                <m:r>
                                  <m:rPr>
                                    <m:sty m:val="p"/>
                                  </m:rPr>
                                  <a:rPr lang="en-CA" sz="1400">
                                    <a:latin typeface="Cambria Math" panose="02040503050406030204" pitchFamily="18" charset="0"/>
                                  </a:rPr>
                                  <m:t>log</m:t>
                                </m:r>
                              </m:fName>
                              <m:e>
                                <m:d>
                                  <m:dPr>
                                    <m:ctrlPr>
                                      <a:rPr lang="en-CA" sz="1400" i="1">
                                        <a:latin typeface="Cambria Math" panose="02040503050406030204" pitchFamily="18" charset="0"/>
                                      </a:rPr>
                                    </m:ctrlPr>
                                  </m:dPr>
                                  <m:e>
                                    <m:r>
                                      <a:rPr lang="en-CA" sz="1400" i="1">
                                        <a:latin typeface="Cambria Math" panose="02040503050406030204" pitchFamily="18" charset="0"/>
                                      </a:rPr>
                                      <m:t>𝑃</m:t>
                                    </m:r>
                                    <m:d>
                                      <m:dPr>
                                        <m:ctrlPr>
                                          <a:rPr lang="en-CA" sz="1400" i="1">
                                            <a:latin typeface="Cambria Math" panose="02040503050406030204" pitchFamily="18" charset="0"/>
                                          </a:rPr>
                                        </m:ctrlPr>
                                      </m:dPr>
                                      <m:e>
                                        <m:r>
                                          <a:rPr lang="en-CA" sz="1400" i="1">
                                            <a:latin typeface="Cambria Math" panose="02040503050406030204" pitchFamily="18" charset="0"/>
                                          </a:rPr>
                                          <m:t>𝑏𝑢𝑦</m:t>
                                        </m:r>
                                      </m:e>
                                      <m:e>
                                        <m:r>
                                          <a:rPr lang="en-CA" sz="1400" i="1">
                                            <a:latin typeface="Cambria Math" panose="02040503050406030204" pitchFamily="18" charset="0"/>
                                            <a:ea typeface="Cambria Math" panose="02040503050406030204" pitchFamily="18" charset="0"/>
                                          </a:rPr>
                                          <m:t>𝛼</m:t>
                                        </m:r>
                                      </m:e>
                                    </m:d>
                                  </m:e>
                                </m:d>
                              </m:e>
                            </m:func>
                            <m:sSub>
                              <m:sSubPr>
                                <m:ctrlPr>
                                  <a:rPr lang="en-CA" sz="140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𝑑</m:t>
                                </m:r>
                              </m:e>
                              <m:sub>
                                <m:r>
                                  <a:rPr lang="en-CA" sz="1400" b="0" i="1" smtClean="0">
                                    <a:latin typeface="Cambria Math" panose="02040503050406030204" pitchFamily="18" charset="0"/>
                                    <a:ea typeface="Cambria Math" panose="02040503050406030204" pitchFamily="18" charset="0"/>
                                  </a:rPr>
                                  <m:t>𝑖</m:t>
                                </m:r>
                              </m:sub>
                            </m:sSub>
                            <m:r>
                              <a:rPr lang="en-CA" sz="1400" b="0" i="1" smtClean="0">
                                <a:latin typeface="Cambria Math" panose="02040503050406030204" pitchFamily="18" charset="0"/>
                                <a:ea typeface="Cambria Math" panose="02040503050406030204" pitchFamily="18" charset="0"/>
                              </a:rPr>
                              <m:t>+</m:t>
                            </m:r>
                            <m:func>
                              <m:funcPr>
                                <m:ctrlPr>
                                  <a:rPr lang="en-CA" sz="1400" i="1">
                                    <a:latin typeface="Cambria Math" panose="02040503050406030204" pitchFamily="18" charset="0"/>
                                  </a:rPr>
                                </m:ctrlPr>
                              </m:funcPr>
                              <m:fName>
                                <m:r>
                                  <m:rPr>
                                    <m:sty m:val="p"/>
                                  </m:rPr>
                                  <a:rPr lang="en-CA" sz="1400">
                                    <a:latin typeface="Cambria Math" panose="02040503050406030204" pitchFamily="18" charset="0"/>
                                  </a:rPr>
                                  <m:t>log</m:t>
                                </m:r>
                              </m:fName>
                              <m:e>
                                <m:d>
                                  <m:dPr>
                                    <m:ctrlPr>
                                      <a:rPr lang="en-CA" sz="1400" i="1">
                                        <a:latin typeface="Cambria Math" panose="02040503050406030204" pitchFamily="18" charset="0"/>
                                      </a:rPr>
                                    </m:ctrlPr>
                                  </m:dPr>
                                  <m:e>
                                    <m:r>
                                      <a:rPr lang="en-CA" sz="1400" b="0" i="1" smtClean="0">
                                        <a:latin typeface="Cambria Math" panose="02040503050406030204" pitchFamily="18" charset="0"/>
                                      </a:rPr>
                                      <m:t>1−</m:t>
                                    </m:r>
                                    <m:r>
                                      <a:rPr lang="en-CA" sz="1400" i="1">
                                        <a:latin typeface="Cambria Math" panose="02040503050406030204" pitchFamily="18" charset="0"/>
                                      </a:rPr>
                                      <m:t>𝑃</m:t>
                                    </m:r>
                                    <m:d>
                                      <m:dPr>
                                        <m:ctrlPr>
                                          <a:rPr lang="en-CA" sz="1400" i="1">
                                            <a:latin typeface="Cambria Math" panose="02040503050406030204" pitchFamily="18" charset="0"/>
                                          </a:rPr>
                                        </m:ctrlPr>
                                      </m:dPr>
                                      <m:e>
                                        <m:r>
                                          <a:rPr lang="en-CA" sz="1400" i="1">
                                            <a:latin typeface="Cambria Math" panose="02040503050406030204" pitchFamily="18" charset="0"/>
                                          </a:rPr>
                                          <m:t>𝑏𝑢𝑦</m:t>
                                        </m:r>
                                      </m:e>
                                      <m:e>
                                        <m:r>
                                          <a:rPr lang="en-CA" sz="1400" i="1">
                                            <a:latin typeface="Cambria Math" panose="02040503050406030204" pitchFamily="18" charset="0"/>
                                            <a:ea typeface="Cambria Math" panose="02040503050406030204" pitchFamily="18" charset="0"/>
                                          </a:rPr>
                                          <m:t>𝛼</m:t>
                                        </m:r>
                                      </m:e>
                                    </m:d>
                                  </m:e>
                                </m:d>
                              </m:e>
                            </m:func>
                            <m:sSub>
                              <m:sSubPr>
                                <m:ctrlPr>
                                  <a:rPr lang="en-CA" sz="1400" i="1">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(1−</m:t>
                                </m:r>
                                <m:r>
                                  <a:rPr lang="en-CA" sz="1400" i="1">
                                    <a:latin typeface="Cambria Math" panose="02040503050406030204" pitchFamily="18" charset="0"/>
                                    <a:ea typeface="Cambria Math" panose="02040503050406030204" pitchFamily="18" charset="0"/>
                                  </a:rPr>
                                  <m:t>𝑑</m:t>
                                </m:r>
                              </m:e>
                              <m:sub>
                                <m:r>
                                  <a:rPr lang="en-CA" sz="1400" i="1">
                                    <a:latin typeface="Cambria Math" panose="02040503050406030204" pitchFamily="18" charset="0"/>
                                    <a:ea typeface="Cambria Math" panose="02040503050406030204" pitchFamily="18" charset="0"/>
                                  </a:rPr>
                                  <m:t>𝑖</m:t>
                                </m:r>
                              </m:sub>
                            </m:sSub>
                            <m:r>
                              <a:rPr lang="en-CA" sz="1400" b="0" i="1" smtClean="0">
                                <a:latin typeface="Cambria Math" panose="02040503050406030204" pitchFamily="18" charset="0"/>
                                <a:ea typeface="Cambria Math" panose="02040503050406030204" pitchFamily="18" charset="0"/>
                              </a:rPr>
                              <m:t>)</m:t>
                            </m:r>
                          </m:e>
                        </m:d>
                      </m:e>
                    </m:nary>
                  </m:oMath>
                </a14:m>
                <a:endParaRPr lang="en-US" sz="1400" dirty="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39636" y="5164193"/>
                <a:ext cx="9216044" cy="480581"/>
              </a:xfrm>
              <a:prstGeom prst="rect">
                <a:avLst/>
              </a:prstGeom>
              <a:blipFill>
                <a:blip r:embed="rId3"/>
                <a:stretch>
                  <a:fillRect l="-5357" t="-222785" b="-325316"/>
                </a:stretch>
              </a:blipFill>
            </p:spPr>
            <p:txBody>
              <a:bodyPr/>
              <a:lstStyle/>
              <a:p>
                <a:r>
                  <a:rPr lang="en-US">
                    <a:noFill/>
                  </a:rPr>
                  <a:t> </a:t>
                </a:r>
              </a:p>
            </p:txBody>
          </p:sp>
        </mc:Fallback>
      </mc:AlternateContent>
    </p:spTree>
    <p:extLst>
      <p:ext uri="{BB962C8B-B14F-4D97-AF65-F5344CB8AC3E}">
        <p14:creationId xmlns:p14="http://schemas.microsoft.com/office/powerpoint/2010/main" val="371885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 – Customer Scoring and Profitability</a:t>
            </a:r>
          </a:p>
        </p:txBody>
      </p:sp>
      <p:sp>
        <p:nvSpPr>
          <p:cNvPr id="5" name="Rectangle 7"/>
          <p:cNvSpPr txBox="1">
            <a:spLocks noChangeArrowheads="1"/>
          </p:cNvSpPr>
          <p:nvPr/>
        </p:nvSpPr>
        <p:spPr>
          <a:xfrm>
            <a:off x="2436359" y="1889987"/>
            <a:ext cx="7979092" cy="3692207"/>
          </a:xfrm>
          <a:prstGeom prst="rect">
            <a:avLst/>
          </a:prstGeom>
          <a:noFill/>
          <a:ln/>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Aft>
                <a:spcPct val="80000"/>
              </a:spcAft>
              <a:buFont typeface="Wingdings" pitchFamily="2" charset="2"/>
              <a:buNone/>
              <a:tabLst>
                <a:tab pos="469900" algn="dec"/>
                <a:tab pos="1144588" algn="l"/>
                <a:tab pos="1709738" algn="r"/>
                <a:tab pos="2476500" algn="l"/>
                <a:tab pos="3135313" algn="r"/>
                <a:tab pos="3810000" algn="l"/>
                <a:tab pos="4279900" algn="r"/>
                <a:tab pos="4765675" algn="l"/>
                <a:tab pos="5519738" algn="r"/>
              </a:tabLst>
            </a:pPr>
            <a:r>
              <a:rPr lang="en-US" sz="1600" dirty="0">
                <a:latin typeface="Calibri" panose="020F0502020204030204" pitchFamily="34" charset="0"/>
                <a:cs typeface="Calibri" panose="020F0502020204030204" pitchFamily="34" charset="0"/>
              </a:rPr>
              <a:t>	</a:t>
            </a:r>
            <a:r>
              <a:rPr lang="en-US" sz="1800" dirty="0">
                <a:solidFill>
                  <a:schemeClr val="tx1"/>
                </a:solidFill>
                <a:latin typeface="Calibri" panose="020F0502020204030204" pitchFamily="34" charset="0"/>
                <a:cs typeface="Calibri" panose="020F0502020204030204" pitchFamily="34" charset="0"/>
              </a:rPr>
              <a:t>	     </a:t>
            </a:r>
            <a:r>
              <a:rPr lang="en-US" sz="1800" i="1" dirty="0">
                <a:solidFill>
                  <a:schemeClr val="tx1"/>
                </a:solidFill>
                <a:latin typeface="Calibri" panose="020F0502020204030204" pitchFamily="34" charset="0"/>
                <a:cs typeface="Calibri" panose="020F0502020204030204" pitchFamily="34" charset="0"/>
              </a:rPr>
              <a:t>A		     B		   C		       D</a:t>
            </a:r>
            <a:br>
              <a:rPr lang="en-US" sz="1800" i="1"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Customer		  Score		Average			Customer</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Deciles             	(Purchase	Purchase			Expected $</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Probability)	Volume		Margin	= </a:t>
            </a:r>
            <a:r>
              <a:rPr lang="en-US" sz="1800" i="1" dirty="0">
                <a:solidFill>
                  <a:schemeClr val="tx1"/>
                </a:solidFill>
                <a:latin typeface="Calibri" panose="020F0502020204030204" pitchFamily="34" charset="0"/>
                <a:cs typeface="Calibri" panose="020F0502020204030204" pitchFamily="34" charset="0"/>
              </a:rPr>
              <a:t>A</a:t>
            </a:r>
            <a:r>
              <a:rPr lang="en-US" sz="1800" dirty="0">
                <a:solidFill>
                  <a:schemeClr val="tx1"/>
                </a:solidFill>
                <a:latin typeface="Calibri" panose="020F0502020204030204" pitchFamily="34" charset="0"/>
                <a:cs typeface="Calibri" panose="020F0502020204030204" pitchFamily="34" charset="0"/>
              </a:rPr>
              <a:t> x </a:t>
            </a:r>
            <a:r>
              <a:rPr lang="en-US" sz="1800" i="1" dirty="0">
                <a:solidFill>
                  <a:schemeClr val="tx1"/>
                </a:solidFill>
                <a:latin typeface="Calibri" panose="020F0502020204030204" pitchFamily="34" charset="0"/>
                <a:cs typeface="Calibri" panose="020F0502020204030204" pitchFamily="34" charset="0"/>
              </a:rPr>
              <a:t>B</a:t>
            </a:r>
            <a:r>
              <a:rPr lang="en-US" sz="1800" dirty="0">
                <a:solidFill>
                  <a:schemeClr val="tx1"/>
                </a:solidFill>
                <a:latin typeface="Calibri" panose="020F0502020204030204" pitchFamily="34" charset="0"/>
                <a:cs typeface="Calibri" panose="020F0502020204030204" pitchFamily="34" charset="0"/>
              </a:rPr>
              <a:t> x </a:t>
            </a:r>
            <a:r>
              <a:rPr lang="en-US" sz="1800" i="1" dirty="0">
                <a:solidFill>
                  <a:schemeClr val="tx1"/>
                </a:solidFill>
                <a:latin typeface="Calibri" panose="020F0502020204030204" pitchFamily="34" charset="0"/>
                <a:cs typeface="Calibri" panose="020F0502020204030204" pitchFamily="34" charset="0"/>
              </a:rPr>
              <a:t>C</a:t>
            </a:r>
            <a:endParaRPr lang="en-US" sz="1800" dirty="0">
              <a:solidFill>
                <a:schemeClr val="tx1"/>
              </a:solidFill>
              <a:latin typeface="Calibri" panose="020F0502020204030204" pitchFamily="34" charset="0"/>
              <a:cs typeface="Calibri" panose="020F0502020204030204" pitchFamily="34" charset="0"/>
            </a:endParaRPr>
          </a:p>
          <a:p>
            <a:pPr marL="0" indent="0">
              <a:lnSpc>
                <a:spcPct val="125000"/>
              </a:lnSpc>
              <a:spcAft>
                <a:spcPct val="80000"/>
              </a:spcAft>
              <a:buFont typeface="Wingdings" pitchFamily="2" charset="2"/>
              <a:buNone/>
              <a:tabLst>
                <a:tab pos="469900" algn="dec"/>
                <a:tab pos="1144588" algn="l"/>
                <a:tab pos="1709738" algn="r"/>
                <a:tab pos="2476500" algn="l"/>
                <a:tab pos="3135313" algn="r"/>
                <a:tab pos="3810000" algn="l"/>
                <a:tab pos="4279900" algn="r"/>
                <a:tab pos="4765675" algn="l"/>
                <a:tab pos="5519738" algn="r"/>
              </a:tabLst>
            </a:pPr>
            <a:r>
              <a:rPr lang="en-US" sz="1800" dirty="0">
                <a:solidFill>
                  <a:schemeClr val="tx1"/>
                </a:solidFill>
                <a:latin typeface="Calibri" panose="020F0502020204030204" pitchFamily="34" charset="0"/>
                <a:cs typeface="Calibri" panose="020F0502020204030204" pitchFamily="34" charset="0"/>
              </a:rPr>
              <a:t>	1		30%		$31.00		0.70		6.51</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2		2%		$143.00		0.60		1.72</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3		10%		$54.00		0.67		3.62</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4		5%		$88.00		0.62		2.73</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5		60%		$20.00		0.58		6.96</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6		22%		$60.00		0.47		6.20</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7		11%		$77.00		0.38		3.22</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8		13%		$39.00		0.66		3.35</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9		1%		$184.00		0.56		1.03</a:t>
            </a:r>
            <a:br>
              <a:rPr lang="en-US" sz="1800" dirty="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10		4%		$72.00		0.65		1.87</a:t>
            </a:r>
          </a:p>
        </p:txBody>
      </p:sp>
    </p:spTree>
    <p:extLst>
      <p:ext uri="{BB962C8B-B14F-4D97-AF65-F5344CB8AC3E}">
        <p14:creationId xmlns:p14="http://schemas.microsoft.com/office/powerpoint/2010/main" val="3657238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 – Decile Classification </a:t>
            </a:r>
          </a:p>
        </p:txBody>
      </p:sp>
      <p:sp>
        <p:nvSpPr>
          <p:cNvPr id="4" name="Rectangle 7"/>
          <p:cNvSpPr txBox="1">
            <a:spLocks noChangeArrowheads="1"/>
          </p:cNvSpPr>
          <p:nvPr/>
        </p:nvSpPr>
        <p:spPr>
          <a:xfrm>
            <a:off x="6795816" y="1961697"/>
            <a:ext cx="2835864" cy="3873047"/>
          </a:xfrm>
          <a:prstGeom prst="rect">
            <a:avLst/>
          </a:prstGeom>
          <a:noFill/>
          <a:ln/>
        </p:spPr>
        <p:txBody>
          <a:bodyPr vert="horz" lIns="0" tIns="45720" rIns="0" bIns="45720" rtlCol="0" anchor="ctr">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80000"/>
              </a:lnSpc>
              <a:spcAft>
                <a:spcPct val="80000"/>
              </a:spcAft>
              <a:buFont typeface="Wingdings" pitchFamily="2" charset="2"/>
              <a:buNone/>
              <a:tabLst>
                <a:tab pos="285750" algn="dec"/>
                <a:tab pos="1428750" algn="l"/>
                <a:tab pos="1709738" algn="r"/>
                <a:tab pos="2476500" algn="l"/>
                <a:tab pos="3135313" algn="r"/>
                <a:tab pos="3810000" algn="l"/>
                <a:tab pos="4279900" algn="r"/>
                <a:tab pos="4765675" algn="l"/>
                <a:tab pos="5519738" algn="r"/>
              </a:tabLst>
            </a:pPr>
            <a:br>
              <a:rPr lang="en-US" sz="1600">
                <a:solidFill>
                  <a:schemeClr val="tx1"/>
                </a:solidFill>
                <a:latin typeface="Calibri" panose="020F0502020204030204" pitchFamily="34" charset="0"/>
                <a:cs typeface="Calibri" panose="020F0502020204030204" pitchFamily="34" charset="0"/>
              </a:rPr>
            </a:br>
            <a:r>
              <a:rPr lang="en-US" sz="1900" b="1">
                <a:solidFill>
                  <a:schemeClr val="tx1"/>
                </a:solidFill>
                <a:latin typeface="Calibri" panose="020F0502020204030204" pitchFamily="34" charset="0"/>
                <a:cs typeface="Calibri" panose="020F0502020204030204" pitchFamily="34" charset="0"/>
              </a:rPr>
              <a:t>Decile          Customer(s)	 	$ 		     	</a:t>
            </a:r>
          </a:p>
          <a:p>
            <a:pPr marL="0" indent="0">
              <a:lnSpc>
                <a:spcPct val="110000"/>
              </a:lnSpc>
              <a:spcAft>
                <a:spcPct val="35000"/>
              </a:spcAft>
              <a:buFont typeface="Wingdings" pitchFamily="2" charset="2"/>
              <a:buNone/>
              <a:tabLst>
                <a:tab pos="285750" algn="dec"/>
                <a:tab pos="1428750" algn="l"/>
                <a:tab pos="1709738" algn="r"/>
                <a:tab pos="2476500" algn="l"/>
                <a:tab pos="3135313" algn="r"/>
                <a:tab pos="3810000" algn="l"/>
                <a:tab pos="4279900" algn="r"/>
                <a:tab pos="4765675" algn="l"/>
                <a:tab pos="5519738" algn="r"/>
              </a:tabLst>
            </a:pPr>
            <a:r>
              <a:rPr lang="en-US" sz="1900" b="1">
                <a:solidFill>
                  <a:schemeClr val="tx1"/>
                </a:solidFill>
                <a:latin typeface="Calibri" panose="020F0502020204030204" pitchFamily="34" charset="0"/>
                <a:cs typeface="Calibri" panose="020F0502020204030204" pitchFamily="34" charset="0"/>
              </a:rPr>
              <a:t>	1	5		 6.96</a:t>
            </a:r>
            <a:br>
              <a:rPr lang="en-US" sz="1900" b="1">
                <a:solidFill>
                  <a:schemeClr val="tx1"/>
                </a:solidFill>
                <a:latin typeface="Calibri" panose="020F0502020204030204" pitchFamily="34" charset="0"/>
                <a:cs typeface="Calibri" panose="020F0502020204030204" pitchFamily="34" charset="0"/>
              </a:rPr>
            </a:br>
            <a:r>
              <a:rPr lang="en-US" sz="1900" b="1">
                <a:solidFill>
                  <a:schemeClr val="tx1"/>
                </a:solidFill>
                <a:latin typeface="Calibri" panose="020F0502020204030204" pitchFamily="34" charset="0"/>
                <a:cs typeface="Calibri" panose="020F0502020204030204" pitchFamily="34" charset="0"/>
              </a:rPr>
              <a:t>	2	1		 6.51</a:t>
            </a:r>
            <a:br>
              <a:rPr lang="en-US" sz="1900" b="1">
                <a:solidFill>
                  <a:schemeClr val="tx1"/>
                </a:solidFill>
                <a:latin typeface="Calibri" panose="020F0502020204030204" pitchFamily="34" charset="0"/>
                <a:cs typeface="Calibri" panose="020F0502020204030204" pitchFamily="34" charset="0"/>
              </a:rPr>
            </a:br>
            <a:r>
              <a:rPr lang="en-US" sz="1900" b="1">
                <a:solidFill>
                  <a:schemeClr val="tx1"/>
                </a:solidFill>
                <a:latin typeface="Calibri" panose="020F0502020204030204" pitchFamily="34" charset="0"/>
                <a:cs typeface="Calibri" panose="020F0502020204030204" pitchFamily="34" charset="0"/>
              </a:rPr>
              <a:t>	3	6	   	 6.20</a:t>
            </a:r>
            <a:br>
              <a:rPr lang="en-US" sz="1900" b="1">
                <a:solidFill>
                  <a:schemeClr val="tx1"/>
                </a:solidFill>
                <a:latin typeface="Calibri" panose="020F0502020204030204" pitchFamily="34" charset="0"/>
                <a:cs typeface="Calibri" panose="020F0502020204030204" pitchFamily="34" charset="0"/>
              </a:rPr>
            </a:br>
            <a:r>
              <a:rPr lang="en-US" sz="1900" b="1">
                <a:solidFill>
                  <a:schemeClr val="tx1"/>
                </a:solidFill>
                <a:latin typeface="Calibri" panose="020F0502020204030204" pitchFamily="34" charset="0"/>
                <a:cs typeface="Calibri" panose="020F0502020204030204" pitchFamily="34" charset="0"/>
              </a:rPr>
              <a:t>	4	3	   	 3.62</a:t>
            </a:r>
          </a:p>
          <a:p>
            <a:pPr marL="0" indent="0">
              <a:lnSpc>
                <a:spcPct val="110000"/>
              </a:lnSpc>
              <a:spcAft>
                <a:spcPct val="35000"/>
              </a:spcAft>
              <a:buFont typeface="Wingdings" pitchFamily="2" charset="2"/>
              <a:buNone/>
              <a:tabLst>
                <a:tab pos="285750" algn="dec"/>
                <a:tab pos="1428750" algn="l"/>
                <a:tab pos="1709738" algn="r"/>
                <a:tab pos="2476500" algn="l"/>
                <a:tab pos="3135313" algn="r"/>
                <a:tab pos="3810000" algn="l"/>
                <a:tab pos="4279900" algn="r"/>
                <a:tab pos="4765675" algn="l"/>
                <a:tab pos="5519738" algn="r"/>
              </a:tabLst>
            </a:pPr>
            <a:r>
              <a:rPr lang="en-US" sz="1900" b="1">
                <a:solidFill>
                  <a:schemeClr val="tx1"/>
                </a:solidFill>
                <a:latin typeface="Calibri" panose="020F0502020204030204" pitchFamily="34" charset="0"/>
                <a:cs typeface="Calibri" panose="020F0502020204030204" pitchFamily="34" charset="0"/>
              </a:rPr>
              <a:t>	5	8		 3.35</a:t>
            </a:r>
            <a:br>
              <a:rPr lang="en-US" sz="1900" b="1">
                <a:solidFill>
                  <a:schemeClr val="tx1"/>
                </a:solidFill>
                <a:latin typeface="Calibri" panose="020F0502020204030204" pitchFamily="34" charset="0"/>
                <a:cs typeface="Calibri" panose="020F0502020204030204" pitchFamily="34" charset="0"/>
              </a:rPr>
            </a:br>
            <a:r>
              <a:rPr lang="en-US" sz="1900" b="1">
                <a:solidFill>
                  <a:schemeClr val="tx1"/>
                </a:solidFill>
                <a:latin typeface="Calibri" panose="020F0502020204030204" pitchFamily="34" charset="0"/>
                <a:cs typeface="Calibri" panose="020F0502020204030204" pitchFamily="34" charset="0"/>
              </a:rPr>
              <a:t>	6	7		 3.22</a:t>
            </a:r>
          </a:p>
          <a:p>
            <a:pPr marL="0" indent="0">
              <a:lnSpc>
                <a:spcPct val="110000"/>
              </a:lnSpc>
              <a:spcAft>
                <a:spcPct val="35000"/>
              </a:spcAft>
              <a:buFont typeface="Wingdings" pitchFamily="2" charset="2"/>
              <a:buNone/>
              <a:tabLst>
                <a:tab pos="285750" algn="dec"/>
                <a:tab pos="1428750" algn="l"/>
                <a:tab pos="1709738" algn="r"/>
                <a:tab pos="2476500" algn="l"/>
                <a:tab pos="3135313" algn="r"/>
                <a:tab pos="3810000" algn="l"/>
                <a:tab pos="4279900" algn="r"/>
                <a:tab pos="4765675" algn="l"/>
                <a:tab pos="5519738" algn="r"/>
              </a:tabLst>
            </a:pPr>
            <a:r>
              <a:rPr lang="en-US" sz="1900" b="1">
                <a:solidFill>
                  <a:schemeClr val="tx1"/>
                </a:solidFill>
                <a:latin typeface="Calibri" panose="020F0502020204030204" pitchFamily="34" charset="0"/>
                <a:cs typeface="Calibri" panose="020F0502020204030204" pitchFamily="34" charset="0"/>
              </a:rPr>
              <a:t>	7	4		 2.73	</a:t>
            </a:r>
          </a:p>
          <a:p>
            <a:pPr marL="0" indent="0">
              <a:lnSpc>
                <a:spcPct val="110000"/>
              </a:lnSpc>
              <a:spcAft>
                <a:spcPct val="35000"/>
              </a:spcAft>
              <a:buFont typeface="Wingdings" pitchFamily="2" charset="2"/>
              <a:buNone/>
              <a:tabLst>
                <a:tab pos="285750" algn="dec"/>
                <a:tab pos="1428750" algn="l"/>
                <a:tab pos="1709738" algn="r"/>
                <a:tab pos="2476500" algn="l"/>
                <a:tab pos="3135313" algn="r"/>
                <a:tab pos="3810000" algn="l"/>
                <a:tab pos="4279900" algn="r"/>
                <a:tab pos="4765675" algn="l"/>
                <a:tab pos="5519738" algn="r"/>
              </a:tabLst>
            </a:pPr>
            <a:r>
              <a:rPr lang="en-US" sz="1900" b="1">
                <a:solidFill>
                  <a:schemeClr val="tx1"/>
                </a:solidFill>
                <a:latin typeface="Calibri" panose="020F0502020204030204" pitchFamily="34" charset="0"/>
                <a:cs typeface="Calibri" panose="020F0502020204030204" pitchFamily="34" charset="0"/>
              </a:rPr>
              <a:t>	8	10		 1.87</a:t>
            </a:r>
          </a:p>
          <a:p>
            <a:pPr marL="0" indent="0">
              <a:lnSpc>
                <a:spcPct val="110000"/>
              </a:lnSpc>
              <a:spcAft>
                <a:spcPct val="35000"/>
              </a:spcAft>
              <a:buFont typeface="Wingdings" pitchFamily="2" charset="2"/>
              <a:buNone/>
              <a:tabLst>
                <a:tab pos="285750" algn="dec"/>
                <a:tab pos="1428750" algn="l"/>
                <a:tab pos="1709738" algn="r"/>
                <a:tab pos="2476500" algn="l"/>
                <a:tab pos="3135313" algn="r"/>
                <a:tab pos="3810000" algn="l"/>
                <a:tab pos="4279900" algn="r"/>
                <a:tab pos="4765675" algn="l"/>
                <a:tab pos="5519738" algn="r"/>
              </a:tabLst>
            </a:pPr>
            <a:r>
              <a:rPr lang="en-US" sz="1900" b="1">
                <a:solidFill>
                  <a:schemeClr val="tx1"/>
                </a:solidFill>
                <a:latin typeface="Calibri" panose="020F0502020204030204" pitchFamily="34" charset="0"/>
                <a:cs typeface="Calibri" panose="020F0502020204030204" pitchFamily="34" charset="0"/>
              </a:rPr>
              <a:t>	9	2		 1.72</a:t>
            </a:r>
          </a:p>
          <a:p>
            <a:pPr marL="0" indent="0">
              <a:lnSpc>
                <a:spcPct val="110000"/>
              </a:lnSpc>
              <a:spcAft>
                <a:spcPct val="35000"/>
              </a:spcAft>
              <a:buFont typeface="Wingdings" pitchFamily="2" charset="2"/>
              <a:buNone/>
              <a:tabLst>
                <a:tab pos="285750" algn="dec"/>
                <a:tab pos="1428750" algn="l"/>
                <a:tab pos="1709738" algn="r"/>
                <a:tab pos="2476500" algn="l"/>
                <a:tab pos="3135313" algn="r"/>
                <a:tab pos="3810000" algn="l"/>
                <a:tab pos="4279900" algn="r"/>
                <a:tab pos="4765675" algn="l"/>
                <a:tab pos="5519738" algn="r"/>
              </a:tabLst>
            </a:pPr>
            <a:r>
              <a:rPr lang="en-US" sz="1900" b="1">
                <a:solidFill>
                  <a:schemeClr val="tx1"/>
                </a:solidFill>
                <a:latin typeface="Calibri" panose="020F0502020204030204" pitchFamily="34" charset="0"/>
                <a:cs typeface="Calibri" panose="020F0502020204030204" pitchFamily="34" charset="0"/>
              </a:rPr>
              <a:t>	10	9		 1.03</a:t>
            </a:r>
            <a:br>
              <a:rPr lang="en-US" sz="1900" b="1">
                <a:solidFill>
                  <a:srgbClr val="FF0033"/>
                </a:solidFill>
                <a:latin typeface="Calibri" panose="020F0502020204030204" pitchFamily="34" charset="0"/>
                <a:cs typeface="Calibri" panose="020F0502020204030204" pitchFamily="34" charset="0"/>
              </a:rPr>
            </a:br>
            <a:endParaRPr lang="en-US" sz="1900" b="1" dirty="0">
              <a:solidFill>
                <a:srgbClr val="FF0033"/>
              </a:solidFill>
              <a:latin typeface="Calibri" panose="020F0502020204030204" pitchFamily="34" charset="0"/>
              <a:cs typeface="Calibri" panose="020F0502020204030204" pitchFamily="34" charset="0"/>
            </a:endParaRPr>
          </a:p>
        </p:txBody>
      </p:sp>
      <p:sp>
        <p:nvSpPr>
          <p:cNvPr id="3" name="Rectangle 2"/>
          <p:cNvSpPr/>
          <p:nvPr/>
        </p:nvSpPr>
        <p:spPr>
          <a:xfrm>
            <a:off x="1166949" y="1866895"/>
            <a:ext cx="5029200" cy="2031325"/>
          </a:xfrm>
          <a:prstGeom prst="rect">
            <a:avLst/>
          </a:prstGeom>
        </p:spPr>
        <p:txBody>
          <a:bodyPr wrap="square">
            <a:spAutoFit/>
          </a:bodyPr>
          <a:lstStyle/>
          <a:p>
            <a:pPr marL="914400" lvl="1" indent="-365760">
              <a:buSzPct val="100000"/>
              <a:buFont typeface="Arial" panose="020B0604020202020204" pitchFamily="34" charset="0"/>
              <a:buChar char="•"/>
            </a:pPr>
            <a:r>
              <a:rPr lang="en-US" dirty="0">
                <a:latin typeface="Calibri" panose="020F0502020204030204" pitchFamily="34" charset="0"/>
                <a:ea typeface="ヒラギノ角ゴ Pro W3" charset="-128"/>
                <a:cs typeface="Calibri" panose="020F0502020204030204" pitchFamily="34" charset="0"/>
              </a:rPr>
              <a:t>If the marketing cost to reach a customer is $3, at what decile will you stop your targeting effort?</a:t>
            </a:r>
          </a:p>
          <a:p>
            <a:pPr marL="914400" lvl="1" indent="-365760">
              <a:buSzPct val="100000"/>
              <a:buFont typeface="Arial" panose="020B0604020202020204" pitchFamily="34" charset="0"/>
              <a:buChar char="•"/>
            </a:pPr>
            <a:endParaRPr lang="en-US" dirty="0">
              <a:latin typeface="Calibri" panose="020F0502020204030204" pitchFamily="34" charset="0"/>
              <a:ea typeface="ヒラギノ角ゴ Pro W3" charset="-128"/>
              <a:cs typeface="Calibri" panose="020F0502020204030204" pitchFamily="34" charset="0"/>
            </a:endParaRPr>
          </a:p>
          <a:p>
            <a:pPr marL="914400" lvl="1" indent="-365760">
              <a:buSzPct val="100000"/>
              <a:buFont typeface="Arial" panose="020B0604020202020204" pitchFamily="34" charset="0"/>
              <a:buChar char="•"/>
            </a:pPr>
            <a:r>
              <a:rPr lang="en-US" dirty="0">
                <a:latin typeface="Calibri" panose="020F0502020204030204" pitchFamily="34" charset="0"/>
                <a:cs typeface="Calibri" panose="020F0502020204030204" pitchFamily="34" charset="0"/>
              </a:rPr>
              <a:t>How is this targeting plan different from one based on average purchases of customers ($3.72) – all or nothing?  </a:t>
            </a:r>
          </a:p>
        </p:txBody>
      </p:sp>
    </p:spTree>
    <p:extLst>
      <p:ext uri="{BB962C8B-B14F-4D97-AF65-F5344CB8AC3E}">
        <p14:creationId xmlns:p14="http://schemas.microsoft.com/office/powerpoint/2010/main" val="1512177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800" spc="0" dirty="0">
                <a:solidFill>
                  <a:srgbClr val="0070C0"/>
                </a:solidFill>
                <a:latin typeface="Calibri" panose="020F0502020204030204" pitchFamily="34" charset="0"/>
                <a:cs typeface="Calibri" panose="020F0502020204030204" pitchFamily="34" charset="0"/>
              </a:rPr>
              <a:t>Example – Lift Charts and Choose Model for Implementation</a:t>
            </a:r>
          </a:p>
        </p:txBody>
      </p:sp>
      <p:graphicFrame>
        <p:nvGraphicFramePr>
          <p:cNvPr id="5" name="Object 3"/>
          <p:cNvGraphicFramePr>
            <a:graphicFrameLocks noGrp="1" noChangeAspect="1"/>
          </p:cNvGraphicFramePr>
          <p:nvPr>
            <p:ph idx="1"/>
          </p:nvPr>
        </p:nvGraphicFramePr>
        <p:xfrm>
          <a:off x="2109924" y="1999342"/>
          <a:ext cx="6778625" cy="391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8258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Key Takeaways</a:t>
            </a: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chemeClr val="tx1"/>
                </a:solidFill>
                <a:latin typeface="Calibri" panose="020F0502020204030204" pitchFamily="34" charset="0"/>
                <a:ea typeface="ヒラギノ角ゴ Pro W3" charset="-128"/>
                <a:cs typeface="Calibri" panose="020F0502020204030204" pitchFamily="34" charset="0"/>
              </a:rPr>
              <a:t>Score customers for more precise targeting</a:t>
            </a:r>
          </a:p>
          <a:p>
            <a:pPr marL="914400" lvl="1" indent="-365760">
              <a:lnSpc>
                <a:spcPct val="100000"/>
              </a:lnSpc>
              <a:spcBef>
                <a:spcPts val="0"/>
              </a:spcBef>
              <a:spcAft>
                <a:spcPts val="0"/>
              </a:spcAft>
              <a:buClrTx/>
              <a:buSzPct val="100000"/>
              <a:buFont typeface="Arial" panose="020B0604020202020204" pitchFamily="34" charset="0"/>
              <a:buChar char="•"/>
            </a:pPr>
            <a:endParaRPr lang="en-CA"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chemeClr val="tx1"/>
                </a:solidFill>
                <a:latin typeface="Calibri" panose="020F0502020204030204" pitchFamily="34" charset="0"/>
                <a:ea typeface="ヒラギノ角ゴ Pro W3" charset="-128"/>
                <a:cs typeface="Calibri" panose="020F0502020204030204" pitchFamily="34" charset="0"/>
              </a:rPr>
              <a:t>Methods</a:t>
            </a:r>
          </a:p>
          <a:p>
            <a:pPr marL="1280160" lvl="3"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CA" sz="2400" dirty="0">
                <a:solidFill>
                  <a:schemeClr val="tx1"/>
                </a:solidFill>
                <a:latin typeface="Calibri" panose="020F0502020204030204" pitchFamily="34" charset="0"/>
                <a:cs typeface="Calibri" panose="020F0502020204030204" pitchFamily="34" charset="0"/>
              </a:rPr>
              <a:t>Regression model: what’s the right specification?</a:t>
            </a:r>
          </a:p>
          <a:p>
            <a:pPr marL="1280160" lvl="3"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CA" sz="2400" dirty="0">
                <a:solidFill>
                  <a:schemeClr val="tx1"/>
                </a:solidFill>
                <a:latin typeface="Calibri" panose="020F0502020204030204" pitchFamily="34" charset="0"/>
                <a:cs typeface="Calibri" panose="020F0502020204030204" pitchFamily="34" charset="0"/>
              </a:rPr>
              <a:t>Binary Logit model</a:t>
            </a:r>
          </a:p>
          <a:p>
            <a:pPr marL="1280160" lvl="3"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CA" sz="2400" dirty="0">
                <a:solidFill>
                  <a:schemeClr val="tx1"/>
                </a:solidFill>
                <a:latin typeface="Calibri" panose="020F0502020204030204" pitchFamily="34" charset="0"/>
                <a:cs typeface="Calibri" panose="020F0502020204030204" pitchFamily="34" charset="0"/>
              </a:rPr>
              <a:t>RFM method/RFM score</a:t>
            </a:r>
          </a:p>
          <a:p>
            <a:pPr marL="914400" lvl="1" indent="-365760">
              <a:lnSpc>
                <a:spcPct val="100000"/>
              </a:lnSpc>
              <a:spcBef>
                <a:spcPts val="0"/>
              </a:spcBef>
              <a:spcAft>
                <a:spcPts val="0"/>
              </a:spcAft>
              <a:buClrTx/>
              <a:buSzPct val="100000"/>
              <a:buFont typeface="Arial" panose="020B0604020202020204" pitchFamily="34" charset="0"/>
              <a:buChar char="•"/>
            </a:pPr>
            <a:endParaRPr lang="en-CA"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chemeClr val="tx1"/>
                </a:solidFill>
                <a:latin typeface="Calibri" panose="020F0502020204030204" pitchFamily="34" charset="0"/>
                <a:ea typeface="ヒラギノ角ゴ Pro W3" charset="-128"/>
                <a:cs typeface="Calibri" panose="020F0502020204030204" pitchFamily="34" charset="0"/>
              </a:rPr>
              <a:t>Validation and lift charts</a:t>
            </a:r>
          </a:p>
        </p:txBody>
      </p:sp>
    </p:spTree>
    <p:extLst>
      <p:ext uri="{BB962C8B-B14F-4D97-AF65-F5344CB8AC3E}">
        <p14:creationId xmlns:p14="http://schemas.microsoft.com/office/powerpoint/2010/main" val="4027270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Linear Discriminant Analysis (LDA)</a:t>
            </a:r>
          </a:p>
        </p:txBody>
      </p:sp>
    </p:spTree>
    <p:extLst>
      <p:ext uri="{BB962C8B-B14F-4D97-AF65-F5344CB8AC3E}">
        <p14:creationId xmlns:p14="http://schemas.microsoft.com/office/powerpoint/2010/main" val="525243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 – Hide and Seek with CRA</a:t>
            </a: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“The magnitude of this massive avoidance (if not evasion) of taxes in Canada is not yet known by most Canadians. Dennis </a:t>
            </a:r>
            <a:r>
              <a:rPr lang="en-US" dirty="0" err="1">
                <a:solidFill>
                  <a:schemeClr val="tx1"/>
                </a:solidFill>
                <a:latin typeface="Calibri" panose="020F0502020204030204" pitchFamily="34" charset="0"/>
                <a:ea typeface="ヒラギノ角ゴ Pro W3" charset="-128"/>
                <a:cs typeface="Calibri" panose="020F0502020204030204" pitchFamily="34" charset="0"/>
              </a:rPr>
              <a:t>Howlett</a:t>
            </a:r>
            <a:r>
              <a:rPr lang="en-US" dirty="0">
                <a:solidFill>
                  <a:schemeClr val="tx1"/>
                </a:solidFill>
                <a:latin typeface="Calibri" panose="020F0502020204030204" pitchFamily="34" charset="0"/>
                <a:ea typeface="ヒラギノ角ゴ Pro W3" charset="-128"/>
                <a:cs typeface="Calibri" panose="020F0502020204030204" pitchFamily="34" charset="0"/>
              </a:rPr>
              <a:t>, who heads the reputable Canadians for Tax Fairness agency, after long and thorough research, estimates that corporations and the wealthiest Canadians are sending well over </a:t>
            </a:r>
            <a:r>
              <a:rPr lang="en-US" b="1" dirty="0">
                <a:solidFill>
                  <a:schemeClr val="tx1"/>
                </a:solidFill>
                <a:latin typeface="Calibri" panose="020F0502020204030204" pitchFamily="34" charset="0"/>
                <a:ea typeface="ヒラギノ角ゴ Pro W3" charset="-128"/>
                <a:cs typeface="Calibri" panose="020F0502020204030204" pitchFamily="34" charset="0"/>
              </a:rPr>
              <a:t>$250 billion every year </a:t>
            </a:r>
            <a:r>
              <a:rPr lang="en-US" dirty="0">
                <a:solidFill>
                  <a:schemeClr val="tx1"/>
                </a:solidFill>
                <a:latin typeface="Calibri" panose="020F0502020204030204" pitchFamily="34" charset="0"/>
                <a:ea typeface="ヒラギノ角ゴ Pro W3" charset="-128"/>
                <a:cs typeface="Calibri" panose="020F0502020204030204" pitchFamily="34" charset="0"/>
              </a:rPr>
              <a:t>to offshore havens to avoid paying taxes in Canada.”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“The tax on that enormous sum would come to </a:t>
            </a:r>
            <a:r>
              <a:rPr lang="en-US" b="1" dirty="0">
                <a:solidFill>
                  <a:schemeClr val="tx1"/>
                </a:solidFill>
                <a:latin typeface="Calibri" panose="020F0502020204030204" pitchFamily="34" charset="0"/>
                <a:ea typeface="ヒラギノ角ゴ Pro W3" charset="-128"/>
                <a:cs typeface="Calibri" panose="020F0502020204030204" pitchFamily="34" charset="0"/>
              </a:rPr>
              <a:t>at least $10 billion annually</a:t>
            </a:r>
            <a:r>
              <a:rPr lang="en-US" dirty="0">
                <a:solidFill>
                  <a:schemeClr val="tx1"/>
                </a:solidFill>
                <a:latin typeface="Calibri" panose="020F0502020204030204" pitchFamily="34" charset="0"/>
                <a:ea typeface="ヒラギノ角ゴ Pro W3" charset="-128"/>
                <a:cs typeface="Calibri" panose="020F0502020204030204" pitchFamily="34" charset="0"/>
              </a:rPr>
              <a:t>, and potentially to $15 billion or more. If those taxes had been added to Canadian government revenue for the past 10 years, as they should have been, instead of being stashed away in tax havens, they would have immensely increased funding for our social programs. Public health care could have been expanded to include prescription drugs, dental and vision coverage. </a:t>
            </a:r>
            <a:r>
              <a:rPr lang="en-US" b="1" dirty="0">
                <a:solidFill>
                  <a:schemeClr val="tx1"/>
                </a:solidFill>
                <a:latin typeface="Calibri" panose="020F0502020204030204" pitchFamily="34" charset="0"/>
                <a:ea typeface="ヒラギノ角ゴ Pro W3" charset="-128"/>
                <a:cs typeface="Calibri" panose="020F0502020204030204" pitchFamily="34" charset="0"/>
              </a:rPr>
              <a:t>We could now have free university tuition, free and much improved child care, refurbished infrastructure, and much better treatment of our indigenous peoples.”</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ea typeface="ヒラギノ角ゴ Pro W3" charset="-128"/>
              <a:cs typeface="Calibri" panose="020F0502020204030204" pitchFamily="34" charset="0"/>
            </a:endParaRPr>
          </a:p>
          <a:p>
            <a:pPr marL="548640" lvl="1" indent="0">
              <a:lnSpc>
                <a:spcPct val="100000"/>
              </a:lnSpc>
              <a:spcBef>
                <a:spcPts val="0"/>
              </a:spcBef>
              <a:spcAft>
                <a:spcPts val="0"/>
              </a:spcAft>
              <a:buClrTx/>
              <a:buSzPct val="100000"/>
              <a:buNone/>
            </a:pPr>
            <a:r>
              <a:rPr lang="en-US" sz="1400" dirty="0">
                <a:solidFill>
                  <a:srgbClr val="000000"/>
                </a:solidFill>
                <a:latin typeface="Calibri" panose="020F0502020204030204" pitchFamily="34" charset="0"/>
                <a:ea typeface="EB Garamond"/>
                <a:cs typeface="Calibri" panose="020F0502020204030204" pitchFamily="34" charset="0"/>
                <a:sym typeface="EB Garamond"/>
              </a:rPr>
              <a:t>Source: </a:t>
            </a:r>
            <a:r>
              <a:rPr lang="en-US" sz="1400" i="1" dirty="0">
                <a:solidFill>
                  <a:srgbClr val="000000"/>
                </a:solidFill>
                <a:latin typeface="Calibri" panose="020F0502020204030204" pitchFamily="34" charset="0"/>
                <a:ea typeface="EB Garamond"/>
                <a:cs typeface="Calibri" panose="020F0502020204030204" pitchFamily="34" charset="0"/>
                <a:sym typeface="EB Garamond"/>
              </a:rPr>
              <a:t>Canadian governments' revenue would soar by billions if tax evasions were stopped</a:t>
            </a:r>
            <a:r>
              <a:rPr lang="en-US" sz="1400" dirty="0">
                <a:solidFill>
                  <a:srgbClr val="000000"/>
                </a:solidFill>
                <a:latin typeface="Calibri" panose="020F0502020204030204" pitchFamily="34" charset="0"/>
                <a:ea typeface="EB Garamond"/>
                <a:cs typeface="Calibri" panose="020F0502020204030204" pitchFamily="34" charset="0"/>
                <a:sym typeface="EB Garamond"/>
              </a:rPr>
              <a:t> (Feb 2018) Retrieved from </a:t>
            </a:r>
            <a:r>
              <a:rPr lang="en-US" sz="1400" u="sng" dirty="0">
                <a:solidFill>
                  <a:schemeClr val="hlink"/>
                </a:solidFill>
                <a:latin typeface="Calibri" panose="020F0502020204030204" pitchFamily="34" charset="0"/>
                <a:ea typeface="EB Garamond"/>
                <a:cs typeface="Calibri" panose="020F0502020204030204" pitchFamily="34" charset="0"/>
                <a:sym typeface="EB Garamond"/>
                <a:hlinkClick r:id="rId2"/>
              </a:rPr>
              <a:t>http://rabble.ca/blogs/bloggers/rabblecas-staff-blog/2018/02/canadian-governments-revenue-would-soar-billions-if-tax</a:t>
            </a:r>
            <a:endParaRPr lang="en-US" sz="1400" dirty="0">
              <a:solidFill>
                <a:schemeClr val="dk2"/>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3454330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 – Basic idea </a:t>
            </a:r>
            <a:r>
              <a:rPr lang="en-US" sz="2400" spc="0" dirty="0">
                <a:solidFill>
                  <a:srgbClr val="0070C0"/>
                </a:solidFill>
                <a:latin typeface="Calibri" panose="020F0502020204030204" pitchFamily="34" charset="0"/>
                <a:cs typeface="Calibri" panose="020F0502020204030204" pitchFamily="34" charset="0"/>
              </a:rPr>
              <a:t>(Differentiating factors)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Which factors (e.g., demographic, behavioural, social, contextual) </a:t>
            </a:r>
            <a:r>
              <a:rPr lang="en-US" sz="2400" b="1" dirty="0">
                <a:solidFill>
                  <a:schemeClr val="tx1"/>
                </a:solidFill>
                <a:latin typeface="Calibri" panose="020F0502020204030204" pitchFamily="34" charset="0"/>
                <a:ea typeface="ヒラギノ角ゴ Pro W3" charset="-128"/>
                <a:cs typeface="Calibri" panose="020F0502020204030204" pitchFamily="34" charset="0"/>
              </a:rPr>
              <a:t>differentiate</a:t>
            </a:r>
            <a:r>
              <a:rPr lang="en-US" sz="2400" dirty="0">
                <a:solidFill>
                  <a:schemeClr val="tx1"/>
                </a:solidFill>
                <a:latin typeface="Calibri" panose="020F0502020204030204" pitchFamily="34" charset="0"/>
                <a:ea typeface="ヒラギノ角ゴ Pro W3" charset="-128"/>
                <a:cs typeface="Calibri" panose="020F0502020204030204" pitchFamily="34" charset="0"/>
              </a:rPr>
              <a:t> between those buying luxury cars vs those who do not?</a:t>
            </a:r>
          </a:p>
          <a:p>
            <a:pPr marL="1097280" lvl="2"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Only demographic variables (e.g. gender, income, etc.), i.e., if you are rich, do you have to spend on luxury items?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What do we look for when we </a:t>
            </a:r>
            <a:r>
              <a:rPr lang="en-US" sz="2400" b="1" dirty="0">
                <a:solidFill>
                  <a:schemeClr val="tx1"/>
                </a:solidFill>
                <a:latin typeface="Calibri" panose="020F0502020204030204" pitchFamily="34" charset="0"/>
                <a:ea typeface="ヒラギノ角ゴ Pro W3" charset="-128"/>
                <a:cs typeface="Calibri" panose="020F0502020204030204" pitchFamily="34" charset="0"/>
              </a:rPr>
              <a:t>differentiate</a:t>
            </a:r>
            <a:r>
              <a:rPr lang="en-US" sz="2400" dirty="0">
                <a:solidFill>
                  <a:schemeClr val="tx1"/>
                </a:solidFill>
                <a:latin typeface="Calibri" panose="020F0502020204030204" pitchFamily="34" charset="0"/>
                <a:ea typeface="ヒラギノ角ゴ Pro W3" charset="-128"/>
                <a:cs typeface="Calibri" panose="020F0502020204030204" pitchFamily="34" charset="0"/>
              </a:rPr>
              <a:t> between two objects/persons/behaviours/products/items, etc.?</a:t>
            </a:r>
          </a:p>
        </p:txBody>
      </p:sp>
    </p:spTree>
    <p:extLst>
      <p:ext uri="{BB962C8B-B14F-4D97-AF65-F5344CB8AC3E}">
        <p14:creationId xmlns:p14="http://schemas.microsoft.com/office/powerpoint/2010/main" val="1315395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 – Where it fits? </a:t>
            </a: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LDA belongs to machine learning (or multivariate) methods where dependent variable is </a:t>
            </a:r>
            <a:r>
              <a:rPr lang="en-US" sz="2400" b="1" dirty="0">
                <a:solidFill>
                  <a:schemeClr val="tx1"/>
                </a:solidFill>
                <a:latin typeface="Calibri" panose="020F0502020204030204" pitchFamily="34" charset="0"/>
                <a:ea typeface="ヒラギノ角ゴ Pro W3" charset="-128"/>
                <a:cs typeface="Calibri" panose="020F0502020204030204" pitchFamily="34" charset="0"/>
              </a:rPr>
              <a:t>categorical</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Categorical DV variables represent group membership</a:t>
            </a:r>
          </a:p>
          <a:p>
            <a:pPr marL="1630352" lvl="5" indent="-365760">
              <a:lnSpc>
                <a:spcPct val="100000"/>
              </a:lnSpc>
              <a:spcBef>
                <a:spcPts val="0"/>
              </a:spcBef>
              <a:spcAft>
                <a:spcPts val="0"/>
              </a:spcAft>
              <a:buClrTx/>
              <a:buSzPct val="80000"/>
              <a:buFont typeface="Wingdings" panose="05000000000000000000" pitchFamily="2" charset="2"/>
              <a:buChar char="§"/>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Defaulter vs non-defaulter</a:t>
            </a:r>
          </a:p>
          <a:p>
            <a:pPr marL="1630352" lvl="5" indent="-365760">
              <a:lnSpc>
                <a:spcPct val="100000"/>
              </a:lnSpc>
              <a:spcBef>
                <a:spcPts val="0"/>
              </a:spcBef>
              <a:spcAft>
                <a:spcPts val="0"/>
              </a:spcAft>
              <a:buClrTx/>
              <a:buSzPct val="80000"/>
              <a:buFont typeface="Wingdings" panose="05000000000000000000" pitchFamily="2" charset="2"/>
              <a:buChar char="§"/>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Purchase vs no purchase, etc. </a:t>
            </a:r>
          </a:p>
          <a:p>
            <a:pPr marL="1630352" lvl="5" indent="-365760">
              <a:lnSpc>
                <a:spcPct val="100000"/>
              </a:lnSpc>
              <a:spcBef>
                <a:spcPts val="0"/>
              </a:spcBef>
              <a:spcAft>
                <a:spcPts val="0"/>
              </a:spcAft>
              <a:buClrTx/>
              <a:buSzPct val="80000"/>
              <a:buFont typeface="Wingdings" panose="05000000000000000000" pitchFamily="2" charset="2"/>
              <a:buChar char="§"/>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Absence and presence of some event (e.g., employed, unemployed)</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A few common techniques, other than LDA, to analyze categorical dependent variable </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Cross tabs</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Contingency table</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Logistic regression</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800" dirty="0">
                <a:solidFill>
                  <a:schemeClr val="tx1"/>
                </a:solidFill>
                <a:latin typeface="Calibri" panose="020F0502020204030204" pitchFamily="34" charset="0"/>
                <a:cs typeface="Calibri" panose="020F0502020204030204" pitchFamily="34" charset="0"/>
              </a:rPr>
              <a:t>Probit</a:t>
            </a:r>
          </a:p>
          <a:p>
            <a:pPr marL="1630352" lvl="5" indent="-365760">
              <a:lnSpc>
                <a:spcPct val="100000"/>
              </a:lnSpc>
              <a:spcBef>
                <a:spcPts val="0"/>
              </a:spcBef>
              <a:spcAft>
                <a:spcPts val="0"/>
              </a:spcAft>
              <a:buClrTx/>
              <a:buSzPct val="80000"/>
              <a:buFont typeface="Wingdings" panose="05000000000000000000" pitchFamily="2" charset="2"/>
              <a:buChar char="§"/>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0516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 ML Algorithm – </a:t>
            </a:r>
            <a:r>
              <a:rPr lang="en-US" sz="2800" spc="0" dirty="0">
                <a:solidFill>
                  <a:srgbClr val="0070C0"/>
                </a:solidFill>
                <a:latin typeface="Calibri" panose="020F0502020204030204" pitchFamily="34" charset="0"/>
                <a:cs typeface="Calibri" panose="020F0502020204030204" pitchFamily="34" charset="0"/>
              </a:rPr>
              <a:t>Three objectives</a:t>
            </a: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Find a set of independent variables (IVs) which </a:t>
            </a:r>
            <a:r>
              <a:rPr lang="en-US" sz="2400" b="1" dirty="0">
                <a:solidFill>
                  <a:schemeClr val="tx1"/>
                </a:solidFill>
                <a:latin typeface="Calibri" panose="020F0502020204030204" pitchFamily="34" charset="0"/>
                <a:ea typeface="ヒラギノ角ゴ Pro W3" charset="-128"/>
                <a:cs typeface="Calibri" panose="020F0502020204030204" pitchFamily="34" charset="0"/>
              </a:rPr>
              <a:t>best differentiate </a:t>
            </a:r>
            <a:r>
              <a:rPr lang="en-US" sz="2400" dirty="0">
                <a:solidFill>
                  <a:schemeClr val="tx1"/>
                </a:solidFill>
                <a:latin typeface="Calibri" panose="020F0502020204030204" pitchFamily="34" charset="0"/>
                <a:ea typeface="ヒラギノ角ゴ Pro W3" charset="-128"/>
                <a:cs typeface="Calibri" panose="020F0502020204030204" pitchFamily="34" charset="0"/>
              </a:rPr>
              <a:t>between two or more groups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Use identified IVs to </a:t>
            </a:r>
            <a:r>
              <a:rPr lang="en-US" sz="2400" b="1" dirty="0">
                <a:solidFill>
                  <a:schemeClr val="tx1"/>
                </a:solidFill>
                <a:latin typeface="Calibri" panose="020F0502020204030204" pitchFamily="34" charset="0"/>
                <a:ea typeface="ヒラギノ角ゴ Pro W3" charset="-128"/>
                <a:cs typeface="Calibri" panose="020F0502020204030204" pitchFamily="34" charset="0"/>
              </a:rPr>
              <a:t>compute an index </a:t>
            </a:r>
            <a:r>
              <a:rPr lang="en-US" sz="2400" dirty="0">
                <a:solidFill>
                  <a:schemeClr val="tx1"/>
                </a:solidFill>
                <a:latin typeface="Calibri" panose="020F0502020204030204" pitchFamily="34" charset="0"/>
                <a:ea typeface="ヒラギノ角ゴ Pro W3" charset="-128"/>
                <a:cs typeface="Calibri" panose="020F0502020204030204" pitchFamily="34" charset="0"/>
              </a:rPr>
              <a:t>which represents the difference between the groups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Use computed index to </a:t>
            </a:r>
            <a:r>
              <a:rPr lang="en-US" sz="2400" b="1" dirty="0">
                <a:solidFill>
                  <a:schemeClr val="tx1"/>
                </a:solidFill>
                <a:latin typeface="Calibri" panose="020F0502020204030204" pitchFamily="34" charset="0"/>
                <a:ea typeface="ヒラギノ角ゴ Pro W3" charset="-128"/>
                <a:cs typeface="Calibri" panose="020F0502020204030204" pitchFamily="34" charset="0"/>
              </a:rPr>
              <a:t>classify</a:t>
            </a:r>
            <a:r>
              <a:rPr lang="en-US" sz="2400" dirty="0">
                <a:solidFill>
                  <a:schemeClr val="tx1"/>
                </a:solidFill>
                <a:latin typeface="Calibri" panose="020F0502020204030204" pitchFamily="34" charset="0"/>
                <a:ea typeface="ヒラギノ角ゴ Pro W3" charset="-128"/>
                <a:cs typeface="Calibri" panose="020F0502020204030204" pitchFamily="34" charset="0"/>
              </a:rPr>
              <a:t> external observations into one of the groups</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Examples</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Which set of product performance attributes differentiates between </a:t>
            </a:r>
            <a:r>
              <a:rPr lang="en-US" sz="1600" b="1" dirty="0">
                <a:solidFill>
                  <a:schemeClr val="tx1"/>
                </a:solidFill>
                <a:latin typeface="Calibri" panose="020F0502020204030204" pitchFamily="34" charset="0"/>
                <a:cs typeface="Calibri" panose="020F0502020204030204" pitchFamily="34" charset="0"/>
              </a:rPr>
              <a:t>buyers</a:t>
            </a:r>
            <a:r>
              <a:rPr lang="en-US" sz="1600" dirty="0">
                <a:solidFill>
                  <a:schemeClr val="tx1"/>
                </a:solidFill>
                <a:latin typeface="Calibri" panose="020F0502020204030204" pitchFamily="34" charset="0"/>
                <a:cs typeface="Calibri" panose="020F0502020204030204" pitchFamily="34" charset="0"/>
              </a:rPr>
              <a:t> and </a:t>
            </a:r>
            <a:r>
              <a:rPr lang="en-US" sz="1600" b="1" dirty="0">
                <a:solidFill>
                  <a:schemeClr val="tx1"/>
                </a:solidFill>
                <a:latin typeface="Calibri" panose="020F0502020204030204" pitchFamily="34" charset="0"/>
                <a:cs typeface="Calibri" panose="020F0502020204030204" pitchFamily="34" charset="0"/>
              </a:rPr>
              <a:t>non-buyers</a:t>
            </a:r>
            <a:r>
              <a:rPr lang="en-US" sz="1600" dirty="0">
                <a:solidFill>
                  <a:schemeClr val="tx1"/>
                </a:solidFill>
                <a:latin typeface="Calibri" panose="020F0502020204030204" pitchFamily="34" charset="0"/>
                <a:cs typeface="Calibri" panose="020F0502020204030204" pitchFamily="34" charset="0"/>
              </a:rPr>
              <a:t>?</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Which set of health and profile variables (e.g., height, weight, bone density, etc.) differentiate between male vs female? </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Do the debt or equity set of variables differentiate between firms paying dividends or not?</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4161437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 ML Algorithm – Visualization</a:t>
            </a:r>
            <a:endParaRPr lang="en-US" sz="2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6340"/>
            <a:ext cx="10058401" cy="1042607"/>
          </a:xfrm>
        </p:spPr>
        <p:txBody>
          <a:bodyPr>
            <a:noAutofit/>
          </a:bodyPr>
          <a:lstStyle/>
          <a:p>
            <a:pPr marL="548640" lvl="1" indent="0" algn="ctr">
              <a:lnSpc>
                <a:spcPct val="100000"/>
              </a:lnSpc>
              <a:spcBef>
                <a:spcPts val="0"/>
              </a:spcBef>
              <a:spcAft>
                <a:spcPts val="0"/>
              </a:spcAft>
              <a:buClrTx/>
              <a:buSzPct val="100000"/>
              <a:buNone/>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548640" lvl="1" indent="0" algn="ctr">
              <a:lnSpc>
                <a:spcPct val="100000"/>
              </a:lnSpc>
              <a:spcBef>
                <a:spcPts val="0"/>
              </a:spcBef>
              <a:spcAft>
                <a:spcPts val="0"/>
              </a:spcAft>
              <a:buClrTx/>
              <a:buSzPct val="100000"/>
              <a:buNone/>
            </a:pPr>
            <a:r>
              <a:rPr lang="en-US" sz="2400" dirty="0" err="1">
                <a:solidFill>
                  <a:schemeClr val="tx1"/>
                </a:solidFill>
                <a:latin typeface="Calibri" panose="020F0502020204030204" pitchFamily="34" charset="0"/>
                <a:ea typeface="ヒラギノ角ゴ Pro W3" charset="-128"/>
                <a:cs typeface="Calibri" panose="020F0502020204030204" pitchFamily="34" charset="0"/>
              </a:rPr>
              <a:t>Z1</a:t>
            </a:r>
            <a:r>
              <a:rPr lang="en-US" sz="2400" dirty="0">
                <a:solidFill>
                  <a:schemeClr val="tx1"/>
                </a:solidFill>
                <a:latin typeface="Calibri" panose="020F0502020204030204" pitchFamily="34" charset="0"/>
                <a:ea typeface="ヒラギノ角ゴ Pro W3" charset="-128"/>
                <a:cs typeface="Calibri" panose="020F0502020204030204" pitchFamily="34" charset="0"/>
              </a:rPr>
              <a:t>=w1 price + w2 quantity</a:t>
            </a:r>
          </a:p>
        </p:txBody>
      </p:sp>
      <p:grpSp>
        <p:nvGrpSpPr>
          <p:cNvPr id="10" name="Group 9"/>
          <p:cNvGrpSpPr/>
          <p:nvPr/>
        </p:nvGrpSpPr>
        <p:grpSpPr>
          <a:xfrm>
            <a:off x="2574433" y="2793519"/>
            <a:ext cx="6086959" cy="3028575"/>
            <a:chOff x="2173838" y="3066343"/>
            <a:chExt cx="6086959" cy="3028575"/>
          </a:xfrm>
        </p:grpSpPr>
        <p:pic>
          <p:nvPicPr>
            <p:cNvPr id="4" name="Google Shape;165;p33" title="Chart"/>
            <p:cNvPicPr preferRelativeResize="0"/>
            <p:nvPr/>
          </p:nvPicPr>
          <p:blipFill>
            <a:blip r:embed="rId2">
              <a:alphaModFix/>
            </a:blip>
            <a:stretch>
              <a:fillRect/>
            </a:stretch>
          </p:blipFill>
          <p:spPr>
            <a:xfrm>
              <a:off x="2173838" y="3066343"/>
              <a:ext cx="5989474" cy="3028575"/>
            </a:xfrm>
            <a:prstGeom prst="rect">
              <a:avLst/>
            </a:prstGeom>
            <a:noFill/>
            <a:ln>
              <a:noFill/>
            </a:ln>
          </p:spPr>
        </p:pic>
        <p:cxnSp>
          <p:nvCxnSpPr>
            <p:cNvPr id="5" name="Google Shape;166;p33"/>
            <p:cNvCxnSpPr/>
            <p:nvPr/>
          </p:nvCxnSpPr>
          <p:spPr>
            <a:xfrm rot="10800000">
              <a:off x="5596789" y="4428770"/>
              <a:ext cx="490500" cy="710700"/>
            </a:xfrm>
            <a:prstGeom prst="straightConnector1">
              <a:avLst/>
            </a:prstGeom>
            <a:noFill/>
            <a:ln w="9525" cap="flat" cmpd="sng">
              <a:solidFill>
                <a:schemeClr val="tx1"/>
              </a:solidFill>
              <a:prstDash val="solid"/>
              <a:round/>
              <a:headEnd type="none" w="med" len="med"/>
              <a:tailEnd type="triangle" w="med" len="med"/>
            </a:ln>
          </p:spPr>
        </p:cxnSp>
        <p:sp>
          <p:nvSpPr>
            <p:cNvPr id="6" name="Google Shape;167;p33"/>
            <p:cNvSpPr txBox="1"/>
            <p:nvPr/>
          </p:nvSpPr>
          <p:spPr>
            <a:xfrm>
              <a:off x="6711297" y="3946132"/>
              <a:ext cx="15495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Non-purchasers</a:t>
              </a:r>
              <a:endParaRPr sz="1400" dirty="0">
                <a:latin typeface="Calibri" panose="020F0502020204030204" pitchFamily="34" charset="0"/>
                <a:ea typeface="EB Garamond"/>
                <a:cs typeface="Calibri" panose="020F0502020204030204" pitchFamily="34" charset="0"/>
                <a:sym typeface="EB Garamond"/>
              </a:endParaRPr>
            </a:p>
          </p:txBody>
        </p:sp>
        <p:sp>
          <p:nvSpPr>
            <p:cNvPr id="7" name="Google Shape;168;p33"/>
            <p:cNvSpPr txBox="1"/>
            <p:nvPr/>
          </p:nvSpPr>
          <p:spPr>
            <a:xfrm>
              <a:off x="4341175" y="3363133"/>
              <a:ext cx="15495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Purchasers</a:t>
              </a:r>
              <a:endParaRPr sz="1400" dirty="0">
                <a:latin typeface="Calibri" panose="020F0502020204030204" pitchFamily="34" charset="0"/>
                <a:ea typeface="EB Garamond"/>
                <a:cs typeface="Calibri" panose="020F0502020204030204" pitchFamily="34" charset="0"/>
                <a:sym typeface="EB Garamond"/>
              </a:endParaRPr>
            </a:p>
          </p:txBody>
        </p:sp>
        <p:cxnSp>
          <p:nvCxnSpPr>
            <p:cNvPr id="8" name="Google Shape;169;p33"/>
            <p:cNvCxnSpPr/>
            <p:nvPr/>
          </p:nvCxnSpPr>
          <p:spPr>
            <a:xfrm flipV="1">
              <a:off x="3344091" y="3579169"/>
              <a:ext cx="4624252" cy="1593724"/>
            </a:xfrm>
            <a:prstGeom prst="straightConnector1">
              <a:avLst/>
            </a:prstGeom>
            <a:noFill/>
            <a:ln w="9525" cap="flat" cmpd="sng">
              <a:solidFill>
                <a:schemeClr val="tx1"/>
              </a:solidFill>
              <a:prstDash val="solid"/>
              <a:round/>
              <a:headEnd type="none" w="med" len="med"/>
              <a:tailEnd type="none" w="med" len="med"/>
            </a:ln>
          </p:spPr>
        </p:cxnSp>
        <p:sp>
          <p:nvSpPr>
            <p:cNvPr id="9" name="Google Shape;170;p33"/>
            <p:cNvSpPr txBox="1"/>
            <p:nvPr/>
          </p:nvSpPr>
          <p:spPr>
            <a:xfrm>
              <a:off x="5929800" y="4520786"/>
              <a:ext cx="11955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Cutoff value</a:t>
              </a:r>
              <a:endParaRPr sz="1400" dirty="0">
                <a:latin typeface="Calibri" panose="020F0502020204030204" pitchFamily="34" charset="0"/>
                <a:ea typeface="EB Garamond"/>
                <a:cs typeface="Calibri" panose="020F0502020204030204" pitchFamily="34" charset="0"/>
                <a:sym typeface="EB Garamond"/>
              </a:endParaRPr>
            </a:p>
          </p:txBody>
        </p:sp>
      </p:grpSp>
    </p:spTree>
    <p:extLst>
      <p:ext uri="{BB962C8B-B14F-4D97-AF65-F5344CB8AC3E}">
        <p14:creationId xmlns:p14="http://schemas.microsoft.com/office/powerpoint/2010/main" val="79389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Maximum Likelihood Estimation (MLE) – Conceptual Idea</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73536"/>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event (or data) you observed is </a:t>
            </a:r>
            <a:r>
              <a:rPr lang="en-US" sz="2400" b="1" u="sng" dirty="0">
                <a:solidFill>
                  <a:schemeClr val="tx1"/>
                </a:solidFill>
                <a:latin typeface="Calibri" panose="020F0502020204030204" pitchFamily="34" charset="0"/>
                <a:cs typeface="Calibri" panose="020F0502020204030204" pitchFamily="34" charset="0"/>
                <a:sym typeface="EB Garamond"/>
              </a:rPr>
              <a:t>one of the many possibilities </a:t>
            </a:r>
            <a:r>
              <a:rPr lang="en-US" sz="2400" dirty="0">
                <a:solidFill>
                  <a:schemeClr val="tx1"/>
                </a:solidFill>
                <a:latin typeface="Calibri" panose="020F0502020204030204" pitchFamily="34" charset="0"/>
                <a:cs typeface="Calibri" panose="020F0502020204030204" pitchFamily="34" charset="0"/>
                <a:sym typeface="EB Garamond"/>
              </a:rPr>
              <a:t>which could have happened</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So perhaps the event which </a:t>
            </a:r>
            <a:r>
              <a:rPr lang="en-US" sz="2400" b="1" u="sng" dirty="0">
                <a:solidFill>
                  <a:schemeClr val="tx1"/>
                </a:solidFill>
                <a:latin typeface="Calibri" panose="020F0502020204030204" pitchFamily="34" charset="0"/>
                <a:cs typeface="Calibri" panose="020F0502020204030204" pitchFamily="34" charset="0"/>
                <a:sym typeface="EB Garamond"/>
              </a:rPr>
              <a:t>actually occurred </a:t>
            </a:r>
            <a:r>
              <a:rPr lang="en-US" sz="2400" dirty="0">
                <a:solidFill>
                  <a:schemeClr val="tx1"/>
                </a:solidFill>
                <a:latin typeface="Calibri" panose="020F0502020204030204" pitchFamily="34" charset="0"/>
                <a:cs typeface="Calibri" panose="020F0502020204030204" pitchFamily="34" charset="0"/>
                <a:sym typeface="EB Garamond"/>
              </a:rPr>
              <a:t>has the highest probability of happening among the many possibilities</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So find the values of parameters of the model (or data generating process DGP or simply distribution parameters) which </a:t>
            </a:r>
            <a:r>
              <a:rPr lang="en-US" sz="2400" b="1" u="sng" dirty="0">
                <a:solidFill>
                  <a:schemeClr val="tx1"/>
                </a:solidFill>
                <a:latin typeface="Calibri" panose="020F0502020204030204" pitchFamily="34" charset="0"/>
                <a:cs typeface="Calibri" panose="020F0502020204030204" pitchFamily="34" charset="0"/>
                <a:sym typeface="EB Garamond"/>
              </a:rPr>
              <a:t>maximize</a:t>
            </a:r>
            <a:r>
              <a:rPr lang="en-US" sz="2400" dirty="0">
                <a:solidFill>
                  <a:schemeClr val="tx1"/>
                </a:solidFill>
                <a:latin typeface="Calibri" panose="020F0502020204030204" pitchFamily="34" charset="0"/>
                <a:cs typeface="Calibri" panose="020F0502020204030204" pitchFamily="34" charset="0"/>
                <a:sym typeface="EB Garamond"/>
              </a:rPr>
              <a:t> the probability of event actually observed….hence the name maximum likelihood estimation </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Example: product choice (e.g., buying car or no car, etc.)  </a:t>
            </a:r>
          </a:p>
        </p:txBody>
      </p:sp>
    </p:spTree>
    <p:extLst>
      <p:ext uri="{BB962C8B-B14F-4D97-AF65-F5344CB8AC3E}">
        <p14:creationId xmlns:p14="http://schemas.microsoft.com/office/powerpoint/2010/main" val="36431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 ML Algorithm</a:t>
            </a:r>
            <a:endParaRPr lang="en-US" sz="2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Find (w1, w2) such that  </a:t>
            </a:r>
            <a:r>
              <a:rPr lang="en-US" sz="2400" dirty="0" err="1">
                <a:solidFill>
                  <a:schemeClr val="tx1"/>
                </a:solidFill>
                <a:latin typeface="Calibri" panose="020F0502020204030204" pitchFamily="34" charset="0"/>
                <a:ea typeface="ヒラギノ角ゴ Pro W3" charset="-128"/>
                <a:cs typeface="Calibri" panose="020F0502020204030204" pitchFamily="34" charset="0"/>
              </a:rPr>
              <a:t>Z1</a:t>
            </a:r>
            <a:r>
              <a:rPr lang="en-US" sz="2400" dirty="0">
                <a:solidFill>
                  <a:schemeClr val="tx1"/>
                </a:solidFill>
                <a:latin typeface="Calibri" panose="020F0502020204030204" pitchFamily="34" charset="0"/>
                <a:ea typeface="ヒラギノ角ゴ Pro W3" charset="-128"/>
                <a:cs typeface="Calibri" panose="020F0502020204030204" pitchFamily="34" charset="0"/>
              </a:rPr>
              <a:t>=w1 price + w2 quantity, </a:t>
            </a:r>
            <a:r>
              <a:rPr lang="en-US" sz="2400" b="1" dirty="0">
                <a:solidFill>
                  <a:schemeClr val="tx1"/>
                </a:solidFill>
                <a:latin typeface="Calibri" panose="020F0502020204030204" pitchFamily="34" charset="0"/>
                <a:ea typeface="ヒラギノ角ゴ Pro W3" charset="-128"/>
                <a:cs typeface="Calibri" panose="020F0502020204030204" pitchFamily="34" charset="0"/>
              </a:rPr>
              <a:t>AND</a:t>
            </a:r>
            <a:r>
              <a:rPr lang="en-US" sz="2400" dirty="0">
                <a:solidFill>
                  <a:schemeClr val="tx1"/>
                </a:solidFill>
                <a:latin typeface="Calibri" panose="020F0502020204030204" pitchFamily="34" charset="0"/>
                <a:ea typeface="ヒラギノ角ゴ Pro W3" charset="-128"/>
                <a:cs typeface="Calibri" panose="020F0502020204030204" pitchFamily="34" charset="0"/>
              </a:rPr>
              <a:t> the following conditions are satisfied</a:t>
            </a:r>
          </a:p>
          <a:p>
            <a:pPr marL="1463040" lvl="4" indent="-365760">
              <a:lnSpc>
                <a:spcPct val="100000"/>
              </a:lnSpc>
              <a:spcBef>
                <a:spcPts val="0"/>
              </a:spcBef>
              <a:spcAft>
                <a:spcPts val="0"/>
              </a:spcAft>
              <a:buClrTx/>
              <a:buSzPct val="80000"/>
              <a:buFont typeface="+mj-lt"/>
              <a:buAutoNum type="arabicPeriod"/>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𝜆=SSB/SSW is maximum</a:t>
            </a:r>
          </a:p>
          <a:p>
            <a:pPr marL="1630352" lvl="5"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SSB = sum of square </a:t>
            </a:r>
            <a:r>
              <a:rPr lang="en-US" sz="1600" b="1" dirty="0">
                <a:solidFill>
                  <a:schemeClr val="tx1"/>
                </a:solidFill>
                <a:latin typeface="Calibri" panose="020F0502020204030204" pitchFamily="34" charset="0"/>
                <a:cs typeface="Calibri" panose="020F0502020204030204" pitchFamily="34" charset="0"/>
              </a:rPr>
              <a:t>between</a:t>
            </a:r>
            <a:r>
              <a:rPr lang="en-US" sz="1600" dirty="0">
                <a:solidFill>
                  <a:schemeClr val="tx1"/>
                </a:solidFill>
                <a:latin typeface="Calibri" panose="020F0502020204030204" pitchFamily="34" charset="0"/>
                <a:cs typeface="Calibri" panose="020F0502020204030204" pitchFamily="34" charset="0"/>
              </a:rPr>
              <a:t> groups</a:t>
            </a:r>
          </a:p>
          <a:p>
            <a:pPr marL="1630352" lvl="5"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SSW= sum of square </a:t>
            </a:r>
            <a:r>
              <a:rPr lang="en-US" sz="1600" b="1" dirty="0">
                <a:solidFill>
                  <a:schemeClr val="tx1"/>
                </a:solidFill>
                <a:latin typeface="Calibri" panose="020F0502020204030204" pitchFamily="34" charset="0"/>
                <a:cs typeface="Calibri" panose="020F0502020204030204" pitchFamily="34" charset="0"/>
              </a:rPr>
              <a:t>within</a:t>
            </a:r>
            <a:r>
              <a:rPr lang="en-US" sz="1600" dirty="0">
                <a:solidFill>
                  <a:schemeClr val="tx1"/>
                </a:solidFill>
                <a:latin typeface="Calibri" panose="020F0502020204030204" pitchFamily="34" charset="0"/>
                <a:cs typeface="Calibri" panose="020F0502020204030204" pitchFamily="34" charset="0"/>
              </a:rPr>
              <a:t> group</a:t>
            </a:r>
          </a:p>
          <a:p>
            <a:pPr marL="1463040" lvl="4" indent="-365760">
              <a:lnSpc>
                <a:spcPct val="100000"/>
              </a:lnSpc>
              <a:spcBef>
                <a:spcPts val="0"/>
              </a:spcBef>
              <a:spcAft>
                <a:spcPts val="0"/>
              </a:spcAft>
              <a:buClrTx/>
              <a:buSzPct val="80000"/>
              <a:buFont typeface="+mj-lt"/>
              <a:buAutoNum type="arabicPeriod"/>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Means of Z in two groups must be as far as possible, i.e., </a:t>
            </a:r>
            <a:r>
              <a:rPr lang="en-US" sz="1600" b="1" dirty="0">
                <a:solidFill>
                  <a:schemeClr val="tx1"/>
                </a:solidFill>
                <a:latin typeface="Calibri" panose="020F0502020204030204" pitchFamily="34" charset="0"/>
                <a:cs typeface="Calibri" panose="020F0502020204030204" pitchFamily="34" charset="0"/>
              </a:rPr>
              <a:t>SSB is as large as possible</a:t>
            </a:r>
          </a:p>
          <a:p>
            <a:pPr marL="1463040" lvl="4" indent="-365760">
              <a:lnSpc>
                <a:spcPct val="100000"/>
              </a:lnSpc>
              <a:spcBef>
                <a:spcPts val="0"/>
              </a:spcBef>
              <a:spcAft>
                <a:spcPts val="0"/>
              </a:spcAft>
              <a:buClrTx/>
              <a:buSzPct val="80000"/>
              <a:buFont typeface="+mj-lt"/>
              <a:buAutoNum type="arabicPeriod"/>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Values of Z within a group must be as close to each other as possible, i.e., </a:t>
            </a:r>
            <a:r>
              <a:rPr lang="en-US" sz="1600" b="1" dirty="0">
                <a:solidFill>
                  <a:schemeClr val="tx1"/>
                </a:solidFill>
                <a:latin typeface="Calibri" panose="020F0502020204030204" pitchFamily="34" charset="0"/>
                <a:cs typeface="Calibri" panose="020F0502020204030204" pitchFamily="34" charset="0"/>
              </a:rPr>
              <a:t>SSW is as small as possible</a:t>
            </a:r>
          </a:p>
          <a:p>
            <a:pPr marL="1463040" lvl="4" indent="-365760">
              <a:lnSpc>
                <a:spcPct val="100000"/>
              </a:lnSpc>
              <a:spcBef>
                <a:spcPts val="0"/>
              </a:spcBef>
              <a:spcAft>
                <a:spcPts val="0"/>
              </a:spcAft>
              <a:buClrTx/>
              <a:buSzPct val="80000"/>
              <a:buFont typeface="+mj-lt"/>
              <a:buAutoNum type="arabicPeriod"/>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Function </a:t>
            </a:r>
            <a:r>
              <a:rPr lang="en-US" sz="1600" dirty="0" err="1">
                <a:solidFill>
                  <a:schemeClr val="tx1"/>
                </a:solidFill>
                <a:latin typeface="Calibri" panose="020F0502020204030204" pitchFamily="34" charset="0"/>
                <a:cs typeface="Calibri" panose="020F0502020204030204" pitchFamily="34" charset="0"/>
              </a:rPr>
              <a:t>Z1</a:t>
            </a:r>
            <a:r>
              <a:rPr lang="en-US" sz="1600" dirty="0">
                <a:solidFill>
                  <a:schemeClr val="tx1"/>
                </a:solidFill>
                <a:latin typeface="Calibri" panose="020F0502020204030204" pitchFamily="34" charset="0"/>
                <a:cs typeface="Calibri" panose="020F0502020204030204" pitchFamily="34" charset="0"/>
              </a:rPr>
              <a:t> is also known as Fisher’s linear discriminant function</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Do we need both conditions 2 and 3 to be independently satisfied? </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What if either 2 or 3, but not both are satisfied? </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7137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 ML Algorithm (Matrix form)</a:t>
            </a:r>
            <a:endParaRPr lang="en-US" sz="2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Find (𝜸1, 𝜸2, ...𝜸p) such that 𝜆=𝜸’B𝜸/𝜸’W𝜸 is maximized, i.e., 𝞉𝜆/𝞉𝜸=0</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600" dirty="0">
              <a:solidFill>
                <a:schemeClr val="tx1"/>
              </a:solidFill>
              <a:latin typeface="Calibri" panose="020F0502020204030204" pitchFamily="34" charset="0"/>
              <a:cs typeface="Calibri" panose="020F0502020204030204" pitchFamily="34" charset="0"/>
            </a:endParaRP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𝞉𝜆/𝞉𝜸 = 0 → [2(B𝜸)(𝜸’W𝜸)-2(𝜸’B𝜸)W𝜸]/(𝜸’W𝜸)² = 0</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600" dirty="0">
              <a:solidFill>
                <a:schemeClr val="tx1"/>
              </a:solidFill>
              <a:latin typeface="Calibri" panose="020F0502020204030204" pitchFamily="34" charset="0"/>
              <a:cs typeface="Calibri" panose="020F0502020204030204" pitchFamily="34" charset="0"/>
            </a:endParaRP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|W⁻¹B-𝜆I |w=0, i.e., 𝜆 is eigenvalues of W⁻¹B, and discriminant weights are eigenvectors of W⁻¹B</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𝜆 is related to sum of square of discriminant score</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(X’𝜸)’(X’𝜸) = 𝜸’XX’𝜸 =𝜸’(B+W)𝜸= 𝜸’B𝜸+𝜸’W𝜸</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 If there are only 2 groups, i.e., p=2, then </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 B=[(n1 x n2)/(</a:t>
            </a:r>
            <a:r>
              <a:rPr lang="en-US" sz="1600" dirty="0" err="1">
                <a:solidFill>
                  <a:schemeClr val="tx1"/>
                </a:solidFill>
                <a:latin typeface="Calibri" panose="020F0502020204030204" pitchFamily="34" charset="0"/>
                <a:cs typeface="Calibri" panose="020F0502020204030204" pitchFamily="34" charset="0"/>
              </a:rPr>
              <a:t>n1+n2</a:t>
            </a:r>
            <a:r>
              <a:rPr lang="en-US" sz="1600" dirty="0">
                <a:solidFill>
                  <a:schemeClr val="tx1"/>
                </a:solidFill>
                <a:latin typeface="Calibri" panose="020F0502020204030204" pitchFamily="34" charset="0"/>
                <a:cs typeface="Calibri" panose="020F0502020204030204" pitchFamily="34" charset="0"/>
              </a:rPr>
              <a:t>)] (𝛍₁-𝛍₂)(𝛍₁-𝛍₂)’</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 𝜸=</a:t>
            </a:r>
            <a:r>
              <a:rPr lang="en-US" sz="1600" dirty="0" err="1">
                <a:solidFill>
                  <a:schemeClr val="tx1"/>
                </a:solidFill>
                <a:latin typeface="Calibri" panose="020F0502020204030204" pitchFamily="34" charset="0"/>
                <a:cs typeface="Calibri" panose="020F0502020204030204" pitchFamily="34" charset="0"/>
              </a:rPr>
              <a:t>KW⁻¹</a:t>
            </a:r>
            <a:r>
              <a:rPr lang="en-US" sz="1600" dirty="0">
                <a:solidFill>
                  <a:schemeClr val="tx1"/>
                </a:solidFill>
                <a:latin typeface="Calibri" panose="020F0502020204030204" pitchFamily="34" charset="0"/>
                <a:cs typeface="Calibri" panose="020F0502020204030204" pitchFamily="34" charset="0"/>
              </a:rPr>
              <a:t>(𝛍₁-𝛍₂)=K𝜮⁻¹(𝛍₁-𝛍₂)</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 Discriminant weights are unique up to a multiplicative constant </a:t>
            </a:r>
          </a:p>
        </p:txBody>
      </p:sp>
    </p:spTree>
    <p:extLst>
      <p:ext uri="{BB962C8B-B14F-4D97-AF65-F5344CB8AC3E}">
        <p14:creationId xmlns:p14="http://schemas.microsoft.com/office/powerpoint/2010/main" val="18821617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 ML Algorithm</a:t>
            </a:r>
            <a:endParaRPr lang="en-US" sz="2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9" y="1744136"/>
            <a:ext cx="6984276"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Panel 1: between group separation is higher, i.e., z values are farther apart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Panel-II: within group variance is lower, i.e., groups are homogenous wrt </a:t>
            </a:r>
            <a:r>
              <a:rPr lang="en-US" sz="2400" dirty="0" err="1">
                <a:solidFill>
                  <a:schemeClr val="tx1"/>
                </a:solidFill>
                <a:latin typeface="Calibri" panose="020F0502020204030204" pitchFamily="34" charset="0"/>
                <a:ea typeface="ヒラギノ角ゴ Pro W3" charset="-128"/>
                <a:cs typeface="Calibri" panose="020F0502020204030204" pitchFamily="34" charset="0"/>
              </a:rPr>
              <a:t>Z1</a:t>
            </a:r>
            <a:r>
              <a:rPr lang="en-US" sz="2400" dirty="0">
                <a:solidFill>
                  <a:schemeClr val="tx1"/>
                </a:solidFill>
                <a:latin typeface="Calibri" panose="020F0502020204030204" pitchFamily="34" charset="0"/>
                <a:ea typeface="ヒラギノ角ゴ Pro W3" charset="-128"/>
                <a:cs typeface="Calibri" panose="020F0502020204030204" pitchFamily="34" charset="0"/>
              </a:rPr>
              <a:t> and </a:t>
            </a:r>
            <a:r>
              <a:rPr lang="en-US" sz="2400" dirty="0" err="1">
                <a:solidFill>
                  <a:schemeClr val="tx1"/>
                </a:solidFill>
                <a:latin typeface="Calibri" panose="020F0502020204030204" pitchFamily="34" charset="0"/>
                <a:ea typeface="ヒラギノ角ゴ Pro W3" charset="-128"/>
                <a:cs typeface="Calibri" panose="020F0502020204030204" pitchFamily="34" charset="0"/>
              </a:rPr>
              <a:t>Z2</a:t>
            </a: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Which solution is better? </a:t>
            </a:r>
          </a:p>
        </p:txBody>
      </p:sp>
      <p:pic>
        <p:nvPicPr>
          <p:cNvPr id="4" name="Google Shape;183;p35"/>
          <p:cNvPicPr preferRelativeResize="0"/>
          <p:nvPr/>
        </p:nvPicPr>
        <p:blipFill rotWithShape="1">
          <a:blip r:embed="rId2">
            <a:alphaModFix/>
          </a:blip>
          <a:srcRect l="24334" t="37950" r="48786" b="9580"/>
          <a:stretch/>
        </p:blipFill>
        <p:spPr>
          <a:xfrm>
            <a:off x="8220072" y="1867157"/>
            <a:ext cx="3646301" cy="3257350"/>
          </a:xfrm>
          <a:prstGeom prst="rect">
            <a:avLst/>
          </a:prstGeom>
          <a:noFill/>
          <a:ln>
            <a:noFill/>
          </a:ln>
        </p:spPr>
      </p:pic>
    </p:spTree>
    <p:extLst>
      <p:ext uri="{BB962C8B-B14F-4D97-AF65-F5344CB8AC3E}">
        <p14:creationId xmlns:p14="http://schemas.microsoft.com/office/powerpoint/2010/main" val="2161159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 – Key Assumptions</a:t>
            </a:r>
            <a:endParaRPr lang="en-US" sz="2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Data on p-variables come from multivariate normal distribution</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Covariance matrices of two groups are equal</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What would happen if one or both of the above assumptions are not satisfied?</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How would you use LDA if the dependent variable is not categorical, i.e., continuous. For examples, sales in dollars </a:t>
            </a:r>
          </a:p>
        </p:txBody>
      </p:sp>
    </p:spTree>
    <p:extLst>
      <p:ext uri="{BB962C8B-B14F-4D97-AF65-F5344CB8AC3E}">
        <p14:creationId xmlns:p14="http://schemas.microsoft.com/office/powerpoint/2010/main" val="1161552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 – Classification methods</a:t>
            </a:r>
            <a:endParaRPr lang="en-US" sz="2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Cutoff-value methods</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The value of discriminant score that divides discriminant space into 2 regions is called cut-off value</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Commonly used cutoff value is c= </a:t>
            </a:r>
            <a:r>
              <a:rPr lang="en" sz="1600" kern="0" dirty="0">
                <a:solidFill>
                  <a:srgbClr val="000000"/>
                </a:solidFill>
                <a:latin typeface="Calibri" panose="020F0502020204030204" pitchFamily="34" charset="0"/>
                <a:ea typeface="EB Garamond"/>
                <a:cs typeface="Calibri" panose="020F0502020204030204" pitchFamily="34" charset="0"/>
                <a:sym typeface="EB Garamond"/>
              </a:rPr>
              <a:t>n</a:t>
            </a:r>
            <a:r>
              <a:rPr lang="en" sz="1600" kern="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 sz="1600" kern="0" dirty="0">
                <a:solidFill>
                  <a:srgbClr val="000000"/>
                </a:solidFill>
                <a:latin typeface="Calibri" panose="020F0502020204030204" pitchFamily="34" charset="0"/>
                <a:ea typeface="EB Garamond"/>
                <a:cs typeface="Calibri" panose="020F0502020204030204" pitchFamily="34" charset="0"/>
                <a:sym typeface="EB Garamond"/>
              </a:rPr>
              <a:t>Z</a:t>
            </a:r>
            <a:r>
              <a:rPr lang="en" sz="1600" kern="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 sz="1600" kern="0" dirty="0">
                <a:solidFill>
                  <a:srgbClr val="000000"/>
                </a:solidFill>
                <a:latin typeface="Calibri" panose="020F0502020204030204" pitchFamily="34" charset="0"/>
                <a:ea typeface="EB Garamond"/>
                <a:cs typeface="Calibri" panose="020F0502020204030204" pitchFamily="34" charset="0"/>
                <a:sym typeface="EB Garamond"/>
              </a:rPr>
              <a:t>+ n</a:t>
            </a:r>
            <a:r>
              <a:rPr lang="en" sz="1600" kern="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 sz="1600" kern="0" dirty="0">
                <a:solidFill>
                  <a:srgbClr val="000000"/>
                </a:solidFill>
                <a:latin typeface="Calibri" panose="020F0502020204030204" pitchFamily="34" charset="0"/>
                <a:ea typeface="EB Garamond"/>
                <a:cs typeface="Calibri" panose="020F0502020204030204" pitchFamily="34" charset="0"/>
                <a:sym typeface="EB Garamond"/>
              </a:rPr>
              <a:t>Z</a:t>
            </a:r>
            <a:r>
              <a:rPr lang="en" sz="1600" kern="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 sz="1600" kern="0" dirty="0">
                <a:solidFill>
                  <a:srgbClr val="000000"/>
                </a:solidFill>
                <a:latin typeface="Calibri" panose="020F0502020204030204" pitchFamily="34" charset="0"/>
                <a:ea typeface="EB Garamond"/>
                <a:cs typeface="Calibri" panose="020F0502020204030204" pitchFamily="34" charset="0"/>
                <a:sym typeface="EB Garamond"/>
              </a:rPr>
              <a:t>)/(n</a:t>
            </a:r>
            <a:r>
              <a:rPr lang="en" sz="1600" kern="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 sz="1600" kern="0" dirty="0">
                <a:solidFill>
                  <a:srgbClr val="000000"/>
                </a:solidFill>
                <a:latin typeface="Calibri" panose="020F0502020204030204" pitchFamily="34" charset="0"/>
                <a:ea typeface="EB Garamond"/>
                <a:cs typeface="Calibri" panose="020F0502020204030204" pitchFamily="34" charset="0"/>
                <a:sym typeface="EB Garamond"/>
              </a:rPr>
              <a:t>+n</a:t>
            </a:r>
            <a:r>
              <a:rPr lang="en" sz="1600" kern="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600" dirty="0">
                <a:solidFill>
                  <a:schemeClr val="tx1"/>
                </a:solidFill>
                <a:latin typeface="Calibri" panose="020F0502020204030204" pitchFamily="34" charset="0"/>
                <a:cs typeface="Calibri" panose="020F0502020204030204" pitchFamily="34" charset="0"/>
              </a:rPr>
              <a:t>), where </a:t>
            </a:r>
            <a:r>
              <a:rPr lang="en" sz="1600" kern="0" dirty="0">
                <a:solidFill>
                  <a:srgbClr val="000000"/>
                </a:solidFill>
                <a:latin typeface="Calibri" panose="020F0502020204030204" pitchFamily="34" charset="0"/>
                <a:ea typeface="EB Garamond"/>
                <a:cs typeface="Calibri" panose="020F0502020204030204" pitchFamily="34" charset="0"/>
                <a:sym typeface="EB Garamond"/>
              </a:rPr>
              <a:t>Z</a:t>
            </a:r>
            <a:r>
              <a:rPr lang="en" sz="1600" kern="0" baseline="-25000" dirty="0">
                <a:solidFill>
                  <a:srgbClr val="000000"/>
                </a:solidFill>
                <a:latin typeface="Calibri" panose="020F0502020204030204" pitchFamily="34" charset="0"/>
                <a:ea typeface="EB Garamond"/>
                <a:cs typeface="Calibri" panose="020F0502020204030204" pitchFamily="34" charset="0"/>
                <a:sym typeface="EB Garamond"/>
              </a:rPr>
              <a:t>j</a:t>
            </a:r>
            <a:r>
              <a:rPr lang="en-US" sz="1600" dirty="0">
                <a:solidFill>
                  <a:schemeClr val="tx1"/>
                </a:solidFill>
                <a:latin typeface="Calibri" panose="020F0502020204030204" pitchFamily="34" charset="0"/>
                <a:cs typeface="Calibri" panose="020F0502020204030204" pitchFamily="34" charset="0"/>
              </a:rPr>
              <a:t> is average discriminant score for group j</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Classification function method: </a:t>
            </a:r>
            <a:r>
              <a:rPr lang="en-US" sz="1800" dirty="0">
                <a:solidFill>
                  <a:schemeClr val="tx1"/>
                </a:solidFill>
                <a:latin typeface="Calibri" panose="020F0502020204030204" pitchFamily="34" charset="0"/>
                <a:cs typeface="Calibri" panose="020F0502020204030204" pitchFamily="34" charset="0"/>
              </a:rPr>
              <a:t>Assign to the group with largest classification score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rPr>
              <a:t>Distance method: </a:t>
            </a:r>
            <a:r>
              <a:rPr lang="en-US" sz="1800" dirty="0">
                <a:solidFill>
                  <a:schemeClr val="tx1"/>
                </a:solidFill>
                <a:latin typeface="Calibri" panose="020F0502020204030204" pitchFamily="34" charset="0"/>
                <a:cs typeface="Calibri" panose="020F0502020204030204" pitchFamily="34" charset="0"/>
              </a:rPr>
              <a:t>Assign to the group with </a:t>
            </a:r>
            <a:r>
              <a:rPr lang="en-US" sz="1800" b="1" dirty="0">
                <a:solidFill>
                  <a:schemeClr val="tx1"/>
                </a:solidFill>
                <a:latin typeface="Calibri" panose="020F0502020204030204" pitchFamily="34" charset="0"/>
                <a:cs typeface="Calibri" panose="020F0502020204030204" pitchFamily="34" charset="0"/>
              </a:rPr>
              <a:t>the closet distance </a:t>
            </a:r>
            <a:r>
              <a:rPr lang="en-US" sz="1800" dirty="0">
                <a:solidFill>
                  <a:schemeClr val="tx1"/>
                </a:solidFill>
                <a:latin typeface="Calibri" panose="020F0502020204030204" pitchFamily="34" charset="0"/>
                <a:cs typeface="Calibri" panose="020F0502020204030204" pitchFamily="34" charset="0"/>
              </a:rPr>
              <a:t>based on selected distance measure</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ea typeface="ヒラギノ角ゴ Pro W3" charset="-128"/>
                <a:cs typeface="Calibri" panose="020F0502020204030204" pitchFamily="34" charset="0"/>
              </a:rPr>
              <a:t>Classification is based on prior probability using Bayesian approach, e.g. if proportion in the original data is purchaser-40%, non-purchasers-60%, then compute updated proportions using Bayesian approach </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dirty="0">
                <a:solidFill>
                  <a:schemeClr val="tx1"/>
                </a:solidFill>
                <a:latin typeface="Calibri" panose="020F0502020204030204" pitchFamily="34" charset="0"/>
                <a:ea typeface="ヒラギノ角ゴ Pro W3" charset="-128"/>
                <a:cs typeface="Calibri" panose="020F0502020204030204" pitchFamily="34" charset="0"/>
              </a:rPr>
              <a:t>Based on classification costs, which are </a:t>
            </a:r>
            <a:r>
              <a:rPr lang="en-US" b="1" dirty="0">
                <a:solidFill>
                  <a:schemeClr val="tx1"/>
                </a:solidFill>
                <a:latin typeface="Calibri" panose="020F0502020204030204" pitchFamily="34" charset="0"/>
                <a:ea typeface="ヒラギノ角ゴ Pro W3" charset="-128"/>
                <a:cs typeface="Calibri" panose="020F0502020204030204" pitchFamily="34" charset="0"/>
              </a:rPr>
              <a:t>not symmetric </a:t>
            </a:r>
            <a:r>
              <a:rPr lang="en-US" dirty="0">
                <a:solidFill>
                  <a:schemeClr val="tx1"/>
                </a:solidFill>
                <a:latin typeface="Calibri" panose="020F0502020204030204" pitchFamily="34" charset="0"/>
                <a:ea typeface="ヒラギノ角ゴ Pro W3" charset="-128"/>
                <a:cs typeface="Calibri" panose="020F0502020204030204" pitchFamily="34" charset="0"/>
              </a:rPr>
              <a:t>in most cases</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Financially healthy vs bankrupt</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Guilty vs not guilty</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6377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 vs Logistic Regression</a:t>
            </a:r>
            <a:endParaRPr lang="en-US" sz="2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What are similarity and differences between </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LDA and Logistic regression </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LDA and Linear Regression</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2400" dirty="0">
                <a:solidFill>
                  <a:schemeClr val="tx1"/>
                </a:solidFill>
                <a:latin typeface="Calibri" panose="020F0502020204030204" pitchFamily="34" charset="0"/>
                <a:cs typeface="Calibri" panose="020F0502020204030204" pitchFamily="34" charset="0"/>
              </a:rPr>
              <a:t>LDA and Clustering</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5540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Linear Discriminant Analysis</a:t>
            </a:r>
            <a:endParaRPr lang="en-US" sz="2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ea typeface="ヒラギノ角ゴ Pro W3" charset="-128"/>
                <a:cs typeface="Calibri" panose="020F0502020204030204" pitchFamily="34" charset="0"/>
              </a:rPr>
              <a:t>Data: For </a:t>
            </a:r>
            <a:r>
              <a:rPr lang="en-US" sz="1600" b="1" dirty="0">
                <a:solidFill>
                  <a:schemeClr val="tx1"/>
                </a:solidFill>
                <a:latin typeface="Calibri" panose="020F0502020204030204" pitchFamily="34" charset="0"/>
                <a:ea typeface="ヒラギノ角ゴ Pro W3" charset="-128"/>
                <a:cs typeface="Calibri" panose="020F0502020204030204" pitchFamily="34" charset="0"/>
              </a:rPr>
              <a:t>nine</a:t>
            </a:r>
            <a:r>
              <a:rPr lang="en-US" sz="1600" dirty="0">
                <a:solidFill>
                  <a:schemeClr val="tx1"/>
                </a:solidFill>
                <a:latin typeface="Calibri" panose="020F0502020204030204" pitchFamily="34" charset="0"/>
                <a:ea typeface="ヒラギノ角ゴ Pro W3" charset="-128"/>
                <a:cs typeface="Calibri" panose="020F0502020204030204" pitchFamily="34" charset="0"/>
              </a:rPr>
              <a:t> mandible measurements on samples from five different canine groups. Carry out a discriminant  function analysis to see how well it is possible to separate the groups using the measurements.</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ea typeface="ヒラギノ角ゴ Pro W3" charset="-128"/>
                <a:cs typeface="Calibri" panose="020F0502020204030204" pitchFamily="34" charset="0"/>
              </a:rPr>
              <a:t>Investigate each canine group separately to see whether logistic regression shows a significant difference between males and females for the measurements. Note that in view of the small sample sizes available for each group, it is unreasonable to expect to fit a logistic function involving all nine variables with good estimates of parameters. Therefore, consideration should be given to fitting functions using only a subset of the variables </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X1 = length of mandible</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X2 = breadth of mandible below 1st molar</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err="1">
                <a:solidFill>
                  <a:schemeClr val="tx1"/>
                </a:solidFill>
                <a:latin typeface="Calibri" panose="020F0502020204030204" pitchFamily="34" charset="0"/>
                <a:cs typeface="Calibri" panose="020F0502020204030204" pitchFamily="34" charset="0"/>
              </a:rPr>
              <a:t>X3</a:t>
            </a:r>
            <a:r>
              <a:rPr lang="en-US" sz="1600" dirty="0">
                <a:solidFill>
                  <a:schemeClr val="tx1"/>
                </a:solidFill>
                <a:latin typeface="Calibri" panose="020F0502020204030204" pitchFamily="34" charset="0"/>
                <a:cs typeface="Calibri" panose="020F0502020204030204" pitchFamily="34" charset="0"/>
              </a:rPr>
              <a:t> = breadth of articular condyle</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X4 = height of mandible below first molar</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X5 length of first molar</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err="1">
                <a:solidFill>
                  <a:schemeClr val="tx1"/>
                </a:solidFill>
                <a:latin typeface="Calibri" panose="020F0502020204030204" pitchFamily="34" charset="0"/>
                <a:cs typeface="Calibri" panose="020F0502020204030204" pitchFamily="34" charset="0"/>
              </a:rPr>
              <a:t>X6</a:t>
            </a:r>
            <a:r>
              <a:rPr lang="en-US" sz="1600" dirty="0">
                <a:solidFill>
                  <a:schemeClr val="tx1"/>
                </a:solidFill>
                <a:latin typeface="Calibri" panose="020F0502020204030204" pitchFamily="34" charset="0"/>
                <a:cs typeface="Calibri" panose="020F0502020204030204" pitchFamily="34" charset="0"/>
              </a:rPr>
              <a:t> = breadth of first molar</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err="1">
                <a:solidFill>
                  <a:schemeClr val="tx1"/>
                </a:solidFill>
                <a:latin typeface="Calibri" panose="020F0502020204030204" pitchFamily="34" charset="0"/>
                <a:cs typeface="Calibri" panose="020F0502020204030204" pitchFamily="34" charset="0"/>
              </a:rPr>
              <a:t>X7</a:t>
            </a:r>
            <a:r>
              <a:rPr lang="en-US" sz="1600" dirty="0">
                <a:solidFill>
                  <a:schemeClr val="tx1"/>
                </a:solidFill>
                <a:latin typeface="Calibri" panose="020F0502020204030204" pitchFamily="34" charset="0"/>
                <a:cs typeface="Calibri" panose="020F0502020204030204" pitchFamily="34" charset="0"/>
              </a:rPr>
              <a:t> = length of first to third molar inclusive (first to second for </a:t>
            </a:r>
            <a:r>
              <a:rPr lang="en-US" sz="1600" dirty="0" err="1">
                <a:solidFill>
                  <a:schemeClr val="tx1"/>
                </a:solidFill>
                <a:latin typeface="Calibri" panose="020F0502020204030204" pitchFamily="34" charset="0"/>
                <a:cs typeface="Calibri" panose="020F0502020204030204" pitchFamily="34" charset="0"/>
              </a:rPr>
              <a:t>cuon</a:t>
            </a:r>
            <a:r>
              <a:rPr lang="en-US" sz="1600" dirty="0">
                <a:solidFill>
                  <a:schemeClr val="tx1"/>
                </a:solidFill>
                <a:latin typeface="Calibri" panose="020F0502020204030204" pitchFamily="34" charset="0"/>
                <a:cs typeface="Calibri" panose="020F0502020204030204" pitchFamily="34" charset="0"/>
              </a:rPr>
              <a:t>)</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err="1">
                <a:solidFill>
                  <a:schemeClr val="tx1"/>
                </a:solidFill>
                <a:latin typeface="Calibri" panose="020F0502020204030204" pitchFamily="34" charset="0"/>
                <a:cs typeface="Calibri" panose="020F0502020204030204" pitchFamily="34" charset="0"/>
              </a:rPr>
              <a:t>X8</a:t>
            </a:r>
            <a:r>
              <a:rPr lang="en-US" sz="1600" dirty="0">
                <a:solidFill>
                  <a:schemeClr val="tx1"/>
                </a:solidFill>
                <a:latin typeface="Calibri" panose="020F0502020204030204" pitchFamily="34" charset="0"/>
                <a:cs typeface="Calibri" panose="020F0502020204030204" pitchFamily="34" charset="0"/>
              </a:rPr>
              <a:t> = length from first to fourth premolar inclusive,</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err="1">
                <a:solidFill>
                  <a:schemeClr val="tx1"/>
                </a:solidFill>
                <a:latin typeface="Calibri" panose="020F0502020204030204" pitchFamily="34" charset="0"/>
                <a:cs typeface="Calibri" panose="020F0502020204030204" pitchFamily="34" charset="0"/>
              </a:rPr>
              <a:t>X9</a:t>
            </a:r>
            <a:r>
              <a:rPr lang="en-US" sz="1600" dirty="0">
                <a:solidFill>
                  <a:schemeClr val="tx1"/>
                </a:solidFill>
                <a:latin typeface="Calibri" panose="020F0502020204030204" pitchFamily="34" charset="0"/>
                <a:cs typeface="Calibri" panose="020F0502020204030204" pitchFamily="34" charset="0"/>
              </a:rPr>
              <a:t> = breadth of lower canine, all measured in millimeters</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r>
              <a:rPr lang="en-US" sz="1600" dirty="0">
                <a:solidFill>
                  <a:schemeClr val="tx1"/>
                </a:solidFill>
                <a:latin typeface="Calibri" panose="020F0502020204030204" pitchFamily="34" charset="0"/>
                <a:cs typeface="Calibri" panose="020F0502020204030204" pitchFamily="34" charset="0"/>
              </a:rPr>
              <a:t>The Sex code is 1 for male, 2 for female, and 0 for unknown</a:t>
            </a:r>
          </a:p>
          <a:p>
            <a:pPr marL="1463040" lvl="4" indent="-365760">
              <a:lnSpc>
                <a:spcPct val="100000"/>
              </a:lnSpc>
              <a:spcBef>
                <a:spcPts val="0"/>
              </a:spcBef>
              <a:spcAft>
                <a:spcPts val="0"/>
              </a:spcAft>
              <a:buClrTx/>
              <a:buSzPct val="80000"/>
              <a:buFont typeface="Courier New" panose="02070309020205020404" pitchFamily="49" charset="0"/>
              <a:buChar char="o"/>
              <a:tabLst>
                <a:tab pos="862013" algn="l"/>
                <a:tab pos="2382838" algn="l"/>
              </a:tabLst>
              <a:defRPr/>
            </a:pP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9736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R-code </a:t>
            </a:r>
            <a:endParaRPr lang="en-US" sz="2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44136"/>
            <a:ext cx="10058401" cy="4102482"/>
          </a:xfrm>
        </p:spPr>
        <p:txBody>
          <a:bodyPr>
            <a:noAutofit/>
          </a:bodyPr>
          <a:lstStyle/>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rPr>
              <a:t># Linear discriminant analysis, using </a:t>
            </a:r>
            <a:r>
              <a:rPr lang="en-US" sz="1600" dirty="0" err="1">
                <a:solidFill>
                  <a:schemeClr val="tx1"/>
                </a:solidFill>
                <a:latin typeface="Calibri" panose="020F0502020204030204" pitchFamily="34" charset="0"/>
                <a:ea typeface="ヒラギノ角ゴ Pro W3" charset="-128"/>
                <a:cs typeface="Calibri" panose="020F0502020204030204" pitchFamily="34" charset="0"/>
              </a:rPr>
              <a:t>lda</a:t>
            </a:r>
            <a:r>
              <a:rPr lang="en-US" sz="1600" dirty="0">
                <a:solidFill>
                  <a:schemeClr val="tx1"/>
                </a:solidFill>
                <a:latin typeface="Calibri" panose="020F0502020204030204" pitchFamily="34" charset="0"/>
                <a:ea typeface="ヒラギノ角ゴ Pro W3" charset="-128"/>
                <a:cs typeface="Calibri" panose="020F0502020204030204" pitchFamily="34" charset="0"/>
              </a:rPr>
              <a:t>, with allocations to groups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rPr>
              <a:t>skulls &lt;- read.csv("Egyptian </a:t>
            </a:r>
            <a:r>
              <a:rPr lang="en-US" sz="1600" dirty="0" err="1">
                <a:solidFill>
                  <a:schemeClr val="tx1"/>
                </a:solidFill>
                <a:latin typeface="Calibri" panose="020F0502020204030204" pitchFamily="34" charset="0"/>
                <a:ea typeface="ヒラギノ角ゴ Pro W3" charset="-128"/>
                <a:cs typeface="Calibri" panose="020F0502020204030204" pitchFamily="34" charset="0"/>
              </a:rPr>
              <a:t>skulls.csv",header</a:t>
            </a:r>
            <a:r>
              <a:rPr lang="en-US" sz="1600" dirty="0">
                <a:solidFill>
                  <a:schemeClr val="tx1"/>
                </a:solidFill>
                <a:latin typeface="Calibri" panose="020F0502020204030204" pitchFamily="34" charset="0"/>
                <a:ea typeface="ヒラギノ角ゴ Pro W3" charset="-128"/>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rPr>
              <a:t>attach(skulls)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rPr>
              <a:t># </a:t>
            </a:r>
            <a:r>
              <a:rPr lang="en-US" sz="1600" dirty="0" err="1">
                <a:solidFill>
                  <a:schemeClr val="tx1"/>
                </a:solidFill>
                <a:latin typeface="Calibri" panose="020F0502020204030204" pitchFamily="34" charset="0"/>
                <a:ea typeface="ヒラギノ角ゴ Pro W3" charset="-128"/>
                <a:cs typeface="Calibri" panose="020F0502020204030204" pitchFamily="34" charset="0"/>
              </a:rPr>
              <a:t>lda</a:t>
            </a:r>
            <a:r>
              <a:rPr lang="en-US" sz="1600" dirty="0">
                <a:solidFill>
                  <a:schemeClr val="tx1"/>
                </a:solidFill>
                <a:latin typeface="Calibri" panose="020F0502020204030204" pitchFamily="34" charset="0"/>
                <a:ea typeface="ヒラギノ角ゴ Pro W3" charset="-128"/>
                <a:cs typeface="Calibri" panose="020F0502020204030204" pitchFamily="34" charset="0"/>
              </a:rPr>
              <a:t> is a function of the package MASS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rPr>
              <a:t># Before running library(MASS) make sure you have installed the package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rPr>
              <a:t>library(MASS)</a:t>
            </a:r>
          </a:p>
          <a:p>
            <a:pPr marL="548640" lvl="1" indent="0">
              <a:lnSpc>
                <a:spcPct val="100000"/>
              </a:lnSpc>
              <a:spcBef>
                <a:spcPts val="0"/>
              </a:spcBef>
              <a:spcAft>
                <a:spcPts val="0"/>
              </a:spcAft>
              <a:buClrTx/>
              <a:buSzPct val="100000"/>
              <a:buNone/>
            </a:pPr>
            <a:r>
              <a:rPr lang="en-US" sz="1600" dirty="0" err="1">
                <a:solidFill>
                  <a:schemeClr val="tx1"/>
                </a:solidFill>
                <a:latin typeface="Calibri" panose="020F0502020204030204" pitchFamily="34" charset="0"/>
                <a:ea typeface="ヒラギノ角ゴ Pro W3" charset="-128"/>
                <a:cs typeface="Calibri" panose="020F0502020204030204" pitchFamily="34" charset="0"/>
              </a:rPr>
              <a:t>skulls.lda</a:t>
            </a:r>
            <a:r>
              <a:rPr lang="en-US" sz="1600" dirty="0">
                <a:solidFill>
                  <a:schemeClr val="tx1"/>
                </a:solidFill>
                <a:latin typeface="Calibri" panose="020F0502020204030204" pitchFamily="34" charset="0"/>
                <a:ea typeface="ヒラギノ角ゴ Pro W3" charset="-128"/>
                <a:cs typeface="Calibri" panose="020F0502020204030204" pitchFamily="34" charset="0"/>
              </a:rPr>
              <a:t> &lt;- </a:t>
            </a:r>
            <a:r>
              <a:rPr lang="en-US" sz="1600" dirty="0" err="1">
                <a:solidFill>
                  <a:schemeClr val="tx1"/>
                </a:solidFill>
                <a:latin typeface="Calibri" panose="020F0502020204030204" pitchFamily="34" charset="0"/>
                <a:ea typeface="ヒラギノ角ゴ Pro W3" charset="-128"/>
                <a:cs typeface="Calibri" panose="020F0502020204030204" pitchFamily="34" charset="0"/>
              </a:rPr>
              <a:t>lda</a:t>
            </a:r>
            <a:r>
              <a:rPr lang="en-US" sz="1600" dirty="0">
                <a:solidFill>
                  <a:schemeClr val="tx1"/>
                </a:solidFill>
                <a:latin typeface="Calibri" panose="020F0502020204030204" pitchFamily="34" charset="0"/>
                <a:ea typeface="ヒラギノ角ゴ Pro W3" charset="-128"/>
                <a:cs typeface="Calibri" panose="020F0502020204030204" pitchFamily="34" charset="0"/>
              </a:rPr>
              <a:t>(Period ~ ., data=skulls)</a:t>
            </a:r>
          </a:p>
          <a:p>
            <a:pPr marL="548640" lvl="1" indent="0">
              <a:lnSpc>
                <a:spcPct val="100000"/>
              </a:lnSpc>
              <a:spcBef>
                <a:spcPts val="0"/>
              </a:spcBef>
              <a:spcAft>
                <a:spcPts val="0"/>
              </a:spcAft>
              <a:buClrTx/>
              <a:buSzPct val="100000"/>
              <a:buNone/>
            </a:pPr>
            <a:r>
              <a:rPr lang="en-US" sz="1600" dirty="0" err="1">
                <a:solidFill>
                  <a:schemeClr val="tx1"/>
                </a:solidFill>
                <a:latin typeface="Calibri" panose="020F0502020204030204" pitchFamily="34" charset="0"/>
                <a:ea typeface="ヒラギノ角ゴ Pro W3" charset="-128"/>
                <a:cs typeface="Calibri" panose="020F0502020204030204" pitchFamily="34" charset="0"/>
              </a:rPr>
              <a:t>skulls.lda</a:t>
            </a:r>
            <a:endParaRPr lang="en-US" sz="1600" dirty="0">
              <a:solidFill>
                <a:schemeClr val="tx1"/>
              </a:solidFill>
              <a:latin typeface="Calibri" panose="020F0502020204030204" pitchFamily="34" charset="0"/>
              <a:ea typeface="ヒラギノ角ゴ Pro W3" charset="-128"/>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rPr>
              <a:t># One of the objects in </a:t>
            </a:r>
            <a:r>
              <a:rPr lang="en-US" sz="1600" dirty="0" err="1">
                <a:solidFill>
                  <a:schemeClr val="tx1"/>
                </a:solidFill>
                <a:latin typeface="Calibri" panose="020F0502020204030204" pitchFamily="34" charset="0"/>
                <a:ea typeface="ヒラギノ角ゴ Pro W3" charset="-128"/>
                <a:cs typeface="Calibri" panose="020F0502020204030204" pitchFamily="34" charset="0"/>
              </a:rPr>
              <a:t>skulls.lda</a:t>
            </a:r>
            <a:r>
              <a:rPr lang="en-US" sz="1600" dirty="0">
                <a:solidFill>
                  <a:schemeClr val="tx1"/>
                </a:solidFill>
                <a:latin typeface="Calibri" panose="020F0502020204030204" pitchFamily="34" charset="0"/>
                <a:ea typeface="ヒラギノ角ゴ Pro W3" charset="-128"/>
                <a:cs typeface="Calibri" panose="020F0502020204030204" pitchFamily="34" charset="0"/>
              </a:rPr>
              <a:t> is </a:t>
            </a:r>
            <a:r>
              <a:rPr lang="en-US" sz="1600" dirty="0" err="1">
                <a:solidFill>
                  <a:schemeClr val="tx1"/>
                </a:solidFill>
                <a:latin typeface="Calibri" panose="020F0502020204030204" pitchFamily="34" charset="0"/>
                <a:ea typeface="ヒラギノ角ゴ Pro W3" charset="-128"/>
                <a:cs typeface="Calibri" panose="020F0502020204030204" pitchFamily="34" charset="0"/>
              </a:rPr>
              <a:t>skulls.lda$scaling</a:t>
            </a:r>
            <a:r>
              <a:rPr lang="en-US" sz="1600" dirty="0">
                <a:solidFill>
                  <a:schemeClr val="tx1"/>
                </a:solidFill>
                <a:latin typeface="Calibri" panose="020F0502020204030204" pitchFamily="34" charset="0"/>
                <a:ea typeface="ヒラギノ角ゴ Pro W3" charset="-128"/>
                <a:cs typeface="Calibri" panose="020F0502020204030204" pitchFamily="34" charset="0"/>
              </a:rPr>
              <a:t>, the coefficients of linear discriminants, a #matrix which transforms observations to discriminant # functions, normalized so that within groups covariance matrix is spherical</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rPr>
              <a:t># (similar to equations 8.2, but with a different scaling)</a:t>
            </a:r>
          </a:p>
          <a:p>
            <a:pPr marL="548640" lvl="1" indent="0">
              <a:lnSpc>
                <a:spcPct val="100000"/>
              </a:lnSpc>
              <a:spcBef>
                <a:spcPts val="0"/>
              </a:spcBef>
              <a:spcAft>
                <a:spcPts val="0"/>
              </a:spcAft>
              <a:buClrTx/>
              <a:buSzPct val="100000"/>
              <a:buNone/>
            </a:pPr>
            <a:r>
              <a:rPr lang="en-US" sz="1600" dirty="0" err="1">
                <a:solidFill>
                  <a:schemeClr val="tx1"/>
                </a:solidFill>
                <a:latin typeface="Calibri" panose="020F0502020204030204" pitchFamily="34" charset="0"/>
                <a:ea typeface="ヒラギノ角ゴ Pro W3" charset="-128"/>
                <a:cs typeface="Calibri" panose="020F0502020204030204" pitchFamily="34" charset="0"/>
              </a:rPr>
              <a:t>skulls.lda$scaling</a:t>
            </a:r>
            <a:endParaRPr lang="en-US" sz="1600" dirty="0">
              <a:solidFill>
                <a:schemeClr val="tx1"/>
              </a:solidFill>
              <a:latin typeface="Calibri" panose="020F0502020204030204" pitchFamily="34" charset="0"/>
              <a:ea typeface="ヒラギノ角ゴ Pro W3" charset="-128"/>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rPr>
              <a:t># Producing the allocation table (Table 8.4)</a:t>
            </a:r>
          </a:p>
          <a:p>
            <a:pPr marL="548640" lvl="1" indent="0">
              <a:lnSpc>
                <a:spcPct val="100000"/>
              </a:lnSpc>
              <a:spcBef>
                <a:spcPts val="0"/>
              </a:spcBef>
              <a:spcAft>
                <a:spcPts val="0"/>
              </a:spcAft>
              <a:buClrTx/>
              <a:buSzPct val="100000"/>
              <a:buNone/>
            </a:pPr>
            <a:r>
              <a:rPr lang="en-US" sz="1600" dirty="0" err="1">
                <a:solidFill>
                  <a:schemeClr val="tx1"/>
                </a:solidFill>
                <a:latin typeface="Calibri" panose="020F0502020204030204" pitchFamily="34" charset="0"/>
                <a:ea typeface="ヒラギノ角ゴ Pro W3" charset="-128"/>
                <a:cs typeface="Calibri" panose="020F0502020204030204" pitchFamily="34" charset="0"/>
              </a:rPr>
              <a:t>alloc.tab</a:t>
            </a:r>
            <a:r>
              <a:rPr lang="en-US" sz="1600" dirty="0">
                <a:solidFill>
                  <a:schemeClr val="tx1"/>
                </a:solidFill>
                <a:latin typeface="Calibri" panose="020F0502020204030204" pitchFamily="34" charset="0"/>
                <a:ea typeface="ヒラギノ角ゴ Pro W3" charset="-128"/>
                <a:cs typeface="Calibri" panose="020F0502020204030204" pitchFamily="34" charset="0"/>
              </a:rPr>
              <a:t> &lt;- table(</a:t>
            </a:r>
            <a:r>
              <a:rPr lang="en-US" sz="1600" dirty="0" err="1">
                <a:solidFill>
                  <a:schemeClr val="tx1"/>
                </a:solidFill>
                <a:latin typeface="Calibri" panose="020F0502020204030204" pitchFamily="34" charset="0"/>
                <a:ea typeface="ヒラギノ角ゴ Pro W3" charset="-128"/>
                <a:cs typeface="Calibri" panose="020F0502020204030204" pitchFamily="34" charset="0"/>
              </a:rPr>
              <a:t>Period,predict</a:t>
            </a:r>
            <a:r>
              <a:rPr lang="en-US" sz="1600" dirty="0">
                <a:solidFill>
                  <a:schemeClr val="tx1"/>
                </a:solidFill>
                <a:latin typeface="Calibri" panose="020F0502020204030204" pitchFamily="34" charset="0"/>
                <a:ea typeface="ヒラギノ角ゴ Pro W3" charset="-128"/>
                <a:cs typeface="Calibri" panose="020F0502020204030204" pitchFamily="34" charset="0"/>
              </a:rPr>
              <a:t>(</a:t>
            </a:r>
            <a:r>
              <a:rPr lang="en-US" sz="1600" dirty="0" err="1">
                <a:solidFill>
                  <a:schemeClr val="tx1"/>
                </a:solidFill>
                <a:latin typeface="Calibri" panose="020F0502020204030204" pitchFamily="34" charset="0"/>
                <a:ea typeface="ヒラギノ角ゴ Pro W3" charset="-128"/>
                <a:cs typeface="Calibri" panose="020F0502020204030204" pitchFamily="34" charset="0"/>
              </a:rPr>
              <a:t>skulls.lda</a:t>
            </a:r>
            <a:r>
              <a:rPr lang="en-US" sz="1600" dirty="0">
                <a:solidFill>
                  <a:schemeClr val="tx1"/>
                </a:solidFill>
                <a:latin typeface="Calibri" panose="020F0502020204030204" pitchFamily="34" charset="0"/>
                <a:ea typeface="ヒラギノ角ゴ Pro W3" charset="-128"/>
                <a:cs typeface="Calibri" panose="020F0502020204030204" pitchFamily="34" charset="0"/>
              </a:rPr>
              <a:t>)$class)</a:t>
            </a:r>
          </a:p>
          <a:p>
            <a:pPr marL="548640" lvl="1" indent="0">
              <a:lnSpc>
                <a:spcPct val="100000"/>
              </a:lnSpc>
              <a:spcBef>
                <a:spcPts val="0"/>
              </a:spcBef>
              <a:spcAft>
                <a:spcPts val="0"/>
              </a:spcAft>
              <a:buClrTx/>
              <a:buSzPct val="100000"/>
              <a:buNone/>
            </a:pPr>
            <a:r>
              <a:rPr lang="en-US" sz="1600" dirty="0" err="1">
                <a:solidFill>
                  <a:schemeClr val="tx1"/>
                </a:solidFill>
                <a:latin typeface="Calibri" panose="020F0502020204030204" pitchFamily="34" charset="0"/>
                <a:ea typeface="ヒラギノ角ゴ Pro W3" charset="-128"/>
                <a:cs typeface="Calibri" panose="020F0502020204030204" pitchFamily="34" charset="0"/>
              </a:rPr>
              <a:t>alloc.tab</a:t>
            </a:r>
            <a:r>
              <a:rPr lang="en-US" sz="1600" dirty="0">
                <a:solidFill>
                  <a:schemeClr val="tx1"/>
                </a:solidFill>
                <a:latin typeface="Calibri" panose="020F0502020204030204" pitchFamily="34" charset="0"/>
                <a:ea typeface="ヒラギノ角ゴ Pro W3" charset="-128"/>
                <a:cs typeface="Calibri" panose="020F0502020204030204" pitchFamily="34" charset="0"/>
              </a:rPr>
              <a:t>[c(2,3,1,4,5),c(2,3,1,4,5)]</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rPr>
              <a:t>detach(skulls)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rPr>
              <a:t># End of script</a:t>
            </a:r>
          </a:p>
        </p:txBody>
      </p:sp>
    </p:spTree>
    <p:extLst>
      <p:ext uri="{BB962C8B-B14F-4D97-AF65-F5344CB8AC3E}">
        <p14:creationId xmlns:p14="http://schemas.microsoft.com/office/powerpoint/2010/main" val="14619366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Recommended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Logistic Regression. Retrieved 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2"/>
              </a:rPr>
              <a:t>https://christophm.github.io/interpretable-ml-book/logistic.html</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Logistic Regression. Retrieved 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3"/>
              </a:rPr>
              <a:t>https://towardsdatascience.com/logistic-regression-detailed-overview-46c4da4303bc</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Linear Discriminant Analysis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4"/>
              </a:rPr>
              <a:t>https://sebastianraschka.com/Articles/2014_python_lda.html</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Linear Discriminant Analysis, Explained. Retrieved 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5"/>
              </a:rPr>
              <a:t>https://towardsdatascience.com/linear-discriminant-analysis-explained-f88be6c1e00b</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156923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Next Session</a:t>
            </a:r>
          </a:p>
        </p:txBody>
      </p:sp>
    </p:spTree>
    <p:extLst>
      <p:ext uri="{BB962C8B-B14F-4D97-AF65-F5344CB8AC3E}">
        <p14:creationId xmlns:p14="http://schemas.microsoft.com/office/powerpoint/2010/main" val="186789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Linear Regression vs Logistics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73536"/>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Can we use linear regression (LR) when DV y is categorical (y=0 if no purchase, y=1 if purchase, etc.?</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Technical answer: predicted values might be outside (0,1) or (1,n)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Intuitive answers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Categorical variables are not on interval scale, which is a minimum requirement for linear regression to work? Why?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are key assumptions and restrictions imposed on data structure in linear regression which prevents using categorical DV? </a:t>
            </a:r>
          </a:p>
        </p:txBody>
      </p:sp>
    </p:spTree>
    <p:extLst>
      <p:ext uri="{BB962C8B-B14F-4D97-AF65-F5344CB8AC3E}">
        <p14:creationId xmlns:p14="http://schemas.microsoft.com/office/powerpoint/2010/main" val="1400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Choice Models</a:t>
            </a:r>
          </a:p>
        </p:txBody>
      </p:sp>
    </p:spTree>
    <p:extLst>
      <p:ext uri="{BB962C8B-B14F-4D97-AF65-F5344CB8AC3E}">
        <p14:creationId xmlns:p14="http://schemas.microsoft.com/office/powerpoint/2010/main" val="103560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Choice Models – Basic Idea</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As the same suggests, choice models try to model our choice behaviour</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When consumers make choices (e.g. purchase, voting, other behavioural choice – healthy lifestyle, using public transport, etc.), they…</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Focus on specific attributes / features of that choice (e.g., price, brand, convenience, favourable perception, etc.)</a:t>
            </a:r>
          </a:p>
          <a:p>
            <a:pPr marL="1097280" lvl="2"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Assign different weights to different attributes in their final decision, i.e.,  not all attributes/features are valued equally</a:t>
            </a:r>
          </a:p>
          <a:p>
            <a:pPr marL="914400" lvl="1" indent="-342900">
              <a:lnSpc>
                <a:spcPct val="100000"/>
              </a:lnSpc>
              <a:spcBef>
                <a:spcPts val="0"/>
              </a:spcBef>
              <a:spcAft>
                <a:spcPts val="0"/>
              </a:spcAft>
              <a:buClr>
                <a:srgbClr val="000000"/>
              </a:buClr>
              <a:buSzPct val="80000"/>
              <a:buFont typeface="EB Garamond"/>
              <a:buChar char="○"/>
              <a:defRPr/>
            </a:pPr>
            <a:endParaRPr lang="en-US" sz="22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Choice models, based on observed choices, try to separate and measure the influence of each attribute on the final choice</a:t>
            </a: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643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Choice Models – Activity </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Select a category familiar to you</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Think of </a:t>
            </a:r>
            <a:r>
              <a:rPr lang="en-US" sz="2400" b="1" dirty="0">
                <a:solidFill>
                  <a:schemeClr val="tx1"/>
                </a:solidFill>
                <a:latin typeface="Calibri" panose="020F0502020204030204" pitchFamily="34" charset="0"/>
                <a:ea typeface="ヒラギノ角ゴ Pro W3" charset="-128"/>
                <a:cs typeface="Calibri" panose="020F0502020204030204" pitchFamily="34" charset="0"/>
              </a:rPr>
              <a:t>three</a:t>
            </a:r>
            <a:r>
              <a:rPr lang="en-US" sz="2400" dirty="0">
                <a:solidFill>
                  <a:schemeClr val="tx1"/>
                </a:solidFill>
                <a:latin typeface="Calibri" panose="020F0502020204030204" pitchFamily="34" charset="0"/>
                <a:ea typeface="ヒラギノ角ゴ Pro W3" charset="-128"/>
                <a:cs typeface="Calibri" panose="020F0502020204030204" pitchFamily="34" charset="0"/>
              </a:rPr>
              <a:t> attributes that are important for that category (exclude price, history, reputation and brand name)</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Give importance weights to each attribute such that total sum of weights must equal 10, no zero or negative values</a:t>
            </a: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862013" algn="l"/>
                <a:tab pos="2382838" algn="l"/>
              </a:tabLst>
              <a:defRPr/>
            </a:pPr>
            <a:r>
              <a:rPr lang="en-US" sz="2400" dirty="0">
                <a:solidFill>
                  <a:schemeClr val="tx1"/>
                </a:solidFill>
                <a:latin typeface="Calibri" panose="020F0502020204030204" pitchFamily="34" charset="0"/>
                <a:ea typeface="ヒラギノ角ゴ Pro W3" charset="-128"/>
                <a:cs typeface="Calibri" panose="020F0502020204030204" pitchFamily="34" charset="0"/>
              </a:rPr>
              <a:t>Note the difference in weights assigned to attributes. Compare your weights to those assigned by other customers</a:t>
            </a:r>
          </a:p>
          <a:p>
            <a:pPr marL="1097280" lvl="2" indent="-342900">
              <a:lnSpc>
                <a:spcPct val="100000"/>
              </a:lnSpc>
              <a:spcBef>
                <a:spcPts val="0"/>
              </a:spcBef>
              <a:spcAft>
                <a:spcPts val="0"/>
              </a:spcAft>
              <a:buClr>
                <a:srgbClr val="000000"/>
              </a:buClr>
              <a:buSzPct val="80000"/>
              <a:buFont typeface="EB Garamond"/>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4031127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2641</TotalTime>
  <Words>5002</Words>
  <Application>Microsoft Macintosh PowerPoint</Application>
  <PresentationFormat>Widescreen</PresentationFormat>
  <Paragraphs>612</Paragraphs>
  <Slides>59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8" baseType="lpstr">
      <vt:lpstr>Arial</vt:lpstr>
      <vt:lpstr>Calibri</vt:lpstr>
      <vt:lpstr>Calibri Light</vt:lpstr>
      <vt:lpstr>Cambria Math</vt:lpstr>
      <vt:lpstr>Courier New</vt:lpstr>
      <vt:lpstr>EB Garamond</vt:lpstr>
      <vt:lpstr>Wingdings</vt:lpstr>
      <vt:lpstr>Retrospect</vt:lpstr>
      <vt:lpstr>Equation</vt:lpstr>
      <vt:lpstr>MBAN 6400  S5 – Logistics Regression and Linear Discriminant Analysis (LDA)   Hemant Sangwan</vt:lpstr>
      <vt:lpstr>Agenda – Supervised ML (Classification) </vt:lpstr>
      <vt:lpstr>Logistic Regression</vt:lpstr>
      <vt:lpstr>Binary Logistic Regression</vt:lpstr>
      <vt:lpstr>Maximum Likelihood Estimation (MLE) – Conceptual Idea</vt:lpstr>
      <vt:lpstr>Linear Regression vs Logistics Regression</vt:lpstr>
      <vt:lpstr>Choice Models</vt:lpstr>
      <vt:lpstr>Choice Models – Basic Idea</vt:lpstr>
      <vt:lpstr>Choice Models – Activity </vt:lpstr>
      <vt:lpstr>Choice Models – How modeling works?  </vt:lpstr>
      <vt:lpstr>Choice Models – Assumptions on Errors Terms</vt:lpstr>
      <vt:lpstr>Probability of Choice in Logit Models</vt:lpstr>
      <vt:lpstr>Deterministic component of utility</vt:lpstr>
      <vt:lpstr>Estimating Logit Choice Models </vt:lpstr>
      <vt:lpstr>Marginal Impact of Attributes on Choice</vt:lpstr>
      <vt:lpstr>Estimating Logit Models – Other considerations </vt:lpstr>
      <vt:lpstr>Limitations of Logit Models</vt:lpstr>
      <vt:lpstr>Limitations of Logit Models- IIA</vt:lpstr>
      <vt:lpstr>Limitations of Logit Models- IIA</vt:lpstr>
      <vt:lpstr>Applications of choice / logit models </vt:lpstr>
      <vt:lpstr>Database Marketing and Individual Level Targeting </vt:lpstr>
      <vt:lpstr>Agenda – Database Marketing and Individual Level Targeting</vt:lpstr>
      <vt:lpstr>Importance of Database Marketing</vt:lpstr>
      <vt:lpstr>Database Marketing - Activity</vt:lpstr>
      <vt:lpstr>Recency, Frequency, and Money (RFM) Model</vt:lpstr>
      <vt:lpstr>Recency and its importance</vt:lpstr>
      <vt:lpstr>Frequency and its importance</vt:lpstr>
      <vt:lpstr>Amount and its importance</vt:lpstr>
      <vt:lpstr>RFM cells – combining R, F, and M (5 x 5 x 5 = 125) </vt:lpstr>
      <vt:lpstr>Model Based Individual Targeting</vt:lpstr>
      <vt:lpstr>Model Based Individual Targeting – Basic Method</vt:lpstr>
      <vt:lpstr>Model Based Individual Targeting</vt:lpstr>
      <vt:lpstr>Model Based Individual Targeting</vt:lpstr>
      <vt:lpstr>Model Based Individual Targeting – Regression Approach</vt:lpstr>
      <vt:lpstr>Model Based Individual Targeting – Binary Logit</vt:lpstr>
      <vt:lpstr>Validation of Models</vt:lpstr>
      <vt:lpstr>Decile Classification </vt:lpstr>
      <vt:lpstr>Decile Classification and Hit Rate </vt:lpstr>
      <vt:lpstr>Customer Targeting – Summary of Steps</vt:lpstr>
      <vt:lpstr>Example – Customer Scoring and Profitability</vt:lpstr>
      <vt:lpstr>Example – Decile Classification </vt:lpstr>
      <vt:lpstr>Example – Lift Charts and Choose Model for Implementation</vt:lpstr>
      <vt:lpstr>Key Takeaways</vt:lpstr>
      <vt:lpstr>Linear Discriminant Analysis (LDA)</vt:lpstr>
      <vt:lpstr>Linear Discriminant Analysis – Hide and Seek with CRA</vt:lpstr>
      <vt:lpstr>Linear Discriminant Analysis – Basic idea (Differentiating factors)</vt:lpstr>
      <vt:lpstr>Linear Discriminant Analysis – Where it fits? </vt:lpstr>
      <vt:lpstr>Linear Discriminant Analysis ML Algorithm – Three objectives</vt:lpstr>
      <vt:lpstr>Linear Discriminant Analysis ML Algorithm – Visualization</vt:lpstr>
      <vt:lpstr>Linear Discriminant Analysis ML Algorithm</vt:lpstr>
      <vt:lpstr>Linear Discriminant Analysis ML Algorithm (Matrix form)</vt:lpstr>
      <vt:lpstr>Linear Discriminant Analysis ML Algorithm</vt:lpstr>
      <vt:lpstr>Linear Discriminant Analysis – Key Assumptions</vt:lpstr>
      <vt:lpstr>Linear Discriminant Analysis – Classification methods</vt:lpstr>
      <vt:lpstr>Linear Discriminant Analysis vs Logistic Regression</vt:lpstr>
      <vt:lpstr>Linear Discriminant Analysis</vt:lpstr>
      <vt:lpstr>R-code </vt:lpstr>
      <vt:lpstr>Recommended Readings </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Xingkai Wu</cp:lastModifiedBy>
  <cp:revision>213</cp:revision>
  <dcterms:created xsi:type="dcterms:W3CDTF">2021-08-05T09:50:20Z</dcterms:created>
  <dcterms:modified xsi:type="dcterms:W3CDTF">2022-03-24T23:22:31Z</dcterms:modified>
</cp:coreProperties>
</file>