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7" r:id="rId2"/>
    <p:sldId id="355" r:id="rId3"/>
    <p:sldId id="264" r:id="rId4"/>
    <p:sldId id="280" r:id="rId5"/>
    <p:sldId id="407" r:id="rId6"/>
    <p:sldId id="448" r:id="rId7"/>
    <p:sldId id="449" r:id="rId8"/>
    <p:sldId id="450" r:id="rId9"/>
    <p:sldId id="451" r:id="rId10"/>
    <p:sldId id="453" r:id="rId11"/>
    <p:sldId id="452" r:id="rId12"/>
    <p:sldId id="454" r:id="rId13"/>
    <p:sldId id="455" r:id="rId14"/>
    <p:sldId id="456" r:id="rId15"/>
    <p:sldId id="457" r:id="rId16"/>
    <p:sldId id="462" r:id="rId17"/>
    <p:sldId id="460" r:id="rId18"/>
    <p:sldId id="463" r:id="rId19"/>
    <p:sldId id="461" r:id="rId20"/>
    <p:sldId id="465" r:id="rId21"/>
    <p:sldId id="459" r:id="rId22"/>
    <p:sldId id="464" r:id="rId23"/>
    <p:sldId id="458" r:id="rId24"/>
    <p:sldId id="469" r:id="rId25"/>
    <p:sldId id="466" r:id="rId26"/>
    <p:sldId id="467" r:id="rId27"/>
    <p:sldId id="472" r:id="rId28"/>
    <p:sldId id="473" r:id="rId29"/>
    <p:sldId id="474" r:id="rId30"/>
    <p:sldId id="468" r:id="rId31"/>
    <p:sldId id="475" r:id="rId32"/>
    <p:sldId id="471" r:id="rId33"/>
    <p:sldId id="470" r:id="rId34"/>
    <p:sldId id="301" r:id="rId35"/>
    <p:sldId id="303" r:id="rId36"/>
    <p:sldId id="28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605B7-4C12-45B7-8630-4807B88CCFA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881B6-1389-4AA2-83B0-B676B7F2B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94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65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4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6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65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3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8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8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4DBF81-E95E-4A76-A47C-EA481D1C8073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7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6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4DBF81-E95E-4A76-A47C-EA481D1C8073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49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owardsdatascience.com/9-distance-measures-in-data-science-918109d069f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wtoothsoftware.com/download/techpap/ccatech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nverpost.com/2016/09/04/are-store-rewards-programs-worthwhile-mostly-not/" TargetMode="External"/><Relationship Id="rId2" Type="http://schemas.openxmlformats.org/officeDocument/2006/relationships/hyperlink" Target="https://medium.com/s/story/spotifys-discover-weekly-how-machine-learning-finds-your-new-music-19a41ab76ef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68188"/>
            <a:ext cx="10058400" cy="356616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MBAN 6400</a:t>
            </a:r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S6 </a:t>
            </a:r>
            <a:r>
              <a:rPr lang="en-US" sz="28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sz="28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Clustering Analysis</a:t>
            </a:r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spc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Hemant Sangwan</a:t>
            </a:r>
            <a:endParaRPr lang="en-US" sz="2800" spc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0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“Distance” measures in data science and analytics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042" y="1753372"/>
            <a:ext cx="6190213" cy="4102482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 Distance Measures in Data </a:t>
            </a:r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Science. The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advantages and pitfalls of common distance </a:t>
            </a:r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measures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Maarteen Grootendorst. 2021.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Retrieved from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towardsdatascience.com/9-distance-measures-in-data-science-918109d069fa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sz="1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  <a:defRPr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8255" y="1856509"/>
            <a:ext cx="3895897" cy="392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6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Methodologies / Algorithms for clustering analysis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8" y="1753372"/>
            <a:ext cx="10058402" cy="4102482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Hierarchical Clustering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It forms clusters in a hierarchical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or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sequential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manner where at stage t, number of clusters is one less than those at stage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t-1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Example: single linkage method, Ward’s minimum variance  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Non-hierarchical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clustering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All clusters are formed at the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same </a:t>
            </a: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time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Example: k-mean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sz="1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  <a:defRPr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026844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 Clustering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8" y="1762608"/>
            <a:ext cx="10058402" cy="4102482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At the start, each customer n (e.g. n=1000) belongs to a separate cluster, i.e., n=1000 clusters, or each customer is a cluster 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The algorithm starts merging clusters sequentially using a specific rule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Centroid 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Nearest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neighbour or single linkage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Farthest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neighbour or complete linkage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Average linkage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Median linkage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Ward’s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method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sz="1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  <a:defRPr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690476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 Clustering – Centroid 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8" y="1753372"/>
            <a:ext cx="10058402" cy="962119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c1,c2, etc. are points in 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2D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 (performance, overall rating)</a:t>
            </a:r>
          </a:p>
          <a:p>
            <a:pPr marL="1315952" lvl="8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Compute the distance between individuals and merge the </a:t>
            </a:r>
            <a:r>
              <a:rPr lang="en-US" sz="1200" b="1" u="sng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closet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 individual to from a new cluster (</a:t>
            </a:r>
            <a:r>
              <a:rPr lang="en-US" sz="1200" dirty="0" err="1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c1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, c2)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 c1c2 (or 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(c3, c7)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 c3c7). Note: from 10 initial clusters, we now have 9 clusters (c1c2, c3,c4….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c9) in step 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1</a:t>
            </a:r>
          </a:p>
          <a:p>
            <a:pPr marL="1315952" lvl="8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Repeat 1, assuming c1c2 is an added cluster and </a:t>
            </a:r>
            <a:r>
              <a:rPr lang="en-US" sz="1200" dirty="0" err="1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c1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 or c2 no longer exist. Coordinates of c1c2 are </a:t>
            </a:r>
            <a:r>
              <a:rPr lang="en-US" sz="1200" b="1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Average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 (c1,c2)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2" y="5163128"/>
            <a:ext cx="1793434" cy="111007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426661" y="2992577"/>
            <a:ext cx="9878021" cy="2438400"/>
            <a:chOff x="1426661" y="2724728"/>
            <a:chExt cx="9878021" cy="2438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26661" y="2724728"/>
              <a:ext cx="2299370" cy="2192981"/>
            </a:xfrm>
            <a:prstGeom prst="rect">
              <a:avLst/>
            </a:prstGeom>
          </p:spPr>
        </p:pic>
        <p:graphicFrame>
          <p:nvGraphicFramePr>
            <p:cNvPr id="6" name="Google Shape;236;p44"/>
            <p:cNvGraphicFramePr/>
            <p:nvPr>
              <p:extLst>
                <p:ext uri="{D42A27DB-BD31-4B8C-83A1-F6EECF244321}">
                  <p14:modId xmlns:p14="http://schemas.microsoft.com/office/powerpoint/2010/main" val="2592962877"/>
                </p:ext>
              </p:extLst>
            </p:nvPr>
          </p:nvGraphicFramePr>
          <p:xfrm>
            <a:off x="4530543" y="2724728"/>
            <a:ext cx="2986077" cy="243840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99535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53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535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07831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Customer id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Performance rating BMW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Overall </a:t>
                        </a:r>
                        <a:endParaRPr sz="1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rating BMW</a:t>
                        </a:r>
                        <a:endParaRPr sz="1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c1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2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3</a:t>
                        </a:r>
                        <a:endParaRPr sz="1000" strike="sngStrik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 strike="sngStrike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</a:t>
                        </a:r>
                        <a:r>
                          <a:rPr lang="en" sz="1000" strike="sngStrike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2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3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3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c1 &amp; </a:t>
                        </a:r>
                        <a:r>
                          <a:rPr lang="en" sz="1000" b="1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c2 (c1c2)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2.5</a:t>
                        </a:r>
                        <a:endParaRPr sz="1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3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c3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c4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2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c5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1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9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c6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6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6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c7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7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c8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7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2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c9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1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5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c10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5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6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</a:tbl>
            </a:graphicData>
          </a:graphic>
        </p:graphicFrame>
        <p:sp>
          <p:nvSpPr>
            <p:cNvPr id="7" name="Right Arrow 6"/>
            <p:cNvSpPr/>
            <p:nvPr/>
          </p:nvSpPr>
          <p:spPr>
            <a:xfrm>
              <a:off x="3876544" y="3559301"/>
              <a:ext cx="612330" cy="16295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61101" y="323950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Step 1</a:t>
              </a:r>
            </a:p>
            <a:p>
              <a:pPr algn="ctr"/>
              <a:r>
                <a:rPr lang="en-US" sz="9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(9 clusters)</a:t>
              </a:r>
              <a:endParaRPr 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aphicFrame>
          <p:nvGraphicFramePr>
            <p:cNvPr id="9" name="Google Shape;236;p44"/>
            <p:cNvGraphicFramePr/>
            <p:nvPr>
              <p:extLst>
                <p:ext uri="{D42A27DB-BD31-4B8C-83A1-F6EECF244321}">
                  <p14:modId xmlns:p14="http://schemas.microsoft.com/office/powerpoint/2010/main" val="4185938988"/>
                </p:ext>
              </p:extLst>
            </p:nvPr>
          </p:nvGraphicFramePr>
          <p:xfrm>
            <a:off x="8318605" y="2724728"/>
            <a:ext cx="2986077" cy="224790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99535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53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535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07831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Customer id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Performance rating BMW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Overall </a:t>
                        </a:r>
                        <a:endParaRPr sz="1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rating BMW</a:t>
                        </a:r>
                        <a:endParaRPr sz="1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c1 &amp; </a:t>
                        </a:r>
                        <a:r>
                          <a:rPr lang="en" sz="1000" b="1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c2 (c1c2)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2.5</a:t>
                        </a:r>
                        <a:endParaRPr sz="1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3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c3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c4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2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c5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1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9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c6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6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6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c7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7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000" b="1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c3 &amp; c7 (c3c7)</a:t>
                        </a: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 b="1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 b="1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7.5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944825027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c8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7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2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c9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1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5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c10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5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6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</a:tbl>
            </a:graphicData>
          </a:graphic>
        </p:graphicFrame>
        <p:sp>
          <p:nvSpPr>
            <p:cNvPr id="10" name="Right Arrow 9"/>
            <p:cNvSpPr/>
            <p:nvPr/>
          </p:nvSpPr>
          <p:spPr>
            <a:xfrm>
              <a:off x="7614059" y="3602100"/>
              <a:ext cx="612330" cy="16295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60144" y="3282302"/>
              <a:ext cx="7585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Step 2</a:t>
              </a:r>
            </a:p>
            <a:p>
              <a:pPr algn="ctr"/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(8 clusters)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557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 Clustering – </a:t>
            </a:r>
            <a:r>
              <a:rPr lang="en-US" sz="28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Nearest Neighbour (single linkage)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8" y="1753372"/>
            <a:ext cx="10058402" cy="1470119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c1,c2, etc. are points in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2D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 (performance, overall rating)</a:t>
            </a:r>
          </a:p>
          <a:p>
            <a:pPr marL="1315952" lvl="8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Compute the distance between individuals and merge the </a:t>
            </a:r>
            <a:r>
              <a:rPr lang="en-US" sz="1200" b="1" u="sng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closet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 individual to from a new cluster (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c1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, c2)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 c1c2 (or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(c3, c7)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 c3c7). Note: from 10 initial clusters, we now have 9 clusters (c1c2, c3,c4….c9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)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in step 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1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1315952" lvl="8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Repeat 1, assuming c1c2 is an added cluster and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c1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 or c2 no longer exist. Coordinates of c1c2 are </a:t>
            </a:r>
            <a:r>
              <a:rPr lang="en-US" sz="1200" b="1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Minimum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 (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c1,c2)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2" y="5163128"/>
            <a:ext cx="1793434" cy="111007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426661" y="2992577"/>
            <a:ext cx="9878021" cy="2438400"/>
            <a:chOff x="1426661" y="2724728"/>
            <a:chExt cx="9878021" cy="2438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26661" y="2724728"/>
              <a:ext cx="2299370" cy="2192981"/>
            </a:xfrm>
            <a:prstGeom prst="rect">
              <a:avLst/>
            </a:prstGeom>
          </p:spPr>
        </p:pic>
        <p:graphicFrame>
          <p:nvGraphicFramePr>
            <p:cNvPr id="6" name="Google Shape;236;p44"/>
            <p:cNvGraphicFramePr/>
            <p:nvPr>
              <p:extLst>
                <p:ext uri="{D42A27DB-BD31-4B8C-83A1-F6EECF244321}">
                  <p14:modId xmlns:p14="http://schemas.microsoft.com/office/powerpoint/2010/main" val="4021607074"/>
                </p:ext>
              </p:extLst>
            </p:nvPr>
          </p:nvGraphicFramePr>
          <p:xfrm>
            <a:off x="4530543" y="2724728"/>
            <a:ext cx="2986077" cy="243840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99535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53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535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07831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Customer id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Performance rating BMW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Overall </a:t>
                        </a:r>
                        <a:endParaRPr sz="1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rating BMW</a:t>
                        </a:r>
                        <a:endParaRPr sz="1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c1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2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3</a:t>
                        </a:r>
                        <a:endParaRPr sz="1000" strike="sngStrik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 strike="sngStrike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</a:t>
                        </a:r>
                        <a:r>
                          <a:rPr lang="en" sz="1000" strike="sngStrike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2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3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3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c1 &amp; </a:t>
                        </a:r>
                        <a:r>
                          <a:rPr lang="en" sz="1000" b="1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c2 (c1c2)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2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3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c3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c4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2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c5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1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9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c6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6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6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c7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7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c8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7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2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c9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1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5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c10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5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6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</a:tbl>
            </a:graphicData>
          </a:graphic>
        </p:graphicFrame>
        <p:sp>
          <p:nvSpPr>
            <p:cNvPr id="7" name="Right Arrow 6"/>
            <p:cNvSpPr/>
            <p:nvPr/>
          </p:nvSpPr>
          <p:spPr>
            <a:xfrm>
              <a:off x="3876544" y="3559301"/>
              <a:ext cx="612330" cy="16295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61101" y="323950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Step 1</a:t>
              </a:r>
            </a:p>
            <a:p>
              <a:pPr algn="ctr"/>
              <a:r>
                <a:rPr lang="en-US" sz="9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(9 clusters)</a:t>
              </a:r>
              <a:endParaRPr 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aphicFrame>
          <p:nvGraphicFramePr>
            <p:cNvPr id="9" name="Google Shape;236;p44"/>
            <p:cNvGraphicFramePr/>
            <p:nvPr>
              <p:extLst>
                <p:ext uri="{D42A27DB-BD31-4B8C-83A1-F6EECF244321}">
                  <p14:modId xmlns:p14="http://schemas.microsoft.com/office/powerpoint/2010/main" val="1537143948"/>
                </p:ext>
              </p:extLst>
            </p:nvPr>
          </p:nvGraphicFramePr>
          <p:xfrm>
            <a:off x="8318605" y="2724728"/>
            <a:ext cx="2986077" cy="224790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99535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53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535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07831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Customer id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Performance rating BMW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Overall </a:t>
                        </a:r>
                        <a:endParaRPr sz="1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rating BMW</a:t>
                        </a:r>
                        <a:endParaRPr sz="1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c1 &amp; </a:t>
                        </a:r>
                        <a:r>
                          <a:rPr lang="en" sz="1000" b="1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c2 (c1c2)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2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3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c3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c4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2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c5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1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9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c6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6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6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c7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7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000" b="1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c3 &amp; c7 (c3c7)</a:t>
                        </a: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 b="1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 b="1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7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944825027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c8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7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2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c9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1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5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c10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5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6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</a:tbl>
            </a:graphicData>
          </a:graphic>
        </p:graphicFrame>
        <p:sp>
          <p:nvSpPr>
            <p:cNvPr id="10" name="Right Arrow 9"/>
            <p:cNvSpPr/>
            <p:nvPr/>
          </p:nvSpPr>
          <p:spPr>
            <a:xfrm>
              <a:off x="7614059" y="3602100"/>
              <a:ext cx="612330" cy="16295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60144" y="3282302"/>
              <a:ext cx="7585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Step 2</a:t>
              </a:r>
            </a:p>
            <a:p>
              <a:pPr algn="ctr"/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(8 clusters)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49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 Clustering – Farthest </a:t>
            </a:r>
            <a:r>
              <a:rPr lang="en-US" sz="28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Neighbour (complete linkage)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8" y="1753373"/>
            <a:ext cx="10058402" cy="878992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c1,c2, etc. are points in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2D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 (performance, overall rating)</a:t>
            </a:r>
          </a:p>
          <a:p>
            <a:pPr marL="1315952" lvl="8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Compute the distance between individuals and merge the </a:t>
            </a:r>
            <a:r>
              <a:rPr lang="en-US" sz="1200" b="1" u="sng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closet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 individual to from a new cluster (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c1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, c2)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 c1c2 (or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(c3, c7)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 c3c7). Note: from 10 initial clusters, we now have 9 clusters (c1c2, c3,c4….c9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)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 in step 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1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1315952" lvl="8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Repeat 1, assuming c1c2 is an added cluster and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c1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 or c2 no longer exist. Coordinates of c1c2 are </a:t>
            </a:r>
            <a:r>
              <a:rPr lang="en-US" sz="1200" b="1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Maximum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(c1,c2)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2" y="5163128"/>
            <a:ext cx="1793434" cy="111007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426661" y="2992577"/>
            <a:ext cx="9878021" cy="2438400"/>
            <a:chOff x="1426661" y="2724728"/>
            <a:chExt cx="9878021" cy="2438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26661" y="2724728"/>
              <a:ext cx="2299370" cy="2192981"/>
            </a:xfrm>
            <a:prstGeom prst="rect">
              <a:avLst/>
            </a:prstGeom>
          </p:spPr>
        </p:pic>
        <p:graphicFrame>
          <p:nvGraphicFramePr>
            <p:cNvPr id="6" name="Google Shape;236;p44"/>
            <p:cNvGraphicFramePr/>
            <p:nvPr>
              <p:extLst>
                <p:ext uri="{D42A27DB-BD31-4B8C-83A1-F6EECF244321}">
                  <p14:modId xmlns:p14="http://schemas.microsoft.com/office/powerpoint/2010/main" val="2081903849"/>
                </p:ext>
              </p:extLst>
            </p:nvPr>
          </p:nvGraphicFramePr>
          <p:xfrm>
            <a:off x="4530543" y="2724728"/>
            <a:ext cx="2986077" cy="243840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99535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53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535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07831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Customer id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Performance rating BMW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Overall </a:t>
                        </a:r>
                        <a:endParaRPr sz="1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rating BMW</a:t>
                        </a:r>
                        <a:endParaRPr sz="1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c1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2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3</a:t>
                        </a:r>
                        <a:endParaRPr sz="1000" strike="sngStrik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 strike="sngStrike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</a:t>
                        </a:r>
                        <a:r>
                          <a:rPr lang="en" sz="1000" strike="sngStrike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2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3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3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c1 &amp; </a:t>
                        </a:r>
                        <a:r>
                          <a:rPr lang="en" sz="1000" b="1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c2 (c1c2)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3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3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c3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c4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2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c5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1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9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c6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6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6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c7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7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c8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7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2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c9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1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5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c10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5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6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</a:tbl>
            </a:graphicData>
          </a:graphic>
        </p:graphicFrame>
        <p:sp>
          <p:nvSpPr>
            <p:cNvPr id="7" name="Right Arrow 6"/>
            <p:cNvSpPr/>
            <p:nvPr/>
          </p:nvSpPr>
          <p:spPr>
            <a:xfrm>
              <a:off x="3876544" y="3559301"/>
              <a:ext cx="612330" cy="16295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61101" y="323950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Step 1</a:t>
              </a:r>
            </a:p>
            <a:p>
              <a:pPr algn="ctr"/>
              <a:r>
                <a:rPr lang="en-US" sz="9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(9 clusters)</a:t>
              </a:r>
              <a:endParaRPr 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aphicFrame>
          <p:nvGraphicFramePr>
            <p:cNvPr id="9" name="Google Shape;236;p44"/>
            <p:cNvGraphicFramePr/>
            <p:nvPr>
              <p:extLst>
                <p:ext uri="{D42A27DB-BD31-4B8C-83A1-F6EECF244321}">
                  <p14:modId xmlns:p14="http://schemas.microsoft.com/office/powerpoint/2010/main" val="3867710193"/>
                </p:ext>
              </p:extLst>
            </p:nvPr>
          </p:nvGraphicFramePr>
          <p:xfrm>
            <a:off x="8318605" y="2724728"/>
            <a:ext cx="2986077" cy="224790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99535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53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535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07831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Customer id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Performance rating BMW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Overall </a:t>
                        </a:r>
                        <a:endParaRPr sz="1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rating BMW</a:t>
                        </a:r>
                        <a:endParaRPr sz="1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c1 &amp; </a:t>
                        </a:r>
                        <a:r>
                          <a:rPr lang="en" sz="1000" b="1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c2 (c1c2)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2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3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c3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c4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2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c5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1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9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c6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6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6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c7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7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000" b="1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c3 &amp; c7 (c3c7)</a:t>
                        </a: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 b="1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 b="1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944825027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c8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7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2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c9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1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5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c10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5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6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</a:tbl>
            </a:graphicData>
          </a:graphic>
        </p:graphicFrame>
        <p:sp>
          <p:nvSpPr>
            <p:cNvPr id="10" name="Right Arrow 9"/>
            <p:cNvSpPr/>
            <p:nvPr/>
          </p:nvSpPr>
          <p:spPr>
            <a:xfrm>
              <a:off x="7614059" y="3602100"/>
              <a:ext cx="612330" cy="16295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60144" y="3282302"/>
              <a:ext cx="7585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Step 2</a:t>
              </a:r>
            </a:p>
            <a:p>
              <a:pPr algn="ctr"/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(8 clusters)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81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 Clustering – other linkage methods include median linkage, etc.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8" y="1753373"/>
            <a:ext cx="10058402" cy="878992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c1,c2, etc. are points in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2D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 (performance, overall rating)</a:t>
            </a:r>
          </a:p>
          <a:p>
            <a:pPr marL="1315952" lvl="8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Compute the distance between individuals and merge the </a:t>
            </a:r>
            <a:r>
              <a:rPr lang="en-US" sz="1200" b="1" u="sng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closet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 individual to from a new cluster (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c1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, c2)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 c1c2 (or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(c3, c7)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 c3c7). Note: from 10 initial clusters, we now have 9 clusters (c1c2, c3,c4….c9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) in step 1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1315952" lvl="8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Repeat 1, assuming c1c2 is an added cluster and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c1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 or c2 no longer exist. Coordinates of c1c2 are </a:t>
            </a:r>
            <a:r>
              <a:rPr lang="en-US" sz="1200" b="1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Median </a:t>
            </a: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(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c1,c2)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2" y="5163128"/>
            <a:ext cx="1793434" cy="111007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426661" y="2992577"/>
            <a:ext cx="9878021" cy="2438400"/>
            <a:chOff x="1426661" y="2724728"/>
            <a:chExt cx="9878021" cy="2438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26661" y="2724728"/>
              <a:ext cx="2299370" cy="2192981"/>
            </a:xfrm>
            <a:prstGeom prst="rect">
              <a:avLst/>
            </a:prstGeom>
          </p:spPr>
        </p:pic>
        <p:graphicFrame>
          <p:nvGraphicFramePr>
            <p:cNvPr id="6" name="Google Shape;236;p44"/>
            <p:cNvGraphicFramePr/>
            <p:nvPr>
              <p:extLst>
                <p:ext uri="{D42A27DB-BD31-4B8C-83A1-F6EECF244321}">
                  <p14:modId xmlns:p14="http://schemas.microsoft.com/office/powerpoint/2010/main" val="2829141228"/>
                </p:ext>
              </p:extLst>
            </p:nvPr>
          </p:nvGraphicFramePr>
          <p:xfrm>
            <a:off x="4530543" y="2724728"/>
            <a:ext cx="2986077" cy="243840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99535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53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535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07831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Customer id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Performance rating BMW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Overall </a:t>
                        </a:r>
                        <a:endParaRPr sz="1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rating BMW</a:t>
                        </a:r>
                        <a:endParaRPr sz="1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c1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2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3</a:t>
                        </a:r>
                        <a:endParaRPr sz="1000" strike="sngStrik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 strike="sngStrike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</a:t>
                        </a:r>
                        <a:r>
                          <a:rPr lang="en" sz="1000" strike="sngStrike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2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3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3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c1 &amp; </a:t>
                        </a:r>
                        <a:r>
                          <a:rPr lang="en" sz="1000" b="1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c2 (c1c2)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2.5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3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c3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c4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2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c5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1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9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c6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6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6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c7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7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c8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7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2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c9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1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5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c10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5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6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</a:tbl>
            </a:graphicData>
          </a:graphic>
        </p:graphicFrame>
        <p:sp>
          <p:nvSpPr>
            <p:cNvPr id="7" name="Right Arrow 6"/>
            <p:cNvSpPr/>
            <p:nvPr/>
          </p:nvSpPr>
          <p:spPr>
            <a:xfrm>
              <a:off x="3876544" y="3559301"/>
              <a:ext cx="612330" cy="16295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61101" y="323950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Step 1</a:t>
              </a:r>
            </a:p>
            <a:p>
              <a:pPr algn="ctr"/>
              <a:r>
                <a:rPr lang="en-US" sz="9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(9 clusters)</a:t>
              </a:r>
              <a:endParaRPr 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aphicFrame>
          <p:nvGraphicFramePr>
            <p:cNvPr id="9" name="Google Shape;236;p44"/>
            <p:cNvGraphicFramePr/>
            <p:nvPr>
              <p:extLst>
                <p:ext uri="{D42A27DB-BD31-4B8C-83A1-F6EECF244321}">
                  <p14:modId xmlns:p14="http://schemas.microsoft.com/office/powerpoint/2010/main" val="370661105"/>
                </p:ext>
              </p:extLst>
            </p:nvPr>
          </p:nvGraphicFramePr>
          <p:xfrm>
            <a:off x="8318605" y="2724728"/>
            <a:ext cx="2986077" cy="224790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99535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53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535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07831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Customer id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Performance rating BMW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Overall </a:t>
                        </a:r>
                        <a:endParaRPr sz="1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rating BMW</a:t>
                        </a:r>
                        <a:endParaRPr sz="1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c1 &amp; </a:t>
                        </a:r>
                        <a:r>
                          <a:rPr lang="en" sz="1000" b="1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c2 (c1c2)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2.5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3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c3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c4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2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c5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1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9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c6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6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6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c7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strike="sngStrike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7</a:t>
                        </a:r>
                        <a:endParaRPr sz="1000" strike="sngStrik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000" b="1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c3 &amp; c7 (c3c7)</a:t>
                        </a: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 b="1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 b="1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8</a:t>
                        </a:r>
                        <a:endParaRPr sz="1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944825027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c8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7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2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c9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1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5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171017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c10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5</a:t>
                        </a:r>
                        <a:endPara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EB Garamond"/>
                            <a:cs typeface="Calibri" panose="020F0502020204030204" pitchFamily="34" charset="0"/>
                            <a:sym typeface="EB Garamond"/>
                          </a:rPr>
                          <a:t>6</a:t>
                        </a:r>
                        <a:endParaRPr sz="1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endParaRPr>
                      </a:p>
                    </a:txBody>
                    <a:tcPr marL="28575" marR="28575" marT="19050" marB="19050" anchor="ctr">
                      <a:lnL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</a:tbl>
            </a:graphicData>
          </a:graphic>
        </p:graphicFrame>
        <p:sp>
          <p:nvSpPr>
            <p:cNvPr id="10" name="Right Arrow 9"/>
            <p:cNvSpPr/>
            <p:nvPr/>
          </p:nvSpPr>
          <p:spPr>
            <a:xfrm>
              <a:off x="7614059" y="3602100"/>
              <a:ext cx="612330" cy="16295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60144" y="3282302"/>
              <a:ext cx="7585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Step 2</a:t>
              </a:r>
            </a:p>
            <a:p>
              <a:pPr algn="ctr"/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(8 clusters)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8424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 Clustering – Ward’s minimum variance agglomerative clustering procedure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782" y="1753372"/>
            <a:ext cx="9991898" cy="4333392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Does not compute distance between clusters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It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forms clusters by maximizing </a:t>
            </a:r>
            <a:r>
              <a:rPr lang="en-US" sz="2400" b="1" u="sng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within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 cluster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homogeneity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Maximizing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within cluster homogeneity ⇔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Minimizing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within cluster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error sum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of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square (ESS)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031729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sum of Square (ESS)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782" y="1753372"/>
            <a:ext cx="9991898" cy="4333392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2195513" algn="r"/>
                <a:tab pos="2476500" algn="dec"/>
                <a:tab pos="3621088" algn="r"/>
                <a:tab pos="3998913" algn="dec"/>
                <a:tab pos="5143500" algn="r"/>
                <a:tab pos="5424488" algn="dec"/>
                <a:tab pos="6569075" algn="r"/>
                <a:tab pos="6945313" algn="dec"/>
                <a:tab pos="7902575" algn="r"/>
                <a:tab pos="8185150" algn="dec"/>
              </a:tabLst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Intuition: Deviation from mean (i.e. how different an observation is from its mean) 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2195513" algn="r"/>
                <a:tab pos="2476500" algn="dec"/>
                <a:tab pos="3621088" algn="r"/>
                <a:tab pos="3998913" algn="dec"/>
                <a:tab pos="5143500" algn="r"/>
                <a:tab pos="5424488" algn="dec"/>
                <a:tab pos="6569075" algn="r"/>
                <a:tab pos="6945313" algn="dec"/>
                <a:tab pos="7902575" algn="r"/>
                <a:tab pos="8185150" algn="dec"/>
              </a:tabLst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2195513" algn="r"/>
                <a:tab pos="2476500" algn="dec"/>
                <a:tab pos="3621088" algn="r"/>
                <a:tab pos="3998913" algn="dec"/>
                <a:tab pos="5143500" algn="r"/>
                <a:tab pos="5424488" algn="dec"/>
                <a:tab pos="6569075" algn="r"/>
                <a:tab pos="6945313" algn="dec"/>
                <a:tab pos="7902575" algn="r"/>
                <a:tab pos="8185150" algn="dec"/>
              </a:tabLst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Suppose we have information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on j = 1, …, p variables for i = 1, …, I individuals.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2195513" algn="r"/>
                <a:tab pos="2476500" algn="dec"/>
                <a:tab pos="3621088" algn="r"/>
                <a:tab pos="3998913" algn="dec"/>
                <a:tab pos="5143500" algn="r"/>
                <a:tab pos="5424488" algn="dec"/>
                <a:tab pos="6569075" algn="r"/>
                <a:tab pos="6945313" algn="dec"/>
                <a:tab pos="7902575" algn="r"/>
                <a:tab pos="8185150" algn="dec"/>
              </a:tabLst>
            </a:pPr>
            <a:r>
              <a:rPr lang="en-CA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Denote the value of variable j for individual i as </a:t>
            </a:r>
            <a:r>
              <a:rPr lang="en-CA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x (i, j)</a:t>
            </a:r>
            <a:endParaRPr lang="en-CA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2195513" algn="r"/>
                <a:tab pos="2476500" algn="dec"/>
                <a:tab pos="3621088" algn="r"/>
                <a:tab pos="3998913" algn="dec"/>
                <a:tab pos="5143500" algn="r"/>
                <a:tab pos="5424488" algn="dec"/>
                <a:tab pos="6569075" algn="r"/>
                <a:tab pos="6945313" algn="dec"/>
                <a:tab pos="7902575" algn="r"/>
                <a:tab pos="8185150" algn="dec"/>
              </a:tabLst>
            </a:pPr>
            <a:r>
              <a:rPr lang="en-CA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Suppose clusters are indexed by k = 1, …, </a:t>
            </a:r>
            <a:r>
              <a:rPr lang="en-CA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r</a:t>
            </a:r>
            <a:endParaRPr lang="en-CA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2195513" algn="r"/>
                <a:tab pos="2476500" algn="dec"/>
                <a:tab pos="3621088" algn="r"/>
                <a:tab pos="3998913" algn="dec"/>
                <a:tab pos="5143500" algn="r"/>
                <a:tab pos="5424488" algn="dec"/>
                <a:tab pos="6569075" algn="r"/>
                <a:tab pos="6945313" algn="dec"/>
                <a:tab pos="7902575" algn="r"/>
                <a:tab pos="8185150" algn="dec"/>
              </a:tabLst>
            </a:pPr>
            <a:r>
              <a:rPr lang="en-CA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Denote C(k) as the set of individuals in cluster k (e.g., C(2)={3,7,10</a:t>
            </a:r>
            <a:r>
              <a:rPr lang="en-CA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})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2195513" algn="r"/>
                <a:tab pos="2476500" algn="dec"/>
                <a:tab pos="3621088" algn="r"/>
                <a:tab pos="3998913" algn="dec"/>
                <a:tab pos="5143500" algn="r"/>
                <a:tab pos="5424488" algn="dec"/>
                <a:tab pos="6569075" algn="r"/>
                <a:tab pos="6945313" algn="dec"/>
                <a:tab pos="7902575" algn="r"/>
                <a:tab pos="8185150" algn="dec"/>
              </a:tabLst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2195513" algn="r"/>
                <a:tab pos="2476500" algn="dec"/>
                <a:tab pos="3621088" algn="r"/>
                <a:tab pos="3998913" algn="dec"/>
                <a:tab pos="5143500" algn="r"/>
                <a:tab pos="5424488" algn="dec"/>
                <a:tab pos="6569075" algn="r"/>
                <a:tab pos="6945313" algn="dec"/>
                <a:tab pos="7902575" algn="r"/>
                <a:tab pos="8185150" algn="dec"/>
              </a:tabLst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To compute Error Sum of Squares for a cluster k, first compute the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within-cluster averages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of each variable for each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cluster. Note: N(k)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= number of individuals in cluster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k: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2195513" algn="r"/>
                <a:tab pos="2476500" algn="dec"/>
                <a:tab pos="3621088" algn="r"/>
                <a:tab pos="3998913" algn="dec"/>
                <a:tab pos="5143500" algn="r"/>
                <a:tab pos="5424488" algn="dec"/>
                <a:tab pos="6569075" algn="r"/>
                <a:tab pos="6945313" algn="dec"/>
                <a:tab pos="7902575" algn="r"/>
                <a:tab pos="8185150" algn="dec"/>
              </a:tabLst>
            </a:pPr>
            <a:endParaRPr lang="en-CA" dirty="0" smtClean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2195513" algn="r"/>
                <a:tab pos="2476500" algn="dec"/>
                <a:tab pos="3621088" algn="r"/>
                <a:tab pos="3998913" algn="dec"/>
                <a:tab pos="5143500" algn="r"/>
                <a:tab pos="5424488" algn="dec"/>
                <a:tab pos="6569075" algn="r"/>
                <a:tab pos="6945313" algn="dec"/>
                <a:tab pos="7902575" algn="r"/>
                <a:tab pos="8185150" algn="dec"/>
              </a:tabLst>
            </a:pPr>
            <a:endParaRPr lang="en-CA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2195513" algn="r"/>
                <a:tab pos="2476500" algn="dec"/>
                <a:tab pos="3621088" algn="r"/>
                <a:tab pos="3998913" algn="dec"/>
                <a:tab pos="5143500" algn="r"/>
                <a:tab pos="5424488" algn="dec"/>
                <a:tab pos="6569075" algn="r"/>
                <a:tab pos="6945313" algn="dec"/>
                <a:tab pos="7902575" algn="r"/>
                <a:tab pos="8185150" algn="dec"/>
              </a:tabLst>
            </a:pPr>
            <a:endParaRPr lang="en-CA" dirty="0" smtClean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2195513" algn="r"/>
                <a:tab pos="2476500" algn="dec"/>
                <a:tab pos="3621088" algn="r"/>
                <a:tab pos="3998913" algn="dec"/>
                <a:tab pos="5143500" algn="r"/>
                <a:tab pos="5424488" algn="dec"/>
                <a:tab pos="6569075" algn="r"/>
                <a:tab pos="6945313" algn="dec"/>
                <a:tab pos="7902575" algn="r"/>
                <a:tab pos="8185150" algn="dec"/>
              </a:tabLst>
            </a:pPr>
            <a:r>
              <a:rPr lang="en-CA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Then </a:t>
            </a:r>
            <a:r>
              <a:rPr lang="en-CA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the ESS for </a:t>
            </a:r>
            <a:r>
              <a:rPr lang="en-CA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cluster </a:t>
            </a:r>
            <a:r>
              <a:rPr lang="en-CA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k is: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</a:endParaRPr>
          </a:p>
          <a:p>
            <a:pPr marL="914400" lvl="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None/>
              <a:defRPr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43600" y="4260984"/>
                <a:ext cx="1765760" cy="6525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600" y="4260984"/>
                <a:ext cx="1765760" cy="652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C437C-544B-497E-AF7F-BA66801E578E}"/>
                  </a:ext>
                </a:extLst>
              </p:cNvPr>
              <p:cNvSpPr txBox="1"/>
              <p:nvPr/>
            </p:nvSpPr>
            <p:spPr>
              <a:xfrm>
                <a:off x="4331855" y="5247816"/>
                <a:ext cx="3842326" cy="6525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𝐸𝑆𝑆</m:t>
                      </m:r>
                      <m:d>
                        <m:d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CA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CA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CA" sz="1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CA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CA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𝑗𝑘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C437C-544B-497E-AF7F-BA66801E5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855" y="5247816"/>
                <a:ext cx="3842326" cy="652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341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for Ward’s Clustering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782" y="1753372"/>
            <a:ext cx="9991898" cy="4333392"/>
          </a:xfrm>
        </p:spPr>
        <p:txBody>
          <a:bodyPr>
            <a:noAutofit/>
          </a:bodyPr>
          <a:lstStyle/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+mj-lt"/>
              <a:buAutoNum type="arabicPeriod"/>
              <a:tabLst>
                <a:tab pos="2195513" algn="r"/>
                <a:tab pos="2476500" algn="dec"/>
                <a:tab pos="3621088" algn="r"/>
                <a:tab pos="3998913" algn="dec"/>
                <a:tab pos="5143500" algn="r"/>
                <a:tab pos="5424488" algn="dec"/>
                <a:tab pos="6569075" algn="r"/>
                <a:tab pos="6945313" algn="dec"/>
                <a:tab pos="7902575" algn="r"/>
                <a:tab pos="8185150" algn="dec"/>
              </a:tabLst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each individual in their own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+mj-lt"/>
              <a:buAutoNum type="arabicPeriod"/>
              <a:tabLst>
                <a:tab pos="2195513" algn="r"/>
                <a:tab pos="2476500" algn="dec"/>
                <a:tab pos="3621088" algn="r"/>
                <a:tab pos="3998913" algn="dec"/>
                <a:tab pos="5143500" algn="r"/>
                <a:tab pos="5424488" algn="dec"/>
                <a:tab pos="6569075" algn="r"/>
                <a:tab pos="6945313" algn="dec"/>
                <a:tab pos="7902575" algn="r"/>
                <a:tab pos="8185150" algn="dec"/>
              </a:tabLst>
              <a:defRPr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+mj-lt"/>
              <a:buAutoNum type="arabicPeriod"/>
              <a:tabLst>
                <a:tab pos="2195513" algn="r"/>
                <a:tab pos="2476500" algn="dec"/>
                <a:tab pos="3621088" algn="r"/>
                <a:tab pos="3998913" algn="dec"/>
                <a:tab pos="5143500" algn="r"/>
                <a:tab pos="5424488" algn="dec"/>
                <a:tab pos="6569075" algn="r"/>
                <a:tab pos="6945313" algn="dec"/>
                <a:tab pos="7902575" algn="r"/>
                <a:tab pos="8185150" algn="dec"/>
              </a:tabLst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Suppose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r clusters: For all possible pairs of clusters k and k’, compute the increase in Error Sum of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Squares (ESS)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would arise from combining those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clusters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+mj-lt"/>
              <a:buAutoNum type="arabicPeriod"/>
              <a:tabLst>
                <a:tab pos="2195513" algn="r"/>
                <a:tab pos="2476500" algn="dec"/>
                <a:tab pos="3621088" algn="r"/>
                <a:tab pos="3998913" algn="dec"/>
                <a:tab pos="5143500" algn="r"/>
                <a:tab pos="5424488" algn="dec"/>
                <a:tab pos="6569075" algn="r"/>
                <a:tab pos="6945313" algn="dec"/>
                <a:tab pos="7902575" algn="r"/>
                <a:tab pos="8185150" algn="dec"/>
              </a:tabLst>
              <a:defRPr/>
            </a:pPr>
            <a:endParaRPr lang="en-CA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+mj-lt"/>
              <a:buAutoNum type="arabicPeriod"/>
              <a:tabLst>
                <a:tab pos="2195513" algn="r"/>
                <a:tab pos="2476500" algn="dec"/>
                <a:tab pos="3621088" algn="r"/>
                <a:tab pos="3998913" algn="dec"/>
                <a:tab pos="5143500" algn="r"/>
                <a:tab pos="5424488" algn="dec"/>
                <a:tab pos="6569075" algn="r"/>
                <a:tab pos="6945313" algn="dec"/>
                <a:tab pos="7902575" algn="r"/>
                <a:tab pos="8185150" algn="dec"/>
              </a:tabLst>
              <a:defRPr/>
            </a:pPr>
            <a:r>
              <a:rPr lang="en-CA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Combine </a:t>
            </a:r>
            <a:r>
              <a:rPr lang="en-CA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pair of clusters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and k’ that are closest to each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63040" lvl="4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>
                <a:tab pos="2195513" algn="r"/>
                <a:tab pos="2476500" algn="dec"/>
                <a:tab pos="3621088" algn="r"/>
                <a:tab pos="3998913" algn="dec"/>
                <a:tab pos="5143500" algn="r"/>
                <a:tab pos="5424488" algn="dec"/>
                <a:tab pos="6569075" algn="r"/>
                <a:tab pos="6945313" algn="dec"/>
                <a:tab pos="7902575" algn="r"/>
                <a:tab pos="8185150" algn="dec"/>
              </a:tabLst>
              <a:defRPr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increase in Error Sum of Squares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(ESS) computed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part 2) is smallest, resulting in r-1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clusters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+mj-lt"/>
              <a:buAutoNum type="arabicPeriod"/>
              <a:tabLst>
                <a:tab pos="2195513" algn="r"/>
                <a:tab pos="2476500" algn="dec"/>
                <a:tab pos="3621088" algn="r"/>
                <a:tab pos="3998913" algn="dec"/>
                <a:tab pos="5143500" algn="r"/>
                <a:tab pos="5424488" algn="dec"/>
                <a:tab pos="6569075" algn="r"/>
                <a:tab pos="6945313" algn="dec"/>
                <a:tab pos="7902575" algn="r"/>
                <a:tab pos="8185150" algn="dec"/>
              </a:tabLst>
              <a:defRPr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+mj-lt"/>
              <a:buAutoNum type="arabicPeriod"/>
              <a:tabLst>
                <a:tab pos="2195513" algn="r"/>
                <a:tab pos="2476500" algn="dec"/>
                <a:tab pos="3621088" algn="r"/>
                <a:tab pos="3998913" algn="dec"/>
                <a:tab pos="5143500" algn="r"/>
                <a:tab pos="5424488" algn="dec"/>
                <a:tab pos="6569075" algn="r"/>
                <a:tab pos="6945313" algn="dec"/>
                <a:tab pos="7902575" algn="r"/>
                <a:tab pos="8185150" algn="dec"/>
              </a:tabLst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Repeat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steps 2-3 until there is only 1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tabLst>
                <a:tab pos="2195513" algn="r"/>
                <a:tab pos="2476500" algn="dec"/>
                <a:tab pos="3621088" algn="r"/>
                <a:tab pos="3998913" algn="dec"/>
                <a:tab pos="5143500" algn="r"/>
                <a:tab pos="5424488" algn="dec"/>
                <a:tab pos="6569075" algn="r"/>
                <a:tab pos="6945313" algn="dec"/>
                <a:tab pos="7902575" algn="r"/>
                <a:tab pos="8185150" algn="dec"/>
              </a:tabLst>
              <a:defRPr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tabLst>
                <a:tab pos="2195513" algn="r"/>
                <a:tab pos="2476500" algn="dec"/>
                <a:tab pos="3621088" algn="r"/>
                <a:tab pos="3998913" algn="dec"/>
                <a:tab pos="5143500" algn="r"/>
                <a:tab pos="5424488" algn="dec"/>
                <a:tab pos="6569075" algn="r"/>
                <a:tab pos="6945313" algn="dec"/>
                <a:tab pos="7902575" algn="r"/>
                <a:tab pos="8185150" algn="dec"/>
              </a:tabLst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Intuition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minimize within cluster variance at each step.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955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session </a:t>
            </a:r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 Analysis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09" y="2327564"/>
            <a:ext cx="4941375" cy="30060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200" y="2561792"/>
            <a:ext cx="3514725" cy="2771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69381" y="2007794"/>
            <a:ext cx="225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Hierarchical clustering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3999" y="2007794"/>
            <a:ext cx="272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Non-Hierarchical clustering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703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for Ward’s Clustering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63782" y="1753372"/>
                <a:ext cx="9991898" cy="4333392"/>
              </a:xfrm>
            </p:spPr>
            <p:txBody>
              <a:bodyPr>
                <a:noAutofit/>
              </a:bodyPr>
              <a:lstStyle/>
              <a:p>
                <a:pPr marL="1280160" lvl="3" indent="-36576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80000"/>
                  <a:buFont typeface="Arial" panose="020B0604020202020204" pitchFamily="34" charset="0"/>
                  <a:buChar char="•"/>
                  <a:tabLst>
                    <a:tab pos="2195513" algn="r"/>
                    <a:tab pos="2476500" algn="dec"/>
                    <a:tab pos="3621088" algn="r"/>
                    <a:tab pos="3998913" algn="dec"/>
                    <a:tab pos="5143500" algn="r"/>
                    <a:tab pos="5424488" algn="dec"/>
                    <a:tab pos="6569075" algn="r"/>
                    <a:tab pos="6945313" algn="dec"/>
                    <a:tab pos="7902575" algn="r"/>
                    <a:tab pos="8185150" algn="dec"/>
                  </a:tabLst>
                  <a:defRPr/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When combining clusters, for each pair of clusters k and k’, we calculate</a:t>
                </a:r>
              </a:p>
              <a:p>
                <a:pPr marL="1280160" lvl="3" indent="-36576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80000"/>
                  <a:buFont typeface="Arial" panose="020B0604020202020204" pitchFamily="34" charset="0"/>
                  <a:buChar char="•"/>
                  <a:tabLst>
                    <a:tab pos="2195513" algn="r"/>
                    <a:tab pos="2476500" algn="dec"/>
                    <a:tab pos="3621088" algn="r"/>
                    <a:tab pos="3998913" algn="dec"/>
                    <a:tab pos="5143500" algn="r"/>
                    <a:tab pos="5424488" algn="dec"/>
                    <a:tab pos="6569075" algn="r"/>
                    <a:tab pos="6945313" algn="dec"/>
                    <a:tab pos="7902575" algn="r"/>
                    <a:tab pos="8185150" algn="dec"/>
                  </a:tabLst>
                  <a:defRPr/>
                </a:pPr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80160" lvl="3" indent="-36576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80000"/>
                  <a:buFont typeface="Arial" panose="020B0604020202020204" pitchFamily="34" charset="0"/>
                  <a:buChar char="•"/>
                  <a:tabLst>
                    <a:tab pos="2195513" algn="r"/>
                    <a:tab pos="2476500" algn="dec"/>
                    <a:tab pos="3621088" algn="r"/>
                    <a:tab pos="3998913" algn="dec"/>
                    <a:tab pos="5143500" algn="r"/>
                    <a:tab pos="5424488" algn="dec"/>
                    <a:tab pos="6569075" algn="r"/>
                    <a:tab pos="6945313" algn="dec"/>
                    <a:tab pos="7902575" algn="r"/>
                    <a:tab pos="8185150" algn="dec"/>
                  </a:tabLst>
                  <a:defRPr/>
                </a:pPr>
                <a:endParaRPr lang="en-US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80160" lvl="3" indent="-36576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80000"/>
                  <a:buFont typeface="Arial" panose="020B0604020202020204" pitchFamily="34" charset="0"/>
                  <a:buChar char="•"/>
                  <a:tabLst>
                    <a:tab pos="2195513" algn="r"/>
                    <a:tab pos="2476500" algn="dec"/>
                    <a:tab pos="3621088" algn="r"/>
                    <a:tab pos="3998913" algn="dec"/>
                    <a:tab pos="5143500" algn="r"/>
                    <a:tab pos="5424488" algn="dec"/>
                    <a:tab pos="6569075" algn="r"/>
                    <a:tab pos="6945313" algn="dec"/>
                    <a:tab pos="7902575" algn="r"/>
                    <a:tab pos="8185150" algn="dec"/>
                  </a:tabLst>
                  <a:defRPr/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 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combine together the clusters for which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Δ</m:t>
                    </m:r>
                    <m:d>
                      <m:dPr>
                        <m:ctrlP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CA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CA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CA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CA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smallest</a:t>
                </a:r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3782" y="1753372"/>
                <a:ext cx="9991898" cy="4333392"/>
              </a:xfrm>
              <a:blipFill>
                <a:blip r:embed="rId2"/>
                <a:stretch>
                  <a:fillRect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1486A6-9A6E-449E-8161-2D968A873C5D}"/>
                  </a:ext>
                </a:extLst>
              </p:cNvPr>
              <p:cNvSpPr txBox="1"/>
              <p:nvPr/>
            </p:nvSpPr>
            <p:spPr>
              <a:xfrm>
                <a:off x="3393000" y="2563621"/>
                <a:ext cx="5911105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𝐸𝑆𝑆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𝐸𝑆𝑆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𝐸𝑆𝑆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1486A6-9A6E-449E-8161-2D968A873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000" y="2563621"/>
                <a:ext cx="5911105" cy="312650"/>
              </a:xfrm>
              <a:prstGeom prst="rect">
                <a:avLst/>
              </a:prstGeom>
              <a:blipFill>
                <a:blip r:embed="rId3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541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 Clustering – Ward’s method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8" y="1753372"/>
            <a:ext cx="7113849" cy="4176373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Let’s combine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c1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&amp; c2 (vs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c1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 &amp; c3) 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ESS of (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c1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&amp; c2), c3, c4, c5, c6, c7, c8, c9, c10 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ESS= (2-2.5)² + (3-2.5)² + (3-3)² + (3-3)² = 0.25 + 0.25 =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0.50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For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(c3, c4...c10) each point is a cluster so ESS=0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ESS of (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c1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&amp; c3), c2, c4, c5, c6, c7, c8, c9, c10 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ESS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= (2-5)² + (8-5)² + (3-5.5)² + (8-5.5)² = 9+9+6.25+6.25 =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30.50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Ward method will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favour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c1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 &amp; c2 over (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c1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 &amp; c3)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</p:txBody>
      </p:sp>
      <p:graphicFrame>
        <p:nvGraphicFramePr>
          <p:cNvPr id="13" name="Google Shape;276;p50"/>
          <p:cNvGraphicFramePr/>
          <p:nvPr>
            <p:extLst>
              <p:ext uri="{D42A27DB-BD31-4B8C-83A1-F6EECF244321}">
                <p14:modId xmlns:p14="http://schemas.microsoft.com/office/powerpoint/2010/main" val="3938146470"/>
              </p:ext>
            </p:extLst>
          </p:nvPr>
        </p:nvGraphicFramePr>
        <p:xfrm>
          <a:off x="8469745" y="2004291"/>
          <a:ext cx="3048000" cy="30556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32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Customer </a:t>
                      </a:r>
                      <a:r>
                        <a:rPr lang="en" sz="1200" b="1" dirty="0" smtClean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id </a:t>
                      </a:r>
                      <a:endParaRPr sz="12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Performance rating BMW</a:t>
                      </a:r>
                      <a:endParaRPr sz="12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Overall </a:t>
                      </a:r>
                      <a:endParaRPr sz="12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rating BMW</a:t>
                      </a:r>
                      <a:endParaRPr sz="12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29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c1</a:t>
                      </a:r>
                      <a:endParaRPr sz="12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2</a:t>
                      </a:r>
                      <a:endParaRPr sz="12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3</a:t>
                      </a:r>
                      <a:endParaRPr sz="12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29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c2</a:t>
                      </a:r>
                      <a:endParaRPr sz="12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3</a:t>
                      </a:r>
                      <a:endParaRPr sz="12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3</a:t>
                      </a:r>
                      <a:endParaRPr sz="12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29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c1 &amp; c2</a:t>
                      </a:r>
                      <a:endParaRPr sz="12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2.5</a:t>
                      </a:r>
                      <a:endParaRPr sz="12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3</a:t>
                      </a:r>
                      <a:endParaRPr sz="1200" b="1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29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c3</a:t>
                      </a:r>
                      <a:endParaRPr sz="12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8</a:t>
                      </a:r>
                      <a:endParaRPr sz="12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8</a:t>
                      </a:r>
                      <a:endParaRPr sz="12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2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c1</a:t>
                      </a:r>
                      <a:r>
                        <a:rPr lang="en-US" sz="1200" b="1" dirty="0" smtClean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 &amp; c3</a:t>
                      </a: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5</a:t>
                      </a:r>
                      <a:endParaRPr sz="12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5.5</a:t>
                      </a:r>
                      <a:endParaRPr sz="1200" b="1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243039"/>
                  </a:ext>
                </a:extLst>
              </a:tr>
              <a:tr h="21029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c4</a:t>
                      </a:r>
                      <a:endParaRPr sz="12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8</a:t>
                      </a:r>
                      <a:endParaRPr sz="12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2</a:t>
                      </a:r>
                      <a:endParaRPr sz="12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29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c5</a:t>
                      </a:r>
                      <a:endParaRPr sz="12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2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9</a:t>
                      </a:r>
                      <a:endParaRPr sz="12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29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c6</a:t>
                      </a:r>
                      <a:endParaRPr sz="12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6</a:t>
                      </a:r>
                      <a:endParaRPr sz="12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6</a:t>
                      </a:r>
                      <a:endParaRPr sz="12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29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c7</a:t>
                      </a:r>
                      <a:endParaRPr sz="12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8</a:t>
                      </a:r>
                      <a:endParaRPr sz="12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7</a:t>
                      </a:r>
                      <a:endParaRPr sz="12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29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c8</a:t>
                      </a:r>
                      <a:endParaRPr sz="12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7</a:t>
                      </a:r>
                      <a:endParaRPr sz="12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2</a:t>
                      </a:r>
                      <a:endParaRPr sz="12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29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c9</a:t>
                      </a:r>
                      <a:endParaRPr sz="12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1</a:t>
                      </a:r>
                      <a:endParaRPr sz="12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5</a:t>
                      </a:r>
                      <a:endParaRPr sz="12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29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c10</a:t>
                      </a:r>
                      <a:endParaRPr sz="12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5</a:t>
                      </a:r>
                      <a:endParaRPr sz="120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 panose="020F0502020204030204" pitchFamily="34" charset="0"/>
                          <a:ea typeface="EB Garamond"/>
                          <a:cs typeface="Calibri" panose="020F0502020204030204" pitchFamily="34" charset="0"/>
                          <a:sym typeface="EB Garamond"/>
                        </a:rPr>
                        <a:t>6</a:t>
                      </a:r>
                      <a:endParaRPr sz="1200" dirty="0">
                        <a:latin typeface="Calibri" panose="020F0502020204030204" pitchFamily="34" charset="0"/>
                        <a:ea typeface="EB Garamond"/>
                        <a:cs typeface="Calibri" panose="020F0502020204030204" pitchFamily="34" charset="0"/>
                        <a:sym typeface="EB Garamond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045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Ward’s method – visualization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13760" y="2011586"/>
            <a:ext cx="6800900" cy="4133880"/>
            <a:chOff x="1613760" y="2002350"/>
            <a:chExt cx="6800900" cy="41338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8DF8FF4-A6D5-4EDF-BEAD-7FF2A81A7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13760" y="2002350"/>
              <a:ext cx="6800900" cy="413388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E776F2F-B811-4F52-9731-9ECB162AB5F8}"/>
                </a:ext>
              </a:extLst>
            </p:cNvPr>
            <p:cNvCxnSpPr/>
            <p:nvPr/>
          </p:nvCxnSpPr>
          <p:spPr>
            <a:xfrm>
              <a:off x="3543560" y="2858125"/>
              <a:ext cx="3147934" cy="187377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761839-5820-4518-B462-6D789E4A32CA}"/>
                </a:ext>
              </a:extLst>
            </p:cNvPr>
            <p:cNvSpPr txBox="1"/>
            <p:nvPr/>
          </p:nvSpPr>
          <p:spPr>
            <a:xfrm>
              <a:off x="4910996" y="3404394"/>
              <a:ext cx="17871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Increase in ESS: 85.74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5C0011-D49C-4F27-9F0B-66912081D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4087" y="4489785"/>
              <a:ext cx="1274164" cy="584617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2F8BC4-3191-47CC-BB35-68B852131232}"/>
                </a:ext>
              </a:extLst>
            </p:cNvPr>
            <p:cNvSpPr txBox="1"/>
            <p:nvPr/>
          </p:nvSpPr>
          <p:spPr>
            <a:xfrm>
              <a:off x="4017418" y="4933979"/>
              <a:ext cx="17871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Increase in ESS: 14.41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082152" y="2447636"/>
            <a:ext cx="2447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Combining 2 and 3 will be preferred over 1 and 4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599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 Clustering – Dendrogram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042" y="1762608"/>
            <a:ext cx="6217922" cy="4102482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A branching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diagram that represents the relationships of similarity among a group of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entities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The circle → cluster formed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The vertical axis→ distance between clusters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The dotted line→ optimal number of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clusters</a:t>
            </a:r>
          </a:p>
          <a:p>
            <a:pPr marL="1463040" lvl="4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From 6 individuals, we formed 3 clusters: customer (s1,s2), (s3,s4) and (s5,s6)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</p:txBody>
      </p:sp>
      <p:pic>
        <p:nvPicPr>
          <p:cNvPr id="4" name="Google Shape;223;p42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26036" y="2318327"/>
            <a:ext cx="3729644" cy="2433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708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Ward’s method – creating a dendrogram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209963" y="1737360"/>
            <a:ext cx="9945717" cy="4217988"/>
          </a:xfrm>
          <a:prstGeom prst="rect">
            <a:avLst/>
          </a:prstGeom>
        </p:spPr>
        <p:txBody>
          <a:bodyPr vert="horz" lIns="92075" tIns="46038" rIns="92075" bIns="46038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62038">
              <a:lnSpc>
                <a:spcPct val="100000"/>
              </a:lnSpc>
              <a:spcBef>
                <a:spcPts val="0"/>
              </a:spcBef>
              <a:spcAft>
                <a:spcPct val="80000"/>
              </a:spcAft>
              <a:buFontTx/>
              <a:buNone/>
              <a:tabLst>
                <a:tab pos="2195513" algn="r"/>
                <a:tab pos="2476500" algn="dec"/>
                <a:tab pos="3621088" algn="r"/>
                <a:tab pos="3998913" algn="dec"/>
                <a:tab pos="5143500" algn="r"/>
                <a:tab pos="5424488" algn="dec"/>
                <a:tab pos="6569075" algn="r"/>
                <a:tab pos="6945313" algn="dec"/>
                <a:tab pos="7902575" algn="r"/>
                <a:tab pos="8185150" algn="dec"/>
              </a:tabLst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Stage:		A=2	B=5		C=9		D=10		E=15</a:t>
            </a:r>
          </a:p>
          <a:p>
            <a:pPr marL="0" indent="0" defTabSz="1062038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2195513" algn="r"/>
                <a:tab pos="2476500" algn="dec"/>
                <a:tab pos="3621088" algn="r"/>
                <a:tab pos="3998913" algn="dec"/>
                <a:tab pos="5143500" algn="r"/>
                <a:tab pos="5424488" algn="dec"/>
                <a:tab pos="6569075" algn="r"/>
                <a:tab pos="6945313" algn="dec"/>
                <a:tab pos="7902575" algn="r"/>
                <a:tab pos="8185150" algn="dec"/>
              </a:tabLst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 Stage:			AB =	4.5	BD =	12.5</a:t>
            </a:r>
          </a:p>
          <a:p>
            <a:pPr marL="0" indent="0" defTabSz="1062038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2195513" algn="r"/>
                <a:tab pos="2476500" algn="dec"/>
                <a:tab pos="3621088" algn="r"/>
                <a:tab pos="3998913" algn="dec"/>
                <a:tab pos="5143500" algn="r"/>
                <a:tab pos="5424488" algn="dec"/>
                <a:tab pos="6569075" algn="r"/>
                <a:tab pos="6945313" algn="dec"/>
                <a:tab pos="7902575" algn="r"/>
                <a:tab pos="8185150" algn="dec"/>
              </a:tabLst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AC =	24.5	BE =	50.0</a:t>
            </a:r>
          </a:p>
          <a:p>
            <a:pPr marL="0" indent="0" defTabSz="1062038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2195513" algn="r"/>
                <a:tab pos="2476500" algn="dec"/>
                <a:tab pos="3621088" algn="r"/>
                <a:tab pos="3998913" algn="dec"/>
                <a:tab pos="5143500" algn="r"/>
                <a:tab pos="5424488" algn="dec"/>
                <a:tab pos="6569075" algn="r"/>
                <a:tab pos="6945313" algn="dec"/>
                <a:tab pos="7902575" algn="r"/>
                <a:tab pos="8185150" algn="dec"/>
              </a:tabLst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AD =	32.0 	          </a:t>
            </a: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 =0.5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1062038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2195513" algn="r"/>
                <a:tab pos="2476500" algn="dec"/>
                <a:tab pos="3621088" algn="r"/>
                <a:tab pos="3998913" algn="dec"/>
                <a:tab pos="5143500" algn="r"/>
                <a:tab pos="5424488" algn="dec"/>
                <a:tab pos="6569075" algn="r"/>
                <a:tab pos="6945313" algn="dec"/>
                <a:tab pos="7902575" algn="r"/>
                <a:tab pos="8185150" algn="dec"/>
              </a:tabLst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AE =	84.5	CE =	18.0</a:t>
            </a:r>
          </a:p>
          <a:p>
            <a:pPr marL="0" indent="0" defTabSz="1062038">
              <a:lnSpc>
                <a:spcPct val="100000"/>
              </a:lnSpc>
              <a:spcBef>
                <a:spcPts val="0"/>
              </a:spcBef>
              <a:spcAft>
                <a:spcPct val="80000"/>
              </a:spcAft>
              <a:buFontTx/>
              <a:buNone/>
              <a:tabLst>
                <a:tab pos="2195513" algn="r"/>
                <a:tab pos="2476500" algn="dec"/>
                <a:tab pos="3621088" algn="r"/>
                <a:tab pos="3998913" algn="dec"/>
                <a:tab pos="5143500" algn="r"/>
                <a:tab pos="5424488" algn="dec"/>
                <a:tab pos="6569075" algn="r"/>
                <a:tab pos="6945313" algn="dec"/>
                <a:tab pos="7902575" algn="r"/>
                <a:tab pos="8185150" algn="dec"/>
              </a:tabLst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BC =	8.0	      DE =	12.5</a:t>
            </a:r>
          </a:p>
          <a:p>
            <a:pPr marL="0" indent="0" defTabSz="1062038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2195513" algn="r"/>
                <a:tab pos="2476500" algn="dec"/>
                <a:tab pos="3621088" algn="r"/>
                <a:tab pos="3998913" algn="dec"/>
                <a:tab pos="5143500" algn="r"/>
                <a:tab pos="5424488" algn="dec"/>
                <a:tab pos="6569075" algn="r"/>
                <a:tab pos="6945313" algn="dec"/>
                <a:tab pos="7902575" algn="r"/>
                <a:tab pos="8185150" algn="dec"/>
              </a:tabLst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Third Stage: </a:t>
            </a:r>
            <a:r>
              <a:rPr lang="en-US" sz="18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CDA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=37.5	 		</a:t>
            </a:r>
            <a:r>
              <a:rPr lang="en-US" sz="18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CDB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=13.5		</a:t>
            </a:r>
            <a:r>
              <a:rPr lang="en-US" sz="18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CDE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=20.16	 	</a:t>
            </a: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 =4.5 		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 =84.5	 	BE =50.0</a:t>
            </a:r>
          </a:p>
          <a:p>
            <a:pPr marL="0" indent="0" defTabSz="1062038">
              <a:lnSpc>
                <a:spcPct val="100000"/>
              </a:lnSpc>
              <a:spcBef>
                <a:spcPts val="0"/>
              </a:spcBef>
              <a:spcAft>
                <a:spcPct val="80000"/>
              </a:spcAft>
              <a:buFontTx/>
              <a:buNone/>
              <a:tabLst>
                <a:tab pos="2195513" algn="r"/>
                <a:tab pos="2476500" algn="dec"/>
                <a:tab pos="3621088" algn="r"/>
                <a:tab pos="3998913" algn="dec"/>
                <a:tab pos="5143500" algn="r"/>
                <a:tab pos="5424488" algn="dec"/>
                <a:tab pos="6569075" algn="r"/>
                <a:tab pos="6945313" algn="dec"/>
                <a:tab pos="7902575" algn="r"/>
                <a:tab pos="8185150" algn="dec"/>
              </a:tabLst>
            </a:pP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1062038">
              <a:lnSpc>
                <a:spcPct val="100000"/>
              </a:lnSpc>
              <a:spcBef>
                <a:spcPts val="0"/>
              </a:spcBef>
              <a:spcAft>
                <a:spcPct val="80000"/>
              </a:spcAft>
              <a:buFontTx/>
              <a:buNone/>
              <a:tabLst>
                <a:tab pos="2195513" algn="r"/>
                <a:tab pos="2476500" algn="dec"/>
                <a:tab pos="3621088" algn="r"/>
                <a:tab pos="3998913" algn="dec"/>
                <a:tab pos="5143500" algn="r"/>
                <a:tab pos="5424488" algn="dec"/>
                <a:tab pos="6569075" algn="r"/>
                <a:tab pos="6945313" algn="dec"/>
                <a:tab pos="7902575" algn="r"/>
                <a:tab pos="8185150" algn="dec"/>
              </a:tabLst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Fourth Stage: 			</a:t>
            </a:r>
            <a:r>
              <a:rPr lang="en-US" sz="18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ABCD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	36.0  	ABE=	88.17		</a:t>
            </a:r>
            <a:r>
              <a:rPr lang="en-US" sz="18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CDE</a:t>
            </a: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	20.18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1062038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2195513" algn="r"/>
                <a:tab pos="2476500" algn="dec"/>
                <a:tab pos="3621088" algn="r"/>
                <a:tab pos="3998913" algn="dec"/>
                <a:tab pos="5143500" algn="r"/>
                <a:tab pos="5424488" algn="dec"/>
                <a:tab pos="6569075" algn="r"/>
                <a:tab pos="6945313" algn="dec"/>
                <a:tab pos="7902575" algn="r"/>
                <a:tab pos="8185150" algn="dec"/>
              </a:tabLst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Fifth Stage:					</a:t>
            </a:r>
            <a:r>
              <a:rPr lang="en-US" sz="18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ABCDE</a:t>
            </a: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	73.62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145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 Clustering </a:t>
            </a:r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Agglomerative vs Divisive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8" y="1762608"/>
            <a:ext cx="10058402" cy="4102482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Agglomerative 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A the start, each observation is a cluster, i.e., n observations are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 clusters.  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At each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step, number of clusters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shrink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 until we have 1 cluster containing ALL observations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Divisive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At the start, n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observations are part of 1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cluster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At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each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step, we split observations into smaller clusters (i.e., #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clusters </a:t>
            </a: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increases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)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until we have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each observation belonging to its own cluster (n clusters)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60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Non-Hierarchical Clustering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8" y="1762608"/>
            <a:ext cx="10058402" cy="4102482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Number of clusters, k, are known in advance, i.e., k=5 clusters or 7 or 9 or 68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An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algorithm for k-mean clustering (there are many algorithms)</a:t>
            </a:r>
          </a:p>
          <a:p>
            <a:pPr marL="1371600" lvl="3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Select k initial cluster centroids or seeds</a:t>
            </a:r>
          </a:p>
          <a:p>
            <a:pPr marL="1371600" lvl="3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Assign each observation to one of the k seeds with the </a:t>
            </a:r>
            <a:r>
              <a:rPr lang="en-US" sz="2000" b="1" u="sng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shortest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 distance</a:t>
            </a:r>
          </a:p>
          <a:p>
            <a:pPr marL="1371600" lvl="3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Calculate centroid of k clusters</a:t>
            </a:r>
          </a:p>
          <a:p>
            <a:pPr marL="1371600" lvl="3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Reassign each observation to one of the k centroids with the shortest distance, i.e., go to step 2</a:t>
            </a:r>
          </a:p>
          <a:p>
            <a:pPr marL="1371600" lvl="3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Recalculate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centroids of k clusters in step 4,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i.e.,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go to step 3</a:t>
            </a:r>
          </a:p>
          <a:p>
            <a:pPr marL="1371600" lvl="3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Stop when distance of respective centroids in (step 3, step 5) &lt;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threshold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36853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Non-Hierarchical, K-mean clustering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7280" y="2244437"/>
            <a:ext cx="3507956" cy="178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58915" y="2433894"/>
            <a:ext cx="3135130" cy="1593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2626" y="2403931"/>
            <a:ext cx="3253054" cy="1653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659417" y="3084962"/>
            <a:ext cx="94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044544" y="3015689"/>
            <a:ext cx="94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637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Non-Hierarchical, K-mean clustering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9527" y="1874314"/>
            <a:ext cx="5218546" cy="43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79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Non-Hierarchical, K-mean clustering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154"/>
              </p:ext>
            </p:extLst>
          </p:nvPr>
        </p:nvGraphicFramePr>
        <p:xfrm>
          <a:off x="2041821" y="1838960"/>
          <a:ext cx="6675120" cy="4397580"/>
        </p:xfrm>
        <a:graphic>
          <a:graphicData uri="http://schemas.openxmlformats.org/drawingml/2006/table">
            <a:tbl>
              <a:tblPr firstRow="1" bandRow="1"/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28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Individual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A=2, B=5, C=9, D=10, E=15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754014"/>
                  </a:ext>
                </a:extLst>
              </a:tr>
              <a:tr h="32328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Initial Assignment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Cluster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1: </a:t>
                      </a:r>
                      <a:r>
                        <a:rPr lang="en-US" sz="1400" b="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A&amp;C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(Centroid=5.5)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Cluster 2: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B&amp;D&amp;E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(Centroid=10)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678246"/>
                  </a:ext>
                </a:extLst>
              </a:tr>
              <a:tr h="3232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Individual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Assign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1: A&amp;C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Keep in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2: B&amp;D&amp;E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1: A&amp;C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Move to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2: B&amp;D&amp;E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2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1: A&amp;C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Move to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2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2: B&amp;D&amp;E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2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1: A&amp;C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Keep in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2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2: B&amp;D&amp;E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2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1: A&amp;C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Keep in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2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2: B&amp;D&amp;E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mbria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7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 – </a:t>
            </a:r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 Analysis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44136"/>
            <a:ext cx="10058400" cy="4545827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Fundamentals of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clustering analysis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28016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Geometrical </a:t>
            </a:r>
          </a:p>
          <a:p>
            <a:pPr marL="128016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Analytical 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Key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inputs to clustering analysis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28016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Feature selection</a:t>
            </a:r>
          </a:p>
          <a:p>
            <a:pPr marL="128016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Distance measures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Methodologies / algorithms for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clustering analysis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28016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Hierarchical clustering (linkage methods, Ward’s minimum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variance)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28016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Non-hierarchical clustering (k-mean)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Criteria for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selecting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the final clustering solutions</a:t>
            </a:r>
          </a:p>
          <a:p>
            <a:pPr marL="128016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Numeric  results</a:t>
            </a:r>
          </a:p>
          <a:p>
            <a:pPr marL="128016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Strategic criteria</a:t>
            </a:r>
          </a:p>
          <a:p>
            <a:pPr marL="128016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judgment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Profiling Segments 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Targeting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672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Non-Hierarchical Clustering – Maximum possible no of clusters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8" y="1762608"/>
            <a:ext cx="7455595" cy="4102482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If there are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‘n’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observations (e.g., customers, firms, etc.), how many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‘g’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clusters can be formed? </a:t>
            </a: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Or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in how many ways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‘n’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observations can be partitioned into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‘g’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groups? </a:t>
            </a: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  <a:p>
            <a:pPr marL="1097280" lvl="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n=25,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g=10</a:t>
            </a:r>
          </a:p>
          <a:p>
            <a:pPr marL="1097280" lvl="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  <a:p>
            <a:pPr marL="1097280" lvl="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n=25, g=1→ 1 cluster</a:t>
            </a:r>
          </a:p>
          <a:p>
            <a:pPr marL="1097280" lvl="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n=25, g=2→ </a:t>
            </a:r>
            <a:r>
              <a:rPr lang="en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C</a:t>
            </a:r>
            <a:r>
              <a:rPr lang="en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</a:t>
            </a:r>
            <a:r>
              <a:rPr lang="en" sz="1800" baseline="30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25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=300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clusters</a:t>
            </a:r>
          </a:p>
          <a:p>
            <a:pPr marL="1097280" lvl="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….</a:t>
            </a:r>
          </a:p>
          <a:p>
            <a:pPr marL="1097280" lvl="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n=25, g=10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→</a:t>
            </a:r>
            <a:r>
              <a:rPr lang="en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C</a:t>
            </a:r>
            <a:r>
              <a:rPr lang="en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10</a:t>
            </a:r>
            <a:r>
              <a:rPr lang="en" sz="1800" baseline="30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25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 </a:t>
            </a:r>
          </a:p>
          <a:p>
            <a:pPr marL="1097280" lvl="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  <a:p>
            <a:pPr marL="1097280" lvl="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+ 300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+.....+</a:t>
            </a:r>
            <a:r>
              <a:rPr lang="en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C</a:t>
            </a:r>
            <a:r>
              <a:rPr lang="en" sz="1800" baseline="-25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10</a:t>
            </a:r>
            <a:r>
              <a:rPr lang="en" sz="1800" baseline="30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25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= 2.8 x </a:t>
            </a:r>
            <a:r>
              <a:rPr lang="en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10</a:t>
            </a:r>
            <a:r>
              <a:rPr lang="en" sz="1800" baseline="300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18</a:t>
            </a:r>
            <a:endParaRPr lang="en" sz="18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</p:txBody>
      </p:sp>
      <p:pic>
        <p:nvPicPr>
          <p:cNvPr id="4" name="Google Shape;301;p54"/>
          <p:cNvPicPr preferRelativeResize="0"/>
          <p:nvPr/>
        </p:nvPicPr>
        <p:blipFill rotWithShape="1">
          <a:blip r:embed="rId2">
            <a:alphaModFix/>
          </a:blip>
          <a:srcRect l="45771" t="55882" r="26727" b="33697"/>
          <a:stretch/>
        </p:blipFill>
        <p:spPr>
          <a:xfrm>
            <a:off x="7887853" y="4488872"/>
            <a:ext cx="3267827" cy="722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1527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Hybrid Approach to Clustering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8" y="1762608"/>
            <a:ext cx="10058402" cy="4102482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A hybrid clustering algorithm is a combination of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hierarchical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and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non-hierarchical algorithms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Convergent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Cluster Analysis (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CCA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) system. Retrieved from Sawtooth website </a:t>
            </a:r>
            <a:r>
              <a:rPr lang="en-US" u="sng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  <a:hlinkClick r:id="rId2"/>
              </a:rPr>
              <a:t>http://</a:t>
            </a:r>
            <a:r>
              <a:rPr lang="en-US" u="sng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  <a:hlinkClick r:id="rId2"/>
              </a:rPr>
              <a:t>www.sawtoothsoftware.com/download/techpap/ccatech.pdf</a:t>
            </a:r>
            <a:r>
              <a:rPr lang="en-US" u="sng" dirty="0" smtClean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(optional) 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525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Optimal number of clusters – practical tips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8" y="1762608"/>
            <a:ext cx="10058402" cy="4102482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Identify clustering problem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correctly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 and 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narrowly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 – What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are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the key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dimensions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(or features) you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need to cluster (segment) observations on? </a:t>
            </a:r>
          </a:p>
          <a:p>
            <a:pPr marL="1097280" lvl="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Identify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variables for all key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dimensions</a:t>
            </a:r>
          </a:p>
          <a:p>
            <a:pPr marL="1097280" lvl="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CA" sz="16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Standardize and normalize data, i.e., for </a:t>
            </a:r>
            <a:r>
              <a:rPr lang="en-CA" sz="16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each variable, subtract mean and divide by standard deviation so scaling doesn’t matter.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</a:endParaRPr>
          </a:p>
          <a:p>
            <a:pPr marL="1097280" lvl="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Run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correlations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among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variables to see 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redundancy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 of variables </a:t>
            </a:r>
          </a:p>
          <a:p>
            <a:pPr marL="1097280" lvl="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High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correlations among variables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can contaminate the clustering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algorithm and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can have significant impact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on the quality of the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solution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Final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input data include: non-redundant sets of variables along each dimension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Run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clustering algorithm→ get multiple clustering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solutions</a:t>
            </a:r>
          </a:p>
          <a:p>
            <a:pPr marL="1097280" lvl="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Examine the dendrogram</a:t>
            </a:r>
          </a:p>
          <a:p>
            <a:pPr marL="1097280" lvl="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Are the cluster means different from each other?</a:t>
            </a:r>
          </a:p>
          <a:p>
            <a:pPr marL="1097280" lvl="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Can you come up with descriptive names for each cluster (e.g. professionals, techno-savvy, etc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.)?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263587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Choosing the best clustering solution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8" y="1762608"/>
            <a:ext cx="10058402" cy="4102482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Cluster profiling: knowing the types of individuals in each cluster </a:t>
            </a:r>
          </a:p>
          <a:p>
            <a:pPr marL="1097280" lvl="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Cluster means of variables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included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  <a:p>
            <a:pPr marL="1097280" lvl="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Cluster means of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descriptors</a:t>
            </a:r>
          </a:p>
          <a:p>
            <a:pPr marL="1097280" lvl="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Demographic characteristics  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After cluster profiling, you can finalize which specific clusters to choose for your marketing activities (target segment) </a:t>
            </a: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</a:endParaRPr>
          </a:p>
          <a:p>
            <a:pPr marL="1097280" lvl="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How do we communicate with a segment?</a:t>
            </a:r>
          </a:p>
          <a:p>
            <a:pPr marL="1097280" lvl="2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How do we design a product that is appropriate for a segment? 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In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both hierarchical and non-hierarchical clustering there are technical and non-technical (business) criteria to decide # of clusters and final solution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323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Summary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3372"/>
            <a:ext cx="10058400" cy="4023360"/>
          </a:xfrm>
        </p:spPr>
        <p:txBody>
          <a:bodyPr>
            <a:noAutofit/>
          </a:bodyPr>
          <a:lstStyle/>
          <a:p>
            <a:pPr marL="457200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Clustering analysis is about identifying patterns and variations among customers (along key dimensions, or features) to segment them into different groups</a:t>
            </a:r>
          </a:p>
          <a:p>
            <a:pPr marL="457200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"/>
              <a:buChar char="•"/>
            </a:pP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457200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Segment profiling, once clustering is complete, helps in selecting the most appropriate segments for marketing mix strategies</a:t>
            </a:r>
          </a:p>
          <a:p>
            <a:pPr marL="457200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"/>
              <a:buChar char="•"/>
            </a:pPr>
            <a:endParaRPr lang="en-US" sz="2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457200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In finalizing clustering solutions, both technical and business criteria must be evaluated and balanced in the decision making </a:t>
            </a:r>
          </a:p>
        </p:txBody>
      </p:sp>
    </p:spTree>
    <p:extLst>
      <p:ext uri="{BB962C8B-B14F-4D97-AF65-F5344CB8AC3E}">
        <p14:creationId xmlns:p14="http://schemas.microsoft.com/office/powerpoint/2010/main" val="75752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Suggested Readings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3372"/>
            <a:ext cx="10058400" cy="4023360"/>
          </a:xfrm>
        </p:spPr>
        <p:txBody>
          <a:bodyPr>
            <a:noAutofit/>
          </a:bodyPr>
          <a:lstStyle/>
          <a:p>
            <a:pPr marL="457200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"/>
              <a:buChar char="•"/>
            </a:pPr>
            <a:r>
              <a:rPr lang="en-CA" sz="18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Spotify Know You So Well? (2019). </a:t>
            </a:r>
            <a:r>
              <a:rPr lang="en-CA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Retrieved from </a:t>
            </a:r>
            <a:r>
              <a:rPr lang="en-US" sz="18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</a:t>
            </a:r>
            <a:r>
              <a:rPr lang="en-US" sz="18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://</a:t>
            </a:r>
            <a:r>
              <a:rPr lang="en-US" sz="18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medium.com/s/story/spotifys-discover-weekly-how-machine-learning-finds-your-new-music-19a41ab76efe</a:t>
            </a:r>
            <a:endParaRPr lang="en-US" sz="1800" u="sng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"/>
              <a:buChar char="•"/>
            </a:pPr>
            <a:endParaRPr lang="en-US" sz="1800" u="sng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"/>
              <a:buChar char="•"/>
            </a:pPr>
            <a:r>
              <a:rPr lang="en-US" sz="18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Denver Post: “Are store rewards programs worthwhile? Mostly not.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Retrieved from </a:t>
            </a:r>
            <a:r>
              <a:rPr lang="en-US" sz="18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</a:t>
            </a:r>
            <a:r>
              <a:rPr lang="en-US" sz="18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://www.denverpost.com/2016/09/04/are-store-rewards-programs-worthwhile-mostly-not/</a:t>
            </a:r>
            <a:endParaRPr lang="en-US" sz="1800" i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457200" lvl="0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"/>
              <a:buChar char="•"/>
            </a:pPr>
            <a:endParaRPr lang="en-US" sz="1800" i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25871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95896"/>
            <a:ext cx="10058400" cy="356616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Session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89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86660"/>
            <a:ext cx="10058400" cy="356616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 Analysis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Clustering Analysis?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744136"/>
            <a:ext cx="10058401" cy="4102482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The scientific and analytical process of dividing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the market such that</a:t>
            </a:r>
          </a:p>
          <a:p>
            <a:pPr marL="109728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  <a:defRPr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Customers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within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a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cluster are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SIMILAR to each other</a:t>
            </a:r>
          </a:p>
          <a:p>
            <a:pPr marL="109728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  <a:defRPr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09728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  <a:defRPr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Customers 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between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clusters are as DIFFERENT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from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each other as possible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09728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  <a:defRPr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09728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  <a:defRPr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Similarity and difference among customers are along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key 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dimensions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(aka </a:t>
            </a:r>
            <a:r>
              <a:rPr lang="en-US" sz="24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features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)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13814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 of Clustering (or classification) Analysis?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744136"/>
            <a:ext cx="10058401" cy="4102482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Customer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preferences, needs, and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compatibility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with products and service vary significantly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  <a:p>
            <a:pPr marL="128016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  <a:defRPr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We need to find a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GROUP of people to whom these marketing activities can be directed PROFITABILITY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Roboto"/>
              </a:rPr>
            </a:b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We have a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natural tendency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to “classify” things,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e.g. objects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, humans, animals,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firms, brands, etc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. </a:t>
            </a: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Classification makes </a:t>
            </a:r>
            <a:r>
              <a:rPr lang="en-US" sz="18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information processing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easier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Classification </a:t>
            </a:r>
            <a:r>
              <a:rPr lang="en-US" sz="18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reveals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structure/interesting patterns in data 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We can classify things even when classification does not exist or not meaningful</a:t>
            </a:r>
          </a:p>
          <a:p>
            <a:pPr marL="937260" lvl="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None/>
              <a:defRPr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6446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inputs (or challenges) to Clustering Analysis?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744136"/>
            <a:ext cx="10058401" cy="4102482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Identifying and selecting the </a:t>
            </a:r>
            <a:r>
              <a:rPr lang="en-US" sz="2400" b="1" u="sng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dimensions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 or </a:t>
            </a:r>
            <a:r>
              <a:rPr lang="en-US" sz="2400" b="1" u="sng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features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(e.g. willingness to pay, desired level of customer service, delivery preference – within 24 hours, 3-5 days, etc.)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along which clustering needs to be done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Selecting a </a:t>
            </a:r>
            <a:r>
              <a:rPr lang="en-US" sz="2400" b="1" u="sng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distance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measure – a measure to quantify </a:t>
            </a:r>
            <a:r>
              <a:rPr lang="en-US" sz="2400" i="1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similarity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 or </a:t>
            </a:r>
            <a:r>
              <a:rPr lang="en-US" sz="2400" i="1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difference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 between customers and objects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E.g. In how many ways you can do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classify 52 playing cards?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(by colour, </a:t>
            </a:r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by suit,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by shape).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Which of these classification is the best?  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67817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“distance” in clustering?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744136"/>
            <a:ext cx="10180321" cy="4102482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A function with the following </a:t>
            </a:r>
            <a:r>
              <a:rPr lang="en-US" sz="2400" b="1" u="sng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three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 properties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Symmetry: D(x1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, x2)=D(x2, x1)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Triangle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inequality: D(x1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, x2) &lt; D(x1,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x3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) + D(</a:t>
            </a:r>
            <a:r>
              <a:rPr lang="en-US" sz="18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x3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, x2)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Distinguishability: D(x1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, x2)=0 ⇒ x1=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x2  OR	D(x1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,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x2)&gt;0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⇒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x1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≠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x2 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Distance is also called measure of “dissimilarity” 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Example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Euclidean distance (most commonly used measure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).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d²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= (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x1-x2)² + (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y1-y2)² between (x1, y1),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(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x2,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y2)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Function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d(x1, x2)= max (x1-x2, 0)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is not a distance function!</a:t>
            </a:r>
          </a:p>
          <a:p>
            <a:pPr marL="1463040" lvl="4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Suppose x1=4, x2=6, then </a:t>
            </a: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d(x1, x2)=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max(4-6,0)=0;  </a:t>
            </a: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d(x2, x1)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=max(6-4,0)=2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d(x1, x2</a:t>
            </a: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)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≠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d(x2, x1</a:t>
            </a: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  <a:defRPr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5976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Commonly used “distance” measures in clustering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744136"/>
            <a:ext cx="7612612" cy="4102482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Euclidean distance.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d²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= (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x1-x2)² + (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y1-y2)² between (x1, y1),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(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x2, y2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)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Statistical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distance (x1, x2)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Probability between (x1, x2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). Adjusted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statistical distance, s² =(x1-x2)² /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variance</a:t>
            </a:r>
          </a:p>
          <a:p>
            <a:pPr marL="1280160" lvl="3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  <a:sym typeface="EB Garamond"/>
              </a:rPr>
              <a:t>A and C are closer under Euclidian distance. A and B are under Statistical distance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sz="1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Mahalanobis distance: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Red X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is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less likely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to belong to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the cluster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than </a:t>
            </a:r>
            <a:r>
              <a:rPr lang="en-US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green X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. But they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both are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equidistant from (0,0)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None/>
              <a:defRPr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ヒラギノ角ゴ Pro W3" charset="-128"/>
              <a:cs typeface="Calibri" panose="020F0502020204030204" pitchFamily="34" charset="0"/>
              <a:sym typeface="EB Garamond"/>
            </a:endParaRPr>
          </a:p>
        </p:txBody>
      </p:sp>
      <p:pic>
        <p:nvPicPr>
          <p:cNvPr id="4" name="Google Shape;189;p37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61483" y="1737360"/>
            <a:ext cx="1956262" cy="1173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96;p38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99419" y="3528291"/>
            <a:ext cx="2318326" cy="2167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54187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3143</Words>
  <Application>Microsoft Office PowerPoint</Application>
  <PresentationFormat>Widescreen</PresentationFormat>
  <Paragraphs>630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Courier New</vt:lpstr>
      <vt:lpstr>EB Garamond</vt:lpstr>
      <vt:lpstr>Roboto</vt:lpstr>
      <vt:lpstr>Wingdings</vt:lpstr>
      <vt:lpstr>ヒラギノ角ゴ Pro W3</vt:lpstr>
      <vt:lpstr>Retrospect</vt:lpstr>
      <vt:lpstr>MBAN 6400  S6 – Clustering Analysis  Hemant Sangwan</vt:lpstr>
      <vt:lpstr>This session – Clustering Analysis</vt:lpstr>
      <vt:lpstr>Agenda – Clustering Analysis</vt:lpstr>
      <vt:lpstr>Clustering Analysis</vt:lpstr>
      <vt:lpstr>What is Clustering Analysis?</vt:lpstr>
      <vt:lpstr>Benefits of Clustering (or classification) Analysis?</vt:lpstr>
      <vt:lpstr>Key inputs (or challenges) to Clustering Analysis?</vt:lpstr>
      <vt:lpstr>What is “distance” in clustering? </vt:lpstr>
      <vt:lpstr>Commonly used “distance” measures in clustering </vt:lpstr>
      <vt:lpstr>“Distance” measures in data science and analytics</vt:lpstr>
      <vt:lpstr>Methodologies / Algorithms for clustering analysis</vt:lpstr>
      <vt:lpstr>Hierarchical Clustering </vt:lpstr>
      <vt:lpstr>Hierarchical Clustering – Centroid  </vt:lpstr>
      <vt:lpstr>Hierarchical Clustering – Nearest Neighbour (single linkage)</vt:lpstr>
      <vt:lpstr>Hierarchical Clustering – Farthest Neighbour (complete linkage)</vt:lpstr>
      <vt:lpstr>Hierarchical Clustering – other linkage methods include median linkage, etc. </vt:lpstr>
      <vt:lpstr>Hierarchical Clustering – Ward’s minimum variance agglomerative clustering procedure</vt:lpstr>
      <vt:lpstr>Error sum of Square (ESS)</vt:lpstr>
      <vt:lpstr>Algorithm for Ward’s Clustering</vt:lpstr>
      <vt:lpstr>Algorithm for Ward’s Clustering</vt:lpstr>
      <vt:lpstr>Hierarchical Clustering – Ward’s method</vt:lpstr>
      <vt:lpstr>Ward’s method – visualization</vt:lpstr>
      <vt:lpstr>Hierarchical Clustering – Dendrogram </vt:lpstr>
      <vt:lpstr>Ward’s method – creating a dendrogram</vt:lpstr>
      <vt:lpstr>Hierarchical Clustering – Agglomerative vs Divisive</vt:lpstr>
      <vt:lpstr>Non-Hierarchical Clustering</vt:lpstr>
      <vt:lpstr>Non-Hierarchical, K-mean clustering</vt:lpstr>
      <vt:lpstr>Non-Hierarchical, K-mean clustering</vt:lpstr>
      <vt:lpstr>Non-Hierarchical, K-mean clustering</vt:lpstr>
      <vt:lpstr>Non-Hierarchical Clustering – Maximum possible no of clusters</vt:lpstr>
      <vt:lpstr>Hybrid Approach to Clustering </vt:lpstr>
      <vt:lpstr>Optimal number of clusters – practical tips</vt:lpstr>
      <vt:lpstr>Choosing the best clustering solution</vt:lpstr>
      <vt:lpstr>Summary </vt:lpstr>
      <vt:lpstr>Suggested Readings</vt:lpstr>
      <vt:lpstr>Next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Science  MMI 1030  Hemant Sangwan</dc:title>
  <dc:creator>Hemant Sangwan</dc:creator>
  <cp:lastModifiedBy>Hemant Sangwan</cp:lastModifiedBy>
  <cp:revision>162</cp:revision>
  <dcterms:created xsi:type="dcterms:W3CDTF">2021-08-05T09:50:20Z</dcterms:created>
  <dcterms:modified xsi:type="dcterms:W3CDTF">2021-12-04T10:24:51Z</dcterms:modified>
</cp:coreProperties>
</file>