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483" r:id="rId3"/>
    <p:sldId id="484" r:id="rId4"/>
    <p:sldId id="539" r:id="rId5"/>
    <p:sldId id="545" r:id="rId6"/>
    <p:sldId id="540" r:id="rId7"/>
    <p:sldId id="485" r:id="rId8"/>
    <p:sldId id="541" r:id="rId9"/>
    <p:sldId id="542" r:id="rId10"/>
    <p:sldId id="543" r:id="rId11"/>
    <p:sldId id="544" r:id="rId12"/>
    <p:sldId id="313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05B7-4C12-45B7-8630-4807B88CCFA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81B6-1389-4AA2-83B0-B676B7F2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otago.ac.nz/cosc453/student_tutorials/principal_components.pdf" TargetMode="External"/><Relationship Id="rId2" Type="http://schemas.openxmlformats.org/officeDocument/2006/relationships/hyperlink" Target="https://builtin.com/data-science/step-step-explanation-principal-component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one-stop-shop-for-principal-component-analysis-5582fb7e0a9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MBAN 6400</a:t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S7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Code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73536"/>
          </a:xfrm>
        </p:spPr>
        <p:txBody>
          <a:bodyPr>
            <a:noAutofit/>
          </a:bodyPr>
          <a:lstStyle/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A table containing eigenvalues and %'s accounted, follows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eigen_euroemp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euroemp_pca$sdev^2       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Eigenvalues are the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sdev^2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names(eigen_euroemp) &lt;- paste("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PC",1:9,sep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="")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eigen_euroemp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sumlambdas &lt;- sum(eigen_euroemp)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propvar &lt;- eigen_euroemp/sumlambdas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cumvar_euroemp &lt;- cumsum(propvar)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matlambdas &lt;- rbind(eigen_euroemp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propvar, cumvar_euroemp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rownames(matlambdas) &lt;- c("Eigenvalues","Prop. variance","Cum. prop. variance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9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Code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73536"/>
          </a:xfrm>
        </p:spPr>
        <p:txBody>
          <a:bodyPr>
            <a:noAutofit/>
          </a:bodyPr>
          <a:lstStyle/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Printing table of eigenvalues and their contribution to the total variance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matlambdas,4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Showing the eigenvectors    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euroemp_pca$rotation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The print method below is the same as  euroemp_pca$sdev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euroemp_pca$rotation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printed together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euroemp_pca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Sample scores stored in euroemp_pca$x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euroemp_pca$x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Identifying the scores by country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eurotyp_pca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&lt;- data.frame(euroemp_pca$x)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eurotyp_pca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Plotting the scores for the first and second components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This plot is similar to Figure 6.2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eurotyp_pca$PC1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eurotyp_pca$PC2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type="n",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xlab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ylab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PC2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main="Figure 6.2 (signs reversed)")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eurotyp_pca$PC1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eurotyp_pca$PC2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labels=rownames(</a:t>
            </a:r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cex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=0.5)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(h=0)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(v=0)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detach(</a:t>
            </a:r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End of script</a:t>
            </a:r>
          </a:p>
        </p:txBody>
      </p:sp>
    </p:spTree>
    <p:extLst>
      <p:ext uri="{BB962C8B-B14F-4D97-AF65-F5344CB8AC3E}">
        <p14:creationId xmlns:p14="http://schemas.microsoft.com/office/powerpoint/2010/main" val="112965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Recommended Readings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372"/>
            <a:ext cx="10058400" cy="4023360"/>
          </a:xfrm>
        </p:spPr>
        <p:txBody>
          <a:bodyPr>
            <a:noAutofit/>
          </a:bodyPr>
          <a:lstStyle/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 Step-by-Step Explanation of Principal Component Analysis (PCA).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Retrieved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from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builtin.com/data-science/step-step-explanation-principal-component-analysis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 tutorial on Principal Components Analysis.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Retrieved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from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3"/>
              </a:rPr>
              <a:t>http://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3"/>
              </a:rPr>
              <a:t>www.cs.otago.ac.nz/cosc453/student_tutorials/principal_components.pdf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One-Stop Shop for Principal Component Analysis. Retrieved from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4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4"/>
              </a:rPr>
              <a:t>towardsdatascience.com/a-one-stop-shop-for-principal-component-analysis-5582fb7e0a9c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56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66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Session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 –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4136"/>
            <a:ext cx="10058400" cy="4545827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Fundamentals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Principal Component Analysis (PCA)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What is PCA?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Importance of PCA, with examples and applications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Algorithms for PCA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862013" algn="l"/>
                <a:tab pos="2382838" algn="l"/>
              </a:tabLst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9857"/>
            <a:ext cx="10058400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One of the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dimensionality reduction MV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techniques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Given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 variables, x1, x2, x3...xp , can we find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fewer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number of variables z1, z2, z3...zk, such that z’s have the same, or almost the same,  information as original x’s?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Can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we work with fewer number of variables without compromising quality of our analysis? Or without losing the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information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Examples</a:t>
            </a:r>
          </a:p>
          <a:p>
            <a:pPr marL="1630352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Composite Indexes: Quality control, Operational efficiency, GPA</a:t>
            </a:r>
          </a:p>
          <a:p>
            <a:pPr marL="1927098" lvl="4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2104672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Q=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+a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+...+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p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p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GPA=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b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+b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+...+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b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k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k</a:t>
            </a:r>
            <a:endParaRPr lang="en-US" sz="1800" baseline="-250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2384298" lvl="4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endParaRPr lang="en-US" sz="1800" baseline="-250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630352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New variables in regression model when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Multicollinearity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is present</a:t>
            </a:r>
          </a:p>
          <a:p>
            <a:pPr marL="1630352" lvl="5" indent="-36576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90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9857"/>
            <a:ext cx="10058400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Given p variables, x1, x2, x3...xp, find their combinations to produce  z1, z2, z3...zk, such that z’s are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uncorrelated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and account for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maximum variance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x’s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x1, x2, x3...xp are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completely uncorrelated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i.e., the diagonal terms of correlation matrix is 1 and all other terms are 0, then k=p and PCA achieves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nothing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x1, x2, x3...xp are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completely correlated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then k=1.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k ≤ p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830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PCA algorithm work?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5862" y="1769857"/>
                <a:ext cx="3979817" cy="4518118"/>
              </a:xfrm>
            </p:spPr>
            <p:txBody>
              <a:bodyPr>
                <a:noAutofit/>
              </a:bodyPr>
              <a:lstStyle/>
              <a:p>
                <a:pPr marL="914400" lvl="1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Range (feature 1, x1) and </a:t>
                </a:r>
                <a:r>
                  <a:rPr 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Range (feature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2, x2) is large in original data</a:t>
                </a:r>
              </a:p>
              <a:p>
                <a:pPr marL="914400" lvl="1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If we rotate axis counter clockwise by </a:t>
                </a:r>
                <a:r>
                  <a:rPr lang="e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𝞱 </a:t>
                </a:r>
                <a:r>
                  <a:rPr lang="en-US" sz="1400" baseline="30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o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 , only 1 variable has large range</a:t>
                </a: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x</a:t>
                </a:r>
                <a:r>
                  <a:rPr lang="en" sz="16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1</a:t>
                </a: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*= x</a:t>
                </a:r>
                <a:r>
                  <a:rPr lang="en" sz="16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1</a:t>
                </a: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cos 𝞱 + x</a:t>
                </a:r>
                <a:r>
                  <a:rPr lang="en" sz="16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2</a:t>
                </a: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sin </a:t>
                </a:r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𝞱</a:t>
                </a: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x</a:t>
                </a:r>
                <a:r>
                  <a:rPr lang="en" sz="16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2</a:t>
                </a: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*= -x</a:t>
                </a:r>
                <a:r>
                  <a:rPr lang="en" sz="16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1</a:t>
                </a: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sin 𝞱 + x</a:t>
                </a:r>
                <a:r>
                  <a:rPr lang="en" sz="16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2</a:t>
                </a:r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cos </a:t>
                </a:r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𝞱</a:t>
                </a: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𝞱= angle with original x-axis</a:t>
                </a: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*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*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𝑐𝑜𝑠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    </m:t>
                            </m:r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𝑠𝑖𝑛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</m:e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−</m:t>
                            </m:r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𝑠𝑖𝑛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    </m:t>
                            </m:r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𝑐𝑜𝑠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EB Garamond"/>
                </a:endParaRP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x</m:t>
                    </m:r>
                    <m:r>
                      <m:rPr>
                        <m:nor/>
                      </m:rPr>
                      <a:rPr lang="e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∗</m:t>
                    </m:r>
                    <m:r>
                      <a:rPr lang="e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 </m:t>
                    </m:r>
                  </m:oMath>
                </a14:m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=</a:t>
                </a:r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A</a:t>
                </a:r>
                <a:r>
                  <a:rPr lang="en" sz="1600" baseline="30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T</a:t>
                </a:r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EB Garamond"/>
                </a:endParaRP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:endPara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EB Garamond"/>
                </a:endParaRP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a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𝑐𝑜𝑠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</m:e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𝑠𝑖𝑛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,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a</a:t>
                </a:r>
                <a:r>
                  <a:rPr lang="en-US" sz="1600" baseline="-25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2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EB Garamond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𝑠𝑖𝑛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</m:e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𝑐𝑜𝑠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⁡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𝞱</m:t>
                            </m:r>
                            <m: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EB Garamond"/>
                </a:endParaRP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x</m:t>
                    </m:r>
                    <m:r>
                      <m:rPr>
                        <m:nor/>
                      </m:rPr>
                      <a:rPr lang="en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1</m:t>
                    </m:r>
                    <m:r>
                      <m:rPr>
                        <m:nor/>
                      </m:rPr>
                      <a:rPr lang="e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∗</m:t>
                    </m:r>
                    <m:r>
                      <a:rPr lang="en" sz="16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 </m:t>
                    </m:r>
                  </m:oMath>
                </a14:m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=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a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1</a:t>
                </a:r>
                <a:r>
                  <a:rPr lang="en" sz="1600" baseline="30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T</a:t>
                </a:r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EB Garamond"/>
                </a:endParaRPr>
              </a:p>
              <a:p>
                <a:pPr marL="1463040" lvl="4" indent="-365760">
                  <a:lnSpc>
                    <a:spcPct val="100000"/>
                  </a:lnSpc>
                  <a:spcBef>
                    <a:spcPts val="0"/>
                  </a:spcBef>
                  <a:buClrTx/>
                  <a:buSzPct val="8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x</m:t>
                    </m:r>
                    <m:r>
                      <m:rPr>
                        <m:nor/>
                      </m:rPr>
                      <a:rPr lang="en-US" sz="1600" b="0" i="0" baseline="-250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2</m:t>
                    </m:r>
                    <m:r>
                      <m:rPr>
                        <m:nor/>
                      </m:rPr>
                      <a:rPr lang="e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∗</m:t>
                    </m:r>
                    <m:r>
                      <a:rPr lang="e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EB Garamond"/>
                        <a:cs typeface="Calibri" panose="020F0502020204030204" pitchFamily="34" charset="0"/>
                        <a:sym typeface="EB Garamond"/>
                      </a:rPr>
                      <m:t> </m:t>
                    </m:r>
                  </m:oMath>
                </a14:m>
                <a:r>
                  <a:rPr lang="e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=</a:t>
                </a:r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a</a:t>
                </a:r>
                <a:r>
                  <a:rPr lang="en-US" sz="1600" baseline="-25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2</a:t>
                </a:r>
                <a:r>
                  <a:rPr lang="en" sz="1600" baseline="30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T</a:t>
                </a:r>
                <a:r>
                  <a:rPr lang="en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EB Garamond"/>
                    <a:cs typeface="Calibri" panose="020F0502020204030204" pitchFamily="34" charset="0"/>
                    <a:sym typeface="EB Garamond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" sz="16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" sz="1600" baseline="-25000" dirty="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EB Garamond"/>
                                <a:cs typeface="Calibri" panose="020F0502020204030204" pitchFamily="34" charset="0"/>
                                <a:sym typeface="EB Garamond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EB Garamond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5862" y="1769857"/>
                <a:ext cx="3979817" cy="4518118"/>
              </a:xfrm>
              <a:blipFill>
                <a:blip r:embed="rId2"/>
                <a:stretch>
                  <a:fillRect t="-135" r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26" b="38311"/>
          <a:stretch/>
        </p:blipFill>
        <p:spPr>
          <a:xfrm>
            <a:off x="1229132" y="2046514"/>
            <a:ext cx="6254780" cy="2769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7846" y="186184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" baseline="-25000" dirty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" dirty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7813" y="193307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" baseline="-25000" dirty="0" smtClean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" dirty="0" smtClean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7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for Principal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Analysis (PCA)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9857"/>
            <a:ext cx="10058400" cy="4518118"/>
          </a:xfrm>
        </p:spPr>
        <p:txBody>
          <a:bodyPr>
            <a:no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Given observed data (x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), find (a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such 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=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  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and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=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accounts for the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maximum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variance in the data, i.e., min(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)-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))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 accounts for the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maximum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variance in the data once contribution of 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has been removed,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i.e.,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max(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,x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)-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))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Correlation (z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)=0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+a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=1=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</a:t>
            </a:r>
            <a:r>
              <a:rPr lang="en-US" sz="1800" baseline="30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12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+a</a:t>
            </a:r>
            <a:r>
              <a:rPr lang="en-US" sz="1800" baseline="30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22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(normalized and scaling condition)</a:t>
            </a:r>
          </a:p>
          <a:p>
            <a:pPr marL="149275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are called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loading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i.e., simple correlation between original and transformed (or new) variables, e.g.,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11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=correlation(x</a:t>
            </a:r>
            <a:r>
              <a:rPr lang="en-US" sz="1800" baseline="-250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z</a:t>
            </a:r>
            <a:r>
              <a:rPr lang="en-US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5736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73536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principal components of the original variables, account for maximum variance of the original data, and are uncorrelated, can we use them to fix the problem of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Multicollinearity?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–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Analysis (PCA)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oogle Shape;187;p36"/>
          <p:cNvGraphicFramePr/>
          <p:nvPr>
            <p:extLst>
              <p:ext uri="{D42A27DB-BD31-4B8C-83A1-F6EECF244321}">
                <p14:modId xmlns:p14="http://schemas.microsoft.com/office/powerpoint/2010/main" val="676992141"/>
              </p:ext>
            </p:extLst>
          </p:nvPr>
        </p:nvGraphicFramePr>
        <p:xfrm>
          <a:off x="1277310" y="1844930"/>
          <a:ext cx="7233625" cy="8740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Employment in different sectors by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Agriculture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(AGR)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(MIN)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Manufacturing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(MAG)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&amp; water supply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(CON)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(SER)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(FIN)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&amp; personal services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(SPS)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 &amp; communication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(TC)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Belgium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Denmark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Ireland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Italy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Luxembourg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Netherlands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Portugal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Spain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UK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Austria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Finland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Iceland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Norway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Sweden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Switzerland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Albania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Bulgaria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Czech/Slovakia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Hungary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Poland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Romania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USSRF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Yugoslavia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Eastern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Cyprus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Gibraltar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Turkey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Code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73536"/>
          </a:xfrm>
        </p:spPr>
        <p:txBody>
          <a:bodyPr>
            <a:noAutofit/>
          </a:bodyPr>
          <a:lstStyle/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&lt;- read.csv("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Euroemp.csv",header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row.names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attach(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Correlations between the nine industry groups (variables)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[-1])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Using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prcomp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compute the principal components (eigenvalues and eigenvectors)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With scale=TRUE, variable means are set to zero, and variances set to one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sample scores stored in euroemp_pca$x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singular values (square roots of eigenvalues) stored in euroemp_pca$sdev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loadings (eigenvectors) are stored in euroemp_pca$rotation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variable means stored in euroemp_pca$center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variable standard deviations stored in euroemp_pca$scale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euroemp_pca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prcomp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[,-1],scale=TRUE)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summary(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euroemp_pca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1299</Words>
  <Application>Microsoft Office PowerPoint</Application>
  <PresentationFormat>Widescreen</PresentationFormat>
  <Paragraphs>458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EB Garamond</vt:lpstr>
      <vt:lpstr>Wingdings</vt:lpstr>
      <vt:lpstr>ヒラギノ角ゴ Pro W3</vt:lpstr>
      <vt:lpstr>Retrospect</vt:lpstr>
      <vt:lpstr>MBAN 6400  S7 – Principal Component Analysis (PCA)   Hemant Sangwan</vt:lpstr>
      <vt:lpstr>Agenda – Principal Component Analysis (PCA) </vt:lpstr>
      <vt:lpstr>Principal Component Analysis (PCA)</vt:lpstr>
      <vt:lpstr>Principal Component Analysis (PCA)</vt:lpstr>
      <vt:lpstr>How does PCA algorithm work?</vt:lpstr>
      <vt:lpstr>Algorithm for Principal Component Analysis (PCA)</vt:lpstr>
      <vt:lpstr>Principal Component Analysis (PCA)</vt:lpstr>
      <vt:lpstr>Example – Principal Component Analysis (PCA)</vt:lpstr>
      <vt:lpstr>Example Code </vt:lpstr>
      <vt:lpstr>Example Code </vt:lpstr>
      <vt:lpstr>Example Code </vt:lpstr>
      <vt:lpstr>Recommended Readings 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Science  MMI 1030  Hemant Sangwan</dc:title>
  <dc:creator>Hemant Sangwan</dc:creator>
  <cp:lastModifiedBy>Hemant Sangwan</cp:lastModifiedBy>
  <cp:revision>222</cp:revision>
  <dcterms:created xsi:type="dcterms:W3CDTF">2021-08-05T09:50:20Z</dcterms:created>
  <dcterms:modified xsi:type="dcterms:W3CDTF">2021-12-04T12:17:46Z</dcterms:modified>
</cp:coreProperties>
</file>