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483" r:id="rId3"/>
    <p:sldId id="484" r:id="rId4"/>
    <p:sldId id="546" r:id="rId5"/>
    <p:sldId id="547" r:id="rId6"/>
    <p:sldId id="548" r:id="rId7"/>
    <p:sldId id="549" r:id="rId8"/>
    <p:sldId id="550" r:id="rId9"/>
    <p:sldId id="551" r:id="rId10"/>
    <p:sldId id="539" r:id="rId11"/>
    <p:sldId id="313"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05B7-4C12-45B7-8630-4807B88CCFAC}" type="datetimeFigureOut">
              <a:rPr lang="en-US" smtClean="0"/>
              <a:t>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881B6-1389-4AA2-83B0-B676B7F2BBF3}" type="slidenum">
              <a:rPr lang="en-US" smtClean="0"/>
              <a:t>‹#›</a:t>
            </a:fld>
            <a:endParaRPr lang="en-US"/>
          </a:p>
        </p:txBody>
      </p:sp>
    </p:spTree>
    <p:extLst>
      <p:ext uri="{BB962C8B-B14F-4D97-AF65-F5344CB8AC3E}">
        <p14:creationId xmlns:p14="http://schemas.microsoft.com/office/powerpoint/2010/main" val="41076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5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83814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593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75786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4DBF81-E95E-4A76-A47C-EA481D1C8073}" type="datetimeFigureOut">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5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DBF81-E95E-4A76-A47C-EA481D1C8073}" type="datetimeFigureOut">
              <a:rPr lang="en-US" smtClean="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03493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DBF81-E95E-4A76-A47C-EA481D1C8073}" type="datetimeFigureOut">
              <a:rPr lang="en-US" smtClean="0"/>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26428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DBF81-E95E-4A76-A47C-EA481D1C8073}" type="datetimeFigureOut">
              <a:rPr lang="en-US" smtClean="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8292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4DBF81-E95E-4A76-A47C-EA481D1C8073}" type="datetimeFigureOut">
              <a:rPr lang="en-US" smtClean="0"/>
              <a:t>12/4/2021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72400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4DBF81-E95E-4A76-A47C-EA481D1C8073}" type="datetimeFigureOut">
              <a:rPr lang="en-US" smtClean="0"/>
              <a:t>12/4/2021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3DB761-FE6A-4780-994E-08EEF474BA74}" type="slidenum">
              <a:rPr lang="en-US" smtClean="0"/>
              <a:t>‹#›</a:t>
            </a:fld>
            <a:endParaRPr lang="en-US" dirty="0"/>
          </a:p>
        </p:txBody>
      </p:sp>
    </p:spTree>
    <p:extLst>
      <p:ext uri="{BB962C8B-B14F-4D97-AF65-F5344CB8AC3E}">
        <p14:creationId xmlns:p14="http://schemas.microsoft.com/office/powerpoint/2010/main" val="99047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4DBF81-E95E-4A76-A47C-EA481D1C8073}" type="datetimeFigureOut">
              <a:rPr lang="en-US" smtClean="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66156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4DBF81-E95E-4A76-A47C-EA481D1C8073}" type="datetimeFigureOut">
              <a:rPr lang="en-US" smtClean="0"/>
              <a:t>12/4/2021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3DB761-FE6A-4780-994E-08EEF474BA74}"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95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utstat.toronto.edu/~brunner/oldclass/431s11/handouts/FactorAnalysis1.pdf" TargetMode="External"/><Relationship Id="rId2" Type="http://schemas.openxmlformats.org/officeDocument/2006/relationships/hyperlink" Target="https://www.qualtrics.com/experience-management/research/factor-analysi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8188"/>
            <a:ext cx="10058400" cy="3566160"/>
          </a:xfrm>
        </p:spPr>
        <p:txBody>
          <a:bodyPr anchor="ctr">
            <a:normAutofit/>
          </a:bodyPr>
          <a:lstStyle/>
          <a:p>
            <a:pPr algn="ctr"/>
            <a:r>
              <a:rPr lang="en-US" sz="3200" spc="0" dirty="0" smtClean="0">
                <a:solidFill>
                  <a:srgbClr val="0070C0"/>
                </a:solidFill>
                <a:latin typeface="Calibri" panose="020F0502020204030204" pitchFamily="34" charset="0"/>
                <a:cs typeface="Calibri" panose="020F0502020204030204" pitchFamily="34" charset="0"/>
              </a:rPr>
              <a:t>MBAN 6400</a:t>
            </a:r>
            <a:br>
              <a:rPr lang="en-US" sz="3200" spc="0" dirty="0" smtClean="0">
                <a:solidFill>
                  <a:srgbClr val="0070C0"/>
                </a:solidFill>
                <a:latin typeface="Calibri" panose="020F0502020204030204" pitchFamily="34" charset="0"/>
                <a:cs typeface="Calibri" panose="020F0502020204030204" pitchFamily="34" charset="0"/>
              </a:rPr>
            </a:br>
            <a:r>
              <a:rPr lang="en-US" sz="3200" spc="0" dirty="0" smtClean="0">
                <a:solidFill>
                  <a:srgbClr val="0070C0"/>
                </a:solidFill>
                <a:latin typeface="Calibri" panose="020F0502020204030204" pitchFamily="34" charset="0"/>
                <a:cs typeface="Calibri" panose="020F0502020204030204" pitchFamily="34" charset="0"/>
              </a:rPr>
              <a:t/>
            </a:r>
            <a:br>
              <a:rPr lang="en-US" sz="3200" spc="0" dirty="0" smtClean="0">
                <a:solidFill>
                  <a:srgbClr val="0070C0"/>
                </a:solidFill>
                <a:latin typeface="Calibri" panose="020F0502020204030204" pitchFamily="34" charset="0"/>
                <a:cs typeface="Calibri" panose="020F0502020204030204" pitchFamily="34" charset="0"/>
              </a:rPr>
            </a:br>
            <a:r>
              <a:rPr lang="en-US" sz="3200" spc="0" dirty="0" err="1" smtClean="0">
                <a:solidFill>
                  <a:srgbClr val="0070C0"/>
                </a:solidFill>
                <a:latin typeface="Calibri" panose="020F0502020204030204" pitchFamily="34" charset="0"/>
                <a:cs typeface="Calibri" panose="020F0502020204030204" pitchFamily="34" charset="0"/>
              </a:rPr>
              <a:t>S8</a:t>
            </a:r>
            <a:r>
              <a:rPr lang="en-US" sz="3200" spc="0" dirty="0" smtClean="0">
                <a:solidFill>
                  <a:srgbClr val="0070C0"/>
                </a:solidFill>
                <a:latin typeface="Calibri" panose="020F0502020204030204" pitchFamily="34" charset="0"/>
                <a:cs typeface="Calibri" panose="020F0502020204030204" pitchFamily="34" charset="0"/>
              </a:rPr>
              <a:t> – Factor Analysis (FA) </a:t>
            </a:r>
            <a:r>
              <a:rPr lang="en-US" sz="3200" spc="0" dirty="0" smtClean="0">
                <a:solidFill>
                  <a:srgbClr val="0070C0"/>
                </a:solidFill>
                <a:latin typeface="Calibri" panose="020F0502020204030204" pitchFamily="34" charset="0"/>
                <a:cs typeface="Calibri" panose="020F0502020204030204" pitchFamily="34" charset="0"/>
              </a:rPr>
              <a:t/>
            </a:r>
            <a:br>
              <a:rPr lang="en-US" sz="3200" spc="0" dirty="0" smtClean="0">
                <a:solidFill>
                  <a:srgbClr val="0070C0"/>
                </a:solidFill>
                <a:latin typeface="Calibri" panose="020F0502020204030204" pitchFamily="34" charset="0"/>
                <a:cs typeface="Calibri" panose="020F0502020204030204" pitchFamily="34" charset="0"/>
              </a:rPr>
            </a:br>
            <a:r>
              <a:rPr lang="en-US" sz="2400" spc="0" dirty="0" smtClean="0">
                <a:solidFill>
                  <a:srgbClr val="0070C0"/>
                </a:solidFill>
                <a:latin typeface="Calibri" panose="020F0502020204030204" pitchFamily="34" charset="0"/>
                <a:cs typeface="Calibri" panose="020F0502020204030204" pitchFamily="34" charset="0"/>
              </a:rPr>
              <a:t/>
            </a:r>
            <a:br>
              <a:rPr lang="en-US" sz="2400" spc="0" dirty="0" smtClean="0">
                <a:solidFill>
                  <a:srgbClr val="0070C0"/>
                </a:solidFill>
                <a:latin typeface="Calibri" panose="020F0502020204030204" pitchFamily="34" charset="0"/>
                <a:cs typeface="Calibri" panose="020F0502020204030204" pitchFamily="34" charset="0"/>
              </a:rPr>
            </a:br>
            <a:r>
              <a:rPr lang="en-US" sz="2800" spc="0" dirty="0" smtClean="0">
                <a:solidFill>
                  <a:schemeClr val="tx1"/>
                </a:solidFill>
                <a:latin typeface="Calibri" panose="020F0502020204030204" pitchFamily="34" charset="0"/>
                <a:cs typeface="Calibri" panose="020F0502020204030204" pitchFamily="34" charset="0"/>
              </a:rPr>
              <a:t>Hemant Sangwan</a:t>
            </a:r>
            <a:endParaRPr lang="en-US" sz="2800" spc="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300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Factor Analysis </a:t>
            </a:r>
            <a:r>
              <a:rPr lang="en-US" sz="3200" spc="0" dirty="0" smtClean="0">
                <a:solidFill>
                  <a:srgbClr val="0070C0"/>
                </a:solidFill>
                <a:latin typeface="Calibri" panose="020F0502020204030204" pitchFamily="34" charset="0"/>
                <a:cs typeface="Calibri" panose="020F0502020204030204" pitchFamily="34" charset="0"/>
              </a:rPr>
              <a:t>and other techniques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9857"/>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 expression of a factor equation appears similar to that of a linear regression, e.g., g</a:t>
            </a:r>
            <a:r>
              <a:rPr lang="en-US" sz="2400" baseline="-25000" dirty="0">
                <a:solidFill>
                  <a:schemeClr val="tx1"/>
                </a:solidFill>
                <a:latin typeface="Calibri" panose="020F0502020204030204" pitchFamily="34" charset="0"/>
                <a:cs typeface="Calibri" panose="020F0502020204030204" pitchFamily="34" charset="0"/>
                <a:sym typeface="EB Garamond"/>
              </a:rPr>
              <a:t>m</a:t>
            </a:r>
            <a:r>
              <a:rPr lang="en-US" sz="2400" dirty="0">
                <a:solidFill>
                  <a:schemeClr val="tx1"/>
                </a:solidFill>
                <a:latin typeface="Calibri" panose="020F0502020204030204" pitchFamily="34" charset="0"/>
                <a:cs typeface="Calibri" panose="020F0502020204030204" pitchFamily="34" charset="0"/>
                <a:sym typeface="EB Garamond"/>
              </a:rPr>
              <a:t>=0.75 I + </a:t>
            </a:r>
            <a:r>
              <a:rPr lang="en-US" sz="2400" dirty="0" smtClean="0">
                <a:solidFill>
                  <a:schemeClr val="tx1"/>
                </a:solidFill>
                <a:latin typeface="Calibri" panose="020F0502020204030204" pitchFamily="34" charset="0"/>
                <a:cs typeface="Calibri" panose="020F0502020204030204" pitchFamily="34" charset="0"/>
                <a:sym typeface="EB Garamond"/>
              </a:rPr>
              <a:t>w</a:t>
            </a:r>
            <a:r>
              <a:rPr lang="en-US" sz="2400" baseline="-25000" dirty="0" smtClean="0">
                <a:solidFill>
                  <a:schemeClr val="tx1"/>
                </a:solidFill>
                <a:latin typeface="Calibri" panose="020F0502020204030204" pitchFamily="34" charset="0"/>
                <a:cs typeface="Calibri" panose="020F0502020204030204" pitchFamily="34" charset="0"/>
                <a:sym typeface="EB Garamond"/>
              </a:rPr>
              <a:t>m</a:t>
            </a:r>
            <a:endParaRPr lang="en-US" sz="2400" baseline="-250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Is </a:t>
            </a:r>
            <a:r>
              <a:rPr lang="en-US" sz="2400" dirty="0">
                <a:solidFill>
                  <a:schemeClr val="tx1"/>
                </a:solidFill>
                <a:latin typeface="Calibri" panose="020F0502020204030204" pitchFamily="34" charset="0"/>
                <a:cs typeface="Calibri" panose="020F0502020204030204" pitchFamily="34" charset="0"/>
                <a:sym typeface="EB Garamond"/>
              </a:rPr>
              <a:t>factor analysis a special form a linear regression? Or are there significant differences between the two techniques? </a:t>
            </a:r>
            <a:endParaRPr lang="en-US" sz="2400" dirty="0" smtClean="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endParaRPr lang="en-US" sz="2400" dirty="0" smtClean="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Clustering: a large number of observations assigned to a few groups</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Factor: a large number of variables reduced to a few factors</a:t>
            </a:r>
          </a:p>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So </a:t>
            </a:r>
            <a:r>
              <a:rPr lang="en-US" sz="2400" dirty="0">
                <a:solidFill>
                  <a:schemeClr val="tx1"/>
                </a:solidFill>
                <a:latin typeface="Calibri" panose="020F0502020204030204" pitchFamily="34" charset="0"/>
                <a:cs typeface="Calibri" panose="020F0502020204030204" pitchFamily="34" charset="0"/>
                <a:sym typeface="EB Garamond"/>
              </a:rPr>
              <a:t>what are the differences between the two techniques?</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883011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Recommended Readings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What is factor analysis and how does it simplify research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findings?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Retrieved </a:t>
            </a:r>
            <a:r>
              <a:rPr lang="en-US" sz="1800" dirty="0">
                <a:solidFill>
                  <a:schemeClr val="tx1"/>
                </a:solidFill>
                <a:latin typeface="Calibri" panose="020F0502020204030204" pitchFamily="34" charset="0"/>
                <a:ea typeface="EB Garamond"/>
                <a:cs typeface="Calibri" panose="020F0502020204030204" pitchFamily="34" charset="0"/>
                <a:sym typeface="EB Garamond"/>
              </a:rPr>
              <a:t>from </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2"/>
              </a:rPr>
              <a:t>https://www.qualtrics.com/experience-management/research/factor-analysis</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hlinkClick r:id="rId2"/>
              </a:rPr>
              <a:t>/</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 </a:t>
            </a: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A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handout on Factor </a:t>
            </a:r>
            <a:r>
              <a:rPr lang="en-US" sz="1800" dirty="0">
                <a:solidFill>
                  <a:schemeClr val="tx1"/>
                </a:solidFill>
                <a:latin typeface="Calibri" panose="020F0502020204030204" pitchFamily="34" charset="0"/>
                <a:ea typeface="EB Garamond"/>
                <a:cs typeface="Calibri" panose="020F0502020204030204" pitchFamily="34" charset="0"/>
                <a:sym typeface="EB Garamond"/>
              </a:rPr>
              <a:t>A</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nalysis (U of T). </a:t>
            </a:r>
            <a:r>
              <a:rPr lang="en-US" sz="1800" dirty="0">
                <a:solidFill>
                  <a:schemeClr val="tx1"/>
                </a:solidFill>
                <a:latin typeface="Calibri" panose="020F0502020204030204" pitchFamily="34" charset="0"/>
                <a:ea typeface="EB Garamond"/>
                <a:cs typeface="Calibri" panose="020F0502020204030204" pitchFamily="34" charset="0"/>
                <a:sym typeface="EB Garamond"/>
              </a:rPr>
              <a:t>Retrieved </a:t>
            </a:r>
            <a:r>
              <a:rPr lang="en-US" sz="1800" dirty="0">
                <a:solidFill>
                  <a:schemeClr val="tx1"/>
                </a:solidFill>
                <a:latin typeface="Calibri" panose="020F0502020204030204" pitchFamily="34" charset="0"/>
                <a:ea typeface="EB Garamond"/>
                <a:cs typeface="Calibri" panose="020F0502020204030204" pitchFamily="34" charset="0"/>
                <a:sym typeface="EB Garamond"/>
              </a:rPr>
              <a:t>from </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3"/>
              </a:rPr>
              <a:t>http://www.utstat.toronto.edu/~</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hlinkClick r:id="rId3"/>
              </a:rPr>
              <a:t>brunner/oldclass/431s11/handouts/FactorAnalysis1.pdf</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 </a:t>
            </a: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156923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smtClean="0">
                <a:solidFill>
                  <a:srgbClr val="0070C0"/>
                </a:solidFill>
                <a:latin typeface="Calibri" panose="020F0502020204030204" pitchFamily="34" charset="0"/>
                <a:cs typeface="Calibri" panose="020F0502020204030204" pitchFamily="34" charset="0"/>
              </a:rPr>
              <a:t>Next Session</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7896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Agenda – </a:t>
            </a:r>
            <a:r>
              <a:rPr lang="en-US" sz="3200" spc="0" dirty="0">
                <a:solidFill>
                  <a:srgbClr val="0070C0"/>
                </a:solidFill>
                <a:latin typeface="Calibri" panose="020F0502020204030204" pitchFamily="34" charset="0"/>
                <a:cs typeface="Calibri" panose="020F0502020204030204" pitchFamily="34" charset="0"/>
              </a:rPr>
              <a:t>Factor Analysis (FA)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Fundamentals of </a:t>
            </a:r>
            <a:r>
              <a:rPr lang="en-US" sz="2400" dirty="0">
                <a:solidFill>
                  <a:srgbClr val="000000"/>
                </a:solidFill>
                <a:latin typeface="Calibri" panose="020F0502020204030204" pitchFamily="34" charset="0"/>
                <a:cs typeface="Calibri" panose="020F0502020204030204" pitchFamily="34" charset="0"/>
                <a:sym typeface="EB Garamond"/>
              </a:rPr>
              <a:t>Factor Analysis (FA) </a:t>
            </a:r>
            <a:r>
              <a:rPr lang="en-US" sz="2400" dirty="0" smtClean="0">
                <a:solidFill>
                  <a:srgbClr val="000000"/>
                </a:solidFill>
                <a:latin typeface="Calibri" panose="020F0502020204030204" pitchFamily="34" charset="0"/>
                <a:cs typeface="Calibri" panose="020F0502020204030204" pitchFamily="34" charset="0"/>
                <a:sym typeface="EB Garamond"/>
              </a:rPr>
              <a:t> </a:t>
            </a:r>
            <a:endParaRPr lang="en-US" sz="2400" dirty="0">
              <a:solidFill>
                <a:srgbClr val="000000"/>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defRPr/>
            </a:pPr>
            <a:r>
              <a:rPr lang="en-US" sz="1800" dirty="0" smtClean="0">
                <a:solidFill>
                  <a:schemeClr val="tx1"/>
                </a:solidFill>
                <a:latin typeface="Calibri" panose="020F0502020204030204" pitchFamily="34" charset="0"/>
                <a:cs typeface="Calibri" panose="020F0502020204030204" pitchFamily="34" charset="0"/>
                <a:sym typeface="EB Garamond"/>
              </a:rPr>
              <a:t>What is FA? </a:t>
            </a:r>
            <a:endParaRPr lang="en-US" sz="1800" dirty="0" smtClean="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defRPr/>
            </a:pPr>
            <a:r>
              <a:rPr lang="en-US" sz="1800" dirty="0" smtClean="0">
                <a:solidFill>
                  <a:schemeClr val="tx1"/>
                </a:solidFill>
                <a:latin typeface="Calibri" panose="020F0502020204030204" pitchFamily="34" charset="0"/>
                <a:cs typeface="Calibri" panose="020F0502020204030204" pitchFamily="34" charset="0"/>
                <a:sym typeface="EB Garamond"/>
              </a:rPr>
              <a:t>Importance of FA, with examples and applications</a:t>
            </a:r>
            <a:endParaRPr lang="en-US" sz="1800" dirty="0" smtClean="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defRPr/>
            </a:pPr>
            <a:r>
              <a:rPr lang="en-US" sz="1800" dirty="0" smtClean="0">
                <a:solidFill>
                  <a:schemeClr val="tx1"/>
                </a:solidFill>
                <a:latin typeface="Calibri" panose="020F0502020204030204" pitchFamily="34" charset="0"/>
                <a:cs typeface="Calibri" panose="020F0502020204030204" pitchFamily="34" charset="0"/>
                <a:sym typeface="EB Garamond"/>
              </a:rPr>
              <a:t>Algorithms for FA </a:t>
            </a:r>
            <a:endParaRPr lang="en-US" dirty="0" smtClean="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p:txBody>
      </p:sp>
    </p:spTree>
    <p:extLst>
      <p:ext uri="{BB962C8B-B14F-4D97-AF65-F5344CB8AC3E}">
        <p14:creationId xmlns:p14="http://schemas.microsoft.com/office/powerpoint/2010/main" val="2118934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Factor Analysis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9857"/>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Can we explain </a:t>
            </a:r>
            <a:r>
              <a:rPr lang="en-US" dirty="0" smtClean="0">
                <a:solidFill>
                  <a:schemeClr val="tx1"/>
                </a:solidFill>
                <a:latin typeface="Calibri" panose="020F0502020204030204" pitchFamily="34" charset="0"/>
                <a:cs typeface="Calibri" panose="020F0502020204030204" pitchFamily="34" charset="0"/>
                <a:sym typeface="EB Garamond"/>
              </a:rPr>
              <a:t>the performance </a:t>
            </a:r>
            <a:r>
              <a:rPr lang="en-US" dirty="0">
                <a:solidFill>
                  <a:schemeClr val="tx1"/>
                </a:solidFill>
                <a:latin typeface="Calibri" panose="020F0502020204030204" pitchFamily="34" charset="0"/>
                <a:cs typeface="Calibri" panose="020F0502020204030204" pitchFamily="34" charset="0"/>
                <a:sym typeface="EB Garamond"/>
              </a:rPr>
              <a:t>of a player based on underlying (unobserved) structure in data on health and game statistics? </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What are underlying (unobserved) traits which can drive </a:t>
            </a:r>
            <a:r>
              <a:rPr lang="en-US" dirty="0" smtClean="0">
                <a:solidFill>
                  <a:schemeClr val="tx1"/>
                </a:solidFill>
                <a:latin typeface="Calibri" panose="020F0502020204030204" pitchFamily="34" charset="0"/>
                <a:cs typeface="Calibri" panose="020F0502020204030204" pitchFamily="34" charset="0"/>
                <a:sym typeface="EB Garamond"/>
              </a:rPr>
              <a:t>and </a:t>
            </a:r>
            <a:r>
              <a:rPr lang="en-US" dirty="0">
                <a:solidFill>
                  <a:schemeClr val="tx1"/>
                </a:solidFill>
                <a:latin typeface="Calibri" panose="020F0502020204030204" pitchFamily="34" charset="0"/>
                <a:cs typeface="Calibri" panose="020F0502020204030204" pitchFamily="34" charset="0"/>
                <a:sym typeface="EB Garamond"/>
              </a:rPr>
              <a:t>explain your inclination toward one type of hobbies over other types? For example, reading, meditation, listening music vs socializing with friends, etc. </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Historically, FA was developed to explain students’ intelligence &amp; their performance in different </a:t>
            </a:r>
            <a:r>
              <a:rPr lang="en-US" dirty="0" smtClean="0">
                <a:solidFill>
                  <a:schemeClr val="tx1"/>
                </a:solidFill>
                <a:latin typeface="Calibri" panose="020F0502020204030204" pitchFamily="34" charset="0"/>
                <a:cs typeface="Calibri" panose="020F0502020204030204" pitchFamily="34" charset="0"/>
                <a:sym typeface="EB Garamond"/>
              </a:rPr>
              <a:t>courses</a:t>
            </a:r>
            <a:endParaRPr lang="en-US"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2901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Factor Analysis – Terminology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9857"/>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sym typeface="EB Garamond"/>
              </a:rPr>
              <a:t>A </a:t>
            </a:r>
            <a:r>
              <a:rPr lang="en-US" dirty="0">
                <a:solidFill>
                  <a:schemeClr val="tx1"/>
                </a:solidFill>
                <a:latin typeface="Calibri" panose="020F0502020204030204" pitchFamily="34" charset="0"/>
                <a:cs typeface="Calibri" panose="020F0502020204030204" pitchFamily="34" charset="0"/>
                <a:sym typeface="EB Garamond"/>
              </a:rPr>
              <a:t>student’s score in a course depends on intelligence and inclination (or aptitude), which is specific to the subject. For example, for 6 </a:t>
            </a:r>
            <a:r>
              <a:rPr lang="en-US" dirty="0" smtClean="0">
                <a:solidFill>
                  <a:schemeClr val="tx1"/>
                </a:solidFill>
                <a:latin typeface="Calibri" panose="020F0502020204030204" pitchFamily="34" charset="0"/>
                <a:cs typeface="Calibri" panose="020F0502020204030204" pitchFamily="34" charset="0"/>
                <a:sym typeface="EB Garamond"/>
              </a:rPr>
              <a:t>courses –</a:t>
            </a:r>
            <a:r>
              <a:rPr lang="en-US" dirty="0">
                <a:solidFill>
                  <a:schemeClr val="tx1"/>
                </a:solidFill>
                <a:latin typeface="Calibri" panose="020F0502020204030204" pitchFamily="34" charset="0"/>
                <a:cs typeface="Calibri" panose="020F0502020204030204" pitchFamily="34" charset="0"/>
                <a:sym typeface="EB Garamond"/>
              </a:rPr>
              <a:t> </a:t>
            </a:r>
            <a:r>
              <a:rPr lang="en-US" dirty="0" smtClean="0">
                <a:solidFill>
                  <a:schemeClr val="tx1"/>
                </a:solidFill>
                <a:latin typeface="Calibri" panose="020F0502020204030204" pitchFamily="34" charset="0"/>
                <a:cs typeface="Calibri" panose="020F0502020204030204" pitchFamily="34" charset="0"/>
                <a:sym typeface="EB Garamond"/>
              </a:rPr>
              <a:t>mathematics</a:t>
            </a:r>
            <a:r>
              <a:rPr lang="en-US" dirty="0">
                <a:solidFill>
                  <a:schemeClr val="tx1"/>
                </a:solidFill>
                <a:latin typeface="Calibri" panose="020F0502020204030204" pitchFamily="34" charset="0"/>
                <a:cs typeface="Calibri" panose="020F0502020204030204" pitchFamily="34" charset="0"/>
                <a:sym typeface="EB Garamond"/>
              </a:rPr>
              <a:t>, physics, chemistry, history, arts, </a:t>
            </a:r>
            <a:r>
              <a:rPr lang="en-US" dirty="0" smtClean="0">
                <a:solidFill>
                  <a:schemeClr val="tx1"/>
                </a:solidFill>
                <a:latin typeface="Calibri" panose="020F0502020204030204" pitchFamily="34" charset="0"/>
                <a:cs typeface="Calibri" panose="020F0502020204030204" pitchFamily="34" charset="0"/>
                <a:sym typeface="EB Garamond"/>
              </a:rPr>
              <a:t>and </a:t>
            </a:r>
            <a:r>
              <a:rPr lang="en-US" dirty="0">
                <a:solidFill>
                  <a:schemeClr val="tx1"/>
                </a:solidFill>
                <a:latin typeface="Calibri" panose="020F0502020204030204" pitchFamily="34" charset="0"/>
                <a:cs typeface="Calibri" panose="020F0502020204030204" pitchFamily="34" charset="0"/>
                <a:sym typeface="EB Garamond"/>
              </a:rPr>
              <a:t>language</a:t>
            </a:r>
          </a:p>
          <a:p>
            <a:pPr marL="1630352" lvl="5" indent="-317500">
              <a:lnSpc>
                <a:spcPct val="100000"/>
              </a:lnSpc>
              <a:spcBef>
                <a:spcPts val="0"/>
              </a:spcBef>
              <a:spcAft>
                <a:spcPts val="0"/>
              </a:spcAft>
              <a:buClr>
                <a:schemeClr val="dk2"/>
              </a:buClr>
              <a:buSzPts val="1400"/>
              <a:buFont typeface="EB Garamond"/>
              <a:buChar char="○"/>
            </a:pP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g</a:t>
            </a:r>
            <a:r>
              <a:rPr lang="en-US" sz="1600" baseline="-25000" dirty="0" smtClean="0">
                <a:solidFill>
                  <a:schemeClr val="tx1"/>
                </a:solidFill>
                <a:latin typeface="Calibri" panose="020F0502020204030204" pitchFamily="34" charset="0"/>
                <a:ea typeface="EB Garamond"/>
                <a:cs typeface="Calibri" panose="020F0502020204030204" pitchFamily="34" charset="0"/>
                <a:sym typeface="EB Garamond"/>
              </a:rPr>
              <a:t>subject</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=f(Intelligence</a:t>
            </a:r>
            <a:r>
              <a:rPr lang="en-US" sz="1600" dirty="0">
                <a:solidFill>
                  <a:schemeClr val="tx1"/>
                </a:solidFill>
                <a:latin typeface="Calibri" panose="020F0502020204030204" pitchFamily="34" charset="0"/>
                <a:ea typeface="EB Garamond"/>
                <a:cs typeface="Calibri" panose="020F0502020204030204" pitchFamily="34" charset="0"/>
                <a:sym typeface="EB Garamond"/>
              </a:rPr>
              <a:t>) + </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w</a:t>
            </a:r>
            <a:r>
              <a:rPr lang="en-US" sz="1600" baseline="-25000" dirty="0" smtClean="0">
                <a:solidFill>
                  <a:schemeClr val="tx1"/>
                </a:solidFill>
                <a:latin typeface="Calibri" panose="020F0502020204030204" pitchFamily="34" charset="0"/>
                <a:ea typeface="EB Garamond"/>
                <a:cs typeface="Calibri" panose="020F0502020204030204" pitchFamily="34" charset="0"/>
                <a:sym typeface="EB Garamond"/>
              </a:rPr>
              <a:t>subject</a:t>
            </a:r>
            <a:endParaRPr lang="en-US" sz="1600" baseline="-25000" dirty="0">
              <a:solidFill>
                <a:schemeClr val="tx1"/>
              </a:solidFill>
              <a:latin typeface="Calibri" panose="020F0502020204030204" pitchFamily="34" charset="0"/>
              <a:ea typeface="EB Garamond"/>
              <a:cs typeface="Calibri" panose="020F0502020204030204" pitchFamily="34" charset="0"/>
              <a:sym typeface="EB Garamond"/>
            </a:endParaRPr>
          </a:p>
          <a:p>
            <a:pPr marL="1755648" lvl="4" indent="0">
              <a:lnSpc>
                <a:spcPct val="100000"/>
              </a:lnSpc>
              <a:spcBef>
                <a:spcPts val="0"/>
              </a:spcBef>
              <a:spcAft>
                <a:spcPts val="0"/>
              </a:spcAft>
              <a:buNone/>
            </a:pPr>
            <a:endParaRPr lang="en-US" sz="1600" baseline="-25000" dirty="0">
              <a:solidFill>
                <a:schemeClr val="tx1"/>
              </a:solidFill>
              <a:latin typeface="Calibri" panose="020F0502020204030204" pitchFamily="34" charset="0"/>
              <a:ea typeface="EB Garamond"/>
              <a:cs typeface="Calibri" panose="020F0502020204030204" pitchFamily="34" charset="0"/>
              <a:sym typeface="EB Garamond"/>
            </a:endParaRPr>
          </a:p>
          <a:p>
            <a:pPr marL="1630352" lvl="5" indent="-317500">
              <a:lnSpc>
                <a:spcPct val="100000"/>
              </a:lnSpc>
              <a:spcBef>
                <a:spcPts val="0"/>
              </a:spcBef>
              <a:spcAft>
                <a:spcPts val="0"/>
              </a:spcAft>
              <a:buClr>
                <a:schemeClr val="dk2"/>
              </a:buClr>
              <a:buSzPts val="1400"/>
              <a:buFont typeface="EB Garamond"/>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 g</a:t>
            </a:r>
            <a:r>
              <a:rPr lang="en-US" sz="1600" baseline="-25000" dirty="0">
                <a:solidFill>
                  <a:schemeClr val="tx1"/>
                </a:solidFill>
                <a:latin typeface="Calibri" panose="020F0502020204030204" pitchFamily="34" charset="0"/>
                <a:ea typeface="EB Garamond"/>
                <a:cs typeface="Calibri" panose="020F0502020204030204" pitchFamily="34" charset="0"/>
                <a:sym typeface="EB Garamond"/>
              </a:rPr>
              <a:t>m</a:t>
            </a:r>
            <a:r>
              <a:rPr lang="en-US" sz="1600" dirty="0">
                <a:solidFill>
                  <a:schemeClr val="tx1"/>
                </a:solidFill>
                <a:latin typeface="Calibri" panose="020F0502020204030204" pitchFamily="34" charset="0"/>
                <a:ea typeface="EB Garamond"/>
                <a:cs typeface="Calibri" panose="020F0502020204030204" pitchFamily="34" charset="0"/>
                <a:sym typeface="EB Garamond"/>
              </a:rPr>
              <a:t>=0.75 I + w</a:t>
            </a:r>
            <a:r>
              <a:rPr lang="en-US" sz="1600" baseline="-25000" dirty="0">
                <a:solidFill>
                  <a:schemeClr val="tx1"/>
                </a:solidFill>
                <a:latin typeface="Calibri" panose="020F0502020204030204" pitchFamily="34" charset="0"/>
                <a:ea typeface="EB Garamond"/>
                <a:cs typeface="Calibri" panose="020F0502020204030204" pitchFamily="34" charset="0"/>
                <a:sym typeface="EB Garamond"/>
              </a:rPr>
              <a:t>m           </a:t>
            </a:r>
            <a:r>
              <a:rPr lang="en-US" sz="1600" dirty="0" err="1">
                <a:solidFill>
                  <a:schemeClr val="tx1"/>
                </a:solidFill>
                <a:latin typeface="Calibri" panose="020F0502020204030204" pitchFamily="34" charset="0"/>
                <a:ea typeface="EB Garamond"/>
                <a:cs typeface="Calibri" panose="020F0502020204030204" pitchFamily="34" charset="0"/>
                <a:sym typeface="EB Garamond"/>
              </a:rPr>
              <a:t>g</a:t>
            </a:r>
            <a:r>
              <a:rPr lang="en-US" sz="1600" baseline="-25000" dirty="0" err="1">
                <a:solidFill>
                  <a:schemeClr val="tx1"/>
                </a:solidFill>
                <a:latin typeface="Calibri" panose="020F0502020204030204" pitchFamily="34" charset="0"/>
                <a:ea typeface="EB Garamond"/>
                <a:cs typeface="Calibri" panose="020F0502020204030204" pitchFamily="34" charset="0"/>
                <a:sym typeface="EB Garamond"/>
              </a:rPr>
              <a:t>p</a:t>
            </a:r>
            <a:r>
              <a:rPr lang="en-US" sz="1600" dirty="0">
                <a:solidFill>
                  <a:schemeClr val="tx1"/>
                </a:solidFill>
                <a:latin typeface="Calibri" panose="020F0502020204030204" pitchFamily="34" charset="0"/>
                <a:ea typeface="EB Garamond"/>
                <a:cs typeface="Calibri" panose="020F0502020204030204" pitchFamily="34" charset="0"/>
                <a:sym typeface="EB Garamond"/>
              </a:rPr>
              <a:t>=0.55 I + w</a:t>
            </a:r>
            <a:r>
              <a:rPr lang="en-US" sz="1600" baseline="-25000" dirty="0">
                <a:solidFill>
                  <a:schemeClr val="tx1"/>
                </a:solidFill>
                <a:latin typeface="Calibri" panose="020F0502020204030204" pitchFamily="34" charset="0"/>
                <a:ea typeface="EB Garamond"/>
                <a:cs typeface="Calibri" panose="020F0502020204030204" pitchFamily="34" charset="0"/>
                <a:sym typeface="EB Garamond"/>
              </a:rPr>
              <a:t>p     		</a:t>
            </a:r>
            <a:r>
              <a:rPr lang="en-US" sz="1600" dirty="0" err="1">
                <a:solidFill>
                  <a:schemeClr val="tx1"/>
                </a:solidFill>
                <a:latin typeface="Calibri" panose="020F0502020204030204" pitchFamily="34" charset="0"/>
                <a:ea typeface="EB Garamond"/>
                <a:cs typeface="Calibri" panose="020F0502020204030204" pitchFamily="34" charset="0"/>
                <a:sym typeface="EB Garamond"/>
              </a:rPr>
              <a:t>g</a:t>
            </a:r>
            <a:r>
              <a:rPr lang="en-US" sz="1600" baseline="-25000" dirty="0" err="1">
                <a:solidFill>
                  <a:schemeClr val="tx1"/>
                </a:solidFill>
                <a:latin typeface="Calibri" panose="020F0502020204030204" pitchFamily="34" charset="0"/>
                <a:ea typeface="EB Garamond"/>
                <a:cs typeface="Calibri" panose="020F0502020204030204" pitchFamily="34" charset="0"/>
                <a:sym typeface="EB Garamond"/>
              </a:rPr>
              <a:t>c</a:t>
            </a:r>
            <a:r>
              <a:rPr lang="en-US" sz="1600" dirty="0">
                <a:solidFill>
                  <a:schemeClr val="tx1"/>
                </a:solidFill>
                <a:latin typeface="Calibri" panose="020F0502020204030204" pitchFamily="34" charset="0"/>
                <a:ea typeface="EB Garamond"/>
                <a:cs typeface="Calibri" panose="020F0502020204030204" pitchFamily="34" charset="0"/>
                <a:sym typeface="EB Garamond"/>
              </a:rPr>
              <a:t>=0.60 I + w</a:t>
            </a:r>
            <a:r>
              <a:rPr lang="en-US" sz="1600" baseline="-25000" dirty="0">
                <a:solidFill>
                  <a:schemeClr val="tx1"/>
                </a:solidFill>
                <a:latin typeface="Calibri" panose="020F0502020204030204" pitchFamily="34" charset="0"/>
                <a:ea typeface="EB Garamond"/>
                <a:cs typeface="Calibri" panose="020F0502020204030204" pitchFamily="34" charset="0"/>
                <a:sym typeface="EB Garamond"/>
              </a:rPr>
              <a:t>c </a:t>
            </a:r>
          </a:p>
          <a:p>
            <a:pPr marL="1755648" lvl="4" indent="0">
              <a:lnSpc>
                <a:spcPct val="100000"/>
              </a:lnSpc>
              <a:spcBef>
                <a:spcPts val="0"/>
              </a:spcBef>
              <a:spcAft>
                <a:spcPts val="0"/>
              </a:spcAft>
              <a:buNone/>
            </a:pPr>
            <a:endParaRPr lang="en-US" sz="1600" baseline="-25000" dirty="0">
              <a:solidFill>
                <a:schemeClr val="tx1"/>
              </a:solidFill>
              <a:latin typeface="Calibri" panose="020F0502020204030204" pitchFamily="34" charset="0"/>
              <a:ea typeface="EB Garamond"/>
              <a:cs typeface="Calibri" panose="020F0502020204030204" pitchFamily="34" charset="0"/>
              <a:sym typeface="EB Garamond"/>
            </a:endParaRPr>
          </a:p>
          <a:p>
            <a:pPr marL="1630352" lvl="5" indent="-317500">
              <a:lnSpc>
                <a:spcPct val="100000"/>
              </a:lnSpc>
              <a:spcBef>
                <a:spcPts val="0"/>
              </a:spcBef>
              <a:spcAft>
                <a:spcPts val="0"/>
              </a:spcAft>
              <a:buClr>
                <a:schemeClr val="dk2"/>
              </a:buClr>
              <a:buSzPts val="1400"/>
              <a:buFont typeface="EB Garamond"/>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 </a:t>
            </a:r>
            <a:r>
              <a:rPr lang="en-US" sz="1600" dirty="0" err="1">
                <a:solidFill>
                  <a:schemeClr val="tx1"/>
                </a:solidFill>
                <a:latin typeface="Calibri" panose="020F0502020204030204" pitchFamily="34" charset="0"/>
                <a:ea typeface="EB Garamond"/>
                <a:cs typeface="Calibri" panose="020F0502020204030204" pitchFamily="34" charset="0"/>
                <a:sym typeface="EB Garamond"/>
              </a:rPr>
              <a:t>g</a:t>
            </a:r>
            <a:r>
              <a:rPr lang="en-US" sz="1600" baseline="-25000" dirty="0" err="1">
                <a:solidFill>
                  <a:schemeClr val="tx1"/>
                </a:solidFill>
                <a:latin typeface="Calibri" panose="020F0502020204030204" pitchFamily="34" charset="0"/>
                <a:ea typeface="EB Garamond"/>
                <a:cs typeface="Calibri" panose="020F0502020204030204" pitchFamily="34" charset="0"/>
                <a:sym typeface="EB Garamond"/>
              </a:rPr>
              <a:t>h</a:t>
            </a:r>
            <a:r>
              <a:rPr lang="en-US" sz="1600" dirty="0">
                <a:solidFill>
                  <a:schemeClr val="tx1"/>
                </a:solidFill>
                <a:latin typeface="Calibri" panose="020F0502020204030204" pitchFamily="34" charset="0"/>
                <a:ea typeface="EB Garamond"/>
                <a:cs typeface="Calibri" panose="020F0502020204030204" pitchFamily="34" charset="0"/>
                <a:sym typeface="EB Garamond"/>
              </a:rPr>
              <a:t>=0.80 I + w</a:t>
            </a:r>
            <a:r>
              <a:rPr lang="en-US" sz="1600" baseline="-25000" dirty="0">
                <a:solidFill>
                  <a:schemeClr val="tx1"/>
                </a:solidFill>
                <a:latin typeface="Calibri" panose="020F0502020204030204" pitchFamily="34" charset="0"/>
                <a:ea typeface="EB Garamond"/>
                <a:cs typeface="Calibri" panose="020F0502020204030204" pitchFamily="34" charset="0"/>
                <a:sym typeface="EB Garamond"/>
              </a:rPr>
              <a:t>h              </a:t>
            </a:r>
            <a:r>
              <a:rPr lang="en-US" sz="1600" dirty="0" err="1">
                <a:solidFill>
                  <a:schemeClr val="tx1"/>
                </a:solidFill>
                <a:latin typeface="Calibri" panose="020F0502020204030204" pitchFamily="34" charset="0"/>
                <a:ea typeface="EB Garamond"/>
                <a:cs typeface="Calibri" panose="020F0502020204030204" pitchFamily="34" charset="0"/>
                <a:sym typeface="EB Garamond"/>
              </a:rPr>
              <a:t>g</a:t>
            </a:r>
            <a:r>
              <a:rPr lang="en-US" sz="1600" baseline="-25000" dirty="0" err="1">
                <a:solidFill>
                  <a:schemeClr val="tx1"/>
                </a:solidFill>
                <a:latin typeface="Calibri" panose="020F0502020204030204" pitchFamily="34" charset="0"/>
                <a:ea typeface="EB Garamond"/>
                <a:cs typeface="Calibri" panose="020F0502020204030204" pitchFamily="34" charset="0"/>
                <a:sym typeface="EB Garamond"/>
              </a:rPr>
              <a:t>a</a:t>
            </a:r>
            <a:r>
              <a:rPr lang="en-US" sz="1600" dirty="0">
                <a:solidFill>
                  <a:schemeClr val="tx1"/>
                </a:solidFill>
                <a:latin typeface="Calibri" panose="020F0502020204030204" pitchFamily="34" charset="0"/>
                <a:ea typeface="EB Garamond"/>
                <a:cs typeface="Calibri" panose="020F0502020204030204" pitchFamily="34" charset="0"/>
                <a:sym typeface="EB Garamond"/>
              </a:rPr>
              <a:t>=0.25 I + w</a:t>
            </a:r>
            <a:r>
              <a:rPr lang="en-US" sz="1600" baseline="-25000" dirty="0">
                <a:solidFill>
                  <a:schemeClr val="tx1"/>
                </a:solidFill>
                <a:latin typeface="Calibri" panose="020F0502020204030204" pitchFamily="34" charset="0"/>
                <a:ea typeface="EB Garamond"/>
                <a:cs typeface="Calibri" panose="020F0502020204030204" pitchFamily="34" charset="0"/>
                <a:sym typeface="EB Garamond"/>
              </a:rPr>
              <a:t>a    		 </a:t>
            </a:r>
            <a:r>
              <a:rPr lang="en-US" sz="1600" dirty="0" err="1">
                <a:solidFill>
                  <a:schemeClr val="tx1"/>
                </a:solidFill>
                <a:latin typeface="Calibri" panose="020F0502020204030204" pitchFamily="34" charset="0"/>
                <a:ea typeface="EB Garamond"/>
                <a:cs typeface="Calibri" panose="020F0502020204030204" pitchFamily="34" charset="0"/>
                <a:sym typeface="EB Garamond"/>
              </a:rPr>
              <a:t>g</a:t>
            </a:r>
            <a:r>
              <a:rPr lang="en-US" sz="1600" baseline="-25000" dirty="0" err="1">
                <a:solidFill>
                  <a:schemeClr val="tx1"/>
                </a:solidFill>
                <a:latin typeface="Calibri" panose="020F0502020204030204" pitchFamily="34" charset="0"/>
                <a:ea typeface="EB Garamond"/>
                <a:cs typeface="Calibri" panose="020F0502020204030204" pitchFamily="34" charset="0"/>
                <a:sym typeface="EB Garamond"/>
              </a:rPr>
              <a:t>l</a:t>
            </a:r>
            <a:r>
              <a:rPr lang="en-US" sz="1600" dirty="0">
                <a:solidFill>
                  <a:schemeClr val="tx1"/>
                </a:solidFill>
                <a:latin typeface="Calibri" panose="020F0502020204030204" pitchFamily="34" charset="0"/>
                <a:ea typeface="EB Garamond"/>
                <a:cs typeface="Calibri" panose="020F0502020204030204" pitchFamily="34" charset="0"/>
                <a:sym typeface="EB Garamond"/>
              </a:rPr>
              <a:t>=0.50 I + w</a:t>
            </a:r>
            <a:r>
              <a:rPr lang="en-US" sz="1600" baseline="-25000" dirty="0">
                <a:solidFill>
                  <a:schemeClr val="tx1"/>
                </a:solidFill>
                <a:latin typeface="Calibri" panose="020F0502020204030204" pitchFamily="34" charset="0"/>
                <a:ea typeface="EB Garamond"/>
                <a:cs typeface="Calibri" panose="020F0502020204030204" pitchFamily="34" charset="0"/>
                <a:sym typeface="EB Garamond"/>
              </a:rPr>
              <a:t>l </a:t>
            </a:r>
          </a:p>
          <a:p>
            <a:pPr marL="914400" lvl="1" indent="-365760">
              <a:lnSpc>
                <a:spcPct val="100000"/>
              </a:lnSpc>
              <a:spcBef>
                <a:spcPts val="0"/>
              </a:spcBef>
              <a:buClrTx/>
              <a:buSzPct val="100000"/>
              <a:buFont typeface="Arial" panose="020B0604020202020204" pitchFamily="34" charset="0"/>
              <a:buChar char="•"/>
            </a:pPr>
            <a:endParaRPr lang="en-US" dirty="0" smtClean="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sym typeface="EB Garamond"/>
              </a:rPr>
              <a:t>Terminology </a:t>
            </a:r>
            <a:r>
              <a:rPr lang="en-US" dirty="0">
                <a:solidFill>
                  <a:schemeClr val="tx1"/>
                </a:solidFill>
                <a:latin typeface="Calibri" panose="020F0502020204030204" pitchFamily="34" charset="0"/>
                <a:cs typeface="Calibri" panose="020F0502020204030204" pitchFamily="34" charset="0"/>
                <a:sym typeface="EB Garamond"/>
              </a:rPr>
              <a:t>in FA</a:t>
            </a: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Score </a:t>
            </a:r>
            <a:r>
              <a:rPr lang="en-US" sz="1800" dirty="0">
                <a:solidFill>
                  <a:schemeClr val="tx1"/>
                </a:solidFill>
                <a:latin typeface="Calibri" panose="020F0502020204030204" pitchFamily="34" charset="0"/>
                <a:ea typeface="EB Garamond"/>
                <a:cs typeface="Calibri" panose="020F0502020204030204" pitchFamily="34" charset="0"/>
                <a:sym typeface="EB Garamond"/>
              </a:rPr>
              <a:t>in a course gsubject is an </a:t>
            </a:r>
            <a:r>
              <a:rPr lang="en-US" sz="1800" b="1" dirty="0">
                <a:solidFill>
                  <a:schemeClr val="tx1"/>
                </a:solidFill>
                <a:latin typeface="Calibri" panose="020F0502020204030204" pitchFamily="34" charset="0"/>
                <a:ea typeface="EB Garamond"/>
                <a:cs typeface="Calibri" panose="020F0502020204030204" pitchFamily="34" charset="0"/>
                <a:sym typeface="EB Garamond"/>
              </a:rPr>
              <a:t>indicator</a:t>
            </a:r>
            <a:r>
              <a:rPr lang="en-US" sz="1800" dirty="0">
                <a:solidFill>
                  <a:schemeClr val="tx1"/>
                </a:solidFill>
                <a:latin typeface="Calibri" panose="020F0502020204030204" pitchFamily="34" charset="0"/>
                <a:ea typeface="EB Garamond"/>
                <a:cs typeface="Calibri" panose="020F0502020204030204" pitchFamily="34" charset="0"/>
                <a:sym typeface="EB Garamond"/>
              </a:rPr>
              <a:t>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of </a:t>
            </a:r>
            <a:r>
              <a:rPr lang="en-US" sz="1800" dirty="0">
                <a:solidFill>
                  <a:schemeClr val="tx1"/>
                </a:solidFill>
                <a:latin typeface="Calibri" panose="020F0502020204030204" pitchFamily="34" charset="0"/>
                <a:ea typeface="EB Garamond"/>
                <a:cs typeface="Calibri" panose="020F0502020204030204" pitchFamily="34" charset="0"/>
                <a:sym typeface="EB Garamond"/>
              </a:rPr>
              <a:t>intelligence, I. </a:t>
            </a:r>
            <a:r>
              <a:rPr lang="en-US" sz="1800" dirty="0">
                <a:solidFill>
                  <a:schemeClr val="tx1"/>
                </a:solidFill>
                <a:latin typeface="Calibri" panose="020F0502020204030204" pitchFamily="34" charset="0"/>
                <a:ea typeface="EB Garamond"/>
                <a:cs typeface="Calibri" panose="020F0502020204030204" pitchFamily="34" charset="0"/>
                <a:sym typeface="EB Garamond"/>
              </a:rPr>
              <a:t>Indicator is observed data</a:t>
            </a: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I = Intelligence level, a factor which affects scores in ALL courses, i.e., </a:t>
            </a:r>
            <a:r>
              <a:rPr lang="en-US" sz="1800" b="1" dirty="0">
                <a:solidFill>
                  <a:schemeClr val="tx1"/>
                </a:solidFill>
                <a:latin typeface="Calibri" panose="020F0502020204030204" pitchFamily="34" charset="0"/>
                <a:ea typeface="EB Garamond"/>
                <a:cs typeface="Calibri" panose="020F0502020204030204" pitchFamily="34" charset="0"/>
                <a:sym typeface="EB Garamond"/>
              </a:rPr>
              <a:t>common factor</a:t>
            </a: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I is also </a:t>
            </a:r>
            <a:r>
              <a:rPr lang="en-US" sz="1800" b="1" dirty="0">
                <a:solidFill>
                  <a:schemeClr val="tx1"/>
                </a:solidFill>
                <a:latin typeface="Calibri" panose="020F0502020204030204" pitchFamily="34" charset="0"/>
                <a:ea typeface="EB Garamond"/>
                <a:cs typeface="Calibri" panose="020F0502020204030204" pitchFamily="34" charset="0"/>
                <a:sym typeface="EB Garamond"/>
              </a:rPr>
              <a:t>unobserved</a:t>
            </a:r>
            <a:r>
              <a:rPr lang="en-US" sz="1800" dirty="0">
                <a:solidFill>
                  <a:schemeClr val="tx1"/>
                </a:solidFill>
                <a:latin typeface="Calibri" panose="020F0502020204030204" pitchFamily="34" charset="0"/>
                <a:ea typeface="EB Garamond"/>
                <a:cs typeface="Calibri" panose="020F0502020204030204" pitchFamily="34" charset="0"/>
                <a:sym typeface="EB Garamond"/>
              </a:rPr>
              <a:t> or </a:t>
            </a:r>
            <a:r>
              <a:rPr lang="en-US" sz="1800" b="1" dirty="0">
                <a:solidFill>
                  <a:schemeClr val="tx1"/>
                </a:solidFill>
                <a:latin typeface="Calibri" panose="020F0502020204030204" pitchFamily="34" charset="0"/>
                <a:ea typeface="EB Garamond"/>
                <a:cs typeface="Calibri" panose="020F0502020204030204" pitchFamily="34" charset="0"/>
                <a:sym typeface="EB Garamond"/>
              </a:rPr>
              <a:t>latent</a:t>
            </a:r>
            <a:r>
              <a:rPr lang="en-US" sz="1800" dirty="0">
                <a:solidFill>
                  <a:schemeClr val="tx1"/>
                </a:solidFill>
                <a:latin typeface="Calibri" panose="020F0502020204030204" pitchFamily="34" charset="0"/>
                <a:ea typeface="EB Garamond"/>
                <a:cs typeface="Calibri" panose="020F0502020204030204" pitchFamily="34" charset="0"/>
                <a:sym typeface="EB Garamond"/>
              </a:rPr>
              <a:t> factor</a:t>
            </a: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w</a:t>
            </a:r>
            <a:r>
              <a:rPr lang="en-US" sz="1800" baseline="-25000" dirty="0">
                <a:solidFill>
                  <a:schemeClr val="tx1"/>
                </a:solidFill>
                <a:latin typeface="Calibri" panose="020F0502020204030204" pitchFamily="34" charset="0"/>
                <a:ea typeface="EB Garamond"/>
                <a:cs typeface="Calibri" panose="020F0502020204030204" pitchFamily="34" charset="0"/>
                <a:sym typeface="EB Garamond"/>
              </a:rPr>
              <a:t>subject</a:t>
            </a:r>
            <a:r>
              <a:rPr lang="en-US" sz="1800" dirty="0">
                <a:solidFill>
                  <a:schemeClr val="tx1"/>
                </a:solidFill>
                <a:latin typeface="Calibri" panose="020F0502020204030204" pitchFamily="34" charset="0"/>
                <a:ea typeface="EB Garamond"/>
                <a:cs typeface="Calibri" panose="020F0502020204030204" pitchFamily="34" charset="0"/>
                <a:sym typeface="EB Garamond"/>
              </a:rPr>
              <a:t>  is </a:t>
            </a:r>
            <a:r>
              <a:rPr lang="en-US" sz="1800" b="1" dirty="0">
                <a:solidFill>
                  <a:schemeClr val="tx1"/>
                </a:solidFill>
                <a:latin typeface="Calibri" panose="020F0502020204030204" pitchFamily="34" charset="0"/>
                <a:ea typeface="EB Garamond"/>
                <a:cs typeface="Calibri" panose="020F0502020204030204" pitchFamily="34" charset="0"/>
                <a:sym typeface="EB Garamond"/>
              </a:rPr>
              <a:t>aptitude</a:t>
            </a:r>
            <a:r>
              <a:rPr lang="en-US" sz="1800" dirty="0">
                <a:solidFill>
                  <a:schemeClr val="tx1"/>
                </a:solidFill>
                <a:latin typeface="Calibri" panose="020F0502020204030204" pitchFamily="34" charset="0"/>
                <a:ea typeface="EB Garamond"/>
                <a:cs typeface="Calibri" panose="020F0502020204030204" pitchFamily="34" charset="0"/>
                <a:sym typeface="EB Garamond"/>
              </a:rPr>
              <a:t> for the course, a factor </a:t>
            </a:r>
            <a:r>
              <a:rPr lang="en-US" sz="1800" b="1" dirty="0">
                <a:solidFill>
                  <a:schemeClr val="tx1"/>
                </a:solidFill>
                <a:latin typeface="Calibri" panose="020F0502020204030204" pitchFamily="34" charset="0"/>
                <a:ea typeface="EB Garamond"/>
                <a:cs typeface="Calibri" panose="020F0502020204030204" pitchFamily="34" charset="0"/>
                <a:sym typeface="EB Garamond"/>
              </a:rPr>
              <a:t>specific</a:t>
            </a:r>
            <a:r>
              <a:rPr lang="en-US" sz="1800" dirty="0">
                <a:solidFill>
                  <a:schemeClr val="tx1"/>
                </a:solidFill>
                <a:latin typeface="Calibri" panose="020F0502020204030204" pitchFamily="34" charset="0"/>
                <a:ea typeface="EB Garamond"/>
                <a:cs typeface="Calibri" panose="020F0502020204030204" pitchFamily="34" charset="0"/>
                <a:sym typeface="EB Garamond"/>
              </a:rPr>
              <a:t> to the course. </a:t>
            </a:r>
            <a:r>
              <a:rPr lang="en-US" sz="1800" b="1" dirty="0">
                <a:solidFill>
                  <a:schemeClr val="tx1"/>
                </a:solidFill>
                <a:latin typeface="Calibri" panose="020F0502020204030204" pitchFamily="34" charset="0"/>
                <a:ea typeface="EB Garamond"/>
                <a:cs typeface="Calibri" panose="020F0502020204030204" pitchFamily="34" charset="0"/>
                <a:sym typeface="EB Garamond"/>
              </a:rPr>
              <a:t>Unobserved</a:t>
            </a: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Coefficient 0.75, 0.55,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etc. </a:t>
            </a:r>
            <a:r>
              <a:rPr lang="en-US" sz="1800" dirty="0">
                <a:solidFill>
                  <a:schemeClr val="tx1"/>
                </a:solidFill>
                <a:latin typeface="Calibri" panose="020F0502020204030204" pitchFamily="34" charset="0"/>
                <a:ea typeface="EB Garamond"/>
                <a:cs typeface="Calibri" panose="020F0502020204030204" pitchFamily="34" charset="0"/>
                <a:sym typeface="EB Garamond"/>
              </a:rPr>
              <a:t>are </a:t>
            </a:r>
            <a:r>
              <a:rPr lang="en-US" sz="1800" b="1" dirty="0">
                <a:solidFill>
                  <a:schemeClr val="tx1"/>
                </a:solidFill>
                <a:latin typeface="Calibri" panose="020F0502020204030204" pitchFamily="34" charset="0"/>
                <a:ea typeface="EB Garamond"/>
                <a:cs typeface="Calibri" panose="020F0502020204030204" pitchFamily="34" charset="0"/>
                <a:sym typeface="EB Garamond"/>
              </a:rPr>
              <a:t>pattern loadings</a:t>
            </a: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Correlation (g, I) = </a:t>
            </a:r>
            <a:r>
              <a:rPr lang="en-US" sz="1800" b="1" dirty="0">
                <a:solidFill>
                  <a:schemeClr val="tx1"/>
                </a:solidFill>
                <a:latin typeface="Calibri" panose="020F0502020204030204" pitchFamily="34" charset="0"/>
                <a:ea typeface="EB Garamond"/>
                <a:cs typeface="Calibri" panose="020F0502020204030204" pitchFamily="34" charset="0"/>
                <a:sym typeface="EB Garamond"/>
              </a:rPr>
              <a:t>Structural loading</a:t>
            </a:r>
            <a:r>
              <a:rPr lang="en-US" sz="1800" dirty="0">
                <a:solidFill>
                  <a:schemeClr val="tx1"/>
                </a:solidFill>
                <a:latin typeface="Calibri" panose="020F0502020204030204" pitchFamily="34" charset="0"/>
                <a:ea typeface="EB Garamond"/>
                <a:cs typeface="Calibri" panose="020F0502020204030204" pitchFamily="34" charset="0"/>
                <a:sym typeface="EB Garamond"/>
              </a:rPr>
              <a:t>= simple correlation between (indicator, factor)</a:t>
            </a:r>
          </a:p>
          <a:p>
            <a:pPr marL="914400" lvl="1" indent="-365760">
              <a:lnSpc>
                <a:spcPct val="100000"/>
              </a:lnSpc>
              <a:spcBef>
                <a:spcPts val="0"/>
              </a:spcBef>
              <a:buClrTx/>
              <a:buSzPct val="100000"/>
              <a:buFont typeface="Arial" panose="020B0604020202020204" pitchFamily="34" charset="0"/>
              <a:buChar char="•"/>
            </a:pPr>
            <a:endParaRPr lang="en-US" dirty="0" smtClean="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43637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Factor Analysis – Terminology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9857"/>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sym typeface="EB Garamond"/>
              </a:rPr>
              <a:t>Terminology </a:t>
            </a:r>
            <a:r>
              <a:rPr lang="en-US" dirty="0">
                <a:solidFill>
                  <a:schemeClr val="tx1"/>
                </a:solidFill>
                <a:latin typeface="Calibri" panose="020F0502020204030204" pitchFamily="34" charset="0"/>
                <a:cs typeface="Calibri" panose="020F0502020204030204" pitchFamily="34" charset="0"/>
                <a:sym typeface="EB Garamond"/>
              </a:rPr>
              <a:t>in FA</a:t>
            </a:r>
          </a:p>
          <a:p>
            <a:pPr marL="2230352" lvl="8"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Var (g</a:t>
            </a:r>
            <a:r>
              <a:rPr lang="en-US" sz="1800" baseline="-25000" dirty="0">
                <a:solidFill>
                  <a:schemeClr val="tx1"/>
                </a:solidFill>
                <a:latin typeface="Calibri" panose="020F0502020204030204" pitchFamily="34" charset="0"/>
                <a:ea typeface="EB Garamond"/>
                <a:cs typeface="Calibri" panose="020F0502020204030204" pitchFamily="34" charset="0"/>
                <a:sym typeface="EB Garamond"/>
              </a:rPr>
              <a:t>subject</a:t>
            </a:r>
            <a:r>
              <a:rPr lang="en-US" sz="1800" dirty="0">
                <a:solidFill>
                  <a:schemeClr val="tx1"/>
                </a:solidFill>
                <a:latin typeface="Calibri" panose="020F0502020204030204" pitchFamily="34" charset="0"/>
                <a:ea typeface="EB Garamond"/>
                <a:cs typeface="Calibri" panose="020F0502020204030204" pitchFamily="34" charset="0"/>
                <a:sym typeface="EB Garamond"/>
              </a:rPr>
              <a:t>)=Var (f(Intelligence)) + Var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w</a:t>
            </a:r>
            <a:r>
              <a:rPr lang="en-US" sz="1800" baseline="-25000" dirty="0" smtClean="0">
                <a:solidFill>
                  <a:schemeClr val="tx1"/>
                </a:solidFill>
                <a:latin typeface="Calibri" panose="020F0502020204030204" pitchFamily="34" charset="0"/>
                <a:ea typeface="EB Garamond"/>
                <a:cs typeface="Calibri" panose="020F0502020204030204" pitchFamily="34" charset="0"/>
                <a:sym typeface="EB Garamond"/>
              </a:rPr>
              <a:t>subject</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a:t>
            </a:r>
          </a:p>
          <a:p>
            <a:pPr marL="2230352" lvl="8" indent="-342900">
              <a:lnSpc>
                <a:spcPct val="100000"/>
              </a:lnSpc>
              <a:spcBef>
                <a:spcPts val="0"/>
              </a:spcBef>
              <a:spcAft>
                <a:spcPts val="0"/>
              </a:spcAft>
              <a:buClr>
                <a:schemeClr val="tx1"/>
              </a:buClr>
              <a:buSzPct val="80000"/>
              <a:buFont typeface="Courier New" panose="02070309020205020404" pitchFamily="49" charset="0"/>
              <a:buChar char="o"/>
            </a:pPr>
            <a:endParaRPr lang="en-US" sz="1800" dirty="0" smtClean="0">
              <a:solidFill>
                <a:schemeClr val="tx1"/>
              </a:solidFill>
              <a:latin typeface="Calibri" panose="020F0502020204030204" pitchFamily="34" charset="0"/>
              <a:ea typeface="EB Garamond"/>
              <a:cs typeface="Calibri" panose="020F0502020204030204" pitchFamily="34" charset="0"/>
              <a:sym typeface="EB Garamond"/>
            </a:endParaRPr>
          </a:p>
          <a:p>
            <a:pPr marL="2230352" lvl="8"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Var </a:t>
            </a:r>
            <a:r>
              <a:rPr lang="en-US" sz="1800" dirty="0">
                <a:solidFill>
                  <a:schemeClr val="tx1"/>
                </a:solidFill>
                <a:latin typeface="Calibri" panose="020F0502020204030204" pitchFamily="34" charset="0"/>
                <a:ea typeface="EB Garamond"/>
                <a:cs typeface="Calibri" panose="020F0502020204030204" pitchFamily="34" charset="0"/>
                <a:sym typeface="EB Garamond"/>
              </a:rPr>
              <a:t>(f(Intelligence))= variance due to common factor or </a:t>
            </a:r>
            <a:r>
              <a:rPr lang="en-US" sz="1800" i="1" dirty="0" smtClean="0">
                <a:solidFill>
                  <a:schemeClr val="tx1"/>
                </a:solidFill>
                <a:latin typeface="Calibri" panose="020F0502020204030204" pitchFamily="34" charset="0"/>
                <a:ea typeface="EB Garamond"/>
                <a:cs typeface="Calibri" panose="020F0502020204030204" pitchFamily="34" charset="0"/>
                <a:sym typeface="EB Garamond"/>
              </a:rPr>
              <a:t>communality</a:t>
            </a:r>
          </a:p>
          <a:p>
            <a:pPr marL="2230352" lvl="8"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Var </a:t>
            </a:r>
            <a:r>
              <a:rPr lang="en-US" sz="1800" dirty="0">
                <a:solidFill>
                  <a:schemeClr val="tx1"/>
                </a:solidFill>
                <a:latin typeface="Calibri" panose="020F0502020204030204" pitchFamily="34" charset="0"/>
                <a:ea typeface="EB Garamond"/>
                <a:cs typeface="Calibri" panose="020F0502020204030204" pitchFamily="34" charset="0"/>
                <a:sym typeface="EB Garamond"/>
              </a:rPr>
              <a:t>(w</a:t>
            </a:r>
            <a:r>
              <a:rPr lang="en-US" sz="1800" baseline="-25000" dirty="0">
                <a:solidFill>
                  <a:schemeClr val="tx1"/>
                </a:solidFill>
                <a:latin typeface="Calibri" panose="020F0502020204030204" pitchFamily="34" charset="0"/>
                <a:ea typeface="EB Garamond"/>
                <a:cs typeface="Calibri" panose="020F0502020204030204" pitchFamily="34" charset="0"/>
                <a:sym typeface="EB Garamond"/>
              </a:rPr>
              <a:t>subject</a:t>
            </a:r>
            <a:r>
              <a:rPr lang="en-US" sz="1800" dirty="0">
                <a:solidFill>
                  <a:schemeClr val="tx1"/>
                </a:solidFill>
                <a:latin typeface="Calibri" panose="020F0502020204030204" pitchFamily="34" charset="0"/>
                <a:ea typeface="EB Garamond"/>
                <a:cs typeface="Calibri" panose="020F0502020204030204" pitchFamily="34" charset="0"/>
                <a:sym typeface="EB Garamond"/>
              </a:rPr>
              <a:t>)= variance due to specific factor or </a:t>
            </a:r>
            <a:r>
              <a:rPr lang="en-US" sz="1800" i="1" dirty="0">
                <a:solidFill>
                  <a:schemeClr val="tx1"/>
                </a:solidFill>
                <a:latin typeface="Calibri" panose="020F0502020204030204" pitchFamily="34" charset="0"/>
                <a:ea typeface="EB Garamond"/>
                <a:cs typeface="Calibri" panose="020F0502020204030204" pitchFamily="34" charset="0"/>
                <a:sym typeface="EB Garamond"/>
              </a:rPr>
              <a:t>unique </a:t>
            </a:r>
            <a:r>
              <a:rPr lang="en-US" sz="1800" dirty="0">
                <a:solidFill>
                  <a:schemeClr val="tx1"/>
                </a:solidFill>
                <a:latin typeface="Calibri" panose="020F0502020204030204" pitchFamily="34" charset="0"/>
                <a:ea typeface="EB Garamond"/>
                <a:cs typeface="Calibri" panose="020F0502020204030204" pitchFamily="34" charset="0"/>
                <a:sym typeface="EB Garamond"/>
              </a:rPr>
              <a:t>variance </a:t>
            </a:r>
            <a:endParaRPr lang="en-US" sz="1800" dirty="0" smtClean="0">
              <a:solidFill>
                <a:schemeClr val="tx1"/>
              </a:solidFill>
              <a:latin typeface="Calibri" panose="020F0502020204030204" pitchFamily="34" charset="0"/>
              <a:ea typeface="EB Garamond"/>
              <a:cs typeface="Calibri" panose="020F0502020204030204" pitchFamily="34" charset="0"/>
              <a:sym typeface="EB Garamond"/>
            </a:endParaRPr>
          </a:p>
          <a:p>
            <a:pPr marL="2230352" lvl="8" indent="-342900">
              <a:lnSpc>
                <a:spcPct val="100000"/>
              </a:lnSpc>
              <a:spcBef>
                <a:spcPts val="0"/>
              </a:spcBef>
              <a:spcAft>
                <a:spcPts val="0"/>
              </a:spcAft>
              <a:buClr>
                <a:schemeClr val="tx1"/>
              </a:buClr>
              <a:buSzPct val="80000"/>
              <a:buFont typeface="Courier New" panose="02070309020205020404" pitchFamily="49" charset="0"/>
              <a:buChar char="o"/>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If variables have no/ poor correlations among them</a:t>
            </a:r>
          </a:p>
          <a:p>
            <a:pPr marL="2230352" lvl="8"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no </a:t>
            </a:r>
            <a:r>
              <a:rPr lang="en-US" sz="1800" dirty="0">
                <a:solidFill>
                  <a:schemeClr val="tx1"/>
                </a:solidFill>
                <a:latin typeface="Calibri" panose="020F0502020204030204" pitchFamily="34" charset="0"/>
                <a:ea typeface="EB Garamond"/>
                <a:cs typeface="Calibri" panose="020F0502020204030204" pitchFamily="34" charset="0"/>
                <a:sym typeface="EB Garamond"/>
              </a:rPr>
              <a:t>underlying factors which are associated with variables</a:t>
            </a:r>
          </a:p>
          <a:p>
            <a:pPr marL="2230352" lvl="8"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factor </a:t>
            </a:r>
            <a:r>
              <a:rPr lang="en-US" sz="1800" dirty="0">
                <a:solidFill>
                  <a:schemeClr val="tx1"/>
                </a:solidFill>
                <a:latin typeface="Calibri" panose="020F0502020204030204" pitchFamily="34" charset="0"/>
                <a:ea typeface="EB Garamond"/>
                <a:cs typeface="Calibri" panose="020F0502020204030204" pitchFamily="34" charset="0"/>
                <a:sym typeface="EB Garamond"/>
              </a:rPr>
              <a:t>analysis is not suitable for such data set</a:t>
            </a:r>
          </a:p>
          <a:p>
            <a:pPr marL="2230352" lvl="8" indent="-342900">
              <a:lnSpc>
                <a:spcPct val="100000"/>
              </a:lnSpc>
              <a:spcBef>
                <a:spcPts val="0"/>
              </a:spcBef>
              <a:spcAft>
                <a:spcPts val="0"/>
              </a:spcAft>
              <a:buClr>
                <a:schemeClr val="tx1"/>
              </a:buClr>
              <a:buSzPct val="80000"/>
              <a:buFont typeface="Courier New" panose="02070309020205020404" pitchFamily="49" charset="0"/>
              <a:buChar char="o"/>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174864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Factor Analysis – </a:t>
            </a:r>
            <a:r>
              <a:rPr lang="en-US" sz="3200" spc="0" dirty="0" smtClean="0">
                <a:solidFill>
                  <a:srgbClr val="0070C0"/>
                </a:solidFill>
                <a:latin typeface="Calibri" panose="020F0502020204030204" pitchFamily="34" charset="0"/>
                <a:cs typeface="Calibri" panose="020F0502020204030204" pitchFamily="34" charset="0"/>
              </a:rPr>
              <a:t>Assumptions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9857"/>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Mean</a:t>
            </a:r>
          </a:p>
          <a:p>
            <a:pPr marL="2230352" lvl="8"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Means of indicator is zero,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i.e</a:t>
            </a:r>
            <a:r>
              <a:rPr lang="en-US" sz="1800" dirty="0">
                <a:solidFill>
                  <a:schemeClr val="tx1"/>
                </a:solidFill>
                <a:latin typeface="Calibri" panose="020F0502020204030204" pitchFamily="34" charset="0"/>
                <a:ea typeface="EB Garamond"/>
                <a:cs typeface="Calibri" panose="020F0502020204030204" pitchFamily="34" charset="0"/>
                <a:sym typeface="EB Garamond"/>
              </a:rPr>
              <a:t>., mean (g</a:t>
            </a:r>
            <a:r>
              <a:rPr lang="en-US" sz="1800" baseline="-25000" dirty="0">
                <a:solidFill>
                  <a:schemeClr val="tx1"/>
                </a:solidFill>
                <a:latin typeface="Calibri" panose="020F0502020204030204" pitchFamily="34" charset="0"/>
                <a:ea typeface="EB Garamond"/>
                <a:cs typeface="Calibri" panose="020F0502020204030204" pitchFamily="34" charset="0"/>
                <a:sym typeface="EB Garamond"/>
              </a:rPr>
              <a:t>subject</a:t>
            </a:r>
            <a:r>
              <a:rPr lang="en-US" sz="1800" dirty="0">
                <a:solidFill>
                  <a:schemeClr val="tx1"/>
                </a:solidFill>
                <a:latin typeface="Calibri" panose="020F0502020204030204" pitchFamily="34" charset="0"/>
                <a:ea typeface="EB Garamond"/>
                <a:cs typeface="Calibri" panose="020F0502020204030204" pitchFamily="34" charset="0"/>
                <a:sym typeface="EB Garamond"/>
              </a:rPr>
              <a:t>)=0, 	subject =</a:t>
            </a:r>
            <a:r>
              <a:rPr lang="en-US" sz="1800" dirty="0" err="1">
                <a:solidFill>
                  <a:schemeClr val="tx1"/>
                </a:solidFill>
                <a:latin typeface="Calibri" panose="020F0502020204030204" pitchFamily="34" charset="0"/>
                <a:ea typeface="EB Garamond"/>
                <a:cs typeface="Calibri" panose="020F0502020204030204" pitchFamily="34" charset="0"/>
                <a:sym typeface="EB Garamond"/>
              </a:rPr>
              <a:t>m,p,c,h,a</a:t>
            </a:r>
            <a:r>
              <a:rPr lang="en-US" sz="1800" dirty="0">
                <a:solidFill>
                  <a:schemeClr val="tx1"/>
                </a:solidFill>
                <a:latin typeface="Calibri" panose="020F0502020204030204" pitchFamily="34" charset="0"/>
                <a:ea typeface="EB Garamond"/>
                <a:cs typeface="Calibri" panose="020F0502020204030204" pitchFamily="34" charset="0"/>
                <a:sym typeface="EB Garamond"/>
              </a:rPr>
              <a:t>,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and l</a:t>
            </a:r>
          </a:p>
          <a:p>
            <a:pPr marL="2230352" lvl="8"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Means </a:t>
            </a:r>
            <a:r>
              <a:rPr lang="en-US" sz="1800" dirty="0">
                <a:solidFill>
                  <a:schemeClr val="tx1"/>
                </a:solidFill>
                <a:latin typeface="Calibri" panose="020F0502020204030204" pitchFamily="34" charset="0"/>
                <a:ea typeface="EB Garamond"/>
                <a:cs typeface="Calibri" panose="020F0502020204030204" pitchFamily="34" charset="0"/>
                <a:sym typeface="EB Garamond"/>
              </a:rPr>
              <a:t>of </a:t>
            </a:r>
            <a:r>
              <a:rPr lang="en-US" sz="1800" i="1" dirty="0">
                <a:solidFill>
                  <a:schemeClr val="tx1"/>
                </a:solidFill>
                <a:latin typeface="Calibri" panose="020F0502020204030204" pitchFamily="34" charset="0"/>
                <a:ea typeface="EB Garamond"/>
                <a:cs typeface="Calibri" panose="020F0502020204030204" pitchFamily="34" charset="0"/>
                <a:sym typeface="EB Garamond"/>
              </a:rPr>
              <a:t>specific </a:t>
            </a:r>
            <a:r>
              <a:rPr lang="en-US" sz="1800" dirty="0">
                <a:solidFill>
                  <a:schemeClr val="tx1"/>
                </a:solidFill>
                <a:latin typeface="Calibri" panose="020F0502020204030204" pitchFamily="34" charset="0"/>
                <a:ea typeface="EB Garamond"/>
                <a:cs typeface="Calibri" panose="020F0502020204030204" pitchFamily="34" charset="0"/>
                <a:sym typeface="EB Garamond"/>
              </a:rPr>
              <a:t>factor is zero, i.e., mean (w</a:t>
            </a:r>
            <a:r>
              <a:rPr lang="en-US" sz="1800" baseline="-25000" dirty="0">
                <a:solidFill>
                  <a:schemeClr val="tx1"/>
                </a:solidFill>
                <a:latin typeface="Calibri" panose="020F0502020204030204" pitchFamily="34" charset="0"/>
                <a:ea typeface="EB Garamond"/>
                <a:cs typeface="Calibri" panose="020F0502020204030204" pitchFamily="34" charset="0"/>
                <a:sym typeface="EB Garamond"/>
              </a:rPr>
              <a:t>subject</a:t>
            </a:r>
            <a:r>
              <a:rPr lang="en-US" sz="1800" dirty="0">
                <a:solidFill>
                  <a:schemeClr val="tx1"/>
                </a:solidFill>
                <a:latin typeface="Calibri" panose="020F0502020204030204" pitchFamily="34" charset="0"/>
                <a:ea typeface="EB Garamond"/>
                <a:cs typeface="Calibri" panose="020F0502020204030204" pitchFamily="34" charset="0"/>
                <a:sym typeface="EB Garamond"/>
              </a:rPr>
              <a:t>)=</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0</a:t>
            </a:r>
          </a:p>
          <a:p>
            <a:pPr marL="2230352" lvl="8"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Means </a:t>
            </a:r>
            <a:r>
              <a:rPr lang="en-US" sz="1800" dirty="0">
                <a:solidFill>
                  <a:schemeClr val="tx1"/>
                </a:solidFill>
                <a:latin typeface="Calibri" panose="020F0502020204030204" pitchFamily="34" charset="0"/>
                <a:ea typeface="EB Garamond"/>
                <a:cs typeface="Calibri" panose="020F0502020204030204" pitchFamily="34" charset="0"/>
                <a:sym typeface="EB Garamond"/>
              </a:rPr>
              <a:t>of </a:t>
            </a:r>
            <a:r>
              <a:rPr lang="en-US" sz="1800" i="1" dirty="0">
                <a:solidFill>
                  <a:schemeClr val="tx1"/>
                </a:solidFill>
                <a:latin typeface="Calibri" panose="020F0502020204030204" pitchFamily="34" charset="0"/>
                <a:ea typeface="EB Garamond"/>
                <a:cs typeface="Calibri" panose="020F0502020204030204" pitchFamily="34" charset="0"/>
                <a:sym typeface="EB Garamond"/>
              </a:rPr>
              <a:t>common </a:t>
            </a:r>
            <a:r>
              <a:rPr lang="en-US" sz="1800" dirty="0">
                <a:solidFill>
                  <a:schemeClr val="tx1"/>
                </a:solidFill>
                <a:latin typeface="Calibri" panose="020F0502020204030204" pitchFamily="34" charset="0"/>
                <a:ea typeface="EB Garamond"/>
                <a:cs typeface="Calibri" panose="020F0502020204030204" pitchFamily="34" charset="0"/>
                <a:sym typeface="EB Garamond"/>
              </a:rPr>
              <a:t>factor is zero, i.e., mean (I)=</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0</a:t>
            </a: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Variance</a:t>
            </a:r>
          </a:p>
          <a:p>
            <a:pPr marL="2230352" lvl="8"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Variance of common factor is 1, i.e., var (I) =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1</a:t>
            </a:r>
          </a:p>
          <a:p>
            <a:pPr marL="2230352" lvl="8"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Variance </a:t>
            </a:r>
            <a:r>
              <a:rPr lang="en-US" sz="1800" dirty="0">
                <a:solidFill>
                  <a:schemeClr val="tx1"/>
                </a:solidFill>
                <a:latin typeface="Calibri" panose="020F0502020204030204" pitchFamily="34" charset="0"/>
                <a:ea typeface="EB Garamond"/>
                <a:cs typeface="Calibri" panose="020F0502020204030204" pitchFamily="34" charset="0"/>
                <a:sym typeface="EB Garamond"/>
              </a:rPr>
              <a:t>of </a:t>
            </a:r>
            <a:r>
              <a:rPr lang="en-US" sz="1800" i="1" dirty="0">
                <a:solidFill>
                  <a:schemeClr val="tx1"/>
                </a:solidFill>
                <a:latin typeface="Calibri" panose="020F0502020204030204" pitchFamily="34" charset="0"/>
                <a:ea typeface="EB Garamond"/>
                <a:cs typeface="Calibri" panose="020F0502020204030204" pitchFamily="34" charset="0"/>
                <a:sym typeface="EB Garamond"/>
              </a:rPr>
              <a:t>specific </a:t>
            </a:r>
            <a:r>
              <a:rPr lang="en-US" sz="1800" dirty="0">
                <a:solidFill>
                  <a:schemeClr val="tx1"/>
                </a:solidFill>
                <a:latin typeface="Calibri" panose="020F0502020204030204" pitchFamily="34" charset="0"/>
                <a:ea typeface="EB Garamond"/>
                <a:cs typeface="Calibri" panose="020F0502020204030204" pitchFamily="34" charset="0"/>
                <a:sym typeface="EB Garamond"/>
              </a:rPr>
              <a:t>factor is 1, i.e., var (w</a:t>
            </a:r>
            <a:r>
              <a:rPr lang="en-US" sz="1800" baseline="-25000" dirty="0">
                <a:solidFill>
                  <a:schemeClr val="tx1"/>
                </a:solidFill>
                <a:latin typeface="Calibri" panose="020F0502020204030204" pitchFamily="34" charset="0"/>
                <a:ea typeface="EB Garamond"/>
                <a:cs typeface="Calibri" panose="020F0502020204030204" pitchFamily="34" charset="0"/>
                <a:sym typeface="EB Garamond"/>
              </a:rPr>
              <a:t>subject</a:t>
            </a:r>
            <a:r>
              <a:rPr lang="en-US" sz="1800" dirty="0">
                <a:solidFill>
                  <a:schemeClr val="tx1"/>
                </a:solidFill>
                <a:latin typeface="Calibri" panose="020F0502020204030204" pitchFamily="34" charset="0"/>
                <a:ea typeface="EB Garamond"/>
                <a:cs typeface="Calibri" panose="020F0502020204030204" pitchFamily="34" charset="0"/>
                <a:sym typeface="EB Garamond"/>
              </a:rPr>
              <a:t>)=1</a:t>
            </a:r>
          </a:p>
          <a:p>
            <a:pPr marL="457200" lvl="0" indent="0">
              <a:lnSpc>
                <a:spcPct val="100000"/>
              </a:lnSpc>
              <a:spcBef>
                <a:spcPts val="0"/>
              </a:spcBef>
              <a:spcAft>
                <a:spcPts val="0"/>
              </a:spcAft>
              <a:buClr>
                <a:schemeClr val="dk2"/>
              </a:buClr>
              <a:buSzPts val="1100"/>
              <a:buNone/>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Correlations among specific factors are zero, i.e., </a:t>
            </a:r>
            <a:r>
              <a:rPr lang="en-US" dirty="0" smtClean="0">
                <a:solidFill>
                  <a:schemeClr val="tx1"/>
                </a:solidFill>
                <a:latin typeface="Calibri" panose="020F0502020204030204" pitchFamily="34" charset="0"/>
                <a:cs typeface="Calibri" panose="020F0502020204030204" pitchFamily="34" charset="0"/>
                <a:sym typeface="EB Garamond"/>
              </a:rPr>
              <a:t>correlation </a:t>
            </a:r>
            <a:r>
              <a:rPr lang="en-US" dirty="0">
                <a:solidFill>
                  <a:schemeClr val="tx1"/>
                </a:solidFill>
                <a:latin typeface="Calibri" panose="020F0502020204030204" pitchFamily="34" charset="0"/>
                <a:ea typeface="EB Garamond"/>
                <a:cs typeface="Calibri" panose="020F0502020204030204" pitchFamily="34" charset="0"/>
                <a:sym typeface="EB Garamond"/>
              </a:rPr>
              <a:t>(w</a:t>
            </a:r>
            <a:r>
              <a:rPr lang="en-US" baseline="-25000" dirty="0">
                <a:solidFill>
                  <a:schemeClr val="tx1"/>
                </a:solidFill>
                <a:latin typeface="Calibri" panose="020F0502020204030204" pitchFamily="34" charset="0"/>
                <a:ea typeface="EB Garamond"/>
                <a:cs typeface="Calibri" panose="020F0502020204030204" pitchFamily="34" charset="0"/>
                <a:sym typeface="EB Garamond"/>
              </a:rPr>
              <a:t>m </a:t>
            </a:r>
            <a:r>
              <a:rPr lang="en-US" dirty="0">
                <a:solidFill>
                  <a:schemeClr val="tx1"/>
                </a:solidFill>
                <a:latin typeface="Calibri" panose="020F0502020204030204" pitchFamily="34" charset="0"/>
                <a:ea typeface="EB Garamond"/>
                <a:cs typeface="Calibri" panose="020F0502020204030204" pitchFamily="34" charset="0"/>
                <a:sym typeface="EB Garamond"/>
              </a:rPr>
              <a:t>, w</a:t>
            </a:r>
            <a:r>
              <a:rPr lang="en-US" baseline="-25000" dirty="0">
                <a:solidFill>
                  <a:schemeClr val="tx1"/>
                </a:solidFill>
                <a:latin typeface="Calibri" panose="020F0502020204030204" pitchFamily="34" charset="0"/>
                <a:ea typeface="EB Garamond"/>
                <a:cs typeface="Calibri" panose="020F0502020204030204" pitchFamily="34" charset="0"/>
                <a:sym typeface="EB Garamond"/>
              </a:rPr>
              <a:t>p</a:t>
            </a:r>
            <a:r>
              <a:rPr lang="en-US" dirty="0">
                <a:solidFill>
                  <a:schemeClr val="tx1"/>
                </a:solidFill>
                <a:latin typeface="Calibri" panose="020F0502020204030204" pitchFamily="34" charset="0"/>
                <a:ea typeface="EB Garamond"/>
                <a:cs typeface="Calibri" panose="020F0502020204030204" pitchFamily="34" charset="0"/>
                <a:sym typeface="EB Garamond"/>
              </a:rPr>
              <a:t>)=</a:t>
            </a:r>
            <a:r>
              <a:rPr lang="en-US" dirty="0" smtClean="0">
                <a:solidFill>
                  <a:schemeClr val="tx1"/>
                </a:solidFill>
                <a:latin typeface="Calibri" panose="020F0502020204030204" pitchFamily="34" charset="0"/>
                <a:ea typeface="EB Garamond"/>
                <a:cs typeface="Calibri" panose="020F0502020204030204" pitchFamily="34" charset="0"/>
                <a:sym typeface="EB Garamond"/>
              </a:rPr>
              <a:t>0</a:t>
            </a:r>
            <a:endParaRPr lang="en-US"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276927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Factor Analysis – </a:t>
            </a:r>
            <a:r>
              <a:rPr lang="en-US" sz="3200" spc="0" dirty="0" smtClean="0">
                <a:solidFill>
                  <a:srgbClr val="0070C0"/>
                </a:solidFill>
                <a:latin typeface="Calibri" panose="020F0502020204030204" pitchFamily="34" charset="0"/>
                <a:cs typeface="Calibri" panose="020F0502020204030204" pitchFamily="34" charset="0"/>
              </a:rPr>
              <a:t>Visual representation</a:t>
            </a:r>
            <a:endParaRPr lang="en-US" sz="3200" spc="0" dirty="0">
              <a:solidFill>
                <a:srgbClr val="0070C0"/>
              </a:solidFill>
              <a:latin typeface="Calibri" panose="020F0502020204030204" pitchFamily="34" charset="0"/>
              <a:cs typeface="Calibri" panose="020F0502020204030204" pitchFamily="34" charset="0"/>
            </a:endParaRPr>
          </a:p>
        </p:txBody>
      </p:sp>
      <p:grpSp>
        <p:nvGrpSpPr>
          <p:cNvPr id="9" name="Group 8"/>
          <p:cNvGrpSpPr/>
          <p:nvPr/>
        </p:nvGrpSpPr>
        <p:grpSpPr>
          <a:xfrm>
            <a:off x="1187620" y="2136868"/>
            <a:ext cx="4394574" cy="2583184"/>
            <a:chOff x="429975" y="1387925"/>
            <a:chExt cx="6255574" cy="3412625"/>
          </a:xfrm>
        </p:grpSpPr>
        <p:pic>
          <p:nvPicPr>
            <p:cNvPr id="10" name="Google Shape;248;p46"/>
            <p:cNvPicPr preferRelativeResize="0"/>
            <p:nvPr/>
          </p:nvPicPr>
          <p:blipFill rotWithShape="1">
            <a:blip r:embed="rId2">
              <a:alphaModFix/>
            </a:blip>
            <a:srcRect l="23605" t="39382" r="45444" b="20566"/>
            <a:stretch/>
          </p:blipFill>
          <p:spPr>
            <a:xfrm>
              <a:off x="1373850" y="1387925"/>
              <a:ext cx="5311699" cy="3226951"/>
            </a:xfrm>
            <a:prstGeom prst="rect">
              <a:avLst/>
            </a:prstGeom>
            <a:noFill/>
            <a:ln>
              <a:noFill/>
            </a:ln>
          </p:spPr>
        </p:pic>
        <p:grpSp>
          <p:nvGrpSpPr>
            <p:cNvPr id="11" name="Group 10"/>
            <p:cNvGrpSpPr/>
            <p:nvPr/>
          </p:nvGrpSpPr>
          <p:grpSpPr>
            <a:xfrm>
              <a:off x="429975" y="1594750"/>
              <a:ext cx="6255300" cy="3205800"/>
              <a:chOff x="429975" y="1594750"/>
              <a:chExt cx="6255300" cy="3205800"/>
            </a:xfrm>
          </p:grpSpPr>
          <p:sp>
            <p:nvSpPr>
              <p:cNvPr id="12" name="Google Shape;249;p46"/>
              <p:cNvSpPr/>
              <p:nvPr/>
            </p:nvSpPr>
            <p:spPr>
              <a:xfrm>
                <a:off x="429975" y="3118750"/>
                <a:ext cx="6255300" cy="767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Indicator </a:t>
                </a:r>
                <a:endParaRPr sz="1200" b="1">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or Observed</a:t>
                </a:r>
                <a:endParaRPr sz="1200" b="1">
                  <a:latin typeface="Calibri" panose="020F0502020204030204" pitchFamily="34" charset="0"/>
                  <a:ea typeface="EB Garamond"/>
                  <a:cs typeface="Calibri" panose="020F0502020204030204" pitchFamily="34" charset="0"/>
                  <a:sym typeface="EB Garamond"/>
                </a:endParaRPr>
              </a:p>
            </p:txBody>
          </p:sp>
          <p:sp>
            <p:nvSpPr>
              <p:cNvPr id="13" name="Google Shape;250;p46"/>
              <p:cNvSpPr/>
              <p:nvPr/>
            </p:nvSpPr>
            <p:spPr>
              <a:xfrm>
                <a:off x="429975" y="4033150"/>
                <a:ext cx="6255300" cy="767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Specific factor </a:t>
                </a:r>
                <a:endParaRPr sz="1200" b="1">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unobserved</a:t>
                </a:r>
                <a:endParaRPr sz="1200" b="1">
                  <a:latin typeface="Calibri" panose="020F0502020204030204" pitchFamily="34" charset="0"/>
                  <a:ea typeface="EB Garamond"/>
                  <a:cs typeface="Calibri" panose="020F0502020204030204" pitchFamily="34" charset="0"/>
                  <a:sym typeface="EB Garamond"/>
                </a:endParaRPr>
              </a:p>
            </p:txBody>
          </p:sp>
          <p:sp>
            <p:nvSpPr>
              <p:cNvPr id="14" name="Google Shape;251;p46"/>
              <p:cNvSpPr/>
              <p:nvPr/>
            </p:nvSpPr>
            <p:spPr>
              <a:xfrm>
                <a:off x="429975" y="1594750"/>
                <a:ext cx="6255300" cy="767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Common factor</a:t>
                </a:r>
                <a:endParaRPr sz="1200" b="1"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unobserved</a:t>
                </a:r>
                <a:endParaRPr sz="1200" b="1" dirty="0">
                  <a:latin typeface="Calibri" panose="020F0502020204030204" pitchFamily="34" charset="0"/>
                  <a:ea typeface="EB Garamond"/>
                  <a:cs typeface="Calibri" panose="020F0502020204030204" pitchFamily="34" charset="0"/>
                  <a:sym typeface="EB Garamond"/>
                </a:endParaRPr>
              </a:p>
            </p:txBody>
          </p:sp>
        </p:grpSp>
      </p:grpSp>
      <p:grpSp>
        <p:nvGrpSpPr>
          <p:cNvPr id="15" name="Group 14"/>
          <p:cNvGrpSpPr/>
          <p:nvPr/>
        </p:nvGrpSpPr>
        <p:grpSpPr>
          <a:xfrm>
            <a:off x="6020878" y="2068882"/>
            <a:ext cx="4899671" cy="2721430"/>
            <a:chOff x="429975" y="1307200"/>
            <a:chExt cx="6255300" cy="3493350"/>
          </a:xfrm>
        </p:grpSpPr>
        <p:pic>
          <p:nvPicPr>
            <p:cNvPr id="16" name="Google Shape;258;p47"/>
            <p:cNvPicPr preferRelativeResize="0"/>
            <p:nvPr/>
          </p:nvPicPr>
          <p:blipFill rotWithShape="1">
            <a:blip r:embed="rId3">
              <a:alphaModFix/>
            </a:blip>
            <a:srcRect l="11676" t="34527" r="58984" b="28265"/>
            <a:stretch/>
          </p:blipFill>
          <p:spPr>
            <a:xfrm>
              <a:off x="1100125" y="1307200"/>
              <a:ext cx="5089723" cy="3429100"/>
            </a:xfrm>
            <a:prstGeom prst="rect">
              <a:avLst/>
            </a:prstGeom>
            <a:noFill/>
            <a:ln>
              <a:noFill/>
            </a:ln>
          </p:spPr>
        </p:pic>
        <p:sp>
          <p:nvSpPr>
            <p:cNvPr id="17" name="Google Shape;259;p47"/>
            <p:cNvSpPr/>
            <p:nvPr/>
          </p:nvSpPr>
          <p:spPr>
            <a:xfrm>
              <a:off x="429975" y="3118750"/>
              <a:ext cx="6255300" cy="767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Indicator </a:t>
              </a:r>
              <a:endParaRPr sz="1200" b="1">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or Observed</a:t>
              </a:r>
              <a:endParaRPr sz="1200" b="1">
                <a:latin typeface="Calibri" panose="020F0502020204030204" pitchFamily="34" charset="0"/>
                <a:ea typeface="EB Garamond"/>
                <a:cs typeface="Calibri" panose="020F0502020204030204" pitchFamily="34" charset="0"/>
                <a:sym typeface="EB Garamond"/>
              </a:endParaRPr>
            </a:p>
          </p:txBody>
        </p:sp>
        <p:sp>
          <p:nvSpPr>
            <p:cNvPr id="18" name="Google Shape;260;p47"/>
            <p:cNvSpPr/>
            <p:nvPr/>
          </p:nvSpPr>
          <p:spPr>
            <a:xfrm>
              <a:off x="429975" y="4033150"/>
              <a:ext cx="6255300" cy="767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Specific factor </a:t>
              </a:r>
              <a:endParaRPr sz="1200" b="1">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unobserved</a:t>
              </a:r>
              <a:endParaRPr sz="1200" b="1">
                <a:latin typeface="Calibri" panose="020F0502020204030204" pitchFamily="34" charset="0"/>
                <a:ea typeface="EB Garamond"/>
                <a:cs typeface="Calibri" panose="020F0502020204030204" pitchFamily="34" charset="0"/>
                <a:sym typeface="EB Garamond"/>
              </a:endParaRPr>
            </a:p>
          </p:txBody>
        </p:sp>
        <p:sp>
          <p:nvSpPr>
            <p:cNvPr id="19" name="Google Shape;261;p47"/>
            <p:cNvSpPr/>
            <p:nvPr/>
          </p:nvSpPr>
          <p:spPr>
            <a:xfrm>
              <a:off x="429975" y="1594750"/>
              <a:ext cx="6255300" cy="767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Common factors, </a:t>
              </a:r>
              <a:endParaRPr sz="1200" b="1">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Q &amp; V affecting scores</a:t>
              </a:r>
              <a:endParaRPr sz="1200" b="1">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 in subjects</a:t>
              </a:r>
              <a:endParaRPr sz="1200" b="1">
                <a:latin typeface="Calibri" panose="020F0502020204030204" pitchFamily="34" charset="0"/>
                <a:ea typeface="EB Garamond"/>
                <a:cs typeface="Calibri" panose="020F0502020204030204" pitchFamily="34" charset="0"/>
                <a:sym typeface="EB Garamond"/>
              </a:endParaRPr>
            </a:p>
          </p:txBody>
        </p:sp>
      </p:grpSp>
    </p:spTree>
    <p:extLst>
      <p:ext uri="{BB962C8B-B14F-4D97-AF65-F5344CB8AC3E}">
        <p14:creationId xmlns:p14="http://schemas.microsoft.com/office/powerpoint/2010/main" val="263811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Factor Analysis – Challenges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9857"/>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sym typeface="EB Garamond"/>
              </a:rPr>
              <a:t>Factor Indeterminacy </a:t>
            </a:r>
          </a:p>
          <a:p>
            <a:pPr marL="914400" lvl="1" indent="-365760">
              <a:lnSpc>
                <a:spcPct val="100000"/>
              </a:lnSpc>
              <a:spcBef>
                <a:spcPts val="0"/>
              </a:spcBef>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sym typeface="EB Garamond"/>
              </a:rPr>
              <a:t>Two different factor solutions provide the same </a:t>
            </a:r>
            <a:r>
              <a:rPr lang="en-US" b="1" dirty="0" smtClean="0">
                <a:solidFill>
                  <a:schemeClr val="tx1"/>
                </a:solidFill>
                <a:latin typeface="Calibri" panose="020F0502020204030204" pitchFamily="34" charset="0"/>
                <a:cs typeface="Calibri" panose="020F0502020204030204" pitchFamily="34" charset="0"/>
                <a:sym typeface="EB Garamond"/>
              </a:rPr>
              <a:t>communality </a:t>
            </a:r>
            <a:r>
              <a:rPr lang="en-US" b="1" dirty="0">
                <a:solidFill>
                  <a:schemeClr val="tx1"/>
                </a:solidFill>
                <a:latin typeface="Calibri" panose="020F0502020204030204" pitchFamily="34" charset="0"/>
                <a:cs typeface="Calibri" panose="020F0502020204030204" pitchFamily="34" charset="0"/>
                <a:sym typeface="EB Garamond"/>
              </a:rPr>
              <a:t>and specific variance</a:t>
            </a:r>
            <a:r>
              <a:rPr lang="en-US" dirty="0">
                <a:solidFill>
                  <a:schemeClr val="tx1"/>
                </a:solidFill>
                <a:latin typeface="Calibri" panose="020F0502020204030204" pitchFamily="34" charset="0"/>
                <a:cs typeface="Calibri" panose="020F0502020204030204" pitchFamily="34" charset="0"/>
                <a:sym typeface="EB Garamond"/>
              </a:rPr>
              <a:t>. The solutions also produce the same correlation matrix. This is factor indeterminacy due to </a:t>
            </a:r>
            <a:r>
              <a:rPr lang="en-US" dirty="0" smtClean="0">
                <a:solidFill>
                  <a:schemeClr val="tx1"/>
                </a:solidFill>
                <a:latin typeface="Calibri" panose="020F0502020204030204" pitchFamily="34" charset="0"/>
                <a:cs typeface="Calibri" panose="020F0502020204030204" pitchFamily="34" charset="0"/>
                <a:sym typeface="EB Garamond"/>
              </a:rPr>
              <a:t>factor </a:t>
            </a:r>
            <a:r>
              <a:rPr lang="en-US" dirty="0">
                <a:solidFill>
                  <a:schemeClr val="tx1"/>
                </a:solidFill>
                <a:latin typeface="Calibri" panose="020F0502020204030204" pitchFamily="34" charset="0"/>
                <a:cs typeface="Calibri" panose="020F0502020204030204" pitchFamily="34" charset="0"/>
                <a:sym typeface="EB Garamond"/>
              </a:rPr>
              <a:t>rotation problem</a:t>
            </a: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Fix: Select a solution which provides the “best” theoretical justification or intuitive explanation of factors or suited to the practical problem</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Factor indeterminacy also arises due to estimation of </a:t>
            </a:r>
            <a:r>
              <a:rPr lang="en-US" dirty="0" smtClean="0">
                <a:solidFill>
                  <a:schemeClr val="tx1"/>
                </a:solidFill>
                <a:latin typeface="Calibri" panose="020F0502020204030204" pitchFamily="34" charset="0"/>
                <a:cs typeface="Calibri" panose="020F0502020204030204" pitchFamily="34" charset="0"/>
                <a:sym typeface="EB Garamond"/>
              </a:rPr>
              <a:t>commonalty </a:t>
            </a:r>
            <a:r>
              <a:rPr lang="en-US" dirty="0">
                <a:solidFill>
                  <a:schemeClr val="tx1"/>
                </a:solidFill>
                <a:latin typeface="Calibri" panose="020F0502020204030204" pitchFamily="34" charset="0"/>
                <a:cs typeface="Calibri" panose="020F0502020204030204" pitchFamily="34" charset="0"/>
                <a:sym typeface="EB Garamond"/>
              </a:rPr>
              <a:t>(or lack of </a:t>
            </a:r>
            <a:r>
              <a:rPr lang="en-US" dirty="0" smtClean="0">
                <a:solidFill>
                  <a:schemeClr val="tx1"/>
                </a:solidFill>
                <a:latin typeface="Calibri" panose="020F0502020204030204" pitchFamily="34" charset="0"/>
                <a:cs typeface="Calibri" panose="020F0502020204030204" pitchFamily="34" charset="0"/>
                <a:sym typeface="EB Garamond"/>
              </a:rPr>
              <a:t>it), i.e., circular </a:t>
            </a:r>
            <a:r>
              <a:rPr lang="en-US" dirty="0">
                <a:solidFill>
                  <a:schemeClr val="tx1"/>
                </a:solidFill>
                <a:latin typeface="Calibri" panose="020F0502020204030204" pitchFamily="34" charset="0"/>
                <a:cs typeface="Calibri" panose="020F0502020204030204" pitchFamily="34" charset="0"/>
                <a:sym typeface="EB Garamond"/>
              </a:rPr>
              <a:t>argument. For example you need an estimate of communality (variance due to common factor) to estimate structural loading (correlation between indicator and factor). But you need to estimate structural loading first to estimate communality!</a:t>
            </a: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Fix: impose restrictions, for example, variance of specific factor is 1, i.e., var </a:t>
            </a:r>
            <a:r>
              <a:rPr lang="en-US" sz="1600" dirty="0">
                <a:solidFill>
                  <a:schemeClr val="tx1"/>
                </a:solidFill>
                <a:latin typeface="Calibri" panose="020F0502020204030204" pitchFamily="34" charset="0"/>
                <a:ea typeface="EB Garamond"/>
                <a:cs typeface="Calibri" panose="020F0502020204030204" pitchFamily="34" charset="0"/>
                <a:sym typeface="EB Garamond"/>
              </a:rPr>
              <a:t>(w</a:t>
            </a:r>
            <a:r>
              <a:rPr lang="en-US" sz="1600" baseline="-25000" dirty="0">
                <a:solidFill>
                  <a:schemeClr val="tx1"/>
                </a:solidFill>
                <a:latin typeface="Calibri" panose="020F0502020204030204" pitchFamily="34" charset="0"/>
                <a:ea typeface="EB Garamond"/>
                <a:cs typeface="Calibri" panose="020F0502020204030204" pitchFamily="34" charset="0"/>
                <a:sym typeface="EB Garamond"/>
              </a:rPr>
              <a:t>subject</a:t>
            </a:r>
            <a:r>
              <a:rPr lang="en-US" sz="1600" dirty="0">
                <a:solidFill>
                  <a:schemeClr val="tx1"/>
                </a:solidFill>
                <a:latin typeface="Calibri" panose="020F0502020204030204" pitchFamily="34" charset="0"/>
                <a:ea typeface="EB Garamond"/>
                <a:cs typeface="Calibri" panose="020F0502020204030204" pitchFamily="34" charset="0"/>
                <a:sym typeface="EB Garamond"/>
              </a:rPr>
              <a:t>)=</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1</a:t>
            </a: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201815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Factor Analysis – Challenges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9857"/>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Two factor solutions</a:t>
            </a: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Solution-1: m=0.68 q - 0.48 v + a</a:t>
            </a:r>
            <a:r>
              <a:rPr lang="en-US" sz="1800" baseline="-25000" dirty="0">
                <a:solidFill>
                  <a:schemeClr val="tx1"/>
                </a:solidFill>
                <a:latin typeface="Calibri" panose="020F0502020204030204" pitchFamily="34" charset="0"/>
                <a:ea typeface="EB Garamond"/>
                <a:cs typeface="Calibri" panose="020F0502020204030204" pitchFamily="34" charset="0"/>
                <a:sym typeface="EB Garamond"/>
              </a:rPr>
              <a:t>m</a:t>
            </a:r>
            <a:r>
              <a:rPr lang="en-US" sz="1800" dirty="0">
                <a:solidFill>
                  <a:schemeClr val="tx1"/>
                </a:solidFill>
                <a:latin typeface="Calibri" panose="020F0502020204030204" pitchFamily="34" charset="0"/>
                <a:ea typeface="EB Garamond"/>
                <a:cs typeface="Calibri" panose="020F0502020204030204" pitchFamily="34" charset="0"/>
                <a:sym typeface="EB Garamond"/>
              </a:rPr>
              <a:t>	p=0.74 q+ 0.36 v +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a</a:t>
            </a:r>
            <a:r>
              <a:rPr lang="en-US" sz="1800" baseline="-25000" dirty="0" smtClean="0">
                <a:solidFill>
                  <a:schemeClr val="tx1"/>
                </a:solidFill>
                <a:latin typeface="Calibri" panose="020F0502020204030204" pitchFamily="34" charset="0"/>
                <a:ea typeface="EB Garamond"/>
                <a:cs typeface="Calibri" panose="020F0502020204030204" pitchFamily="34" charset="0"/>
                <a:sym typeface="EB Garamond"/>
              </a:rPr>
              <a:t>n</a:t>
            </a:r>
            <a:endParaRPr lang="en-US" sz="1800" dirty="0" smtClean="0">
              <a:solidFill>
                <a:schemeClr val="tx1"/>
              </a:solidFill>
              <a:latin typeface="Calibri" panose="020F0502020204030204" pitchFamily="34" charset="0"/>
              <a:ea typeface="EB Garamond"/>
              <a:cs typeface="Calibri" panose="020F0502020204030204" pitchFamily="34" charset="0"/>
              <a:sym typeface="EB Garamond"/>
            </a:endParaRP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Solution-2: m=0.80 q + 0.20 v + a</a:t>
            </a:r>
            <a:r>
              <a:rPr lang="en-US" sz="1800" baseline="-25000" dirty="0" smtClean="0">
                <a:solidFill>
                  <a:schemeClr val="tx1"/>
                </a:solidFill>
                <a:latin typeface="Calibri" panose="020F0502020204030204" pitchFamily="34" charset="0"/>
                <a:ea typeface="EB Garamond"/>
                <a:cs typeface="Calibri" panose="020F0502020204030204" pitchFamily="34" charset="0"/>
                <a:sym typeface="EB Garamond"/>
              </a:rPr>
              <a:t>m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	p=0.20 q + 0.80 v + </a:t>
            </a:r>
            <a:r>
              <a:rPr lang="en-US" sz="1800" dirty="0">
                <a:solidFill>
                  <a:schemeClr val="tx1"/>
                </a:solidFill>
                <a:latin typeface="Calibri" panose="020F0502020204030204" pitchFamily="34" charset="0"/>
                <a:ea typeface="EB Garamond"/>
                <a:cs typeface="Calibri" panose="020F0502020204030204" pitchFamily="34" charset="0"/>
                <a:sym typeface="EB Garamond"/>
              </a:rPr>
              <a:t>a</a:t>
            </a:r>
            <a:r>
              <a:rPr lang="en-US" sz="1800" baseline="-25000" dirty="0">
                <a:solidFill>
                  <a:schemeClr val="tx1"/>
                </a:solidFill>
                <a:latin typeface="Calibri" panose="020F0502020204030204" pitchFamily="34" charset="0"/>
                <a:ea typeface="EB Garamond"/>
                <a:cs typeface="Calibri" panose="020F0502020204030204" pitchFamily="34" charset="0"/>
                <a:sym typeface="EB Garamond"/>
              </a:rPr>
              <a:t>n</a:t>
            </a: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Total </a:t>
            </a:r>
            <a:r>
              <a:rPr lang="en-US" dirty="0" smtClean="0">
                <a:solidFill>
                  <a:schemeClr val="tx1"/>
                </a:solidFill>
                <a:latin typeface="Calibri" panose="020F0502020204030204" pitchFamily="34" charset="0"/>
                <a:cs typeface="Calibri" panose="020F0502020204030204" pitchFamily="34" charset="0"/>
                <a:sym typeface="EB Garamond"/>
              </a:rPr>
              <a:t>communality </a:t>
            </a:r>
            <a:r>
              <a:rPr lang="en-US" dirty="0">
                <a:solidFill>
                  <a:schemeClr val="tx1"/>
                </a:solidFill>
                <a:latin typeface="Calibri" panose="020F0502020204030204" pitchFamily="34" charset="0"/>
                <a:cs typeface="Calibri" panose="020F0502020204030204" pitchFamily="34" charset="0"/>
                <a:sym typeface="EB Garamond"/>
              </a:rPr>
              <a:t>of m (variance due to common factors)</a:t>
            </a: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Solution-1= 0.68 x 0.68 + 0.48 x 0.48 = 0.4624 + 0.2304 =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	</a:t>
            </a:r>
            <a:r>
              <a:rPr lang="en-US" sz="1800" b="1" dirty="0" smtClean="0">
                <a:solidFill>
                  <a:schemeClr val="tx1"/>
                </a:solidFill>
                <a:latin typeface="Calibri" panose="020F0502020204030204" pitchFamily="34" charset="0"/>
                <a:ea typeface="EB Garamond"/>
                <a:cs typeface="Calibri" panose="020F0502020204030204" pitchFamily="34" charset="0"/>
                <a:sym typeface="EB Garamond"/>
              </a:rPr>
              <a:t>0.69</a:t>
            </a:r>
            <a:endParaRPr lang="en-US" sz="1800" b="1" dirty="0">
              <a:solidFill>
                <a:schemeClr val="tx1"/>
              </a:solidFill>
              <a:latin typeface="Calibri" panose="020F0502020204030204" pitchFamily="34" charset="0"/>
              <a:ea typeface="EB Garamond"/>
              <a:cs typeface="Calibri" panose="020F0502020204030204" pitchFamily="34" charset="0"/>
              <a:sym typeface="EB Garamond"/>
            </a:endParaRP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Solution-2= 0.80 x 0.80 + 0.20 x 0.20 = 0.64 +0.04 =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	</a:t>
            </a:r>
            <a:r>
              <a:rPr lang="en-US" sz="1800" b="1" dirty="0" smtClean="0">
                <a:solidFill>
                  <a:schemeClr val="tx1"/>
                </a:solidFill>
                <a:latin typeface="Calibri" panose="020F0502020204030204" pitchFamily="34" charset="0"/>
                <a:ea typeface="EB Garamond"/>
                <a:cs typeface="Calibri" panose="020F0502020204030204" pitchFamily="34" charset="0"/>
                <a:sym typeface="EB Garamond"/>
              </a:rPr>
              <a:t>0.68</a:t>
            </a:r>
            <a:endParaRPr lang="en-US" sz="1800" b="1" dirty="0">
              <a:solidFill>
                <a:schemeClr val="tx1"/>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Unique variance of m</a:t>
            </a: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Solution-1 =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1-0.69= </a:t>
            </a:r>
            <a:r>
              <a:rPr lang="en-US" sz="1800" b="1" dirty="0" smtClean="0">
                <a:solidFill>
                  <a:schemeClr val="tx1"/>
                </a:solidFill>
                <a:latin typeface="Calibri" panose="020F0502020204030204" pitchFamily="34" charset="0"/>
                <a:ea typeface="EB Garamond"/>
                <a:cs typeface="Calibri" panose="020F0502020204030204" pitchFamily="34" charset="0"/>
                <a:sym typeface="EB Garamond"/>
              </a:rPr>
              <a:t>0.31</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  </a:t>
            </a: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Solution-2 =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1-0.68= </a:t>
            </a:r>
            <a:r>
              <a:rPr lang="en-US" sz="1800" b="1" dirty="0" smtClean="0">
                <a:solidFill>
                  <a:schemeClr val="tx1"/>
                </a:solidFill>
                <a:latin typeface="Calibri" panose="020F0502020204030204" pitchFamily="34" charset="0"/>
                <a:ea typeface="EB Garamond"/>
                <a:cs typeface="Calibri" panose="020F0502020204030204" pitchFamily="34" charset="0"/>
                <a:sym typeface="EB Garamond"/>
              </a:rPr>
              <a:t>0.32</a:t>
            </a:r>
            <a:endParaRPr lang="en-US" sz="1800" b="1" dirty="0">
              <a:solidFill>
                <a:schemeClr val="tx1"/>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Correlation between(</a:t>
            </a:r>
            <a:r>
              <a:rPr lang="en-US" dirty="0" err="1">
                <a:solidFill>
                  <a:schemeClr val="tx1"/>
                </a:solidFill>
                <a:latin typeface="Calibri" panose="020F0502020204030204" pitchFamily="34" charset="0"/>
                <a:cs typeface="Calibri" panose="020F0502020204030204" pitchFamily="34" charset="0"/>
                <a:sym typeface="EB Garamond"/>
              </a:rPr>
              <a:t>m,p</a:t>
            </a:r>
            <a:r>
              <a:rPr lang="en-US" dirty="0">
                <a:solidFill>
                  <a:schemeClr val="tx1"/>
                </a:solidFill>
                <a:latin typeface="Calibri" panose="020F0502020204030204" pitchFamily="34" charset="0"/>
                <a:cs typeface="Calibri" panose="020F0502020204030204" pitchFamily="34" charset="0"/>
                <a:sym typeface="EB Garamond"/>
              </a:rPr>
              <a:t>)</a:t>
            </a: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Solution-1 = 0.68 x 0.74 - 0.48 x 0.36 = 0.5032 - 0.1728 = </a:t>
            </a:r>
            <a:r>
              <a:rPr lang="en-US" sz="1800" b="1" dirty="0">
                <a:solidFill>
                  <a:schemeClr val="tx1"/>
                </a:solidFill>
                <a:latin typeface="Calibri" panose="020F0502020204030204" pitchFamily="34" charset="0"/>
                <a:ea typeface="EB Garamond"/>
                <a:cs typeface="Calibri" panose="020F0502020204030204" pitchFamily="34" charset="0"/>
                <a:sym typeface="EB Garamond"/>
              </a:rPr>
              <a:t>0.33</a:t>
            </a:r>
          </a:p>
          <a:p>
            <a:pPr marL="1630352" lvl="5" indent="-342900">
              <a:lnSpc>
                <a:spcPct val="100000"/>
              </a:lnSpc>
              <a:spcBef>
                <a:spcPts val="0"/>
              </a:spcBef>
              <a:spcAft>
                <a:spcPts val="0"/>
              </a:spcAft>
              <a:buClr>
                <a:schemeClr val="tx1"/>
              </a:buClr>
              <a:buSzPct val="80000"/>
              <a:buFont typeface="Courier New" panose="02070309020205020404" pitchFamily="49" charset="0"/>
              <a:buChar char="o"/>
            </a:pPr>
            <a:r>
              <a:rPr lang="en-US" sz="1800" dirty="0">
                <a:solidFill>
                  <a:schemeClr val="tx1"/>
                </a:solidFill>
                <a:latin typeface="Calibri" panose="020F0502020204030204" pitchFamily="34" charset="0"/>
                <a:ea typeface="EB Garamond"/>
                <a:cs typeface="Calibri" panose="020F0502020204030204" pitchFamily="34" charset="0"/>
                <a:sym typeface="EB Garamond"/>
              </a:rPr>
              <a:t>Solution-2= 0.80 x 0.20 + 0.20 x 0.80 = 0.16 +0.16 = </a:t>
            </a:r>
            <a:r>
              <a:rPr lang="en-US" sz="1800" b="1" dirty="0">
                <a:solidFill>
                  <a:schemeClr val="tx1"/>
                </a:solidFill>
                <a:latin typeface="Calibri" panose="020F0502020204030204" pitchFamily="34" charset="0"/>
                <a:ea typeface="EB Garamond"/>
                <a:cs typeface="Calibri" panose="020F0502020204030204" pitchFamily="34" charset="0"/>
                <a:sym typeface="EB Garamond"/>
              </a:rPr>
              <a:t>0.32</a:t>
            </a:r>
            <a:endParaRPr lang="en-US" sz="1800" b="1"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41886454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2631</TotalTime>
  <Words>883</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EB Garamond</vt:lpstr>
      <vt:lpstr>ヒラギノ角ゴ Pro W3</vt:lpstr>
      <vt:lpstr>Retrospect</vt:lpstr>
      <vt:lpstr>MBAN 6400  S8 – Factor Analysis (FA)   Hemant Sangwan</vt:lpstr>
      <vt:lpstr>Agenda – Factor Analysis (FA) </vt:lpstr>
      <vt:lpstr>Factor Analysis</vt:lpstr>
      <vt:lpstr>Factor Analysis – Terminology </vt:lpstr>
      <vt:lpstr>Factor Analysis – Terminology </vt:lpstr>
      <vt:lpstr>Factor Analysis – Assumptions</vt:lpstr>
      <vt:lpstr>Factor Analysis – Visual representation</vt:lpstr>
      <vt:lpstr>Factor Analysis – Challenges </vt:lpstr>
      <vt:lpstr>Factor Analysis – Challenges </vt:lpstr>
      <vt:lpstr>Factor Analysis and other techniques</vt:lpstr>
      <vt:lpstr>Recommended Readings </vt:lpstr>
      <vt:lpstr>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Science  MMI 1030  Hemant Sangwan</dc:title>
  <dc:creator>Hemant Sangwan</dc:creator>
  <cp:lastModifiedBy>Hemant Sangwan</cp:lastModifiedBy>
  <cp:revision>228</cp:revision>
  <dcterms:created xsi:type="dcterms:W3CDTF">2021-08-05T09:50:20Z</dcterms:created>
  <dcterms:modified xsi:type="dcterms:W3CDTF">2021-12-04T12:55:57Z</dcterms:modified>
</cp:coreProperties>
</file>