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84DC-723F-4153-AE66-19CD59949D2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8D07-5C29-4C0A-86C4-33359D20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86BF-F385-4C4C-ABCA-0B71849FD0A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1A58-93E5-4242-AAC4-FD6742C1137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3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7F8C-04BE-4AE8-996F-A047871F60B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802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18F5-F8BE-47C3-89B4-6F7B88A7061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91E0-F897-43C1-8806-259385237B4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358-F81E-4422-A99C-CECB68A9B9B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0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124-8064-4BE1-9BDE-05D40A24B12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0F0A-4D1B-4F95-8054-B72A55A73EE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C642-0B89-4A0B-BB33-AB9E437092CF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2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367D5F-5D80-46BC-921E-CA03EC1BCFB0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3D90-7874-43C1-9DEA-6233CD52AA3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D63633-B610-4F15-93F9-05F68DE374E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Hemant Sangwan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v.gc.ca/en/privacy-topics/privacy-laws-in-canada/02_05_d_1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Methods for Analytics</a:t>
            </a: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MBAN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6400</a:t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and Ethics Issues in Data and Analytics</a:t>
            </a:r>
            <a: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Hemant Sangwan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rights: Privacy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Privacy: Claim of individuals to be left alone, free from surveillance or interference from other individuals, organizations, or state; claim to be able to control information about yourself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United States, privacy protected by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First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Amendment (freedom of speech and association), Fourth Amendment (unreasonable search and seizure), Additional federal statues (e.g., Privacy Act of 1974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Canada: Office of the Privacy Commissioner: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https://www.priv.gc.ca/en/privacy-topics/privacy-laws-in-canada/02_05_d_15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1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rights: Privacy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 information practices: Set of principles governing the collection and use of information. Basis of most U.S. and European privacy laws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drive changes in privacy legislation: </a:t>
            </a:r>
            <a:r>
              <a:rPr lang="en-US" alt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COPPA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Gramm-Leach-Bliley Act, </a:t>
            </a:r>
            <a:r>
              <a:rPr lang="en-US" alt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HIPAA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FTCFIP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Notice/awareness (core principle)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Choice/consent (core principle)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Access/participation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Enforcement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6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rights: Privacy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General Data Protection Regulation (GDPR)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unambiguous explicit informed consent of customer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nations cannot transfer personal data to countries without similar privacy protection</a:t>
            </a:r>
          </a:p>
          <a:p>
            <a:pPr marL="1463040" lvl="4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Applies across all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countries to any firms operating in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processing data on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citizens or residents</a:t>
            </a:r>
          </a:p>
          <a:p>
            <a:pPr marL="1463040" lvl="4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Strengthens right to be forgotten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Shield: All countries processing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must conform to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GDPR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Heavy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fines: 4% of global daily revenue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6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and the Internet Challenges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Cookies: Identify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 and track visits to site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beacons (web bugs)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 graphics embedded in e-mails and web 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pages. Monitor 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reading email message or visiting site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Spyware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Surreptitiously installed on user</a:t>
            </a: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’s </a:t>
            </a:r>
            <a:r>
              <a:rPr lang="en-US" altLang="ja-JP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computer. 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transmit user</a:t>
            </a: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’s keystrokes or display unwanted ads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 and behavioral targeting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Businesses gather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information and use this for other marketing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Opt-out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 s. opt-in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 promotes self-regulation over privacy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legislation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Complex/ambiguous privacy 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statements. Opt-out 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 selected over 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opt-in. Online </a:t>
            </a: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“seals” of privacy principles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and the Internet Challenges – Cookies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2608"/>
            <a:ext cx="10058401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Web server reads the user's Web browser and determines the operating system, browser name, version number, Internet address, and other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transmits a tiny text file with user identification information called a cookie, which the user's browser receives and stores on the user's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 user returns to the Web site, the server requests the contents of any cookie it deposited previously in the user's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Web server reads the cookie, identifies the visitor, and calls up data on the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2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Solutions to Privacy and the Internet Challenges</a:t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(Technical)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2608"/>
            <a:ext cx="10058401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encryption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Anonymity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Anti-spyware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features: </a:t>
            </a:r>
            <a:r>
              <a:rPr lang="en-US" altLang="ja-JP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“Private” browsing, “Do not track” </a:t>
            </a:r>
            <a:r>
              <a:rPr lang="en-US" altLang="ja-JP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options</a:t>
            </a:r>
            <a:endParaRPr lang="en-US" altLang="ja-JP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5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Intellectual Property (IP) Rights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2608"/>
            <a:ext cx="10058401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Intellectual property: Tangible and intangible products of the mind created by individuals or corporations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Protected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four main ways: Copyright, Patents, Trademarks, Trade secrets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to IP Rights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media different from physical media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of replication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of transmission (networks, Internet)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of alteration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Compactness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Difficulties in establishing uniqueness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Millennium Copyright Act (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DMCA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5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to Establishing Liability in Information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2608"/>
            <a:ext cx="10058401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software fails, who is responsible?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seen as part of a machine that injures or harms, software producer and operator may be liable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seen as similar to book, difficult to hold author/publisher responsible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seen as a service, would this be similar to telephone systems not being liable for transmitted messages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7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Quality – Data Quality and Errors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2608"/>
            <a:ext cx="10058401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an acceptable, technologically feasible level of system quality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Especially when flawless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is economically unfeasible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altLang="ja-JP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 between software used by air traffic controllers and software used for word processing. Do we need different “acceptable” level of quality for these products?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sources of poor system performance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bugs, errors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or facility failures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input data quality (most common source of business system failure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9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 of Life – Equity, Access, and Boundaries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2608"/>
            <a:ext cx="10058401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social consequences of systems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Tech: concentrating economic and political power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Rapidity of change: reduced response time to competition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Maintaining boundaries: family, work, and leisure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Dependence and vulnerability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crime and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abuse (e.g. spam, cyber frauds, etc.)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in employment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Equity and access: The digital divide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risks: Repetitive stress injury (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Carpal tunnel syndrome (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Computer vision syndrome (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Technostress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some evidence that today’s manufacturing technology (including robots and computer-controlled machines) is displacing factory jobs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What do you feel about this situation?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8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r>
              <a:rPr lang="en-US" sz="24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–</a:t>
            </a:r>
            <a:r>
              <a:rPr lang="en-US" sz="24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and Ethics Issues in Data and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3372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82625" algn="l"/>
              </a:tabLst>
            </a:pPr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ethical, social, and political issues raised by </a:t>
            </a:r>
            <a:r>
              <a:rPr lang="en-IN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and analytics</a:t>
            </a:r>
            <a:endParaRPr lang="en-I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82625" algn="l"/>
              </a:tabLst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82625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 principles for conduct which can guide ethical decisions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82625" algn="l"/>
              </a:tabLst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82625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contemporary </a:t>
            </a:r>
            <a:r>
              <a:rPr lang="en-IN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</a:t>
            </a: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 Internet pose challenges to the protection of individual privacy and intellectual property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82625" algn="l"/>
              </a:tabLst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82625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 have information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systems, and data science practices affected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laws for establishing accountability, liability, and the quality of everyday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2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– Do smartphones harm children?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2608"/>
            <a:ext cx="10058401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research findings approving or disapproving of smartphone use among children and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teenagers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restrictions be placed on children’s and teenagers’ smartphone use? Why or why not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9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Takeaways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Ethical, privacy, and discussion on IP are important when planning, designing, and using data, analytics, and information systems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Ethical guidelines vary across countries, by organizations, by individuals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As an individual, we can apply certain principles and approaches to resolve ethical dilemma in a particular situation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7104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and Ethics Issues in Data and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Data and Analytics create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opportunities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for: Intense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social change, threatening existing distributions of power, money, rights, and obligations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New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opportunities for crime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New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kinds of crimes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Volkswagen AG, Wells Fargo, 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Motors, </a:t>
            </a:r>
            <a:r>
              <a:rPr lang="en-US" altLang="ja-JP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Takata </a:t>
            </a:r>
            <a:r>
              <a:rPr lang="en-US" altLang="ja-JP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Corporation, US Elections</a:t>
            </a:r>
            <a:endParaRPr lang="en-US" altLang="ja-JP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many, information systems used to bury decisions from public scrutiny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Ethics: Principles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of right and wrong that individuals, acting as free moral agents, use to make choices to guide their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behaviors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political institutions cannot respond overnight to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challenges —it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take years to develop etiquette, expectations,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laws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of ethics to make choices in legally gray areas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Ethics: Moral dimensions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Information rights and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obligations: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rights do individuals possess with respect to themselves?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Property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rights and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obligations: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they have a right to protect?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Accountability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control: who should be in control / responsible for information they acquire/produce/distribute?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System quality: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standards of data and system quality should we demand to protect individual rights and the safety of society?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Quality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life: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values should be preserved in an information- and knowledge-based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society?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0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trends driving ethical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concerns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Computing power doubles every 18 months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storage costs rapidly decline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Data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analysis advances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Networking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advances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Mobile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device growth impact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Profiling: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Combining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multiple sources to create dossiers of detailed information 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Nonobvious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awareness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(NORA): Combining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multiple sources to find obscure hidden connections that might help identify criminals 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terrorists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5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Ethics: Responsibility, Accountability, and Liability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Responsibility: Accepting the potential costs, duties, and obligations for decisions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Accountability: Mechanisms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for identifying responsible parties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Liability: Permits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individuals (and firms) to recover damages done to them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Due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process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: Laws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are well-known and understood, with an ability to appeal to higher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authorities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0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Ethical Analysis: Key Steps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Identify and clearly describe the facts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Define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the conflict or dilemma and identify the higher-order values involved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Identify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the stakeholders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Identify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the options that you can reasonably take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Identify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the potential consequences of your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options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2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Ethical Analysis: Principles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Golden Rule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: Do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unto others as you would have them do unto you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Immanuel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Kant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’s Categorical Imperative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: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If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an action is not right for everyone to take, it is not right for anyone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ja-JP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Slippery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Slope Rule: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If an action cannot be taken repeatedly, it is not right to take at all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Utilitarian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Principle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: Take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the action that achieves the higher or greater value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Risk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Aversion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Principle: Take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the action that produces the least harm or potential cost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Ethical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“No Free Lunch” Rule: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Assume that virtually all tangible and intangible objects are owned by someone unless there is a specific declaration otherwise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4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Ethical Analysis: Guidelines and Policies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2608"/>
            <a:ext cx="10058400" cy="402336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Promises by professions to regulate themselves in the general interest of society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Canadian Bar Association, College Professional Code of Conduct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sz="2400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Real world Dilemma: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of interests pitted against another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</a:rPr>
              <a:t>Examples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employees: Right of company to maximize productivity of workers versus workers’ desire to use Internet for short personal tasks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 provides useful services for users but monitors user behavior and sells information to advertisers and app developers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07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Courier New</vt:lpstr>
      <vt:lpstr>EB Garamond</vt:lpstr>
      <vt:lpstr>Wingdings</vt:lpstr>
      <vt:lpstr>Retrospect</vt:lpstr>
      <vt:lpstr>Multivariate Methods for Analytics  MBAN 6400  Privacy and Ethics Issues in Data and Analytics  Hemant Sangwan</vt:lpstr>
      <vt:lpstr>Agenda – Privacy and Ethics Issues in Data and Analytics</vt:lpstr>
      <vt:lpstr>Privacy and Ethics Issues in Data and Analytics</vt:lpstr>
      <vt:lpstr>Ethics: Moral dimensions</vt:lpstr>
      <vt:lpstr>Technology trends driving ethical, privacy, and social concerns</vt:lpstr>
      <vt:lpstr>Ethics: Responsibility, Accountability, and Liability</vt:lpstr>
      <vt:lpstr>Ethical Analysis: Key Steps</vt:lpstr>
      <vt:lpstr>Ethical Analysis: Principles</vt:lpstr>
      <vt:lpstr>Ethical Analysis: Guidelines and Policies</vt:lpstr>
      <vt:lpstr>Information rights: Privacy </vt:lpstr>
      <vt:lpstr>Information rights: Privacy </vt:lpstr>
      <vt:lpstr>Information rights: Privacy </vt:lpstr>
      <vt:lpstr>Privacy and the Internet Challenges</vt:lpstr>
      <vt:lpstr>Privacy and the Internet Challenges – Cookies</vt:lpstr>
      <vt:lpstr>Solutions to Privacy and the Internet Challenges (Technical)</vt:lpstr>
      <vt:lpstr>Intellectual Property (IP) Rights</vt:lpstr>
      <vt:lpstr>Challenges to Establishing Liability in Information Age</vt:lpstr>
      <vt:lpstr>System Quality – Data Quality and Errors</vt:lpstr>
      <vt:lpstr>Quality of Life – Equity, Access, and Boundaries</vt:lpstr>
      <vt:lpstr>Activity – Do smartphones harm children?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Methods for Analytics  MBAN 6400  Privacy and Ethics Issues in Data and Analytics  Hemant Sangwan</dc:title>
  <dc:creator>Hemant Sangwan</dc:creator>
  <cp:lastModifiedBy>Hemant Sangwan</cp:lastModifiedBy>
  <cp:revision>2</cp:revision>
  <dcterms:created xsi:type="dcterms:W3CDTF">2021-12-22T13:41:45Z</dcterms:created>
  <dcterms:modified xsi:type="dcterms:W3CDTF">2021-12-22T13:42:43Z</dcterms:modified>
</cp:coreProperties>
</file>