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7" r:id="rId2"/>
    <p:sldId id="264" r:id="rId3"/>
    <p:sldId id="410" r:id="rId4"/>
    <p:sldId id="411" r:id="rId5"/>
    <p:sldId id="416" r:id="rId6"/>
    <p:sldId id="417" r:id="rId7"/>
    <p:sldId id="418" r:id="rId8"/>
    <p:sldId id="413" r:id="rId9"/>
    <p:sldId id="412" r:id="rId10"/>
    <p:sldId id="414" r:id="rId11"/>
    <p:sldId id="419" r:id="rId12"/>
    <p:sldId id="420" r:id="rId13"/>
    <p:sldId id="421" r:id="rId14"/>
    <p:sldId id="425" r:id="rId15"/>
    <p:sldId id="424" r:id="rId16"/>
    <p:sldId id="423" r:id="rId17"/>
    <p:sldId id="422" r:id="rId18"/>
    <p:sldId id="426" r:id="rId19"/>
    <p:sldId id="427" r:id="rId20"/>
    <p:sldId id="428" r:id="rId21"/>
    <p:sldId id="429" r:id="rId22"/>
    <p:sldId id="430" r:id="rId23"/>
    <p:sldId id="431"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331" r:id="rId50"/>
    <p:sldId id="360" r:id="rId51"/>
    <p:sldId id="432" r:id="rId52"/>
    <p:sldId id="433" r:id="rId53"/>
    <p:sldId id="435" r:id="rId54"/>
    <p:sldId id="434" r:id="rId55"/>
    <p:sldId id="436" r:id="rId56"/>
    <p:sldId id="437" r:id="rId57"/>
    <p:sldId id="438" r:id="rId58"/>
    <p:sldId id="313" r:id="rId59"/>
    <p:sldId id="28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fab4a3d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fab4a3d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0142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a:lvl2pPr>
            <a:lvl3pPr marL="1828754" lvl="2" indent="-457189">
              <a:spcBef>
                <a:spcPts val="2133"/>
              </a:spcBef>
              <a:spcAft>
                <a:spcPts val="0"/>
              </a:spcAft>
              <a:buSzPts val="1800"/>
              <a:buChar char="■"/>
              <a:defRPr/>
            </a:lvl3pPr>
            <a:lvl4pPr marL="2438339" lvl="3" indent="-457189">
              <a:spcBef>
                <a:spcPts val="2133"/>
              </a:spcBef>
              <a:spcAft>
                <a:spcPts val="0"/>
              </a:spcAft>
              <a:buSzPts val="1800"/>
              <a:buChar char="●"/>
              <a:defRPr/>
            </a:lvl4pPr>
            <a:lvl5pPr marL="3047924" lvl="4" indent="-457189">
              <a:spcBef>
                <a:spcPts val="2133"/>
              </a:spcBef>
              <a:spcAft>
                <a:spcPts val="0"/>
              </a:spcAft>
              <a:buSzPts val="1800"/>
              <a:buChar char="○"/>
              <a:defRPr/>
            </a:lvl5pPr>
            <a:lvl6pPr marL="3657509" lvl="5" indent="-457189">
              <a:spcBef>
                <a:spcPts val="2133"/>
              </a:spcBef>
              <a:spcAft>
                <a:spcPts val="0"/>
              </a:spcAft>
              <a:buSzPts val="1800"/>
              <a:buChar char="■"/>
              <a:defRPr/>
            </a:lvl6pPr>
            <a:lvl7pPr marL="4267093" lvl="6" indent="-457189">
              <a:spcBef>
                <a:spcPts val="2133"/>
              </a:spcBef>
              <a:spcAft>
                <a:spcPts val="0"/>
              </a:spcAft>
              <a:buSzPts val="1800"/>
              <a:buChar char="●"/>
              <a:defRPr/>
            </a:lvl7pPr>
            <a:lvl8pPr marL="4876678" lvl="7" indent="-457189">
              <a:spcBef>
                <a:spcPts val="2133"/>
              </a:spcBef>
              <a:spcAft>
                <a:spcPts val="0"/>
              </a:spcAft>
              <a:buSzPts val="1800"/>
              <a:buChar char="○"/>
              <a:defRPr/>
            </a:lvl8pPr>
            <a:lvl9pPr marL="5486263" lvl="8" indent="-457189">
              <a:spcBef>
                <a:spcPts val="2133"/>
              </a:spcBef>
              <a:spcAft>
                <a:spcPts val="2133"/>
              </a:spcAft>
              <a:buSzPts val="18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811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11/22/2021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11/22/2021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ytimes.com/1973/10/29/archives/newheart-study-absolves-coffeeee-contradicts-earlier-findings-of.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statisticsbyjim.com/anova/multivariate-anova-manova-benefits-use/" TargetMode="External"/><Relationship Id="rId2" Type="http://schemas.openxmlformats.org/officeDocument/2006/relationships/hyperlink" Target="https://towardsdatascience.com/applied-multivariate-regression-faef8ddbf807"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MBAN 6400</a:t>
            </a:r>
            <a:br>
              <a:rPr lang="en-US" sz="3200" spc="0" dirty="0" smtClean="0">
                <a:solidFill>
                  <a:srgbClr val="0070C0"/>
                </a:solidFill>
                <a:latin typeface="Calibri" panose="020F0502020204030204" pitchFamily="34" charset="0"/>
                <a:cs typeface="Calibri" panose="020F0502020204030204" pitchFamily="34" charset="0"/>
              </a:rPr>
            </a:br>
            <a:r>
              <a:rPr lang="en-US" sz="3200" spc="0" dirty="0" smtClean="0">
                <a:solidFill>
                  <a:srgbClr val="0070C0"/>
                </a:solidFill>
                <a:latin typeface="Calibri" panose="020F0502020204030204" pitchFamily="34" charset="0"/>
                <a:cs typeface="Calibri" panose="020F0502020204030204" pitchFamily="34" charset="0"/>
              </a:rPr>
              <a:t/>
            </a:r>
            <a:br>
              <a:rPr lang="en-US" sz="3200" spc="0" dirty="0" smtClean="0">
                <a:solidFill>
                  <a:srgbClr val="0070C0"/>
                </a:solidFill>
                <a:latin typeface="Calibri" panose="020F0502020204030204" pitchFamily="34" charset="0"/>
                <a:cs typeface="Calibri" panose="020F0502020204030204" pitchFamily="34" charset="0"/>
              </a:rPr>
            </a:br>
            <a:r>
              <a:rPr lang="en-US" sz="3200" spc="0" dirty="0" smtClean="0">
                <a:solidFill>
                  <a:srgbClr val="0070C0"/>
                </a:solidFill>
                <a:latin typeface="Calibri" panose="020F0502020204030204" pitchFamily="34" charset="0"/>
                <a:cs typeface="Calibri" panose="020F0502020204030204" pitchFamily="34" charset="0"/>
              </a:rPr>
              <a:t>S2 </a:t>
            </a:r>
            <a:r>
              <a:rPr lang="en-US" sz="3200" spc="0" dirty="0">
                <a:solidFill>
                  <a:srgbClr val="0070C0"/>
                </a:solidFill>
                <a:latin typeface="Calibri" panose="020F0502020204030204" pitchFamily="34" charset="0"/>
                <a:cs typeface="Calibri" panose="020F0502020204030204" pitchFamily="34" charset="0"/>
              </a:rPr>
              <a:t>–</a:t>
            </a:r>
            <a:r>
              <a:rPr lang="en-US" sz="3200" spc="0" dirty="0" smtClean="0">
                <a:solidFill>
                  <a:srgbClr val="0070C0"/>
                </a:solidFill>
                <a:latin typeface="Calibri" panose="020F0502020204030204" pitchFamily="34" charset="0"/>
                <a:cs typeface="Calibri" panose="020F0502020204030204" pitchFamily="34" charset="0"/>
              </a:rPr>
              <a:t> MV Regression and Analysis of Variance </a:t>
            </a:r>
            <a:br>
              <a:rPr lang="en-US" sz="3200" spc="0" dirty="0" smtClean="0">
                <a:solidFill>
                  <a:srgbClr val="0070C0"/>
                </a:solidFill>
                <a:latin typeface="Calibri" panose="020F0502020204030204" pitchFamily="34" charset="0"/>
                <a:cs typeface="Calibri" panose="020F0502020204030204" pitchFamily="34" charset="0"/>
              </a:rPr>
            </a:br>
            <a:r>
              <a:rPr lang="en-US" sz="2400" spc="0" dirty="0" smtClean="0">
                <a:solidFill>
                  <a:srgbClr val="0070C0"/>
                </a:solidFill>
                <a:latin typeface="Calibri" panose="020F0502020204030204" pitchFamily="34" charset="0"/>
                <a:cs typeface="Calibri" panose="020F0502020204030204" pitchFamily="34" charset="0"/>
              </a:rPr>
              <a:t>(statistical and partial control)</a:t>
            </a:r>
            <a:r>
              <a:rPr lang="en-US" sz="2400" spc="0" dirty="0">
                <a:solidFill>
                  <a:srgbClr val="0070C0"/>
                </a:solidFill>
                <a:latin typeface="Calibri" panose="020F0502020204030204" pitchFamily="34" charset="0"/>
                <a:cs typeface="Calibri" panose="020F0502020204030204" pitchFamily="34" charset="0"/>
              </a:rPr>
              <a:t/>
            </a:r>
            <a:br>
              <a:rPr lang="en-US" sz="2400" spc="0" dirty="0">
                <a:solidFill>
                  <a:srgbClr val="0070C0"/>
                </a:solidFill>
                <a:latin typeface="Calibri" panose="020F0502020204030204" pitchFamily="34" charset="0"/>
                <a:cs typeface="Calibri" panose="020F0502020204030204" pitchFamily="34" charset="0"/>
              </a:rPr>
            </a:br>
            <a:r>
              <a:rPr lang="en-US" sz="2400" spc="0" dirty="0" smtClean="0">
                <a:solidFill>
                  <a:srgbClr val="0070C0"/>
                </a:solidFill>
                <a:latin typeface="Calibri" panose="020F0502020204030204" pitchFamily="34" charset="0"/>
                <a:cs typeface="Calibri" panose="020F0502020204030204" pitchFamily="34" charset="0"/>
              </a:rPr>
              <a:t/>
            </a:r>
            <a:br>
              <a:rPr lang="en-US" sz="2400" spc="0" dirty="0" smtClean="0">
                <a:solidFill>
                  <a:srgbClr val="0070C0"/>
                </a:solidFill>
                <a:latin typeface="Calibri" panose="020F0502020204030204" pitchFamily="34" charset="0"/>
                <a:cs typeface="Calibri" panose="020F0502020204030204" pitchFamily="34" charset="0"/>
              </a:rPr>
            </a:br>
            <a:r>
              <a:rPr lang="en-US" sz="2800" spc="0" dirty="0" smtClean="0">
                <a:solidFill>
                  <a:schemeClr val="tx1"/>
                </a:solidFill>
                <a:latin typeface="Calibri" panose="020F0502020204030204" pitchFamily="34" charset="0"/>
                <a:cs typeface="Calibri" panose="020F0502020204030204" pitchFamily="34" charset="0"/>
              </a:rPr>
              <a:t>Hemant Sangwan</a:t>
            </a:r>
            <a:endParaRPr lang="en-US" sz="2800" spc="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300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Analysis of Variance (ANOVA and MANOVA) </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4" name="Google Shape;194;p33"/>
          <p:cNvGraphicFramePr/>
          <p:nvPr>
            <p:extLst>
              <p:ext uri="{D42A27DB-BD31-4B8C-83A1-F6EECF244321}">
                <p14:modId xmlns:p14="http://schemas.microsoft.com/office/powerpoint/2010/main" val="946697890"/>
              </p:ext>
            </p:extLst>
          </p:nvPr>
        </p:nvGraphicFramePr>
        <p:xfrm>
          <a:off x="1602376" y="1846217"/>
          <a:ext cx="9144000" cy="3710940"/>
        </p:xfrm>
        <a:graphic>
          <a:graphicData uri="http://schemas.openxmlformats.org/drawingml/2006/table">
            <a:tbl>
              <a:tblPr>
                <a:noFil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215306">
                <a:tc>
                  <a:txBody>
                    <a:bodyPr/>
                    <a:lstStyle/>
                    <a:p>
                      <a:pPr marL="0" lvl="0" indent="0" algn="ctr" rtl="0">
                        <a:lnSpc>
                          <a:spcPct val="100000"/>
                        </a:lnSpc>
                        <a:spcBef>
                          <a:spcPts val="0"/>
                        </a:spcBef>
                        <a:spcAft>
                          <a:spcPts val="0"/>
                        </a:spcAft>
                        <a:buNone/>
                      </a:pPr>
                      <a:r>
                        <a:rPr lang="en" sz="1400" b="1" dirty="0" smtClean="0">
                          <a:solidFill>
                            <a:schemeClr val="tx1"/>
                          </a:solidFill>
                          <a:latin typeface="Calibri" panose="020F0502020204030204" pitchFamily="34" charset="0"/>
                          <a:ea typeface="EB Garamond"/>
                          <a:cs typeface="Calibri" panose="020F0502020204030204" pitchFamily="34" charset="0"/>
                          <a:sym typeface="EB Garamond"/>
                        </a:rPr>
                        <a:t>No of Population*</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smtClean="0">
                          <a:solidFill>
                            <a:schemeClr val="tx1"/>
                          </a:solidFill>
                          <a:latin typeface="Calibri" panose="020F0502020204030204" pitchFamily="34" charset="0"/>
                          <a:ea typeface="EB Garamond"/>
                          <a:cs typeface="Calibri" panose="020F0502020204030204" pitchFamily="34" charset="0"/>
                          <a:sym typeface="EB Garamond"/>
                        </a:rPr>
                        <a:t>Variables</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smtClean="0">
                          <a:solidFill>
                            <a:schemeClr val="tx1"/>
                          </a:solidFill>
                          <a:latin typeface="Calibri" panose="020F0502020204030204" pitchFamily="34" charset="0"/>
                          <a:ea typeface="EB Garamond"/>
                          <a:cs typeface="Calibri" panose="020F0502020204030204" pitchFamily="34" charset="0"/>
                          <a:sym typeface="EB Garamond"/>
                        </a:rPr>
                        <a:t>Hypothesis </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dirty="0" smtClean="0">
                          <a:solidFill>
                            <a:schemeClr val="tx1"/>
                          </a:solidFill>
                          <a:latin typeface="Calibri" panose="020F0502020204030204" pitchFamily="34" charset="0"/>
                          <a:ea typeface="EB Garamond"/>
                          <a:cs typeface="Calibri" panose="020F0502020204030204" pitchFamily="34" charset="0"/>
                          <a:sym typeface="EB Garamond"/>
                        </a:rPr>
                        <a:t>Technique</a:t>
                      </a:r>
                      <a:endParaRPr sz="14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L</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=1 (e.g., Canadians)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P</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endParaRPr sz="1200" baseline="-25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T</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-test</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L</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=1 (e.g., Canadians)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P</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 vector (2x1)</a:t>
                      </a:r>
                      <a:endPar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Hoteling T</a:t>
                      </a:r>
                      <a:r>
                        <a:rPr lang="en-US" sz="1200" baseline="30000" dirty="0" smtClean="0">
                          <a:solidFill>
                            <a:schemeClr val="tx1"/>
                          </a:solidFill>
                          <a:latin typeface="Calibri" panose="020F0502020204030204" pitchFamily="34" charset="0"/>
                          <a:ea typeface="EB Garamond"/>
                          <a:cs typeface="Calibri" panose="020F0502020204030204" pitchFamily="34" charset="0"/>
                          <a:sym typeface="EB Garamond"/>
                        </a:rPr>
                        <a:t>2</a:t>
                      </a:r>
                      <a:endParaRPr lang="en" sz="1200" baseline="30000" dirty="0" smtClean="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L</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=2 (e.g., Canadians, US)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P</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T</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-test</a:t>
                      </a: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L</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=2 (e.g., Canadians, US)</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P</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each vector (2x1)</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Hoteling T</a:t>
                      </a:r>
                      <a:r>
                        <a:rPr lang="en-US" sz="1200" baseline="30000" dirty="0" smtClean="0">
                          <a:solidFill>
                            <a:schemeClr val="tx1"/>
                          </a:solidFill>
                          <a:latin typeface="Calibri" panose="020F0502020204030204" pitchFamily="34" charset="0"/>
                          <a:ea typeface="EB Garamond"/>
                          <a:cs typeface="Calibri" panose="020F0502020204030204" pitchFamily="34" charset="0"/>
                          <a:sym typeface="EB Garamond"/>
                        </a:rPr>
                        <a:t>2</a:t>
                      </a:r>
                      <a:endParaRPr lang="en" sz="1200" baseline="30000" dirty="0" smtClean="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L ≥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3 (e.g., Canadians, US, Mexico)</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P</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=1 (e.g., height)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Mex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ANOVA</a:t>
                      </a:r>
                      <a:endParaRPr lang="en" sz="1200" baseline="30000" dirty="0" smtClean="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L ≥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3 (e.g., Canadians, US, Mexico)</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P</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=2 (e.g., height, weight)</a:t>
                      </a:r>
                      <a:endParaRPr sz="12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Mex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~H</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Can</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US,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Mex</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each vector (2x1)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MANOVA</a:t>
                      </a:r>
                      <a:endParaRPr lang="en" sz="1200" baseline="30000" dirty="0" smtClean="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 name="TextBox 5"/>
          <p:cNvSpPr txBox="1"/>
          <p:nvPr/>
        </p:nvSpPr>
        <p:spPr>
          <a:xfrm>
            <a:off x="1602376" y="5666014"/>
            <a:ext cx="9144000" cy="523220"/>
          </a:xfrm>
          <a:prstGeom prst="rect">
            <a:avLst/>
          </a:prstGeom>
          <a:noFill/>
        </p:spPr>
        <p:txBody>
          <a:bodyPr wrap="square" rtlCol="0">
            <a:spAutoFit/>
          </a:bodyPr>
          <a:lstStyle/>
          <a:p>
            <a:r>
              <a:rPr lang="en-US" sz="1400" dirty="0" smtClean="0">
                <a:latin typeface="Calibri" panose="020F0502020204030204" pitchFamily="34" charset="0"/>
                <a:cs typeface="Calibri" panose="020F0502020204030204" pitchFamily="34" charset="0"/>
              </a:rPr>
              <a:t>Assumption: Independent variables, i.e., country etc., are </a:t>
            </a:r>
            <a:r>
              <a:rPr lang="en-US" sz="1400" b="1" dirty="0" smtClean="0">
                <a:latin typeface="Calibri" panose="020F0502020204030204" pitchFamily="34" charset="0"/>
                <a:cs typeface="Calibri" panose="020F0502020204030204" pitchFamily="34" charset="0"/>
              </a:rPr>
              <a:t>discrete (or nominal categorical)</a:t>
            </a:r>
          </a:p>
          <a:p>
            <a:r>
              <a:rPr lang="en-US" sz="1400" dirty="0" smtClean="0">
                <a:latin typeface="Calibri" panose="020F0502020204030204" pitchFamily="34" charset="0"/>
                <a:cs typeface="Calibri" panose="020F0502020204030204" pitchFamily="34" charset="0"/>
              </a:rPr>
              <a:t>*Universe of analysis unit, bounded by geography, time, or other dimensions (e.g., behavioural characteristics)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20515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Examples – Statistical Control and Variance Partitioning</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People who have university degree, drive expensive cars, live in “expensive” neighbourhood have </a:t>
            </a:r>
            <a:r>
              <a:rPr lang="en-US" sz="2000" b="1" dirty="0">
                <a:solidFill>
                  <a:schemeClr val="tx1"/>
                </a:solidFill>
                <a:latin typeface="Calibri" panose="020F0502020204030204" pitchFamily="34" charset="0"/>
                <a:cs typeface="Calibri" panose="020F0502020204030204" pitchFamily="34" charset="0"/>
              </a:rPr>
              <a:t>higher </a:t>
            </a:r>
            <a:r>
              <a:rPr lang="en-US" sz="2000" b="1" dirty="0" smtClean="0">
                <a:solidFill>
                  <a:schemeClr val="tx1"/>
                </a:solidFill>
                <a:latin typeface="Calibri" panose="020F0502020204030204" pitchFamily="34" charset="0"/>
                <a:cs typeface="Calibri" panose="020F0502020204030204" pitchFamily="34" charset="0"/>
              </a:rPr>
              <a:t>life expectancy </a:t>
            </a:r>
            <a:r>
              <a:rPr lang="en-US" sz="2000" dirty="0" smtClean="0">
                <a:solidFill>
                  <a:schemeClr val="tx1"/>
                </a:solidFill>
                <a:latin typeface="Calibri" panose="020F0502020204030204" pitchFamily="34" charset="0"/>
                <a:cs typeface="Calibri" panose="020F0502020204030204" pitchFamily="34" charset="0"/>
              </a:rPr>
              <a:t>than </a:t>
            </a:r>
            <a:r>
              <a:rPr lang="en-US" sz="2000" dirty="0">
                <a:solidFill>
                  <a:schemeClr val="tx1"/>
                </a:solidFill>
                <a:latin typeface="Calibri" panose="020F0502020204030204" pitchFamily="34" charset="0"/>
                <a:cs typeface="Calibri" panose="020F0502020204030204" pitchFamily="34" charset="0"/>
              </a:rPr>
              <a:t>those who do not have possess such </a:t>
            </a:r>
            <a:r>
              <a:rPr lang="en-US" sz="2000" dirty="0" smtClean="0">
                <a:solidFill>
                  <a:schemeClr val="tx1"/>
                </a:solidFill>
                <a:latin typeface="Calibri" panose="020F0502020204030204" pitchFamily="34" charset="0"/>
                <a:cs typeface="Calibri" panose="020F0502020204030204" pitchFamily="34" charset="0"/>
              </a:rPr>
              <a:t>characteristics</a:t>
            </a:r>
            <a:endParaRPr lang="en-US" sz="1600" b="1"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Higher income </a:t>
            </a: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 better access to health and healthy </a:t>
            </a:r>
            <a:r>
              <a:rPr lang="en-US" sz="16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lifestyle  higher life expectancy</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University degree or driving expensive cars have no relation with </a:t>
            </a:r>
            <a:r>
              <a:rPr lang="en-US" sz="1600" dirty="0">
                <a:solidFill>
                  <a:schemeClr val="tx1"/>
                </a:solidFill>
                <a:latin typeface="Calibri" panose="020F0502020204030204" pitchFamily="34" charset="0"/>
                <a:cs typeface="Calibri" panose="020F0502020204030204" pitchFamily="34" charset="0"/>
                <a:sym typeface="Wingdings" panose="05000000000000000000" pitchFamily="2" charset="2"/>
              </a:rPr>
              <a:t>life expectancy</a:t>
            </a: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smtClean="0">
                <a:solidFill>
                  <a:schemeClr val="tx1"/>
                </a:solidFill>
                <a:latin typeface="Calibri" panose="020F0502020204030204" pitchFamily="34" charset="0"/>
                <a:cs typeface="Calibri" panose="020F0502020204030204" pitchFamily="34" charset="0"/>
              </a:rPr>
              <a:t>Coffee – good or bad for you?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Is it coffee or personality, climate, </a:t>
            </a:r>
            <a:r>
              <a:rPr lang="en-US" sz="1600" dirty="0" smtClean="0">
                <a:solidFill>
                  <a:schemeClr val="tx1"/>
                </a:solidFill>
                <a:latin typeface="Calibri" panose="020F0502020204030204" pitchFamily="34" charset="0"/>
                <a:cs typeface="Calibri" panose="020F0502020204030204" pitchFamily="34" charset="0"/>
              </a:rPr>
              <a:t>or occupation </a:t>
            </a:r>
            <a:r>
              <a:rPr lang="en-US" sz="1600" dirty="0">
                <a:solidFill>
                  <a:schemeClr val="tx1"/>
                </a:solidFill>
                <a:latin typeface="Calibri" panose="020F0502020204030204" pitchFamily="34" charset="0"/>
                <a:cs typeface="Calibri" panose="020F0502020204030204" pitchFamily="34" charset="0"/>
              </a:rPr>
              <a:t>responsible for heart?</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High </a:t>
            </a:r>
            <a:r>
              <a:rPr lang="en-US" sz="1600" dirty="0">
                <a:solidFill>
                  <a:schemeClr val="tx1"/>
                </a:solidFill>
                <a:latin typeface="Calibri" panose="020F0502020204030204" pitchFamily="34" charset="0"/>
                <a:cs typeface="Calibri" panose="020F0502020204030204" pitchFamily="34" charset="0"/>
              </a:rPr>
              <a:t>correlations between variables which are affected by age/time, if age/time is not </a:t>
            </a:r>
            <a:r>
              <a:rPr lang="en-US" sz="1600" b="1" dirty="0">
                <a:solidFill>
                  <a:schemeClr val="tx1"/>
                </a:solidFill>
                <a:latin typeface="Calibri" panose="020F0502020204030204" pitchFamily="34" charset="0"/>
                <a:cs typeface="Calibri" panose="020F0502020204030204" pitchFamily="34" charset="0"/>
              </a:rPr>
              <a:t>controlled</a:t>
            </a: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for </a:t>
            </a:r>
            <a:r>
              <a:rPr lang="en-US" sz="1200" dirty="0" smtClean="0">
                <a:solidFill>
                  <a:schemeClr val="tx1"/>
                </a:solidFill>
                <a:latin typeface="Calibri" panose="020F0502020204030204" pitchFamily="34" charset="0"/>
                <a:cs typeface="Calibri" panose="020F0502020204030204" pitchFamily="34" charset="0"/>
              </a:rPr>
              <a:t>Source:</a:t>
            </a:r>
            <a:r>
              <a:rPr lang="en-US" sz="1600" dirty="0" smtClean="0">
                <a:solidFill>
                  <a:schemeClr val="tx1"/>
                </a:solidFill>
                <a:latin typeface="Calibri" panose="020F0502020204030204" pitchFamily="34" charset="0"/>
                <a:cs typeface="Calibri" panose="020F0502020204030204" pitchFamily="34" charset="0"/>
              </a:rPr>
              <a:t> </a:t>
            </a:r>
            <a:r>
              <a:rPr lang="en-US" sz="1200" dirty="0" smtClean="0">
                <a:solidFill>
                  <a:schemeClr val="tx1"/>
                </a:solidFill>
                <a:latin typeface="Calibri" panose="020F0502020204030204" pitchFamily="34" charset="0"/>
                <a:cs typeface="Calibri" panose="020F0502020204030204" pitchFamily="34" charset="0"/>
              </a:rPr>
              <a:t>New </a:t>
            </a:r>
            <a:r>
              <a:rPr lang="en-US" sz="1200" dirty="0">
                <a:solidFill>
                  <a:schemeClr val="tx1"/>
                </a:solidFill>
                <a:latin typeface="Calibri" panose="020F0502020204030204" pitchFamily="34" charset="0"/>
                <a:cs typeface="Calibri" panose="020F0502020204030204" pitchFamily="34" charset="0"/>
              </a:rPr>
              <a:t>Heart Absolves Coffee,  Jane E </a:t>
            </a:r>
            <a:r>
              <a:rPr lang="en-US" sz="1200" dirty="0" err="1">
                <a:solidFill>
                  <a:schemeClr val="tx1"/>
                </a:solidFill>
                <a:latin typeface="Calibri" panose="020F0502020204030204" pitchFamily="34" charset="0"/>
                <a:cs typeface="Calibri" panose="020F0502020204030204" pitchFamily="34" charset="0"/>
              </a:rPr>
              <a:t>Brody,1973</a:t>
            </a:r>
            <a:r>
              <a:rPr lang="en-US" sz="1200" dirty="0">
                <a:solidFill>
                  <a:schemeClr val="tx1"/>
                </a:solidFill>
                <a:latin typeface="Calibri" panose="020F0502020204030204" pitchFamily="34" charset="0"/>
                <a:cs typeface="Calibri" panose="020F0502020204030204" pitchFamily="34" charset="0"/>
              </a:rPr>
              <a:t>.  Retrieved from  </a:t>
            </a:r>
            <a:r>
              <a:rPr lang="en-US" sz="1200" dirty="0" smtClean="0">
                <a:solidFill>
                  <a:schemeClr val="tx1"/>
                </a:solidFill>
                <a:latin typeface="Calibri" panose="020F0502020204030204" pitchFamily="34" charset="0"/>
                <a:cs typeface="Calibri" panose="020F0502020204030204" pitchFamily="34" charset="0"/>
                <a:hlinkClick r:id="rId2"/>
              </a:rPr>
              <a:t>https</a:t>
            </a:r>
            <a:r>
              <a:rPr lang="en-US" sz="1200" dirty="0">
                <a:solidFill>
                  <a:schemeClr val="tx1"/>
                </a:solidFill>
                <a:latin typeface="Calibri" panose="020F0502020204030204" pitchFamily="34" charset="0"/>
                <a:cs typeface="Calibri" panose="020F0502020204030204" pitchFamily="34" charset="0"/>
                <a:hlinkClick r:id="rId2"/>
              </a:rPr>
              <a:t>://</a:t>
            </a:r>
            <a:r>
              <a:rPr lang="en-US" sz="1200" dirty="0" smtClean="0">
                <a:solidFill>
                  <a:schemeClr val="tx1"/>
                </a:solidFill>
                <a:latin typeface="Calibri" panose="020F0502020204030204" pitchFamily="34" charset="0"/>
                <a:cs typeface="Calibri" panose="020F0502020204030204" pitchFamily="34" charset="0"/>
                <a:hlinkClick r:id="rId2"/>
              </a:rPr>
              <a:t>www.nytimes.com/1973/10/29/archives/newheart-study-absolves-coffeeee-contradicts-earlier-findings-of.html</a:t>
            </a:r>
            <a:r>
              <a:rPr lang="en-US" sz="1200" dirty="0" smtClean="0">
                <a:solidFill>
                  <a:schemeClr val="tx1"/>
                </a:solidFill>
                <a:latin typeface="Calibri" panose="020F0502020204030204" pitchFamily="34" charset="0"/>
                <a:cs typeface="Calibri" panose="020F0502020204030204" pitchFamily="34" charset="0"/>
              </a:rPr>
              <a:t> </a:t>
            </a:r>
            <a:endParaRPr lang="en-US" sz="12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Spurious correlations</a:t>
            </a:r>
            <a:r>
              <a:rPr lang="en-US" sz="2000" dirty="0">
                <a:solidFill>
                  <a:schemeClr val="tx1"/>
                </a:solidFill>
                <a:latin typeface="Calibri" panose="020F0502020204030204" pitchFamily="34" charset="0"/>
                <a:cs typeface="Calibri" panose="020F0502020204030204" pitchFamily="34" charset="0"/>
              </a:rPr>
              <a:t>: when correlation between two variables, X, Y is SOLELY  due to their association with a third variable, </a:t>
            </a:r>
            <a:r>
              <a:rPr lang="en-US" sz="2000" dirty="0" smtClean="0">
                <a:solidFill>
                  <a:schemeClr val="tx1"/>
                </a:solidFill>
                <a:latin typeface="Calibri" panose="020F0502020204030204" pitchFamily="34" charset="0"/>
                <a:cs typeface="Calibri" panose="020F0502020204030204" pitchFamily="34" charset="0"/>
              </a:rPr>
              <a:t>Z</a:t>
            </a:r>
            <a:endParaRPr lang="en-US"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239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Partial correlation</a:t>
            </a:r>
            <a:r>
              <a:rPr lang="en-US" dirty="0" smtClean="0">
                <a:solidFill>
                  <a:schemeClr val="tx1"/>
                </a:solidFill>
                <a:latin typeface="Calibri" panose="020F0502020204030204" pitchFamily="34" charset="0"/>
                <a:cs typeface="Calibri" panose="020F0502020204030204" pitchFamily="34" charset="0"/>
              </a:rPr>
              <a:t>: correlation </a:t>
            </a:r>
            <a:r>
              <a:rPr lang="en-US" dirty="0">
                <a:solidFill>
                  <a:schemeClr val="tx1"/>
                </a:solidFill>
                <a:latin typeface="Calibri" panose="020F0502020204030204" pitchFamily="34" charset="0"/>
                <a:cs typeface="Calibri" panose="020F0502020204030204" pitchFamily="34" charset="0"/>
              </a:rPr>
              <a:t>between two variables from which the effects of </a:t>
            </a:r>
            <a:r>
              <a:rPr lang="en-US" dirty="0" smtClean="0">
                <a:solidFill>
                  <a:schemeClr val="tx1"/>
                </a:solidFill>
                <a:latin typeface="Calibri" panose="020F0502020204030204" pitchFamily="34" charset="0"/>
                <a:cs typeface="Calibri" panose="020F0502020204030204" pitchFamily="34" charset="0"/>
              </a:rPr>
              <a:t>the </a:t>
            </a:r>
            <a:r>
              <a:rPr lang="en-US" b="1" dirty="0" smtClean="0">
                <a:solidFill>
                  <a:schemeClr val="tx1"/>
                </a:solidFill>
                <a:latin typeface="Calibri" panose="020F0502020204030204" pitchFamily="34" charset="0"/>
                <a:cs typeface="Calibri" panose="020F0502020204030204" pitchFamily="34" charset="0"/>
              </a:rPr>
              <a:t>rest of the other </a:t>
            </a:r>
            <a:r>
              <a:rPr lang="en-US" b="1" dirty="0">
                <a:solidFill>
                  <a:schemeClr val="tx1"/>
                </a:solidFill>
                <a:latin typeface="Calibri" panose="020F0502020204030204" pitchFamily="34" charset="0"/>
                <a:cs typeface="Calibri" panose="020F0502020204030204" pitchFamily="34" charset="0"/>
              </a:rPr>
              <a:t>variable(s)</a:t>
            </a:r>
            <a:r>
              <a:rPr lang="en-US" dirty="0">
                <a:solidFill>
                  <a:schemeClr val="tx1"/>
                </a:solidFill>
                <a:latin typeface="Calibri" panose="020F0502020204030204" pitchFamily="34" charset="0"/>
                <a:cs typeface="Calibri" panose="020F0502020204030204" pitchFamily="34" charset="0"/>
              </a:rPr>
              <a:t> have been </a:t>
            </a:r>
            <a:r>
              <a:rPr lang="en-US" dirty="0" smtClean="0">
                <a:solidFill>
                  <a:schemeClr val="tx1"/>
                </a:solidFill>
                <a:latin typeface="Calibri" panose="020F0502020204030204" pitchFamily="34" charset="0"/>
                <a:cs typeface="Calibri" panose="020F0502020204030204" pitchFamily="34" charset="0"/>
              </a:rPr>
              <a:t>removed</a:t>
            </a:r>
            <a:endParaRPr lang="en-US"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Do </a:t>
            </a:r>
            <a:r>
              <a:rPr lang="en-US" sz="1600" dirty="0">
                <a:solidFill>
                  <a:schemeClr val="tx1"/>
                </a:solidFill>
                <a:latin typeface="Calibri" panose="020F0502020204030204" pitchFamily="34" charset="0"/>
                <a:cs typeface="Calibri" panose="020F0502020204030204" pitchFamily="34" charset="0"/>
              </a:rPr>
              <a:t>you expect a positive or negative correlation between (height, intelligence)? </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What </a:t>
            </a:r>
            <a:r>
              <a:rPr lang="en-US" sz="1600" dirty="0">
                <a:solidFill>
                  <a:schemeClr val="tx1"/>
                </a:solidFill>
                <a:latin typeface="Calibri" panose="020F0502020204030204" pitchFamily="34" charset="0"/>
                <a:cs typeface="Calibri" panose="020F0502020204030204" pitchFamily="34" charset="0"/>
              </a:rPr>
              <a:t>happens to the correlation if you remove the effect of age from each variable? </a:t>
            </a:r>
            <a:r>
              <a:rPr lang="en-US" sz="1600" dirty="0">
                <a:solidFill>
                  <a:schemeClr val="tx1"/>
                </a:solidFill>
                <a:latin typeface="Calibri" panose="020F0502020204030204" pitchFamily="34" charset="0"/>
                <a:cs typeface="Calibri" panose="020F0502020204030204" pitchFamily="34" charset="0"/>
              </a:rPr>
              <a:t>i.e., correlation (height - age, intelligence - age)</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Partial </a:t>
            </a:r>
            <a:r>
              <a:rPr lang="en-US" sz="1600" dirty="0">
                <a:solidFill>
                  <a:schemeClr val="tx1"/>
                </a:solidFill>
                <a:latin typeface="Calibri" panose="020F0502020204030204" pitchFamily="34" charset="0"/>
                <a:cs typeface="Calibri" panose="020F0502020204030204" pitchFamily="34" charset="0"/>
              </a:rPr>
              <a:t>correlation is represented as r₁₂.₃ → correlations of (1,2), i.e., correlation after 3 has been controlled or partialled out</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Example</a:t>
            </a:r>
            <a:r>
              <a:rPr lang="en-US" sz="1600" dirty="0">
                <a:solidFill>
                  <a:schemeClr val="tx1"/>
                </a:solidFill>
                <a:latin typeface="Calibri" panose="020F0502020204030204" pitchFamily="34" charset="0"/>
                <a:cs typeface="Calibri" panose="020F0502020204030204" pitchFamily="34" charset="0"/>
              </a:rPr>
              <a:t>: Suppose we want to study relationship between (y,x1) in its </a:t>
            </a:r>
            <a:r>
              <a:rPr lang="en-US" sz="1600" b="1" dirty="0">
                <a:solidFill>
                  <a:schemeClr val="tx1"/>
                </a:solidFill>
                <a:latin typeface="Calibri" panose="020F0502020204030204" pitchFamily="34" charset="0"/>
                <a:cs typeface="Calibri" panose="020F0502020204030204" pitchFamily="34" charset="0"/>
              </a:rPr>
              <a:t>purest</a:t>
            </a:r>
            <a:r>
              <a:rPr lang="en-US" sz="1600" dirty="0">
                <a:solidFill>
                  <a:schemeClr val="tx1"/>
                </a:solidFill>
                <a:latin typeface="Calibri" panose="020F0502020204030204" pitchFamily="34" charset="0"/>
                <a:cs typeface="Calibri" panose="020F0502020204030204" pitchFamily="34" charset="0"/>
              </a:rPr>
              <a:t> form, i.e., (y,x1) after effect of x2 has been </a:t>
            </a:r>
            <a:r>
              <a:rPr lang="en-US" sz="1600" dirty="0" smtClean="0">
                <a:solidFill>
                  <a:schemeClr val="tx1"/>
                </a:solidFill>
                <a:latin typeface="Calibri" panose="020F0502020204030204" pitchFamily="34" charset="0"/>
                <a:cs typeface="Calibri" panose="020F0502020204030204" pitchFamily="34" charset="0"/>
              </a:rPr>
              <a:t>partialled out or unique contribution of x1 on 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 y=sales, x1=price, x2=store </a:t>
            </a:r>
            <a:r>
              <a:rPr lang="en-US" sz="1600" dirty="0" smtClean="0">
                <a:solidFill>
                  <a:schemeClr val="tx1"/>
                </a:solidFill>
                <a:latin typeface="Calibri" panose="020F0502020204030204" pitchFamily="34" charset="0"/>
                <a:cs typeface="Calibri" panose="020F0502020204030204" pitchFamily="34" charset="0"/>
              </a:rPr>
              <a:t>loyalty</a:t>
            </a:r>
          </a:p>
          <a:p>
            <a:pPr marL="1706865" lvl="3" indent="-365760">
              <a:lnSpc>
                <a:spcPct val="100000"/>
              </a:lnSpc>
              <a:spcBef>
                <a:spcPts val="0"/>
              </a:spcBef>
              <a:buClrTx/>
              <a:buSzPct val="80000"/>
              <a:buFont typeface="Courier New" panose="02070309020205020404" pitchFamily="49" charset="0"/>
              <a:buChar char="o"/>
            </a:pPr>
            <a:r>
              <a:rPr lang="es-ES" sz="1600" b="1" dirty="0" smtClean="0">
                <a:solidFill>
                  <a:schemeClr val="tx1"/>
                </a:solidFill>
                <a:latin typeface="Calibri" panose="020F0502020204030204" pitchFamily="34" charset="0"/>
                <a:cs typeface="Calibri" panose="020F0502020204030204" pitchFamily="34" charset="0"/>
              </a:rPr>
              <a:t>Model 1</a:t>
            </a:r>
            <a:r>
              <a:rPr lang="es-ES" sz="1600" dirty="0" smtClean="0">
                <a:solidFill>
                  <a:schemeClr val="tx1"/>
                </a:solidFill>
                <a:latin typeface="Calibri" panose="020F0502020204030204" pitchFamily="34" charset="0"/>
                <a:cs typeface="Calibri" panose="020F0502020204030204" pitchFamily="34" charset="0"/>
              </a:rPr>
              <a:t>: y=</a:t>
            </a:r>
            <a:r>
              <a:rPr lang="es-ES" sz="1600" dirty="0">
                <a:solidFill>
                  <a:schemeClr val="tx1"/>
                </a:solidFill>
                <a:latin typeface="Calibri" panose="020F0502020204030204" pitchFamily="34" charset="0"/>
                <a:cs typeface="Calibri" panose="020F0502020204030204" pitchFamily="34" charset="0"/>
              </a:rPr>
              <a:t> </a:t>
            </a:r>
            <a:r>
              <a:rPr lang="es-ES" sz="1600" dirty="0" smtClean="0">
                <a:solidFill>
                  <a:schemeClr val="tx1"/>
                </a:solidFill>
                <a:latin typeface="Calibri" panose="020F0502020204030204" pitchFamily="34" charset="0"/>
                <a:cs typeface="Calibri" panose="020F0502020204030204" pitchFamily="34" charset="0"/>
              </a:rPr>
              <a:t>𝛽</a:t>
            </a:r>
            <a:r>
              <a:rPr lang="es-ES" sz="1600" baseline="-25000" dirty="0" smtClean="0">
                <a:solidFill>
                  <a:schemeClr val="tx1"/>
                </a:solidFill>
                <a:latin typeface="Calibri" panose="020F0502020204030204" pitchFamily="34" charset="0"/>
                <a:cs typeface="Calibri" panose="020F0502020204030204" pitchFamily="34" charset="0"/>
              </a:rPr>
              <a:t>0 </a:t>
            </a:r>
            <a:r>
              <a:rPr lang="es-ES" sz="1600" dirty="0" smtClean="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a:t>
            </a:r>
            <a:r>
              <a:rPr lang="es-ES" sz="1600" dirty="0" smtClean="0">
                <a:solidFill>
                  <a:schemeClr val="tx1"/>
                </a:solidFill>
                <a:latin typeface="Calibri" panose="020F0502020204030204" pitchFamily="34" charset="0"/>
                <a:cs typeface="Calibri" panose="020F0502020204030204" pitchFamily="34" charset="0"/>
              </a:rPr>
              <a:t>error</a:t>
            </a:r>
          </a:p>
          <a:p>
            <a:pPr marL="1706865" lvl="3" indent="-365760">
              <a:lnSpc>
                <a:spcPct val="100000"/>
              </a:lnSpc>
              <a:spcBef>
                <a:spcPts val="0"/>
              </a:spcBef>
              <a:buClrTx/>
              <a:buSzPct val="80000"/>
              <a:buFont typeface="Courier New" panose="02070309020205020404" pitchFamily="49" charset="0"/>
              <a:buChar char="o"/>
            </a:pPr>
            <a:r>
              <a:rPr lang="es-ES" sz="1600" b="1" dirty="0" smtClean="0">
                <a:solidFill>
                  <a:schemeClr val="tx1"/>
                </a:solidFill>
                <a:latin typeface="Calibri" panose="020F0502020204030204" pitchFamily="34" charset="0"/>
                <a:cs typeface="Calibri" panose="020F0502020204030204" pitchFamily="34" charset="0"/>
              </a:rPr>
              <a:t>Model 2</a:t>
            </a:r>
            <a:r>
              <a:rPr lang="es-ES" sz="1600" dirty="0" smtClean="0">
                <a:solidFill>
                  <a:schemeClr val="tx1"/>
                </a:solidFill>
                <a:latin typeface="Calibri" panose="020F0502020204030204" pitchFamily="34" charset="0"/>
                <a:cs typeface="Calibri" panose="020F0502020204030204" pitchFamily="34" charset="0"/>
              </a:rPr>
              <a:t>: </a:t>
            </a:r>
          </a:p>
          <a:p>
            <a:pPr marL="2057057" lvl="5" indent="-365760">
              <a:lnSpc>
                <a:spcPct val="100000"/>
              </a:lnSpc>
              <a:spcBef>
                <a:spcPts val="0"/>
              </a:spcBef>
              <a:buClrTx/>
              <a:buSzPct val="80000"/>
              <a:buFont typeface="Wingdings" panose="05000000000000000000" pitchFamily="2" charset="2"/>
              <a:buChar char="§"/>
            </a:pPr>
            <a:r>
              <a:rPr lang="es-ES" dirty="0">
                <a:solidFill>
                  <a:srgbClr val="000000"/>
                </a:solidFill>
                <a:latin typeface="Calibri" panose="020F0502020204030204" pitchFamily="34" charset="0"/>
                <a:cs typeface="Calibri" panose="020F0502020204030204" pitchFamily="34" charset="0"/>
              </a:rPr>
              <a:t>Step</a:t>
            </a:r>
            <a:r>
              <a:rPr lang="es-ES" dirty="0">
                <a:solidFill>
                  <a:srgbClr val="000000"/>
                </a:solidFill>
                <a:latin typeface="Calibri" panose="020F0502020204030204" pitchFamily="34" charset="0"/>
                <a:cs typeface="Calibri" panose="020F0502020204030204" pitchFamily="34" charset="0"/>
              </a:rPr>
              <a:t> 1: </a:t>
            </a:r>
            <a:r>
              <a:rPr lang="es-ES" dirty="0">
                <a:solidFill>
                  <a:srgbClr val="000000"/>
                </a:solidFill>
                <a:latin typeface="Calibri" panose="020F0502020204030204" pitchFamily="34" charset="0"/>
                <a:cs typeface="Calibri" panose="020F0502020204030204" pitchFamily="34" charset="0"/>
              </a:rPr>
              <a:t>Regress y on x2, </a:t>
            </a:r>
            <a:r>
              <a:rPr lang="es-ES" dirty="0">
                <a:solidFill>
                  <a:srgbClr val="000000"/>
                </a:solidFill>
                <a:latin typeface="Calibri" panose="020F0502020204030204" pitchFamily="34" charset="0"/>
                <a:cs typeface="Calibri" panose="020F0502020204030204" pitchFamily="34" charset="0"/>
              </a:rPr>
              <a:t>i.e</a:t>
            </a:r>
            <a:r>
              <a:rPr lang="es-ES" dirty="0">
                <a:solidFill>
                  <a:srgbClr val="000000"/>
                </a:solidFill>
                <a:latin typeface="Calibri" panose="020F0502020204030204" pitchFamily="34" charset="0"/>
                <a:cs typeface="Calibri" panose="020F0502020204030204" pitchFamily="34" charset="0"/>
              </a:rPr>
              <a:t>., y</a:t>
            </a:r>
            <a:r>
              <a:rPr lang="es-ES" dirty="0" smtClean="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a</a:t>
            </a:r>
            <a:r>
              <a:rPr lang="es-ES" baseline="-25000" dirty="0" smtClean="0">
                <a:solidFill>
                  <a:schemeClr val="tx1"/>
                </a:solidFill>
                <a:latin typeface="Calibri" panose="020F0502020204030204" pitchFamily="34" charset="0"/>
                <a:cs typeface="Calibri" panose="020F0502020204030204" pitchFamily="34" charset="0"/>
              </a:rPr>
              <a:t>0 </a:t>
            </a:r>
            <a:r>
              <a:rPr lang="es-ES" dirty="0" smtClean="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b</a:t>
            </a:r>
            <a:r>
              <a:rPr lang="es-ES" baseline="-25000" dirty="0" smtClean="0">
                <a:solidFill>
                  <a:schemeClr val="tx1"/>
                </a:solidFill>
                <a:latin typeface="Calibri" panose="020F0502020204030204" pitchFamily="34" charset="0"/>
                <a:cs typeface="Calibri" panose="020F0502020204030204" pitchFamily="34" charset="0"/>
              </a:rPr>
              <a:t>0</a:t>
            </a:r>
            <a:r>
              <a:rPr lang="es-ES" dirty="0" smtClean="0">
                <a:solidFill>
                  <a:srgbClr val="000000"/>
                </a:solidFill>
                <a:latin typeface="Calibri" panose="020F0502020204030204" pitchFamily="34" charset="0"/>
                <a:cs typeface="Calibri" panose="020F0502020204030204" pitchFamily="34" charset="0"/>
              </a:rPr>
              <a:t> </a:t>
            </a:r>
            <a:r>
              <a:rPr lang="es-ES" dirty="0">
                <a:solidFill>
                  <a:srgbClr val="000000"/>
                </a:solidFill>
                <a:latin typeface="Calibri" panose="020F0502020204030204" pitchFamily="34" charset="0"/>
                <a:cs typeface="Calibri" panose="020F0502020204030204" pitchFamily="34" charset="0"/>
              </a:rPr>
              <a:t>x2</a:t>
            </a:r>
            <a:r>
              <a:rPr lang="es-ES" dirty="0" smtClean="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e</a:t>
            </a:r>
            <a:r>
              <a:rPr lang="es-ES" baseline="-25000" dirty="0" smtClean="0">
                <a:solidFill>
                  <a:schemeClr val="tx1"/>
                </a:solidFill>
                <a:latin typeface="Calibri" panose="020F0502020204030204" pitchFamily="34" charset="0"/>
                <a:cs typeface="Calibri" panose="020F0502020204030204" pitchFamily="34" charset="0"/>
              </a:rPr>
              <a:t>0</a:t>
            </a:r>
            <a:r>
              <a:rPr lang="es-ES" dirty="0" smtClean="0">
                <a:solidFill>
                  <a:srgbClr val="000000"/>
                </a:solidFill>
                <a:latin typeface="Calibri" panose="020F0502020204030204" pitchFamily="34" charset="0"/>
                <a:cs typeface="Calibri" panose="020F0502020204030204" pitchFamily="34" charset="0"/>
              </a:rPr>
              <a:t> 	or </a:t>
            </a:r>
            <a:r>
              <a:rPr lang="es-ES" dirty="0">
                <a:solidFill>
                  <a:srgbClr val="000000"/>
                </a:solidFill>
                <a:latin typeface="Calibri" panose="020F0502020204030204" pitchFamily="34" charset="0"/>
                <a:cs typeface="Calibri" panose="020F0502020204030204" pitchFamily="34" charset="0"/>
              </a:rPr>
              <a:t> </a:t>
            </a:r>
            <a:r>
              <a:rPr lang="es-ES" dirty="0" smtClean="0">
                <a:solidFill>
                  <a:srgbClr val="000000"/>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e</a:t>
            </a:r>
            <a:r>
              <a:rPr lang="es-ES" baseline="-25000" dirty="0" smtClean="0">
                <a:solidFill>
                  <a:schemeClr val="tx1"/>
                </a:solidFill>
                <a:latin typeface="Calibri" panose="020F0502020204030204" pitchFamily="34" charset="0"/>
                <a:cs typeface="Calibri" panose="020F0502020204030204" pitchFamily="34" charset="0"/>
              </a:rPr>
              <a:t>0 </a:t>
            </a:r>
            <a:r>
              <a:rPr lang="es-ES" dirty="0" smtClean="0">
                <a:solidFill>
                  <a:srgbClr val="000000"/>
                </a:solidFill>
                <a:latin typeface="Calibri" panose="020F0502020204030204" pitchFamily="34" charset="0"/>
                <a:cs typeface="Calibri" panose="020F0502020204030204" pitchFamily="34" charset="0"/>
              </a:rPr>
              <a:t>=y- </a:t>
            </a:r>
            <a:r>
              <a:rPr lang="es-ES" dirty="0" smtClean="0">
                <a:solidFill>
                  <a:schemeClr val="tx1"/>
                </a:solidFill>
                <a:latin typeface="Calibri" panose="020F0502020204030204" pitchFamily="34" charset="0"/>
                <a:cs typeface="Calibri" panose="020F0502020204030204" pitchFamily="34" charset="0"/>
              </a:rPr>
              <a:t>a</a:t>
            </a:r>
            <a:r>
              <a:rPr lang="es-ES" baseline="-25000" dirty="0" smtClean="0">
                <a:solidFill>
                  <a:schemeClr val="tx1"/>
                </a:solidFill>
                <a:latin typeface="Calibri" panose="020F0502020204030204" pitchFamily="34" charset="0"/>
                <a:cs typeface="Calibri" panose="020F0502020204030204" pitchFamily="34" charset="0"/>
              </a:rPr>
              <a:t>0 </a:t>
            </a:r>
            <a:r>
              <a:rPr lang="es-ES" dirty="0" smtClean="0">
                <a:solidFill>
                  <a:schemeClr val="tx1"/>
                </a:solidFill>
                <a:latin typeface="Calibri" panose="020F0502020204030204" pitchFamily="34" charset="0"/>
                <a:cs typeface="Calibri" panose="020F0502020204030204" pitchFamily="34" charset="0"/>
              </a:rPr>
              <a:t> - b</a:t>
            </a:r>
            <a:r>
              <a:rPr lang="es-ES" baseline="-25000" dirty="0" smtClean="0">
                <a:solidFill>
                  <a:schemeClr val="tx1"/>
                </a:solidFill>
                <a:latin typeface="Calibri" panose="020F0502020204030204" pitchFamily="34" charset="0"/>
                <a:cs typeface="Calibri" panose="020F0502020204030204" pitchFamily="34" charset="0"/>
              </a:rPr>
              <a:t>0</a:t>
            </a:r>
            <a:r>
              <a:rPr lang="es-ES" dirty="0" smtClean="0">
                <a:solidFill>
                  <a:srgbClr val="000000"/>
                </a:solidFill>
                <a:latin typeface="Calibri" panose="020F0502020204030204" pitchFamily="34" charset="0"/>
                <a:cs typeface="Calibri" panose="020F0502020204030204" pitchFamily="34" charset="0"/>
              </a:rPr>
              <a:t> x2 (part of y which </a:t>
            </a:r>
            <a:r>
              <a:rPr lang="es-ES" b="1" dirty="0" smtClean="0">
                <a:solidFill>
                  <a:srgbClr val="000000"/>
                </a:solidFill>
                <a:latin typeface="Calibri" panose="020F0502020204030204" pitchFamily="34" charset="0"/>
                <a:cs typeface="Calibri" panose="020F0502020204030204" pitchFamily="34" charset="0"/>
              </a:rPr>
              <a:t>does </a:t>
            </a:r>
            <a:r>
              <a:rPr lang="es-ES" b="1" dirty="0" err="1" smtClean="0">
                <a:solidFill>
                  <a:srgbClr val="000000"/>
                </a:solidFill>
                <a:latin typeface="Calibri" panose="020F0502020204030204" pitchFamily="34" charset="0"/>
                <a:cs typeface="Calibri" panose="020F0502020204030204" pitchFamily="34" charset="0"/>
              </a:rPr>
              <a:t>not</a:t>
            </a:r>
            <a:r>
              <a:rPr lang="es-ES" b="1" dirty="0" smtClean="0">
                <a:solidFill>
                  <a:srgbClr val="000000"/>
                </a:solidFill>
                <a:latin typeface="Calibri" panose="020F0502020204030204" pitchFamily="34" charset="0"/>
                <a:cs typeface="Calibri" panose="020F0502020204030204" pitchFamily="34" charset="0"/>
              </a:rPr>
              <a:t> </a:t>
            </a:r>
            <a:r>
              <a:rPr lang="es-ES" dirty="0" err="1" smtClean="0">
                <a:solidFill>
                  <a:srgbClr val="000000"/>
                </a:solidFill>
                <a:latin typeface="Calibri" panose="020F0502020204030204" pitchFamily="34" charset="0"/>
                <a:cs typeface="Calibri" panose="020F0502020204030204" pitchFamily="34" charset="0"/>
              </a:rPr>
              <a:t>depend</a:t>
            </a:r>
            <a:r>
              <a:rPr lang="es-ES" dirty="0" smtClean="0">
                <a:solidFill>
                  <a:srgbClr val="000000"/>
                </a:solidFill>
                <a:latin typeface="Calibri" panose="020F0502020204030204" pitchFamily="34" charset="0"/>
                <a:cs typeface="Calibri" panose="020F0502020204030204" pitchFamily="34" charset="0"/>
              </a:rPr>
              <a:t> on x2)</a:t>
            </a:r>
            <a:endParaRPr lang="es-ES" dirty="0">
              <a:solidFill>
                <a:srgbClr val="000000"/>
              </a:solidFill>
              <a:latin typeface="Calibri" panose="020F0502020204030204" pitchFamily="34" charset="0"/>
              <a:cs typeface="Calibri" panose="020F0502020204030204" pitchFamily="34" charset="0"/>
            </a:endParaRPr>
          </a:p>
          <a:p>
            <a:pPr marL="2057057" lvl="5" indent="-365760">
              <a:lnSpc>
                <a:spcPct val="100000"/>
              </a:lnSpc>
              <a:spcBef>
                <a:spcPts val="0"/>
              </a:spcBef>
              <a:buClrTx/>
              <a:buSzPct val="80000"/>
              <a:buFont typeface="Wingdings" panose="05000000000000000000" pitchFamily="2" charset="2"/>
              <a:buChar char="§"/>
            </a:pPr>
            <a:r>
              <a:rPr lang="es-ES" dirty="0" smtClean="0">
                <a:solidFill>
                  <a:srgbClr val="000000"/>
                </a:solidFill>
                <a:latin typeface="Calibri" panose="020F0502020204030204" pitchFamily="34" charset="0"/>
                <a:cs typeface="Calibri" panose="020F0502020204030204" pitchFamily="34" charset="0"/>
              </a:rPr>
              <a:t>Step 2: Regress </a:t>
            </a:r>
            <a:r>
              <a:rPr lang="es-ES" dirty="0">
                <a:solidFill>
                  <a:srgbClr val="000000"/>
                </a:solidFill>
                <a:latin typeface="Calibri" panose="020F0502020204030204" pitchFamily="34" charset="0"/>
                <a:cs typeface="Calibri" panose="020F0502020204030204" pitchFamily="34" charset="0"/>
              </a:rPr>
              <a:t>x1 on x2, i.e., </a:t>
            </a:r>
            <a:r>
              <a:rPr lang="es-ES" dirty="0" smtClean="0">
                <a:solidFill>
                  <a:srgbClr val="000000"/>
                </a:solidFill>
                <a:latin typeface="Calibri" panose="020F0502020204030204" pitchFamily="34" charset="0"/>
                <a:cs typeface="Calibri" panose="020F0502020204030204" pitchFamily="34" charset="0"/>
              </a:rPr>
              <a:t>x1=</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a</a:t>
            </a:r>
            <a:r>
              <a:rPr lang="es-ES" baseline="-25000" dirty="0" smtClean="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b</a:t>
            </a:r>
            <a:r>
              <a:rPr lang="es-ES" baseline="-25000" dirty="0" smtClean="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x2+</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1</a:t>
            </a:r>
            <a:r>
              <a:rPr lang="es-ES" dirty="0" smtClean="0">
                <a:solidFill>
                  <a:srgbClr val="000000"/>
                </a:solidFill>
                <a:latin typeface="Calibri" panose="020F0502020204030204" pitchFamily="34" charset="0"/>
                <a:cs typeface="Calibri" panose="020F0502020204030204" pitchFamily="34" charset="0"/>
              </a:rPr>
              <a:t> </a:t>
            </a:r>
            <a:r>
              <a:rPr lang="es-ES" dirty="0">
                <a:solidFill>
                  <a:srgbClr val="000000"/>
                </a:solidFill>
                <a:latin typeface="Calibri" panose="020F0502020204030204" pitchFamily="34" charset="0"/>
                <a:cs typeface="Calibri" panose="020F0502020204030204" pitchFamily="34" charset="0"/>
              </a:rPr>
              <a:t>	</a:t>
            </a:r>
            <a:r>
              <a:rPr lang="es-ES" dirty="0" smtClean="0">
                <a:solidFill>
                  <a:srgbClr val="000000"/>
                </a:solidFill>
                <a:latin typeface="Calibri" panose="020F0502020204030204" pitchFamily="34" charset="0"/>
                <a:cs typeface="Calibri" panose="020F0502020204030204" pitchFamily="34" charset="0"/>
              </a:rPr>
              <a:t>or    </a:t>
            </a:r>
            <a:r>
              <a:rPr lang="es-ES" dirty="0" smtClean="0">
                <a:solidFill>
                  <a:schemeClr val="tx1"/>
                </a:solidFill>
                <a:latin typeface="Calibri" panose="020F0502020204030204" pitchFamily="34" charset="0"/>
                <a:cs typeface="Calibri" panose="020F0502020204030204" pitchFamily="34" charset="0"/>
              </a:rPr>
              <a:t>e</a:t>
            </a:r>
            <a:r>
              <a:rPr lang="es-ES" baseline="-25000" dirty="0" smtClean="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=x1-</a:t>
            </a:r>
            <a:r>
              <a:rPr lang="es-ES" dirty="0" smtClean="0">
                <a:solidFill>
                  <a:schemeClr val="tx1"/>
                </a:solidFill>
                <a:latin typeface="Calibri" panose="020F0502020204030204" pitchFamily="34" charset="0"/>
                <a:cs typeface="Calibri" panose="020F0502020204030204" pitchFamily="34" charset="0"/>
              </a:rPr>
              <a:t>a</a:t>
            </a:r>
            <a:r>
              <a:rPr lang="es-ES" baseline="-25000" dirty="0" smtClean="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a:t>
            </a:r>
            <a:r>
              <a:rPr lang="es-ES" dirty="0" smtClean="0">
                <a:solidFill>
                  <a:schemeClr val="tx1"/>
                </a:solidFill>
                <a:latin typeface="Calibri" panose="020F0502020204030204" pitchFamily="34" charset="0"/>
                <a:cs typeface="Calibri" panose="020F0502020204030204" pitchFamily="34" charset="0"/>
              </a:rPr>
              <a:t> </a:t>
            </a:r>
            <a:r>
              <a:rPr lang="es-ES" dirty="0">
                <a:solidFill>
                  <a:schemeClr val="tx1"/>
                </a:solidFill>
                <a:latin typeface="Calibri" panose="020F0502020204030204" pitchFamily="34" charset="0"/>
                <a:cs typeface="Calibri" panose="020F0502020204030204" pitchFamily="34" charset="0"/>
              </a:rPr>
              <a:t>b</a:t>
            </a:r>
            <a:r>
              <a:rPr lang="es-ES" baseline="-25000" dirty="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x2 </a:t>
            </a:r>
            <a:r>
              <a:rPr lang="es-ES" dirty="0">
                <a:solidFill>
                  <a:srgbClr val="000000"/>
                </a:solidFill>
                <a:latin typeface="Calibri" panose="020F0502020204030204" pitchFamily="34" charset="0"/>
                <a:cs typeface="Calibri" panose="020F0502020204030204" pitchFamily="34" charset="0"/>
              </a:rPr>
              <a:t>(part of </a:t>
            </a:r>
            <a:r>
              <a:rPr lang="es-ES" dirty="0" smtClean="0">
                <a:solidFill>
                  <a:srgbClr val="000000"/>
                </a:solidFill>
                <a:latin typeface="Calibri" panose="020F0502020204030204" pitchFamily="34" charset="0"/>
                <a:cs typeface="Calibri" panose="020F0502020204030204" pitchFamily="34" charset="0"/>
              </a:rPr>
              <a:t>x1 </a:t>
            </a:r>
            <a:r>
              <a:rPr lang="es-ES" dirty="0">
                <a:solidFill>
                  <a:srgbClr val="000000"/>
                </a:solidFill>
                <a:latin typeface="Calibri" panose="020F0502020204030204" pitchFamily="34" charset="0"/>
                <a:cs typeface="Calibri" panose="020F0502020204030204" pitchFamily="34" charset="0"/>
              </a:rPr>
              <a:t>which </a:t>
            </a:r>
            <a:r>
              <a:rPr lang="es-ES" b="1" dirty="0">
                <a:solidFill>
                  <a:srgbClr val="000000"/>
                </a:solidFill>
                <a:latin typeface="Calibri" panose="020F0502020204030204" pitchFamily="34" charset="0"/>
                <a:cs typeface="Calibri" panose="020F0502020204030204" pitchFamily="34" charset="0"/>
              </a:rPr>
              <a:t>does </a:t>
            </a:r>
            <a:r>
              <a:rPr lang="es-ES" b="1" dirty="0" err="1">
                <a:solidFill>
                  <a:srgbClr val="000000"/>
                </a:solidFill>
                <a:latin typeface="Calibri" panose="020F0502020204030204" pitchFamily="34" charset="0"/>
                <a:cs typeface="Calibri" panose="020F0502020204030204" pitchFamily="34" charset="0"/>
              </a:rPr>
              <a:t>not</a:t>
            </a:r>
            <a:r>
              <a:rPr lang="es-ES" b="1" dirty="0">
                <a:solidFill>
                  <a:srgbClr val="000000"/>
                </a:solidFill>
                <a:latin typeface="Calibri" panose="020F0502020204030204" pitchFamily="34" charset="0"/>
                <a:cs typeface="Calibri" panose="020F0502020204030204" pitchFamily="34" charset="0"/>
              </a:rPr>
              <a:t> </a:t>
            </a:r>
            <a:r>
              <a:rPr lang="es-ES" dirty="0" err="1">
                <a:solidFill>
                  <a:srgbClr val="000000"/>
                </a:solidFill>
                <a:latin typeface="Calibri" panose="020F0502020204030204" pitchFamily="34" charset="0"/>
                <a:cs typeface="Calibri" panose="020F0502020204030204" pitchFamily="34" charset="0"/>
              </a:rPr>
              <a:t>depend</a:t>
            </a:r>
            <a:r>
              <a:rPr lang="es-ES" dirty="0">
                <a:solidFill>
                  <a:srgbClr val="000000"/>
                </a:solidFill>
                <a:latin typeface="Calibri" panose="020F0502020204030204" pitchFamily="34" charset="0"/>
                <a:cs typeface="Calibri" panose="020F0502020204030204" pitchFamily="34" charset="0"/>
              </a:rPr>
              <a:t> on x2)</a:t>
            </a:r>
          </a:p>
          <a:p>
            <a:pPr marL="2057057" lvl="5" indent="-365760">
              <a:lnSpc>
                <a:spcPct val="100000"/>
              </a:lnSpc>
              <a:spcBef>
                <a:spcPts val="0"/>
              </a:spcBef>
              <a:buClrTx/>
              <a:buSzPct val="80000"/>
              <a:buFont typeface="Wingdings" panose="05000000000000000000" pitchFamily="2" charset="2"/>
              <a:buChar char="§"/>
            </a:pPr>
            <a:r>
              <a:rPr lang="es-ES" dirty="0" smtClean="0">
                <a:solidFill>
                  <a:srgbClr val="000000"/>
                </a:solidFill>
                <a:latin typeface="Calibri" panose="020F0502020204030204" pitchFamily="34" charset="0"/>
                <a:cs typeface="Calibri" panose="020F0502020204030204" pitchFamily="34" charset="0"/>
              </a:rPr>
              <a:t>Step </a:t>
            </a:r>
            <a:r>
              <a:rPr lang="es-ES" dirty="0">
                <a:solidFill>
                  <a:srgbClr val="000000"/>
                </a:solidFill>
                <a:latin typeface="Calibri" panose="020F0502020204030204" pitchFamily="34" charset="0"/>
                <a:cs typeface="Calibri" panose="020F0502020204030204" pitchFamily="34" charset="0"/>
              </a:rPr>
              <a:t>3: Regress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0 </a:t>
            </a:r>
            <a:r>
              <a:rPr lang="es-ES" dirty="0" smtClean="0">
                <a:solidFill>
                  <a:srgbClr val="000000"/>
                </a:solidFill>
                <a:latin typeface="Calibri" panose="020F0502020204030204" pitchFamily="34" charset="0"/>
                <a:cs typeface="Calibri" panose="020F0502020204030204" pitchFamily="34" charset="0"/>
              </a:rPr>
              <a:t> </a:t>
            </a:r>
            <a:r>
              <a:rPr lang="es-ES" dirty="0">
                <a:solidFill>
                  <a:srgbClr val="000000"/>
                </a:solidFill>
                <a:latin typeface="Calibri" panose="020F0502020204030204" pitchFamily="34" charset="0"/>
                <a:cs typeface="Calibri" panose="020F0502020204030204" pitchFamily="34" charset="0"/>
              </a:rPr>
              <a:t>on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 </a:t>
            </a:r>
            <a:r>
              <a:rPr lang="es-ES" dirty="0">
                <a:solidFill>
                  <a:srgbClr val="000000"/>
                </a:solidFill>
                <a:latin typeface="Calibri" panose="020F0502020204030204" pitchFamily="34" charset="0"/>
                <a:cs typeface="Calibri" panose="020F0502020204030204" pitchFamily="34" charset="0"/>
              </a:rPr>
              <a:t>i.e., </a:t>
            </a:r>
            <a:r>
              <a:rPr lang="es-ES" dirty="0">
                <a:solidFill>
                  <a:schemeClr val="tx1"/>
                </a:solidFill>
                <a:latin typeface="Calibri" panose="020F0502020204030204" pitchFamily="34" charset="0"/>
                <a:cs typeface="Calibri" panose="020F0502020204030204" pitchFamily="34" charset="0"/>
              </a:rPr>
              <a:t>e</a:t>
            </a:r>
            <a:r>
              <a:rPr lang="es-ES" baseline="-25000" dirty="0">
                <a:solidFill>
                  <a:schemeClr val="tx1"/>
                </a:solidFill>
                <a:latin typeface="Calibri" panose="020F0502020204030204" pitchFamily="34" charset="0"/>
                <a:cs typeface="Calibri" panose="020F0502020204030204" pitchFamily="34" charset="0"/>
              </a:rPr>
              <a:t>0 </a:t>
            </a:r>
            <a:r>
              <a:rPr lang="es-ES" dirty="0" smtClean="0">
                <a:solidFill>
                  <a:srgbClr val="000000"/>
                </a:solidFill>
                <a:latin typeface="Calibri" panose="020F0502020204030204" pitchFamily="34" charset="0"/>
                <a:cs typeface="Calibri" panose="020F0502020204030204" pitchFamily="34" charset="0"/>
              </a:rPr>
              <a:t>= + </a:t>
            </a:r>
            <a:r>
              <a:rPr lang="es-ES" b="1" dirty="0">
                <a:solidFill>
                  <a:srgbClr val="000000"/>
                </a:solidFill>
                <a:latin typeface="Calibri" panose="020F0502020204030204" pitchFamily="34" charset="0"/>
                <a:cs typeface="Calibri" panose="020F0502020204030204" pitchFamily="34" charset="0"/>
              </a:rPr>
              <a:t>𝛽</a:t>
            </a:r>
            <a:r>
              <a:rPr lang="es-ES" dirty="0">
                <a:solidFill>
                  <a:srgbClr val="000000"/>
                </a:solidFill>
                <a:latin typeface="Calibri" panose="020F0502020204030204" pitchFamily="34" charset="0"/>
                <a:cs typeface="Calibri" panose="020F0502020204030204" pitchFamily="34" charset="0"/>
              </a:rPr>
              <a:t> </a:t>
            </a:r>
            <a:r>
              <a:rPr lang="es-ES" dirty="0">
                <a:solidFill>
                  <a:schemeClr val="tx1"/>
                </a:solidFill>
                <a:latin typeface="Calibri" panose="020F0502020204030204" pitchFamily="34" charset="0"/>
                <a:cs typeface="Calibri" panose="020F0502020204030204" pitchFamily="34" charset="0"/>
              </a:rPr>
              <a:t> e</a:t>
            </a:r>
            <a:r>
              <a:rPr lang="es-ES" baseline="-25000" dirty="0">
                <a:solidFill>
                  <a:schemeClr val="tx1"/>
                </a:solidFill>
                <a:latin typeface="Calibri" panose="020F0502020204030204" pitchFamily="34" charset="0"/>
                <a:cs typeface="Calibri" panose="020F0502020204030204" pitchFamily="34" charset="0"/>
              </a:rPr>
              <a:t>1 </a:t>
            </a:r>
            <a:r>
              <a:rPr lang="es-ES" dirty="0" smtClean="0">
                <a:solidFill>
                  <a:srgbClr val="000000"/>
                </a:solidFill>
                <a:latin typeface="Calibri" panose="020F0502020204030204" pitchFamily="34" charset="0"/>
                <a:cs typeface="Calibri" panose="020F0502020204030204" pitchFamily="34" charset="0"/>
              </a:rPr>
              <a:t> </a:t>
            </a:r>
            <a:r>
              <a:rPr lang="es-ES" dirty="0">
                <a:solidFill>
                  <a:srgbClr val="000000"/>
                </a:solidFill>
                <a:latin typeface="Calibri" panose="020F0502020204030204" pitchFamily="34" charset="0"/>
                <a:cs typeface="Calibri" panose="020F0502020204030204" pitchFamily="34" charset="0"/>
              </a:rPr>
              <a:t>+ </a:t>
            </a:r>
            <a:r>
              <a:rPr lang="es-ES" dirty="0" smtClean="0">
                <a:solidFill>
                  <a:srgbClr val="000000"/>
                </a:solidFill>
                <a:latin typeface="Calibri" panose="020F0502020204030204" pitchFamily="34" charset="0"/>
                <a:cs typeface="Calibri" panose="020F0502020204030204" pitchFamily="34" charset="0"/>
              </a:rPr>
              <a:t>error</a:t>
            </a:r>
          </a:p>
          <a:p>
            <a:pPr marL="2057057" lvl="5" indent="-365760">
              <a:lnSpc>
                <a:spcPct val="100000"/>
              </a:lnSpc>
              <a:spcBef>
                <a:spcPts val="0"/>
              </a:spcBef>
              <a:buClrTx/>
              <a:buSzPct val="80000"/>
              <a:buFont typeface="Wingdings" panose="05000000000000000000" pitchFamily="2" charset="2"/>
              <a:buChar char="§"/>
            </a:pPr>
            <a:r>
              <a:rPr lang="es-ES" dirty="0" smtClean="0">
                <a:solidFill>
                  <a:srgbClr val="000000"/>
                </a:solidFill>
                <a:latin typeface="Calibri" panose="020F0502020204030204" pitchFamily="34" charset="0"/>
                <a:cs typeface="Calibri" panose="020F0502020204030204" pitchFamily="34" charset="0"/>
              </a:rPr>
              <a:t>Do </a:t>
            </a:r>
            <a:r>
              <a:rPr lang="es-ES" dirty="0" err="1" smtClean="0">
                <a:solidFill>
                  <a:srgbClr val="000000"/>
                </a:solidFill>
                <a:latin typeface="Calibri" panose="020F0502020204030204" pitchFamily="34" charset="0"/>
                <a:cs typeface="Calibri" panose="020F0502020204030204" pitchFamily="34" charset="0"/>
              </a:rPr>
              <a:t>you</a:t>
            </a:r>
            <a:r>
              <a:rPr lang="es-ES" dirty="0" smtClean="0">
                <a:solidFill>
                  <a:srgbClr val="000000"/>
                </a:solidFill>
                <a:latin typeface="Calibri" panose="020F0502020204030204" pitchFamily="34" charset="0"/>
                <a:cs typeface="Calibri" panose="020F0502020204030204" pitchFamily="34" charset="0"/>
              </a:rPr>
              <a:t> </a:t>
            </a:r>
            <a:r>
              <a:rPr lang="es-ES" dirty="0" err="1" smtClean="0">
                <a:solidFill>
                  <a:srgbClr val="000000"/>
                </a:solidFill>
                <a:latin typeface="Calibri" panose="020F0502020204030204" pitchFamily="34" charset="0"/>
                <a:cs typeface="Calibri" panose="020F0502020204030204" pitchFamily="34" charset="0"/>
              </a:rPr>
              <a:t>think</a:t>
            </a:r>
            <a:r>
              <a:rPr lang="es-ES" dirty="0" smtClean="0">
                <a:solidFill>
                  <a:srgbClr val="000000"/>
                </a:solidFill>
                <a:latin typeface="Calibri" panose="020F0502020204030204" pitchFamily="34" charset="0"/>
                <a:cs typeface="Calibri" panose="020F0502020204030204" pitchFamily="34" charset="0"/>
              </a:rPr>
              <a:t> </a:t>
            </a:r>
            <a:r>
              <a:rPr lang="es-ES" b="1" dirty="0">
                <a:solidFill>
                  <a:schemeClr val="tx1"/>
                </a:solidFill>
                <a:latin typeface="Calibri" panose="020F0502020204030204" pitchFamily="34" charset="0"/>
                <a:cs typeface="Calibri" panose="020F0502020204030204" pitchFamily="34" charset="0"/>
              </a:rPr>
              <a:t>𝛽</a:t>
            </a:r>
            <a:r>
              <a:rPr lang="es-ES" b="1" baseline="-25000" dirty="0">
                <a:solidFill>
                  <a:schemeClr val="tx1"/>
                </a:solidFill>
                <a:latin typeface="Calibri" panose="020F0502020204030204" pitchFamily="34" charset="0"/>
                <a:cs typeface="Calibri" panose="020F0502020204030204" pitchFamily="34" charset="0"/>
              </a:rPr>
              <a:t>1</a:t>
            </a:r>
            <a:r>
              <a:rPr lang="es-ES" dirty="0">
                <a:solidFill>
                  <a:schemeClr val="tx1"/>
                </a:solidFill>
                <a:latin typeface="Calibri" panose="020F0502020204030204" pitchFamily="34" charset="0"/>
                <a:cs typeface="Calibri" panose="020F0502020204030204" pitchFamily="34" charset="0"/>
              </a:rPr>
              <a:t> </a:t>
            </a:r>
            <a:r>
              <a:rPr lang="es-ES" dirty="0" smtClean="0">
                <a:solidFill>
                  <a:schemeClr val="tx1"/>
                </a:solidFill>
                <a:latin typeface="Calibri" panose="020F0502020204030204" pitchFamily="34" charset="0"/>
                <a:cs typeface="Calibri" panose="020F0502020204030204" pitchFamily="34" charset="0"/>
              </a:rPr>
              <a:t>= </a:t>
            </a:r>
            <a:r>
              <a:rPr lang="es-ES" b="1" dirty="0" smtClean="0">
                <a:solidFill>
                  <a:srgbClr val="000000"/>
                </a:solidFill>
                <a:latin typeface="Calibri" panose="020F0502020204030204" pitchFamily="34" charset="0"/>
                <a:cs typeface="Calibri" panose="020F0502020204030204" pitchFamily="34" charset="0"/>
              </a:rPr>
              <a:t>𝛽 ? </a:t>
            </a:r>
            <a:r>
              <a:rPr lang="es-ES" dirty="0" err="1" smtClean="0">
                <a:solidFill>
                  <a:srgbClr val="000000"/>
                </a:solidFill>
                <a:latin typeface="Calibri" panose="020F0502020204030204" pitchFamily="34" charset="0"/>
                <a:cs typeface="Calibri" panose="020F0502020204030204" pitchFamily="34" charset="0"/>
              </a:rPr>
              <a:t>Why</a:t>
            </a:r>
            <a:r>
              <a:rPr lang="es-ES" dirty="0" smtClean="0">
                <a:solidFill>
                  <a:srgbClr val="000000"/>
                </a:solidFill>
                <a:latin typeface="Calibri" panose="020F0502020204030204" pitchFamily="34" charset="0"/>
                <a:cs typeface="Calibri" panose="020F0502020204030204" pitchFamily="34" charset="0"/>
              </a:rPr>
              <a:t> or </a:t>
            </a:r>
            <a:r>
              <a:rPr lang="es-ES" dirty="0" err="1" smtClean="0">
                <a:solidFill>
                  <a:srgbClr val="000000"/>
                </a:solidFill>
                <a:latin typeface="Calibri" panose="020F0502020204030204" pitchFamily="34" charset="0"/>
                <a:cs typeface="Calibri" panose="020F0502020204030204" pitchFamily="34" charset="0"/>
              </a:rPr>
              <a:t>why</a:t>
            </a:r>
            <a:r>
              <a:rPr lang="es-ES" dirty="0" smtClean="0">
                <a:solidFill>
                  <a:srgbClr val="000000"/>
                </a:solidFill>
                <a:latin typeface="Calibri" panose="020F0502020204030204" pitchFamily="34" charset="0"/>
                <a:cs typeface="Calibri" panose="020F0502020204030204" pitchFamily="34" charset="0"/>
              </a:rPr>
              <a:t> </a:t>
            </a:r>
            <a:r>
              <a:rPr lang="es-ES" dirty="0" err="1" smtClean="0">
                <a:solidFill>
                  <a:srgbClr val="000000"/>
                </a:solidFill>
                <a:latin typeface="Calibri" panose="020F0502020204030204" pitchFamily="34" charset="0"/>
                <a:cs typeface="Calibri" panose="020F0502020204030204" pitchFamily="34" charset="0"/>
              </a:rPr>
              <a:t>not</a:t>
            </a:r>
            <a:r>
              <a:rPr lang="es-ES" dirty="0" smtClean="0">
                <a:solidFill>
                  <a:srgbClr val="000000"/>
                </a:solidFill>
                <a:latin typeface="Calibri" panose="020F0502020204030204" pitchFamily="34" charset="0"/>
                <a:cs typeface="Calibri" panose="020F0502020204030204" pitchFamily="34" charset="0"/>
              </a:rPr>
              <a:t>? </a:t>
            </a:r>
          </a:p>
          <a:p>
            <a:pPr marL="2057057" lvl="5" indent="-365760">
              <a:lnSpc>
                <a:spcPct val="100000"/>
              </a:lnSpc>
              <a:spcBef>
                <a:spcPts val="0"/>
              </a:spcBef>
              <a:buClrTx/>
              <a:buSzPct val="80000"/>
              <a:buFont typeface="Wingdings" panose="05000000000000000000" pitchFamily="2" charset="2"/>
              <a:buChar char="§"/>
            </a:pPr>
            <a:endParaRPr lang="es-E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071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Partial correlations – zero, first, and higher order</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Zero order </a:t>
            </a:r>
            <a:r>
              <a:rPr lang="en-US" dirty="0">
                <a:solidFill>
                  <a:schemeClr val="tx1"/>
                </a:solidFill>
                <a:latin typeface="Calibri" panose="020F0502020204030204" pitchFamily="34" charset="0"/>
                <a:cs typeface="Calibri" panose="020F0502020204030204" pitchFamily="34" charset="0"/>
              </a:rPr>
              <a:t>correlation is  </a:t>
            </a:r>
            <a:r>
              <a:rPr lang="en-US" b="1" dirty="0">
                <a:solidFill>
                  <a:schemeClr val="tx1"/>
                </a:solidFill>
                <a:latin typeface="Calibri" panose="020F0502020204030204" pitchFamily="34" charset="0"/>
                <a:cs typeface="Calibri" panose="020F0502020204030204" pitchFamily="34" charset="0"/>
              </a:rPr>
              <a:t>simple correlation </a:t>
            </a:r>
            <a:r>
              <a:rPr lang="en-US" dirty="0">
                <a:solidFill>
                  <a:schemeClr val="tx1"/>
                </a:solidFill>
                <a:latin typeface="Calibri" panose="020F0502020204030204" pitchFamily="34" charset="0"/>
                <a:cs typeface="Calibri" panose="020F0502020204030204" pitchFamily="34" charset="0"/>
              </a:rPr>
              <a:t>between two variables (y,x1</a:t>
            </a:r>
            <a:r>
              <a:rPr lang="en-US" dirty="0" smtClean="0">
                <a:solidFill>
                  <a:schemeClr val="tx1"/>
                </a:solidFill>
                <a:latin typeface="Calibri" panose="020F0502020204030204" pitchFamily="34" charset="0"/>
                <a:cs typeface="Calibri" panose="020F0502020204030204" pitchFamily="34" charset="0"/>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First, second, third, nth order partial correlations are when (1, 2, 3, …n variables ) are partialled </a:t>
            </a:r>
            <a:r>
              <a:rPr lang="en-US" dirty="0">
                <a:solidFill>
                  <a:schemeClr val="tx1"/>
                </a:solidFill>
                <a:latin typeface="Calibri" panose="020F0502020204030204" pitchFamily="34" charset="0"/>
                <a:cs typeface="Calibri" panose="020F0502020204030204" pitchFamily="34" charset="0"/>
              </a:rPr>
              <a:t>out from (y,x1</a:t>
            </a:r>
            <a:r>
              <a:rPr lang="en-US" dirty="0" smtClean="0">
                <a:solidFill>
                  <a:schemeClr val="tx1"/>
                </a:solidFill>
                <a:latin typeface="Calibri" panose="020F0502020204030204" pitchFamily="34" charset="0"/>
                <a:cs typeface="Calibri" panose="020F0502020204030204" pitchFamily="34" charset="0"/>
              </a:rPr>
              <a:t>)</a:t>
            </a: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b="1" baseline="-25000" dirty="0" smtClean="0">
                <a:solidFill>
                  <a:schemeClr val="tx1"/>
                </a:solidFill>
                <a:latin typeface="Calibri" panose="020F0502020204030204" pitchFamily="34" charset="0"/>
                <a:cs typeface="Calibri" panose="020F0502020204030204" pitchFamily="34" charset="0"/>
              </a:rPr>
              <a:t> </a:t>
            </a:r>
            <a:r>
              <a:rPr lang="es-ES" sz="1600" dirty="0" err="1" smtClean="0">
                <a:solidFill>
                  <a:schemeClr val="tx1"/>
                </a:solidFill>
                <a:latin typeface="Calibri" panose="020F0502020204030204" pitchFamily="34" charset="0"/>
                <a:cs typeface="Calibri" panose="020F0502020204030204" pitchFamily="34" charset="0"/>
              </a:rPr>
              <a:t>is</a:t>
            </a:r>
            <a:r>
              <a:rPr lang="es-ES" sz="1600" dirty="0" smtClean="0">
                <a:solidFill>
                  <a:schemeClr val="tx1"/>
                </a:solidFill>
                <a:latin typeface="Calibri" panose="020F0502020204030204" pitchFamily="34" charset="0"/>
                <a:cs typeface="Calibri" panose="020F0502020204030204" pitchFamily="34" charset="0"/>
              </a:rPr>
              <a:t> the </a:t>
            </a:r>
            <a:r>
              <a:rPr lang="es-ES" sz="1600" b="1" dirty="0" smtClean="0">
                <a:solidFill>
                  <a:schemeClr val="tx1"/>
                </a:solidFill>
                <a:latin typeface="Calibri" panose="020F0502020204030204" pitchFamily="34" charset="0"/>
                <a:cs typeface="Calibri" panose="020F0502020204030204" pitchFamily="34" charset="0"/>
              </a:rPr>
              <a:t>first order </a:t>
            </a:r>
            <a:r>
              <a:rPr lang="es-ES" sz="1600" dirty="0" smtClean="0">
                <a:solidFill>
                  <a:schemeClr val="tx1"/>
                </a:solidFill>
                <a:latin typeface="Calibri" panose="020F0502020204030204" pitchFamily="34" charset="0"/>
                <a:cs typeface="Calibri" panose="020F0502020204030204" pitchFamily="34" charset="0"/>
              </a:rPr>
              <a:t>partial correlation between (y, x1) in y= </a:t>
            </a:r>
            <a:r>
              <a:rPr lang="es-ES" sz="1600" dirty="0">
                <a:solidFill>
                  <a:schemeClr val="tx1"/>
                </a:solidFill>
                <a:latin typeface="Calibri" panose="020F0502020204030204" pitchFamily="34" charset="0"/>
                <a:cs typeface="Calibri" panose="020F0502020204030204" pitchFamily="34" charset="0"/>
              </a:rPr>
              <a:t>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error </a:t>
            </a:r>
            <a:endParaRPr lang="es-ES" sz="1600" dirty="0" smtClean="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a:t>
            </a:r>
            <a:r>
              <a:rPr lang="es-ES" sz="1600" dirty="0" smtClean="0">
                <a:solidFill>
                  <a:schemeClr val="tx1"/>
                </a:solidFill>
                <a:latin typeface="Calibri" panose="020F0502020204030204" pitchFamily="34" charset="0"/>
                <a:cs typeface="Calibri" panose="020F0502020204030204" pitchFamily="34" charset="0"/>
              </a:rPr>
              <a:t>the </a:t>
            </a:r>
            <a:r>
              <a:rPr lang="es-ES" sz="1600" b="1" dirty="0" smtClean="0">
                <a:solidFill>
                  <a:schemeClr val="tx1"/>
                </a:solidFill>
                <a:latin typeface="Calibri" panose="020F0502020204030204" pitchFamily="34" charset="0"/>
                <a:cs typeface="Calibri" panose="020F0502020204030204" pitchFamily="34" charset="0"/>
              </a:rPr>
              <a:t>second order </a:t>
            </a:r>
            <a:r>
              <a:rPr lang="es-ES" sz="1600" dirty="0">
                <a:solidFill>
                  <a:schemeClr val="tx1"/>
                </a:solidFill>
                <a:latin typeface="Calibri" panose="020F0502020204030204" pitchFamily="34" charset="0"/>
                <a:cs typeface="Calibri" panose="020F0502020204030204" pitchFamily="34" charset="0"/>
              </a:rPr>
              <a:t>partial 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a:t>
            </a:r>
            <a:r>
              <a:rPr lang="es-ES" sz="1600" dirty="0" smtClean="0">
                <a:solidFill>
                  <a:schemeClr val="tx1"/>
                </a:solidFill>
                <a:latin typeface="Calibri" panose="020F0502020204030204" pitchFamily="34" charset="0"/>
                <a:cs typeface="Calibri" panose="020F0502020204030204" pitchFamily="34" charset="0"/>
              </a:rPr>
              <a:t>𝛽</a:t>
            </a:r>
            <a:r>
              <a:rPr lang="es-ES" sz="1600" baseline="-25000" dirty="0" smtClean="0">
                <a:solidFill>
                  <a:schemeClr val="tx1"/>
                </a:solidFill>
                <a:latin typeface="Calibri" panose="020F0502020204030204" pitchFamily="34" charset="0"/>
                <a:cs typeface="Calibri" panose="020F0502020204030204" pitchFamily="34" charset="0"/>
              </a:rPr>
              <a:t>3</a:t>
            </a:r>
            <a:r>
              <a:rPr lang="es-ES" sz="1600" dirty="0" smtClean="0">
                <a:solidFill>
                  <a:schemeClr val="tx1"/>
                </a:solidFill>
                <a:latin typeface="Calibri" panose="020F0502020204030204" pitchFamily="34" charset="0"/>
                <a:cs typeface="Calibri" panose="020F0502020204030204" pitchFamily="34" charset="0"/>
              </a:rPr>
              <a:t> x3 + error </a:t>
            </a:r>
          </a:p>
          <a:p>
            <a:pPr marL="1463040" lvl="4" indent="-365760">
              <a:lnSpc>
                <a:spcPct val="100000"/>
              </a:lnSpc>
              <a:spcBef>
                <a:spcPts val="0"/>
              </a:spcBef>
              <a:spcAft>
                <a:spcPts val="0"/>
              </a:spcAft>
              <a:buClrTx/>
              <a:buSzPct val="80000"/>
              <a:buFont typeface="Courier New" panose="02070309020205020404" pitchFamily="49" charset="0"/>
              <a:buChar char="o"/>
            </a:pPr>
            <a:endParaRPr lang="es-ES" sz="1600" dirty="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  </a:t>
            </a:r>
            <a:r>
              <a:rPr lang="es-ES" sz="1600" dirty="0" err="1">
                <a:solidFill>
                  <a:schemeClr val="tx1"/>
                </a:solidFill>
                <a:latin typeface="Calibri" panose="020F0502020204030204" pitchFamily="34" charset="0"/>
                <a:cs typeface="Calibri" panose="020F0502020204030204" pitchFamily="34" charset="0"/>
              </a:rPr>
              <a:t>is</a:t>
            </a:r>
            <a:r>
              <a:rPr lang="es-ES" sz="1600" dirty="0">
                <a:solidFill>
                  <a:schemeClr val="tx1"/>
                </a:solidFill>
                <a:latin typeface="Calibri" panose="020F0502020204030204" pitchFamily="34" charset="0"/>
                <a:cs typeface="Calibri" panose="020F0502020204030204" pitchFamily="34" charset="0"/>
              </a:rPr>
              <a:t> </a:t>
            </a:r>
            <a:r>
              <a:rPr lang="es-ES" sz="1600" b="1" dirty="0" err="1" smtClean="0">
                <a:solidFill>
                  <a:schemeClr val="tx1"/>
                </a:solidFill>
                <a:latin typeface="Calibri" panose="020F0502020204030204" pitchFamily="34" charset="0"/>
                <a:cs typeface="Calibri" panose="020F0502020204030204" pitchFamily="34" charset="0"/>
              </a:rPr>
              <a:t>nth</a:t>
            </a:r>
            <a:r>
              <a:rPr lang="es-ES" sz="1600" b="1" dirty="0" smtClean="0">
                <a:solidFill>
                  <a:schemeClr val="tx1"/>
                </a:solidFill>
                <a:latin typeface="Calibri" panose="020F0502020204030204" pitchFamily="34" charset="0"/>
                <a:cs typeface="Calibri" panose="020F0502020204030204" pitchFamily="34" charset="0"/>
              </a:rPr>
              <a:t> order </a:t>
            </a:r>
            <a:r>
              <a:rPr lang="es-ES" sz="1600" b="1" dirty="0">
                <a:solidFill>
                  <a:schemeClr val="tx1"/>
                </a:solidFill>
                <a:latin typeface="Calibri" panose="020F0502020204030204" pitchFamily="34" charset="0"/>
                <a:cs typeface="Calibri" panose="020F0502020204030204" pitchFamily="34" charset="0"/>
              </a:rPr>
              <a:t>partial </a:t>
            </a:r>
            <a:r>
              <a:rPr lang="es-ES" sz="1600" dirty="0">
                <a:solidFill>
                  <a:schemeClr val="tx1"/>
                </a:solidFill>
                <a:latin typeface="Calibri" panose="020F0502020204030204" pitchFamily="34" charset="0"/>
                <a:cs typeface="Calibri" panose="020F0502020204030204" pitchFamily="34" charset="0"/>
              </a:rPr>
              <a:t>correlation between (y, x1) in y= 𝛽</a:t>
            </a:r>
            <a:r>
              <a:rPr lang="es-ES" sz="1600" baseline="-25000" dirty="0">
                <a:solidFill>
                  <a:schemeClr val="tx1"/>
                </a:solidFill>
                <a:latin typeface="Calibri" panose="020F0502020204030204" pitchFamily="34" charset="0"/>
                <a:cs typeface="Calibri" panose="020F0502020204030204" pitchFamily="34" charset="0"/>
              </a:rPr>
              <a:t>0 </a:t>
            </a:r>
            <a:r>
              <a:rPr lang="es-ES" sz="1600" dirty="0">
                <a:solidFill>
                  <a:schemeClr val="tx1"/>
                </a:solidFill>
                <a:latin typeface="Calibri" panose="020F0502020204030204" pitchFamily="34" charset="0"/>
                <a:cs typeface="Calibri" panose="020F0502020204030204" pitchFamily="34" charset="0"/>
              </a:rPr>
              <a:t>+ </a:t>
            </a:r>
            <a:r>
              <a:rPr lang="es-ES" sz="1600" b="1" dirty="0">
                <a:solidFill>
                  <a:schemeClr val="tx1"/>
                </a:solidFill>
                <a:latin typeface="Calibri" panose="020F0502020204030204" pitchFamily="34" charset="0"/>
                <a:cs typeface="Calibri" panose="020F0502020204030204" pitchFamily="34" charset="0"/>
              </a:rPr>
              <a:t>𝛽</a:t>
            </a:r>
            <a:r>
              <a:rPr lang="es-ES" sz="1600" b="1" baseline="-25000" dirty="0">
                <a:solidFill>
                  <a:schemeClr val="tx1"/>
                </a:solidFill>
                <a:latin typeface="Calibri" panose="020F0502020204030204" pitchFamily="34" charset="0"/>
                <a:cs typeface="Calibri" panose="020F0502020204030204" pitchFamily="34" charset="0"/>
              </a:rPr>
              <a:t>1</a:t>
            </a:r>
            <a:r>
              <a:rPr lang="es-ES" sz="1600" dirty="0">
                <a:solidFill>
                  <a:schemeClr val="tx1"/>
                </a:solidFill>
                <a:latin typeface="Calibri" panose="020F0502020204030204" pitchFamily="34" charset="0"/>
                <a:cs typeface="Calibri" panose="020F0502020204030204" pitchFamily="34" charset="0"/>
              </a:rPr>
              <a:t> x1+𝛽</a:t>
            </a:r>
            <a:r>
              <a:rPr lang="es-ES" sz="1600" baseline="-25000" dirty="0">
                <a:solidFill>
                  <a:schemeClr val="tx1"/>
                </a:solidFill>
                <a:latin typeface="Calibri" panose="020F0502020204030204" pitchFamily="34" charset="0"/>
                <a:cs typeface="Calibri" panose="020F0502020204030204" pitchFamily="34" charset="0"/>
              </a:rPr>
              <a:t>2</a:t>
            </a:r>
            <a:r>
              <a:rPr lang="es-ES" sz="1600" dirty="0">
                <a:solidFill>
                  <a:schemeClr val="tx1"/>
                </a:solidFill>
                <a:latin typeface="Calibri" panose="020F0502020204030204" pitchFamily="34" charset="0"/>
                <a:cs typeface="Calibri" panose="020F0502020204030204" pitchFamily="34" charset="0"/>
              </a:rPr>
              <a:t> x2 + 𝛽</a:t>
            </a:r>
            <a:r>
              <a:rPr lang="es-ES" sz="1600" baseline="-25000" dirty="0">
                <a:solidFill>
                  <a:schemeClr val="tx1"/>
                </a:solidFill>
                <a:latin typeface="Calibri" panose="020F0502020204030204" pitchFamily="34" charset="0"/>
                <a:cs typeface="Calibri" panose="020F0502020204030204" pitchFamily="34" charset="0"/>
              </a:rPr>
              <a:t>3</a:t>
            </a:r>
            <a:r>
              <a:rPr lang="es-ES" sz="1600" dirty="0">
                <a:solidFill>
                  <a:schemeClr val="tx1"/>
                </a:solidFill>
                <a:latin typeface="Calibri" panose="020F0502020204030204" pitchFamily="34" charset="0"/>
                <a:cs typeface="Calibri" panose="020F0502020204030204" pitchFamily="34" charset="0"/>
              </a:rPr>
              <a:t> x3 </a:t>
            </a:r>
            <a:r>
              <a:rPr lang="es-ES" sz="1600" dirty="0" smtClean="0">
                <a:solidFill>
                  <a:schemeClr val="tx1"/>
                </a:solidFill>
                <a:latin typeface="Calibri" panose="020F0502020204030204" pitchFamily="34" charset="0"/>
                <a:cs typeface="Calibri" panose="020F0502020204030204" pitchFamily="34" charset="0"/>
              </a:rPr>
              <a:t>+ …+</a:t>
            </a:r>
            <a:r>
              <a:rPr lang="es-ES" sz="1600" dirty="0">
                <a:solidFill>
                  <a:schemeClr val="tx1"/>
                </a:solidFill>
                <a:latin typeface="Calibri" panose="020F0502020204030204" pitchFamily="34" charset="0"/>
                <a:cs typeface="Calibri" panose="020F0502020204030204" pitchFamily="34" charset="0"/>
              </a:rPr>
              <a:t> </a:t>
            </a:r>
            <a:r>
              <a:rPr lang="es-ES" sz="1600" dirty="0" smtClean="0">
                <a:solidFill>
                  <a:schemeClr val="tx1"/>
                </a:solidFill>
                <a:latin typeface="Calibri" panose="020F0502020204030204" pitchFamily="34" charset="0"/>
                <a:cs typeface="Calibri" panose="020F0502020204030204" pitchFamily="34" charset="0"/>
              </a:rPr>
              <a:t>𝛽</a:t>
            </a:r>
            <a:r>
              <a:rPr lang="es-ES" sz="1600" baseline="-25000" dirty="0" smtClean="0">
                <a:solidFill>
                  <a:schemeClr val="tx1"/>
                </a:solidFill>
                <a:latin typeface="Calibri" panose="020F0502020204030204" pitchFamily="34" charset="0"/>
                <a:cs typeface="Calibri" panose="020F0502020204030204" pitchFamily="34" charset="0"/>
              </a:rPr>
              <a:t>n+1</a:t>
            </a:r>
            <a:r>
              <a:rPr lang="es-ES" sz="1600" dirty="0" smtClean="0">
                <a:solidFill>
                  <a:schemeClr val="tx1"/>
                </a:solidFill>
                <a:latin typeface="Calibri" panose="020F0502020204030204" pitchFamily="34" charset="0"/>
                <a:cs typeface="Calibri" panose="020F0502020204030204" pitchFamily="34" charset="0"/>
              </a:rPr>
              <a:t> x</a:t>
            </a:r>
            <a:r>
              <a:rPr lang="es-ES" sz="1600" baseline="-25000" dirty="0" smtClean="0">
                <a:solidFill>
                  <a:schemeClr val="tx1"/>
                </a:solidFill>
                <a:latin typeface="Calibri" panose="020F0502020204030204" pitchFamily="34" charset="0"/>
                <a:cs typeface="Calibri" panose="020F0502020204030204" pitchFamily="34" charset="0"/>
              </a:rPr>
              <a:t>n+1</a:t>
            </a:r>
            <a:r>
              <a:rPr lang="es-ES" sz="1600" dirty="0" smtClean="0">
                <a:solidFill>
                  <a:schemeClr val="tx1"/>
                </a:solidFill>
                <a:latin typeface="Calibri" panose="020F0502020204030204" pitchFamily="34" charset="0"/>
                <a:cs typeface="Calibri" panose="020F0502020204030204" pitchFamily="34" charset="0"/>
              </a:rPr>
              <a:t> + error </a:t>
            </a:r>
            <a:endParaRPr lang="es-ES" sz="1600" dirty="0">
              <a:solidFill>
                <a:schemeClr val="tx1"/>
              </a:solidFill>
              <a:latin typeface="Calibri" panose="020F0502020204030204" pitchFamily="34" charset="0"/>
              <a:cs typeface="Calibri" panose="020F0502020204030204" pitchFamily="34" charset="0"/>
            </a:endParaRPr>
          </a:p>
          <a:p>
            <a:pPr marL="1463040" lvl="4" indent="-365760">
              <a:lnSpc>
                <a:spcPct val="100000"/>
              </a:lnSpc>
              <a:spcBef>
                <a:spcPts val="0"/>
              </a:spcBef>
              <a:spcAft>
                <a:spcPts val="0"/>
              </a:spcAft>
              <a:buClrTx/>
              <a:buSzPct val="100000"/>
              <a:buFont typeface="Courier New" panose="02070309020205020404" pitchFamily="49" charset="0"/>
              <a:buChar char="o"/>
            </a:pPr>
            <a:endParaRPr lang="es-ES" sz="18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Nth </a:t>
            </a:r>
            <a:r>
              <a:rPr lang="en-US" dirty="0">
                <a:solidFill>
                  <a:schemeClr val="tx1"/>
                </a:solidFill>
                <a:latin typeface="Calibri" panose="020F0502020204030204" pitchFamily="34" charset="0"/>
                <a:cs typeface="Calibri" panose="020F0502020204030204" pitchFamily="34" charset="0"/>
              </a:rPr>
              <a:t>order partial correlation is when n variables are </a:t>
            </a:r>
            <a:r>
              <a:rPr lang="en-US" dirty="0" smtClean="0">
                <a:solidFill>
                  <a:schemeClr val="tx1"/>
                </a:solidFill>
                <a:latin typeface="Calibri" panose="020F0502020204030204" pitchFamily="34" charset="0"/>
                <a:cs typeface="Calibri" panose="020F0502020204030204" pitchFamily="34" charset="0"/>
              </a:rPr>
              <a:t>partialled </a:t>
            </a:r>
            <a:r>
              <a:rPr lang="en-US" dirty="0">
                <a:solidFill>
                  <a:schemeClr val="tx1"/>
                </a:solidFill>
                <a:latin typeface="Calibri" panose="020F0502020204030204" pitchFamily="34" charset="0"/>
                <a:cs typeface="Calibri" panose="020F0502020204030204" pitchFamily="34" charset="0"/>
              </a:rPr>
              <a:t>out from (y,x1</a:t>
            </a:r>
            <a:r>
              <a:rPr lang="en-US" dirty="0" smtClean="0">
                <a:solidFill>
                  <a:schemeClr val="tx1"/>
                </a:solidFill>
                <a:latin typeface="Calibri" panose="020F0502020204030204" pitchFamily="34" charset="0"/>
                <a:cs typeface="Calibri" panose="020F0502020204030204" pitchFamily="34" charset="0"/>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2400" b="1" dirty="0" smtClean="0">
                <a:solidFill>
                  <a:schemeClr val="tx1"/>
                </a:solidFill>
                <a:latin typeface="Calibri" panose="020F0502020204030204" pitchFamily="34" charset="0"/>
                <a:cs typeface="Calibri" panose="020F0502020204030204" pitchFamily="34" charset="0"/>
              </a:rPr>
              <a:t>Linear regression coefficients </a:t>
            </a:r>
            <a:r>
              <a:rPr lang="en-US" sz="2400" dirty="0" smtClean="0">
                <a:solidFill>
                  <a:schemeClr val="tx1"/>
                </a:solidFill>
                <a:latin typeface="Calibri" panose="020F0502020204030204" pitchFamily="34" charset="0"/>
                <a:cs typeface="Calibri" panose="020F0502020204030204" pitchFamily="34" charset="0"/>
              </a:rPr>
              <a:t>are also called </a:t>
            </a:r>
            <a:r>
              <a:rPr lang="en-US" sz="2400" b="1" dirty="0" smtClean="0">
                <a:solidFill>
                  <a:schemeClr val="tx1"/>
                </a:solidFill>
                <a:latin typeface="Calibri" panose="020F0502020204030204" pitchFamily="34" charset="0"/>
                <a:cs typeface="Calibri" panose="020F0502020204030204" pitchFamily="34" charset="0"/>
              </a:rPr>
              <a:t>partial correlation </a:t>
            </a:r>
            <a:r>
              <a:rPr lang="en-US" sz="2400" dirty="0">
                <a:solidFill>
                  <a:schemeClr val="tx1"/>
                </a:solidFill>
                <a:latin typeface="Calibri" panose="020F0502020204030204" pitchFamily="34" charset="0"/>
                <a:cs typeface="Calibri" panose="020F0502020204030204" pitchFamily="34" charset="0"/>
              </a:rPr>
              <a:t>coefficients</a:t>
            </a:r>
            <a:r>
              <a:rPr lang="en-US" sz="2400" dirty="0" smtClean="0">
                <a:solidFill>
                  <a:schemeClr val="tx1"/>
                </a:solidFill>
                <a:latin typeface="Calibri" panose="020F0502020204030204" pitchFamily="34" charset="0"/>
                <a:cs typeface="Calibri" panose="020F0502020204030204" pitchFamily="34" charset="0"/>
              </a:rPr>
              <a:t>!</a:t>
            </a:r>
            <a:endParaRPr lang="en-US" sz="2400" dirty="0">
              <a:solidFill>
                <a:schemeClr val="tx1"/>
              </a:solidFill>
              <a:latin typeface="Calibri" panose="020F0502020204030204" pitchFamily="34" charset="0"/>
              <a:cs typeface="Calibri" panose="020F0502020204030204" pitchFamily="34" charset="0"/>
            </a:endParaRPr>
          </a:p>
          <a:p>
            <a:pPr marL="2057057" lvl="5" indent="-365760">
              <a:lnSpc>
                <a:spcPct val="100000"/>
              </a:lnSpc>
              <a:spcBef>
                <a:spcPts val="0"/>
              </a:spcBef>
              <a:buClrTx/>
              <a:buSzPct val="80000"/>
              <a:buFont typeface="Wingdings" panose="05000000000000000000" pitchFamily="2" charset="2"/>
              <a:buChar char="§"/>
            </a:pPr>
            <a:endParaRPr lang="es-E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1102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Partial correlations – without linear regression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52210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We do not need regression to calculate partial correlation between </a:t>
            </a:r>
            <a:r>
              <a:rPr lang="en-US" sz="2400" dirty="0" smtClean="0">
                <a:solidFill>
                  <a:schemeClr val="tx1"/>
                </a:solidFill>
                <a:latin typeface="Calibri" panose="020F0502020204030204" pitchFamily="34" charset="0"/>
                <a:cs typeface="Calibri" panose="020F0502020204030204" pitchFamily="34" charset="0"/>
              </a:rPr>
              <a:t>two </a:t>
            </a:r>
            <a:r>
              <a:rPr lang="en-US" sz="2400" dirty="0">
                <a:solidFill>
                  <a:schemeClr val="tx1"/>
                </a:solidFill>
                <a:latin typeface="Calibri" panose="020F0502020204030204" pitchFamily="34" charset="0"/>
                <a:cs typeface="Calibri" panose="020F0502020204030204" pitchFamily="34" charset="0"/>
              </a:rPr>
              <a:t>variables</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Show the formula below is same as the regression coefficient with two independent variables  </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s-ES" sz="1600" dirty="0">
                <a:solidFill>
                  <a:srgbClr val="000000"/>
                </a:solidFill>
                <a:latin typeface="Calibri" panose="020F0502020204030204" pitchFamily="34" charset="0"/>
                <a:cs typeface="Calibri" panose="020F0502020204030204" pitchFamily="34" charset="0"/>
              </a:rPr>
              <a:t>y= 𝛽</a:t>
            </a:r>
            <a:r>
              <a:rPr lang="es-ES" sz="1600" baseline="-25000" dirty="0">
                <a:solidFill>
                  <a:srgbClr val="000000"/>
                </a:solidFill>
                <a:latin typeface="Calibri" panose="020F0502020204030204" pitchFamily="34" charset="0"/>
                <a:cs typeface="Calibri" panose="020F0502020204030204" pitchFamily="34" charset="0"/>
              </a:rPr>
              <a:t>0 </a:t>
            </a:r>
            <a:r>
              <a:rPr lang="es-ES" sz="1600" dirty="0">
                <a:solidFill>
                  <a:srgbClr val="000000"/>
                </a:solidFill>
                <a:latin typeface="Calibri" panose="020F0502020204030204" pitchFamily="34" charset="0"/>
                <a:cs typeface="Calibri" panose="020F0502020204030204" pitchFamily="34" charset="0"/>
              </a:rPr>
              <a:t>+ </a:t>
            </a:r>
            <a:r>
              <a:rPr lang="es-ES" sz="1600" b="1" dirty="0">
                <a:solidFill>
                  <a:srgbClr val="000000"/>
                </a:solidFill>
                <a:latin typeface="Calibri" panose="020F0502020204030204" pitchFamily="34" charset="0"/>
                <a:cs typeface="Calibri" panose="020F0502020204030204" pitchFamily="34" charset="0"/>
              </a:rPr>
              <a:t>𝛽</a:t>
            </a:r>
            <a:r>
              <a:rPr lang="es-ES" sz="1600" b="1" baseline="-25000" dirty="0">
                <a:solidFill>
                  <a:srgbClr val="000000"/>
                </a:solidFill>
                <a:latin typeface="Calibri" panose="020F0502020204030204" pitchFamily="34" charset="0"/>
                <a:cs typeface="Calibri" panose="020F0502020204030204" pitchFamily="34" charset="0"/>
              </a:rPr>
              <a:t>1</a:t>
            </a:r>
            <a:r>
              <a:rPr lang="es-ES" sz="1600" dirty="0">
                <a:solidFill>
                  <a:srgbClr val="000000"/>
                </a:solidFill>
                <a:latin typeface="Calibri" panose="020F0502020204030204" pitchFamily="34" charset="0"/>
                <a:cs typeface="Calibri" panose="020F0502020204030204" pitchFamily="34" charset="0"/>
              </a:rPr>
              <a:t> x1+𝛽</a:t>
            </a:r>
            <a:r>
              <a:rPr lang="es-ES" sz="1600" baseline="-25000" dirty="0">
                <a:solidFill>
                  <a:srgbClr val="000000"/>
                </a:solidFill>
                <a:latin typeface="Calibri" panose="020F0502020204030204" pitchFamily="34" charset="0"/>
                <a:cs typeface="Calibri" panose="020F0502020204030204" pitchFamily="34" charset="0"/>
              </a:rPr>
              <a:t>2</a:t>
            </a:r>
            <a:r>
              <a:rPr lang="es-ES" sz="1600" dirty="0">
                <a:solidFill>
                  <a:srgbClr val="000000"/>
                </a:solidFill>
                <a:latin typeface="Calibri" panose="020F0502020204030204" pitchFamily="34" charset="0"/>
                <a:cs typeface="Calibri" panose="020F0502020204030204" pitchFamily="34" charset="0"/>
              </a:rPr>
              <a:t> x2 + error </a:t>
            </a:r>
            <a:endParaRPr lang="en-US" sz="2000" dirty="0" smtClean="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 name="Rectangle 4"/>
              <p:cNvSpPr/>
              <p:nvPr/>
            </p:nvSpPr>
            <p:spPr>
              <a:xfrm>
                <a:off x="3317726" y="3749429"/>
                <a:ext cx="3649131" cy="679417"/>
              </a:xfrm>
              <a:prstGeom prst="rect">
                <a:avLst/>
              </a:prstGeom>
            </p:spPr>
            <p:txBody>
              <a:bodyPr wrap="square">
                <a:spAutoFit/>
              </a:bodyPr>
              <a:lstStyle/>
              <a:p>
                <a:r>
                  <a:rPr lang="es-ES" sz="2400" b="1" dirty="0" smtClean="0">
                    <a:solidFill>
                      <a:srgbClr val="000000"/>
                    </a:solidFill>
                    <a:latin typeface="Calibri" panose="020F0502020204030204" pitchFamily="34" charset="0"/>
                    <a:cs typeface="Calibri" panose="020F0502020204030204" pitchFamily="34" charset="0"/>
                  </a:rPr>
                  <a:t>𝛽</a:t>
                </a:r>
                <a:r>
                  <a:rPr lang="es-ES" sz="2400" b="1" baseline="-25000" dirty="0" smtClean="0">
                    <a:solidFill>
                      <a:srgbClr val="000000"/>
                    </a:solidFill>
                    <a:latin typeface="Calibri" panose="020F0502020204030204" pitchFamily="34" charset="0"/>
                    <a:cs typeface="Calibri" panose="020F0502020204030204" pitchFamily="34" charset="0"/>
                  </a:rPr>
                  <a:t>1</a:t>
                </a:r>
                <a:r>
                  <a:rPr lang="es-ES" sz="2400" b="1" dirty="0" smtClean="0">
                    <a:solidFill>
                      <a:srgbClr val="000000"/>
                    </a:solidFill>
                    <a:latin typeface="Calibri" panose="020F0502020204030204" pitchFamily="34" charset="0"/>
                    <a:cs typeface="Calibri" panose="020F0502020204030204" pitchFamily="34" charset="0"/>
                  </a:rPr>
                  <a:t> =</a:t>
                </a:r>
                <a:r>
                  <a:rPr lang="es-ES" sz="2400" b="1" dirty="0">
                    <a:solidFill>
                      <a:srgbClr val="000000"/>
                    </a:solidFill>
                    <a:latin typeface="Calibri" panose="020F0502020204030204" pitchFamily="34" charset="0"/>
                    <a:cs typeface="Calibri" panose="020F0502020204030204" pitchFamily="34" charset="0"/>
                  </a:rPr>
                  <a:t> </a:t>
                </a:r>
                <a14:m>
                  <m:oMath xmlns:m="http://schemas.openxmlformats.org/officeDocument/2006/math">
                    <m:f>
                      <m:fPr>
                        <m:ctrlPr>
                          <a:rPr lang="es-ES" sz="2400" b="1" i="1" dirty="0" smtClean="0">
                            <a:solidFill>
                              <a:srgbClr val="000000"/>
                            </a:solidFill>
                            <a:latin typeface="Cambria Math" panose="02040503050406030204" pitchFamily="18" charset="0"/>
                            <a:cs typeface="Calibri" panose="020F0502020204030204" pitchFamily="34" charset="0"/>
                          </a:rPr>
                        </m:ctrlPr>
                      </m:fPr>
                      <m:num>
                        <m:r>
                          <a:rPr lang="es-ES" sz="2400" b="1" i="1" dirty="0">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𝟏</m:t>
                        </m:r>
                        <m:r>
                          <a:rPr lang="es-ES" sz="2400" b="1" i="1" dirty="0" err="1">
                            <a:solidFill>
                              <a:srgbClr val="000000"/>
                            </a:solidFill>
                            <a:latin typeface="Cambria Math" panose="02040503050406030204" pitchFamily="18" charset="0"/>
                            <a:cs typeface="Calibri" panose="020F0502020204030204" pitchFamily="34" charset="0"/>
                          </a:rPr>
                          <m:t>−</m:t>
                        </m:r>
                        <m:r>
                          <a:rPr lang="en-US" sz="2400" b="1" i="1" dirty="0" smtClean="0">
                            <a:solidFill>
                              <a:srgbClr val="000000"/>
                            </a:solidFill>
                            <a:latin typeface="Cambria Math" panose="02040503050406030204" pitchFamily="18" charset="0"/>
                            <a:cs typeface="Calibri" panose="020F0502020204030204" pitchFamily="34" charset="0"/>
                          </a:rPr>
                          <m:t> </m:t>
                        </m:r>
                        <m:r>
                          <a:rPr lang="es-ES" sz="2400" b="1" i="1" dirty="0" err="1">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m:t>
                        </m:r>
                        <m:r>
                          <a:rPr lang="en-US" sz="2400" b="1" i="1" baseline="-25000" dirty="0" smtClean="0">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r>
                          <a:rPr lang="es-ES" sz="2400" b="1" i="1" dirty="0">
                            <a:solidFill>
                              <a:srgbClr val="000000"/>
                            </a:solidFill>
                            <a:latin typeface="Cambria Math" panose="02040503050406030204" pitchFamily="18" charset="0"/>
                            <a:cs typeface="Calibri" panose="020F0502020204030204" pitchFamily="34" charset="0"/>
                          </a:rPr>
                          <m:t>∗</m:t>
                        </m:r>
                        <m:r>
                          <a:rPr lang="en-US" sz="2400" b="1" i="1" dirty="0" smtClean="0">
                            <a:solidFill>
                              <a:srgbClr val="000000"/>
                            </a:solidFill>
                            <a:latin typeface="Cambria Math" panose="02040503050406030204" pitchFamily="18" charset="0"/>
                            <a:cs typeface="Calibri" panose="020F0502020204030204" pitchFamily="34" charset="0"/>
                          </a:rPr>
                          <m:t> </m:t>
                        </m:r>
                        <m:r>
                          <a:rPr lang="es-ES" sz="2400" b="1" i="1" dirty="0" err="1">
                            <a:solidFill>
                              <a:srgbClr val="000000"/>
                            </a:solidFill>
                            <a:latin typeface="Cambria Math" panose="02040503050406030204" pitchFamily="18" charset="0"/>
                            <a:cs typeface="Calibri" panose="020F0502020204030204" pitchFamily="34" charset="0"/>
                          </a:rPr>
                          <m:t>𝒓</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𝟏</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n-US" sz="2400" b="1" i="1" baseline="-25000" dirty="0">
                            <a:solidFill>
                              <a:srgbClr val="000000"/>
                            </a:solidFill>
                            <a:latin typeface="Cambria Math" panose="02040503050406030204" pitchFamily="18" charset="0"/>
                            <a:cs typeface="Calibri" panose="020F0502020204030204" pitchFamily="34" charset="0"/>
                          </a:rPr>
                          <m:t>𝟐</m:t>
                        </m:r>
                        <m:r>
                          <m:rPr>
                            <m:nor/>
                          </m:rPr>
                          <a:rPr lang="en-US" sz="2400" dirty="0"/>
                          <m:t> </m:t>
                        </m:r>
                      </m:num>
                      <m:den>
                        <m:rad>
                          <m:radPr>
                            <m:degHide m:val="on"/>
                            <m:ctrlPr>
                              <a:rPr lang="es-ES" sz="2400" b="1" i="1" dirty="0" smtClean="0">
                                <a:solidFill>
                                  <a:srgbClr val="000000"/>
                                </a:solidFill>
                                <a:latin typeface="Cambria Math" panose="02040503050406030204" pitchFamily="18" charset="0"/>
                                <a:cs typeface="Calibri" panose="020F0502020204030204" pitchFamily="34" charset="0"/>
                              </a:rPr>
                            </m:ctrlPr>
                          </m:radPr>
                          <m:deg/>
                          <m:e>
                            <m:r>
                              <a:rPr lang="en-US" sz="2400" b="1" i="1" dirty="0" smtClean="0">
                                <a:solidFill>
                                  <a:srgbClr val="000000"/>
                                </a:solidFill>
                                <a:latin typeface="Cambria Math" panose="02040503050406030204" pitchFamily="18" charset="0"/>
                                <a:cs typeface="Calibri" panose="020F0502020204030204" pitchFamily="34" charset="0"/>
                              </a:rPr>
                              <m:t>𝟏</m:t>
                            </m:r>
                            <m:r>
                              <a:rPr lang="en-US" sz="2400" b="1" i="1" dirty="0" smtClean="0">
                                <a:solidFill>
                                  <a:srgbClr val="000000"/>
                                </a:solidFill>
                                <a:latin typeface="Cambria Math" panose="02040503050406030204" pitchFamily="18" charset="0"/>
                                <a:cs typeface="Calibri" panose="020F0502020204030204" pitchFamily="34" charset="0"/>
                              </a:rPr>
                              <m:t>−</m:t>
                            </m:r>
                            <m:sSup>
                              <m:sSupPr>
                                <m:ctrlPr>
                                  <a:rPr lang="en-US" sz="2400" b="1" i="1" dirty="0" smtClean="0">
                                    <a:solidFill>
                                      <a:srgbClr val="000000"/>
                                    </a:solidFill>
                                    <a:latin typeface="Cambria Math" panose="02040503050406030204" pitchFamily="18" charset="0"/>
                                    <a:cs typeface="Calibri" panose="020F0502020204030204" pitchFamily="34" charset="0"/>
                                  </a:rPr>
                                </m:ctrlPr>
                              </m:sSupPr>
                              <m:e>
                                <m:r>
                                  <a:rPr lang="es-ES" sz="2400" b="1" i="1" dirty="0">
                                    <a:solidFill>
                                      <a:srgbClr val="000000"/>
                                    </a:solidFill>
                                    <a:latin typeface="Cambria Math" panose="02040503050406030204" pitchFamily="18" charset="0"/>
                                    <a:cs typeface="Calibri" panose="020F0502020204030204" pitchFamily="34" charset="0"/>
                                  </a:rPr>
                                  <m:t>𝒓</m:t>
                                </m:r>
                                <m:r>
                                  <a:rPr lang="en-US" sz="2400" b="1" i="1" baseline="-25000" dirty="0">
                                    <a:solidFill>
                                      <a:srgbClr val="000000"/>
                                    </a:solidFill>
                                    <a:latin typeface="Cambria Math" panose="02040503050406030204" pitchFamily="18" charset="0"/>
                                    <a:cs typeface="Calibri" panose="020F0502020204030204" pitchFamily="34" charset="0"/>
                                  </a:rPr>
                                  <m:t>𝒚</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e>
                              <m:sup>
                                <m:r>
                                  <a:rPr lang="en-US" sz="2400" b="1" i="1" dirty="0" smtClean="0">
                                    <a:solidFill>
                                      <a:srgbClr val="000000"/>
                                    </a:solidFill>
                                    <a:latin typeface="Cambria Math" panose="02040503050406030204" pitchFamily="18" charset="0"/>
                                    <a:cs typeface="Calibri" panose="020F0502020204030204" pitchFamily="34" charset="0"/>
                                  </a:rPr>
                                  <m:t>𝟐</m:t>
                                </m:r>
                              </m:sup>
                            </m:sSup>
                          </m:e>
                        </m:rad>
                        <m:rad>
                          <m:radPr>
                            <m:degHide m:val="on"/>
                            <m:ctrlPr>
                              <a:rPr lang="es-ES" sz="2400" b="1" i="1" dirty="0">
                                <a:solidFill>
                                  <a:srgbClr val="000000"/>
                                </a:solidFill>
                                <a:latin typeface="Cambria Math" panose="02040503050406030204" pitchFamily="18" charset="0"/>
                                <a:cs typeface="Calibri" panose="020F0502020204030204" pitchFamily="34" charset="0"/>
                              </a:rPr>
                            </m:ctrlPr>
                          </m:radPr>
                          <m:deg/>
                          <m:e>
                            <m:r>
                              <a:rPr lang="en-US" sz="2400" b="1" i="1" dirty="0">
                                <a:solidFill>
                                  <a:srgbClr val="000000"/>
                                </a:solidFill>
                                <a:latin typeface="Cambria Math" panose="02040503050406030204" pitchFamily="18" charset="0"/>
                                <a:cs typeface="Calibri" panose="020F0502020204030204" pitchFamily="34" charset="0"/>
                              </a:rPr>
                              <m:t>𝟏</m:t>
                            </m:r>
                            <m:r>
                              <a:rPr lang="en-US" sz="2400" b="1" i="1" dirty="0">
                                <a:solidFill>
                                  <a:srgbClr val="000000"/>
                                </a:solidFill>
                                <a:latin typeface="Cambria Math" panose="02040503050406030204" pitchFamily="18" charset="0"/>
                                <a:cs typeface="Calibri" panose="020F0502020204030204" pitchFamily="34" charset="0"/>
                              </a:rPr>
                              <m:t>−</m:t>
                            </m:r>
                            <m:sSup>
                              <m:sSupPr>
                                <m:ctrlPr>
                                  <a:rPr lang="en-US" sz="2400" b="1" i="1" dirty="0">
                                    <a:solidFill>
                                      <a:srgbClr val="000000"/>
                                    </a:solidFill>
                                    <a:latin typeface="Cambria Math" panose="02040503050406030204" pitchFamily="18" charset="0"/>
                                    <a:cs typeface="Calibri" panose="020F0502020204030204" pitchFamily="34" charset="0"/>
                                  </a:rPr>
                                </m:ctrlPr>
                              </m:sSupPr>
                              <m:e>
                                <m:r>
                                  <a:rPr lang="es-ES" sz="2400" b="1" i="1" dirty="0">
                                    <a:solidFill>
                                      <a:srgbClr val="000000"/>
                                    </a:solidFill>
                                    <a:latin typeface="Cambria Math" panose="02040503050406030204" pitchFamily="18" charset="0"/>
                                    <a:cs typeface="Calibri" panose="020F0502020204030204" pitchFamily="34" charset="0"/>
                                  </a:rPr>
                                  <m:t>𝒓</m:t>
                                </m:r>
                                <m:r>
                                  <a:rPr lang="en-US" sz="2400" b="1" i="1" baseline="-25000" dirty="0" smtClean="0">
                                    <a:solidFill>
                                      <a:srgbClr val="000000"/>
                                    </a:solidFill>
                                    <a:latin typeface="Cambria Math" panose="02040503050406030204" pitchFamily="18" charset="0"/>
                                    <a:cs typeface="Calibri" panose="020F0502020204030204" pitchFamily="34" charset="0"/>
                                  </a:rPr>
                                  <m:t>𝒙</m:t>
                                </m:r>
                                <m:r>
                                  <a:rPr lang="en-US" sz="2400" b="1" i="1" baseline="-25000" dirty="0" smtClean="0">
                                    <a:solidFill>
                                      <a:srgbClr val="000000"/>
                                    </a:solidFill>
                                    <a:latin typeface="Cambria Math" panose="02040503050406030204" pitchFamily="18" charset="0"/>
                                    <a:cs typeface="Calibri" panose="020F0502020204030204" pitchFamily="34" charset="0"/>
                                  </a:rPr>
                                  <m:t>𝟏</m:t>
                                </m:r>
                                <m:r>
                                  <a:rPr lang="en-US" sz="2400" b="1" i="1" baseline="-25000" dirty="0" smtClean="0">
                                    <a:solidFill>
                                      <a:srgbClr val="000000"/>
                                    </a:solidFill>
                                    <a:latin typeface="Cambria Math" panose="02040503050406030204" pitchFamily="18" charset="0"/>
                                    <a:cs typeface="Calibri" panose="020F0502020204030204" pitchFamily="34" charset="0"/>
                                  </a:rPr>
                                  <m:t> </m:t>
                                </m:r>
                                <m:r>
                                  <a:rPr lang="es-ES" sz="2400" b="1" i="1" baseline="-25000" dirty="0" err="1">
                                    <a:solidFill>
                                      <a:srgbClr val="000000"/>
                                    </a:solidFill>
                                    <a:latin typeface="Cambria Math" panose="02040503050406030204" pitchFamily="18" charset="0"/>
                                    <a:cs typeface="Calibri" panose="020F0502020204030204" pitchFamily="34" charset="0"/>
                                  </a:rPr>
                                  <m:t>𝒙</m:t>
                                </m:r>
                                <m:r>
                                  <a:rPr lang="es-ES" sz="2400" b="1" i="1" baseline="-25000" dirty="0" err="1">
                                    <a:solidFill>
                                      <a:srgbClr val="000000"/>
                                    </a:solidFill>
                                    <a:latin typeface="Cambria Math" panose="02040503050406030204" pitchFamily="18" charset="0"/>
                                    <a:cs typeface="Calibri" panose="020F0502020204030204" pitchFamily="34" charset="0"/>
                                  </a:rPr>
                                  <m:t>𝟐</m:t>
                                </m:r>
                              </m:e>
                              <m:sup>
                                <m:r>
                                  <a:rPr lang="en-US" sz="2400" b="1" i="1" dirty="0">
                                    <a:solidFill>
                                      <a:srgbClr val="000000"/>
                                    </a:solidFill>
                                    <a:latin typeface="Cambria Math" panose="02040503050406030204" pitchFamily="18" charset="0"/>
                                    <a:cs typeface="Calibri" panose="020F0502020204030204" pitchFamily="34" charset="0"/>
                                  </a:rPr>
                                  <m:t>𝟐</m:t>
                                </m:r>
                              </m:sup>
                            </m:sSup>
                          </m:e>
                        </m:rad>
                      </m:den>
                    </m:f>
                  </m:oMath>
                </a14:m>
                <a:endParaRPr lang="en-US" sz="2400" dirty="0"/>
              </a:p>
            </p:txBody>
          </p:sp>
        </mc:Choice>
        <mc:Fallback>
          <p:sp>
            <p:nvSpPr>
              <p:cNvPr id="5" name="Rectangle 4"/>
              <p:cNvSpPr>
                <a:spLocks noRot="1" noChangeAspect="1" noMove="1" noResize="1" noEditPoints="1" noAdjustHandles="1" noChangeArrowheads="1" noChangeShapeType="1" noTextEdit="1"/>
              </p:cNvSpPr>
              <p:nvPr/>
            </p:nvSpPr>
            <p:spPr>
              <a:xfrm>
                <a:off x="3317726" y="3749429"/>
                <a:ext cx="3649131" cy="679417"/>
              </a:xfrm>
              <a:prstGeom prst="rect">
                <a:avLst/>
              </a:prstGeom>
              <a:blipFill>
                <a:blip r:embed="rId2"/>
                <a:stretch>
                  <a:fillRect l="-2504" t="-1786" b="-893"/>
                </a:stretch>
              </a:blipFill>
            </p:spPr>
            <p:txBody>
              <a:bodyPr/>
              <a:lstStyle/>
              <a:p>
                <a:r>
                  <a:rPr lang="en-US">
                    <a:noFill/>
                  </a:rPr>
                  <a:t> </a:t>
                </a:r>
              </a:p>
            </p:txBody>
          </p:sp>
        </mc:Fallback>
      </mc:AlternateContent>
    </p:spTree>
    <p:extLst>
      <p:ext uri="{BB962C8B-B14F-4D97-AF65-F5344CB8AC3E}">
        <p14:creationId xmlns:p14="http://schemas.microsoft.com/office/powerpoint/2010/main" val="1878045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Activity – Partial correlation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Suppose the following relationships expressed in correlation forms are given to you</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y=revenue generated by management consulting industry in GTA</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x1=# graduates from MBAN programs at Schulich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x2=income growth in GTA economy</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correlation </a:t>
            </a:r>
            <a:r>
              <a:rPr lang="en-US" sz="1800" dirty="0">
                <a:solidFill>
                  <a:schemeClr val="tx1"/>
                </a:solidFill>
                <a:latin typeface="Calibri" panose="020F0502020204030204" pitchFamily="34" charset="0"/>
                <a:cs typeface="Calibri" panose="020F0502020204030204" pitchFamily="34" charset="0"/>
              </a:rPr>
              <a:t>(y,x1)=0.65, </a:t>
            </a:r>
            <a:r>
              <a:rPr lang="en-US" sz="1800" dirty="0" smtClean="0">
                <a:solidFill>
                  <a:schemeClr val="tx1"/>
                </a:solidFill>
                <a:latin typeface="Calibri" panose="020F0502020204030204" pitchFamily="34" charset="0"/>
                <a:cs typeface="Calibri" panose="020F0502020204030204" pitchFamily="34" charset="0"/>
              </a:rPr>
              <a:t>correlation </a:t>
            </a:r>
            <a:r>
              <a:rPr lang="en-US" sz="1800" dirty="0">
                <a:solidFill>
                  <a:schemeClr val="tx1"/>
                </a:solidFill>
                <a:latin typeface="Calibri" panose="020F0502020204030204" pitchFamily="34" charset="0"/>
                <a:cs typeface="Calibri" panose="020F0502020204030204" pitchFamily="34" charset="0"/>
              </a:rPr>
              <a:t>(y,x2)=0.90, </a:t>
            </a:r>
            <a:r>
              <a:rPr lang="en-US" sz="1800" dirty="0" smtClean="0">
                <a:solidFill>
                  <a:schemeClr val="tx1"/>
                </a:solidFill>
                <a:latin typeface="Calibri" panose="020F0502020204030204" pitchFamily="34" charset="0"/>
                <a:cs typeface="Calibri" panose="020F0502020204030204" pitchFamily="34" charset="0"/>
              </a:rPr>
              <a:t>correlation </a:t>
            </a:r>
            <a:r>
              <a:rPr lang="en-US" sz="1800" dirty="0">
                <a:solidFill>
                  <a:schemeClr val="tx1"/>
                </a:solidFill>
                <a:latin typeface="Calibri" panose="020F0502020204030204" pitchFamily="34" charset="0"/>
                <a:cs typeface="Calibri" panose="020F0502020204030204" pitchFamily="34" charset="0"/>
              </a:rPr>
              <a:t>(x1,x2)=0.70</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Questions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What would be correlation (y,x1) after partialling out x2 from both variables?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rPr>
              <a:t>How </a:t>
            </a:r>
            <a:r>
              <a:rPr lang="en-US" sz="1800" dirty="0">
                <a:solidFill>
                  <a:schemeClr val="tx1"/>
                </a:solidFill>
                <a:latin typeface="Calibri" panose="020F0502020204030204" pitchFamily="34" charset="0"/>
                <a:cs typeface="Calibri" panose="020F0502020204030204" pitchFamily="34" charset="0"/>
              </a:rPr>
              <a:t>do you </a:t>
            </a:r>
            <a:r>
              <a:rPr lang="en-US" sz="1800" dirty="0" smtClean="0">
                <a:solidFill>
                  <a:schemeClr val="tx1"/>
                </a:solidFill>
                <a:latin typeface="Calibri" panose="020F0502020204030204" pitchFamily="34" charset="0"/>
                <a:cs typeface="Calibri" panose="020F0502020204030204" pitchFamily="34" charset="0"/>
              </a:rPr>
              <a:t>interpret zero-order </a:t>
            </a:r>
            <a:r>
              <a:rPr lang="en-US" sz="1800" dirty="0">
                <a:solidFill>
                  <a:schemeClr val="tx1"/>
                </a:solidFill>
                <a:latin typeface="Calibri" panose="020F0502020204030204" pitchFamily="34" charset="0"/>
                <a:cs typeface="Calibri" panose="020F0502020204030204" pitchFamily="34" charset="0"/>
              </a:rPr>
              <a:t>correlation, i.e., original correlation (y</a:t>
            </a:r>
            <a:r>
              <a:rPr lang="en-US" sz="1800" dirty="0" smtClean="0">
                <a:solidFill>
                  <a:schemeClr val="tx1"/>
                </a:solidFill>
                <a:latin typeface="Calibri" panose="020F0502020204030204" pitchFamily="34" charset="0"/>
                <a:cs typeface="Calibri" panose="020F0502020204030204" pitchFamily="34" charset="0"/>
              </a:rPr>
              <a:t>, x1</a:t>
            </a:r>
            <a:r>
              <a:rPr lang="en-US" sz="1800" dirty="0">
                <a:solidFill>
                  <a:schemeClr val="tx1"/>
                </a:solidFill>
                <a:latin typeface="Calibri" panose="020F0502020204030204" pitchFamily="34" charset="0"/>
                <a:cs typeface="Calibri" panose="020F0502020204030204" pitchFamily="34" charset="0"/>
              </a:rPr>
              <a:t>)=0.65</a:t>
            </a:r>
            <a:r>
              <a:rPr lang="en-US" sz="1800" dirty="0">
                <a:solidFill>
                  <a:schemeClr val="tx1"/>
                </a:solidFill>
                <a:latin typeface="Calibri" panose="020F0502020204030204" pitchFamily="34" charset="0"/>
                <a:cs typeface="Calibri" panose="020F0502020204030204" pitchFamily="34" charset="0"/>
              </a:rPr>
              <a:t>?</a:t>
            </a: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9555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Partial correlations – Limitations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Partialling out variables </a:t>
            </a:r>
            <a:r>
              <a:rPr lang="en-US" dirty="0" smtClean="0">
                <a:solidFill>
                  <a:schemeClr val="tx1"/>
                </a:solidFill>
                <a:latin typeface="Calibri" panose="020F0502020204030204" pitchFamily="34" charset="0"/>
                <a:cs typeface="Calibri" panose="020F0502020204030204" pitchFamily="34" charset="0"/>
              </a:rPr>
              <a:t>(or adding variables to linear regression equation) without conceptual knowledge and theoretical considerations will </a:t>
            </a:r>
            <a:r>
              <a:rPr lang="en-US" dirty="0">
                <a:solidFill>
                  <a:schemeClr val="tx1"/>
                </a:solidFill>
                <a:latin typeface="Calibri" panose="020F0502020204030204" pitchFamily="34" charset="0"/>
                <a:cs typeface="Calibri" panose="020F0502020204030204" pitchFamily="34" charset="0"/>
              </a:rPr>
              <a:t>most likely lead to misinterpretation/meaningless results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Excessive use of higher </a:t>
            </a:r>
            <a:r>
              <a:rPr lang="en-US" b="1" dirty="0" smtClean="0">
                <a:solidFill>
                  <a:schemeClr val="tx1"/>
                </a:solidFill>
                <a:latin typeface="Calibri" panose="020F0502020204030204" pitchFamily="34" charset="0"/>
                <a:cs typeface="Calibri" panose="020F0502020204030204" pitchFamily="34" charset="0"/>
              </a:rPr>
              <a:t>order, i.e., adding IVs to regression model,  </a:t>
            </a:r>
            <a:r>
              <a:rPr lang="en-US" dirty="0">
                <a:solidFill>
                  <a:schemeClr val="tx1"/>
                </a:solidFill>
                <a:latin typeface="Calibri" panose="020F0502020204030204" pitchFamily="34" charset="0"/>
                <a:cs typeface="Calibri" panose="020F0502020204030204" pitchFamily="34" charset="0"/>
              </a:rPr>
              <a:t>partial correlations is an indication of lack of theoretical </a:t>
            </a:r>
            <a:r>
              <a:rPr lang="en-US" dirty="0" smtClean="0">
                <a:solidFill>
                  <a:schemeClr val="tx1"/>
                </a:solidFill>
                <a:latin typeface="Calibri" panose="020F0502020204030204" pitchFamily="34" charset="0"/>
                <a:cs typeface="Calibri" panose="020F0502020204030204" pitchFamily="34" charset="0"/>
              </a:rPr>
              <a:t>model / </a:t>
            </a:r>
            <a:r>
              <a:rPr lang="en-US" b="1" dirty="0" smtClean="0">
                <a:solidFill>
                  <a:schemeClr val="tx1"/>
                </a:solidFill>
                <a:latin typeface="Calibri" panose="020F0502020204030204" pitchFamily="34" charset="0"/>
                <a:cs typeface="Calibri" panose="020F0502020204030204" pitchFamily="34" charset="0"/>
              </a:rPr>
              <a:t>desperations</a:t>
            </a:r>
            <a:r>
              <a:rPr lang="en-US" dirty="0" smtClean="0">
                <a:solidFill>
                  <a:schemeClr val="tx1"/>
                </a:solidFill>
                <a:latin typeface="Calibri" panose="020F0502020204030204" pitchFamily="34" charset="0"/>
                <a:cs typeface="Calibri" panose="020F0502020204030204" pitchFamily="34" charset="0"/>
              </a:rPr>
              <a:t> </a:t>
            </a:r>
            <a:r>
              <a:rPr lang="en-US" b="1" dirty="0">
                <a:solidFill>
                  <a:schemeClr val="tx1"/>
                </a:solidFill>
                <a:latin typeface="Calibri" panose="020F0502020204030204" pitchFamily="34" charset="0"/>
                <a:cs typeface="Calibri" panose="020F0502020204030204" pitchFamily="34" charset="0"/>
              </a:rPr>
              <a:t>to fit the </a:t>
            </a:r>
            <a:r>
              <a:rPr lang="en-US" b="1" dirty="0" smtClean="0">
                <a:solidFill>
                  <a:schemeClr val="tx1"/>
                </a:solidFill>
                <a:latin typeface="Calibri" panose="020F0502020204030204" pitchFamily="34" charset="0"/>
                <a:cs typeface="Calibri" panose="020F0502020204030204" pitchFamily="34" charset="0"/>
              </a:rPr>
              <a:t>model</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Example</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We want to study relationship between (y</a:t>
            </a:r>
            <a:r>
              <a:rPr lang="en-US" sz="1600" dirty="0" smtClean="0">
                <a:solidFill>
                  <a:schemeClr val="tx1"/>
                </a:solidFill>
                <a:latin typeface="Calibri" panose="020F0502020204030204" pitchFamily="34" charset="0"/>
                <a:cs typeface="Calibri" panose="020F0502020204030204" pitchFamily="34" charset="0"/>
              </a:rPr>
              <a:t>, x1</a:t>
            </a:r>
            <a:r>
              <a:rPr lang="en-US" sz="1600" dirty="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Should we partial out x2 from both y and x1?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y=Academic </a:t>
            </a:r>
            <a:r>
              <a:rPr lang="en-US" sz="1600" dirty="0">
                <a:solidFill>
                  <a:schemeClr val="tx1"/>
                </a:solidFill>
                <a:latin typeface="Calibri" panose="020F0502020204030204" pitchFamily="34" charset="0"/>
                <a:cs typeface="Calibri" panose="020F0502020204030204" pitchFamily="34" charset="0"/>
              </a:rPr>
              <a:t>achievement, x1=Student’s </a:t>
            </a:r>
            <a:r>
              <a:rPr lang="en-US" sz="1600" dirty="0">
                <a:solidFill>
                  <a:schemeClr val="tx1"/>
                </a:solidFill>
                <a:latin typeface="Calibri" panose="020F0502020204030204" pitchFamily="34" charset="0"/>
                <a:cs typeface="Calibri" panose="020F0502020204030204" pitchFamily="34" charset="0"/>
              </a:rPr>
              <a:t>intelligence on </a:t>
            </a:r>
            <a:r>
              <a:rPr lang="en-US" sz="1600" b="1" dirty="0">
                <a:solidFill>
                  <a:schemeClr val="tx1"/>
                </a:solidFill>
                <a:latin typeface="Calibri" panose="020F0502020204030204" pitchFamily="34" charset="0"/>
                <a:cs typeface="Calibri" panose="020F0502020204030204" pitchFamily="34" charset="0"/>
              </a:rPr>
              <a:t>analytical </a:t>
            </a:r>
            <a:r>
              <a:rPr lang="en-US" sz="1600" b="1" dirty="0">
                <a:solidFill>
                  <a:schemeClr val="tx1"/>
                </a:solidFill>
                <a:latin typeface="Calibri" panose="020F0502020204030204" pitchFamily="34" charset="0"/>
                <a:cs typeface="Calibri" panose="020F0502020204030204" pitchFamily="34" charset="0"/>
              </a:rPr>
              <a:t>abilities</a:t>
            </a:r>
            <a:r>
              <a:rPr lang="en-US" sz="1600" dirty="0">
                <a:solidFill>
                  <a:schemeClr val="tx1"/>
                </a:solidFill>
                <a:latin typeface="Calibri" panose="020F0502020204030204" pitchFamily="34" charset="0"/>
                <a:cs typeface="Calibri" panose="020F0502020204030204" pitchFamily="34" charset="0"/>
              </a:rPr>
              <a:t>, x2=Student’s </a:t>
            </a:r>
            <a:r>
              <a:rPr lang="en-US" sz="1600" dirty="0">
                <a:solidFill>
                  <a:schemeClr val="tx1"/>
                </a:solidFill>
                <a:latin typeface="Calibri" panose="020F0502020204030204" pitchFamily="34" charset="0"/>
                <a:cs typeface="Calibri" panose="020F0502020204030204" pitchFamily="34" charset="0"/>
              </a:rPr>
              <a:t>intelligence on </a:t>
            </a:r>
            <a:r>
              <a:rPr lang="en-US" sz="1600" b="1" dirty="0">
                <a:solidFill>
                  <a:schemeClr val="tx1"/>
                </a:solidFill>
                <a:latin typeface="Calibri" panose="020F0502020204030204" pitchFamily="34" charset="0"/>
                <a:cs typeface="Calibri" panose="020F0502020204030204" pitchFamily="34" charset="0"/>
              </a:rPr>
              <a:t>creative abilities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b="1"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172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Semi-partial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Semi-Partial correlation</a:t>
            </a:r>
            <a:r>
              <a:rPr lang="en-US" dirty="0">
                <a:solidFill>
                  <a:schemeClr val="tx1"/>
                </a:solidFill>
                <a:latin typeface="Calibri" panose="020F0502020204030204" pitchFamily="34" charset="0"/>
                <a:cs typeface="Calibri" panose="020F0502020204030204" pitchFamily="34" charset="0"/>
              </a:rPr>
              <a:t>: When a variable (x2) is partialled out from EITHER y OR x1 but NOT from both. </a:t>
            </a:r>
            <a:endParaRPr lang="en-US"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Semi-Partial </a:t>
            </a:r>
            <a:r>
              <a:rPr lang="en-US" sz="1600" dirty="0">
                <a:solidFill>
                  <a:schemeClr val="tx1"/>
                </a:solidFill>
                <a:latin typeface="Calibri" panose="020F0502020204030204" pitchFamily="34" charset="0"/>
                <a:cs typeface="Calibri" panose="020F0502020204030204" pitchFamily="34" charset="0"/>
              </a:rPr>
              <a:t>correlation is represented as r₁₍₂.₃₎→ semipartial correlation when </a:t>
            </a:r>
            <a:r>
              <a:rPr lang="en-US" sz="1600" dirty="0" smtClean="0">
                <a:solidFill>
                  <a:schemeClr val="tx1"/>
                </a:solidFill>
                <a:latin typeface="Calibri" panose="020F0502020204030204" pitchFamily="34" charset="0"/>
                <a:cs typeface="Calibri" panose="020F0502020204030204" pitchFamily="34" charset="0"/>
              </a:rPr>
              <a:t>variable 3 </a:t>
            </a:r>
            <a:r>
              <a:rPr lang="en-US" sz="1600" dirty="0">
                <a:solidFill>
                  <a:schemeClr val="tx1"/>
                </a:solidFill>
                <a:latin typeface="Calibri" panose="020F0502020204030204" pitchFamily="34" charset="0"/>
                <a:cs typeface="Calibri" panose="020F0502020204030204" pitchFamily="34" charset="0"/>
              </a:rPr>
              <a:t>is partial pout from ONLY 2 (not from 1)</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Example</a:t>
            </a:r>
            <a:r>
              <a:rPr lang="en-US" sz="1600" dirty="0">
                <a:solidFill>
                  <a:schemeClr val="tx1"/>
                </a:solidFill>
                <a:latin typeface="Calibri" panose="020F0502020204030204" pitchFamily="34" charset="0"/>
                <a:cs typeface="Calibri" panose="020F0502020204030204" pitchFamily="34" charset="0"/>
              </a:rPr>
              <a:t>: The school wants to understand relationship between (y, x1). Can we use partial correlation? </a:t>
            </a:r>
            <a:r>
              <a:rPr lang="en-US" sz="1600" dirty="0" smtClean="0">
                <a:solidFill>
                  <a:schemeClr val="tx1"/>
                </a:solidFill>
                <a:latin typeface="Calibri" panose="020F0502020204030204" pitchFamily="34" charset="0"/>
                <a:cs typeface="Calibri" panose="020F0502020204030204" pitchFamily="34" charset="0"/>
              </a:rPr>
              <a:t>What will happen when x2 is partialled from </a:t>
            </a:r>
            <a:r>
              <a:rPr lang="en-US" sz="1600" dirty="0">
                <a:solidFill>
                  <a:schemeClr val="tx1"/>
                </a:solidFill>
                <a:latin typeface="Calibri" panose="020F0502020204030204" pitchFamily="34" charset="0"/>
                <a:cs typeface="Calibri" panose="020F0502020204030204" pitchFamily="34" charset="0"/>
              </a:rPr>
              <a:t>both (y and x1)</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y=GPA, x1=performance in entrance exam, x2=student’s intelligence</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Once </a:t>
            </a:r>
            <a:r>
              <a:rPr lang="en-US" sz="1600" dirty="0">
                <a:solidFill>
                  <a:schemeClr val="tx1"/>
                </a:solidFill>
                <a:latin typeface="Calibri" panose="020F0502020204030204" pitchFamily="34" charset="0"/>
                <a:cs typeface="Calibri" panose="020F0502020204030204" pitchFamily="34" charset="0"/>
              </a:rPr>
              <a:t>x2=student’s </a:t>
            </a:r>
            <a:r>
              <a:rPr lang="en-US" sz="1600" dirty="0" smtClean="0">
                <a:solidFill>
                  <a:schemeClr val="tx1"/>
                </a:solidFill>
                <a:latin typeface="Calibri" panose="020F0502020204030204" pitchFamily="34" charset="0"/>
                <a:cs typeface="Calibri" panose="020F0502020204030204" pitchFamily="34" charset="0"/>
              </a:rPr>
              <a:t>intelligence is removed, it is highly likely that correlation (y, x1) = ~0</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Solution: remove x2 only from x1, i.e., measure effect of ONLY performance in entrance test on y </a:t>
            </a:r>
          </a:p>
          <a:p>
            <a:pPr marL="1706865" lvl="3" indent="-365760">
              <a:lnSpc>
                <a:spcPct val="100000"/>
              </a:lnSpc>
              <a:spcBef>
                <a:spcPts val="0"/>
              </a:spcBef>
              <a:buClrTx/>
              <a:buSzPct val="80000"/>
              <a:buFont typeface="Courier New" panose="02070309020205020404" pitchFamily="49" charset="0"/>
              <a:buChar char="o"/>
            </a:pPr>
            <a:endParaRPr lang="en-US" sz="16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6953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Partial and Semi-partial correlations – Visualization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705600" cy="40301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When independent variables (IVs) are </a:t>
            </a:r>
            <a:r>
              <a:rPr lang="en-US" sz="1600" b="1" dirty="0">
                <a:solidFill>
                  <a:schemeClr val="tx1"/>
                </a:solidFill>
                <a:latin typeface="Calibri" panose="020F0502020204030204" pitchFamily="34" charset="0"/>
                <a:cs typeface="Calibri" panose="020F0502020204030204" pitchFamily="34" charset="0"/>
              </a:rPr>
              <a:t>orthogonal</a:t>
            </a:r>
            <a:r>
              <a:rPr lang="en-US" sz="1600" dirty="0">
                <a:solidFill>
                  <a:schemeClr val="tx1"/>
                </a:solidFill>
                <a:latin typeface="Calibri" panose="020F0502020204030204" pitchFamily="34" charset="0"/>
                <a:cs typeface="Calibri" panose="020F0502020204030204" pitchFamily="34" charset="0"/>
              </a:rPr>
              <a:t>, i.e., </a:t>
            </a:r>
            <a:r>
              <a:rPr lang="en-US" sz="1600" b="1" dirty="0">
                <a:solidFill>
                  <a:schemeClr val="tx1"/>
                </a:solidFill>
                <a:latin typeface="Calibri" panose="020F0502020204030204" pitchFamily="34" charset="0"/>
                <a:cs typeface="Calibri" panose="020F0502020204030204" pitchFamily="34" charset="0"/>
              </a:rPr>
              <a:t>correlation(x1,x2)=0</a:t>
            </a:r>
            <a:r>
              <a:rPr lang="en-US" sz="1600" dirty="0">
                <a:solidFill>
                  <a:schemeClr val="tx1"/>
                </a:solidFill>
                <a:latin typeface="Calibri" panose="020F0502020204030204" pitchFamily="34" charset="0"/>
                <a:cs typeface="Calibri" panose="020F0502020204030204" pitchFamily="34" charset="0"/>
              </a:rPr>
              <a:t>, then each variable’s unique contribution is equal to its squared correlation with dependent variable (DV)</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Contribution of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x1=[a] / ([a]+[b]+[c]) </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x2=[b] / ([a]+[b]+[c]) </a:t>
            </a:r>
          </a:p>
          <a:p>
            <a:pPr marL="1706865" lvl="3" indent="-365760">
              <a:lnSpc>
                <a:spcPct val="100000"/>
              </a:lnSpc>
              <a:spcBef>
                <a:spcPts val="0"/>
              </a:spcBef>
              <a:buClrTx/>
              <a:buSzPct val="80000"/>
              <a:buFont typeface="Courier New" panose="02070309020205020404" pitchFamily="49" charset="0"/>
              <a:buChar char="o"/>
            </a:pPr>
            <a:endParaRPr lang="en-US" sz="16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When independent variables (IVs) are NOT orthogonal, i.e., correlation(x1,x2)≠0</a:t>
            </a: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rPr>
              <a:t>Contribution of  x1</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Overall </a:t>
            </a:r>
            <a:r>
              <a:rPr lang="en-US" sz="1600" b="1" dirty="0" smtClean="0">
                <a:solidFill>
                  <a:schemeClr val="tx1"/>
                </a:solidFill>
                <a:latin typeface="Calibri" panose="020F0502020204030204" pitchFamily="34" charset="0"/>
                <a:cs typeface="Calibri" panose="020F0502020204030204" pitchFamily="34" charset="0"/>
              </a:rPr>
              <a:t>contribution </a:t>
            </a:r>
            <a:r>
              <a:rPr lang="en-US" sz="1600" dirty="0" smtClean="0">
                <a:solidFill>
                  <a:schemeClr val="tx1"/>
                </a:solidFill>
                <a:latin typeface="Calibri" panose="020F0502020204030204" pitchFamily="34" charset="0"/>
                <a:cs typeface="Calibri" panose="020F0502020204030204" pitchFamily="34" charset="0"/>
              </a:rPr>
              <a:t>(y</a:t>
            </a:r>
            <a:r>
              <a:rPr lang="en-US" sz="1600" dirty="0">
                <a:solidFill>
                  <a:schemeClr val="tx1"/>
                </a:solidFill>
                <a:latin typeface="Calibri" panose="020F0502020204030204" pitchFamily="34" charset="0"/>
                <a:cs typeface="Calibri" panose="020F0502020204030204" pitchFamily="34" charset="0"/>
              </a:rPr>
              <a:t>, x1)=([a] +[c])/ ([a]+[b]+[c]+[d])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Partial correlation </a:t>
            </a:r>
            <a:r>
              <a:rPr lang="en-US" sz="1600" dirty="0">
                <a:solidFill>
                  <a:schemeClr val="tx1"/>
                </a:solidFill>
                <a:latin typeface="Calibri" panose="020F0502020204030204" pitchFamily="34" charset="0"/>
                <a:cs typeface="Calibri" panose="020F0502020204030204" pitchFamily="34" charset="0"/>
              </a:rPr>
              <a:t>(y,x1)=[a] / ([a]+[d]) </a:t>
            </a:r>
          </a:p>
          <a:p>
            <a:pPr marL="1706865" lvl="3" indent="-365760">
              <a:lnSpc>
                <a:spcPct val="100000"/>
              </a:lnSpc>
              <a:spcBef>
                <a:spcPts val="0"/>
              </a:spcBef>
              <a:buClrTx/>
              <a:buSzPct val="80000"/>
              <a:buFont typeface="Courier New" panose="02070309020205020404" pitchFamily="49" charset="0"/>
              <a:buChar char="o"/>
            </a:pPr>
            <a:r>
              <a:rPr lang="en-US" sz="1600" b="1" dirty="0">
                <a:solidFill>
                  <a:schemeClr val="tx1"/>
                </a:solidFill>
                <a:latin typeface="Calibri" panose="020F0502020204030204" pitchFamily="34" charset="0"/>
                <a:cs typeface="Calibri" panose="020F0502020204030204" pitchFamily="34" charset="0"/>
              </a:rPr>
              <a:t>Semi-partial correlation </a:t>
            </a:r>
            <a:r>
              <a:rPr lang="en-US" sz="1600" dirty="0">
                <a:solidFill>
                  <a:schemeClr val="tx1"/>
                </a:solidFill>
                <a:latin typeface="Calibri" panose="020F0502020204030204" pitchFamily="34" charset="0"/>
                <a:cs typeface="Calibri" panose="020F0502020204030204" pitchFamily="34" charset="0"/>
              </a:rPr>
              <a:t>(y,x1)=[a] / ([a]+[b]+[c]+[d])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p:txBody>
      </p:sp>
      <p:grpSp>
        <p:nvGrpSpPr>
          <p:cNvPr id="8" name="Group 7"/>
          <p:cNvGrpSpPr/>
          <p:nvPr/>
        </p:nvGrpSpPr>
        <p:grpSpPr>
          <a:xfrm>
            <a:off x="7802880" y="1872343"/>
            <a:ext cx="3352800" cy="925024"/>
            <a:chOff x="2835500" y="3442075"/>
            <a:chExt cx="3824400" cy="1081800"/>
          </a:xfrm>
        </p:grpSpPr>
        <p:sp>
          <p:nvSpPr>
            <p:cNvPr id="5" name="Google Shape;432;p78"/>
            <p:cNvSpPr/>
            <p:nvPr/>
          </p:nvSpPr>
          <p:spPr>
            <a:xfrm>
              <a:off x="2835500" y="3442075"/>
              <a:ext cx="3824400" cy="108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a:t>
              </a:r>
              <a:endParaRPr sz="1200">
                <a:latin typeface="Calibri" panose="020F0502020204030204" pitchFamily="34" charset="0"/>
                <a:ea typeface="EB Garamond"/>
                <a:cs typeface="Calibri" panose="020F0502020204030204" pitchFamily="34" charset="0"/>
                <a:sym typeface="EB Garamond"/>
              </a:endParaRPr>
            </a:p>
          </p:txBody>
        </p:sp>
        <p:sp>
          <p:nvSpPr>
            <p:cNvPr id="6" name="Google Shape;433;p78"/>
            <p:cNvSpPr/>
            <p:nvPr/>
          </p:nvSpPr>
          <p:spPr>
            <a:xfrm>
              <a:off x="3328525" y="3671275"/>
              <a:ext cx="6264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x</a:t>
              </a:r>
              <a:r>
                <a:rPr lang="en" sz="1200" baseline="-25000">
                  <a:latin typeface="Calibri" panose="020F0502020204030204" pitchFamily="34" charset="0"/>
                  <a:ea typeface="EB Garamond"/>
                  <a:cs typeface="Calibri" panose="020F0502020204030204" pitchFamily="34" charset="0"/>
                  <a:sym typeface="EB Garamond"/>
                </a:rPr>
                <a:t>1</a:t>
              </a: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[a]</a:t>
              </a:r>
              <a:endParaRPr sz="1200">
                <a:latin typeface="Calibri" panose="020F0502020204030204" pitchFamily="34" charset="0"/>
                <a:ea typeface="EB Garamond"/>
                <a:cs typeface="Calibri" panose="020F0502020204030204" pitchFamily="34" charset="0"/>
                <a:sym typeface="EB Garamond"/>
              </a:endParaRPr>
            </a:p>
          </p:txBody>
        </p:sp>
        <p:sp>
          <p:nvSpPr>
            <p:cNvPr id="7" name="Google Shape;435;p78"/>
            <p:cNvSpPr/>
            <p:nvPr/>
          </p:nvSpPr>
          <p:spPr>
            <a:xfrm>
              <a:off x="5465775" y="3671275"/>
              <a:ext cx="6264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x</a:t>
              </a:r>
              <a:r>
                <a:rPr lang="en" sz="1200" baseline="-25000">
                  <a:latin typeface="Calibri" panose="020F0502020204030204" pitchFamily="34" charset="0"/>
                  <a:ea typeface="EB Garamond"/>
                  <a:cs typeface="Calibri" panose="020F0502020204030204" pitchFamily="34" charset="0"/>
                  <a:sym typeface="EB Garamond"/>
                </a:rPr>
                <a:t>2</a:t>
              </a: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[b]</a:t>
              </a:r>
              <a:endParaRPr sz="1200">
                <a:latin typeface="Calibri" panose="020F0502020204030204" pitchFamily="34" charset="0"/>
                <a:ea typeface="EB Garamond"/>
                <a:cs typeface="Calibri" panose="020F0502020204030204" pitchFamily="34" charset="0"/>
                <a:sym typeface="EB Garamond"/>
              </a:endParaRPr>
            </a:p>
          </p:txBody>
        </p:sp>
      </p:grpSp>
      <p:sp>
        <p:nvSpPr>
          <p:cNvPr id="9" name="TextBox 8"/>
          <p:cNvSpPr txBox="1"/>
          <p:nvPr/>
        </p:nvSpPr>
        <p:spPr>
          <a:xfrm>
            <a:off x="7446039" y="2196355"/>
            <a:ext cx="372218" cy="276999"/>
          </a:xfrm>
          <a:prstGeom prst="rect">
            <a:avLst/>
          </a:prstGeom>
          <a:noFill/>
        </p:spPr>
        <p:txBody>
          <a:bodyPr wrap="none" rtlCol="0">
            <a:spAutoFit/>
          </a:bodyPr>
          <a:lstStyle/>
          <a:p>
            <a:r>
              <a:rPr lang="en-US" sz="1200" dirty="0" smtClean="0">
                <a:latin typeface="Calibri" panose="020F0502020204030204" pitchFamily="34" charset="0"/>
                <a:cs typeface="Calibri" panose="020F0502020204030204" pitchFamily="34" charset="0"/>
              </a:rPr>
              <a:t>Y =</a:t>
            </a:r>
            <a:endParaRPr lang="en-US" sz="1200" dirty="0">
              <a:latin typeface="Calibri" panose="020F0502020204030204" pitchFamily="34" charset="0"/>
              <a:cs typeface="Calibri" panose="020F0502020204030204" pitchFamily="34" charset="0"/>
            </a:endParaRPr>
          </a:p>
        </p:txBody>
      </p:sp>
      <p:grpSp>
        <p:nvGrpSpPr>
          <p:cNvPr id="13" name="Group 12"/>
          <p:cNvGrpSpPr/>
          <p:nvPr/>
        </p:nvGrpSpPr>
        <p:grpSpPr>
          <a:xfrm>
            <a:off x="7802880" y="3624955"/>
            <a:ext cx="3352800" cy="1182176"/>
            <a:chOff x="2659800" y="3442075"/>
            <a:chExt cx="3824400" cy="1081800"/>
          </a:xfrm>
        </p:grpSpPr>
        <p:sp>
          <p:nvSpPr>
            <p:cNvPr id="10" name="Google Shape;443;p79"/>
            <p:cNvSpPr/>
            <p:nvPr/>
          </p:nvSpPr>
          <p:spPr>
            <a:xfrm>
              <a:off x="2659800" y="3442075"/>
              <a:ext cx="3824400" cy="1081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[d]</a:t>
              </a:r>
              <a:endParaRPr sz="1400">
                <a:latin typeface="Calibri" panose="020F0502020204030204" pitchFamily="34" charset="0"/>
                <a:ea typeface="EB Garamond"/>
                <a:cs typeface="Calibri" panose="020F0502020204030204" pitchFamily="34" charset="0"/>
                <a:sym typeface="EB Garamond"/>
              </a:endParaRPr>
            </a:p>
          </p:txBody>
        </p:sp>
        <p:sp>
          <p:nvSpPr>
            <p:cNvPr id="11" name="Google Shape;444;p79"/>
            <p:cNvSpPr/>
            <p:nvPr/>
          </p:nvSpPr>
          <p:spPr>
            <a:xfrm>
              <a:off x="3152825" y="3671275"/>
              <a:ext cx="14790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x</a:t>
              </a:r>
              <a:r>
                <a:rPr lang="en" sz="1400" baseline="-25000" dirty="0">
                  <a:latin typeface="Calibri" panose="020F0502020204030204" pitchFamily="34" charset="0"/>
                  <a:ea typeface="EB Garamond"/>
                  <a:cs typeface="Calibri" panose="020F0502020204030204" pitchFamily="34" charset="0"/>
                  <a:sym typeface="EB Garamond"/>
                </a:rPr>
                <a:t>1</a:t>
              </a:r>
              <a:endParaRPr sz="1400" dirty="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endParaRPr sz="1400" dirty="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[a]</a:t>
              </a:r>
              <a:endParaRPr sz="1400" dirty="0">
                <a:latin typeface="Calibri" panose="020F0502020204030204" pitchFamily="34" charset="0"/>
                <a:ea typeface="EB Garamond"/>
                <a:cs typeface="Calibri" panose="020F0502020204030204" pitchFamily="34" charset="0"/>
                <a:sym typeface="EB Garamond"/>
              </a:endParaRPr>
            </a:p>
          </p:txBody>
        </p:sp>
        <p:sp>
          <p:nvSpPr>
            <p:cNvPr id="12" name="Google Shape;445;p79"/>
            <p:cNvSpPr/>
            <p:nvPr/>
          </p:nvSpPr>
          <p:spPr>
            <a:xfrm>
              <a:off x="3952350" y="3671275"/>
              <a:ext cx="1385700" cy="6234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x</a:t>
              </a:r>
              <a:r>
                <a:rPr lang="en" sz="1400" baseline="-25000">
                  <a:latin typeface="Calibri" panose="020F0502020204030204" pitchFamily="34" charset="0"/>
                  <a:ea typeface="EB Garamond"/>
                  <a:cs typeface="Calibri" panose="020F0502020204030204" pitchFamily="34" charset="0"/>
                  <a:sym typeface="EB Garamond"/>
                </a:rPr>
                <a:t>2</a:t>
              </a:r>
              <a:endParaRPr sz="140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[c]</a:t>
              </a:r>
              <a:endParaRPr sz="14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      [b]</a:t>
              </a:r>
              <a:endParaRPr sz="1400">
                <a:latin typeface="Calibri" panose="020F0502020204030204" pitchFamily="34" charset="0"/>
                <a:ea typeface="EB Garamond"/>
                <a:cs typeface="Calibri" panose="020F0502020204030204" pitchFamily="34" charset="0"/>
                <a:sym typeface="EB Garamond"/>
              </a:endParaRPr>
            </a:p>
          </p:txBody>
        </p:sp>
      </p:grpSp>
      <p:sp>
        <p:nvSpPr>
          <p:cNvPr id="14" name="TextBox 13"/>
          <p:cNvSpPr txBox="1"/>
          <p:nvPr/>
        </p:nvSpPr>
        <p:spPr>
          <a:xfrm>
            <a:off x="7386052" y="4006553"/>
            <a:ext cx="372218" cy="276999"/>
          </a:xfrm>
          <a:prstGeom prst="rect">
            <a:avLst/>
          </a:prstGeom>
          <a:noFill/>
        </p:spPr>
        <p:txBody>
          <a:bodyPr wrap="none" rtlCol="0">
            <a:spAutoFit/>
          </a:bodyPr>
          <a:lstStyle/>
          <a:p>
            <a:r>
              <a:rPr lang="en-US" sz="1200" dirty="0" smtClean="0">
                <a:latin typeface="Calibri" panose="020F0502020204030204" pitchFamily="34" charset="0"/>
                <a:cs typeface="Calibri" panose="020F0502020204030204" pitchFamily="34" charset="0"/>
              </a:rPr>
              <a:t>Y =</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2187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Semi-partial correlations</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Semi-Partial correlation</a:t>
            </a:r>
            <a:r>
              <a:rPr lang="en-US" dirty="0">
                <a:solidFill>
                  <a:schemeClr val="tx1"/>
                </a:solidFill>
                <a:latin typeface="Calibri" panose="020F0502020204030204" pitchFamily="34" charset="0"/>
                <a:cs typeface="Calibri" panose="020F0502020204030204" pitchFamily="34" charset="0"/>
              </a:rPr>
              <a:t>: When a variable (x2) is partialled out from EITHER y OR x1 but NOT from </a:t>
            </a:r>
            <a:r>
              <a:rPr lang="en-US" dirty="0" smtClean="0">
                <a:solidFill>
                  <a:schemeClr val="tx1"/>
                </a:solidFill>
                <a:latin typeface="Calibri" panose="020F0502020204030204" pitchFamily="34" charset="0"/>
                <a:cs typeface="Calibri" panose="020F0502020204030204" pitchFamily="34" charset="0"/>
              </a:rPr>
              <a:t>both</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Semi-Partial </a:t>
            </a:r>
            <a:r>
              <a:rPr lang="en-US" sz="1600" dirty="0">
                <a:solidFill>
                  <a:schemeClr val="tx1"/>
                </a:solidFill>
                <a:latin typeface="Calibri" panose="020F0502020204030204" pitchFamily="34" charset="0"/>
                <a:cs typeface="Calibri" panose="020F0502020204030204" pitchFamily="34" charset="0"/>
              </a:rPr>
              <a:t>correlation is represented as r₁₍₂.₃₎→ semipartial correlation when </a:t>
            </a:r>
            <a:r>
              <a:rPr lang="en-US" sz="1600" dirty="0" smtClean="0">
                <a:solidFill>
                  <a:schemeClr val="tx1"/>
                </a:solidFill>
                <a:latin typeface="Calibri" panose="020F0502020204030204" pitchFamily="34" charset="0"/>
                <a:cs typeface="Calibri" panose="020F0502020204030204" pitchFamily="34" charset="0"/>
              </a:rPr>
              <a:t>variable 3 </a:t>
            </a:r>
            <a:r>
              <a:rPr lang="en-US" sz="1600" dirty="0">
                <a:solidFill>
                  <a:schemeClr val="tx1"/>
                </a:solidFill>
                <a:latin typeface="Calibri" panose="020F0502020204030204" pitchFamily="34" charset="0"/>
                <a:cs typeface="Calibri" panose="020F0502020204030204" pitchFamily="34" charset="0"/>
              </a:rPr>
              <a:t>is partial pout from ONLY 2 (not from 1)</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Example</a:t>
            </a:r>
            <a:r>
              <a:rPr lang="en-US" sz="1600" dirty="0">
                <a:solidFill>
                  <a:schemeClr val="tx1"/>
                </a:solidFill>
                <a:latin typeface="Calibri" panose="020F0502020204030204" pitchFamily="34" charset="0"/>
                <a:cs typeface="Calibri" panose="020F0502020204030204" pitchFamily="34" charset="0"/>
              </a:rPr>
              <a:t>: The school wants to understand relationship between (y, x1). Can we use partial correlation? </a:t>
            </a:r>
            <a:r>
              <a:rPr lang="en-US" sz="1600" dirty="0" smtClean="0">
                <a:solidFill>
                  <a:schemeClr val="tx1"/>
                </a:solidFill>
                <a:latin typeface="Calibri" panose="020F0502020204030204" pitchFamily="34" charset="0"/>
                <a:cs typeface="Calibri" panose="020F0502020204030204" pitchFamily="34" charset="0"/>
              </a:rPr>
              <a:t>What will happen when x2 is partialled from </a:t>
            </a:r>
            <a:r>
              <a:rPr lang="en-US" sz="1600" dirty="0">
                <a:solidFill>
                  <a:schemeClr val="tx1"/>
                </a:solidFill>
                <a:latin typeface="Calibri" panose="020F0502020204030204" pitchFamily="34" charset="0"/>
                <a:cs typeface="Calibri" panose="020F0502020204030204" pitchFamily="34" charset="0"/>
              </a:rPr>
              <a:t>both (y and x1)</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y=GPA, x1=performance in entrance exam, x2=student’s intelligence</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Once </a:t>
            </a:r>
            <a:r>
              <a:rPr lang="en-US" sz="1600" dirty="0">
                <a:solidFill>
                  <a:schemeClr val="tx1"/>
                </a:solidFill>
                <a:latin typeface="Calibri" panose="020F0502020204030204" pitchFamily="34" charset="0"/>
                <a:cs typeface="Calibri" panose="020F0502020204030204" pitchFamily="34" charset="0"/>
              </a:rPr>
              <a:t>x2=student’s </a:t>
            </a:r>
            <a:r>
              <a:rPr lang="en-US" sz="1600" dirty="0" smtClean="0">
                <a:solidFill>
                  <a:schemeClr val="tx1"/>
                </a:solidFill>
                <a:latin typeface="Calibri" panose="020F0502020204030204" pitchFamily="34" charset="0"/>
                <a:cs typeface="Calibri" panose="020F0502020204030204" pitchFamily="34" charset="0"/>
              </a:rPr>
              <a:t>intelligence is removed, it is highly likely that correlation (y, x1) = ~0</a:t>
            </a:r>
            <a:endParaRPr lang="en-US" sz="16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Solution: remove x2 only from x1, i.e., measure effect of ONLY performance in entrance test on y </a:t>
            </a:r>
          </a:p>
          <a:p>
            <a:pPr marL="1706865" lvl="3" indent="-365760">
              <a:lnSpc>
                <a:spcPct val="100000"/>
              </a:lnSpc>
              <a:spcBef>
                <a:spcPts val="0"/>
              </a:spcBef>
              <a:buClrTx/>
              <a:buSzPct val="80000"/>
              <a:buFont typeface="Courier New" panose="02070309020205020404" pitchFamily="49" charset="0"/>
              <a:buChar char="o"/>
            </a:pPr>
            <a:endParaRPr lang="en-US" sz="16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1613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MV Regression and Analysis of Variance </a:t>
            </a: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CA" sz="2400" dirty="0" smtClean="0">
                <a:solidFill>
                  <a:srgbClr val="000000"/>
                </a:solidFill>
                <a:latin typeface="Calibri" panose="020F0502020204030204" pitchFamily="34" charset="0"/>
                <a:cs typeface="Calibri" panose="020F0502020204030204" pitchFamily="34" charset="0"/>
              </a:rPr>
              <a:t>Variance Partitioning in Data and Modeling</a:t>
            </a:r>
            <a:endParaRPr lang="en-CA" sz="24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smtClean="0">
                <a:solidFill>
                  <a:srgbClr val="000000"/>
                </a:solidFill>
                <a:latin typeface="Calibri" panose="020F0502020204030204" pitchFamily="34" charset="0"/>
                <a:cs typeface="Calibri" panose="020F0502020204030204" pitchFamily="34" charset="0"/>
              </a:rPr>
              <a:t>Methods of Variance Partitioning (or statistical control) </a:t>
            </a:r>
          </a:p>
          <a:p>
            <a:pPr marL="914400" lvl="1" indent="-365760">
              <a:lnSpc>
                <a:spcPct val="100000"/>
              </a:lnSpc>
              <a:spcBef>
                <a:spcPts val="0"/>
              </a:spcBef>
              <a:spcAft>
                <a:spcPts val="0"/>
              </a:spcAft>
              <a:buClrTx/>
              <a:buSzPct val="100000"/>
              <a:buFont typeface="Arial" panose="020B0604020202020204" pitchFamily="34" charset="0"/>
              <a:buChar char="•"/>
            </a:pPr>
            <a:r>
              <a:rPr lang="en-CA" sz="2400" dirty="0" smtClean="0">
                <a:solidFill>
                  <a:srgbClr val="000000"/>
                </a:solidFill>
                <a:latin typeface="Calibri" panose="020F0502020204030204" pitchFamily="34" charset="0"/>
                <a:cs typeface="Calibri" panose="020F0502020204030204" pitchFamily="34" charset="0"/>
                <a:sym typeface="EB Garamond"/>
              </a:rPr>
              <a:t>Key concepts in </a:t>
            </a:r>
            <a:r>
              <a:rPr lang="en-CA" sz="2400" dirty="0">
                <a:solidFill>
                  <a:srgbClr val="000000"/>
                </a:solidFill>
                <a:latin typeface="Calibri" panose="020F0502020204030204" pitchFamily="34" charset="0"/>
                <a:cs typeface="Calibri" panose="020F0502020204030204" pitchFamily="34" charset="0"/>
              </a:rPr>
              <a:t>Variance </a:t>
            </a:r>
            <a:r>
              <a:rPr lang="en-CA" sz="2400" dirty="0" smtClean="0">
                <a:solidFill>
                  <a:srgbClr val="000000"/>
                </a:solidFill>
                <a:latin typeface="Calibri" panose="020F0502020204030204" pitchFamily="34" charset="0"/>
                <a:cs typeface="Calibri" panose="020F0502020204030204" pitchFamily="34" charset="0"/>
              </a:rPr>
              <a:t>Partitioning </a:t>
            </a:r>
            <a:r>
              <a:rPr lang="en-CA" sz="2400" dirty="0">
                <a:solidFill>
                  <a:srgbClr val="000000"/>
                </a:solidFill>
                <a:latin typeface="Calibri" panose="020F0502020204030204" pitchFamily="34" charset="0"/>
                <a:cs typeface="Calibri" panose="020F0502020204030204" pitchFamily="34" charset="0"/>
              </a:rPr>
              <a:t>(or statistical control) </a:t>
            </a:r>
            <a:endParaRPr lang="en-US" sz="2400" dirty="0">
              <a:solidFill>
                <a:srgbClr val="000000"/>
              </a:solidFill>
              <a:latin typeface="Calibri" panose="020F0502020204030204" pitchFamily="34" charset="0"/>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Partial and Semi-Partial correlation</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Confounding and Suppressor variables</a:t>
            </a:r>
          </a:p>
          <a:p>
            <a:pPr marL="1463040" lvl="4" indent="-365760">
              <a:lnSpc>
                <a:spcPct val="100000"/>
              </a:lnSpc>
              <a:spcBef>
                <a:spcPts val="0"/>
              </a:spcBef>
              <a:spcAft>
                <a:spcPts val="0"/>
              </a:spcAft>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Mediation and Moderation effects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rgbClr val="000000"/>
                </a:solidFill>
                <a:latin typeface="Calibri" panose="020F0502020204030204" pitchFamily="34" charset="0"/>
                <a:cs typeface="Calibri" panose="020F0502020204030204" pitchFamily="34" charset="0"/>
                <a:sym typeface="EB Garamond"/>
              </a:rPr>
              <a:t>Linear and Multivariate Regression</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rgbClr val="000000"/>
                </a:solidFill>
                <a:latin typeface="Calibri" panose="020F0502020204030204" pitchFamily="34" charset="0"/>
                <a:cs typeface="Calibri" panose="020F0502020204030204" pitchFamily="34" charset="0"/>
                <a:sym typeface="EB Garamond"/>
              </a:rPr>
              <a:t>Univariate and Multivariate Tests</a:t>
            </a:r>
          </a:p>
        </p:txBody>
      </p:sp>
    </p:spTree>
    <p:extLst>
      <p:ext uri="{BB962C8B-B14F-4D97-AF65-F5344CB8AC3E}">
        <p14:creationId xmlns:p14="http://schemas.microsoft.com/office/powerpoint/2010/main" val="4037672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Other important concepts in Variance Partitioning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Confounding: </a:t>
            </a:r>
            <a:r>
              <a:rPr lang="en-US" dirty="0" smtClean="0">
                <a:solidFill>
                  <a:schemeClr val="tx1"/>
                </a:solidFill>
                <a:latin typeface="Calibri" panose="020F0502020204030204" pitchFamily="34" charset="0"/>
                <a:cs typeface="Calibri" panose="020F0502020204030204" pitchFamily="34" charset="0"/>
              </a:rPr>
              <a:t>When </a:t>
            </a:r>
            <a:r>
              <a:rPr lang="en-US" dirty="0">
                <a:solidFill>
                  <a:schemeClr val="tx1"/>
                </a:solidFill>
                <a:latin typeface="Calibri" panose="020F0502020204030204" pitchFamily="34" charset="0"/>
                <a:cs typeface="Calibri" panose="020F0502020204030204" pitchFamily="34" charset="0"/>
              </a:rPr>
              <a:t>true impact of variable is not measured due to presence of other </a:t>
            </a:r>
            <a:r>
              <a:rPr lang="en-US" dirty="0" smtClean="0">
                <a:solidFill>
                  <a:schemeClr val="tx1"/>
                </a:solidFill>
                <a:latin typeface="Calibri" panose="020F0502020204030204" pitchFamily="34" charset="0"/>
                <a:cs typeface="Calibri" panose="020F0502020204030204" pitchFamily="34" charset="0"/>
              </a:rPr>
              <a:t>variable</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Suppose Toblerone chocolate comes ONLY in (1 colour, 1 shape). If a customer buys it, we cannot estimate </a:t>
            </a:r>
            <a:r>
              <a:rPr lang="en-US" sz="1600" b="1" dirty="0" smtClean="0">
                <a:solidFill>
                  <a:schemeClr val="tx1"/>
                </a:solidFill>
                <a:latin typeface="Calibri" panose="020F0502020204030204" pitchFamily="34" charset="0"/>
                <a:cs typeface="Calibri" panose="020F0502020204030204" pitchFamily="34" charset="0"/>
              </a:rPr>
              <a:t>separate</a:t>
            </a:r>
            <a:r>
              <a:rPr lang="en-US" sz="1600" dirty="0" smtClean="0">
                <a:solidFill>
                  <a:schemeClr val="tx1"/>
                </a:solidFill>
                <a:latin typeface="Calibri" panose="020F0502020204030204" pitchFamily="34" charset="0"/>
                <a:cs typeface="Calibri" panose="020F0502020204030204" pitchFamily="34" charset="0"/>
              </a:rPr>
              <a:t> effects of colour and shape on the choice</a:t>
            </a:r>
          </a:p>
          <a:p>
            <a:pPr marL="1706865" lvl="3" indent="-365760">
              <a:lnSpc>
                <a:spcPct val="100000"/>
              </a:lnSpc>
              <a:spcBef>
                <a:spcPts val="0"/>
              </a:spcBef>
              <a:buClrTx/>
              <a:buSzPct val="80000"/>
              <a:buFont typeface="Courier New" panose="02070309020205020404" pitchFamily="49" charset="0"/>
              <a:buChar char="o"/>
            </a:pP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c</a:t>
            </a:r>
            <a:r>
              <a:rPr lang="en-US"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dirty="0" err="1" smtClean="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err="1" smtClean="0">
                <a:solidFill>
                  <a:srgbClr val="000000"/>
                </a:solidFill>
                <a:latin typeface="Calibri" panose="020F0502020204030204" pitchFamily="34" charset="0"/>
                <a:ea typeface="EB Garamond"/>
                <a:cs typeface="Calibri" panose="020F0502020204030204" pitchFamily="34" charset="0"/>
                <a:sym typeface="EB Garamond"/>
              </a:rPr>
              <a:t>2</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is confounding the impact of </a:t>
            </a:r>
            <a:r>
              <a:rPr lang="en-US"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t>
            </a:r>
          </a:p>
          <a:p>
            <a:pPr marL="1706865" lvl="3" indent="-365760">
              <a:lnSpc>
                <a:spcPct val="100000"/>
              </a:lnSpc>
              <a:spcBef>
                <a:spcPts val="0"/>
              </a:spcBef>
              <a:buClrTx/>
              <a:buSzPct val="80000"/>
              <a:buFont typeface="Courier New" panose="02070309020205020404" pitchFamily="49" charset="0"/>
              <a:buChar char="o"/>
            </a:pP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 knowledge in analytics, x1=scores </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on exam in analytics,  </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x2=speed </a:t>
            </a:r>
            <a:r>
              <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of </a:t>
            </a:r>
            <a:r>
              <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reading</a:t>
            </a:r>
            <a:endParaRPr lang="en-US"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pPr>
            <a:endParaRPr lang="en-US"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1600" b="1" dirty="0" smtClean="0">
                <a:solidFill>
                  <a:schemeClr val="tx1"/>
                </a:solidFill>
                <a:latin typeface="Calibri" panose="020F0502020204030204" pitchFamily="34" charset="0"/>
                <a:cs typeface="Calibri" panose="020F0502020204030204" pitchFamily="34" charset="0"/>
              </a:rPr>
              <a:t>Suppression</a:t>
            </a: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When </a:t>
            </a:r>
            <a:r>
              <a:rPr lang="en-US" sz="1600" dirty="0">
                <a:solidFill>
                  <a:schemeClr val="tx1"/>
                </a:solidFill>
                <a:latin typeface="Calibri" panose="020F0502020204030204" pitchFamily="34" charset="0"/>
                <a:cs typeface="Calibri" panose="020F0502020204030204" pitchFamily="34" charset="0"/>
              </a:rPr>
              <a:t>true impact of a variable is </a:t>
            </a:r>
            <a:r>
              <a:rPr lang="en-US" sz="1600" b="1" dirty="0">
                <a:solidFill>
                  <a:schemeClr val="tx1"/>
                </a:solidFill>
                <a:latin typeface="Calibri" panose="020F0502020204030204" pitchFamily="34" charset="0"/>
                <a:cs typeface="Calibri" panose="020F0502020204030204" pitchFamily="34" charset="0"/>
              </a:rPr>
              <a:t>suppressed</a:t>
            </a:r>
            <a:r>
              <a:rPr lang="en-US" sz="1600" dirty="0">
                <a:solidFill>
                  <a:schemeClr val="tx1"/>
                </a:solidFill>
                <a:latin typeface="Calibri" panose="020F0502020204030204" pitchFamily="34" charset="0"/>
                <a:cs typeface="Calibri" panose="020F0502020204030204" pitchFamily="34" charset="0"/>
              </a:rPr>
              <a:t> in </a:t>
            </a:r>
            <a:r>
              <a:rPr lang="en-US" sz="1600" b="1" dirty="0">
                <a:solidFill>
                  <a:schemeClr val="tx1"/>
                </a:solidFill>
                <a:latin typeface="Calibri" panose="020F0502020204030204" pitchFamily="34" charset="0"/>
                <a:cs typeface="Calibri" panose="020F0502020204030204" pitchFamily="34" charset="0"/>
              </a:rPr>
              <a:t>absence</a:t>
            </a:r>
            <a:r>
              <a:rPr lang="en-US" sz="1600" dirty="0">
                <a:solidFill>
                  <a:schemeClr val="tx1"/>
                </a:solidFill>
                <a:latin typeface="Calibri" panose="020F0502020204030204" pitchFamily="34" charset="0"/>
                <a:cs typeface="Calibri" panose="020F0502020204030204" pitchFamily="34" charset="0"/>
              </a:rPr>
              <a:t> of another variable...opposite to confounding</a:t>
            </a:r>
            <a:r>
              <a:rPr lang="en-US" sz="1600" dirty="0" smtClean="0">
                <a:solidFill>
                  <a:schemeClr val="tx1"/>
                </a:solidFill>
                <a:latin typeface="Calibri" panose="020F0502020204030204" pitchFamily="34" charset="0"/>
                <a:cs typeface="Calibri" panose="020F0502020204030204" pitchFamily="34" charset="0"/>
              </a:rPr>
              <a:t>! Example: With three variables, y, x1, x2</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x2 is </a:t>
            </a:r>
            <a:r>
              <a:rPr lang="en-US" sz="1600" b="1" dirty="0" smtClean="0">
                <a:solidFill>
                  <a:schemeClr val="tx1"/>
                </a:solidFill>
                <a:latin typeface="Calibri" panose="020F0502020204030204" pitchFamily="34" charset="0"/>
                <a:cs typeface="Calibri" panose="020F0502020204030204" pitchFamily="34" charset="0"/>
              </a:rPr>
              <a:t>suppressor</a:t>
            </a:r>
            <a:r>
              <a:rPr lang="en-US" sz="1600" dirty="0" smtClean="0">
                <a:solidFill>
                  <a:schemeClr val="tx1"/>
                </a:solidFill>
                <a:latin typeface="Calibri" panose="020F0502020204030204" pitchFamily="34" charset="0"/>
                <a:cs typeface="Calibri" panose="020F0502020204030204" pitchFamily="34" charset="0"/>
              </a:rPr>
              <a:t> (or x1 is </a:t>
            </a:r>
            <a:r>
              <a:rPr lang="en-US" sz="1600" b="1" dirty="0" smtClean="0">
                <a:solidFill>
                  <a:schemeClr val="tx1"/>
                </a:solidFill>
                <a:latin typeface="Calibri" panose="020F0502020204030204" pitchFamily="34" charset="0"/>
                <a:cs typeface="Calibri" panose="020F0502020204030204" pitchFamily="34" charset="0"/>
              </a:rPr>
              <a:t>suppressed</a:t>
            </a:r>
            <a:r>
              <a:rPr lang="en-US" sz="1600" dirty="0" smtClean="0">
                <a:solidFill>
                  <a:schemeClr val="tx1"/>
                </a:solidFill>
                <a:latin typeface="Calibri" panose="020F0502020204030204" pitchFamily="34" charset="0"/>
                <a:cs typeface="Calibri" panose="020F0502020204030204" pitchFamily="34" charset="0"/>
              </a:rPr>
              <a:t>) if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chemeClr val="tx1"/>
                </a:solidFill>
                <a:latin typeface="Calibri" panose="020F0502020204030204" pitchFamily="34" charset="0"/>
                <a:cs typeface="Calibri" panose="020F0502020204030204" pitchFamily="34" charset="0"/>
              </a:rPr>
              <a:t>correlation (y,x2)=0, i.e., </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0</a:t>
            </a:r>
            <a:r>
              <a:rPr lang="en-US" sz="16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rPr>
              <a:t>2</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Wingdings" panose="05000000000000000000" pitchFamily="2" charset="2"/>
              </a:rPr>
              <a:t> </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=0</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 </a:t>
            </a:r>
            <a:endPar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chemeClr val="tx1"/>
                </a:solidFill>
                <a:latin typeface="Calibri" panose="020F0502020204030204" pitchFamily="34" charset="0"/>
                <a:cs typeface="Calibri" panose="020F0502020204030204" pitchFamily="34" charset="0"/>
              </a:rPr>
              <a:t>correlation (x1,x2) </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t>
            </a:r>
            <a:r>
              <a:rPr lang="en-US" sz="1600" dirty="0" smtClean="0">
                <a:solidFill>
                  <a:schemeClr val="tx1"/>
                </a:solidFill>
                <a:latin typeface="Calibri" panose="020F0502020204030204" pitchFamily="34" charset="0"/>
                <a:cs typeface="Calibri" panose="020F0502020204030204" pitchFamily="34" charset="0"/>
              </a:rPr>
              <a:t> 0 </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chemeClr val="tx1"/>
                </a:solidFill>
                <a:latin typeface="Calibri" panose="020F0502020204030204" pitchFamily="34" charset="0"/>
                <a:cs typeface="Calibri" panose="020F0502020204030204" pitchFamily="34" charset="0"/>
              </a:rPr>
              <a:t>And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smtClean="0">
                <a:solidFill>
                  <a:srgbClr val="000000"/>
                </a:solidFill>
                <a:latin typeface="Calibri" panose="020F0502020204030204" pitchFamily="34" charset="0"/>
                <a:ea typeface="EB Garamond"/>
                <a:cs typeface="Calibri" panose="020F0502020204030204" pitchFamily="34" charset="0"/>
                <a:sym typeface="EB Garamond"/>
              </a:rPr>
              <a:t>1</a:t>
            </a:r>
            <a:endPar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y=</a:t>
            </a:r>
            <a:r>
              <a:rPr lang="en-US" sz="16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a</a:t>
            </a:r>
            <a:r>
              <a:rPr lang="en-US" sz="1600"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2</a:t>
            </a:r>
            <a:r>
              <a:rPr lang="en-US" sz="16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err="1"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1</a:t>
            </a:r>
            <a:r>
              <a:rPr lang="en-US" sz="1600" dirty="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c</a:t>
            </a:r>
            <a:r>
              <a:rPr lang="en-US" sz="1600" baseline="-25000" dirty="0" err="1">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x</a:t>
            </a:r>
            <a:r>
              <a:rPr lang="en-US" sz="1600" baseline="-25000" dirty="0" err="1">
                <a:solidFill>
                  <a:srgbClr val="000000"/>
                </a:solidFill>
                <a:latin typeface="Calibri" panose="020F0502020204030204" pitchFamily="34" charset="0"/>
                <a:ea typeface="EB Garamond"/>
                <a:cs typeface="Calibri" panose="020F0502020204030204" pitchFamily="34" charset="0"/>
                <a:sym typeface="EB Garamond"/>
              </a:rPr>
              <a:t>2</a:t>
            </a:r>
            <a:r>
              <a:rPr lang="en-US" sz="1600" baseline="-25000" dirty="0">
                <a:solidFill>
                  <a:srgbClr val="000000"/>
                </a:solidFill>
                <a:latin typeface="Calibri" panose="020F0502020204030204" pitchFamily="34" charset="0"/>
                <a:ea typeface="EB Garamond"/>
                <a:cs typeface="Calibri" panose="020F0502020204030204" pitchFamily="34" charset="0"/>
                <a:sym typeface="EB Garamond"/>
              </a:rPr>
              <a:t> </a:t>
            </a:r>
            <a:r>
              <a:rPr lang="en-US" sz="1600" dirty="0" smtClean="0">
                <a:solidFill>
                  <a:schemeClr val="tx1"/>
                </a:solidFill>
                <a:latin typeface="Calibri" panose="020F0502020204030204" pitchFamily="34" charset="0"/>
                <a:cs typeface="Calibri" panose="020F0502020204030204" pitchFamily="34" charset="0"/>
              </a:rPr>
              <a:t>y </a:t>
            </a:r>
            <a:r>
              <a:rPr lang="en-US" sz="16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b’</a:t>
            </a:r>
            <a:r>
              <a:rPr lang="en-US" sz="1600" baseline="-250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 b</a:t>
            </a:r>
            <a:r>
              <a:rPr lang="en-US" sz="1600" baseline="-250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1</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Wingdings" panose="05000000000000000000" pitchFamily="2" charset="2"/>
              </a:rPr>
              <a:t> </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i.e., adding x2 to the equation </a:t>
            </a:r>
            <a:r>
              <a:rPr lang="en-US" sz="1600" b="1"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improves</a:t>
            </a:r>
            <a:r>
              <a:rPr lang="en-US" sz="1600" dirty="0" smtClean="0">
                <a:solidFill>
                  <a:srgbClr val="222222"/>
                </a:solidFill>
                <a:highlight>
                  <a:srgbClr val="FCFCFC"/>
                </a:highlight>
                <a:latin typeface="Calibri" panose="020F0502020204030204" pitchFamily="34" charset="0"/>
                <a:ea typeface="EB Garamond"/>
                <a:cs typeface="Calibri" panose="020F0502020204030204" pitchFamily="34" charset="0"/>
                <a:sym typeface="EB Garamond"/>
              </a:rPr>
              <a:t> the impact of x1 on y (even though x2 is uncorrelated with y) </a:t>
            </a:r>
            <a:endParaRPr lang="en-US" sz="16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4094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Mediation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1563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smtClean="0">
                <a:solidFill>
                  <a:schemeClr val="tx1"/>
                </a:solidFill>
                <a:latin typeface="Calibri" panose="020F0502020204030204" pitchFamily="34" charset="0"/>
                <a:cs typeface="Calibri" panose="020F0502020204030204" pitchFamily="34" charset="0"/>
              </a:rPr>
              <a:t>Mediation: </a:t>
            </a:r>
            <a:r>
              <a:rPr lang="en-US" sz="1600" dirty="0" smtClean="0">
                <a:solidFill>
                  <a:schemeClr val="tx1"/>
                </a:solidFill>
                <a:latin typeface="Calibri" panose="020F0502020204030204" pitchFamily="34" charset="0"/>
                <a:cs typeface="Calibri" panose="020F0502020204030204" pitchFamily="34" charset="0"/>
              </a:rPr>
              <a:t>Effect </a:t>
            </a:r>
            <a:r>
              <a:rPr lang="en-US" sz="1600" dirty="0">
                <a:solidFill>
                  <a:schemeClr val="tx1"/>
                </a:solidFill>
                <a:latin typeface="Calibri" panose="020F0502020204030204" pitchFamily="34" charset="0"/>
                <a:cs typeface="Calibri" panose="020F0502020204030204" pitchFamily="34" charset="0"/>
              </a:rPr>
              <a:t>of an independent variable x1 on y is transmitted both </a:t>
            </a:r>
            <a:r>
              <a:rPr lang="en-US" sz="1600" b="1" dirty="0">
                <a:solidFill>
                  <a:schemeClr val="tx1"/>
                </a:solidFill>
                <a:latin typeface="Calibri" panose="020F0502020204030204" pitchFamily="34" charset="0"/>
                <a:cs typeface="Calibri" panose="020F0502020204030204" pitchFamily="34" charset="0"/>
              </a:rPr>
              <a:t>directly</a:t>
            </a:r>
            <a:r>
              <a:rPr lang="en-US" sz="1600" dirty="0">
                <a:solidFill>
                  <a:schemeClr val="tx1"/>
                </a:solidFill>
                <a:latin typeface="Calibri" panose="020F0502020204030204" pitchFamily="34" charset="0"/>
                <a:cs typeface="Calibri" panose="020F0502020204030204" pitchFamily="34" charset="0"/>
              </a:rPr>
              <a:t> and </a:t>
            </a:r>
            <a:r>
              <a:rPr lang="en-US" sz="1600" b="1" dirty="0">
                <a:solidFill>
                  <a:schemeClr val="tx1"/>
                </a:solidFill>
                <a:latin typeface="Calibri" panose="020F0502020204030204" pitchFamily="34" charset="0"/>
                <a:cs typeface="Calibri" panose="020F0502020204030204" pitchFamily="34" charset="0"/>
              </a:rPr>
              <a:t>indirectly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Direct impact: x1→ y</a:t>
            </a:r>
          </a:p>
          <a:p>
            <a:pPr marL="1706865" lvl="3" indent="-365760">
              <a:lnSpc>
                <a:spcPct val="100000"/>
              </a:lnSpc>
              <a:spcBef>
                <a:spcPts val="0"/>
              </a:spcBef>
              <a:buClrTx/>
              <a:buSzPct val="80000"/>
              <a:buFont typeface="Courier New" panose="02070309020205020404" pitchFamily="49" charset="0"/>
              <a:buChar char="o"/>
            </a:pPr>
            <a:r>
              <a:rPr lang="en-US" sz="1600" dirty="0">
                <a:solidFill>
                  <a:schemeClr val="tx1"/>
                </a:solidFill>
                <a:latin typeface="Calibri" panose="020F0502020204030204" pitchFamily="34" charset="0"/>
                <a:cs typeface="Calibri" panose="020F0502020204030204" pitchFamily="34" charset="0"/>
              </a:rPr>
              <a:t>Indirect impact: x1→ </a:t>
            </a:r>
            <a:r>
              <a:rPr lang="en-US" sz="1600" dirty="0" err="1">
                <a:solidFill>
                  <a:schemeClr val="tx1"/>
                </a:solidFill>
                <a:latin typeface="Calibri" panose="020F0502020204030204" pitchFamily="34" charset="0"/>
                <a:cs typeface="Calibri" panose="020F0502020204030204" pitchFamily="34" charset="0"/>
              </a:rPr>
              <a:t>m1</a:t>
            </a:r>
            <a:r>
              <a:rPr lang="en-US" sz="1600" dirty="0">
                <a:solidFill>
                  <a:schemeClr val="tx1"/>
                </a:solidFill>
                <a:latin typeface="Calibri" panose="020F0502020204030204" pitchFamily="34" charset="0"/>
                <a:cs typeface="Calibri" panose="020F0502020204030204" pitchFamily="34" charset="0"/>
              </a:rPr>
              <a:t>→ y (</a:t>
            </a:r>
            <a:r>
              <a:rPr lang="en-US" sz="1600" dirty="0" err="1">
                <a:solidFill>
                  <a:schemeClr val="tx1"/>
                </a:solidFill>
                <a:latin typeface="Calibri" panose="020F0502020204030204" pitchFamily="34" charset="0"/>
                <a:cs typeface="Calibri" panose="020F0502020204030204" pitchFamily="34" charset="0"/>
              </a:rPr>
              <a:t>m1</a:t>
            </a:r>
            <a:r>
              <a:rPr lang="en-US" sz="1600" dirty="0">
                <a:solidFill>
                  <a:schemeClr val="tx1"/>
                </a:solidFill>
                <a:latin typeface="Calibri" panose="020F0502020204030204" pitchFamily="34" charset="0"/>
                <a:cs typeface="Calibri" panose="020F0502020204030204" pitchFamily="34" charset="0"/>
              </a:rPr>
              <a:t> is called </a:t>
            </a:r>
            <a:r>
              <a:rPr lang="en-US" sz="1600" b="1" dirty="0">
                <a:solidFill>
                  <a:schemeClr val="tx1"/>
                </a:solidFill>
                <a:latin typeface="Calibri" panose="020F0502020204030204" pitchFamily="34" charset="0"/>
                <a:cs typeface="Calibri" panose="020F0502020204030204" pitchFamily="34" charset="0"/>
              </a:rPr>
              <a:t>mediation variable</a:t>
            </a:r>
            <a:r>
              <a:rPr lang="en-US" sz="1600" dirty="0">
                <a:solidFill>
                  <a:schemeClr val="tx1"/>
                </a:solidFill>
                <a:latin typeface="Calibri" panose="020F0502020204030204" pitchFamily="34" charset="0"/>
                <a:cs typeface="Calibri" panose="020F0502020204030204" pitchFamily="34" charset="0"/>
              </a:rPr>
              <a:t>)</a:t>
            </a:r>
          </a:p>
          <a:p>
            <a:pPr marL="1706865" lvl="3" indent="-365760">
              <a:lnSpc>
                <a:spcPct val="100000"/>
              </a:lnSpc>
              <a:spcBef>
                <a:spcPts val="0"/>
              </a:spcBef>
              <a:buClrTx/>
              <a:buSzPct val="80000"/>
              <a:buFont typeface="Courier New" panose="02070309020205020404" pitchFamily="49" charset="0"/>
              <a:buChar char="o"/>
            </a:pPr>
            <a:r>
              <a:rPr lang="en-US" sz="1600" b="1" dirty="0" smtClean="0">
                <a:solidFill>
                  <a:schemeClr val="tx1"/>
                </a:solidFill>
                <a:latin typeface="Calibri" panose="020F0502020204030204" pitchFamily="34" charset="0"/>
                <a:cs typeface="Calibri" panose="020F0502020204030204" pitchFamily="34" charset="0"/>
              </a:rPr>
              <a:t>Complete </a:t>
            </a:r>
            <a:r>
              <a:rPr lang="en-US" sz="1600" b="1" dirty="0">
                <a:solidFill>
                  <a:schemeClr val="tx1"/>
                </a:solidFill>
                <a:latin typeface="Calibri" panose="020F0502020204030204" pitchFamily="34" charset="0"/>
                <a:cs typeface="Calibri" panose="020F0502020204030204" pitchFamily="34" charset="0"/>
              </a:rPr>
              <a:t>mediation </a:t>
            </a:r>
            <a:r>
              <a:rPr lang="en-US" sz="1600" dirty="0">
                <a:solidFill>
                  <a:schemeClr val="tx1"/>
                </a:solidFill>
                <a:latin typeface="Calibri" panose="020F0502020204030204" pitchFamily="34" charset="0"/>
                <a:cs typeface="Calibri" panose="020F0502020204030204" pitchFamily="34" charset="0"/>
              </a:rPr>
              <a:t>implies x1 cannot impact y in absence of </a:t>
            </a:r>
            <a:r>
              <a:rPr lang="en-US" sz="1600" dirty="0" err="1" smtClean="0">
                <a:solidFill>
                  <a:schemeClr val="tx1"/>
                </a:solidFill>
                <a:latin typeface="Calibri" panose="020F0502020204030204" pitchFamily="34" charset="0"/>
                <a:cs typeface="Calibri" panose="020F0502020204030204" pitchFamily="34" charset="0"/>
              </a:rPr>
              <a:t>m1</a:t>
            </a:r>
            <a:endParaRPr lang="en-US" sz="1600" dirty="0" smtClean="0">
              <a:solidFill>
                <a:schemeClr val="tx1"/>
              </a:solidFill>
              <a:latin typeface="Calibri" panose="020F0502020204030204" pitchFamily="34" charset="0"/>
              <a:cs typeface="Calibri" panose="020F0502020204030204" pitchFamily="34" charset="0"/>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Complete mediation⇒ </a:t>
            </a:r>
            <a:r>
              <a:rPr lang="en-US" sz="1600" dirty="0">
                <a:solidFill>
                  <a:schemeClr val="tx1"/>
                </a:solidFill>
                <a:latin typeface="Calibri" panose="020F0502020204030204" pitchFamily="34" charset="0"/>
                <a:cs typeface="Calibri" panose="020F0502020204030204" pitchFamily="34" charset="0"/>
              </a:rPr>
              <a:t>c=0, Direct </a:t>
            </a:r>
            <a:r>
              <a:rPr lang="en-US" sz="1600" dirty="0">
                <a:solidFill>
                  <a:schemeClr val="tx1"/>
                </a:solidFill>
                <a:latin typeface="Calibri" panose="020F0502020204030204" pitchFamily="34" charset="0"/>
                <a:cs typeface="Calibri" panose="020F0502020204030204" pitchFamily="34" charset="0"/>
              </a:rPr>
              <a:t>effect: </a:t>
            </a:r>
            <a:r>
              <a:rPr lang="en-US" sz="1600" dirty="0">
                <a:solidFill>
                  <a:schemeClr val="tx1"/>
                </a:solidFill>
                <a:latin typeface="Calibri" panose="020F0502020204030204" pitchFamily="34" charset="0"/>
                <a:cs typeface="Calibri" panose="020F0502020204030204" pitchFamily="34" charset="0"/>
              </a:rPr>
              <a:t>c, Indirect </a:t>
            </a:r>
            <a:r>
              <a:rPr lang="en-US" sz="1600" dirty="0">
                <a:solidFill>
                  <a:schemeClr val="tx1"/>
                </a:solidFill>
                <a:latin typeface="Calibri" panose="020F0502020204030204" pitchFamily="34" charset="0"/>
                <a:cs typeface="Calibri" panose="020F0502020204030204" pitchFamily="34" charset="0"/>
              </a:rPr>
              <a:t>effect: a x b</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Mediation </a:t>
            </a:r>
            <a:r>
              <a:rPr lang="en-US" dirty="0">
                <a:solidFill>
                  <a:schemeClr val="tx1"/>
                </a:solidFill>
                <a:latin typeface="Calibri" panose="020F0502020204030204" pitchFamily="34" charset="0"/>
                <a:cs typeface="Calibri" panose="020F0502020204030204" pitchFamily="34" charset="0"/>
              </a:rPr>
              <a:t>explains </a:t>
            </a:r>
            <a:r>
              <a:rPr lang="en-US" b="1" dirty="0">
                <a:solidFill>
                  <a:schemeClr val="tx1"/>
                </a:solidFill>
                <a:latin typeface="Calibri" panose="020F0502020204030204" pitchFamily="34" charset="0"/>
                <a:cs typeface="Calibri" panose="020F0502020204030204" pitchFamily="34" charset="0"/>
              </a:rPr>
              <a:t>how</a:t>
            </a:r>
            <a:r>
              <a:rPr lang="en-US" dirty="0">
                <a:solidFill>
                  <a:schemeClr val="tx1"/>
                </a:solidFill>
                <a:latin typeface="Calibri" panose="020F0502020204030204" pitchFamily="34" charset="0"/>
                <a:cs typeface="Calibri" panose="020F0502020204030204" pitchFamily="34" charset="0"/>
              </a:rPr>
              <a:t> or </a:t>
            </a:r>
            <a:r>
              <a:rPr lang="en-US" b="1" dirty="0">
                <a:solidFill>
                  <a:schemeClr val="tx1"/>
                </a:solidFill>
                <a:latin typeface="Calibri" panose="020F0502020204030204" pitchFamily="34" charset="0"/>
                <a:cs typeface="Calibri" panose="020F0502020204030204" pitchFamily="34" charset="0"/>
              </a:rPr>
              <a:t>why</a:t>
            </a:r>
            <a:r>
              <a:rPr lang="en-US" dirty="0">
                <a:solidFill>
                  <a:schemeClr val="tx1"/>
                </a:solidFill>
                <a:latin typeface="Calibri" panose="020F0502020204030204" pitchFamily="34" charset="0"/>
                <a:cs typeface="Calibri" panose="020F0502020204030204" pitchFamily="34" charset="0"/>
              </a:rPr>
              <a:t> there is a relationship between </a:t>
            </a:r>
            <a:r>
              <a:rPr lang="en-US" dirty="0" smtClean="0">
                <a:solidFill>
                  <a:schemeClr val="tx1"/>
                </a:solidFill>
                <a:latin typeface="Calibri" panose="020F0502020204030204" pitchFamily="34" charset="0"/>
                <a:cs typeface="Calibri" panose="020F0502020204030204" pitchFamily="34" charset="0"/>
              </a:rPr>
              <a:t>two variables. Mediation </a:t>
            </a:r>
            <a:r>
              <a:rPr lang="en-US" dirty="0">
                <a:solidFill>
                  <a:schemeClr val="tx1"/>
                </a:solidFill>
                <a:latin typeface="Calibri" panose="020F0502020204030204" pitchFamily="34" charset="0"/>
                <a:cs typeface="Calibri" panose="020F0502020204030204" pitchFamily="34" charset="0"/>
              </a:rPr>
              <a:t>is a </a:t>
            </a:r>
            <a:r>
              <a:rPr lang="en-US" b="1" dirty="0">
                <a:solidFill>
                  <a:schemeClr val="tx1"/>
                </a:solidFill>
                <a:latin typeface="Calibri" panose="020F0502020204030204" pitchFamily="34" charset="0"/>
                <a:cs typeface="Calibri" panose="020F0502020204030204" pitchFamily="34" charset="0"/>
              </a:rPr>
              <a:t>potential mechanism </a:t>
            </a:r>
            <a:r>
              <a:rPr lang="en-US" dirty="0">
                <a:solidFill>
                  <a:schemeClr val="tx1"/>
                </a:solidFill>
                <a:latin typeface="Calibri" panose="020F0502020204030204" pitchFamily="34" charset="0"/>
                <a:cs typeface="Calibri" panose="020F0502020204030204" pitchFamily="34" charset="0"/>
              </a:rPr>
              <a:t>by which x1 impacts y</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chemeClr val="tx1"/>
              </a:solidFill>
              <a:latin typeface="Calibri" panose="020F0502020204030204" pitchFamily="34" charset="0"/>
              <a:cs typeface="Calibri" panose="020F0502020204030204" pitchFamily="34" charset="0"/>
            </a:endParaRPr>
          </a:p>
        </p:txBody>
      </p:sp>
      <p:grpSp>
        <p:nvGrpSpPr>
          <p:cNvPr id="4" name="Group 3"/>
          <p:cNvGrpSpPr/>
          <p:nvPr/>
        </p:nvGrpSpPr>
        <p:grpSpPr>
          <a:xfrm>
            <a:off x="2748191" y="4542064"/>
            <a:ext cx="5620745" cy="1443500"/>
            <a:chOff x="3645175" y="3105150"/>
            <a:chExt cx="4696400" cy="1443500"/>
          </a:xfrm>
        </p:grpSpPr>
        <p:sp>
          <p:nvSpPr>
            <p:cNvPr id="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 </a:t>
              </a:r>
              <a:r>
                <a:rPr lang="en" sz="1400" dirty="0" smtClean="0">
                  <a:latin typeface="Calibri" panose="020F0502020204030204" pitchFamily="34" charset="0"/>
                  <a:ea typeface="EB Garamond"/>
                  <a:cs typeface="Calibri" panose="020F0502020204030204" pitchFamily="34" charset="0"/>
                  <a:sym typeface="EB Garamond"/>
                </a:rPr>
                <a:t>x1=Salary</a:t>
              </a:r>
              <a:endParaRPr sz="1400" dirty="0">
                <a:latin typeface="Calibri" panose="020F0502020204030204" pitchFamily="34" charset="0"/>
                <a:ea typeface="EB Garamond"/>
                <a:cs typeface="Calibri" panose="020F0502020204030204" pitchFamily="34" charset="0"/>
                <a:sym typeface="EB Garamond"/>
              </a:endParaRPr>
            </a:p>
          </p:txBody>
        </p:sp>
        <p:sp>
          <p:nvSpPr>
            <p:cNvPr id="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smtClean="0">
                  <a:latin typeface="Calibri" panose="020F0502020204030204" pitchFamily="34" charset="0"/>
                  <a:ea typeface="EB Garamond"/>
                  <a:cs typeface="Calibri" panose="020F0502020204030204" pitchFamily="34" charset="0"/>
                  <a:sym typeface="EB Garamond"/>
                </a:rPr>
                <a:t>y</a:t>
              </a:r>
              <a:r>
                <a:rPr lang="en" sz="1400" dirty="0" smtClean="0">
                  <a:latin typeface="Calibri" panose="020F0502020204030204" pitchFamily="34" charset="0"/>
                  <a:ea typeface="EB Garamond"/>
                  <a:cs typeface="Calibri" panose="020F0502020204030204" pitchFamily="34" charset="0"/>
                  <a:sym typeface="EB Garamond"/>
                </a:rPr>
                <a:t>=Overall </a:t>
              </a:r>
              <a:r>
                <a:rPr lang="en" sz="1400" dirty="0">
                  <a:latin typeface="Calibri" panose="020F0502020204030204" pitchFamily="34" charset="0"/>
                  <a:ea typeface="EB Garamond"/>
                  <a:cs typeface="Calibri" panose="020F0502020204030204" pitchFamily="34" charset="0"/>
                  <a:sym typeface="EB Garamond"/>
                </a:rPr>
                <a:t>health</a:t>
              </a:r>
              <a:endParaRPr sz="1400" dirty="0">
                <a:latin typeface="Calibri" panose="020F0502020204030204" pitchFamily="34" charset="0"/>
                <a:ea typeface="EB Garamond"/>
                <a:cs typeface="Calibri" panose="020F0502020204030204" pitchFamily="34" charset="0"/>
                <a:sym typeface="EB Garamond"/>
              </a:endParaRPr>
            </a:p>
          </p:txBody>
        </p:sp>
        <p:sp>
          <p:nvSpPr>
            <p:cNvPr id="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dirty="0" smtClean="0">
                  <a:latin typeface="Calibri" panose="020F0502020204030204" pitchFamily="34" charset="0"/>
                  <a:ea typeface="EB Garamond"/>
                  <a:cs typeface="Calibri" panose="020F0502020204030204" pitchFamily="34" charset="0"/>
                  <a:sym typeface="EB Garamond"/>
                </a:rPr>
                <a:t>m</a:t>
              </a:r>
              <a:r>
                <a:rPr lang="en" sz="1400" dirty="0" smtClean="0">
                  <a:latin typeface="Calibri" panose="020F0502020204030204" pitchFamily="34" charset="0"/>
                  <a:ea typeface="EB Garamond"/>
                  <a:cs typeface="Calibri" panose="020F0502020204030204" pitchFamily="34" charset="0"/>
                  <a:sym typeface="EB Garamond"/>
                </a:rPr>
                <a:t>1= </a:t>
              </a:r>
              <a:r>
                <a:rPr lang="en" sz="1400" dirty="0">
                  <a:latin typeface="Calibri" panose="020F0502020204030204" pitchFamily="34" charset="0"/>
                  <a:ea typeface="EB Garamond"/>
                  <a:cs typeface="Calibri" panose="020F0502020204030204" pitchFamily="34" charset="0"/>
                  <a:sym typeface="EB Garamond"/>
                </a:rPr>
                <a:t>Healthy choices</a:t>
              </a:r>
              <a:endParaRPr sz="1400" dirty="0">
                <a:latin typeface="Calibri" panose="020F0502020204030204" pitchFamily="34" charset="0"/>
                <a:ea typeface="EB Garamond"/>
                <a:cs typeface="Calibri" panose="020F0502020204030204" pitchFamily="34" charset="0"/>
                <a:sym typeface="EB Garamond"/>
              </a:endParaRPr>
            </a:p>
          </p:txBody>
        </p:sp>
        <p:cxnSp>
          <p:nvCxnSpPr>
            <p:cNvPr id="8" name="Google Shape;503;p88"/>
            <p:cNvCxnSpPr>
              <a:stCxn id="7" idx="3"/>
              <a:endCxn id="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9" name="Google Shape;504;p88"/>
            <p:cNvSpPr/>
            <p:nvPr/>
          </p:nvSpPr>
          <p:spPr>
            <a:xfrm>
              <a:off x="4804450" y="3198150"/>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a</a:t>
              </a:r>
              <a:endParaRPr sz="1400">
                <a:latin typeface="Calibri" panose="020F0502020204030204" pitchFamily="34" charset="0"/>
                <a:ea typeface="EB Garamond"/>
                <a:cs typeface="Calibri" panose="020F0502020204030204" pitchFamily="34" charset="0"/>
                <a:sym typeface="EB Garamond"/>
              </a:endParaRPr>
            </a:p>
          </p:txBody>
        </p:sp>
        <p:cxnSp>
          <p:nvCxnSpPr>
            <p:cNvPr id="1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1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12" name="Google Shape;507;p88"/>
            <p:cNvSpPr/>
            <p:nvPr/>
          </p:nvSpPr>
          <p:spPr>
            <a:xfrm>
              <a:off x="5806775" y="4148750"/>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c</a:t>
              </a:r>
              <a:endParaRPr sz="1400">
                <a:latin typeface="Calibri" panose="020F0502020204030204" pitchFamily="34" charset="0"/>
                <a:ea typeface="EB Garamond"/>
                <a:cs typeface="Calibri" panose="020F0502020204030204" pitchFamily="34" charset="0"/>
                <a:sym typeface="EB Garamond"/>
              </a:endParaRPr>
            </a:p>
          </p:txBody>
        </p:sp>
        <p:sp>
          <p:nvSpPr>
            <p:cNvPr id="13" name="Google Shape;508;p88"/>
            <p:cNvSpPr/>
            <p:nvPr/>
          </p:nvSpPr>
          <p:spPr>
            <a:xfrm>
              <a:off x="6942300" y="3181075"/>
              <a:ext cx="37320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b</a:t>
              </a:r>
              <a:endParaRPr sz="1400">
                <a:latin typeface="Calibri" panose="020F0502020204030204" pitchFamily="34" charset="0"/>
                <a:ea typeface="EB Garamond"/>
                <a:cs typeface="Calibri" panose="020F0502020204030204" pitchFamily="34" charset="0"/>
                <a:sym typeface="EB Garamond"/>
              </a:endParaRPr>
            </a:p>
          </p:txBody>
        </p:sp>
      </p:grpSp>
    </p:spTree>
    <p:extLst>
      <p:ext uri="{BB962C8B-B14F-4D97-AF65-F5344CB8AC3E}">
        <p14:creationId xmlns:p14="http://schemas.microsoft.com/office/powerpoint/2010/main" val="2725428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Moderation</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15634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Moderation </a:t>
            </a:r>
            <a:r>
              <a:rPr lang="en-US" dirty="0">
                <a:solidFill>
                  <a:schemeClr val="tx1"/>
                </a:solidFill>
                <a:latin typeface="Calibri" panose="020F0502020204030204" pitchFamily="34" charset="0"/>
                <a:cs typeface="Calibri" panose="020F0502020204030204" pitchFamily="34" charset="0"/>
              </a:rPr>
              <a:t>explains the </a:t>
            </a:r>
            <a:r>
              <a:rPr lang="en-US" b="1" dirty="0">
                <a:solidFill>
                  <a:schemeClr val="tx1"/>
                </a:solidFill>
                <a:latin typeface="Calibri" panose="020F0502020204030204" pitchFamily="34" charset="0"/>
                <a:cs typeface="Calibri" panose="020F0502020204030204" pitchFamily="34" charset="0"/>
              </a:rPr>
              <a:t>strength</a:t>
            </a:r>
            <a:r>
              <a:rPr lang="en-US" dirty="0">
                <a:solidFill>
                  <a:schemeClr val="tx1"/>
                </a:solidFill>
                <a:latin typeface="Calibri" panose="020F0502020204030204" pitchFamily="34" charset="0"/>
                <a:cs typeface="Calibri" panose="020F0502020204030204" pitchFamily="34" charset="0"/>
              </a:rPr>
              <a:t> of the relationship between y and </a:t>
            </a:r>
            <a:r>
              <a:rPr lang="en-US" dirty="0" smtClean="0">
                <a:solidFill>
                  <a:schemeClr val="tx1"/>
                </a:solidFill>
                <a:latin typeface="Calibri" panose="020F0502020204030204" pitchFamily="34" charset="0"/>
                <a:cs typeface="Calibri" panose="020F0502020204030204" pitchFamily="34" charset="0"/>
              </a:rPr>
              <a:t>x1 </a:t>
            </a: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Moderation </a:t>
            </a:r>
            <a:r>
              <a:rPr lang="en-US" dirty="0">
                <a:solidFill>
                  <a:schemeClr val="tx1"/>
                </a:solidFill>
                <a:latin typeface="Calibri" panose="020F0502020204030204" pitchFamily="34" charset="0"/>
                <a:cs typeface="Calibri" panose="020F0502020204030204" pitchFamily="34" charset="0"/>
              </a:rPr>
              <a:t>specifies when a relationship will hold </a:t>
            </a:r>
            <a:r>
              <a:rPr lang="en-US" b="1" dirty="0" smtClean="0">
                <a:solidFill>
                  <a:schemeClr val="tx1"/>
                </a:solidFill>
                <a:latin typeface="Calibri" panose="020F0502020204030204" pitchFamily="34" charset="0"/>
                <a:cs typeface="Calibri" panose="020F0502020204030204" pitchFamily="34" charset="0"/>
              </a:rPr>
              <a:t>stronger</a:t>
            </a:r>
            <a:r>
              <a:rPr lang="en-US" dirty="0" smtClean="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or </a:t>
            </a:r>
            <a:r>
              <a:rPr lang="en-US" b="1" dirty="0" smtClean="0">
                <a:solidFill>
                  <a:schemeClr val="tx1"/>
                </a:solidFill>
                <a:latin typeface="Calibri" panose="020F0502020204030204" pitchFamily="34" charset="0"/>
                <a:cs typeface="Calibri" panose="020F0502020204030204" pitchFamily="34" charset="0"/>
              </a:rPr>
              <a:t>weaker</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The effect of salary → healthy choice→ overall health is stronger for </a:t>
            </a:r>
            <a:r>
              <a:rPr lang="en-US" dirty="0" smtClean="0">
                <a:solidFill>
                  <a:schemeClr val="tx1"/>
                </a:solidFill>
                <a:latin typeface="Calibri" panose="020F0502020204030204" pitchFamily="34" charset="0"/>
                <a:cs typeface="Calibri" panose="020F0502020204030204" pitchFamily="34" charset="0"/>
              </a:rPr>
              <a:t>older people then </a:t>
            </a:r>
            <a:r>
              <a:rPr lang="en-US" b="1" dirty="0" smtClean="0">
                <a:solidFill>
                  <a:schemeClr val="tx1"/>
                </a:solidFill>
                <a:latin typeface="Calibri" panose="020F0502020204030204" pitchFamily="34" charset="0"/>
                <a:cs typeface="Calibri" panose="020F0502020204030204" pitchFamily="34" charset="0"/>
              </a:rPr>
              <a:t>age</a:t>
            </a:r>
            <a:r>
              <a:rPr lang="en-US" dirty="0" smtClean="0">
                <a:solidFill>
                  <a:schemeClr val="tx1"/>
                </a:solidFill>
                <a:latin typeface="Calibri" panose="020F0502020204030204" pitchFamily="34" charset="0"/>
                <a:cs typeface="Calibri" panose="020F0502020204030204" pitchFamily="34" charset="0"/>
              </a:rPr>
              <a:t> is a moderating variable, i.e., c2+ </a:t>
            </a:r>
            <a:r>
              <a:rPr lang="en-US" dirty="0" err="1" smtClean="0">
                <a:solidFill>
                  <a:schemeClr val="tx1"/>
                </a:solidFill>
                <a:latin typeface="Calibri" panose="020F0502020204030204" pitchFamily="34" charset="0"/>
                <a:cs typeface="Calibri" panose="020F0502020204030204" pitchFamily="34" charset="0"/>
              </a:rPr>
              <a:t>a2</a:t>
            </a:r>
            <a:r>
              <a:rPr lang="en-US" dirty="0" smtClean="0">
                <a:solidFill>
                  <a:schemeClr val="tx1"/>
                </a:solidFill>
                <a:latin typeface="Calibri" panose="020F0502020204030204" pitchFamily="34" charset="0"/>
                <a:cs typeface="Calibri" panose="020F0502020204030204" pitchFamily="34" charset="0"/>
              </a:rPr>
              <a:t> * b2 &gt; </a:t>
            </a:r>
            <a:r>
              <a:rPr lang="en-US" dirty="0" err="1" smtClean="0">
                <a:solidFill>
                  <a:schemeClr val="tx1"/>
                </a:solidFill>
                <a:latin typeface="Calibri" panose="020F0502020204030204" pitchFamily="34" charset="0"/>
                <a:cs typeface="Calibri" panose="020F0502020204030204" pitchFamily="34" charset="0"/>
              </a:rPr>
              <a:t>c1</a:t>
            </a:r>
            <a:r>
              <a:rPr lang="en-US" dirty="0" smtClean="0">
                <a:solidFill>
                  <a:schemeClr val="tx1"/>
                </a:solidFill>
                <a:latin typeface="Calibri" panose="020F0502020204030204" pitchFamily="34" charset="0"/>
                <a:cs typeface="Calibri" panose="020F0502020204030204" pitchFamily="34" charset="0"/>
              </a:rPr>
              <a:t>+ a1 *  b1</a:t>
            </a:r>
            <a:endParaRPr lang="en-US" sz="1600" dirty="0">
              <a:solidFill>
                <a:schemeClr val="tx1"/>
              </a:solidFill>
              <a:latin typeface="Calibri" panose="020F0502020204030204" pitchFamily="34" charset="0"/>
              <a:cs typeface="Calibri" panose="020F0502020204030204" pitchFamily="34" charset="0"/>
            </a:endParaRPr>
          </a:p>
        </p:txBody>
      </p:sp>
      <p:grpSp>
        <p:nvGrpSpPr>
          <p:cNvPr id="4" name="Group 3"/>
          <p:cNvGrpSpPr/>
          <p:nvPr/>
        </p:nvGrpSpPr>
        <p:grpSpPr>
          <a:xfrm>
            <a:off x="1097280" y="4339545"/>
            <a:ext cx="4371703" cy="1373278"/>
            <a:chOff x="3645175" y="3105150"/>
            <a:chExt cx="4696400" cy="1443500"/>
          </a:xfrm>
        </p:grpSpPr>
        <p:sp>
          <p:nvSpPr>
            <p:cNvPr id="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 </a:t>
              </a:r>
              <a:r>
                <a:rPr lang="en" sz="1100" dirty="0" smtClean="0">
                  <a:latin typeface="Calibri" panose="020F0502020204030204" pitchFamily="34" charset="0"/>
                  <a:ea typeface="EB Garamond"/>
                  <a:cs typeface="Calibri" panose="020F0502020204030204" pitchFamily="34" charset="0"/>
                  <a:sym typeface="EB Garamond"/>
                </a:rPr>
                <a:t>x1=Salary</a:t>
              </a:r>
              <a:endParaRPr sz="1100" dirty="0">
                <a:latin typeface="Calibri" panose="020F0502020204030204" pitchFamily="34" charset="0"/>
                <a:ea typeface="EB Garamond"/>
                <a:cs typeface="Calibri" panose="020F0502020204030204" pitchFamily="34" charset="0"/>
                <a:sym typeface="EB Garamond"/>
              </a:endParaRPr>
            </a:p>
          </p:txBody>
        </p:sp>
        <p:sp>
          <p:nvSpPr>
            <p:cNvPr id="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latin typeface="Calibri" panose="020F0502020204030204" pitchFamily="34" charset="0"/>
                  <a:ea typeface="EB Garamond"/>
                  <a:cs typeface="Calibri" panose="020F0502020204030204" pitchFamily="34" charset="0"/>
                  <a:sym typeface="EB Garamond"/>
                </a:rPr>
                <a:t>y</a:t>
              </a:r>
              <a:r>
                <a:rPr lang="en" sz="1100" dirty="0" smtClean="0">
                  <a:latin typeface="Calibri" panose="020F0502020204030204" pitchFamily="34" charset="0"/>
                  <a:ea typeface="EB Garamond"/>
                  <a:cs typeface="Calibri" panose="020F0502020204030204" pitchFamily="34" charset="0"/>
                  <a:sym typeface="EB Garamond"/>
                </a:rPr>
                <a:t>=Overall </a:t>
              </a:r>
              <a:r>
                <a:rPr lang="en" sz="1100" dirty="0">
                  <a:latin typeface="Calibri" panose="020F0502020204030204" pitchFamily="34" charset="0"/>
                  <a:ea typeface="EB Garamond"/>
                  <a:cs typeface="Calibri" panose="020F0502020204030204" pitchFamily="34" charset="0"/>
                  <a:sym typeface="EB Garamond"/>
                </a:rPr>
                <a:t>health</a:t>
              </a:r>
              <a:endParaRPr sz="1100" dirty="0">
                <a:latin typeface="Calibri" panose="020F0502020204030204" pitchFamily="34" charset="0"/>
                <a:ea typeface="EB Garamond"/>
                <a:cs typeface="Calibri" panose="020F0502020204030204" pitchFamily="34" charset="0"/>
                <a:sym typeface="EB Garamond"/>
              </a:endParaRPr>
            </a:p>
          </p:txBody>
        </p:sp>
        <p:sp>
          <p:nvSpPr>
            <p:cNvPr id="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latin typeface="Calibri" panose="020F0502020204030204" pitchFamily="34" charset="0"/>
                  <a:ea typeface="EB Garamond"/>
                  <a:cs typeface="Calibri" panose="020F0502020204030204" pitchFamily="34" charset="0"/>
                  <a:sym typeface="EB Garamond"/>
                </a:rPr>
                <a:t>m</a:t>
              </a:r>
              <a:r>
                <a:rPr lang="en" sz="1100" dirty="0" smtClean="0">
                  <a:latin typeface="Calibri" panose="020F0502020204030204" pitchFamily="34" charset="0"/>
                  <a:ea typeface="EB Garamond"/>
                  <a:cs typeface="Calibri" panose="020F0502020204030204" pitchFamily="34" charset="0"/>
                  <a:sym typeface="EB Garamond"/>
                </a:rPr>
                <a:t>1= </a:t>
              </a:r>
              <a:r>
                <a:rPr lang="en" sz="1100" dirty="0">
                  <a:latin typeface="Calibri" panose="020F0502020204030204" pitchFamily="34" charset="0"/>
                  <a:ea typeface="EB Garamond"/>
                  <a:cs typeface="Calibri" panose="020F0502020204030204" pitchFamily="34" charset="0"/>
                  <a:sym typeface="EB Garamond"/>
                </a:rPr>
                <a:t>Healthy choices</a:t>
              </a:r>
              <a:endParaRPr sz="1100" dirty="0">
                <a:latin typeface="Calibri" panose="020F0502020204030204" pitchFamily="34" charset="0"/>
                <a:ea typeface="EB Garamond"/>
                <a:cs typeface="Calibri" panose="020F0502020204030204" pitchFamily="34" charset="0"/>
                <a:sym typeface="EB Garamond"/>
              </a:endParaRPr>
            </a:p>
          </p:txBody>
        </p:sp>
        <p:cxnSp>
          <p:nvCxnSpPr>
            <p:cNvPr id="8" name="Google Shape;503;p88"/>
            <p:cNvCxnSpPr>
              <a:stCxn id="7" idx="3"/>
              <a:endCxn id="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9" name="Google Shape;504;p88"/>
            <p:cNvSpPr/>
            <p:nvPr/>
          </p:nvSpPr>
          <p:spPr>
            <a:xfrm>
              <a:off x="4804449" y="3198150"/>
              <a:ext cx="515338"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latin typeface="Calibri" panose="020F0502020204030204" pitchFamily="34" charset="0"/>
                  <a:ea typeface="EB Garamond"/>
                  <a:cs typeface="Calibri" panose="020F0502020204030204" pitchFamily="34" charset="0"/>
                  <a:sym typeface="EB Garamond"/>
                </a:rPr>
                <a:t>a1</a:t>
              </a:r>
              <a:endParaRPr sz="1100" dirty="0">
                <a:latin typeface="Calibri" panose="020F0502020204030204" pitchFamily="34" charset="0"/>
                <a:ea typeface="EB Garamond"/>
                <a:cs typeface="Calibri" panose="020F0502020204030204" pitchFamily="34" charset="0"/>
                <a:sym typeface="EB Garamond"/>
              </a:endParaRPr>
            </a:p>
          </p:txBody>
        </p:sp>
        <p:cxnSp>
          <p:nvCxnSpPr>
            <p:cNvPr id="1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1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12" name="Google Shape;507;p88"/>
            <p:cNvSpPr/>
            <p:nvPr/>
          </p:nvSpPr>
          <p:spPr>
            <a:xfrm>
              <a:off x="5806775" y="4148750"/>
              <a:ext cx="59682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latin typeface="Calibri" panose="020F0502020204030204" pitchFamily="34" charset="0"/>
                  <a:ea typeface="EB Garamond"/>
                  <a:cs typeface="Calibri" panose="020F0502020204030204" pitchFamily="34" charset="0"/>
                  <a:sym typeface="EB Garamond"/>
                </a:rPr>
                <a:t>c1</a:t>
              </a:r>
              <a:endParaRPr sz="1100" dirty="0">
                <a:latin typeface="Calibri" panose="020F0502020204030204" pitchFamily="34" charset="0"/>
                <a:ea typeface="EB Garamond"/>
                <a:cs typeface="Calibri" panose="020F0502020204030204" pitchFamily="34" charset="0"/>
                <a:sym typeface="EB Garamond"/>
              </a:endParaRPr>
            </a:p>
          </p:txBody>
        </p:sp>
        <p:sp>
          <p:nvSpPr>
            <p:cNvPr id="13" name="Google Shape;508;p88"/>
            <p:cNvSpPr/>
            <p:nvPr/>
          </p:nvSpPr>
          <p:spPr>
            <a:xfrm>
              <a:off x="6942300" y="3181075"/>
              <a:ext cx="51967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latin typeface="Calibri" panose="020F0502020204030204" pitchFamily="34" charset="0"/>
                  <a:ea typeface="EB Garamond"/>
                  <a:cs typeface="Calibri" panose="020F0502020204030204" pitchFamily="34" charset="0"/>
                  <a:sym typeface="EB Garamond"/>
                </a:rPr>
                <a:t>b1</a:t>
              </a:r>
              <a:endParaRPr sz="1100" dirty="0">
                <a:latin typeface="Calibri" panose="020F0502020204030204" pitchFamily="34" charset="0"/>
                <a:ea typeface="EB Garamond"/>
                <a:cs typeface="Calibri" panose="020F0502020204030204" pitchFamily="34" charset="0"/>
                <a:sym typeface="EB Garamond"/>
              </a:endParaRPr>
            </a:p>
          </p:txBody>
        </p:sp>
      </p:grpSp>
      <p:grpSp>
        <p:nvGrpSpPr>
          <p:cNvPr id="14" name="Group 13"/>
          <p:cNvGrpSpPr/>
          <p:nvPr/>
        </p:nvGrpSpPr>
        <p:grpSpPr>
          <a:xfrm>
            <a:off x="6126480" y="4339545"/>
            <a:ext cx="4371703" cy="1373278"/>
            <a:chOff x="3645175" y="3105150"/>
            <a:chExt cx="4696400" cy="1443500"/>
          </a:xfrm>
        </p:grpSpPr>
        <p:sp>
          <p:nvSpPr>
            <p:cNvPr id="15" name="Google Shape;500;p88"/>
            <p:cNvSpPr/>
            <p:nvPr/>
          </p:nvSpPr>
          <p:spPr>
            <a:xfrm>
              <a:off x="36451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 </a:t>
              </a:r>
              <a:r>
                <a:rPr lang="en" sz="1100" dirty="0" smtClean="0">
                  <a:latin typeface="Calibri" panose="020F0502020204030204" pitchFamily="34" charset="0"/>
                  <a:ea typeface="EB Garamond"/>
                  <a:cs typeface="Calibri" panose="020F0502020204030204" pitchFamily="34" charset="0"/>
                  <a:sym typeface="EB Garamond"/>
                </a:rPr>
                <a:t>x1=Salary</a:t>
              </a:r>
              <a:endParaRPr sz="1100" dirty="0">
                <a:latin typeface="Calibri" panose="020F0502020204030204" pitchFamily="34" charset="0"/>
                <a:ea typeface="EB Garamond"/>
                <a:cs typeface="Calibri" panose="020F0502020204030204" pitchFamily="34" charset="0"/>
                <a:sym typeface="EB Garamond"/>
              </a:endParaRPr>
            </a:p>
          </p:txBody>
        </p:sp>
        <p:sp>
          <p:nvSpPr>
            <p:cNvPr id="16" name="Google Shape;501;p88"/>
            <p:cNvSpPr/>
            <p:nvPr/>
          </p:nvSpPr>
          <p:spPr>
            <a:xfrm>
              <a:off x="7461975" y="3902300"/>
              <a:ext cx="87960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latin typeface="Calibri" panose="020F0502020204030204" pitchFamily="34" charset="0"/>
                  <a:ea typeface="EB Garamond"/>
                  <a:cs typeface="Calibri" panose="020F0502020204030204" pitchFamily="34" charset="0"/>
                  <a:sym typeface="EB Garamond"/>
                </a:rPr>
                <a:t>y</a:t>
              </a:r>
              <a:r>
                <a:rPr lang="en" sz="1100" dirty="0" smtClean="0">
                  <a:latin typeface="Calibri" panose="020F0502020204030204" pitchFamily="34" charset="0"/>
                  <a:ea typeface="EB Garamond"/>
                  <a:cs typeface="Calibri" panose="020F0502020204030204" pitchFamily="34" charset="0"/>
                  <a:sym typeface="EB Garamond"/>
                </a:rPr>
                <a:t>=Overall </a:t>
              </a:r>
              <a:r>
                <a:rPr lang="en" sz="1100" dirty="0">
                  <a:latin typeface="Calibri" panose="020F0502020204030204" pitchFamily="34" charset="0"/>
                  <a:ea typeface="EB Garamond"/>
                  <a:cs typeface="Calibri" panose="020F0502020204030204" pitchFamily="34" charset="0"/>
                  <a:sym typeface="EB Garamond"/>
                </a:rPr>
                <a:t>health</a:t>
              </a:r>
              <a:endParaRPr sz="1100" dirty="0">
                <a:latin typeface="Calibri" panose="020F0502020204030204" pitchFamily="34" charset="0"/>
                <a:ea typeface="EB Garamond"/>
                <a:cs typeface="Calibri" panose="020F0502020204030204" pitchFamily="34" charset="0"/>
                <a:sym typeface="EB Garamond"/>
              </a:endParaRPr>
            </a:p>
          </p:txBody>
        </p:sp>
        <p:sp>
          <p:nvSpPr>
            <p:cNvPr id="17" name="Google Shape;502;p88"/>
            <p:cNvSpPr/>
            <p:nvPr/>
          </p:nvSpPr>
          <p:spPr>
            <a:xfrm>
              <a:off x="5583150" y="3105150"/>
              <a:ext cx="953650" cy="49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latin typeface="Calibri" panose="020F0502020204030204" pitchFamily="34" charset="0"/>
                  <a:ea typeface="EB Garamond"/>
                  <a:cs typeface="Calibri" panose="020F0502020204030204" pitchFamily="34" charset="0"/>
                  <a:sym typeface="EB Garamond"/>
                </a:rPr>
                <a:t>m</a:t>
              </a:r>
              <a:r>
                <a:rPr lang="en" sz="1100" dirty="0" smtClean="0">
                  <a:latin typeface="Calibri" panose="020F0502020204030204" pitchFamily="34" charset="0"/>
                  <a:ea typeface="EB Garamond"/>
                  <a:cs typeface="Calibri" panose="020F0502020204030204" pitchFamily="34" charset="0"/>
                  <a:sym typeface="EB Garamond"/>
                </a:rPr>
                <a:t>1= </a:t>
              </a:r>
              <a:r>
                <a:rPr lang="en" sz="1100" dirty="0">
                  <a:latin typeface="Calibri" panose="020F0502020204030204" pitchFamily="34" charset="0"/>
                  <a:ea typeface="EB Garamond"/>
                  <a:cs typeface="Calibri" panose="020F0502020204030204" pitchFamily="34" charset="0"/>
                  <a:sym typeface="EB Garamond"/>
                </a:rPr>
                <a:t>Healthy choices</a:t>
              </a:r>
              <a:endParaRPr sz="1100" dirty="0">
                <a:latin typeface="Calibri" panose="020F0502020204030204" pitchFamily="34" charset="0"/>
                <a:ea typeface="EB Garamond"/>
                <a:cs typeface="Calibri" panose="020F0502020204030204" pitchFamily="34" charset="0"/>
                <a:sym typeface="EB Garamond"/>
              </a:endParaRPr>
            </a:p>
          </p:txBody>
        </p:sp>
        <p:cxnSp>
          <p:nvCxnSpPr>
            <p:cNvPr id="18" name="Google Shape;503;p88"/>
            <p:cNvCxnSpPr>
              <a:stCxn id="17" idx="3"/>
              <a:endCxn id="16" idx="0"/>
            </p:cNvCxnSpPr>
            <p:nvPr/>
          </p:nvCxnSpPr>
          <p:spPr>
            <a:xfrm>
              <a:off x="6536800" y="3351600"/>
              <a:ext cx="1364975" cy="550700"/>
            </a:xfrm>
            <a:prstGeom prst="straightConnector1">
              <a:avLst/>
            </a:prstGeom>
            <a:noFill/>
            <a:ln w="9525" cap="flat" cmpd="sng">
              <a:solidFill>
                <a:srgbClr val="000000"/>
              </a:solidFill>
              <a:prstDash val="solid"/>
              <a:round/>
              <a:headEnd type="none" w="med" len="med"/>
              <a:tailEnd type="triangle" w="med" len="med"/>
            </a:ln>
          </p:spPr>
        </p:cxnSp>
        <p:sp>
          <p:nvSpPr>
            <p:cNvPr id="19" name="Google Shape;504;p88"/>
            <p:cNvSpPr/>
            <p:nvPr/>
          </p:nvSpPr>
          <p:spPr>
            <a:xfrm>
              <a:off x="4804450" y="3198150"/>
              <a:ext cx="510660"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latin typeface="Calibri" panose="020F0502020204030204" pitchFamily="34" charset="0"/>
                  <a:ea typeface="EB Garamond"/>
                  <a:cs typeface="Calibri" panose="020F0502020204030204" pitchFamily="34" charset="0"/>
                  <a:sym typeface="EB Garamond"/>
                </a:rPr>
                <a:t>a2</a:t>
              </a:r>
              <a:endParaRPr sz="1100" dirty="0">
                <a:latin typeface="Calibri" panose="020F0502020204030204" pitchFamily="34" charset="0"/>
                <a:ea typeface="EB Garamond"/>
                <a:cs typeface="Calibri" panose="020F0502020204030204" pitchFamily="34" charset="0"/>
                <a:sym typeface="EB Garamond"/>
              </a:endParaRPr>
            </a:p>
          </p:txBody>
        </p:sp>
        <p:cxnSp>
          <p:nvCxnSpPr>
            <p:cNvPr id="20" name="Google Shape;505;p88"/>
            <p:cNvCxnSpPr/>
            <p:nvPr/>
          </p:nvCxnSpPr>
          <p:spPr>
            <a:xfrm rot="10800000" flipH="1">
              <a:off x="4524750" y="3351600"/>
              <a:ext cx="1058400" cy="567000"/>
            </a:xfrm>
            <a:prstGeom prst="straightConnector1">
              <a:avLst/>
            </a:prstGeom>
            <a:noFill/>
            <a:ln w="9525" cap="flat" cmpd="sng">
              <a:solidFill>
                <a:srgbClr val="000000"/>
              </a:solidFill>
              <a:prstDash val="solid"/>
              <a:round/>
              <a:headEnd type="none" w="med" len="med"/>
              <a:tailEnd type="triangle" w="med" len="med"/>
            </a:ln>
          </p:spPr>
        </p:cxnSp>
        <p:cxnSp>
          <p:nvCxnSpPr>
            <p:cNvPr id="21" name="Google Shape;506;p88"/>
            <p:cNvCxnSpPr/>
            <p:nvPr/>
          </p:nvCxnSpPr>
          <p:spPr>
            <a:xfrm>
              <a:off x="4524675" y="4088750"/>
              <a:ext cx="2937300" cy="60000"/>
            </a:xfrm>
            <a:prstGeom prst="straightConnector1">
              <a:avLst/>
            </a:prstGeom>
            <a:noFill/>
            <a:ln w="9525" cap="flat" cmpd="sng">
              <a:solidFill>
                <a:srgbClr val="000000"/>
              </a:solidFill>
              <a:prstDash val="solid"/>
              <a:round/>
              <a:headEnd type="none" w="med" len="med"/>
              <a:tailEnd type="triangle" w="med" len="med"/>
            </a:ln>
          </p:spPr>
        </p:cxnSp>
        <p:sp>
          <p:nvSpPr>
            <p:cNvPr id="22" name="Google Shape;507;p88"/>
            <p:cNvSpPr/>
            <p:nvPr/>
          </p:nvSpPr>
          <p:spPr>
            <a:xfrm>
              <a:off x="5806775" y="4148750"/>
              <a:ext cx="50000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latin typeface="Calibri" panose="020F0502020204030204" pitchFamily="34" charset="0"/>
                  <a:ea typeface="EB Garamond"/>
                  <a:cs typeface="Calibri" panose="020F0502020204030204" pitchFamily="34" charset="0"/>
                  <a:sym typeface="EB Garamond"/>
                </a:rPr>
                <a:t>c2</a:t>
              </a:r>
              <a:endParaRPr sz="1100" dirty="0">
                <a:latin typeface="Calibri" panose="020F0502020204030204" pitchFamily="34" charset="0"/>
                <a:ea typeface="EB Garamond"/>
                <a:cs typeface="Calibri" panose="020F0502020204030204" pitchFamily="34" charset="0"/>
                <a:sym typeface="EB Garamond"/>
              </a:endParaRPr>
            </a:p>
          </p:txBody>
        </p:sp>
        <p:sp>
          <p:nvSpPr>
            <p:cNvPr id="23" name="Google Shape;508;p88"/>
            <p:cNvSpPr/>
            <p:nvPr/>
          </p:nvSpPr>
          <p:spPr>
            <a:xfrm>
              <a:off x="6942300" y="3181075"/>
              <a:ext cx="519675" cy="3999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smtClean="0">
                  <a:latin typeface="Calibri" panose="020F0502020204030204" pitchFamily="34" charset="0"/>
                  <a:ea typeface="EB Garamond"/>
                  <a:cs typeface="Calibri" panose="020F0502020204030204" pitchFamily="34" charset="0"/>
                  <a:sym typeface="EB Garamond"/>
                </a:rPr>
                <a:t>b2</a:t>
              </a:r>
              <a:endParaRPr sz="1100" dirty="0">
                <a:latin typeface="Calibri" panose="020F0502020204030204" pitchFamily="34" charset="0"/>
                <a:ea typeface="EB Garamond"/>
                <a:cs typeface="Calibri" panose="020F0502020204030204" pitchFamily="34" charset="0"/>
                <a:sym typeface="EB Garamond"/>
              </a:endParaRPr>
            </a:p>
          </p:txBody>
        </p:sp>
      </p:grpSp>
      <p:sp>
        <p:nvSpPr>
          <p:cNvPr id="24" name="TextBox 23"/>
          <p:cNvSpPr txBox="1"/>
          <p:nvPr/>
        </p:nvSpPr>
        <p:spPr>
          <a:xfrm>
            <a:off x="2463117" y="3893363"/>
            <a:ext cx="1639936"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Age 35 and younger</a:t>
            </a:r>
            <a:endParaRPr lang="en-US" sz="1400" dirty="0">
              <a:latin typeface="Calibri" panose="020F0502020204030204" pitchFamily="34" charset="0"/>
              <a:cs typeface="Calibri" panose="020F0502020204030204" pitchFamily="34" charset="0"/>
            </a:endParaRPr>
          </a:p>
        </p:txBody>
      </p:sp>
      <p:sp>
        <p:nvSpPr>
          <p:cNvPr id="25" name="TextBox 24"/>
          <p:cNvSpPr txBox="1"/>
          <p:nvPr/>
        </p:nvSpPr>
        <p:spPr>
          <a:xfrm>
            <a:off x="7555714" y="3870623"/>
            <a:ext cx="774699" cy="307777"/>
          </a:xfrm>
          <a:prstGeom prst="rect">
            <a:avLst/>
          </a:prstGeom>
          <a:noFill/>
        </p:spPr>
        <p:txBody>
          <a:bodyPr wrap="none" rtlCol="0">
            <a:spAutoFit/>
          </a:bodyPr>
          <a:lstStyle/>
          <a:p>
            <a:r>
              <a:rPr lang="en-US" sz="1400" dirty="0" smtClean="0">
                <a:latin typeface="Calibri" panose="020F0502020204030204" pitchFamily="34" charset="0"/>
                <a:cs typeface="Calibri" panose="020F0502020204030204" pitchFamily="34" charset="0"/>
              </a:rPr>
              <a:t>Age &gt;36</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22407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Activity –</a:t>
            </a:r>
            <a:r>
              <a:rPr lang="en-US" sz="3200" spc="0" dirty="0">
                <a:solidFill>
                  <a:srgbClr val="0070C0"/>
                </a:solidFill>
                <a:latin typeface="Calibri" panose="020F0502020204030204" pitchFamily="34" charset="0"/>
                <a:cs typeface="Calibri" panose="020F0502020204030204" pitchFamily="34" charset="0"/>
              </a:rPr>
              <a:t> </a:t>
            </a:r>
            <a:r>
              <a:rPr lang="en-US" sz="3200" spc="0" dirty="0" smtClean="0">
                <a:solidFill>
                  <a:srgbClr val="0070C0"/>
                </a:solidFill>
                <a:latin typeface="Calibri" panose="020F0502020204030204" pitchFamily="34" charset="0"/>
                <a:cs typeface="Calibri" panose="020F0502020204030204" pitchFamily="34" charset="0"/>
              </a:rPr>
              <a:t>Examples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9623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Identify </a:t>
            </a:r>
            <a:r>
              <a:rPr lang="en-US" sz="2400" dirty="0" smtClean="0">
                <a:solidFill>
                  <a:schemeClr val="tx1"/>
                </a:solidFill>
                <a:latin typeface="Calibri" panose="020F0502020204030204" pitchFamily="34" charset="0"/>
                <a:cs typeface="Calibri" panose="020F0502020204030204" pitchFamily="34" charset="0"/>
              </a:rPr>
              <a:t>and list 2-3 </a:t>
            </a:r>
            <a:r>
              <a:rPr lang="en-US" sz="2400" dirty="0">
                <a:solidFill>
                  <a:schemeClr val="tx1"/>
                </a:solidFill>
                <a:latin typeface="Calibri" panose="020F0502020204030204" pitchFamily="34" charset="0"/>
                <a:cs typeface="Calibri" panose="020F0502020204030204" pitchFamily="34" charset="0"/>
              </a:rPr>
              <a:t>examples/applications of </a:t>
            </a:r>
            <a:r>
              <a:rPr lang="en-US" sz="2400" dirty="0" smtClean="0">
                <a:solidFill>
                  <a:schemeClr val="tx1"/>
                </a:solidFill>
                <a:latin typeface="Calibri" panose="020F0502020204030204" pitchFamily="34" charset="0"/>
                <a:cs typeface="Calibri" panose="020F0502020204030204" pitchFamily="34" charset="0"/>
              </a:rPr>
              <a:t>(partial, semi-partial correlations, confounding and suppressor, and mediating and moderating effects)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848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sym typeface="EB Garamond"/>
              </a:rPr>
              <a:t>Multiple Linear Regression (Supervised ML)</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7654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200727" y="743191"/>
            <a:ext cx="9956800" cy="943200"/>
          </a:xfrm>
          <a:prstGeom prst="rect">
            <a:avLst/>
          </a:prstGeom>
        </p:spPr>
        <p:txBody>
          <a:bodyPr spcFirstLastPara="1" vert="horz" wrap="square" lIns="121900" tIns="121900" rIns="121900" bIns="121900" rtlCol="0" anchor="t" anchorCtr="0">
            <a:noAutofit/>
          </a:bodyPr>
          <a:lstStyle/>
          <a:p>
            <a:pPr>
              <a:spcBef>
                <a:spcPct val="0"/>
              </a:spcBef>
            </a:pPr>
            <a:r>
              <a:rPr lang="en" sz="3200" spc="0" dirty="0">
                <a:solidFill>
                  <a:srgbClr val="0070C0"/>
                </a:solidFill>
                <a:latin typeface="Calibri" panose="020F0502020204030204" pitchFamily="34" charset="0"/>
                <a:cs typeface="Calibri" panose="020F0502020204030204" pitchFamily="34" charset="0"/>
                <a:sym typeface="EB Garamond"/>
              </a:rPr>
              <a:t>Machine Learning - Definition </a:t>
            </a:r>
            <a:endParaRPr sz="3200" spc="0" dirty="0">
              <a:solidFill>
                <a:srgbClr val="0070C0"/>
              </a:solidFill>
              <a:latin typeface="Calibri" panose="020F0502020204030204" pitchFamily="34" charset="0"/>
              <a:cs typeface="Calibri" panose="020F0502020204030204" pitchFamily="34" charset="0"/>
              <a:sym typeface="EB Garamond"/>
            </a:endParaRPr>
          </a:p>
        </p:txBody>
      </p:sp>
      <p:sp>
        <p:nvSpPr>
          <p:cNvPr id="73" name="Google Shape;73;p14"/>
          <p:cNvSpPr txBox="1">
            <a:spLocks noGrp="1"/>
          </p:cNvSpPr>
          <p:nvPr>
            <p:ph type="body" idx="1"/>
          </p:nvPr>
        </p:nvSpPr>
        <p:spPr>
          <a:xfrm>
            <a:off x="1200727" y="1771561"/>
            <a:ext cx="10021455" cy="943200"/>
          </a:xfrm>
          <a:prstGeom prst="rect">
            <a:avLst/>
          </a:prstGeom>
        </p:spPr>
        <p:txBody>
          <a:bodyPr spcFirstLastPara="1" vert="horz" wrap="square" lIns="121900" tIns="121900" rIns="121900" bIns="121900" rtlCol="0" anchor="t" anchorCtr="0">
            <a:noAutofit/>
          </a:bodyPr>
          <a:lstStyle/>
          <a:p>
            <a:pPr marL="914400" lvl="1" indent="-365760">
              <a:lnSpc>
                <a:spcPct val="100000"/>
              </a:lnSpc>
              <a:spcBef>
                <a:spcPts val="0"/>
              </a:spcBef>
              <a:buClrTx/>
              <a:buSzPct val="100000"/>
              <a:buFont typeface="Arial" panose="020B0604020202020204" pitchFamily="34" charset="0"/>
              <a:buChar char="•"/>
            </a:pPr>
            <a:r>
              <a:rPr lang="en" dirty="0">
                <a:solidFill>
                  <a:srgbClr val="000000"/>
                </a:solidFill>
                <a:latin typeface="Calibri" panose="020F0502020204030204" pitchFamily="34" charset="0"/>
                <a:ea typeface="EB Garamond"/>
                <a:cs typeface="Calibri" panose="020F0502020204030204" pitchFamily="34" charset="0"/>
                <a:sym typeface="EB Garamond"/>
              </a:rPr>
              <a:t>"</a:t>
            </a:r>
            <a:r>
              <a:rPr lang="en" i="1" dirty="0">
                <a:solidFill>
                  <a:srgbClr val="000000"/>
                </a:solidFill>
                <a:latin typeface="Calibri" panose="020F0502020204030204" pitchFamily="34" charset="0"/>
                <a:cs typeface="Calibri" panose="020F0502020204030204" pitchFamily="34" charset="0"/>
                <a:sym typeface="EB Garamond"/>
              </a:rPr>
              <a:t>Machine learning is a field of computer science that gives computers the ability to learn [from data] without being explicitly programmed</a:t>
            </a:r>
            <a:r>
              <a:rPr lang="en" dirty="0">
                <a:solidFill>
                  <a:srgbClr val="000000"/>
                </a:solidFill>
                <a:latin typeface="Calibri" panose="020F0502020204030204" pitchFamily="34" charset="0"/>
                <a:cs typeface="Calibri" panose="020F0502020204030204" pitchFamily="34" charset="0"/>
                <a:sym typeface="EB Garamond"/>
              </a:rPr>
              <a:t>." </a:t>
            </a:r>
            <a:r>
              <a:rPr lang="en" dirty="0" smtClean="0">
                <a:solidFill>
                  <a:srgbClr val="000000"/>
                </a:solidFill>
                <a:latin typeface="Calibri" panose="020F0502020204030204" pitchFamily="34" charset="0"/>
                <a:cs typeface="Calibri" panose="020F0502020204030204" pitchFamily="34" charset="0"/>
                <a:sym typeface="EB Garamond"/>
              </a:rPr>
              <a:t>Wikipedia</a:t>
            </a:r>
            <a:endParaRPr dirty="0">
              <a:solidFill>
                <a:srgbClr val="000000"/>
              </a:solidFill>
              <a:latin typeface="Calibri" panose="020F0502020204030204" pitchFamily="34" charset="0"/>
              <a:cs typeface="Calibri" panose="020F0502020204030204" pitchFamily="34" charset="0"/>
              <a:sym typeface="EB Garamond"/>
            </a:endParaRPr>
          </a:p>
          <a:p>
            <a:pPr indent="0">
              <a:lnSpc>
                <a:spcPct val="100000"/>
              </a:lnSpc>
              <a:spcAft>
                <a:spcPts val="2133"/>
              </a:spcAft>
              <a:buNone/>
            </a:pPr>
            <a:endParaRPr sz="1600" dirty="0">
              <a:solidFill>
                <a:srgbClr val="000000"/>
              </a:solidFill>
              <a:latin typeface="Playfair Display"/>
              <a:ea typeface="Playfair Display"/>
              <a:cs typeface="Playfair Display"/>
              <a:sym typeface="Playfair Display"/>
            </a:endParaRPr>
          </a:p>
        </p:txBody>
      </p:sp>
      <p:pic>
        <p:nvPicPr>
          <p:cNvPr id="74" name="Google Shape;74;p14"/>
          <p:cNvPicPr preferRelativeResize="0"/>
          <p:nvPr/>
        </p:nvPicPr>
        <p:blipFill>
          <a:blip r:embed="rId3">
            <a:alphaModFix/>
          </a:blip>
          <a:stretch>
            <a:fillRect/>
          </a:stretch>
        </p:blipFill>
        <p:spPr>
          <a:xfrm>
            <a:off x="2281334" y="3079063"/>
            <a:ext cx="6895167" cy="2936300"/>
          </a:xfrm>
          <a:prstGeom prst="rect">
            <a:avLst/>
          </a:prstGeom>
          <a:noFill/>
          <a:ln>
            <a:noFill/>
          </a:ln>
        </p:spPr>
      </p:pic>
    </p:spTree>
    <p:extLst>
      <p:ext uri="{BB962C8B-B14F-4D97-AF65-F5344CB8AC3E}">
        <p14:creationId xmlns:p14="http://schemas.microsoft.com/office/powerpoint/2010/main" val="3020349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Machine learning - Supervised and Unsupervised</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Supervised learning</a:t>
            </a:r>
            <a:r>
              <a:rPr lang="en-US" dirty="0">
                <a:solidFill>
                  <a:srgbClr val="000000"/>
                </a:solidFill>
                <a:latin typeface="Calibri" panose="020F0502020204030204" pitchFamily="34" charset="0"/>
                <a:cs typeface="Calibri" panose="020F0502020204030204" pitchFamily="34" charset="0"/>
                <a:sym typeface="EB Garamond"/>
              </a:rPr>
              <a:t>: The computer is “taught” with examples of desired inputs and outputs and goal is to learn from “input-output” relationships. Correct output known for each training example, i.e., data are labeled and computer learns to predict output for given inputs </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Classification: 1-of-N output, i.e., </a:t>
            </a:r>
            <a:r>
              <a:rPr lang="en-US" sz="1800" dirty="0" smtClean="0">
                <a:solidFill>
                  <a:srgbClr val="000000"/>
                </a:solidFill>
                <a:latin typeface="Calibri" panose="020F0502020204030204" pitchFamily="34" charset="0"/>
                <a:cs typeface="Calibri" panose="020F0502020204030204" pitchFamily="34" charset="0"/>
                <a:sym typeface="EB Garamond"/>
              </a:rPr>
              <a:t>categorical (</a:t>
            </a:r>
            <a:r>
              <a:rPr lang="en-US" sz="1800" dirty="0">
                <a:solidFill>
                  <a:srgbClr val="000000"/>
                </a:solidFill>
                <a:latin typeface="Calibri" panose="020F0502020204030204" pitchFamily="34" charset="0"/>
                <a:cs typeface="Calibri" panose="020F0502020204030204" pitchFamily="34" charset="0"/>
                <a:sym typeface="EB Garamond"/>
              </a:rPr>
              <a:t>speech recognition, object recognition, medical diagnosis)</a:t>
            </a: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Estimation/Prediction/Regression: real-valued output, i.e., </a:t>
            </a:r>
            <a:r>
              <a:rPr lang="en-US" sz="1800" dirty="0" smtClean="0">
                <a:solidFill>
                  <a:srgbClr val="000000"/>
                </a:solidFill>
                <a:latin typeface="Calibri" panose="020F0502020204030204" pitchFamily="34" charset="0"/>
                <a:cs typeface="Calibri" panose="020F0502020204030204" pitchFamily="34" charset="0"/>
                <a:sym typeface="EB Garamond"/>
              </a:rPr>
              <a:t>continuous (</a:t>
            </a:r>
            <a:r>
              <a:rPr lang="en-US" sz="1800" dirty="0">
                <a:solidFill>
                  <a:srgbClr val="000000"/>
                </a:solidFill>
                <a:latin typeface="Calibri" panose="020F0502020204030204" pitchFamily="34" charset="0"/>
                <a:cs typeface="Calibri" panose="020F0502020204030204" pitchFamily="34" charset="0"/>
                <a:sym typeface="EB Garamond"/>
              </a:rPr>
              <a:t>predicting market </a:t>
            </a:r>
            <a:r>
              <a:rPr lang="en-US" sz="1800" dirty="0" smtClean="0">
                <a:solidFill>
                  <a:srgbClr val="000000"/>
                </a:solidFill>
                <a:latin typeface="Calibri" panose="020F0502020204030204" pitchFamily="34" charset="0"/>
                <a:cs typeface="Calibri" panose="020F0502020204030204" pitchFamily="34" charset="0"/>
                <a:sym typeface="EB Garamond"/>
              </a:rPr>
              <a:t>share, prices</a:t>
            </a:r>
            <a:r>
              <a:rPr lang="en-US" sz="1800" dirty="0">
                <a:solidFill>
                  <a:srgbClr val="000000"/>
                </a:solidFill>
                <a:latin typeface="Calibri" panose="020F0502020204030204" pitchFamily="34" charset="0"/>
                <a:cs typeface="Calibri" panose="020F0502020204030204" pitchFamily="34" charset="0"/>
                <a:sym typeface="EB Garamond"/>
              </a:rPr>
              <a:t>, customer rating)</a:t>
            </a:r>
          </a:p>
          <a:p>
            <a:pPr marL="914400" lvl="1" indent="-365760">
              <a:lnSpc>
                <a:spcPct val="100000"/>
              </a:lnSpc>
              <a:spcBef>
                <a:spcPts val="0"/>
              </a:spcBef>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Unsupervised learning</a:t>
            </a:r>
            <a:r>
              <a:rPr lang="en-US" dirty="0">
                <a:solidFill>
                  <a:srgbClr val="000000"/>
                </a:solidFill>
                <a:latin typeface="Calibri" panose="020F0502020204030204" pitchFamily="34" charset="0"/>
                <a:cs typeface="Calibri" panose="020F0502020204030204" pitchFamily="34" charset="0"/>
                <a:sym typeface="EB Garamond"/>
              </a:rPr>
              <a:t>: The computer is “left on its own” to find structure in the data and learn the relationships between various inputs. It create an internal representation of the input, capturing regularities/structure/patterns in data, i.e., unlabeled data</a:t>
            </a:r>
          </a:p>
          <a:p>
            <a:pPr marL="1706865" lvl="3" indent="-365760">
              <a:lnSpc>
                <a:spcPct val="100000"/>
              </a:lnSpc>
              <a:spcBef>
                <a:spcPts val="0"/>
              </a:spcBef>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sym typeface="EB Garamond"/>
              </a:rPr>
              <a:t>Clusters; extract features (grouping customers)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smtClean="0">
              <a:solidFill>
                <a:srgbClr val="000000"/>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29387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Supervised </a:t>
            </a:r>
            <a:r>
              <a:rPr lang="en" sz="3200" spc="0" dirty="0" smtClean="0">
                <a:solidFill>
                  <a:srgbClr val="0070C0"/>
                </a:solidFill>
                <a:latin typeface="Calibri" panose="020F0502020204030204" pitchFamily="34" charset="0"/>
                <a:cs typeface="Calibri" panose="020F0502020204030204" pitchFamily="34" charset="0"/>
                <a:sym typeface="EB Garamond"/>
              </a:rPr>
              <a:t>Machine learning – Linear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Francis Galton </a:t>
            </a:r>
            <a:r>
              <a:rPr lang="en-US" sz="2400" dirty="0" smtClean="0">
                <a:solidFill>
                  <a:schemeClr val="tx1"/>
                </a:solidFill>
                <a:latin typeface="Calibri" panose="020F0502020204030204" pitchFamily="34" charset="0"/>
                <a:cs typeface="Calibri" panose="020F0502020204030204" pitchFamily="34" charset="0"/>
                <a:sym typeface="EB Garamond"/>
              </a:rPr>
              <a:t>(</a:t>
            </a:r>
            <a:r>
              <a:rPr lang="en-US" sz="2400" dirty="0" err="1" smtClean="0">
                <a:solidFill>
                  <a:schemeClr val="tx1"/>
                </a:solidFill>
                <a:latin typeface="Calibri" panose="020F0502020204030204" pitchFamily="34" charset="0"/>
                <a:cs typeface="Calibri" panose="020F0502020204030204" pitchFamily="34" charset="0"/>
                <a:sym typeface="EB Garamond"/>
              </a:rPr>
              <a:t>1880s</a:t>
            </a:r>
            <a:r>
              <a:rPr lang="en-US" sz="2400" dirty="0" smtClean="0">
                <a:solidFill>
                  <a:schemeClr val="tx1"/>
                </a:solidFill>
                <a:latin typeface="Calibri" panose="020F0502020204030204" pitchFamily="34" charset="0"/>
                <a:cs typeface="Calibri" panose="020F0502020204030204" pitchFamily="34" charset="0"/>
                <a:sym typeface="EB Garamond"/>
              </a:rPr>
              <a:t>) observed </a:t>
            </a:r>
            <a:r>
              <a:rPr lang="en-US" sz="2400" dirty="0">
                <a:solidFill>
                  <a:schemeClr val="tx1"/>
                </a:solidFill>
                <a:latin typeface="Calibri" panose="020F0502020204030204" pitchFamily="34" charset="0"/>
                <a:cs typeface="Calibri" panose="020F0502020204030204" pitchFamily="34" charset="0"/>
                <a:sym typeface="EB Garamond"/>
              </a:rPr>
              <a:t>the following patterns in the data analysis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Tall parents </a:t>
            </a:r>
            <a:r>
              <a:rPr lang="en-US" sz="2400" b="1" u="sng" dirty="0">
                <a:solidFill>
                  <a:schemeClr val="tx1"/>
                </a:solidFill>
                <a:latin typeface="Calibri" panose="020F0502020204030204" pitchFamily="34" charset="0"/>
                <a:cs typeface="Calibri" panose="020F0502020204030204" pitchFamily="34" charset="0"/>
                <a:sym typeface="EB Garamond"/>
              </a:rPr>
              <a:t>likely</a:t>
            </a:r>
            <a:r>
              <a:rPr lang="en-US" sz="2400" dirty="0">
                <a:solidFill>
                  <a:schemeClr val="tx1"/>
                </a:solidFill>
                <a:latin typeface="Calibri" panose="020F0502020204030204" pitchFamily="34" charset="0"/>
                <a:cs typeface="Calibri" panose="020F0502020204030204" pitchFamily="34" charset="0"/>
                <a:sym typeface="EB Garamond"/>
              </a:rPr>
              <a:t> have tall children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Short parents </a:t>
            </a:r>
            <a:r>
              <a:rPr lang="en-US" sz="2400" b="1" u="sng" dirty="0">
                <a:solidFill>
                  <a:schemeClr val="tx1"/>
                </a:solidFill>
                <a:latin typeface="Calibri" panose="020F0502020204030204" pitchFamily="34" charset="0"/>
                <a:cs typeface="Calibri" panose="020F0502020204030204" pitchFamily="34" charset="0"/>
                <a:sym typeface="EB Garamond"/>
              </a:rPr>
              <a:t>likely</a:t>
            </a:r>
            <a:r>
              <a:rPr lang="en-US" sz="2400" dirty="0">
                <a:solidFill>
                  <a:schemeClr val="tx1"/>
                </a:solidFill>
                <a:latin typeface="Calibri" panose="020F0502020204030204" pitchFamily="34" charset="0"/>
                <a:cs typeface="Calibri" panose="020F0502020204030204" pitchFamily="34" charset="0"/>
                <a:sym typeface="EB Garamond"/>
              </a:rPr>
              <a:t> have short children </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But height of children of unusually tall or unusually short parents tend to </a:t>
            </a:r>
            <a:r>
              <a:rPr lang="en-US" sz="2400" b="1" u="sng" dirty="0">
                <a:solidFill>
                  <a:schemeClr val="tx1"/>
                </a:solidFill>
                <a:latin typeface="Calibri" panose="020F0502020204030204" pitchFamily="34" charset="0"/>
                <a:cs typeface="Calibri" panose="020F0502020204030204" pitchFamily="34" charset="0"/>
                <a:sym typeface="EB Garamond"/>
              </a:rPr>
              <a:t>move to the average height </a:t>
            </a:r>
            <a:r>
              <a:rPr lang="en-US" sz="2400" dirty="0">
                <a:solidFill>
                  <a:schemeClr val="tx1"/>
                </a:solidFill>
                <a:latin typeface="Calibri" panose="020F0502020204030204" pitchFamily="34" charset="0"/>
                <a:cs typeface="Calibri" panose="020F0502020204030204" pitchFamily="34" charset="0"/>
                <a:sym typeface="EB Garamond"/>
              </a:rPr>
              <a:t>of the </a:t>
            </a:r>
            <a:r>
              <a:rPr lang="en-US" sz="2400" dirty="0" smtClean="0">
                <a:solidFill>
                  <a:schemeClr val="tx1"/>
                </a:solidFill>
                <a:latin typeface="Calibri" panose="020F0502020204030204" pitchFamily="34" charset="0"/>
                <a:cs typeface="Calibri" panose="020F0502020204030204" pitchFamily="34" charset="0"/>
                <a:sym typeface="EB Garamond"/>
              </a:rPr>
              <a:t>population</a:t>
            </a: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Law </a:t>
            </a:r>
            <a:r>
              <a:rPr lang="en-US" sz="2400" dirty="0">
                <a:solidFill>
                  <a:schemeClr val="tx1"/>
                </a:solidFill>
                <a:latin typeface="Calibri" panose="020F0502020204030204" pitchFamily="34" charset="0"/>
                <a:cs typeface="Calibri" panose="020F0502020204030204" pitchFamily="34" charset="0"/>
                <a:sym typeface="EB Garamond"/>
              </a:rPr>
              <a:t>of universal regression: observations tend to move around population mean, i.e., regression towards mean</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Important theoretical result of central limit theorem (</a:t>
            </a:r>
            <a:r>
              <a:rPr lang="en-US" sz="2400" dirty="0" err="1">
                <a:solidFill>
                  <a:schemeClr val="tx1"/>
                </a:solidFill>
                <a:latin typeface="Calibri" panose="020F0502020204030204" pitchFamily="34" charset="0"/>
                <a:cs typeface="Calibri" panose="020F0502020204030204" pitchFamily="34" charset="0"/>
                <a:sym typeface="EB Garamond"/>
              </a:rPr>
              <a:t>CLT</a:t>
            </a:r>
            <a:r>
              <a:rPr lang="en-US" sz="2400" dirty="0">
                <a:solidFill>
                  <a:schemeClr val="tx1"/>
                </a:solidFill>
                <a:latin typeface="Calibri" panose="020F0502020204030204" pitchFamily="34" charset="0"/>
                <a:cs typeface="Calibri" panose="020F0502020204030204" pitchFamily="34" charset="0"/>
                <a:sym typeface="EB Garamond"/>
              </a:rPr>
              <a:t>) is based on regression towards mean</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11164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Key questions Linear Regression can help answer</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456430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a:t>
            </a:r>
            <a:r>
              <a:rPr lang="en-US" sz="2400" b="1" u="sng" dirty="0">
                <a:solidFill>
                  <a:schemeClr val="tx1"/>
                </a:solidFill>
                <a:latin typeface="Calibri" panose="020F0502020204030204" pitchFamily="34" charset="0"/>
                <a:cs typeface="Calibri" panose="020F0502020204030204" pitchFamily="34" charset="0"/>
                <a:sym typeface="EB Garamond"/>
              </a:rPr>
              <a:t>average</a:t>
            </a:r>
            <a:r>
              <a:rPr lang="en-US" sz="2400" dirty="0">
                <a:solidFill>
                  <a:schemeClr val="tx1"/>
                </a:solidFill>
                <a:latin typeface="Calibri" panose="020F0502020204030204" pitchFamily="34" charset="0"/>
                <a:cs typeface="Calibri" panose="020F0502020204030204" pitchFamily="34" charset="0"/>
                <a:sym typeface="EB Garamond"/>
              </a:rPr>
              <a:t> height of sons change with father’s height?</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a:t>
            </a:r>
            <a:r>
              <a:rPr lang="en-US" sz="2400" b="1" u="sng" dirty="0">
                <a:solidFill>
                  <a:schemeClr val="tx1"/>
                </a:solidFill>
                <a:latin typeface="Calibri" panose="020F0502020204030204" pitchFamily="34" charset="0"/>
                <a:cs typeface="Calibri" panose="020F0502020204030204" pitchFamily="34" charset="0"/>
                <a:sym typeface="EB Garamond"/>
              </a:rPr>
              <a:t>predict average height </a:t>
            </a:r>
            <a:r>
              <a:rPr lang="en-US" sz="2400" dirty="0">
                <a:solidFill>
                  <a:schemeClr val="tx1"/>
                </a:solidFill>
                <a:latin typeface="Calibri" panose="020F0502020204030204" pitchFamily="34" charset="0"/>
                <a:cs typeface="Calibri" panose="020F0502020204030204" pitchFamily="34" charset="0"/>
                <a:sym typeface="EB Garamond"/>
              </a:rPr>
              <a:t>of sons knowing height of fathers</a:t>
            </a:r>
          </a:p>
          <a:p>
            <a:pPr marL="548640" lvl="1" indent="0">
              <a:lnSpc>
                <a:spcPct val="100000"/>
              </a:lnSpc>
              <a:spcBef>
                <a:spcPts val="0"/>
              </a:spcBef>
              <a:buClrTx/>
              <a:buSzPct val="100000"/>
              <a:buNone/>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buClrTx/>
              <a:buSzPct val="100000"/>
              <a:buNone/>
            </a:pPr>
            <a:r>
              <a:rPr lang="en-US" sz="2400" dirty="0" smtClean="0">
                <a:solidFill>
                  <a:schemeClr val="tx1"/>
                </a:solidFill>
                <a:latin typeface="Calibri" panose="020F0502020204030204" pitchFamily="34" charset="0"/>
                <a:cs typeface="Calibri" panose="020F0502020204030204" pitchFamily="34" charset="0"/>
                <a:sym typeface="EB Garamond"/>
              </a:rPr>
              <a:t>Note</a:t>
            </a:r>
            <a:r>
              <a:rPr lang="en-US" sz="2400" dirty="0">
                <a:solidFill>
                  <a:schemeClr val="tx1"/>
                </a:solidFill>
                <a:latin typeface="Calibri" panose="020F0502020204030204" pitchFamily="34" charset="0"/>
                <a:cs typeface="Calibri" panose="020F0502020204030204" pitchFamily="34" charset="0"/>
                <a:sym typeface="EB Garamond"/>
              </a:rPr>
              <a:t>: the focus is on “average” height, </a:t>
            </a:r>
            <a:r>
              <a:rPr lang="en-US" sz="2400" b="1" dirty="0">
                <a:solidFill>
                  <a:schemeClr val="tx1"/>
                </a:solidFill>
                <a:latin typeface="Calibri" panose="020F0502020204030204" pitchFamily="34" charset="0"/>
                <a:cs typeface="Calibri" panose="020F0502020204030204" pitchFamily="34" charset="0"/>
                <a:sym typeface="EB Garamond"/>
              </a:rPr>
              <a:t>not on specific </a:t>
            </a:r>
            <a:r>
              <a:rPr lang="en-US" sz="2400" dirty="0">
                <a:solidFill>
                  <a:schemeClr val="tx1"/>
                </a:solidFill>
                <a:latin typeface="Calibri" panose="020F0502020204030204" pitchFamily="34" charset="0"/>
                <a:cs typeface="Calibri" panose="020F0502020204030204" pitchFamily="34" charset="0"/>
                <a:sym typeface="EB Garamond"/>
              </a:rPr>
              <a:t>height of an </a:t>
            </a:r>
            <a:r>
              <a:rPr lang="en-US" sz="2400" dirty="0" smtClean="0">
                <a:solidFill>
                  <a:schemeClr val="tx1"/>
                </a:solidFill>
                <a:latin typeface="Calibri" panose="020F0502020204030204" pitchFamily="34" charset="0"/>
                <a:cs typeface="Calibri" panose="020F0502020204030204" pitchFamily="34" charset="0"/>
                <a:sym typeface="EB Garamond"/>
              </a:rPr>
              <a:t>individual</a:t>
            </a: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024386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Linear </a:t>
            </a:r>
            <a:r>
              <a:rPr lang="en" sz="3200" spc="0" dirty="0">
                <a:solidFill>
                  <a:srgbClr val="0070C0"/>
                </a:solidFill>
                <a:latin typeface="Calibri" panose="020F0502020204030204" pitchFamily="34" charset="0"/>
                <a:cs typeface="Calibri" panose="020F0502020204030204" pitchFamily="34" charset="0"/>
                <a:sym typeface="EB Garamond"/>
              </a:rPr>
              <a:t>Regression - Example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1"/>
            <a:ext cx="10058400" cy="1691790"/>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Corresponding to any value of beds (e.g., 500, 1000), there is a range of cost per discharge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However, average cost per discharge decreases as # beds increases</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predict average cost per discharge for a given value of # beds</a:t>
            </a:r>
            <a:r>
              <a:rPr lang="en-US" sz="2400" dirty="0" smtClean="0">
                <a:solidFill>
                  <a:schemeClr val="tx1"/>
                </a:solidFill>
                <a:latin typeface="Calibri" panose="020F0502020204030204" pitchFamily="34" charset="0"/>
                <a:cs typeface="Calibri" panose="020F0502020204030204" pitchFamily="34" charset="0"/>
                <a:sym typeface="EB Garamond"/>
              </a:rPr>
              <a:t>?</a:t>
            </a: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99;p18" title="Chart"/>
          <p:cNvPicPr preferRelativeResize="0"/>
          <p:nvPr/>
        </p:nvPicPr>
        <p:blipFill>
          <a:blip r:embed="rId2">
            <a:alphaModFix/>
          </a:blip>
          <a:stretch>
            <a:fillRect/>
          </a:stretch>
        </p:blipFill>
        <p:spPr>
          <a:xfrm>
            <a:off x="2826325" y="3612133"/>
            <a:ext cx="5501623" cy="2525711"/>
          </a:xfrm>
          <a:prstGeom prst="rect">
            <a:avLst/>
          </a:prstGeom>
          <a:noFill/>
          <a:ln>
            <a:noFill/>
          </a:ln>
        </p:spPr>
      </p:pic>
      <p:sp>
        <p:nvSpPr>
          <p:cNvPr id="5" name="Google Shape;100;p18"/>
          <p:cNvSpPr/>
          <p:nvPr/>
        </p:nvSpPr>
        <p:spPr>
          <a:xfrm>
            <a:off x="4404433" y="4001967"/>
            <a:ext cx="745600" cy="1802400"/>
          </a:xfrm>
          <a:prstGeom prst="ellipse">
            <a:avLst/>
          </a:prstGeom>
          <a:noFill/>
          <a:ln w="9525" cap="flat" cmpd="sng">
            <a:solidFill>
              <a:srgbClr val="0040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 name="Google Shape;101;p18"/>
          <p:cNvSpPr/>
          <p:nvPr/>
        </p:nvSpPr>
        <p:spPr>
          <a:xfrm>
            <a:off x="6029209" y="4489167"/>
            <a:ext cx="876800" cy="1315200"/>
          </a:xfrm>
          <a:prstGeom prst="ellipse">
            <a:avLst/>
          </a:prstGeom>
          <a:noFill/>
          <a:ln w="9525" cap="flat" cmpd="sng">
            <a:solidFill>
              <a:srgbClr val="00406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358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Variance </a:t>
            </a:r>
            <a:r>
              <a:rPr lang="en-US" sz="3200" spc="0" dirty="0" smtClean="0">
                <a:solidFill>
                  <a:srgbClr val="0070C0"/>
                </a:solidFill>
                <a:latin typeface="Calibri" panose="020F0502020204030204" pitchFamily="34" charset="0"/>
                <a:cs typeface="Calibri" panose="020F0502020204030204" pitchFamily="34" charset="0"/>
              </a:rPr>
              <a:t>Partitioning </a:t>
            </a:r>
            <a:r>
              <a:rPr lang="en-US" sz="3200" spc="0" dirty="0">
                <a:solidFill>
                  <a:srgbClr val="0070C0"/>
                </a:solidFill>
                <a:latin typeface="Calibri" panose="020F0502020204030204" pitchFamily="34" charset="0"/>
                <a:cs typeface="Calibri" panose="020F0502020204030204" pitchFamily="34" charset="0"/>
              </a:rPr>
              <a:t>in </a:t>
            </a:r>
            <a:r>
              <a:rPr lang="en-US" sz="3200" spc="0" dirty="0" smtClean="0">
                <a:solidFill>
                  <a:srgbClr val="0070C0"/>
                </a:solidFill>
                <a:latin typeface="Calibri" panose="020F0502020204030204" pitchFamily="34" charset="0"/>
                <a:cs typeface="Calibri" panose="020F0502020204030204" pitchFamily="34" charset="0"/>
              </a:rPr>
              <a:t>Data</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6714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vs Causation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601245"/>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 deals with dependence of 1 variable (cost per discharge) on other variables (hospital size, # beds, etc.). </a:t>
            </a:r>
            <a:r>
              <a:rPr lang="en-US" sz="2400" b="1" dirty="0">
                <a:solidFill>
                  <a:schemeClr val="tx1"/>
                </a:solidFill>
                <a:latin typeface="Calibri" panose="020F0502020204030204" pitchFamily="34" charset="0"/>
                <a:cs typeface="Calibri" panose="020F0502020204030204" pitchFamily="34" charset="0"/>
                <a:sym typeface="EB Garamond"/>
              </a:rPr>
              <a:t>It does not imply causation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There is NO statistical/analytical reason to assume # beds does not depend on cost per discharge. In other words, in “regression world”, we could equally show dependence of # beds on cost per discharge</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reason we treat cost per discharge as a dependent variable (DV) is due to non-statistical reasons (common sense, theory</a:t>
            </a:r>
            <a:r>
              <a:rPr lang="en-US" sz="2400" dirty="0" smtClean="0">
                <a:solidFill>
                  <a:schemeClr val="tx1"/>
                </a:solidFill>
                <a:latin typeface="Calibri" panose="020F0502020204030204" pitchFamily="34" charset="0"/>
                <a:cs typeface="Calibri" panose="020F0502020204030204" pitchFamily="34" charset="0"/>
                <a:sym typeface="EB Garamond"/>
              </a:rPr>
              <a:t>)</a:t>
            </a:r>
          </a:p>
          <a:p>
            <a:pPr marL="0" indent="0" algn="ctr">
              <a:lnSpc>
                <a:spcPct val="100000"/>
              </a:lnSpc>
              <a:buNone/>
            </a:pPr>
            <a:r>
              <a:rPr lang="en-US" sz="1600" i="1" dirty="0">
                <a:solidFill>
                  <a:schemeClr val="tx1"/>
                </a:solidFill>
                <a:latin typeface="Calibri" panose="020F0502020204030204" pitchFamily="34" charset="0"/>
                <a:ea typeface="EB Garamond"/>
                <a:cs typeface="Calibri" panose="020F0502020204030204" pitchFamily="34" charset="0"/>
                <a:sym typeface="EB Garamond"/>
              </a:rPr>
              <a:t>“A strong statistical / analytical relationship can never establish causation: our ideas of causation must come from outside statistics, ultimately from theory or </a:t>
            </a:r>
            <a:r>
              <a:rPr lang="en-US" sz="1600" i="1" dirty="0" smtClean="0">
                <a:solidFill>
                  <a:schemeClr val="tx1"/>
                </a:solidFill>
                <a:latin typeface="Calibri" panose="020F0502020204030204" pitchFamily="34" charset="0"/>
                <a:ea typeface="EB Garamond"/>
                <a:cs typeface="Calibri" panose="020F0502020204030204" pitchFamily="34" charset="0"/>
                <a:sym typeface="EB Garamond"/>
              </a:rPr>
              <a:t>other”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Kendall </a:t>
            </a:r>
            <a:r>
              <a:rPr lang="en-US" sz="1600" dirty="0">
                <a:solidFill>
                  <a:schemeClr val="tx1"/>
                </a:solidFill>
                <a:latin typeface="Calibri" panose="020F0502020204030204" pitchFamily="34" charset="0"/>
                <a:ea typeface="EB Garamond"/>
                <a:cs typeface="Calibri" panose="020F0502020204030204" pitchFamily="34" charset="0"/>
                <a:sym typeface="EB Garamond"/>
              </a:rPr>
              <a:t>and Stuart: The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Advanced Theory </a:t>
            </a:r>
            <a:r>
              <a:rPr lang="en-US" sz="1600" dirty="0">
                <a:solidFill>
                  <a:schemeClr val="tx1"/>
                </a:solidFill>
                <a:latin typeface="Calibri" panose="020F0502020204030204" pitchFamily="34" charset="0"/>
                <a:ea typeface="EB Garamond"/>
                <a:cs typeface="Calibri" panose="020F0502020204030204" pitchFamily="34" charset="0"/>
                <a:sym typeface="EB Garamond"/>
              </a:rPr>
              <a:t>of </a:t>
            </a:r>
            <a:r>
              <a:rPr lang="en-US" sz="1600" dirty="0" smtClean="0">
                <a:solidFill>
                  <a:schemeClr val="tx1"/>
                </a:solidFill>
                <a:latin typeface="Calibri" panose="020F0502020204030204" pitchFamily="34" charset="0"/>
                <a:ea typeface="EB Garamond"/>
                <a:cs typeface="Calibri" panose="020F0502020204030204" pitchFamily="34" charset="0"/>
                <a:sym typeface="EB Garamond"/>
              </a:rPr>
              <a:t>Statistics</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874938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vs Causation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1174555"/>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ea typeface="EB Garamond"/>
                <a:cs typeface="Calibri" panose="020F0502020204030204" pitchFamily="34" charset="0"/>
                <a:sym typeface="EB Garamond"/>
              </a:rPr>
              <a:t>The most important assumption of regression is the </a:t>
            </a:r>
            <a:r>
              <a:rPr lang="en-US" sz="2400" dirty="0" smtClean="0">
                <a:solidFill>
                  <a:schemeClr val="tx1"/>
                </a:solidFill>
                <a:latin typeface="Calibri" panose="020F0502020204030204" pitchFamily="34" charset="0"/>
                <a:ea typeface="EB Garamond"/>
                <a:cs typeface="Calibri" panose="020F0502020204030204" pitchFamily="34" charset="0"/>
                <a:sym typeface="EB Garamond"/>
              </a:rPr>
              <a:t>relationship between variables you </a:t>
            </a:r>
            <a:r>
              <a:rPr lang="en-US" sz="2400" dirty="0">
                <a:solidFill>
                  <a:schemeClr val="tx1"/>
                </a:solidFill>
                <a:latin typeface="Calibri" panose="020F0502020204030204" pitchFamily="34" charset="0"/>
                <a:ea typeface="EB Garamond"/>
                <a:cs typeface="Calibri" panose="020F0502020204030204" pitchFamily="34" charset="0"/>
                <a:sym typeface="EB Garamond"/>
              </a:rPr>
              <a:t>specified is </a:t>
            </a:r>
            <a:r>
              <a:rPr lang="en-US" sz="2400" b="1" u="sng" dirty="0">
                <a:solidFill>
                  <a:schemeClr val="tx1"/>
                </a:solidFill>
                <a:latin typeface="Calibri" panose="020F0502020204030204" pitchFamily="34" charset="0"/>
                <a:ea typeface="EB Garamond"/>
                <a:cs typeface="Calibri" panose="020F0502020204030204" pitchFamily="34" charset="0"/>
                <a:sym typeface="EB Garamond"/>
              </a:rPr>
              <a:t>correct</a:t>
            </a:r>
            <a:r>
              <a:rPr lang="en-US" sz="2400" dirty="0">
                <a:solidFill>
                  <a:schemeClr val="tx1"/>
                </a:solidFill>
                <a:latin typeface="Calibri" panose="020F0502020204030204" pitchFamily="34" charset="0"/>
                <a:ea typeface="EB Garamond"/>
                <a:cs typeface="Calibri" panose="020F0502020204030204" pitchFamily="34" charset="0"/>
                <a:sym typeface="EB Garamond"/>
              </a:rPr>
              <a:t>, i.e., </a:t>
            </a:r>
            <a:r>
              <a:rPr lang="en-US" sz="2400" i="1" dirty="0">
                <a:solidFill>
                  <a:schemeClr val="tx1"/>
                </a:solidFill>
                <a:latin typeface="Calibri" panose="020F0502020204030204" pitchFamily="34" charset="0"/>
                <a:ea typeface="EB Garamond"/>
                <a:cs typeface="Calibri" panose="020F0502020204030204" pitchFamily="34" charset="0"/>
                <a:sym typeface="EB Garamond"/>
              </a:rPr>
              <a:t>cost per discharge</a:t>
            </a:r>
            <a:r>
              <a:rPr lang="en-US" sz="2400" dirty="0">
                <a:solidFill>
                  <a:schemeClr val="tx1"/>
                </a:solidFill>
                <a:latin typeface="Calibri" panose="020F0502020204030204" pitchFamily="34" charset="0"/>
                <a:ea typeface="EB Garamond"/>
                <a:cs typeface="Calibri" panose="020F0502020204030204" pitchFamily="34" charset="0"/>
                <a:sym typeface="EB Garamond"/>
              </a:rPr>
              <a:t> depends on </a:t>
            </a:r>
            <a:r>
              <a:rPr lang="en-US" sz="2400" i="1" dirty="0">
                <a:solidFill>
                  <a:schemeClr val="tx1"/>
                </a:solidFill>
                <a:latin typeface="Calibri" panose="020F0502020204030204" pitchFamily="34" charset="0"/>
                <a:ea typeface="EB Garamond"/>
                <a:cs typeface="Calibri" panose="020F0502020204030204" pitchFamily="34" charset="0"/>
                <a:sym typeface="EB Garamond"/>
              </a:rPr>
              <a:t># beds</a:t>
            </a:r>
            <a:r>
              <a:rPr lang="en-US" sz="2400" dirty="0">
                <a:solidFill>
                  <a:schemeClr val="tx1"/>
                </a:solidFill>
                <a:latin typeface="Calibri" panose="020F0502020204030204" pitchFamily="34" charset="0"/>
                <a:ea typeface="EB Garamond"/>
                <a:cs typeface="Calibri" panose="020F0502020204030204" pitchFamily="34" charset="0"/>
                <a:sym typeface="EB Garamond"/>
              </a:rPr>
              <a:t> (and not the other way round)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14;p20"/>
          <p:cNvPicPr preferRelativeResize="0"/>
          <p:nvPr/>
        </p:nvPicPr>
        <p:blipFill rotWithShape="1">
          <a:blip r:embed="rId2">
            <a:alphaModFix/>
          </a:blip>
          <a:srcRect l="11775" t="21372" r="13695" b="9301"/>
          <a:stretch/>
        </p:blipFill>
        <p:spPr>
          <a:xfrm>
            <a:off x="1708728" y="3296013"/>
            <a:ext cx="4738253" cy="2467477"/>
          </a:xfrm>
          <a:prstGeom prst="rect">
            <a:avLst/>
          </a:prstGeom>
          <a:noFill/>
          <a:ln>
            <a:noFill/>
          </a:ln>
        </p:spPr>
      </p:pic>
      <p:pic>
        <p:nvPicPr>
          <p:cNvPr id="5" name="Google Shape;115;p20"/>
          <p:cNvPicPr preferRelativeResize="0"/>
          <p:nvPr/>
        </p:nvPicPr>
        <p:blipFill rotWithShape="1">
          <a:blip r:embed="rId3">
            <a:alphaModFix/>
          </a:blip>
          <a:srcRect l="10870" t="24484" r="12630" b="6884"/>
          <a:stretch/>
        </p:blipFill>
        <p:spPr>
          <a:xfrm>
            <a:off x="6982691" y="3296014"/>
            <a:ext cx="3943927" cy="2467476"/>
          </a:xfrm>
          <a:prstGeom prst="rect">
            <a:avLst/>
          </a:prstGeom>
          <a:noFill/>
          <a:ln>
            <a:noFill/>
          </a:ln>
        </p:spPr>
      </p:pic>
    </p:spTree>
    <p:extLst>
      <p:ext uri="{BB962C8B-B14F-4D97-AF65-F5344CB8AC3E}">
        <p14:creationId xmlns:p14="http://schemas.microsoft.com/office/powerpoint/2010/main" val="3999723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vs Correlation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Correlation</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Strength of relationship between </a:t>
            </a:r>
            <a:r>
              <a:rPr lang="en-US" sz="2400" dirty="0" smtClean="0">
                <a:solidFill>
                  <a:schemeClr val="tx1"/>
                </a:solidFill>
                <a:latin typeface="Calibri" panose="020F0502020204030204" pitchFamily="34" charset="0"/>
                <a:cs typeface="Calibri" panose="020F0502020204030204" pitchFamily="34" charset="0"/>
                <a:sym typeface="EB Garamond"/>
              </a:rPr>
              <a:t>two </a:t>
            </a:r>
            <a:r>
              <a:rPr lang="en-US" sz="2400" dirty="0">
                <a:solidFill>
                  <a:schemeClr val="tx1"/>
                </a:solidFill>
                <a:latin typeface="Calibri" panose="020F0502020204030204" pitchFamily="34" charset="0"/>
                <a:cs typeface="Calibri" panose="020F0502020204030204" pitchFamily="34" charset="0"/>
                <a:sym typeface="EB Garamond"/>
              </a:rPr>
              <a:t>or more variables  </a:t>
            </a:r>
          </a:p>
          <a:p>
            <a:pPr marL="1706865" lvl="3" indent="-365760">
              <a:lnSpc>
                <a:spcPct val="100000"/>
              </a:lnSpc>
              <a:spcBef>
                <a:spcPts val="0"/>
              </a:spcBef>
              <a:buClrTx/>
              <a:buSzPct val="80000"/>
              <a:buFont typeface="Courier New" panose="02070309020205020404" pitchFamily="49" charset="0"/>
              <a:buChar char="o"/>
            </a:pPr>
            <a:r>
              <a:rPr lang="en-US" sz="2400" dirty="0" smtClean="0">
                <a:solidFill>
                  <a:schemeClr val="tx1"/>
                </a:solidFill>
                <a:latin typeface="Calibri" panose="020F0502020204030204" pitchFamily="34" charset="0"/>
                <a:cs typeface="Calibri" panose="020F0502020204030204" pitchFamily="34" charset="0"/>
                <a:sym typeface="EB Garamond"/>
              </a:rPr>
              <a:t>Symmetric relationships between variables, </a:t>
            </a:r>
            <a:r>
              <a:rPr lang="en-US" sz="2400" dirty="0">
                <a:solidFill>
                  <a:schemeClr val="tx1"/>
                </a:solidFill>
                <a:latin typeface="Calibri" panose="020F0502020204030204" pitchFamily="34" charset="0"/>
                <a:cs typeface="Calibri" panose="020F0502020204030204" pitchFamily="34" charset="0"/>
                <a:sym typeface="EB Garamond"/>
              </a:rPr>
              <a:t>i.e., both are random and correlation of (x1, x2) = correlation (x2, x1) </a:t>
            </a:r>
          </a:p>
          <a:p>
            <a:pPr marL="1219170" indent="0">
              <a:lnSpc>
                <a:spcPct val="100000"/>
              </a:lnSpc>
              <a:buNone/>
            </a:pPr>
            <a:endParaRPr lang="en-US" dirty="0">
              <a:solidFill>
                <a:srgbClr val="000000"/>
              </a:solidFill>
              <a:latin typeface="EB Garamond"/>
              <a:ea typeface="EB Garamond"/>
              <a:cs typeface="EB Garamond"/>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Asymmetric relationship: dependent variable is random (stochastic), independent variable is given (no stochastic)</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For example, cost per discharge varies for a given # beds</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Regression  (x1, x2) ≠ Regression (x2, x1) </a:t>
            </a:r>
          </a:p>
        </p:txBody>
      </p:sp>
    </p:spTree>
    <p:extLst>
      <p:ext uri="{BB962C8B-B14F-4D97-AF65-F5344CB8AC3E}">
        <p14:creationId xmlns:p14="http://schemas.microsoft.com/office/powerpoint/2010/main" val="2029359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vs Causation vs Correlation </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5" name="Google Shape;127;p22"/>
          <p:cNvPicPr preferRelativeResize="0"/>
          <p:nvPr/>
        </p:nvPicPr>
        <p:blipFill>
          <a:blip r:embed="rId2">
            <a:alphaModFix/>
          </a:blip>
          <a:stretch>
            <a:fillRect/>
          </a:stretch>
        </p:blipFill>
        <p:spPr>
          <a:xfrm>
            <a:off x="1996622" y="2189018"/>
            <a:ext cx="8259716" cy="2539661"/>
          </a:xfrm>
          <a:prstGeom prst="rect">
            <a:avLst/>
          </a:prstGeom>
          <a:noFill/>
          <a:ln>
            <a:noFill/>
          </a:ln>
        </p:spPr>
      </p:pic>
    </p:spTree>
    <p:extLst>
      <p:ext uri="{BB962C8B-B14F-4D97-AF65-F5344CB8AC3E}">
        <p14:creationId xmlns:p14="http://schemas.microsoft.com/office/powerpoint/2010/main" val="2166198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Terminology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Dependent variable (DV) - Alternative names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Explained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Predictand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Regressand</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Response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Endogenous</a:t>
            </a: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Independent </a:t>
            </a:r>
            <a:r>
              <a:rPr lang="en-US" sz="2400" dirty="0">
                <a:solidFill>
                  <a:schemeClr val="tx1"/>
                </a:solidFill>
                <a:latin typeface="Calibri" panose="020F0502020204030204" pitchFamily="34" charset="0"/>
                <a:cs typeface="Calibri" panose="020F0502020204030204" pitchFamily="34" charset="0"/>
                <a:sym typeface="EB Garamond"/>
              </a:rPr>
              <a:t>variable (IV) - Alternative names</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Explanatory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Independent variable</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Predictor</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Control variable</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Exogenous</a:t>
            </a:r>
          </a:p>
          <a:p>
            <a:pPr marL="1706865" lvl="3" indent="-365760">
              <a:lnSpc>
                <a:spcPct val="100000"/>
              </a:lnSpc>
              <a:spcBef>
                <a:spcPts val="0"/>
              </a:spcBef>
              <a:buClrTx/>
              <a:buSzPct val="80000"/>
              <a:buFont typeface="Courier New" panose="02070309020205020404" pitchFamily="49" charset="0"/>
              <a:buChar char="o"/>
            </a:pPr>
            <a:r>
              <a:rPr lang="en-US" sz="1800" b="1" dirty="0" smtClean="0">
                <a:solidFill>
                  <a:schemeClr val="tx1"/>
                </a:solidFill>
                <a:latin typeface="Calibri" panose="020F0502020204030204" pitchFamily="34" charset="0"/>
                <a:cs typeface="Calibri" panose="020F0502020204030204" pitchFamily="34" charset="0"/>
                <a:sym typeface="EB Garamond"/>
              </a:rPr>
              <a:t>Features</a:t>
            </a:r>
            <a:endParaRPr lang="en-US" sz="18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18786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 Functional forms and assumptions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y=a + b x + e, a= intercept, b= coefficient of x, e= error term</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There are </a:t>
            </a:r>
            <a:r>
              <a:rPr lang="en-US" sz="2400" b="1" u="sng" dirty="0" smtClean="0">
                <a:solidFill>
                  <a:schemeClr val="tx1"/>
                </a:solidFill>
                <a:latin typeface="Calibri" panose="020F0502020204030204" pitchFamily="34" charset="0"/>
                <a:cs typeface="Calibri" panose="020F0502020204030204" pitchFamily="34" charset="0"/>
                <a:sym typeface="EB Garamond"/>
              </a:rPr>
              <a:t>four</a:t>
            </a:r>
            <a:r>
              <a:rPr lang="en-US" sz="2400" dirty="0" smtClean="0">
                <a:solidFill>
                  <a:schemeClr val="tx1"/>
                </a:solidFill>
                <a:latin typeface="Calibri" panose="020F0502020204030204" pitchFamily="34" charset="0"/>
                <a:cs typeface="Calibri" panose="020F0502020204030204" pitchFamily="34" charset="0"/>
                <a:sym typeface="EB Garamond"/>
              </a:rPr>
              <a:t> </a:t>
            </a:r>
            <a:r>
              <a:rPr lang="en-US" sz="2400" dirty="0">
                <a:solidFill>
                  <a:schemeClr val="tx1"/>
                </a:solidFill>
                <a:latin typeface="Calibri" panose="020F0502020204030204" pitchFamily="34" charset="0"/>
                <a:cs typeface="Calibri" panose="020F0502020204030204" pitchFamily="34" charset="0"/>
                <a:sym typeface="EB Garamond"/>
              </a:rPr>
              <a:t>important assumptions for a linear regression model</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Linearity</a:t>
            </a:r>
            <a:r>
              <a:rPr lang="en-US" sz="1800" dirty="0">
                <a:solidFill>
                  <a:schemeClr val="tx1"/>
                </a:solidFill>
                <a:latin typeface="Calibri" panose="020F0502020204030204" pitchFamily="34" charset="0"/>
                <a:cs typeface="Calibri" panose="020F0502020204030204" pitchFamily="34" charset="0"/>
                <a:sym typeface="EB Garamond"/>
              </a:rPr>
              <a:t> of </a:t>
            </a:r>
            <a:r>
              <a:rPr lang="en-US" sz="1800" dirty="0" smtClean="0">
                <a:solidFill>
                  <a:schemeClr val="tx1"/>
                </a:solidFill>
                <a:latin typeface="Calibri" panose="020F0502020204030204" pitchFamily="34" charset="0"/>
                <a:cs typeface="Calibri" panose="020F0502020204030204" pitchFamily="34" charset="0"/>
                <a:sym typeface="EB Garamond"/>
              </a:rPr>
              <a:t>relationship </a:t>
            </a:r>
            <a:r>
              <a:rPr lang="en-US" sz="1800" dirty="0">
                <a:solidFill>
                  <a:schemeClr val="tx1"/>
                </a:solidFill>
                <a:latin typeface="Calibri" panose="020F0502020204030204" pitchFamily="34" charset="0"/>
                <a:cs typeface="Calibri" panose="020F0502020204030204" pitchFamily="34" charset="0"/>
                <a:sym typeface="EB Garamond"/>
              </a:rPr>
              <a:t>between (x,y)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 terms have </a:t>
            </a:r>
            <a:r>
              <a:rPr lang="en-US" sz="1800" b="1" dirty="0">
                <a:solidFill>
                  <a:schemeClr val="tx1"/>
                </a:solidFill>
                <a:latin typeface="Calibri" panose="020F0502020204030204" pitchFamily="34" charset="0"/>
                <a:cs typeface="Calibri" panose="020F0502020204030204" pitchFamily="34" charset="0"/>
                <a:sym typeface="EB Garamond"/>
              </a:rPr>
              <a:t>equal variance</a:t>
            </a:r>
            <a:r>
              <a:rPr lang="en-US" sz="1800" dirty="0">
                <a:solidFill>
                  <a:schemeClr val="tx1"/>
                </a:solidFill>
                <a:latin typeface="Calibri" panose="020F0502020204030204" pitchFamily="34" charset="0"/>
                <a:cs typeface="Calibri" panose="020F0502020204030204" pitchFamily="34" charset="0"/>
                <a:sym typeface="EB Garamond"/>
              </a:rPr>
              <a:t>, i.e., Var </a:t>
            </a:r>
            <a:r>
              <a:rPr lang="en-US" sz="1800" dirty="0" smtClean="0">
                <a:solidFill>
                  <a:schemeClr val="tx1"/>
                </a:solidFill>
                <a:latin typeface="Calibri" panose="020F0502020204030204" pitchFamily="34" charset="0"/>
                <a:cs typeface="Calibri" panose="020F0502020204030204" pitchFamily="34" charset="0"/>
                <a:sym typeface="EB Garamond"/>
              </a:rPr>
              <a:t>[e(i)]=</a:t>
            </a:r>
            <a:r>
              <a:rPr lang="en-US" sz="1800" dirty="0">
                <a:solidFill>
                  <a:schemeClr val="tx1"/>
                </a:solidFill>
                <a:latin typeface="Calibri" panose="020F0502020204030204" pitchFamily="34" charset="0"/>
                <a:cs typeface="Calibri" panose="020F0502020204030204" pitchFamily="34" charset="0"/>
                <a:sym typeface="EB Garamond"/>
              </a:rPr>
              <a:t>Var (e(j)) for all i,j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Errors terms are </a:t>
            </a:r>
            <a:r>
              <a:rPr lang="en-US" sz="1800" b="1" dirty="0" smtClean="0">
                <a:solidFill>
                  <a:schemeClr val="tx1"/>
                </a:solidFill>
                <a:latin typeface="Calibri" panose="020F0502020204030204" pitchFamily="34" charset="0"/>
                <a:cs typeface="Calibri" panose="020F0502020204030204" pitchFamily="34" charset="0"/>
                <a:sym typeface="EB Garamond"/>
              </a:rPr>
              <a:t>uncorrelated</a:t>
            </a:r>
            <a:r>
              <a:rPr lang="en-US" sz="1800" dirty="0" smtClean="0">
                <a:solidFill>
                  <a:schemeClr val="tx1"/>
                </a:solidFill>
                <a:latin typeface="Calibri" panose="020F0502020204030204" pitchFamily="34" charset="0"/>
                <a:cs typeface="Calibri" panose="020F0502020204030204" pitchFamily="34" charset="0"/>
                <a:sym typeface="EB Garamond"/>
              </a:rPr>
              <a:t>, i.e., CoVar [e(i),</a:t>
            </a:r>
            <a:r>
              <a:rPr lang="en-US" sz="1800" dirty="0">
                <a:solidFill>
                  <a:schemeClr val="tx1"/>
                </a:solidFill>
                <a:latin typeface="Calibri" panose="020F0502020204030204" pitchFamily="34" charset="0"/>
                <a:cs typeface="Calibri" panose="020F0502020204030204" pitchFamily="34" charset="0"/>
                <a:sym typeface="EB Garamond"/>
              </a:rPr>
              <a:t> </a:t>
            </a:r>
            <a:r>
              <a:rPr lang="en-US" sz="1800" dirty="0" smtClean="0">
                <a:solidFill>
                  <a:schemeClr val="tx1"/>
                </a:solidFill>
                <a:latin typeface="Calibri" panose="020F0502020204030204" pitchFamily="34" charset="0"/>
                <a:cs typeface="Calibri" panose="020F0502020204030204" pitchFamily="34" charset="0"/>
                <a:sym typeface="EB Garamond"/>
              </a:rPr>
              <a:t>e(j)]= 0 </a:t>
            </a:r>
            <a:r>
              <a:rPr lang="en-US" sz="1800" dirty="0">
                <a:solidFill>
                  <a:schemeClr val="tx1"/>
                </a:solidFill>
                <a:latin typeface="Calibri" panose="020F0502020204030204" pitchFamily="34" charset="0"/>
                <a:cs typeface="Calibri" panose="020F0502020204030204" pitchFamily="34" charset="0"/>
                <a:sym typeface="EB Garamond"/>
              </a:rPr>
              <a:t>for all </a:t>
            </a:r>
            <a:r>
              <a:rPr lang="en-US" sz="1800" dirty="0" smtClean="0">
                <a:solidFill>
                  <a:schemeClr val="tx1"/>
                </a:solidFill>
                <a:latin typeface="Calibri" panose="020F0502020204030204" pitchFamily="34" charset="0"/>
                <a:cs typeface="Calibri" panose="020F0502020204030204" pitchFamily="34" charset="0"/>
                <a:sym typeface="EB Garamond"/>
              </a:rPr>
              <a:t>i</a:t>
            </a:r>
            <a:r>
              <a:rPr lang="en-US" sz="1800" dirty="0">
                <a:solidFill>
                  <a:schemeClr val="tx1"/>
                </a:solidFill>
                <a:latin typeface="Calibri" panose="020F0502020204030204" pitchFamily="34" charset="0"/>
                <a:cs typeface="Calibri" panose="020F0502020204030204" pitchFamily="34" charset="0"/>
                <a:sym typeface="EB Garamond"/>
              </a:rPr>
              <a:t> ≠ </a:t>
            </a:r>
            <a:r>
              <a:rPr lang="en-US" sz="1800" dirty="0" smtClean="0">
                <a:solidFill>
                  <a:schemeClr val="tx1"/>
                </a:solidFill>
                <a:latin typeface="Calibri" panose="020F0502020204030204" pitchFamily="34" charset="0"/>
                <a:cs typeface="Calibri" panose="020F0502020204030204" pitchFamily="34" charset="0"/>
                <a:sym typeface="EB Garamond"/>
              </a:rPr>
              <a:t>j </a:t>
            </a:r>
            <a:endParaRPr lang="en-US" sz="1800" dirty="0">
              <a:solidFill>
                <a:schemeClr val="tx1"/>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Error </a:t>
            </a:r>
            <a:r>
              <a:rPr lang="en-US" sz="1800" dirty="0">
                <a:solidFill>
                  <a:schemeClr val="tx1"/>
                </a:solidFill>
                <a:latin typeface="Calibri" panose="020F0502020204030204" pitchFamily="34" charset="0"/>
                <a:cs typeface="Calibri" panose="020F0502020204030204" pitchFamily="34" charset="0"/>
                <a:sym typeface="EB Garamond"/>
              </a:rPr>
              <a:t>terms follow </a:t>
            </a:r>
            <a:r>
              <a:rPr lang="en-US" sz="1800" b="1" dirty="0">
                <a:solidFill>
                  <a:schemeClr val="tx1"/>
                </a:solidFill>
                <a:latin typeface="Calibri" panose="020F0502020204030204" pitchFamily="34" charset="0"/>
                <a:cs typeface="Calibri" panose="020F0502020204030204" pitchFamily="34" charset="0"/>
                <a:sym typeface="EB Garamond"/>
              </a:rPr>
              <a:t>normal distribution </a:t>
            </a:r>
            <a:r>
              <a:rPr lang="en-US" sz="1800" dirty="0">
                <a:solidFill>
                  <a:schemeClr val="tx1"/>
                </a:solidFill>
                <a:latin typeface="Calibri" panose="020F0502020204030204" pitchFamily="34" charset="0"/>
                <a:cs typeface="Calibri" panose="020F0502020204030204" pitchFamily="34" charset="0"/>
                <a:sym typeface="EB Garamond"/>
              </a:rPr>
              <a:t>e(i)~</a:t>
            </a:r>
            <a:r>
              <a:rPr lang="en-US" sz="1800" dirty="0" smtClean="0">
                <a:solidFill>
                  <a:schemeClr val="tx1"/>
                </a:solidFill>
                <a:latin typeface="Calibri" panose="020F0502020204030204" pitchFamily="34" charset="0"/>
                <a:cs typeface="Calibri" panose="020F0502020204030204" pitchFamily="34" charset="0"/>
                <a:sym typeface="EB Garamond"/>
              </a:rPr>
              <a:t>N[0</a:t>
            </a:r>
            <a:r>
              <a:rPr lang="en-US" sz="1800" dirty="0">
                <a:solidFill>
                  <a:schemeClr val="tx1"/>
                </a:solidFill>
                <a:latin typeface="Calibri" panose="020F0502020204030204" pitchFamily="34" charset="0"/>
                <a:cs typeface="Calibri" panose="020F0502020204030204" pitchFamily="34" charset="0"/>
                <a:sym typeface="EB Garamond"/>
              </a:rPr>
              <a:t>, Var(e(i</a:t>
            </a:r>
            <a:r>
              <a:rPr lang="en-US" sz="1800" dirty="0" smtClean="0">
                <a:solidFill>
                  <a:schemeClr val="tx1"/>
                </a:solidFill>
                <a:latin typeface="Calibri" panose="020F0502020204030204" pitchFamily="34" charset="0"/>
                <a:cs typeface="Calibri" panose="020F0502020204030204" pitchFamily="34" charset="0"/>
                <a:sym typeface="EB Garamond"/>
              </a:rPr>
              <a:t>))]</a:t>
            </a: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What </a:t>
            </a:r>
            <a:r>
              <a:rPr lang="en-US" sz="2400" dirty="0">
                <a:solidFill>
                  <a:schemeClr val="tx1"/>
                </a:solidFill>
                <a:latin typeface="Calibri" panose="020F0502020204030204" pitchFamily="34" charset="0"/>
                <a:cs typeface="Calibri" panose="020F0502020204030204" pitchFamily="34" charset="0"/>
                <a:sym typeface="EB Garamond"/>
              </a:rPr>
              <a:t>would happen when you relax these assumptions?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would you make your linear regression model work when one or more of these assumptions do not hold true? </a:t>
            </a:r>
          </a:p>
        </p:txBody>
      </p:sp>
    </p:spTree>
    <p:extLst>
      <p:ext uri="{BB962C8B-B14F-4D97-AF65-F5344CB8AC3E}">
        <p14:creationId xmlns:p14="http://schemas.microsoft.com/office/powerpoint/2010/main" val="288208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000" spc="0" dirty="0" smtClean="0">
                <a:solidFill>
                  <a:srgbClr val="0070C0"/>
                </a:solidFill>
                <a:latin typeface="Calibri" panose="020F0502020204030204" pitchFamily="34" charset="0"/>
                <a:cs typeface="Calibri" panose="020F0502020204030204" pitchFamily="34" charset="0"/>
                <a:sym typeface="EB Garamond"/>
              </a:rPr>
              <a:t>Assumption violated – </a:t>
            </a:r>
            <a:r>
              <a:rPr lang="en-US" sz="3000" spc="0" dirty="0">
                <a:solidFill>
                  <a:srgbClr val="0070C0"/>
                </a:solidFill>
                <a:latin typeface="Calibri" panose="020F0502020204030204" pitchFamily="34" charset="0"/>
                <a:cs typeface="Calibri" panose="020F0502020204030204" pitchFamily="34" charset="0"/>
                <a:sym typeface="EB Garamond"/>
              </a:rPr>
              <a:t>Linearity of relationship between (x,y</a:t>
            </a:r>
            <a:r>
              <a:rPr lang="en-US" sz="3000" spc="0" dirty="0" smtClean="0">
                <a:solidFill>
                  <a:srgbClr val="0070C0"/>
                </a:solidFill>
                <a:latin typeface="Calibri" panose="020F0502020204030204" pitchFamily="34" charset="0"/>
                <a:cs typeface="Calibri" panose="020F0502020204030204" pitchFamily="34" charset="0"/>
                <a:sym typeface="EB Garamond"/>
              </a:rPr>
              <a:t>)</a:t>
            </a:r>
            <a:endParaRPr lang="en-US" sz="3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8578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Transform X, i.e., X’=f(X) to make the relationship linear</a:t>
            </a: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p:cNvPicPr>
            <a:picLocks noChangeAspect="1"/>
          </p:cNvPicPr>
          <p:nvPr/>
        </p:nvPicPr>
        <p:blipFill rotWithShape="1">
          <a:blip r:embed="rId2"/>
          <a:srcRect l="25972" t="31416" r="49966" b="9206"/>
          <a:stretch/>
        </p:blipFill>
        <p:spPr>
          <a:xfrm>
            <a:off x="3936273" y="2420983"/>
            <a:ext cx="3161212" cy="3631476"/>
          </a:xfrm>
          <a:prstGeom prst="rect">
            <a:avLst/>
          </a:prstGeom>
        </p:spPr>
      </p:pic>
    </p:spTree>
    <p:extLst>
      <p:ext uri="{BB962C8B-B14F-4D97-AF65-F5344CB8AC3E}">
        <p14:creationId xmlns:p14="http://schemas.microsoft.com/office/powerpoint/2010/main" val="3096389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Assumption violated </a:t>
            </a:r>
            <a:r>
              <a:rPr lang="en" sz="3200" spc="0" dirty="0">
                <a:solidFill>
                  <a:srgbClr val="0070C0"/>
                </a:solidFill>
                <a:latin typeface="Calibri" panose="020F0502020204030204" pitchFamily="34" charset="0"/>
                <a:cs typeface="Calibri" panose="020F0502020204030204" pitchFamily="34" charset="0"/>
                <a:sym typeface="EB Garamond"/>
              </a:rPr>
              <a:t>– </a:t>
            </a:r>
            <a:r>
              <a:rPr lang="en-US" sz="3200" spc="0" dirty="0">
                <a:solidFill>
                  <a:srgbClr val="0070C0"/>
                </a:solidFill>
                <a:latin typeface="Calibri" panose="020F0502020204030204" pitchFamily="34" charset="0"/>
                <a:cs typeface="Calibri" panose="020F0502020204030204" pitchFamily="34" charset="0"/>
                <a:sym typeface="EB Garamond"/>
              </a:rPr>
              <a:t>Error terms have equal variance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85786"/>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Transform Y, i.e., Y’=f(Y) to make variance equal (or try to make it as equal as possible)</a:t>
            </a: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5" name="Picture 4"/>
          <p:cNvPicPr>
            <a:picLocks noChangeAspect="1"/>
          </p:cNvPicPr>
          <p:nvPr/>
        </p:nvPicPr>
        <p:blipFill rotWithShape="1">
          <a:blip r:embed="rId2"/>
          <a:srcRect l="26807" t="35258" r="51233" b="36449"/>
          <a:stretch/>
        </p:blipFill>
        <p:spPr>
          <a:xfrm>
            <a:off x="2168436" y="2607138"/>
            <a:ext cx="3867888" cy="2673329"/>
          </a:xfrm>
          <a:prstGeom prst="rect">
            <a:avLst/>
          </a:prstGeom>
        </p:spPr>
      </p:pic>
      <p:pic>
        <p:nvPicPr>
          <p:cNvPr id="6" name="Picture 5"/>
          <p:cNvPicPr>
            <a:picLocks noChangeAspect="1"/>
          </p:cNvPicPr>
          <p:nvPr/>
        </p:nvPicPr>
        <p:blipFill rotWithShape="1">
          <a:blip r:embed="rId3"/>
          <a:srcRect l="26903" t="30804" r="50245" b="38947"/>
          <a:stretch/>
        </p:blipFill>
        <p:spPr>
          <a:xfrm>
            <a:off x="6831104" y="2708676"/>
            <a:ext cx="3621743" cy="2571791"/>
          </a:xfrm>
          <a:prstGeom prst="rect">
            <a:avLst/>
          </a:prstGeom>
        </p:spPr>
      </p:pic>
      <p:sp>
        <p:nvSpPr>
          <p:cNvPr id="7" name="Oval 6"/>
          <p:cNvSpPr/>
          <p:nvPr/>
        </p:nvSpPr>
        <p:spPr>
          <a:xfrm>
            <a:off x="2097741" y="3541059"/>
            <a:ext cx="403412" cy="744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794223" y="3571767"/>
            <a:ext cx="403412" cy="744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1271" y="3065929"/>
            <a:ext cx="600635" cy="14164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56965" y="4177553"/>
            <a:ext cx="202087" cy="5737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47582" y="3541059"/>
            <a:ext cx="227194" cy="9412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944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 Interpretation of Coefficient and Error Terms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Error terms in y=a </a:t>
            </a:r>
            <a:r>
              <a:rPr lang="en-US" sz="2400" dirty="0">
                <a:solidFill>
                  <a:schemeClr val="tx1"/>
                </a:solidFill>
                <a:latin typeface="Calibri" panose="020F0502020204030204" pitchFamily="34" charset="0"/>
                <a:cs typeface="Calibri" panose="020F0502020204030204" pitchFamily="34" charset="0"/>
                <a:sym typeface="EB Garamond"/>
              </a:rPr>
              <a:t>+ b x + e, </a:t>
            </a:r>
            <a:r>
              <a:rPr lang="en-US" sz="2400" dirty="0" smtClean="0">
                <a:solidFill>
                  <a:schemeClr val="tx1"/>
                </a:solidFill>
                <a:latin typeface="Calibri" panose="020F0502020204030204" pitchFamily="34" charset="0"/>
                <a:cs typeface="Calibri" panose="020F0502020204030204" pitchFamily="34" charset="0"/>
                <a:sym typeface="EB Garamond"/>
              </a:rPr>
              <a:t>where e</a:t>
            </a:r>
            <a:r>
              <a:rPr lang="en-US" sz="2400" dirty="0">
                <a:solidFill>
                  <a:schemeClr val="tx1"/>
                </a:solidFill>
                <a:latin typeface="Calibri" panose="020F0502020204030204" pitchFamily="34" charset="0"/>
                <a:cs typeface="Calibri" panose="020F0502020204030204" pitchFamily="34" charset="0"/>
                <a:sym typeface="EB Garamond"/>
              </a:rPr>
              <a:t>= error term</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Omitted variables</a:t>
            </a:r>
            <a:r>
              <a:rPr lang="en-US" sz="1800" dirty="0">
                <a:solidFill>
                  <a:schemeClr val="tx1"/>
                </a:solidFill>
                <a:latin typeface="Calibri" panose="020F0502020204030204" pitchFamily="34" charset="0"/>
                <a:cs typeface="Calibri" panose="020F0502020204030204" pitchFamily="34" charset="0"/>
                <a:sym typeface="EB Garamond"/>
              </a:rPr>
              <a:t>: e is a substitute for all OTHER variables which can affect DV but not included in the model</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Unavailability of data </a:t>
            </a:r>
            <a:r>
              <a:rPr lang="en-US" sz="1800" dirty="0">
                <a:solidFill>
                  <a:schemeClr val="tx1"/>
                </a:solidFill>
                <a:latin typeface="Calibri" panose="020F0502020204030204" pitchFamily="34" charset="0"/>
                <a:cs typeface="Calibri" panose="020F0502020204030204" pitchFamily="34" charset="0"/>
                <a:sym typeface="EB Garamond"/>
              </a:rPr>
              <a:t>on some variables leads us to treat them all under e</a:t>
            </a:r>
          </a:p>
          <a:p>
            <a:pPr marL="1706865" lvl="3" indent="-365760">
              <a:lnSpc>
                <a:spcPct val="100000"/>
              </a:lnSpc>
              <a:spcBef>
                <a:spcPts val="0"/>
              </a:spcBef>
              <a:buClrTx/>
              <a:buSzPct val="80000"/>
              <a:buFont typeface="Courier New" panose="02070309020205020404" pitchFamily="49" charset="0"/>
              <a:buChar char="o"/>
            </a:pPr>
            <a:r>
              <a:rPr lang="en-US" sz="1800" b="1" dirty="0">
                <a:solidFill>
                  <a:schemeClr val="tx1"/>
                </a:solidFill>
                <a:latin typeface="Calibri" panose="020F0502020204030204" pitchFamily="34" charset="0"/>
                <a:cs typeface="Calibri" panose="020F0502020204030204" pitchFamily="34" charset="0"/>
                <a:sym typeface="EB Garamond"/>
              </a:rPr>
              <a:t>Intrinsic randomness</a:t>
            </a:r>
            <a:r>
              <a:rPr lang="en-US" sz="1800" dirty="0">
                <a:solidFill>
                  <a:schemeClr val="tx1"/>
                </a:solidFill>
                <a:latin typeface="Calibri" panose="020F0502020204030204" pitchFamily="34" charset="0"/>
                <a:cs typeface="Calibri" panose="020F0502020204030204" pitchFamily="34" charset="0"/>
                <a:sym typeface="EB Garamond"/>
              </a:rPr>
              <a:t>: There are things which cannot be explained, not matter how hard you try!</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We want to build a relationship which is “parsimonious”, i.e., as simple as possible</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‘e’ </a:t>
            </a:r>
            <a:r>
              <a:rPr lang="en-US" sz="1800" dirty="0">
                <a:solidFill>
                  <a:schemeClr val="tx1"/>
                </a:solidFill>
                <a:latin typeface="Calibri" panose="020F0502020204030204" pitchFamily="34" charset="0"/>
                <a:cs typeface="Calibri" panose="020F0502020204030204" pitchFamily="34" charset="0"/>
                <a:sym typeface="EB Garamond"/>
              </a:rPr>
              <a:t>also accounts for “wrong” functional form of </a:t>
            </a:r>
            <a:r>
              <a:rPr lang="en-US" sz="1800" dirty="0" smtClean="0">
                <a:solidFill>
                  <a:schemeClr val="tx1"/>
                </a:solidFill>
                <a:latin typeface="Calibri" panose="020F0502020204030204" pitchFamily="34" charset="0"/>
                <a:cs typeface="Calibri" panose="020F0502020204030204" pitchFamily="34" charset="0"/>
                <a:sym typeface="EB Garamond"/>
              </a:rPr>
              <a:t>model</a:t>
            </a:r>
          </a:p>
          <a:p>
            <a:pPr marL="1706865" lvl="3" indent="-365760">
              <a:lnSpc>
                <a:spcPct val="100000"/>
              </a:lnSpc>
              <a:spcBef>
                <a:spcPts val="0"/>
              </a:spcBef>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Coefficient ‘b’: </a:t>
            </a:r>
            <a:r>
              <a:rPr lang="en-US" sz="2400" b="1" u="sng" dirty="0" smtClean="0">
                <a:solidFill>
                  <a:schemeClr val="tx1"/>
                </a:solidFill>
                <a:latin typeface="Calibri" panose="020F0502020204030204" pitchFamily="34" charset="0"/>
                <a:cs typeface="Calibri" panose="020F0502020204030204" pitchFamily="34" charset="0"/>
                <a:sym typeface="EB Garamond"/>
              </a:rPr>
              <a:t>Average</a:t>
            </a:r>
            <a:r>
              <a:rPr lang="en-US" sz="2400" dirty="0" smtClean="0">
                <a:solidFill>
                  <a:schemeClr val="tx1"/>
                </a:solidFill>
                <a:latin typeface="Calibri" panose="020F0502020204030204" pitchFamily="34" charset="0"/>
                <a:cs typeface="Calibri" panose="020F0502020204030204" pitchFamily="34" charset="0"/>
                <a:sym typeface="EB Garamond"/>
              </a:rPr>
              <a:t> change in y for a given change in x </a:t>
            </a: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Interpretation of coefficient of </a:t>
            </a:r>
            <a:r>
              <a:rPr lang="en-US" sz="2400" b="1" dirty="0">
                <a:solidFill>
                  <a:schemeClr val="tx1"/>
                </a:solidFill>
                <a:latin typeface="Calibri" panose="020F0502020204030204" pitchFamily="34" charset="0"/>
                <a:cs typeface="Calibri" panose="020F0502020204030204" pitchFamily="34" charset="0"/>
                <a:sym typeface="EB Garamond"/>
              </a:rPr>
              <a:t>dummy</a:t>
            </a:r>
            <a:r>
              <a:rPr lang="en-US" sz="2400" dirty="0">
                <a:solidFill>
                  <a:schemeClr val="tx1"/>
                </a:solidFill>
                <a:latin typeface="Calibri" panose="020F0502020204030204" pitchFamily="34" charset="0"/>
                <a:cs typeface="Calibri" panose="020F0502020204030204" pitchFamily="34" charset="0"/>
                <a:sym typeface="EB Garamond"/>
              </a:rPr>
              <a:t> variables</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785467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Estimation – Challenges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Multicollinearity </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When X’s (features, IVs) are correlated, it is difficult to understand the </a:t>
            </a:r>
            <a:r>
              <a:rPr lang="en-US" sz="1800" b="1" u="sng" dirty="0">
                <a:solidFill>
                  <a:schemeClr val="tx1"/>
                </a:solidFill>
                <a:latin typeface="Calibri" panose="020F0502020204030204" pitchFamily="34" charset="0"/>
                <a:cs typeface="Calibri" panose="020F0502020204030204" pitchFamily="34" charset="0"/>
                <a:sym typeface="EB Garamond"/>
              </a:rPr>
              <a:t>unique</a:t>
            </a:r>
            <a:r>
              <a:rPr lang="en-US" sz="1800" dirty="0">
                <a:solidFill>
                  <a:schemeClr val="tx1"/>
                </a:solidFill>
                <a:latin typeface="Calibri" panose="020F0502020204030204" pitchFamily="34" charset="0"/>
                <a:cs typeface="Calibri" panose="020F0502020204030204" pitchFamily="34" charset="0"/>
                <a:sym typeface="EB Garamond"/>
              </a:rPr>
              <a:t> impact of each variable on </a:t>
            </a:r>
            <a:r>
              <a:rPr lang="en-US" sz="1800" dirty="0" smtClean="0">
                <a:solidFill>
                  <a:schemeClr val="tx1"/>
                </a:solidFill>
                <a:latin typeface="Calibri" panose="020F0502020204030204" pitchFamily="34" charset="0"/>
                <a:cs typeface="Calibri" panose="020F0502020204030204" pitchFamily="34" charset="0"/>
                <a:sym typeface="EB Garamond"/>
              </a:rPr>
              <a:t>y. </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Example: Effect of Age and Height on IQ. Age and Height are positively correlated</a:t>
            </a: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Unbiasedness of parameters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In repeated samples (s=1,2,3,4,5,6…..1000….), what would be the average (across samples) of parameters? Is the average be equal to / close to the </a:t>
            </a:r>
            <a:r>
              <a:rPr lang="en-US" sz="1800" b="1" dirty="0" smtClean="0">
                <a:solidFill>
                  <a:schemeClr val="tx1"/>
                </a:solidFill>
                <a:latin typeface="Calibri" panose="020F0502020204030204" pitchFamily="34" charset="0"/>
                <a:cs typeface="Calibri" panose="020F0502020204030204" pitchFamily="34" charset="0"/>
                <a:sym typeface="EB Garamond"/>
              </a:rPr>
              <a:t>true</a:t>
            </a:r>
            <a:r>
              <a:rPr lang="en-US" sz="1800" dirty="0" smtClean="0">
                <a:solidFill>
                  <a:schemeClr val="tx1"/>
                </a:solidFill>
                <a:latin typeface="Calibri" panose="020F0502020204030204" pitchFamily="34" charset="0"/>
                <a:cs typeface="Calibri" panose="020F0502020204030204" pitchFamily="34" charset="0"/>
                <a:sym typeface="EB Garamond"/>
              </a:rPr>
              <a:t> parameter which was hypothesized? </a:t>
            </a: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242307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Multivariate Analytics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Analyzing two or more variables simultaneously to... </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Discover patterns of relationships among many variables, including hidden and barely visible patterns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Measure relative importance of a set of variables in explaining or predicting important outcome(s)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Make predictions of important </a:t>
            </a:r>
            <a:r>
              <a:rPr lang="en-US" sz="1600" dirty="0" smtClean="0">
                <a:solidFill>
                  <a:srgbClr val="000000"/>
                </a:solidFill>
                <a:latin typeface="Calibri" panose="020F0502020204030204" pitchFamily="34" charset="0"/>
                <a:cs typeface="Calibri" panose="020F0502020204030204" pitchFamily="34" charset="0"/>
              </a:rPr>
              <a:t>outcomes</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At high level, multivariate/analytics is about </a:t>
            </a:r>
            <a:r>
              <a:rPr lang="en-US" b="1" dirty="0">
                <a:solidFill>
                  <a:srgbClr val="000000"/>
                </a:solidFill>
                <a:latin typeface="Calibri" panose="020F0502020204030204" pitchFamily="34" charset="0"/>
                <a:cs typeface="Calibri" panose="020F0502020204030204" pitchFamily="34" charset="0"/>
              </a:rPr>
              <a:t>identifying</a:t>
            </a:r>
            <a:r>
              <a:rPr lang="en-US" dirty="0">
                <a:solidFill>
                  <a:srgbClr val="000000"/>
                </a:solidFill>
                <a:latin typeface="Calibri" panose="020F0502020204030204" pitchFamily="34" charset="0"/>
                <a:cs typeface="Calibri" panose="020F0502020204030204" pitchFamily="34" charset="0"/>
              </a:rPr>
              <a:t> </a:t>
            </a:r>
            <a:r>
              <a:rPr lang="en-US" b="1" dirty="0">
                <a:solidFill>
                  <a:srgbClr val="000000"/>
                </a:solidFill>
                <a:latin typeface="Calibri" panose="020F0502020204030204" pitchFamily="34" charset="0"/>
                <a:cs typeface="Calibri" panose="020F0502020204030204" pitchFamily="34" charset="0"/>
              </a:rPr>
              <a:t>patterns</a:t>
            </a:r>
            <a:r>
              <a:rPr lang="en-US" dirty="0">
                <a:solidFill>
                  <a:srgbClr val="000000"/>
                </a:solidFill>
                <a:latin typeface="Calibri" panose="020F0502020204030204" pitchFamily="34" charset="0"/>
                <a:cs typeface="Calibri" panose="020F0502020204030204" pitchFamily="34" charset="0"/>
              </a:rPr>
              <a:t> and </a:t>
            </a:r>
            <a:r>
              <a:rPr lang="en-US" b="1" dirty="0">
                <a:solidFill>
                  <a:srgbClr val="000000"/>
                </a:solidFill>
                <a:latin typeface="Calibri" panose="020F0502020204030204" pitchFamily="34" charset="0"/>
                <a:cs typeface="Calibri" panose="020F0502020204030204" pitchFamily="34" charset="0"/>
              </a:rPr>
              <a:t>explaining variations </a:t>
            </a:r>
            <a:r>
              <a:rPr lang="en-US" dirty="0">
                <a:solidFill>
                  <a:srgbClr val="000000"/>
                </a:solidFill>
                <a:latin typeface="Calibri" panose="020F0502020204030204" pitchFamily="34" charset="0"/>
                <a:cs typeface="Calibri" panose="020F0502020204030204" pitchFamily="34" charset="0"/>
              </a:rPr>
              <a:t>in data by using specific technique(s</a:t>
            </a:r>
            <a:r>
              <a:rPr lang="en-US" dirty="0" smtClean="0">
                <a:solidFill>
                  <a:srgbClr val="000000"/>
                </a:solidFill>
                <a:latin typeface="Calibri" panose="020F0502020204030204" pitchFamily="34" charset="0"/>
                <a:cs typeface="Calibri" panose="020F0502020204030204" pitchFamily="34" charset="0"/>
              </a:rPr>
              <a: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cy-GB" sz="1600" dirty="0" smtClean="0">
                <a:solidFill>
                  <a:srgbClr val="000000"/>
                </a:solidFill>
                <a:latin typeface="Calibri" panose="020F0502020204030204" pitchFamily="34" charset="0"/>
                <a:cs typeface="Calibri" panose="020F0502020204030204" pitchFamily="34" charset="0"/>
              </a:rPr>
              <a:t>Example: Where the total variance is coming from? </a:t>
            </a:r>
          </a:p>
          <a:p>
            <a:pPr marL="1706865" lvl="3" indent="-365760">
              <a:lnSpc>
                <a:spcPct val="100000"/>
              </a:lnSpc>
              <a:spcBef>
                <a:spcPts val="0"/>
              </a:spcBef>
              <a:buClrTx/>
              <a:buSzPct val="80000"/>
              <a:buFont typeface="Courier New" panose="02070309020205020404" pitchFamily="49" charset="0"/>
              <a:buChar char="o"/>
            </a:pPr>
            <a:r>
              <a:rPr lang="cy-GB" sz="1600" dirty="0" smtClean="0">
                <a:solidFill>
                  <a:srgbClr val="000000"/>
                </a:solidFill>
                <a:latin typeface="Calibri" panose="020F0502020204030204" pitchFamily="34" charset="0"/>
                <a:cs typeface="Calibri" panose="020F0502020204030204" pitchFamily="34" charset="0"/>
              </a:rPr>
              <a:t>Total </a:t>
            </a:r>
            <a:r>
              <a:rPr lang="cy-GB" sz="1600" dirty="0">
                <a:solidFill>
                  <a:srgbClr val="000000"/>
                </a:solidFill>
                <a:latin typeface="Calibri" panose="020F0502020204030204" pitchFamily="34" charset="0"/>
                <a:cs typeface="Calibri" panose="020F0502020204030204" pitchFamily="34" charset="0"/>
              </a:rPr>
              <a:t>variance is partitioned </a:t>
            </a:r>
            <a:r>
              <a:rPr lang="cy-GB" sz="1600" dirty="0" smtClean="0">
                <a:solidFill>
                  <a:srgbClr val="000000"/>
                </a:solidFill>
                <a:latin typeface="Calibri" panose="020F0502020204030204" pitchFamily="34" charset="0"/>
                <a:cs typeface="Calibri" panose="020F0502020204030204" pitchFamily="34" charset="0"/>
              </a:rPr>
              <a:t>or decomposed into </a:t>
            </a:r>
            <a:r>
              <a:rPr lang="cy-GB" sz="1600" dirty="0">
                <a:solidFill>
                  <a:srgbClr val="000000"/>
                </a:solidFill>
                <a:latin typeface="Calibri" panose="020F0502020204030204" pitchFamily="34" charset="0"/>
                <a:cs typeface="Calibri" panose="020F0502020204030204" pitchFamily="34" charset="0"/>
              </a:rPr>
              <a:t>two components</a:t>
            </a:r>
          </a:p>
          <a:p>
            <a:pPr marL="2057057" lvl="5" indent="-365760">
              <a:lnSpc>
                <a:spcPct val="100000"/>
              </a:lnSpc>
              <a:spcBef>
                <a:spcPts val="0"/>
              </a:spcBef>
              <a:buClrTx/>
              <a:buSzPct val="80000"/>
              <a:buFont typeface="Wingdings" panose="05000000000000000000" pitchFamily="2" charset="2"/>
              <a:buChar char="§"/>
            </a:pPr>
            <a:r>
              <a:rPr lang="cy-GB" sz="1600" dirty="0" smtClean="0">
                <a:solidFill>
                  <a:srgbClr val="000000"/>
                </a:solidFill>
                <a:latin typeface="Calibri" panose="020F0502020204030204" pitchFamily="34" charset="0"/>
                <a:cs typeface="Calibri" panose="020F0502020204030204" pitchFamily="34" charset="0"/>
              </a:rPr>
              <a:t>ESS (error sum of square): </a:t>
            </a:r>
            <a:r>
              <a:rPr lang="cy-GB" sz="1600" dirty="0">
                <a:solidFill>
                  <a:srgbClr val="000000"/>
                </a:solidFill>
                <a:latin typeface="Calibri" panose="020F0502020204030204" pitchFamily="34" charset="0"/>
                <a:cs typeface="Calibri" panose="020F0502020204030204" pitchFamily="34" charset="0"/>
              </a:rPr>
              <a:t>Fitted values deviating from actual </a:t>
            </a:r>
            <a:r>
              <a:rPr lang="cy-GB" sz="1600" dirty="0" smtClean="0">
                <a:solidFill>
                  <a:srgbClr val="000000"/>
                </a:solidFill>
                <a:latin typeface="Calibri" panose="020F0502020204030204" pitchFamily="34" charset="0"/>
                <a:cs typeface="Calibri" panose="020F0502020204030204" pitchFamily="34" charset="0"/>
              </a:rPr>
              <a:t>values </a:t>
            </a:r>
            <a:endParaRPr lang="cy-GB" sz="1600" dirty="0">
              <a:solidFill>
                <a:srgbClr val="000000"/>
              </a:solidFill>
              <a:latin typeface="Calibri" panose="020F0502020204030204" pitchFamily="34" charset="0"/>
              <a:cs typeface="Calibri" panose="020F0502020204030204" pitchFamily="34" charset="0"/>
            </a:endParaRPr>
          </a:p>
          <a:p>
            <a:pPr marL="2057057" lvl="5" indent="-365760">
              <a:lnSpc>
                <a:spcPct val="100000"/>
              </a:lnSpc>
              <a:spcBef>
                <a:spcPts val="0"/>
              </a:spcBef>
              <a:buClrTx/>
              <a:buSzPct val="80000"/>
              <a:buFont typeface="Wingdings" panose="05000000000000000000" pitchFamily="2" charset="2"/>
              <a:buChar char="§"/>
            </a:pPr>
            <a:r>
              <a:rPr lang="cy-GB" sz="1600" dirty="0" smtClean="0">
                <a:solidFill>
                  <a:srgbClr val="000000"/>
                </a:solidFill>
                <a:latin typeface="Calibri" panose="020F0502020204030204" pitchFamily="34" charset="0"/>
                <a:cs typeface="Calibri" panose="020F0502020204030204" pitchFamily="34" charset="0"/>
              </a:rPr>
              <a:t>RSS (regresion sum of square): </a:t>
            </a:r>
            <a:r>
              <a:rPr lang="cy-GB" sz="1600" dirty="0">
                <a:solidFill>
                  <a:srgbClr val="000000"/>
                </a:solidFill>
                <a:latin typeface="Calibri" panose="020F0502020204030204" pitchFamily="34" charset="0"/>
                <a:cs typeface="Calibri" panose="020F0502020204030204" pitchFamily="34" charset="0"/>
              </a:rPr>
              <a:t>Variability explained by </a:t>
            </a:r>
            <a:r>
              <a:rPr lang="cy-GB" sz="1600" dirty="0" smtClean="0">
                <a:solidFill>
                  <a:srgbClr val="000000"/>
                </a:solidFill>
                <a:latin typeface="Calibri" panose="020F0502020204030204" pitchFamily="34" charset="0"/>
                <a:cs typeface="Calibri" panose="020F0502020204030204" pitchFamily="34" charset="0"/>
              </a:rPr>
              <a:t>regression</a:t>
            </a:r>
            <a:endParaRPr lang="cy-GB"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cy-GB" sz="1600" dirty="0" smtClean="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cy-GB" sz="1600" dirty="0" smtClean="0">
                <a:solidFill>
                  <a:srgbClr val="000000"/>
                </a:solidFill>
                <a:latin typeface="Calibri" panose="020F0502020204030204" pitchFamily="34" charset="0"/>
                <a:cs typeface="Calibri" panose="020F0502020204030204" pitchFamily="34" charset="0"/>
              </a:rPr>
              <a:t>TSS=ESS </a:t>
            </a:r>
            <a:r>
              <a:rPr lang="cy-GB" sz="1600" dirty="0">
                <a:solidFill>
                  <a:srgbClr val="000000"/>
                </a:solidFill>
                <a:latin typeface="Calibri" panose="020F0502020204030204" pitchFamily="34" charset="0"/>
                <a:cs typeface="Calibri" panose="020F0502020204030204" pitchFamily="34" charset="0"/>
              </a:rPr>
              <a:t>+ RSS. Why? </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TSS=Var (y) =⅀(y- ȳ)² = ⅀(y- ŷ+ŷ-ȳ)² = ⅀(y- ŷ)² + ⅀(ŷ-ȳ)²= ESS + RSS</a:t>
            </a:r>
          </a:p>
          <a:p>
            <a:pPr marL="2057057" lvl="5" indent="-365760">
              <a:lnSpc>
                <a:spcPct val="100000"/>
              </a:lnSpc>
              <a:spcBef>
                <a:spcPts val="0"/>
              </a:spcBef>
              <a:buClrTx/>
              <a:buSzPct val="80000"/>
              <a:buFont typeface="Wingdings" panose="05000000000000000000" pitchFamily="2" charset="2"/>
              <a:buChar char="§"/>
            </a:pPr>
            <a:r>
              <a:rPr lang="cy-GB" sz="1600" dirty="0">
                <a:solidFill>
                  <a:srgbClr val="000000"/>
                </a:solidFill>
                <a:latin typeface="Calibri" panose="020F0502020204030204" pitchFamily="34" charset="0"/>
                <a:cs typeface="Calibri" panose="020F0502020204030204" pitchFamily="34" charset="0"/>
              </a:rPr>
              <a:t>TSS is fixed. So what exactly the regression algorithm is doing? </a:t>
            </a:r>
          </a:p>
        </p:txBody>
      </p:sp>
    </p:spTree>
    <p:extLst>
      <p:ext uri="{BB962C8B-B14F-4D97-AF65-F5344CB8AC3E}">
        <p14:creationId xmlns:p14="http://schemas.microsoft.com/office/powerpoint/2010/main" val="40701536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Estimation – Closed form solution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6716684"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Closed form solution</a:t>
            </a:r>
          </a:p>
          <a:p>
            <a:pPr marL="1706865" lvl="3" indent="-365760">
              <a:lnSpc>
                <a:spcPct val="100000"/>
              </a:lnSpc>
              <a:spcBef>
                <a:spcPts val="0"/>
              </a:spcBef>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y=a + b x + e, e= error term</a:t>
            </a:r>
          </a:p>
          <a:p>
            <a:pPr marL="1706865" lvl="3" indent="-365760">
              <a:lnSpc>
                <a:spcPct val="100000"/>
              </a:lnSpc>
              <a:spcBef>
                <a:spcPts val="0"/>
              </a:spcBef>
              <a:buClrTx/>
              <a:buSzPct val="80000"/>
              <a:buFont typeface="Courier New" panose="02070309020205020404" pitchFamily="49" charset="0"/>
              <a:buChar char="o"/>
            </a:pPr>
            <a:r>
              <a:rPr lang="en-CA" sz="1800" dirty="0">
                <a:solidFill>
                  <a:schemeClr val="tx1"/>
                </a:solidFill>
                <a:latin typeface="Calibri" panose="020F0502020204030204" pitchFamily="34" charset="0"/>
                <a:cs typeface="Calibri" panose="020F0502020204030204" pitchFamily="34" charset="0"/>
              </a:rPr>
              <a:t>Minimize squared distance (error) between </a:t>
            </a:r>
            <a:r>
              <a:rPr lang="en-CA" sz="1800" dirty="0" smtClean="0">
                <a:solidFill>
                  <a:schemeClr val="tx1"/>
                </a:solidFill>
                <a:latin typeface="Calibri" panose="020F0502020204030204" pitchFamily="34" charset="0"/>
                <a:cs typeface="Calibri" panose="020F0502020204030204" pitchFamily="34" charset="0"/>
              </a:rPr>
              <a:t>observed and predicted Y, the DV</a:t>
            </a: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CA" sz="1800" dirty="0" smtClean="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endParaRPr lang="en-CA" sz="18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CA" sz="1800" dirty="0" smtClean="0">
                <a:solidFill>
                  <a:schemeClr val="tx1"/>
                </a:solidFill>
                <a:latin typeface="Calibri" panose="020F0502020204030204" pitchFamily="34" charset="0"/>
                <a:cs typeface="Calibri" panose="020F0502020204030204" pitchFamily="34" charset="0"/>
              </a:rPr>
              <a:t>SSE: Sum of Square of Errors: Measure of variance in y which cannot be explained by x</a:t>
            </a:r>
          </a:p>
          <a:p>
            <a:pPr marL="1706865" lvl="3" indent="-365760">
              <a:lnSpc>
                <a:spcPct val="100000"/>
              </a:lnSpc>
              <a:spcBef>
                <a:spcPts val="0"/>
              </a:spcBef>
              <a:buClrTx/>
              <a:buSzPct val="80000"/>
              <a:buFont typeface="Courier New" panose="02070309020205020404" pitchFamily="49" charset="0"/>
              <a:buChar char="o"/>
            </a:pPr>
            <a:endParaRPr lang="en-CA" sz="1800" dirty="0" smtClean="0">
              <a:solidFill>
                <a:schemeClr val="tx1"/>
              </a:solidFill>
              <a:latin typeface="Calibri" panose="020F0502020204030204" pitchFamily="34" charset="0"/>
              <a:cs typeface="Calibri" panose="020F0502020204030204" pitchFamily="34" charset="0"/>
            </a:endParaRPr>
          </a:p>
          <a:p>
            <a:endParaRPr lang="en-CA" dirty="0"/>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pic>
        <p:nvPicPr>
          <p:cNvPr id="4" name="Google Shape;176;p30"/>
          <p:cNvPicPr preferRelativeResize="0"/>
          <p:nvPr/>
        </p:nvPicPr>
        <p:blipFill rotWithShape="1">
          <a:blip r:embed="rId2">
            <a:alphaModFix/>
          </a:blip>
          <a:srcRect l="839" t="6509" r="57544" b="16875"/>
          <a:stretch/>
        </p:blipFill>
        <p:spPr>
          <a:xfrm>
            <a:off x="7813964" y="1801092"/>
            <a:ext cx="3498734" cy="2807854"/>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2972536" y="3185657"/>
                <a:ext cx="2808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𝑆𝑆𝐸</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r>
                                    <a:rPr lang="en-US" b="0" i="1" smtClean="0">
                                      <a:latin typeface="Cambria Math" panose="02040503050406030204" pitchFamily="18" charset="0"/>
                                    </a:rPr>
                                    <m:t>𝑎</m:t>
                                  </m:r>
                                  <m:r>
                                    <a:rPr lang="en-CA" i="1">
                                      <a:latin typeface="Cambria Math" panose="02040503050406030204" pitchFamily="18" charset="0"/>
                                    </a:rPr>
                                    <m:t>+</m:t>
                                  </m:r>
                                  <m:r>
                                    <a:rPr lang="en-US" b="0" i="1" smtClean="0">
                                      <a:latin typeface="Cambria Math" panose="02040503050406030204" pitchFamily="18" charset="0"/>
                                    </a:rPr>
                                    <m:t>𝑏</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r>
                                <a:rPr lang="en-CA" b="0" i="1" smtClean="0">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972536" y="3185657"/>
                <a:ext cx="2808526" cy="7789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770908" y="4845614"/>
                <a:ext cx="3445165" cy="567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𝑐𝑜𝑣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e>
                          </m:nary>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nary>
                        </m:den>
                      </m:f>
                    </m:oMath>
                  </m:oMathPara>
                </a14:m>
                <a:endParaRPr lang="en-US" sz="1600" dirty="0">
                  <a:latin typeface="Calibri" panose="020F0502020204030204" pitchFamily="34" charset="0"/>
                  <a:cs typeface="Calibri" panose="020F050202020403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770908" y="4845614"/>
                <a:ext cx="3445165" cy="567271"/>
              </a:xfrm>
              <a:prstGeom prst="rect">
                <a:avLst/>
              </a:prstGeom>
              <a:blipFill>
                <a:blip r:embed="rId4"/>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91201" y="5586730"/>
                <a:ext cx="1358257" cy="246221"/>
              </a:xfrm>
              <a:prstGeom prst="rect">
                <a:avLst/>
              </a:prstGeom>
              <a:noFill/>
            </p:spPr>
            <p:txBody>
              <a:bodyPr wrap="none" lIns="0" tIns="0" rIns="0" bIns="0" rtlCol="0">
                <a:spAutoFit/>
              </a:bodyPr>
              <a:lstStyle/>
              <a:p>
                <a:r>
                  <a:rPr lang="en-CA" sz="1600" i="1" dirty="0" smtClean="0">
                    <a:latin typeface="Calibri" panose="020F0502020204030204" pitchFamily="34" charset="0"/>
                    <a:ea typeface="Cambria Math" panose="02040503050406030204" pitchFamily="18" charset="0"/>
                    <a:cs typeface="Calibri" panose="020F0502020204030204" pitchFamily="34" charset="0"/>
                  </a:rPr>
                  <a:t>b</a:t>
                </a:r>
                <a14:m>
                  <m:oMath xmlns:m="http://schemas.openxmlformats.org/officeDocument/2006/math">
                    <m:r>
                      <a:rPr lang="en-CA" sz="1600" b="0" i="1" smtClean="0">
                        <a:latin typeface="Cambria Math" panose="02040503050406030204" pitchFamily="18" charset="0"/>
                        <a:ea typeface="Cambria Math" panose="02040503050406030204" pitchFamily="18" charset="0"/>
                      </a:rPr>
                      <m:t>=</m:t>
                    </m:r>
                    <m:sSup>
                      <m:sSupPr>
                        <m:ctrlPr>
                          <a:rPr lang="en-CA" sz="1600" b="0" i="1" smtClean="0">
                            <a:latin typeface="Cambria Math" panose="02040503050406030204" pitchFamily="18" charset="0"/>
                            <a:ea typeface="Cambria Math" panose="02040503050406030204" pitchFamily="18" charset="0"/>
                          </a:rPr>
                        </m:ctrlPr>
                      </m:sSupPr>
                      <m:e>
                        <m:d>
                          <m:dPr>
                            <m:ctrlPr>
                              <a:rPr lang="en-CA" sz="1600" i="1">
                                <a:latin typeface="Cambria Math" panose="02040503050406030204" pitchFamily="18" charset="0"/>
                                <a:ea typeface="Cambria Math" panose="02040503050406030204" pitchFamily="18" charset="0"/>
                              </a:rPr>
                            </m:ctrlPr>
                          </m:dPr>
                          <m:e>
                            <m:sSup>
                              <m:sSupPr>
                                <m:ctrlPr>
                                  <a:rPr lang="en-CA" sz="1600" i="1">
                                    <a:latin typeface="Cambria Math" panose="02040503050406030204" pitchFamily="18" charset="0"/>
                                    <a:ea typeface="Cambria Math" panose="02040503050406030204" pitchFamily="18" charset="0"/>
                                  </a:rPr>
                                </m:ctrlPr>
                              </m:sSupPr>
                              <m:e>
                                <m:r>
                                  <a:rPr lang="en-CA" sz="1600" i="1">
                                    <a:latin typeface="Cambria Math" panose="02040503050406030204" pitchFamily="18" charset="0"/>
                                    <a:ea typeface="Cambria Math" panose="02040503050406030204" pitchFamily="18" charset="0"/>
                                  </a:rPr>
                                  <m:t>𝑋</m:t>
                                </m:r>
                              </m:e>
                              <m:sup>
                                <m:r>
                                  <a:rPr lang="en-CA" sz="1600" i="1">
                                    <a:latin typeface="Cambria Math" panose="02040503050406030204" pitchFamily="18" charset="0"/>
                                    <a:ea typeface="Cambria Math" panose="02040503050406030204" pitchFamily="18" charset="0"/>
                                  </a:rPr>
                                  <m:t>′</m:t>
                                </m:r>
                              </m:sup>
                            </m:sSup>
                            <m:r>
                              <a:rPr lang="en-CA" sz="1600" i="1">
                                <a:latin typeface="Cambria Math" panose="02040503050406030204" pitchFamily="18" charset="0"/>
                                <a:ea typeface="Cambria Math" panose="02040503050406030204" pitchFamily="18" charset="0"/>
                              </a:rPr>
                              <m:t>𝑋</m:t>
                            </m:r>
                          </m:e>
                        </m:d>
                      </m:e>
                      <m:sup>
                        <m:r>
                          <a:rPr lang="en-CA" sz="1600" b="0" i="1" smtClean="0">
                            <a:latin typeface="Cambria Math" panose="02040503050406030204" pitchFamily="18" charset="0"/>
                            <a:ea typeface="Cambria Math" panose="02040503050406030204" pitchFamily="18" charset="0"/>
                          </a:rPr>
                          <m:t>−1</m:t>
                        </m:r>
                      </m:sup>
                    </m:sSup>
                    <m:sSup>
                      <m:sSupPr>
                        <m:ctrlPr>
                          <a:rPr lang="en-CA" sz="1600" b="0" i="1" smtClean="0">
                            <a:latin typeface="Cambria Math" panose="02040503050406030204" pitchFamily="18" charset="0"/>
                            <a:ea typeface="Cambria Math" panose="02040503050406030204" pitchFamily="18" charset="0"/>
                          </a:rPr>
                        </m:ctrlPr>
                      </m:sSupPr>
                      <m:e>
                        <m:r>
                          <a:rPr lang="en-CA" sz="1600" b="0" i="1" smtClean="0">
                            <a:latin typeface="Cambria Math" panose="02040503050406030204" pitchFamily="18" charset="0"/>
                            <a:ea typeface="Cambria Math" panose="02040503050406030204" pitchFamily="18" charset="0"/>
                          </a:rPr>
                          <m:t>𝑋</m:t>
                        </m:r>
                      </m:e>
                      <m:sup>
                        <m:r>
                          <a:rPr lang="en-CA" sz="1600" b="0" i="1" smtClean="0">
                            <a:latin typeface="Cambria Math" panose="02040503050406030204" pitchFamily="18" charset="0"/>
                            <a:ea typeface="Cambria Math" panose="02040503050406030204" pitchFamily="18" charset="0"/>
                          </a:rPr>
                          <m:t>′</m:t>
                        </m:r>
                      </m:sup>
                    </m:sSup>
                    <m:r>
                      <a:rPr lang="en-CA" sz="1600" b="0" i="1" smtClean="0">
                        <a:latin typeface="Cambria Math" panose="02040503050406030204" pitchFamily="18" charset="0"/>
                        <a:ea typeface="Cambria Math" panose="02040503050406030204" pitchFamily="18" charset="0"/>
                      </a:rPr>
                      <m:t>𝑦</m:t>
                    </m:r>
                  </m:oMath>
                </a14:m>
                <a:endParaRPr lang="en-US" sz="16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891201" y="5586730"/>
                <a:ext cx="1358257" cy="246221"/>
              </a:xfrm>
              <a:prstGeom prst="rect">
                <a:avLst/>
              </a:prstGeom>
              <a:blipFill>
                <a:blip r:embed="rId5"/>
                <a:stretch>
                  <a:fillRect l="-8969" t="-24390" r="-3587" b="-48780"/>
                </a:stretch>
              </a:blipFill>
            </p:spPr>
            <p:txBody>
              <a:bodyPr/>
              <a:lstStyle/>
              <a:p>
                <a:r>
                  <a:rPr lang="en-US">
                    <a:noFill/>
                  </a:rPr>
                  <a:t> </a:t>
                </a:r>
              </a:p>
            </p:txBody>
          </p:sp>
        </mc:Fallback>
      </mc:AlternateContent>
    </p:spTree>
    <p:extLst>
      <p:ext uri="{BB962C8B-B14F-4D97-AF65-F5344CB8AC3E}">
        <p14:creationId xmlns:p14="http://schemas.microsoft.com/office/powerpoint/2010/main" val="12279318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a:t>
            </a:r>
            <a:r>
              <a:rPr lang="en" sz="3200" spc="0" dirty="0" smtClean="0">
                <a:solidFill>
                  <a:srgbClr val="0070C0"/>
                </a:solidFill>
                <a:latin typeface="Calibri" panose="020F0502020204030204" pitchFamily="34" charset="0"/>
                <a:cs typeface="Calibri" panose="020F0502020204030204" pitchFamily="34" charset="0"/>
                <a:sym typeface="EB Garamond"/>
              </a:rPr>
              <a:t>Estimation – ML algorithm </a:t>
            </a:r>
            <a:r>
              <a:rPr lang="en" sz="1800" spc="0" dirty="0" smtClean="0">
                <a:solidFill>
                  <a:srgbClr val="0070C0"/>
                </a:solidFill>
                <a:latin typeface="Calibri" panose="020F0502020204030204" pitchFamily="34" charset="0"/>
                <a:cs typeface="Calibri" panose="020F0502020204030204" pitchFamily="34" charset="0"/>
                <a:sym typeface="EB Garamond"/>
              </a:rPr>
              <a:t>(Gradient Descent, GDD) </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3609"/>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An </a:t>
            </a:r>
            <a:r>
              <a:rPr lang="en-US" sz="2400" dirty="0">
                <a:solidFill>
                  <a:schemeClr val="tx1"/>
                </a:solidFill>
                <a:latin typeface="Calibri" panose="020F0502020204030204" pitchFamily="34" charset="0"/>
                <a:cs typeface="Calibri" panose="020F0502020204030204" pitchFamily="34" charset="0"/>
                <a:sym typeface="EB Garamond"/>
              </a:rPr>
              <a:t>ML algorithm for linear regression has the following two objectives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“Learn</a:t>
            </a:r>
            <a:r>
              <a:rPr lang="en-US" sz="1800" dirty="0">
                <a:solidFill>
                  <a:schemeClr val="tx1"/>
                </a:solidFill>
                <a:latin typeface="Calibri" panose="020F0502020204030204" pitchFamily="34" charset="0"/>
                <a:cs typeface="Calibri" panose="020F0502020204030204" pitchFamily="34" charset="0"/>
                <a:sym typeface="EB Garamond"/>
              </a:rPr>
              <a:t>” the relationship between (x,y), i.e.,  </a:t>
            </a:r>
            <a:r>
              <a:rPr lang="en-US" sz="1800" dirty="0" smtClean="0">
                <a:solidFill>
                  <a:schemeClr val="tx1"/>
                </a:solidFill>
                <a:latin typeface="Calibri" panose="020F0502020204030204" pitchFamily="34" charset="0"/>
                <a:cs typeface="Calibri" panose="020F0502020204030204" pitchFamily="34" charset="0"/>
                <a:sym typeface="EB Garamond"/>
              </a:rPr>
              <a:t>make </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smtClean="0">
                <a:solidFill>
                  <a:schemeClr val="tx1"/>
                </a:solidFill>
                <a:latin typeface="Calibri" panose="020F0502020204030204" pitchFamily="34" charset="0"/>
                <a:cs typeface="Calibri" panose="020F0502020204030204" pitchFamily="34" charset="0"/>
                <a:sym typeface="EB Garamond"/>
              </a:rPr>
              <a:t>a </a:t>
            </a:r>
            <a:r>
              <a:rPr lang="en-US" sz="1800" dirty="0">
                <a:solidFill>
                  <a:schemeClr val="tx1"/>
                </a:solidFill>
                <a:latin typeface="Calibri" panose="020F0502020204030204" pitchFamily="34" charset="0"/>
                <a:cs typeface="Calibri" panose="020F0502020204030204" pitchFamily="34" charset="0"/>
                <a:sym typeface="EB Garamond"/>
              </a:rPr>
              <a:t>+ b </a:t>
            </a:r>
            <a:r>
              <a:rPr lang="en-US" sz="1800" dirty="0" smtClean="0">
                <a:solidFill>
                  <a:schemeClr val="tx1"/>
                </a:solidFill>
                <a:latin typeface="Calibri" panose="020F0502020204030204" pitchFamily="34" charset="0"/>
                <a:cs typeface="Calibri" panose="020F0502020204030204" pitchFamily="34" charset="0"/>
                <a:sym typeface="EB Garamond"/>
              </a:rPr>
              <a:t>x) or h(ϑ</a:t>
            </a:r>
            <a:r>
              <a:rPr lang="en-US" sz="1800" dirty="0">
                <a:solidFill>
                  <a:schemeClr val="tx1"/>
                </a:solidFill>
                <a:latin typeface="Calibri" panose="020F0502020204030204" pitchFamily="34" charset="0"/>
                <a:cs typeface="Calibri" panose="020F0502020204030204" pitchFamily="34" charset="0"/>
                <a:sym typeface="EB Garamond"/>
              </a:rPr>
              <a:t>) as close to y as </a:t>
            </a:r>
            <a:r>
              <a:rPr lang="en-US" sz="1800" dirty="0" smtClean="0">
                <a:solidFill>
                  <a:schemeClr val="tx1"/>
                </a:solidFill>
                <a:latin typeface="Calibri" panose="020F0502020204030204" pitchFamily="34" charset="0"/>
                <a:cs typeface="Calibri" panose="020F0502020204030204" pitchFamily="34" charset="0"/>
                <a:sym typeface="EB Garamond"/>
              </a:rPr>
              <a:t>possible</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sym typeface="EB Garamond"/>
              </a:rPr>
              <a:t>“</a:t>
            </a:r>
            <a:r>
              <a:rPr lang="en-US" sz="1800" dirty="0">
                <a:solidFill>
                  <a:schemeClr val="tx1"/>
                </a:solidFill>
                <a:latin typeface="Calibri" panose="020F0502020204030204" pitchFamily="34" charset="0"/>
                <a:cs typeface="Calibri" panose="020F0502020204030204" pitchFamily="34" charset="0"/>
                <a:sym typeface="EB Garamond"/>
              </a:rPr>
              <a:t>Predict” y based on the “learned” relationship and new values of x’s </a:t>
            </a:r>
          </a:p>
          <a:p>
            <a:pPr marL="1706865" lvl="3" indent="-365760">
              <a:lnSpc>
                <a:spcPct val="100000"/>
              </a:lnSpc>
              <a:spcBef>
                <a:spcPts val="0"/>
              </a:spcBef>
              <a:buClrTx/>
              <a:buSzPct val="80000"/>
              <a:buFont typeface="Courier New" panose="02070309020205020404" pitchFamily="49" charset="0"/>
              <a:buChar char="o"/>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 other words, we make the algorithm “learn” the relationship between (x,y) so it can make predictions about y for new values of x’s </a:t>
            </a:r>
          </a:p>
          <a:p>
            <a:pPr marL="1706865" lvl="3" indent="-365760">
              <a:lnSpc>
                <a:spcPct val="100000"/>
              </a:lnSpc>
              <a:spcBef>
                <a:spcPts val="0"/>
              </a:spcBef>
              <a:buClrTx/>
              <a:buSzPct val="80000"/>
              <a:buFont typeface="Courier New" panose="02070309020205020404" pitchFamily="49" charset="0"/>
              <a:buChar char="o"/>
            </a:pPr>
            <a:endParaRPr lang="en-US" sz="2400" dirty="0" smtClean="0">
              <a:solidFill>
                <a:schemeClr val="tx1"/>
              </a:solidFill>
              <a:latin typeface="Calibri" panose="020F0502020204030204" pitchFamily="34" charset="0"/>
              <a:cs typeface="Calibri" panose="020F0502020204030204" pitchFamily="34" charset="0"/>
              <a:sym typeface="EB Garamond"/>
            </a:endParaRPr>
          </a:p>
          <a:p>
            <a:endParaRPr lang="en-CA" dirty="0">
              <a:solidFill>
                <a:schemeClr val="tx1"/>
              </a:solidFill>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687031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using ML algorithm – Key terminology</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sym typeface="EB Garamond"/>
              </a:rPr>
              <a:t>Model </a:t>
            </a:r>
            <a:r>
              <a:rPr lang="en-US" dirty="0">
                <a:solidFill>
                  <a:schemeClr val="tx1"/>
                </a:solidFill>
                <a:latin typeface="Calibri" panose="020F0502020204030204" pitchFamily="34" charset="0"/>
                <a:cs typeface="Calibri" panose="020F0502020204030204" pitchFamily="34" charset="0"/>
                <a:sym typeface="EB Garamond"/>
              </a:rPr>
              <a:t>y=h(ϑ)=a₀+b₂x₁+b₂x₂+𝜖 is called “</a:t>
            </a:r>
            <a:r>
              <a:rPr lang="en-US" b="1" dirty="0">
                <a:solidFill>
                  <a:schemeClr val="tx1"/>
                </a:solidFill>
                <a:latin typeface="Calibri" panose="020F0502020204030204" pitchFamily="34" charset="0"/>
                <a:cs typeface="Calibri" panose="020F0502020204030204" pitchFamily="34" charset="0"/>
                <a:sym typeface="EB Garamond"/>
              </a:rPr>
              <a:t>hypothesis</a:t>
            </a:r>
            <a:r>
              <a:rPr lang="en-US" dirty="0">
                <a:solidFill>
                  <a:schemeClr val="tx1"/>
                </a:solidFill>
                <a:latin typeface="Calibri" panose="020F0502020204030204" pitchFamily="34" charset="0"/>
                <a:cs typeface="Calibri" panose="020F0502020204030204" pitchFamily="34" charset="0"/>
                <a:sym typeface="EB Garamond"/>
              </a:rPr>
              <a:t>”, i.e., we are </a:t>
            </a:r>
            <a:r>
              <a:rPr lang="en-US" dirty="0">
                <a:solidFill>
                  <a:schemeClr val="tx1"/>
                </a:solidFill>
                <a:latin typeface="Calibri" panose="020F0502020204030204" pitchFamily="34" charset="0"/>
                <a:cs typeface="Calibri" panose="020F0502020204030204" pitchFamily="34" charset="0"/>
              </a:rPr>
              <a:t>hypothesizing</a:t>
            </a:r>
            <a:r>
              <a:rPr lang="en-US" dirty="0">
                <a:solidFill>
                  <a:schemeClr val="tx1"/>
                </a:solidFill>
                <a:latin typeface="Calibri" panose="020F0502020204030204" pitchFamily="34" charset="0"/>
                <a:cs typeface="Calibri" panose="020F0502020204030204" pitchFamily="34" charset="0"/>
                <a:sym typeface="EB Garamond"/>
              </a:rPr>
              <a:t> how (x,y) are related, i.e., in this case linear relationship between (x,y)</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err="1">
                <a:solidFill>
                  <a:schemeClr val="tx1"/>
                </a:solidFill>
                <a:latin typeface="Calibri" panose="020F0502020204030204" pitchFamily="34" charset="0"/>
                <a:cs typeface="Calibri" panose="020F0502020204030204" pitchFamily="34" charset="0"/>
                <a:sym typeface="EB Garamond"/>
              </a:rPr>
              <a:t>ϑ’s</a:t>
            </a:r>
            <a:r>
              <a:rPr lang="en-US" dirty="0">
                <a:solidFill>
                  <a:schemeClr val="tx1"/>
                </a:solidFill>
                <a:latin typeface="Calibri" panose="020F0502020204030204" pitchFamily="34" charset="0"/>
                <a:cs typeface="Calibri" panose="020F0502020204030204" pitchFamily="34" charset="0"/>
                <a:sym typeface="EB Garamond"/>
              </a:rPr>
              <a:t> are model </a:t>
            </a:r>
            <a:r>
              <a:rPr lang="en-US" b="1" dirty="0">
                <a:solidFill>
                  <a:schemeClr val="tx1"/>
                </a:solidFill>
                <a:latin typeface="Calibri" panose="020F0502020204030204" pitchFamily="34" charset="0"/>
                <a:cs typeface="Calibri" panose="020F0502020204030204" pitchFamily="34" charset="0"/>
                <a:sym typeface="EB Garamond"/>
              </a:rPr>
              <a:t>parameters</a:t>
            </a:r>
            <a:r>
              <a:rPr lang="en-US" dirty="0">
                <a:solidFill>
                  <a:schemeClr val="tx1"/>
                </a:solidFill>
                <a:latin typeface="Calibri" panose="020F0502020204030204" pitchFamily="34" charset="0"/>
                <a:cs typeface="Calibri" panose="020F0502020204030204" pitchFamily="34" charset="0"/>
                <a:sym typeface="EB Garamond"/>
              </a:rPr>
              <a:t>. And it is a (k x 1) vector, where k= number of parameters</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x’s are </a:t>
            </a:r>
            <a:r>
              <a:rPr lang="en-US" b="1" dirty="0">
                <a:solidFill>
                  <a:schemeClr val="tx1"/>
                </a:solidFill>
                <a:latin typeface="Calibri" panose="020F0502020204030204" pitchFamily="34" charset="0"/>
                <a:cs typeface="Calibri" panose="020F0502020204030204" pitchFamily="34" charset="0"/>
                <a:sym typeface="EB Garamond"/>
              </a:rPr>
              <a:t>features</a:t>
            </a:r>
            <a:r>
              <a:rPr lang="en-US" dirty="0">
                <a:solidFill>
                  <a:schemeClr val="tx1"/>
                </a:solidFill>
                <a:latin typeface="Calibri" panose="020F0502020204030204" pitchFamily="34" charset="0"/>
                <a:cs typeface="Calibri" panose="020F0502020204030204" pitchFamily="34" charset="0"/>
                <a:sym typeface="EB Garamond"/>
              </a:rPr>
              <a:t>. x is a (k x n) matrix where n= number of observations, x₀=1</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Training sample: the sample we use to “train” our ML algorithm</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Test sample: the sample we use to “test” our “trained” algorithm! </a:t>
            </a:r>
          </a:p>
          <a:p>
            <a:pPr marL="914400" lvl="1" indent="-365760">
              <a:lnSpc>
                <a:spcPct val="100000"/>
              </a:lnSpc>
              <a:spcBef>
                <a:spcPts val="0"/>
              </a:spcBef>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n₀= training sample, n₁= test sample; n₀ + n₁ = </a:t>
            </a:r>
            <a:r>
              <a:rPr lang="en-US" dirty="0" smtClean="0">
                <a:solidFill>
                  <a:schemeClr val="tx1"/>
                </a:solidFill>
                <a:latin typeface="Calibri" panose="020F0502020204030204" pitchFamily="34" charset="0"/>
                <a:cs typeface="Calibri" panose="020F0502020204030204" pitchFamily="34" charset="0"/>
                <a:sym typeface="EB Garamond"/>
              </a:rPr>
              <a:t>n = total </a:t>
            </a:r>
            <a:r>
              <a:rPr lang="en-US" dirty="0">
                <a:solidFill>
                  <a:schemeClr val="tx1"/>
                </a:solidFill>
                <a:latin typeface="Calibri" panose="020F0502020204030204" pitchFamily="34" charset="0"/>
                <a:cs typeface="Calibri" panose="020F0502020204030204" pitchFamily="34" charset="0"/>
                <a:sym typeface="EB Garamond"/>
              </a:rPr>
              <a:t>sample size</a:t>
            </a:r>
          </a:p>
        </p:txBody>
      </p:sp>
    </p:spTree>
    <p:extLst>
      <p:ext uri="{BB962C8B-B14F-4D97-AF65-F5344CB8AC3E}">
        <p14:creationId xmlns:p14="http://schemas.microsoft.com/office/powerpoint/2010/main" val="1432613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Regression Estimation </a:t>
            </a:r>
            <a:r>
              <a:rPr lang="en" sz="3200" spc="0" dirty="0" smtClean="0">
                <a:solidFill>
                  <a:srgbClr val="0070C0"/>
                </a:solidFill>
                <a:latin typeface="Calibri" panose="020F0502020204030204" pitchFamily="34" charset="0"/>
                <a:cs typeface="Calibri" panose="020F0502020204030204" pitchFamily="34" charset="0"/>
                <a:sym typeface="EB Garamond"/>
              </a:rPr>
              <a:t>– Closed form vs ML algorithm</a:t>
            </a:r>
            <a:endParaRPr lang="en-US" sz="3200" spc="0" dirty="0">
              <a:solidFill>
                <a:srgbClr val="0070C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rotWithShape="1">
          <a:blip r:embed="rId2"/>
          <a:srcRect l="70265"/>
          <a:stretch/>
        </p:blipFill>
        <p:spPr>
          <a:xfrm>
            <a:off x="7610065" y="2345913"/>
            <a:ext cx="2974807" cy="386667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393118" y="2520639"/>
                <a:ext cx="2808526" cy="778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𝑆𝑆𝐸</m:t>
                      </m:r>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r>
                                    <a:rPr lang="en-US" b="0" i="1" smtClean="0">
                                      <a:latin typeface="Cambria Math" panose="02040503050406030204" pitchFamily="18" charset="0"/>
                                    </a:rPr>
                                    <m:t>𝑎</m:t>
                                  </m:r>
                                  <m:r>
                                    <a:rPr lang="en-CA" i="1">
                                      <a:latin typeface="Cambria Math" panose="02040503050406030204" pitchFamily="18" charset="0"/>
                                    </a:rPr>
                                    <m:t>+</m:t>
                                  </m:r>
                                  <m:r>
                                    <a:rPr lang="en-US" b="0" i="1" smtClean="0">
                                      <a:latin typeface="Cambria Math" panose="02040503050406030204" pitchFamily="18" charset="0"/>
                                    </a:rPr>
                                    <m:t>𝑏</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e>
                              </m:d>
                              <m:r>
                                <a:rPr lang="en-CA" b="0" i="1" smtClean="0">
                                  <a:latin typeface="Cambria Math" panose="02040503050406030204" pitchFamily="18" charset="0"/>
                                </a:rPr>
                                <m:t>)</m:t>
                              </m:r>
                            </m:e>
                            <m:sup>
                              <m:r>
                                <a:rPr lang="en-CA" b="0" i="1" smtClean="0">
                                  <a:latin typeface="Cambria Math" panose="02040503050406030204" pitchFamily="18" charset="0"/>
                                </a:rPr>
                                <m:t>2</m:t>
                              </m:r>
                            </m:sup>
                          </m:sSup>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393118" y="2520639"/>
                <a:ext cx="2808526" cy="7789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97280" y="4082849"/>
                <a:ext cx="3493194" cy="5672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𝑐𝑜𝑣</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𝑦</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e>
                          </m:nary>
                        </m:num>
                        <m:den>
                          <m:nary>
                            <m:naryPr>
                              <m:chr m:val="∑"/>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𝑁</m:t>
                              </m:r>
                            </m:sup>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𝑥</m:t>
                                      </m:r>
                                    </m:e>
                                  </m:acc>
                                  <m:r>
                                    <a:rPr lang="en-US" sz="1600" b="0" i="1" smtClean="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e>
                          </m:nary>
                        </m:den>
                      </m:f>
                    </m:oMath>
                  </m:oMathPara>
                </a14:m>
                <a:endParaRPr lang="en-US" sz="1600" dirty="0">
                  <a:latin typeface="Calibri" panose="020F0502020204030204" pitchFamily="34" charset="0"/>
                  <a:cs typeface="Calibri" panose="020F050202020403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097280" y="4082849"/>
                <a:ext cx="3493194" cy="567271"/>
              </a:xfrm>
              <a:prstGeom prst="rect">
                <a:avLst/>
              </a:prstGeom>
              <a:blipFill>
                <a:blip r:embed="rId4"/>
                <a:stretch>
                  <a:fillRect/>
                </a:stretch>
              </a:blipFill>
            </p:spPr>
            <p:txBody>
              <a:bodyPr/>
              <a:lstStyle/>
              <a:p>
                <a:r>
                  <a:rPr lang="en-US">
                    <a:noFill/>
                  </a:rPr>
                  <a:t> </a:t>
                </a:r>
              </a:p>
            </p:txBody>
          </p:sp>
        </mc:Fallback>
      </mc:AlternateContent>
      <p:sp>
        <p:nvSpPr>
          <p:cNvPr id="8" name="TextBox 7"/>
          <p:cNvSpPr txBox="1"/>
          <p:nvPr/>
        </p:nvSpPr>
        <p:spPr>
          <a:xfrm>
            <a:off x="1672746" y="1976581"/>
            <a:ext cx="2127442" cy="369332"/>
          </a:xfrm>
          <a:prstGeom prst="rect">
            <a:avLst/>
          </a:prstGeom>
          <a:noFill/>
        </p:spPr>
        <p:txBody>
          <a:bodyPr wrap="none" rtlCol="0">
            <a:spAutoFit/>
          </a:bodyPr>
          <a:lstStyle/>
          <a:p>
            <a:r>
              <a:rPr lang="en-US" dirty="0" smtClean="0"/>
              <a:t>Closed form solution</a:t>
            </a:r>
            <a:endParaRPr lang="en-US" dirty="0"/>
          </a:p>
        </p:txBody>
      </p:sp>
      <p:sp>
        <p:nvSpPr>
          <p:cNvPr id="9" name="TextBox 8"/>
          <p:cNvSpPr txBox="1"/>
          <p:nvPr/>
        </p:nvSpPr>
        <p:spPr>
          <a:xfrm>
            <a:off x="7745655" y="1737360"/>
            <a:ext cx="1441420" cy="369332"/>
          </a:xfrm>
          <a:prstGeom prst="rect">
            <a:avLst/>
          </a:prstGeom>
          <a:noFill/>
        </p:spPr>
        <p:txBody>
          <a:bodyPr wrap="none" rtlCol="0">
            <a:spAutoFit/>
          </a:bodyPr>
          <a:lstStyle/>
          <a:p>
            <a:r>
              <a:rPr lang="en-US" dirty="0" smtClean="0"/>
              <a:t>ML algorithm</a:t>
            </a:r>
            <a:endParaRPr lang="en-US" dirty="0"/>
          </a:p>
        </p:txBody>
      </p:sp>
    </p:spTree>
    <p:extLst>
      <p:ext uri="{BB962C8B-B14F-4D97-AF65-F5344CB8AC3E}">
        <p14:creationId xmlns:p14="http://schemas.microsoft.com/office/powerpoint/2010/main" val="2226122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Suppose you </a:t>
            </a:r>
            <a:r>
              <a:rPr lang="en-US" sz="2400" dirty="0">
                <a:solidFill>
                  <a:schemeClr val="tx1"/>
                </a:solidFill>
                <a:latin typeface="Calibri" panose="020F0502020204030204" pitchFamily="34" charset="0"/>
                <a:cs typeface="Calibri" panose="020F0502020204030204" pitchFamily="34" charset="0"/>
                <a:sym typeface="EB Garamond"/>
              </a:rPr>
              <a:t>have data on n=800 individuals on wages, education, experience and gender. In addition, you have information on </a:t>
            </a:r>
            <a:r>
              <a:rPr lang="en-US" sz="2400" dirty="0" smtClean="0">
                <a:solidFill>
                  <a:schemeClr val="tx1"/>
                </a:solidFill>
                <a:latin typeface="Calibri" panose="020F0502020204030204" pitchFamily="34" charset="0"/>
                <a:cs typeface="Calibri" panose="020F0502020204030204" pitchFamily="34" charset="0"/>
                <a:sym typeface="EB Garamond"/>
              </a:rPr>
              <a:t>individual’s marijuana </a:t>
            </a:r>
            <a:r>
              <a:rPr lang="en-US" sz="2400" dirty="0">
                <a:solidFill>
                  <a:schemeClr val="tx1"/>
                </a:solidFill>
                <a:latin typeface="Calibri" panose="020F0502020204030204" pitchFamily="34" charset="0"/>
                <a:cs typeface="Calibri" panose="020F0502020204030204" pitchFamily="34" charset="0"/>
                <a:sym typeface="EB Garamond"/>
              </a:rPr>
              <a:t>use </a:t>
            </a:r>
            <a:r>
              <a:rPr lang="en-US" sz="2400" dirty="0" smtClean="0">
                <a:solidFill>
                  <a:schemeClr val="tx1"/>
                </a:solidFill>
                <a:latin typeface="Calibri" panose="020F0502020204030204" pitchFamily="34" charset="0"/>
                <a:cs typeface="Calibri" panose="020F0502020204030204" pitchFamily="34" charset="0"/>
                <a:sym typeface="EB Garamond"/>
              </a:rPr>
              <a:t>(coded as 0= No to marijuana use, 1= Yes to marijuana use)</a:t>
            </a: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a:t>
            </a:r>
            <a:r>
              <a:rPr lang="en-US" sz="2400" dirty="0" smtClean="0">
                <a:solidFill>
                  <a:schemeClr val="tx1"/>
                </a:solidFill>
                <a:latin typeface="Calibri" panose="020F0502020204030204" pitchFamily="34" charset="0"/>
                <a:cs typeface="Calibri" panose="020F0502020204030204" pitchFamily="34" charset="0"/>
                <a:sym typeface="EB Garamond"/>
              </a:rPr>
              <a:t>would you </a:t>
            </a:r>
            <a:r>
              <a:rPr lang="en-US" sz="2400" dirty="0">
                <a:solidFill>
                  <a:schemeClr val="tx1"/>
                </a:solidFill>
                <a:latin typeface="Calibri" panose="020F0502020204030204" pitchFamily="34" charset="0"/>
                <a:cs typeface="Calibri" panose="020F0502020204030204" pitchFamily="34" charset="0"/>
                <a:sym typeface="EB Garamond"/>
              </a:rPr>
              <a:t>write a regression equation which allow you to estimate effect of marijuana on wages?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How do you test if marijuana usage has different effects on wages for men vs women?</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243268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8284"/>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Suppose you </a:t>
            </a:r>
            <a:r>
              <a:rPr lang="en-US" sz="2400" dirty="0">
                <a:solidFill>
                  <a:schemeClr val="tx1"/>
                </a:solidFill>
                <a:latin typeface="Calibri" panose="020F0502020204030204" pitchFamily="34" charset="0"/>
                <a:cs typeface="Calibri" panose="020F0502020204030204" pitchFamily="34" charset="0"/>
                <a:sym typeface="EB Garamond"/>
              </a:rPr>
              <a:t>are an investment analyst at a boutique firm in downtown Toronto.  One of your clients loves investing in gold and thinks gold provides the best hedging against inflation. The client reached out to you for advice and provided you with the following data</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Is your client’s belief correct, i.e., gold being the best hedge against inflation? </a:t>
            </a:r>
          </a:p>
        </p:txBody>
      </p:sp>
    </p:spTree>
    <p:extLst>
      <p:ext uri="{BB962C8B-B14F-4D97-AF65-F5344CB8AC3E}">
        <p14:creationId xmlns:p14="http://schemas.microsoft.com/office/powerpoint/2010/main" val="564561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Questions – Regression</a:t>
            </a:r>
            <a:endParaRPr lang="en-US" sz="3200" spc="0" dirty="0">
              <a:solidFill>
                <a:srgbClr val="0070C0"/>
              </a:solidFill>
              <a:latin typeface="Calibri" panose="020F0502020204030204" pitchFamily="34" charset="0"/>
              <a:cs typeface="Calibri" panose="020F0502020204030204" pitchFamily="34" charset="0"/>
            </a:endParaRPr>
          </a:p>
        </p:txBody>
      </p:sp>
      <p:graphicFrame>
        <p:nvGraphicFramePr>
          <p:cNvPr id="5" name="Google Shape;194;p33"/>
          <p:cNvGraphicFramePr/>
          <p:nvPr>
            <p:extLst/>
          </p:nvPr>
        </p:nvGraphicFramePr>
        <p:xfrm>
          <a:off x="1739584" y="2024107"/>
          <a:ext cx="7468200" cy="4236720"/>
        </p:xfrm>
        <a:graphic>
          <a:graphicData uri="http://schemas.openxmlformats.org/drawingml/2006/table">
            <a:tbl>
              <a:tblPr>
                <a:noFill/>
              </a:tblPr>
              <a:tblGrid>
                <a:gridCol w="1867050">
                  <a:extLst>
                    <a:ext uri="{9D8B030D-6E8A-4147-A177-3AD203B41FA5}">
                      <a16:colId xmlns:a16="http://schemas.microsoft.com/office/drawing/2014/main" val="20000"/>
                    </a:ext>
                  </a:extLst>
                </a:gridCol>
                <a:gridCol w="1867050">
                  <a:extLst>
                    <a:ext uri="{9D8B030D-6E8A-4147-A177-3AD203B41FA5}">
                      <a16:colId xmlns:a16="http://schemas.microsoft.com/office/drawing/2014/main" val="20001"/>
                    </a:ext>
                  </a:extLst>
                </a:gridCol>
                <a:gridCol w="1867050">
                  <a:extLst>
                    <a:ext uri="{9D8B030D-6E8A-4147-A177-3AD203B41FA5}">
                      <a16:colId xmlns:a16="http://schemas.microsoft.com/office/drawing/2014/main" val="20002"/>
                    </a:ext>
                  </a:extLst>
                </a:gridCol>
                <a:gridCol w="1867050">
                  <a:extLst>
                    <a:ext uri="{9D8B030D-6E8A-4147-A177-3AD203B41FA5}">
                      <a16:colId xmlns:a16="http://schemas.microsoft.com/office/drawing/2014/main" val="20003"/>
                    </a:ext>
                  </a:extLst>
                </a:gridCol>
              </a:tblGrid>
              <a:tr h="100000">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Year</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Gold Price (Index)</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TSE (Index)</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400" b="1" dirty="0">
                          <a:latin typeface="Calibri" panose="020F0502020204030204" pitchFamily="34" charset="0"/>
                          <a:ea typeface="EB Garamond"/>
                          <a:cs typeface="Calibri" panose="020F0502020204030204" pitchFamily="34" charset="0"/>
                          <a:sym typeface="EB Garamond"/>
                        </a:rPr>
                        <a:t>Consumer Price Index (Inflation)</a:t>
                      </a:r>
                      <a:endParaRPr sz="14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07600">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2003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148.0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53.7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60.6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07600">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2004</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193.4</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53.7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65.2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307.6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58.3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72.6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612.5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68.1</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82.4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459.6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74.0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90.9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376.0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68.9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96.5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2009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423.8</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92.6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99.6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360.3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92.5</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103.9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2011</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317.3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108.9</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107.6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2012</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376.9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136.0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109.6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446.5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161.7</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113.6</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2014</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436.9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149.9</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118.3</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381.3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180.0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124.0</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3"/>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2016</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384.1</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183.5</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130.7</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4"/>
                  </a:ext>
                </a:extLst>
              </a:tr>
              <a:tr h="207600">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2017</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362.0</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a:latin typeface="Calibri" panose="020F0502020204030204" pitchFamily="34" charset="0"/>
                          <a:ea typeface="EB Garamond"/>
                          <a:cs typeface="Calibri" panose="020F0502020204030204" pitchFamily="34" charset="0"/>
                          <a:sym typeface="EB Garamond"/>
                        </a:rPr>
                        <a:t>206.3</a:t>
                      </a:r>
                      <a:endParaRPr sz="140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400" dirty="0">
                          <a:latin typeface="Calibri" panose="020F0502020204030204" pitchFamily="34" charset="0"/>
                          <a:ea typeface="EB Garamond"/>
                          <a:cs typeface="Calibri" panose="020F0502020204030204" pitchFamily="34" charset="0"/>
                          <a:sym typeface="EB Garamond"/>
                        </a:rPr>
                        <a:t>136.2</a:t>
                      </a:r>
                      <a:endParaRPr sz="14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64713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 Housing Data</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1600" dirty="0">
                <a:solidFill>
                  <a:schemeClr val="tx1"/>
                </a:solidFill>
                <a:latin typeface="Calibri" panose="020F0502020204030204" pitchFamily="34" charset="0"/>
                <a:cs typeface="Calibri" panose="020F0502020204030204" pitchFamily="34" charset="0"/>
                <a:sym typeface="EB Garamond"/>
              </a:rPr>
              <a:t>Each record in the database describes a Boston suburb or town. The data was drawn from the Boston Standard Metropolitan Statistical Area (</a:t>
            </a:r>
            <a:r>
              <a:rPr lang="en-US" sz="1600" dirty="0" err="1">
                <a:solidFill>
                  <a:schemeClr val="tx1"/>
                </a:solidFill>
                <a:latin typeface="Calibri" panose="020F0502020204030204" pitchFamily="34" charset="0"/>
                <a:cs typeface="Calibri" panose="020F0502020204030204" pitchFamily="34" charset="0"/>
                <a:sym typeface="EB Garamond"/>
              </a:rPr>
              <a:t>SMSA</a:t>
            </a:r>
            <a:r>
              <a:rPr lang="en-US" sz="1600" dirty="0">
                <a:solidFill>
                  <a:schemeClr val="tx1"/>
                </a:solidFill>
                <a:latin typeface="Calibri" panose="020F0502020204030204" pitchFamily="34" charset="0"/>
                <a:cs typeface="Calibri" panose="020F0502020204030204" pitchFamily="34" charset="0"/>
                <a:sym typeface="EB Garamond"/>
              </a:rPr>
              <a:t>) in 1970. The attributes are defined as follows (taken from the UCI Machine Learning Repository</a:t>
            </a:r>
            <a:r>
              <a:rPr lang="en-US" sz="1600" dirty="0" smtClean="0">
                <a:solidFill>
                  <a:schemeClr val="tx1"/>
                </a:solidFill>
                <a:latin typeface="Calibri" panose="020F0502020204030204" pitchFamily="34" charset="0"/>
                <a:cs typeface="Calibri" panose="020F0502020204030204" pitchFamily="34" charset="0"/>
                <a:sym typeface="EB Garamond"/>
              </a:rPr>
              <a:t>):</a:t>
            </a:r>
          </a:p>
          <a:p>
            <a:pPr marL="914400" lvl="1" indent="-365760">
              <a:lnSpc>
                <a:spcPct val="100000"/>
              </a:lnSpc>
              <a:spcBef>
                <a:spcPts val="0"/>
              </a:spcBef>
              <a:buClrTx/>
              <a:buSzPct val="10000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sym typeface="EB Garamond"/>
              </a:rPr>
              <a:t>Key quesiton: </a:t>
            </a:r>
            <a:r>
              <a:rPr lang="en-US" sz="1600" dirty="0">
                <a:solidFill>
                  <a:srgbClr val="000000"/>
                </a:solidFill>
                <a:latin typeface="Calibri" panose="020F0502020204030204" pitchFamily="34" charset="0"/>
                <a:ea typeface="EB Garamond"/>
                <a:cs typeface="Calibri" panose="020F0502020204030204" pitchFamily="34" charset="0"/>
                <a:sym typeface="EB Garamond"/>
              </a:rPr>
              <a:t>How can we predict the </a:t>
            </a:r>
            <a:r>
              <a:rPr lang="en-US" sz="1600" dirty="0" err="1">
                <a:solidFill>
                  <a:srgbClr val="000000"/>
                </a:solidFill>
                <a:latin typeface="Calibri" panose="020F0502020204030204" pitchFamily="34" charset="0"/>
                <a:ea typeface="EB Garamond"/>
                <a:cs typeface="Calibri" panose="020F0502020204030204" pitchFamily="34" charset="0"/>
                <a:sym typeface="EB Garamond"/>
              </a:rPr>
              <a:t>MEDV</a:t>
            </a:r>
            <a:r>
              <a:rPr lang="en-US" sz="1600" dirty="0">
                <a:solidFill>
                  <a:srgbClr val="000000"/>
                </a:solidFill>
                <a:latin typeface="Calibri" panose="020F0502020204030204" pitchFamily="34" charset="0"/>
                <a:ea typeface="EB Garamond"/>
                <a:cs typeface="Calibri" panose="020F0502020204030204" pitchFamily="34" charset="0"/>
                <a:sym typeface="EB Garamond"/>
              </a:rPr>
              <a:t> (Median value of owner-occupied homes in $1000s) using all or some of the thirteen predictors or IVs</a:t>
            </a:r>
            <a:r>
              <a:rPr lang="en-US" sz="1600" dirty="0" smtClean="0">
                <a:solidFill>
                  <a:srgbClr val="000000"/>
                </a:solidFill>
                <a:latin typeface="Calibri" panose="020F0502020204030204" pitchFamily="34" charset="0"/>
                <a:ea typeface="EB Garamond"/>
                <a:cs typeface="Calibri" panose="020F0502020204030204" pitchFamily="34" charset="0"/>
                <a:sym typeface="EB Garamond"/>
              </a:rPr>
              <a:t>? (</a:t>
            </a:r>
            <a:r>
              <a:rPr lang="en-US" sz="1600" b="1" dirty="0" smtClean="0">
                <a:solidFill>
                  <a:srgbClr val="000000"/>
                </a:solidFill>
                <a:latin typeface="Calibri" panose="020F0502020204030204" pitchFamily="34" charset="0"/>
                <a:ea typeface="EB Garamond"/>
                <a:cs typeface="Calibri" panose="020F0502020204030204" pitchFamily="34" charset="0"/>
                <a:sym typeface="EB Garamond"/>
              </a:rPr>
              <a:t>Data: </a:t>
            </a:r>
            <a:r>
              <a:rPr lang="en-US" sz="1600" b="1" dirty="0" smtClean="0">
                <a:solidFill>
                  <a:schemeClr val="tx1"/>
                </a:solidFill>
                <a:latin typeface="Calibri" panose="020F0502020204030204" pitchFamily="34" charset="0"/>
                <a:cs typeface="Calibri" panose="020F0502020204030204" pitchFamily="34" charset="0"/>
                <a:sym typeface="EB Garamond"/>
              </a:rPr>
              <a:t>HousingData.txt </a:t>
            </a:r>
            <a:r>
              <a:rPr lang="en-US" sz="1600" dirty="0" smtClean="0">
                <a:solidFill>
                  <a:schemeClr val="tx1"/>
                </a:solidFill>
                <a:latin typeface="Calibri" panose="020F0502020204030204" pitchFamily="34" charset="0"/>
                <a:cs typeface="Calibri" panose="020F0502020204030204" pitchFamily="34" charset="0"/>
                <a:sym typeface="EB Garamond"/>
              </a:rPr>
              <a:t>and the code file)</a:t>
            </a:r>
            <a:endParaRPr lang="en-US" dirty="0">
              <a:solidFill>
                <a:schemeClr val="tx1"/>
              </a:solidFill>
              <a:latin typeface="Calibri" panose="020F0502020204030204" pitchFamily="34" charset="0"/>
              <a:cs typeface="Calibri" panose="020F0502020204030204" pitchFamily="34" charset="0"/>
              <a:sym typeface="EB Garamond"/>
            </a:endParaRPr>
          </a:p>
          <a:p>
            <a:pPr marL="1706865" lvl="3" indent="-365760">
              <a:lnSpc>
                <a:spcPct val="100000"/>
              </a:lnSpc>
              <a:spcBef>
                <a:spcPts val="0"/>
              </a:spcBef>
              <a:buClrTx/>
              <a:buSzPct val="80000"/>
              <a:buFont typeface="+mj-lt"/>
              <a:buAutoNum type="arabicPeriod"/>
            </a:pPr>
            <a:r>
              <a:rPr lang="en-US" sz="1200" dirty="0" err="1" smtClean="0">
                <a:solidFill>
                  <a:schemeClr val="tx1"/>
                </a:solidFill>
                <a:latin typeface="Calibri" panose="020F0502020204030204" pitchFamily="34" charset="0"/>
                <a:cs typeface="Calibri" panose="020F0502020204030204" pitchFamily="34" charset="0"/>
                <a:sym typeface="EB Garamond"/>
              </a:rPr>
              <a:t>CRIM</a:t>
            </a:r>
            <a:r>
              <a:rPr lang="en-US" sz="1200" dirty="0" smtClean="0">
                <a:solidFill>
                  <a:schemeClr val="tx1"/>
                </a:solidFill>
                <a:latin typeface="Calibri" panose="020F0502020204030204" pitchFamily="34" charset="0"/>
                <a:cs typeface="Calibri" panose="020F0502020204030204" pitchFamily="34" charset="0"/>
                <a:sym typeface="EB Garamond"/>
              </a:rPr>
              <a:t> </a:t>
            </a:r>
            <a:r>
              <a:rPr lang="en-US" sz="1200" dirty="0">
                <a:solidFill>
                  <a:schemeClr val="tx1"/>
                </a:solidFill>
                <a:latin typeface="Calibri" panose="020F0502020204030204" pitchFamily="34" charset="0"/>
                <a:cs typeface="Calibri" panose="020F0502020204030204" pitchFamily="34" charset="0"/>
                <a:sym typeface="EB Garamond"/>
              </a:rPr>
              <a:t>per capita crime rate by town</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ZN </a:t>
            </a:r>
            <a:r>
              <a:rPr lang="en-US" sz="1200" dirty="0">
                <a:solidFill>
                  <a:schemeClr val="tx1"/>
                </a:solidFill>
                <a:latin typeface="Calibri" panose="020F0502020204030204" pitchFamily="34" charset="0"/>
                <a:cs typeface="Calibri" panose="020F0502020204030204" pitchFamily="34" charset="0"/>
                <a:sym typeface="EB Garamond"/>
              </a:rPr>
              <a:t>proportion of residential land zoned for lots over 25,000 </a:t>
            </a:r>
            <a:r>
              <a:rPr lang="en-US" sz="1200" dirty="0" err="1">
                <a:solidFill>
                  <a:schemeClr val="tx1"/>
                </a:solidFill>
                <a:latin typeface="Calibri" panose="020F0502020204030204" pitchFamily="34" charset="0"/>
                <a:cs typeface="Calibri" panose="020F0502020204030204" pitchFamily="34" charset="0"/>
                <a:sym typeface="EB Garamond"/>
              </a:rPr>
              <a:t>sq.ft</a:t>
            </a:r>
            <a:r>
              <a:rPr lang="en-US" sz="1200" dirty="0">
                <a:solidFill>
                  <a:schemeClr val="tx1"/>
                </a:solidFill>
                <a:latin typeface="Calibri" panose="020F0502020204030204" pitchFamily="34" charset="0"/>
                <a:cs typeface="Calibri" panose="020F0502020204030204" pitchFamily="34" charset="0"/>
                <a:sym typeface="EB Garamond"/>
              </a:rPr>
              <a:t>.</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INDUS </a:t>
            </a:r>
            <a:r>
              <a:rPr lang="en-US" sz="1200" dirty="0">
                <a:solidFill>
                  <a:schemeClr val="tx1"/>
                </a:solidFill>
                <a:latin typeface="Calibri" panose="020F0502020204030204" pitchFamily="34" charset="0"/>
                <a:cs typeface="Calibri" panose="020F0502020204030204" pitchFamily="34" charset="0"/>
                <a:sym typeface="EB Garamond"/>
              </a:rPr>
              <a:t>proportion of non-retail business acres per town</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CHAS </a:t>
            </a:r>
            <a:r>
              <a:rPr lang="en-US" sz="1200" dirty="0">
                <a:solidFill>
                  <a:schemeClr val="tx1"/>
                </a:solidFill>
                <a:latin typeface="Calibri" panose="020F0502020204030204" pitchFamily="34" charset="0"/>
                <a:cs typeface="Calibri" panose="020F0502020204030204" pitchFamily="34" charset="0"/>
                <a:sym typeface="EB Garamond"/>
              </a:rPr>
              <a:t>Charles River dummy variable (= 1 if tract bounds river; 0 o/w)</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NOX </a:t>
            </a:r>
            <a:r>
              <a:rPr lang="en-US" sz="1200" dirty="0">
                <a:solidFill>
                  <a:schemeClr val="tx1"/>
                </a:solidFill>
                <a:latin typeface="Calibri" panose="020F0502020204030204" pitchFamily="34" charset="0"/>
                <a:cs typeface="Calibri" panose="020F0502020204030204" pitchFamily="34" charset="0"/>
                <a:sym typeface="EB Garamond"/>
              </a:rPr>
              <a:t>nitric oxides concentration (parts per 10 million)</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RM </a:t>
            </a:r>
            <a:r>
              <a:rPr lang="en-US" sz="1200" dirty="0">
                <a:solidFill>
                  <a:schemeClr val="tx1"/>
                </a:solidFill>
                <a:latin typeface="Calibri" panose="020F0502020204030204" pitchFamily="34" charset="0"/>
                <a:cs typeface="Calibri" panose="020F0502020204030204" pitchFamily="34" charset="0"/>
                <a:sym typeface="EB Garamond"/>
              </a:rPr>
              <a:t>average number of rooms per dwelling</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AGE </a:t>
            </a:r>
            <a:r>
              <a:rPr lang="en-US" sz="1200" dirty="0">
                <a:solidFill>
                  <a:schemeClr val="tx1"/>
                </a:solidFill>
                <a:latin typeface="Calibri" panose="020F0502020204030204" pitchFamily="34" charset="0"/>
                <a:cs typeface="Calibri" panose="020F0502020204030204" pitchFamily="34" charset="0"/>
                <a:sym typeface="EB Garamond"/>
              </a:rPr>
              <a:t>proportion of owner-occupied units built prior to 1940</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DIS </a:t>
            </a:r>
            <a:r>
              <a:rPr lang="en-US" sz="1200" dirty="0">
                <a:solidFill>
                  <a:schemeClr val="tx1"/>
                </a:solidFill>
                <a:latin typeface="Calibri" panose="020F0502020204030204" pitchFamily="34" charset="0"/>
                <a:cs typeface="Calibri" panose="020F0502020204030204" pitchFamily="34" charset="0"/>
                <a:sym typeface="EB Garamond"/>
              </a:rPr>
              <a:t>weighted distances to five Boston employment centres</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RAD </a:t>
            </a:r>
            <a:r>
              <a:rPr lang="en-US" sz="1200" dirty="0">
                <a:solidFill>
                  <a:schemeClr val="tx1"/>
                </a:solidFill>
                <a:latin typeface="Calibri" panose="020F0502020204030204" pitchFamily="34" charset="0"/>
                <a:cs typeface="Calibri" panose="020F0502020204030204" pitchFamily="34" charset="0"/>
                <a:sym typeface="EB Garamond"/>
              </a:rPr>
              <a:t>index of accessibility to radial highways</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TAX </a:t>
            </a:r>
            <a:r>
              <a:rPr lang="en-US" sz="1200" dirty="0">
                <a:solidFill>
                  <a:schemeClr val="tx1"/>
                </a:solidFill>
                <a:latin typeface="Calibri" panose="020F0502020204030204" pitchFamily="34" charset="0"/>
                <a:cs typeface="Calibri" panose="020F0502020204030204" pitchFamily="34" charset="0"/>
                <a:sym typeface="EB Garamond"/>
              </a:rPr>
              <a:t>full-value property-tax rate per $10,000</a:t>
            </a:r>
          </a:p>
          <a:p>
            <a:pPr marL="1706865" lvl="3" indent="-365760">
              <a:lnSpc>
                <a:spcPct val="100000"/>
              </a:lnSpc>
              <a:spcBef>
                <a:spcPts val="0"/>
              </a:spcBef>
              <a:buClrTx/>
              <a:buSzPct val="80000"/>
              <a:buFont typeface="+mj-lt"/>
              <a:buAutoNum type="arabicPeriod"/>
            </a:pPr>
            <a:r>
              <a:rPr lang="en-US" sz="1200" dirty="0" err="1" smtClean="0">
                <a:solidFill>
                  <a:schemeClr val="tx1"/>
                </a:solidFill>
                <a:latin typeface="Calibri" panose="020F0502020204030204" pitchFamily="34" charset="0"/>
                <a:cs typeface="Calibri" panose="020F0502020204030204" pitchFamily="34" charset="0"/>
                <a:sym typeface="EB Garamond"/>
              </a:rPr>
              <a:t>PTRATIO</a:t>
            </a:r>
            <a:r>
              <a:rPr lang="en-US" sz="1200" dirty="0" smtClean="0">
                <a:solidFill>
                  <a:schemeClr val="tx1"/>
                </a:solidFill>
                <a:latin typeface="Calibri" panose="020F0502020204030204" pitchFamily="34" charset="0"/>
                <a:cs typeface="Calibri" panose="020F0502020204030204" pitchFamily="34" charset="0"/>
                <a:sym typeface="EB Garamond"/>
              </a:rPr>
              <a:t> </a:t>
            </a:r>
            <a:r>
              <a:rPr lang="en-US" sz="1200" dirty="0">
                <a:solidFill>
                  <a:schemeClr val="tx1"/>
                </a:solidFill>
                <a:latin typeface="Calibri" panose="020F0502020204030204" pitchFamily="34" charset="0"/>
                <a:cs typeface="Calibri" panose="020F0502020204030204" pitchFamily="34" charset="0"/>
                <a:sym typeface="EB Garamond"/>
              </a:rPr>
              <a:t>pupil-teacher ratio by town</a:t>
            </a:r>
          </a:p>
          <a:p>
            <a:pPr marL="1706865" lvl="3" indent="-365760">
              <a:lnSpc>
                <a:spcPct val="100000"/>
              </a:lnSpc>
              <a:spcBef>
                <a:spcPts val="0"/>
              </a:spcBef>
              <a:buClrTx/>
              <a:buSzPct val="80000"/>
              <a:buFont typeface="+mj-lt"/>
              <a:buAutoNum type="arabicPeriod"/>
            </a:pPr>
            <a:r>
              <a:rPr lang="en-US" sz="1200" dirty="0" smtClean="0">
                <a:solidFill>
                  <a:schemeClr val="tx1"/>
                </a:solidFill>
                <a:latin typeface="Calibri" panose="020F0502020204030204" pitchFamily="34" charset="0"/>
                <a:cs typeface="Calibri" panose="020F0502020204030204" pitchFamily="34" charset="0"/>
                <a:sym typeface="EB Garamond"/>
              </a:rPr>
              <a:t>B </a:t>
            </a:r>
            <a:r>
              <a:rPr lang="en-US" sz="1200" dirty="0">
                <a:solidFill>
                  <a:schemeClr val="tx1"/>
                </a:solidFill>
                <a:latin typeface="Calibri" panose="020F0502020204030204" pitchFamily="34" charset="0"/>
                <a:cs typeface="Calibri" panose="020F0502020204030204" pitchFamily="34" charset="0"/>
                <a:sym typeface="EB Garamond"/>
              </a:rPr>
              <a:t>1000(Bk -0.63)^2 where Bk is the proportion of blacks by town</a:t>
            </a:r>
          </a:p>
          <a:p>
            <a:pPr marL="1706865" lvl="3" indent="-365760">
              <a:lnSpc>
                <a:spcPct val="100000"/>
              </a:lnSpc>
              <a:spcBef>
                <a:spcPts val="0"/>
              </a:spcBef>
              <a:buClrTx/>
              <a:buSzPct val="80000"/>
              <a:buFont typeface="+mj-lt"/>
              <a:buAutoNum type="arabicPeriod"/>
            </a:pPr>
            <a:r>
              <a:rPr lang="en-US" sz="1200" dirty="0" err="1" smtClean="0">
                <a:solidFill>
                  <a:schemeClr val="tx1"/>
                </a:solidFill>
                <a:latin typeface="Calibri" panose="020F0502020204030204" pitchFamily="34" charset="0"/>
                <a:cs typeface="Calibri" panose="020F0502020204030204" pitchFamily="34" charset="0"/>
                <a:sym typeface="EB Garamond"/>
              </a:rPr>
              <a:t>LSTAT</a:t>
            </a:r>
            <a:r>
              <a:rPr lang="en-US" sz="1200" dirty="0" smtClean="0">
                <a:solidFill>
                  <a:schemeClr val="tx1"/>
                </a:solidFill>
                <a:latin typeface="Calibri" panose="020F0502020204030204" pitchFamily="34" charset="0"/>
                <a:cs typeface="Calibri" panose="020F0502020204030204" pitchFamily="34" charset="0"/>
                <a:sym typeface="EB Garamond"/>
              </a:rPr>
              <a:t> </a:t>
            </a:r>
            <a:r>
              <a:rPr lang="en-US" sz="1200" dirty="0">
                <a:solidFill>
                  <a:schemeClr val="tx1"/>
                </a:solidFill>
                <a:latin typeface="Calibri" panose="020F0502020204030204" pitchFamily="34" charset="0"/>
                <a:cs typeface="Calibri" panose="020F0502020204030204" pitchFamily="34" charset="0"/>
                <a:sym typeface="EB Garamond"/>
              </a:rPr>
              <a:t>% lower status of the population</a:t>
            </a:r>
          </a:p>
          <a:p>
            <a:pPr marL="1706865" lvl="3" indent="-365760">
              <a:lnSpc>
                <a:spcPct val="100000"/>
              </a:lnSpc>
              <a:spcBef>
                <a:spcPts val="0"/>
              </a:spcBef>
              <a:buClrTx/>
              <a:buSzPct val="80000"/>
              <a:buFont typeface="+mj-lt"/>
              <a:buAutoNum type="arabicPeriod"/>
            </a:pPr>
            <a:r>
              <a:rPr lang="en-US" sz="1200" b="1" dirty="0" err="1" smtClean="0">
                <a:solidFill>
                  <a:schemeClr val="tx1"/>
                </a:solidFill>
                <a:latin typeface="Calibri" panose="020F0502020204030204" pitchFamily="34" charset="0"/>
                <a:cs typeface="Calibri" panose="020F0502020204030204" pitchFamily="34" charset="0"/>
                <a:sym typeface="EB Garamond"/>
              </a:rPr>
              <a:t>MEDV</a:t>
            </a:r>
            <a:r>
              <a:rPr lang="en-US" sz="1200" b="1" dirty="0" smtClean="0">
                <a:solidFill>
                  <a:schemeClr val="tx1"/>
                </a:solidFill>
                <a:latin typeface="Calibri" panose="020F0502020204030204" pitchFamily="34" charset="0"/>
                <a:cs typeface="Calibri" panose="020F0502020204030204" pitchFamily="34" charset="0"/>
                <a:sym typeface="EB Garamond"/>
              </a:rPr>
              <a:t> </a:t>
            </a:r>
            <a:r>
              <a:rPr lang="en-US" sz="1200" b="1" dirty="0">
                <a:solidFill>
                  <a:schemeClr val="tx1"/>
                </a:solidFill>
                <a:latin typeface="Calibri" panose="020F0502020204030204" pitchFamily="34" charset="0"/>
                <a:cs typeface="Calibri" panose="020F0502020204030204" pitchFamily="34" charset="0"/>
                <a:sym typeface="EB Garamond"/>
              </a:rPr>
              <a:t>Median value of owner-occupied homes in $</a:t>
            </a:r>
            <a:r>
              <a:rPr lang="en-US" sz="1200" b="1" dirty="0" err="1">
                <a:solidFill>
                  <a:schemeClr val="tx1"/>
                </a:solidFill>
                <a:latin typeface="Calibri" panose="020F0502020204030204" pitchFamily="34" charset="0"/>
                <a:cs typeface="Calibri" panose="020F0502020204030204" pitchFamily="34" charset="0"/>
                <a:sym typeface="EB Garamond"/>
              </a:rPr>
              <a:t>1000's</a:t>
            </a:r>
            <a:endParaRPr lang="en-US" sz="1200" b="1"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861269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Regression – Key Takeaways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518118"/>
          </a:xfrm>
        </p:spPr>
        <p:txBody>
          <a:bodyPr>
            <a:noAutofit/>
          </a:bodyPr>
          <a:lstStyle/>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Regression analysis is statistical dependence of 1 variable (DV) on other variables (IVs)</a:t>
            </a:r>
          </a:p>
          <a:p>
            <a:pPr marL="1706865" lvl="3" indent="-365760">
              <a:lnSpc>
                <a:spcPct val="100000"/>
              </a:lnSpc>
              <a:spcBef>
                <a:spcPts val="0"/>
              </a:spcBef>
              <a:buClrTx/>
              <a:buSzPct val="80000"/>
              <a:buFont typeface="Courier New" panose="02070309020205020404" pitchFamily="49" charset="0"/>
              <a:buChar char="o"/>
            </a:pPr>
            <a:r>
              <a:rPr lang="en-US" sz="2400" dirty="0">
                <a:solidFill>
                  <a:schemeClr val="tx1"/>
                </a:solidFill>
                <a:latin typeface="Calibri" panose="020F0502020204030204" pitchFamily="34" charset="0"/>
                <a:cs typeface="Calibri" panose="020F0502020204030204" pitchFamily="34" charset="0"/>
                <a:sym typeface="EB Garamond"/>
              </a:rPr>
              <a:t>Statistical dependence ≠ Dependence in reality </a:t>
            </a:r>
          </a:p>
          <a:p>
            <a:pPr marL="914400" lvl="1" indent="-365760">
              <a:lnSpc>
                <a:spcPct val="100000"/>
              </a:lnSpc>
              <a:spcBef>
                <a:spcPts val="0"/>
              </a:spcBef>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Estimate / predict mean value (not the actual value) of DV on the basis of known / fixed value of </a:t>
            </a:r>
            <a:r>
              <a:rPr lang="en-US" sz="2400" dirty="0" smtClean="0">
                <a:solidFill>
                  <a:schemeClr val="tx1"/>
                </a:solidFill>
                <a:latin typeface="Calibri" panose="020F0502020204030204" pitchFamily="34" charset="0"/>
                <a:cs typeface="Calibri" panose="020F0502020204030204" pitchFamily="34" charset="0"/>
                <a:sym typeface="EB Garamond"/>
              </a:rPr>
              <a:t>IVs</a:t>
            </a:r>
          </a:p>
          <a:p>
            <a:pPr marL="914400" lvl="1" indent="-365760">
              <a:lnSpc>
                <a:spcPct val="100000"/>
              </a:lnSpc>
              <a:spcBef>
                <a:spcPts val="0"/>
              </a:spcBef>
              <a:buClrTx/>
              <a:buSzPct val="100000"/>
              <a:buFont typeface="Arial" panose="020B0604020202020204" pitchFamily="34" charset="0"/>
              <a:buChar char="•"/>
            </a:pPr>
            <a:endParaRPr lang="en-US" sz="2400" dirty="0" smtClean="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sym typeface="EB Garamond"/>
              </a:rPr>
              <a:t>For linear regression, closed form and ML algorithm give the same values for estimated parameters</a:t>
            </a: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9899776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Multivariate Linear Regression</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0133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Sources of Variance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rgbClr val="000000"/>
                </a:solidFill>
                <a:latin typeface="Calibri" panose="020F0502020204030204" pitchFamily="34" charset="0"/>
                <a:cs typeface="Calibri" panose="020F0502020204030204" pitchFamily="34" charset="0"/>
              </a:rPr>
              <a:t>If two variables (x1,x2) are correlated, i.e., correlation (x1,x2) is not zero, then what are possible relationships which could exist between them?  </a:t>
            </a:r>
            <a:endParaRPr lang="en-U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cs typeface="Calibri" panose="020F0502020204030204" pitchFamily="34" charset="0"/>
              </a:rPr>
              <a:t>x1 causes x2 		x1 </a:t>
            </a:r>
            <a:r>
              <a:rPr lang="en-US" sz="16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x2</a:t>
            </a:r>
            <a:endParaRPr lang="en-US" sz="1600" dirty="0" smtClean="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cs typeface="Calibri" panose="020F0502020204030204" pitchFamily="34" charset="0"/>
              </a:rPr>
              <a:t>x2 causes x1			x2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a:t>
            </a:r>
            <a:r>
              <a:rPr lang="en-US" sz="16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x1</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cs typeface="Calibri" panose="020F0502020204030204" pitchFamily="34" charset="0"/>
              </a:rPr>
              <a:t>x1 causes x2, x2 causes x1	(x1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a:t>
            </a:r>
            <a:r>
              <a:rPr lang="en-US" sz="16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x2, </a:t>
            </a:r>
            <a:r>
              <a:rPr lang="en-US" sz="1600" dirty="0">
                <a:solidFill>
                  <a:srgbClr val="000000"/>
                </a:solidFill>
                <a:latin typeface="Calibri" panose="020F0502020204030204" pitchFamily="34" charset="0"/>
                <a:cs typeface="Calibri" panose="020F0502020204030204" pitchFamily="34" charset="0"/>
              </a:rPr>
              <a:t>x2 </a:t>
            </a:r>
            <a:r>
              <a:rPr lang="en-US" sz="1600" dirty="0">
                <a:solidFill>
                  <a:srgbClr val="000000"/>
                </a:solidFill>
                <a:latin typeface="Calibri" panose="020F0502020204030204" pitchFamily="34" charset="0"/>
                <a:cs typeface="Calibri" panose="020F0502020204030204" pitchFamily="34" charset="0"/>
                <a:sym typeface="Wingdings" panose="05000000000000000000" pitchFamily="2" charset="2"/>
              </a:rPr>
              <a:t></a:t>
            </a:r>
            <a:r>
              <a:rPr lang="en-US" sz="16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x1)</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x1 causes </a:t>
            </a:r>
            <a:r>
              <a:rPr lang="en-US" sz="1600" dirty="0" smtClean="0">
                <a:solidFill>
                  <a:srgbClr val="000000"/>
                </a:solidFill>
                <a:latin typeface="Calibri" panose="020F0502020204030204" pitchFamily="34" charset="0"/>
                <a:cs typeface="Calibri" panose="020F0502020204030204" pitchFamily="34" charset="0"/>
              </a:rPr>
              <a:t>w, w </a:t>
            </a:r>
            <a:r>
              <a:rPr lang="en-US" sz="1600" dirty="0">
                <a:solidFill>
                  <a:srgbClr val="000000"/>
                </a:solidFill>
                <a:latin typeface="Calibri" panose="020F0502020204030204" pitchFamily="34" charset="0"/>
                <a:cs typeface="Calibri" panose="020F0502020204030204" pitchFamily="34" charset="0"/>
              </a:rPr>
              <a:t>causes </a:t>
            </a:r>
            <a:r>
              <a:rPr lang="en-US" sz="1600" dirty="0" smtClean="0">
                <a:solidFill>
                  <a:srgbClr val="000000"/>
                </a:solidFill>
                <a:latin typeface="Calibri" panose="020F0502020204030204" pitchFamily="34" charset="0"/>
                <a:cs typeface="Calibri" panose="020F0502020204030204" pitchFamily="34" charset="0"/>
              </a:rPr>
              <a:t>x2 	x1</a:t>
            </a:r>
            <a:r>
              <a:rPr lang="en-US" sz="16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 wx2</a:t>
            </a:r>
            <a:endParaRPr lang="en-US" sz="1600" dirty="0" smtClean="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cs typeface="Calibri" panose="020F0502020204030204" pitchFamily="34" charset="0"/>
              </a:rPr>
              <a:t>…</a:t>
            </a:r>
            <a:r>
              <a:rPr lang="en-US" sz="1600" dirty="0">
                <a:solidFill>
                  <a:srgbClr val="000000"/>
                </a:solidFill>
                <a:latin typeface="Calibri" panose="020F0502020204030204" pitchFamily="34" charset="0"/>
                <a:cs typeface="Calibri" panose="020F0502020204030204" pitchFamily="34" charset="0"/>
              </a:rPr>
              <a:t> </a:t>
            </a:r>
            <a:r>
              <a:rPr lang="en-US" sz="1600" dirty="0" smtClean="0">
                <a:solidFill>
                  <a:srgbClr val="000000"/>
                </a:solidFill>
                <a:latin typeface="Calibri" panose="020F0502020204030204" pitchFamily="34" charset="0"/>
                <a:cs typeface="Calibri" panose="020F0502020204030204" pitchFamily="34" charset="0"/>
              </a:rPr>
              <a:t>and many more </a:t>
            </a:r>
          </a:p>
          <a:p>
            <a:pPr marL="1706865" lvl="3" indent="-365760">
              <a:lnSpc>
                <a:spcPct val="100000"/>
              </a:lnSpc>
              <a:spcBef>
                <a:spcPts val="0"/>
              </a:spcBef>
              <a:buClrTx/>
              <a:buSzPct val="80000"/>
              <a:buFont typeface="Courier New" panose="02070309020205020404" pitchFamily="49" charset="0"/>
              <a:buChar char="o"/>
            </a:pP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rgbClr val="000000"/>
                </a:solidFill>
                <a:latin typeface="Calibri" panose="020F0502020204030204" pitchFamily="34" charset="0"/>
                <a:cs typeface="Calibri" panose="020F0502020204030204" pitchFamily="34" charset="0"/>
              </a:rPr>
              <a:t>A key question –Which of the above relationships is true and how do you find put about it?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rgbClr val="000000"/>
                </a:solidFill>
                <a:latin typeface="Calibri" panose="020F0502020204030204" pitchFamily="34" charset="0"/>
                <a:cs typeface="Calibri" panose="020F0502020204030204" pitchFamily="34" charset="0"/>
              </a:rPr>
              <a:t>Suppose  </a:t>
            </a:r>
            <a:r>
              <a:rPr lang="en-US" dirty="0">
                <a:solidFill>
                  <a:srgbClr val="000000"/>
                </a:solidFill>
                <a:latin typeface="Calibri" panose="020F0502020204030204" pitchFamily="34" charset="0"/>
                <a:cs typeface="Calibri" panose="020F0502020204030204" pitchFamily="34" charset="0"/>
              </a:rPr>
              <a:t>x1 </a:t>
            </a:r>
            <a:r>
              <a:rPr lang="en-US" dirty="0">
                <a:solidFill>
                  <a:srgbClr val="000000"/>
                </a:solidFill>
                <a:latin typeface="Calibri" panose="020F0502020204030204" pitchFamily="34" charset="0"/>
                <a:cs typeface="Calibri" panose="020F0502020204030204" pitchFamily="34" charset="0"/>
                <a:sym typeface="Wingdings" panose="05000000000000000000" pitchFamily="2" charset="2"/>
              </a:rPr>
              <a:t></a:t>
            </a:r>
            <a:r>
              <a:rPr lang="en-US"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x2 is true, then what is the </a:t>
            </a:r>
            <a:r>
              <a:rPr lang="en-US" b="1"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unique</a:t>
            </a:r>
            <a:r>
              <a:rPr lang="en-US"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 contribution of x1 in explaining x2? In other words, there could be other variables (w1, w2,…wn) which could cause </a:t>
            </a:r>
            <a:r>
              <a:rPr lang="en-US"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x2. So </a:t>
            </a:r>
            <a:r>
              <a:rPr lang="en-US"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what is the strength of relationship (x1,x2) relative to [x2, and (</a:t>
            </a:r>
            <a:r>
              <a:rPr lang="en-US" dirty="0">
                <a:solidFill>
                  <a:srgbClr val="000000"/>
                </a:solidFill>
                <a:latin typeface="Calibri" panose="020F0502020204030204" pitchFamily="34" charset="0"/>
                <a:cs typeface="Calibri" panose="020F0502020204030204" pitchFamily="34" charset="0"/>
                <a:sym typeface="Wingdings" panose="05000000000000000000" pitchFamily="2" charset="2"/>
              </a:rPr>
              <a:t>w1, w2,…wn</a:t>
            </a:r>
            <a:r>
              <a:rPr lang="en-US"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a:t>
            </a:r>
            <a:endParaRPr lang="en-US"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37757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Need for Multivariate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Suppose we have data from </a:t>
            </a:r>
            <a:r>
              <a:rPr lang="en-US" sz="2400" b="1" dirty="0" smtClean="0">
                <a:solidFill>
                  <a:schemeClr val="tx1"/>
                </a:solidFill>
                <a:latin typeface="Calibri" panose="020F0502020204030204" pitchFamily="34" charset="0"/>
                <a:cs typeface="Calibri" panose="020F0502020204030204" pitchFamily="34" charset="0"/>
              </a:rPr>
              <a:t>five different samples </a:t>
            </a:r>
            <a:r>
              <a:rPr lang="en-US" sz="2400" dirty="0" smtClean="0">
                <a:solidFill>
                  <a:schemeClr val="tx1"/>
                </a:solidFill>
                <a:latin typeface="Calibri" panose="020F0502020204030204" pitchFamily="34" charset="0"/>
                <a:cs typeface="Calibri" panose="020F0502020204030204" pitchFamily="34" charset="0"/>
              </a:rPr>
              <a:t>and want to test the following hypothesis </a:t>
            </a:r>
            <a:r>
              <a:rPr lang="en" sz="1800" dirty="0" smtClean="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sz="1800" dirty="0">
                <a:solidFill>
                  <a:schemeClr val="tx1"/>
                </a:solidFill>
                <a:latin typeface="Calibri" panose="020F0502020204030204" pitchFamily="34" charset="0"/>
                <a:ea typeface="EB Garamond"/>
                <a:cs typeface="Calibri" panose="020F0502020204030204" pitchFamily="34" charset="0"/>
                <a:sym typeface="EB Garamond"/>
              </a:rPr>
              <a:t>: </a:t>
            </a:r>
            <a:r>
              <a:rPr lang="en" sz="18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800" baseline="-25000" dirty="0" smtClean="0">
                <a:solidFill>
                  <a:schemeClr val="tx1"/>
                </a:solidFill>
                <a:latin typeface="Calibri" panose="020F0502020204030204" pitchFamily="34" charset="0"/>
                <a:ea typeface="EB Garamond"/>
                <a:cs typeface="Calibri" panose="020F0502020204030204" pitchFamily="34" charset="0"/>
                <a:sym typeface="EB Garamond"/>
              </a:rPr>
              <a:t>i</a:t>
            </a:r>
            <a:r>
              <a:rPr lang="en" sz="1800" dirty="0" smtClean="0">
                <a:solidFill>
                  <a:schemeClr val="tx1"/>
                </a:solidFill>
                <a:latin typeface="Calibri" panose="020F0502020204030204" pitchFamily="34" charset="0"/>
                <a:ea typeface="EB Garamond"/>
                <a:cs typeface="Calibri" panose="020F0502020204030204" pitchFamily="34" charset="0"/>
                <a:sym typeface="EB Garamond"/>
              </a:rPr>
              <a:t>=µ, i=1 to 5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smtClean="0">
              <a:solidFill>
                <a:srgbClr val="000000"/>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smtClean="0">
                <a:solidFill>
                  <a:srgbClr val="000000"/>
                </a:solidFill>
                <a:latin typeface="Calibri" panose="020F0502020204030204" pitchFamily="34" charset="0"/>
                <a:cs typeface="Calibri" panose="020F0502020204030204" pitchFamily="34" charset="0"/>
              </a:rPr>
              <a:t>Univariate way: when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sz="1800" dirty="0">
                <a:solidFill>
                  <a:srgbClr val="000000"/>
                </a:solidFill>
                <a:latin typeface="Calibri" panose="020F0502020204030204" pitchFamily="34" charset="0"/>
                <a:cs typeface="Calibri" panose="020F0502020204030204" pitchFamily="34" charset="0"/>
                <a:sym typeface="EB Garamond"/>
              </a:rPr>
              <a:t> </a:t>
            </a:r>
            <a:r>
              <a:rPr lang="en-US" sz="1800" dirty="0" smtClean="0">
                <a:solidFill>
                  <a:srgbClr val="000000"/>
                </a:solidFill>
                <a:latin typeface="Calibri" panose="020F0502020204030204" pitchFamily="34" charset="0"/>
                <a:cs typeface="Calibri" panose="020F0502020204030204" pitchFamily="34" charset="0"/>
                <a:sym typeface="EB Garamond"/>
              </a:rPr>
              <a:t>is TRUE, there is a 95% probability of getting “non-significant” results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smtClean="0">
              <a:solidFill>
                <a:srgbClr val="000000"/>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smtClean="0">
                <a:solidFill>
                  <a:srgbClr val="000000"/>
                </a:solidFill>
                <a:latin typeface="Calibri" panose="020F0502020204030204" pitchFamily="34" charset="0"/>
                <a:cs typeface="Calibri" panose="020F0502020204030204" pitchFamily="34" charset="0"/>
              </a:rPr>
              <a:t>Given all five samples are considered </a:t>
            </a:r>
            <a:r>
              <a:rPr lang="en-US" sz="1800" b="1" dirty="0" smtClean="0">
                <a:solidFill>
                  <a:srgbClr val="000000"/>
                </a:solidFill>
                <a:latin typeface="Calibri" panose="020F0502020204030204" pitchFamily="34" charset="0"/>
                <a:cs typeface="Calibri" panose="020F0502020204030204" pitchFamily="34" charset="0"/>
              </a:rPr>
              <a:t>independently </a:t>
            </a:r>
            <a:r>
              <a:rPr lang="en-US" sz="1800" b="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800" dirty="0">
                <a:solidFill>
                  <a:srgbClr val="000000"/>
                </a:solidFill>
                <a:latin typeface="Calibri" panose="020F0502020204030204" pitchFamily="34" charset="0"/>
                <a:cs typeface="Calibri" panose="020F0502020204030204" pitchFamily="34" charset="0"/>
                <a:sym typeface="Wingdings" panose="05000000000000000000" pitchFamily="2" charset="2"/>
              </a:rPr>
              <a:t>If </a:t>
            </a:r>
            <a:r>
              <a:rPr lang="en-US" sz="18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five </a:t>
            </a:r>
            <a:r>
              <a:rPr lang="en-US" sz="1800" dirty="0">
                <a:solidFill>
                  <a:srgbClr val="000000"/>
                </a:solidFill>
                <a:latin typeface="Calibri" panose="020F0502020204030204" pitchFamily="34" charset="0"/>
                <a:cs typeface="Calibri" panose="020F0502020204030204" pitchFamily="34" charset="0"/>
                <a:sym typeface="Wingdings" panose="05000000000000000000" pitchFamily="2" charset="2"/>
              </a:rPr>
              <a:t>independent tests are carried out under these </a:t>
            </a:r>
            <a:r>
              <a:rPr lang="en-US" sz="18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conditions</a:t>
            </a:r>
            <a:endParaRPr lang="en-US" sz="1800" dirty="0" smtClean="0">
              <a:solidFill>
                <a:srgbClr val="000000"/>
              </a:solidFill>
              <a:latin typeface="Calibri" panose="020F0502020204030204" pitchFamily="34" charset="0"/>
              <a:cs typeface="Calibri" panose="020F0502020204030204" pitchFamily="34" charset="0"/>
              <a:sym typeface="Wingdings" panose="05000000000000000000" pitchFamily="2" charset="2"/>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cs typeface="Calibri" panose="020F0502020204030204" pitchFamily="34" charset="0"/>
                <a:sym typeface="Wingdings" panose="05000000000000000000" pitchFamily="2" charset="2"/>
              </a:rPr>
              <a:t>probability of getting “non-significant” results overall </a:t>
            </a:r>
            <a:r>
              <a:rPr lang="en-US" sz="18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 (0.95)</a:t>
            </a:r>
            <a:r>
              <a:rPr lang="en-US" sz="1800" baseline="300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5</a:t>
            </a:r>
            <a:r>
              <a:rPr lang="en-US" sz="18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sz="1800" dirty="0" smtClean="0">
                <a:solidFill>
                  <a:schemeClr val="tx1"/>
                </a:solidFill>
                <a:latin typeface="Calibri" panose="020F0502020204030204" pitchFamily="34" charset="0"/>
                <a:cs typeface="Calibri" panose="020F0502020204030204" pitchFamily="34" charset="0"/>
                <a:sym typeface="Wingdings" panose="05000000000000000000" pitchFamily="2" charset="2"/>
              </a:rPr>
              <a:t>= 77%</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probability of at least 1 “significant” result = 1-0.77 = 23%</a:t>
            </a:r>
          </a:p>
          <a:p>
            <a:pPr marL="1830352" lvl="6" indent="-365760">
              <a:lnSpc>
                <a:spcPct val="100000"/>
              </a:lnSpc>
              <a:spcBef>
                <a:spcPts val="0"/>
              </a:spcBef>
              <a:spcAft>
                <a:spcPts val="0"/>
              </a:spcAft>
              <a:buClrTx/>
              <a:buSzPct val="80000"/>
              <a:buFont typeface="Wingdings" panose="05000000000000000000" pitchFamily="2" charset="2"/>
              <a:buChar char="§"/>
            </a:pPr>
            <a:r>
              <a:rPr lang="en-US" sz="1800" dirty="0" smtClean="0">
                <a:solidFill>
                  <a:schemeClr val="tx1"/>
                </a:solidFill>
                <a:latin typeface="Calibri" panose="020F0502020204030204" pitchFamily="34" charset="0"/>
                <a:cs typeface="Calibri" panose="020F0502020204030204" pitchFamily="34" charset="0"/>
              </a:rPr>
              <a:t>Nulls are </a:t>
            </a:r>
            <a:r>
              <a:rPr lang="en" sz="1800" dirty="0">
                <a:solidFill>
                  <a:schemeClr val="tx1"/>
                </a:solidFill>
                <a:latin typeface="Calibri" panose="020F0502020204030204" pitchFamily="34" charset="0"/>
                <a:ea typeface="EB Garamond"/>
                <a:cs typeface="Calibri" panose="020F0502020204030204" pitchFamily="34" charset="0"/>
                <a:sym typeface="EB Garamond"/>
              </a:rPr>
              <a:t>H</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sz="1800" dirty="0">
                <a:solidFill>
                  <a:srgbClr val="000000"/>
                </a:solidFill>
                <a:latin typeface="Calibri" panose="020F0502020204030204" pitchFamily="34" charset="0"/>
                <a:cs typeface="Calibri" panose="020F0502020204030204" pitchFamily="34" charset="0"/>
                <a:sym typeface="EB Garamond"/>
              </a:rPr>
              <a:t> is TRUE </a:t>
            </a:r>
            <a:r>
              <a:rPr lang="en-US" sz="1800" dirty="0" smtClean="0">
                <a:solidFill>
                  <a:srgbClr val="000000"/>
                </a:solidFill>
                <a:latin typeface="Calibri" panose="020F0502020204030204" pitchFamily="34" charset="0"/>
                <a:cs typeface="Calibri" panose="020F0502020204030204" pitchFamily="34" charset="0"/>
                <a:sym typeface="Wingdings" panose="05000000000000000000" pitchFamily="2" charset="2"/>
              </a:rPr>
              <a:t> our test is rejecting it with probability 23%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602851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Multivariate Regression</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It is completely possible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b="1" dirty="0">
                <a:solidFill>
                  <a:srgbClr val="000000"/>
                </a:solidFill>
                <a:latin typeface="Calibri" panose="020F0502020204030204" pitchFamily="34" charset="0"/>
                <a:cs typeface="Calibri" panose="020F0502020204030204" pitchFamily="34" charset="0"/>
              </a:rPr>
              <a:t>Insignificant univariate </a:t>
            </a:r>
            <a:r>
              <a:rPr lang="en-US" sz="1800" dirty="0">
                <a:solidFill>
                  <a:srgbClr val="000000"/>
                </a:solidFill>
                <a:latin typeface="Calibri" panose="020F0502020204030204" pitchFamily="34" charset="0"/>
                <a:cs typeface="Calibri" panose="020F0502020204030204" pitchFamily="34" charset="0"/>
              </a:rPr>
              <a:t>tests but </a:t>
            </a:r>
            <a:r>
              <a:rPr lang="en-US" sz="1800" b="1" dirty="0">
                <a:solidFill>
                  <a:srgbClr val="000000"/>
                </a:solidFill>
                <a:latin typeface="Calibri" panose="020F0502020204030204" pitchFamily="34" charset="0"/>
                <a:cs typeface="Calibri" panose="020F0502020204030204" pitchFamily="34" charset="0"/>
              </a:rPr>
              <a:t>significant multivariate </a:t>
            </a:r>
            <a:r>
              <a:rPr lang="en-US" sz="1800" dirty="0" smtClean="0">
                <a:solidFill>
                  <a:srgbClr val="000000"/>
                </a:solidFill>
                <a:latin typeface="Calibri" panose="020F0502020204030204" pitchFamily="34" charset="0"/>
                <a:cs typeface="Calibri" panose="020F0502020204030204" pitchFamily="34" charset="0"/>
              </a:rPr>
              <a:t>test</a:t>
            </a:r>
            <a:endParaRPr lang="en-US" sz="1800" dirty="0">
              <a:solidFill>
                <a:srgbClr val="000000"/>
              </a:solidFill>
              <a:latin typeface="Calibri" panose="020F0502020204030204" pitchFamily="34" charset="0"/>
              <a:cs typeface="Calibri" panose="020F0502020204030204" pitchFamily="34" charset="0"/>
            </a:endParaRP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chemeClr val="tx1"/>
                </a:solidFill>
                <a:latin typeface="Calibri" panose="020F0502020204030204" pitchFamily="34" charset="0"/>
                <a:cs typeface="Calibri" panose="020F0502020204030204" pitchFamily="34" charset="0"/>
              </a:rPr>
              <a:t>Test 1: No </a:t>
            </a:r>
            <a:r>
              <a:rPr lang="en-US" sz="1600" dirty="0">
                <a:solidFill>
                  <a:schemeClr val="tx1"/>
                </a:solidFill>
                <a:latin typeface="Calibri" panose="020F0502020204030204" pitchFamily="34" charset="0"/>
                <a:cs typeface="Calibri" panose="020F0502020204030204" pitchFamily="34" charset="0"/>
              </a:rPr>
              <a:t>difference in y (attitude on tax policy) by gender (male, female)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chemeClr val="tx1"/>
                </a:solidFill>
                <a:latin typeface="Calibri" panose="020F0502020204030204" pitchFamily="34" charset="0"/>
                <a:cs typeface="Calibri" panose="020F0502020204030204" pitchFamily="34" charset="0"/>
              </a:rPr>
              <a:t>Test 2: No </a:t>
            </a:r>
            <a:r>
              <a:rPr lang="en-US" sz="1600" dirty="0">
                <a:solidFill>
                  <a:schemeClr val="tx1"/>
                </a:solidFill>
                <a:latin typeface="Calibri" panose="020F0502020204030204" pitchFamily="34" charset="0"/>
                <a:cs typeface="Calibri" panose="020F0502020204030204" pitchFamily="34" charset="0"/>
              </a:rPr>
              <a:t>difference in y by political </a:t>
            </a:r>
            <a:r>
              <a:rPr lang="en-US" sz="1600" dirty="0" smtClean="0">
                <a:solidFill>
                  <a:schemeClr val="tx1"/>
                </a:solidFill>
                <a:latin typeface="Calibri" panose="020F0502020204030204" pitchFamily="34" charset="0"/>
                <a:cs typeface="Calibri" panose="020F0502020204030204" pitchFamily="34" charset="0"/>
              </a:rPr>
              <a:t>affiliation</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smtClean="0">
                <a:solidFill>
                  <a:schemeClr val="tx1"/>
                </a:solidFill>
                <a:latin typeface="Calibri" panose="020F0502020204030204" pitchFamily="34" charset="0"/>
                <a:cs typeface="Calibri" panose="020F0502020204030204" pitchFamily="34" charset="0"/>
              </a:rPr>
              <a:t>Collectively: Significant </a:t>
            </a:r>
            <a:r>
              <a:rPr lang="en-US" sz="1600" dirty="0">
                <a:solidFill>
                  <a:schemeClr val="tx1"/>
                </a:solidFill>
                <a:latin typeface="Calibri" panose="020F0502020204030204" pitchFamily="34" charset="0"/>
                <a:cs typeface="Calibri" panose="020F0502020204030204" pitchFamily="34" charset="0"/>
              </a:rPr>
              <a:t>difference in y when (gender, political affiliation) </a:t>
            </a:r>
            <a:r>
              <a:rPr lang="en-US" sz="1600" b="1" dirty="0">
                <a:solidFill>
                  <a:schemeClr val="tx1"/>
                </a:solidFill>
                <a:latin typeface="Calibri" panose="020F0502020204030204" pitchFamily="34" charset="0"/>
                <a:cs typeface="Calibri" panose="020F0502020204030204" pitchFamily="34" charset="0"/>
              </a:rPr>
              <a:t>considered together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This can occur because of the accumulation of the evidence from the individual variables in the overall </a:t>
            </a:r>
            <a:r>
              <a:rPr lang="en-US" sz="1800" dirty="0">
                <a:solidFill>
                  <a:srgbClr val="000000"/>
                </a:solidFill>
                <a:latin typeface="Calibri" panose="020F0502020204030204" pitchFamily="34" charset="0"/>
                <a:cs typeface="Calibri" panose="020F0502020204030204" pitchFamily="34" charset="0"/>
              </a:rPr>
              <a:t>test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A few </a:t>
            </a:r>
            <a:r>
              <a:rPr lang="en-US" sz="1800" b="1" dirty="0">
                <a:solidFill>
                  <a:srgbClr val="000000"/>
                </a:solidFill>
                <a:latin typeface="Calibri" panose="020F0502020204030204" pitchFamily="34" charset="0"/>
                <a:cs typeface="Calibri" panose="020F0502020204030204" pitchFamily="34" charset="0"/>
              </a:rPr>
              <a:t>significant univariate </a:t>
            </a:r>
            <a:r>
              <a:rPr lang="en-US" sz="1800" dirty="0">
                <a:solidFill>
                  <a:srgbClr val="000000"/>
                </a:solidFill>
                <a:latin typeface="Calibri" panose="020F0502020204030204" pitchFamily="34" charset="0"/>
                <a:cs typeface="Calibri" panose="020F0502020204030204" pitchFamily="34" charset="0"/>
              </a:rPr>
              <a:t>tests but </a:t>
            </a:r>
            <a:r>
              <a:rPr lang="en-US" sz="1800" b="1" dirty="0">
                <a:solidFill>
                  <a:srgbClr val="000000"/>
                </a:solidFill>
                <a:latin typeface="Calibri" panose="020F0502020204030204" pitchFamily="34" charset="0"/>
                <a:cs typeface="Calibri" panose="020F0502020204030204" pitchFamily="34" charset="0"/>
              </a:rPr>
              <a:t>insignificant multivariate </a:t>
            </a:r>
            <a:r>
              <a:rPr lang="en-US" sz="1800" dirty="0" smtClean="0">
                <a:solidFill>
                  <a:srgbClr val="000000"/>
                </a:solidFill>
                <a:latin typeface="Calibri" panose="020F0502020204030204" pitchFamily="34" charset="0"/>
                <a:cs typeface="Calibri" panose="020F0502020204030204" pitchFamily="34" charset="0"/>
              </a:rPr>
              <a:t>test</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1: </a:t>
            </a:r>
            <a:r>
              <a:rPr lang="en-US" sz="1600" dirty="0" smtClean="0">
                <a:solidFill>
                  <a:schemeClr val="tx1"/>
                </a:solidFill>
                <a:latin typeface="Calibri" panose="020F0502020204030204" pitchFamily="34" charset="0"/>
                <a:cs typeface="Calibri" panose="020F0502020204030204" pitchFamily="34" charset="0"/>
              </a:rPr>
              <a:t>Significant difference </a:t>
            </a:r>
            <a:r>
              <a:rPr lang="en-US" sz="1600" dirty="0">
                <a:solidFill>
                  <a:schemeClr val="tx1"/>
                </a:solidFill>
                <a:latin typeface="Calibri" panose="020F0502020204030204" pitchFamily="34" charset="0"/>
                <a:cs typeface="Calibri" panose="020F0502020204030204" pitchFamily="34" charset="0"/>
              </a:rPr>
              <a:t>in y (attitude on tax policy) by gender (male, female) </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Test 2: No difference in y by political affiliation</a:t>
            </a:r>
          </a:p>
          <a:p>
            <a:pPr marL="1830352" lvl="6" indent="-365760">
              <a:lnSpc>
                <a:spcPct val="100000"/>
              </a:lnSpc>
              <a:spcBef>
                <a:spcPts val="0"/>
              </a:spcBef>
              <a:spcAft>
                <a:spcPts val="0"/>
              </a:spcAft>
              <a:buClrTx/>
              <a:buSzPct val="80000"/>
              <a:buFont typeface="Wingdings" panose="05000000000000000000" pitchFamily="2" charset="2"/>
              <a:buChar char="§"/>
            </a:pPr>
            <a:r>
              <a:rPr lang="en-US" sz="1600" dirty="0">
                <a:solidFill>
                  <a:schemeClr val="tx1"/>
                </a:solidFill>
                <a:latin typeface="Calibri" panose="020F0502020204030204" pitchFamily="34" charset="0"/>
                <a:cs typeface="Calibri" panose="020F0502020204030204" pitchFamily="34" charset="0"/>
              </a:rPr>
              <a:t>Collectively: No </a:t>
            </a:r>
            <a:r>
              <a:rPr lang="en-US" sz="1600" dirty="0" smtClean="0">
                <a:solidFill>
                  <a:schemeClr val="tx1"/>
                </a:solidFill>
                <a:latin typeface="Calibri" panose="020F0502020204030204" pitchFamily="34" charset="0"/>
                <a:cs typeface="Calibri" panose="020F0502020204030204" pitchFamily="34" charset="0"/>
              </a:rPr>
              <a:t>difference </a:t>
            </a:r>
            <a:r>
              <a:rPr lang="en-US" sz="1600" dirty="0">
                <a:solidFill>
                  <a:schemeClr val="tx1"/>
                </a:solidFill>
                <a:latin typeface="Calibri" panose="020F0502020204030204" pitchFamily="34" charset="0"/>
                <a:cs typeface="Calibri" panose="020F0502020204030204" pitchFamily="34" charset="0"/>
              </a:rPr>
              <a:t>in y when (gender, political affiliation) </a:t>
            </a:r>
            <a:r>
              <a:rPr lang="en-US" sz="1600" b="1" dirty="0">
                <a:solidFill>
                  <a:schemeClr val="tx1"/>
                </a:solidFill>
                <a:latin typeface="Calibri" panose="020F0502020204030204" pitchFamily="34" charset="0"/>
                <a:cs typeface="Calibri" panose="020F0502020204030204" pitchFamily="34" charset="0"/>
              </a:rPr>
              <a:t>considered </a:t>
            </a:r>
            <a:r>
              <a:rPr lang="en-US" sz="1600" b="1" dirty="0" smtClean="0">
                <a:solidFill>
                  <a:schemeClr val="tx1"/>
                </a:solidFill>
                <a:latin typeface="Calibri" panose="020F0502020204030204" pitchFamily="34" charset="0"/>
                <a:cs typeface="Calibri" panose="020F0502020204030204" pitchFamily="34" charset="0"/>
              </a:rPr>
              <a:t>together</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rgbClr val="000000"/>
                </a:solidFill>
                <a:latin typeface="Calibri" panose="020F0502020204030204" pitchFamily="34" charset="0"/>
                <a:cs typeface="Calibri" panose="020F0502020204030204" pitchFamily="34" charset="0"/>
              </a:rPr>
              <a:t>It can occur when evidence of difference by some variables is swamped by the evidence of no difference provided by other variables</a:t>
            </a:r>
          </a:p>
          <a:p>
            <a:pPr marL="1830352" lvl="6" indent="-365760">
              <a:lnSpc>
                <a:spcPct val="100000"/>
              </a:lnSpc>
              <a:spcBef>
                <a:spcPts val="0"/>
              </a:spcBef>
              <a:spcAft>
                <a:spcPts val="0"/>
              </a:spcAft>
              <a:buClrTx/>
              <a:buSzPct val="80000"/>
              <a:buFont typeface="Wingdings" panose="05000000000000000000" pitchFamily="2" charset="2"/>
              <a:buChar char="§"/>
            </a:pPr>
            <a:endParaRPr lang="en-US" sz="1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8650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Example – Univariate and Multivariate Tests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402336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“As </a:t>
            </a:r>
            <a:r>
              <a:rPr lang="en-US" sz="2400" dirty="0">
                <a:solidFill>
                  <a:schemeClr val="tx1"/>
                </a:solidFill>
                <a:latin typeface="Calibri" panose="020F0502020204030204" pitchFamily="34" charset="0"/>
                <a:cs typeface="Calibri" panose="020F0502020204030204" pitchFamily="34" charset="0"/>
              </a:rPr>
              <a:t>an example of the use of the </a:t>
            </a:r>
            <a:r>
              <a:rPr lang="en-US" sz="2400" b="1" dirty="0">
                <a:solidFill>
                  <a:schemeClr val="tx1"/>
                </a:solidFill>
                <a:latin typeface="Calibri" panose="020F0502020204030204" pitchFamily="34" charset="0"/>
                <a:cs typeface="Calibri" panose="020F0502020204030204" pitchFamily="34" charset="0"/>
              </a:rPr>
              <a:t>univariate</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multivariate</a:t>
            </a:r>
            <a:r>
              <a:rPr lang="en-US" sz="2400" dirty="0">
                <a:solidFill>
                  <a:schemeClr val="tx1"/>
                </a:solidFill>
                <a:latin typeface="Calibri" panose="020F0502020204030204" pitchFamily="34" charset="0"/>
                <a:cs typeface="Calibri" panose="020F0502020204030204" pitchFamily="34" charset="0"/>
              </a:rPr>
              <a:t> tests </a:t>
            </a:r>
            <a:r>
              <a:rPr lang="en-US" sz="2400" dirty="0" smtClean="0">
                <a:solidFill>
                  <a:schemeClr val="tx1"/>
                </a:solidFill>
                <a:latin typeface="Calibri" panose="020F0502020204030204" pitchFamily="34" charset="0"/>
                <a:cs typeface="Calibri" panose="020F0502020204030204" pitchFamily="34" charset="0"/>
              </a:rPr>
              <a:t>that have </a:t>
            </a:r>
            <a:r>
              <a:rPr lang="en-US" sz="2400" dirty="0">
                <a:solidFill>
                  <a:schemeClr val="tx1"/>
                </a:solidFill>
                <a:latin typeface="Calibri" panose="020F0502020204030204" pitchFamily="34" charset="0"/>
                <a:cs typeface="Calibri" panose="020F0502020204030204" pitchFamily="34" charset="0"/>
              </a:rPr>
              <a:t>been described for two samples, consider again the female </a:t>
            </a:r>
            <a:r>
              <a:rPr lang="en-US" sz="2400" dirty="0" smtClean="0">
                <a:solidFill>
                  <a:schemeClr val="tx1"/>
                </a:solidFill>
                <a:latin typeface="Calibri" panose="020F0502020204030204" pitchFamily="34" charset="0"/>
                <a:cs typeface="Calibri" panose="020F0502020204030204" pitchFamily="34" charset="0"/>
              </a:rPr>
              <a:t>sparrow data. Here</a:t>
            </a:r>
            <a:r>
              <a:rPr lang="en-US" sz="2400" dirty="0">
                <a:solidFill>
                  <a:schemeClr val="tx1"/>
                </a:solidFill>
                <a:latin typeface="Calibri" panose="020F0502020204030204" pitchFamily="34" charset="0"/>
                <a:cs typeface="Calibri" panose="020F0502020204030204" pitchFamily="34" charset="0"/>
              </a:rPr>
              <a:t>, there is a question about whether </a:t>
            </a:r>
            <a:r>
              <a:rPr lang="en-US" sz="2400" dirty="0" smtClean="0">
                <a:solidFill>
                  <a:schemeClr val="tx1"/>
                </a:solidFill>
                <a:latin typeface="Calibri" panose="020F0502020204030204" pitchFamily="34" charset="0"/>
                <a:cs typeface="Calibri" panose="020F0502020204030204" pitchFamily="34" charset="0"/>
              </a:rPr>
              <a:t>there are </a:t>
            </a:r>
            <a:r>
              <a:rPr lang="en-US" sz="2400" b="1" dirty="0">
                <a:solidFill>
                  <a:schemeClr val="tx1"/>
                </a:solidFill>
                <a:latin typeface="Calibri" panose="020F0502020204030204" pitchFamily="34" charset="0"/>
                <a:cs typeface="Calibri" panose="020F0502020204030204" pitchFamily="34" charset="0"/>
              </a:rPr>
              <a:t>any differences </a:t>
            </a:r>
            <a:r>
              <a:rPr lang="en-US" sz="2400" dirty="0">
                <a:solidFill>
                  <a:schemeClr val="tx1"/>
                </a:solidFill>
                <a:latin typeface="Calibri" panose="020F0502020204030204" pitchFamily="34" charset="0"/>
                <a:cs typeface="Calibri" panose="020F0502020204030204" pitchFamily="34" charset="0"/>
              </a:rPr>
              <a:t>between </a:t>
            </a:r>
            <a:r>
              <a:rPr lang="en-US" sz="2400" b="1" dirty="0">
                <a:solidFill>
                  <a:schemeClr val="tx1"/>
                </a:solidFill>
                <a:latin typeface="Calibri" panose="020F0502020204030204" pitchFamily="34" charset="0"/>
                <a:cs typeface="Calibri" panose="020F0502020204030204" pitchFamily="34" charset="0"/>
              </a:rPr>
              <a:t>survivors</a:t>
            </a:r>
            <a:r>
              <a:rPr lang="en-US" sz="2400" dirty="0">
                <a:solidFill>
                  <a:schemeClr val="tx1"/>
                </a:solidFill>
                <a:latin typeface="Calibri" panose="020F0502020204030204" pitchFamily="34" charset="0"/>
                <a:cs typeface="Calibri" panose="020F0502020204030204" pitchFamily="34" charset="0"/>
              </a:rPr>
              <a:t> and </a:t>
            </a:r>
            <a:r>
              <a:rPr lang="en-US" sz="2400" b="1" dirty="0" smtClean="0">
                <a:solidFill>
                  <a:schemeClr val="tx1"/>
                </a:solidFill>
                <a:latin typeface="Calibri" panose="020F0502020204030204" pitchFamily="34" charset="0"/>
                <a:cs typeface="Calibri" panose="020F0502020204030204" pitchFamily="34" charset="0"/>
              </a:rPr>
              <a:t>non-survivors</a:t>
            </a:r>
            <a:r>
              <a:rPr lang="en-US" sz="2400" dirty="0" smtClean="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with </a:t>
            </a:r>
            <a:r>
              <a:rPr lang="en-US" sz="2400" dirty="0" smtClean="0">
                <a:solidFill>
                  <a:schemeClr val="tx1"/>
                </a:solidFill>
                <a:latin typeface="Calibri" panose="020F0502020204030204" pitchFamily="34" charset="0"/>
                <a:cs typeface="Calibri" panose="020F0502020204030204" pitchFamily="34" charset="0"/>
              </a:rPr>
              <a:t>respect to </a:t>
            </a:r>
            <a:r>
              <a:rPr lang="en-US" sz="2400" dirty="0">
                <a:solidFill>
                  <a:schemeClr val="tx1"/>
                </a:solidFill>
                <a:latin typeface="Calibri" panose="020F0502020204030204" pitchFamily="34" charset="0"/>
                <a:cs typeface="Calibri" panose="020F0502020204030204" pitchFamily="34" charset="0"/>
              </a:rPr>
              <a:t>the mean values of five morphological characters</a:t>
            </a:r>
            <a:r>
              <a:rPr lang="en-US" sz="2400" dirty="0" smtClean="0">
                <a:solidFill>
                  <a:schemeClr val="tx1"/>
                </a:solidFill>
                <a:latin typeface="Calibri" panose="020F0502020204030204" pitchFamily="34" charset="0"/>
                <a:cs typeface="Calibri" panose="020F0502020204030204" pitchFamily="34" charset="0"/>
              </a:rPr>
              <a:t>.” </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73351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Data – Univariate and Multivariate Tests</a:t>
            </a:r>
            <a:endParaRPr lang="en-US" sz="3200" spc="0" dirty="0">
              <a:solidFill>
                <a:srgbClr val="0070C0"/>
              </a:solidFill>
              <a:latin typeface="Calibri" panose="020F0502020204030204" pitchFamily="34" charset="0"/>
              <a:cs typeface="Calibri" panose="020F0502020204030204" pitchFamily="34" charset="0"/>
            </a:endParaRPr>
          </a:p>
        </p:txBody>
      </p:sp>
      <p:sp>
        <p:nvSpPr>
          <p:cNvPr id="5" name="Google Shape;291;p55"/>
          <p:cNvSpPr txBox="1"/>
          <p:nvPr/>
        </p:nvSpPr>
        <p:spPr>
          <a:xfrm>
            <a:off x="2093100" y="1737360"/>
            <a:ext cx="5727197" cy="42053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Survivorship	Total_length	Alar_extent	L_beak_head	L_humerous	L_keel_sternum</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156	245	31.6	18.5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154	240	30.4	17.9	19.6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240	31	18.4	20.6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236	30.9	17.7	20.2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243	31.5	18.6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163	247	32	19	20.9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238	30.9	18.4	20.2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239	32.8	18.6	21.2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164	248	32.7	19.1	21.1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238	31	18.8	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240	31.3	18.6	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160	244	31.1	18.6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161	246	32.3	19.3	21.8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245	32	19.1	20</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157	235	31.5	18.1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156	237	30.9	18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158	244	31.4	18.5	21.6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153	238	30.5	18.2	20.9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155	236	30.3	18.5	20.1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163	246	32.5	18.6	21.9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S	159	236	31.5	18	21.5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240	31.4	18	20.7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156	240	31.5	18.2	20.6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160	242	32.6	18.8	21.7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152	232	30.3	17.2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160	250	31.7	18.8	22.5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237	31	18.5	20</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157	245	32.2	19.5	21.4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165	245	33.1	19.8	22.7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153	231	30.1	17.3	19.8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239	30.3	18	23.1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243	31.6	18.8	21.3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245	31.8	18.5	21.7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247	30.9	18.1	19</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243	30.9	18.5	21.3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252	31.9	19.1	22.2</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152	230	30.4	17.3	18.6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242	30.8	18.2	20.5</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238	31.2	17.9	19.3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163	249	33.4	19.5	22.8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163	242	31	18.1	20.7</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156	237	31.7	18.2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159	238	31.5	18.4	20.3</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161	245	32.1	19.1	20.8</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155	235	30.7	17.7	19.6</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247	31.9	19.1	20.4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153	237	30.6	18.6	20.4</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162	245	32.5	18.5	21.1</a:t>
            </a:r>
            <a:endParaRPr sz="600" dirty="0">
              <a:latin typeface="Calibri" panose="020F0502020204030204" pitchFamily="34" charset="0"/>
              <a:ea typeface="EB Garamond"/>
              <a:cs typeface="Calibri" panose="020F0502020204030204" pitchFamily="34" charset="0"/>
              <a:sym typeface="EB Garamond"/>
            </a:endParaRPr>
          </a:p>
          <a:p>
            <a:pPr marL="0" lvl="0" indent="0" algn="l" rtl="0">
              <a:spcBef>
                <a:spcPts val="0"/>
              </a:spcBef>
              <a:spcAft>
                <a:spcPts val="0"/>
              </a:spcAft>
              <a:buNone/>
            </a:pPr>
            <a:r>
              <a:rPr lang="en" sz="600" dirty="0">
                <a:latin typeface="Calibri" panose="020F0502020204030204" pitchFamily="34" charset="0"/>
                <a:ea typeface="EB Garamond"/>
                <a:cs typeface="Calibri" panose="020F0502020204030204" pitchFamily="34" charset="0"/>
                <a:sym typeface="EB Garamond"/>
              </a:rPr>
              <a:t>NS	164	248	32.3	18.8	20.9</a:t>
            </a:r>
            <a:endParaRPr sz="600" dirty="0">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7871066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Univariate tests for means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0"/>
            <a:ext cx="9945716" cy="126797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Comparison of means of overall length for survivors and </a:t>
            </a:r>
            <a:r>
              <a:rPr lang="en-US" dirty="0" smtClean="0">
                <a:solidFill>
                  <a:schemeClr val="tx1"/>
                </a:solidFill>
                <a:latin typeface="Calibri" panose="020F0502020204030204" pitchFamily="34" charset="0"/>
                <a:cs typeface="Calibri" panose="020F0502020204030204" pitchFamily="34" charset="0"/>
              </a:rPr>
              <a:t>non-survivors, T-test</a:t>
            </a:r>
            <a:endParaRPr lang="en-US" dirty="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smtClean="0">
              <a:solidFill>
                <a:schemeClr val="tx1"/>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smtClean="0">
                <a:solidFill>
                  <a:schemeClr val="tx1"/>
                </a:solidFill>
                <a:latin typeface="Calibri" panose="020F0502020204030204" pitchFamily="34" charset="0"/>
                <a:cs typeface="Calibri" panose="020F0502020204030204" pitchFamily="34" charset="0"/>
              </a:rPr>
              <a:t>Fairly </a:t>
            </a:r>
            <a:r>
              <a:rPr lang="en-US" dirty="0">
                <a:solidFill>
                  <a:schemeClr val="tx1"/>
                </a:solidFill>
                <a:latin typeface="Calibri" panose="020F0502020204030204" pitchFamily="34" charset="0"/>
                <a:cs typeface="Calibri" panose="020F0502020204030204" pitchFamily="34" charset="0"/>
              </a:rPr>
              <a:t>robust to assumptions of normality, equal variance, and same sample size </a:t>
            </a:r>
            <a:endParaRPr lang="en-US" sz="2400"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551609" y="3292175"/>
            <a:ext cx="4200508" cy="2328874"/>
          </a:xfrm>
          <a:prstGeom prst="rect">
            <a:avLst/>
          </a:prstGeom>
        </p:spPr>
      </p:pic>
    </p:spTree>
    <p:extLst>
      <p:ext uri="{BB962C8B-B14F-4D97-AF65-F5344CB8AC3E}">
        <p14:creationId xmlns:p14="http://schemas.microsoft.com/office/powerpoint/2010/main" val="1333914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Multivariate tests for means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09964" y="1762611"/>
            <a:ext cx="9945716" cy="147697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rPr>
              <a:t>Do all 5 variables considered together suggest a difference between  survivors and non survivors?  Hotelling T² </a:t>
            </a:r>
            <a:r>
              <a:rPr lang="en-US" dirty="0" smtClean="0">
                <a:solidFill>
                  <a:schemeClr val="tx1"/>
                </a:solidFill>
                <a:latin typeface="Calibri" panose="020F0502020204030204" pitchFamily="34" charset="0"/>
                <a:cs typeface="Calibri" panose="020F0502020204030204" pitchFamily="34" charset="0"/>
              </a:rPr>
              <a:t>test</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err="1">
                <a:solidFill>
                  <a:srgbClr val="000000"/>
                </a:solidFill>
                <a:latin typeface="Calibri" panose="020F0502020204030204" pitchFamily="34" charset="0"/>
                <a:cs typeface="Calibri" panose="020F0502020204030204" pitchFamily="34" charset="0"/>
              </a:rPr>
              <a:t>C1</a:t>
            </a:r>
            <a:r>
              <a:rPr lang="en-US" sz="1600" dirty="0">
                <a:solidFill>
                  <a:srgbClr val="000000"/>
                </a:solidFill>
                <a:latin typeface="Calibri" panose="020F0502020204030204" pitchFamily="34" charset="0"/>
                <a:cs typeface="Calibri" panose="020F0502020204030204" pitchFamily="34" charset="0"/>
              </a:rPr>
              <a:t>, C2= sample covariance matrices. </a:t>
            </a:r>
            <a:r>
              <a:rPr lang="en-US" sz="1600" dirty="0">
                <a:solidFill>
                  <a:srgbClr val="000000"/>
                </a:solidFill>
                <a:latin typeface="Calibri" panose="020F0502020204030204" pitchFamily="34" charset="0"/>
                <a:cs typeface="Calibri" panose="020F0502020204030204" pitchFamily="34" charset="0"/>
              </a:rPr>
              <a:t>F~ F distribution (p=5, n1+n2-p-1=43</a:t>
            </a:r>
            <a:r>
              <a:rPr lang="en-US" sz="1600" dirty="0">
                <a:solidFill>
                  <a:srgbClr val="000000"/>
                </a:solidFill>
                <a:latin typeface="Calibri" panose="020F0502020204030204" pitchFamily="34" charset="0"/>
                <a:cs typeface="Calibri" panose="020F0502020204030204" pitchFamily="34" charset="0"/>
              </a:rPr>
              <a:t>)</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A significantly large value for T² is an evidence that the two population mean vectors are </a:t>
            </a:r>
            <a:r>
              <a:rPr lang="en-US" sz="1600" dirty="0">
                <a:solidFill>
                  <a:srgbClr val="000000"/>
                </a:solidFill>
                <a:latin typeface="Calibri" panose="020F0502020204030204" pitchFamily="34" charset="0"/>
                <a:cs typeface="Calibri" panose="020F0502020204030204" pitchFamily="34" charset="0"/>
              </a:rPr>
              <a:t>different</a:t>
            </a:r>
            <a:endParaRPr lang="en-US" sz="1600" dirty="0">
              <a:solidFill>
                <a:srgbClr val="000000"/>
              </a:solidFill>
              <a:latin typeface="Calibri" panose="020F0502020204030204" pitchFamily="34" charset="0"/>
              <a:cs typeface="Calibri" panose="020F0502020204030204" pitchFamily="34" charset="0"/>
            </a:endParaRPr>
          </a:p>
        </p:txBody>
      </p:sp>
      <p:grpSp>
        <p:nvGrpSpPr>
          <p:cNvPr id="8" name="Group 7"/>
          <p:cNvGrpSpPr/>
          <p:nvPr/>
        </p:nvGrpSpPr>
        <p:grpSpPr>
          <a:xfrm>
            <a:off x="3809301" y="3954235"/>
            <a:ext cx="4407303" cy="1583100"/>
            <a:chOff x="2259175" y="2343150"/>
            <a:chExt cx="4407303" cy="1583100"/>
          </a:xfrm>
        </p:grpSpPr>
        <p:pic>
          <p:nvPicPr>
            <p:cNvPr id="5" name="Google Shape;276;p53"/>
            <p:cNvPicPr preferRelativeResize="0"/>
            <p:nvPr/>
          </p:nvPicPr>
          <p:blipFill rotWithShape="1">
            <a:blip r:embed="rId2">
              <a:alphaModFix/>
            </a:blip>
            <a:srcRect l="41837" t="46357" r="25250" b="45745"/>
            <a:stretch/>
          </p:blipFill>
          <p:spPr>
            <a:xfrm>
              <a:off x="2259175" y="3469825"/>
              <a:ext cx="4407302" cy="456425"/>
            </a:xfrm>
            <a:prstGeom prst="rect">
              <a:avLst/>
            </a:prstGeom>
            <a:noFill/>
            <a:ln>
              <a:noFill/>
            </a:ln>
          </p:spPr>
        </p:pic>
        <p:pic>
          <p:nvPicPr>
            <p:cNvPr id="6" name="Google Shape;277;p53"/>
            <p:cNvPicPr preferRelativeResize="0"/>
            <p:nvPr/>
          </p:nvPicPr>
          <p:blipFill rotWithShape="1">
            <a:blip r:embed="rId2">
              <a:alphaModFix/>
            </a:blip>
            <a:srcRect l="43549" t="58916" r="25151" b="31972"/>
            <a:stretch/>
          </p:blipFill>
          <p:spPr>
            <a:xfrm>
              <a:off x="2877708" y="2343150"/>
              <a:ext cx="3788770" cy="585901"/>
            </a:xfrm>
            <a:prstGeom prst="rect">
              <a:avLst/>
            </a:prstGeom>
            <a:noFill/>
            <a:ln>
              <a:noFill/>
            </a:ln>
          </p:spPr>
        </p:pic>
        <p:pic>
          <p:nvPicPr>
            <p:cNvPr id="7" name="Google Shape;279;p53"/>
            <p:cNvPicPr preferRelativeResize="0"/>
            <p:nvPr/>
          </p:nvPicPr>
          <p:blipFill rotWithShape="1">
            <a:blip r:embed="rId3">
              <a:alphaModFix/>
            </a:blip>
            <a:srcRect l="44664" t="62943" r="27883" b="29960"/>
            <a:stretch/>
          </p:blipFill>
          <p:spPr>
            <a:xfrm>
              <a:off x="3037951" y="2949250"/>
              <a:ext cx="3323726" cy="456424"/>
            </a:xfrm>
            <a:prstGeom prst="rect">
              <a:avLst/>
            </a:prstGeom>
            <a:noFill/>
            <a:ln>
              <a:noFill/>
            </a:ln>
          </p:spPr>
        </p:pic>
      </p:grpSp>
    </p:spTree>
    <p:extLst>
      <p:ext uri="{BB962C8B-B14F-4D97-AF65-F5344CB8AC3E}">
        <p14:creationId xmlns:p14="http://schemas.microsoft.com/office/powerpoint/2010/main" val="22960382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 code – Univariate test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2610"/>
            <a:ext cx="10485120" cy="4603355"/>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Testing </a:t>
            </a:r>
            <a:r>
              <a:rPr lang="en-US" sz="1600" dirty="0">
                <a:solidFill>
                  <a:schemeClr val="tx1"/>
                </a:solidFill>
                <a:latin typeface="Calibri" panose="020F0502020204030204" pitchFamily="34" charset="0"/>
                <a:cs typeface="Calibri" panose="020F0502020204030204" pitchFamily="34" charset="0"/>
              </a:rPr>
              <a:t>mean values for </a:t>
            </a:r>
            <a:r>
              <a:rPr lang="en-US" sz="1600" dirty="0" err="1">
                <a:solidFill>
                  <a:schemeClr val="tx1"/>
                </a:solidFill>
                <a:latin typeface="Calibri" panose="020F0502020204030204" pitchFamily="34" charset="0"/>
                <a:cs typeface="Calibri" panose="020F0502020204030204" pitchFamily="34" charset="0"/>
              </a:rPr>
              <a:t>Bumpus</a:t>
            </a:r>
            <a:r>
              <a:rPr lang="en-US" sz="1600" dirty="0">
                <a:solidFill>
                  <a:schemeClr val="tx1"/>
                </a:solidFill>
                <a:latin typeface="Calibri" panose="020F0502020204030204" pitchFamily="34" charset="0"/>
                <a:cs typeface="Calibri" panose="020F0502020204030204" pitchFamily="34" charset="0"/>
              </a:rPr>
              <a:t>' female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t-tests, one by one. Survivors vs. Non survivors</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sparrows &lt;- read.csv("</a:t>
            </a:r>
            <a:r>
              <a:rPr lang="en-US" sz="1600" dirty="0" err="1">
                <a:solidFill>
                  <a:schemeClr val="tx1"/>
                </a:solidFill>
                <a:latin typeface="Calibri" panose="020F0502020204030204" pitchFamily="34" charset="0"/>
                <a:cs typeface="Calibri" panose="020F0502020204030204" pitchFamily="34" charset="0"/>
              </a:rPr>
              <a:t>Bumpus_sparrows.csv",header</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endParaRPr lang="en-US" sz="1600"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smtClean="0">
                <a:solidFill>
                  <a:schemeClr val="tx1"/>
                </a:solidFill>
                <a:latin typeface="Calibri" panose="020F0502020204030204" pitchFamily="34" charset="0"/>
                <a:cs typeface="Calibri" panose="020F0502020204030204" pitchFamily="34" charset="0"/>
              </a:rPr>
              <a:t>with(data=</a:t>
            </a:r>
            <a:r>
              <a:rPr lang="en-US" sz="1600" dirty="0" err="1" smtClean="0">
                <a:solidFill>
                  <a:schemeClr val="tx1"/>
                </a:solidFill>
                <a:latin typeface="Calibri" panose="020F0502020204030204" pitchFamily="34" charset="0"/>
                <a:cs typeface="Calibri" panose="020F0502020204030204" pitchFamily="34" charset="0"/>
              </a:rPr>
              <a:t>sparrows,t.test</a:t>
            </a:r>
            <a:r>
              <a:rPr lang="en-US" sz="1600" dirty="0" smtClean="0">
                <a:solidFill>
                  <a:schemeClr val="tx1"/>
                </a:solidFill>
                <a:latin typeface="Calibri" panose="020F0502020204030204" pitchFamily="34" charset="0"/>
                <a:cs typeface="Calibri" panose="020F0502020204030204" pitchFamily="34" charset="0"/>
              </a:rPr>
              <a:t>(</a:t>
            </a:r>
            <a:r>
              <a:rPr lang="en-US" sz="1600" dirty="0" err="1" smtClean="0">
                <a:solidFill>
                  <a:schemeClr val="tx1"/>
                </a:solidFill>
                <a:latin typeface="Calibri" panose="020F0502020204030204" pitchFamily="34" charset="0"/>
                <a:cs typeface="Calibri" panose="020F0502020204030204" pitchFamily="34" charset="0"/>
              </a:rPr>
              <a:t>Total_length</a:t>
            </a:r>
            <a:r>
              <a:rPr lang="en-US" sz="1600" dirty="0" smtClean="0">
                <a:solidFill>
                  <a:schemeClr val="tx1"/>
                </a:solidFill>
                <a:latin typeface="Calibri" panose="020F0502020204030204" pitchFamily="34" charset="0"/>
                <a:cs typeface="Calibri" panose="020F0502020204030204" pitchFamily="34" charset="0"/>
              </a:rPr>
              <a:t>[Survivorship</a:t>
            </a:r>
            <a:r>
              <a:rPr lang="en-US" sz="1600" dirty="0">
                <a:solidFill>
                  <a:schemeClr val="tx1"/>
                </a:solidFill>
                <a:latin typeface="Calibri" panose="020F0502020204030204" pitchFamily="34" charset="0"/>
                <a:cs typeface="Calibri" panose="020F0502020204030204" pitchFamily="34" charset="0"/>
              </a:rPr>
              <a:t>=="S</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Total_length</a:t>
            </a:r>
            <a:r>
              <a:rPr lang="en-US" sz="1600" dirty="0" smtClean="0">
                <a:solidFill>
                  <a:schemeClr val="tx1"/>
                </a:solidFill>
                <a:latin typeface="Calibri" panose="020F0502020204030204" pitchFamily="34" charset="0"/>
                <a:cs typeface="Calibri" panose="020F0502020204030204" pitchFamily="34" charset="0"/>
              </a:rPr>
              <a:t>[Survivorship=="NS"],</a:t>
            </a:r>
            <a:r>
              <a:rPr lang="en-US" sz="1600" dirty="0" err="1" smtClean="0">
                <a:solidFill>
                  <a:schemeClr val="tx1"/>
                </a:solidFill>
                <a:latin typeface="Calibri" panose="020F0502020204030204" pitchFamily="34" charset="0"/>
                <a:cs typeface="Calibri" panose="020F0502020204030204" pitchFamily="34" charset="0"/>
              </a:rPr>
              <a:t>var.equal</a:t>
            </a:r>
            <a:r>
              <a:rPr lang="en-US" sz="1600" dirty="0" smtClean="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smtClean="0">
                <a:solidFill>
                  <a:schemeClr val="tx1"/>
                </a:solidFill>
                <a:latin typeface="Calibri" panose="020F0502020204030204" pitchFamily="34" charset="0"/>
                <a:cs typeface="Calibri" panose="020F0502020204030204" pitchFamily="34" charset="0"/>
              </a:rPr>
              <a:t>with(data=</a:t>
            </a:r>
            <a:r>
              <a:rPr lang="en-US" sz="1600" dirty="0" err="1" smtClean="0">
                <a:solidFill>
                  <a:schemeClr val="tx1"/>
                </a:solidFill>
                <a:latin typeface="Calibri" panose="020F0502020204030204" pitchFamily="34" charset="0"/>
                <a:cs typeface="Calibri" panose="020F0502020204030204" pitchFamily="34" charset="0"/>
              </a:rPr>
              <a:t>sparrows,t.test</a:t>
            </a:r>
            <a:r>
              <a:rPr lang="en-US" sz="1600" dirty="0" smtClean="0">
                <a:solidFill>
                  <a:schemeClr val="tx1"/>
                </a:solidFill>
                <a:latin typeface="Calibri" panose="020F0502020204030204" pitchFamily="34" charset="0"/>
                <a:cs typeface="Calibri" panose="020F0502020204030204" pitchFamily="34" charset="0"/>
              </a:rPr>
              <a:t>(</a:t>
            </a:r>
            <a:r>
              <a:rPr lang="en-US" sz="1600" dirty="0" err="1" smtClean="0">
                <a:solidFill>
                  <a:schemeClr val="tx1"/>
                </a:solidFill>
                <a:latin typeface="Calibri" panose="020F0502020204030204" pitchFamily="34" charset="0"/>
                <a:cs typeface="Calibri" panose="020F0502020204030204" pitchFamily="34" charset="0"/>
              </a:rPr>
              <a:t>Alar_extent</a:t>
            </a:r>
            <a:r>
              <a:rPr lang="en-US" sz="1600" dirty="0" smtClean="0">
                <a:solidFill>
                  <a:schemeClr val="tx1"/>
                </a:solidFill>
                <a:latin typeface="Calibri" panose="020F0502020204030204" pitchFamily="34" charset="0"/>
                <a:cs typeface="Calibri" panose="020F0502020204030204" pitchFamily="34" charset="0"/>
              </a:rPr>
              <a:t>[Survivorship</a:t>
            </a:r>
            <a:r>
              <a:rPr lang="en-US" sz="1600" dirty="0">
                <a:solidFill>
                  <a:schemeClr val="tx1"/>
                </a:solidFill>
                <a:latin typeface="Calibri" panose="020F0502020204030204" pitchFamily="34" charset="0"/>
                <a:cs typeface="Calibri" panose="020F0502020204030204" pitchFamily="34" charset="0"/>
              </a:rPr>
              <a:t>=="S</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Alar_extent</a:t>
            </a:r>
            <a:r>
              <a:rPr lang="en-US" sz="1600" dirty="0" smtClean="0">
                <a:solidFill>
                  <a:schemeClr val="tx1"/>
                </a:solidFill>
                <a:latin typeface="Calibri" panose="020F0502020204030204" pitchFamily="34" charset="0"/>
                <a:cs typeface="Calibri" panose="020F0502020204030204" pitchFamily="34" charset="0"/>
              </a:rPr>
              <a:t>[Survivorship</a:t>
            </a:r>
            <a:r>
              <a:rPr lang="en-US" sz="1600" dirty="0">
                <a:solidFill>
                  <a:schemeClr val="tx1"/>
                </a:solidFill>
                <a:latin typeface="Calibri" panose="020F0502020204030204" pitchFamily="34" charset="0"/>
                <a:cs typeface="Calibri" panose="020F0502020204030204" pitchFamily="34" charset="0"/>
              </a:rPr>
              <a:t>=="NS"],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[Survivorship=="S</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L_beak_head</a:t>
            </a:r>
            <a:r>
              <a:rPr lang="en-US" sz="1600" dirty="0" smtClean="0">
                <a:solidFill>
                  <a:schemeClr val="tx1"/>
                </a:solidFill>
                <a:latin typeface="Calibri" panose="020F0502020204030204" pitchFamily="34" charset="0"/>
                <a:cs typeface="Calibri" panose="020F0502020204030204" pitchFamily="34" charset="0"/>
              </a:rPr>
              <a:t>[Survivorship</a:t>
            </a:r>
            <a:r>
              <a:rPr lang="en-US" sz="1600" dirty="0">
                <a:solidFill>
                  <a:schemeClr val="tx1"/>
                </a:solidFill>
                <a:latin typeface="Calibri" panose="020F0502020204030204" pitchFamily="34" charset="0"/>
                <a:cs typeface="Calibri" panose="020F0502020204030204" pitchFamily="34" charset="0"/>
              </a:rPr>
              <a:t>=="NS"],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L_humerous</a:t>
            </a:r>
            <a:r>
              <a:rPr lang="en-US" sz="1600" dirty="0">
                <a:solidFill>
                  <a:schemeClr val="tx1"/>
                </a:solidFill>
                <a:latin typeface="Calibri" panose="020F0502020204030204" pitchFamily="34" charset="0"/>
                <a:cs typeface="Calibri" panose="020F0502020204030204" pitchFamily="34" charset="0"/>
              </a:rPr>
              <a:t>[Survivorship=="S</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L_humerous</a:t>
            </a:r>
            <a:r>
              <a:rPr lang="en-US" sz="1600" dirty="0" smtClean="0">
                <a:solidFill>
                  <a:schemeClr val="tx1"/>
                </a:solidFill>
                <a:latin typeface="Calibri" panose="020F0502020204030204" pitchFamily="34" charset="0"/>
                <a:cs typeface="Calibri" panose="020F0502020204030204" pitchFamily="34" charset="0"/>
              </a:rPr>
              <a:t>[Survivorship</a:t>
            </a:r>
            <a:r>
              <a:rPr lang="en-US" sz="1600" dirty="0">
                <a:solidFill>
                  <a:schemeClr val="tx1"/>
                </a:solidFill>
                <a:latin typeface="Calibri" panose="020F0502020204030204" pitchFamily="34" charset="0"/>
                <a:cs typeface="Calibri" panose="020F0502020204030204" pitchFamily="34" charset="0"/>
              </a:rPr>
              <a:t>=="NS"],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with(data=</a:t>
            </a:r>
            <a:r>
              <a:rPr lang="en-US" sz="1600" dirty="0" err="1">
                <a:solidFill>
                  <a:schemeClr val="tx1"/>
                </a:solidFill>
                <a:latin typeface="Calibri" panose="020F0502020204030204" pitchFamily="34" charset="0"/>
                <a:cs typeface="Calibri" panose="020F0502020204030204" pitchFamily="34" charset="0"/>
              </a:rPr>
              <a:t>sparrows,t.test</a:t>
            </a:r>
            <a:r>
              <a:rPr lang="en-US" sz="1600" dirty="0">
                <a:solidFill>
                  <a:schemeClr val="tx1"/>
                </a:solidFill>
                <a:latin typeface="Calibri" panose="020F0502020204030204" pitchFamily="34" charset="0"/>
                <a:cs typeface="Calibri" panose="020F0502020204030204" pitchFamily="34" charset="0"/>
              </a:rPr>
              <a:t>(</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[Survivorship=="S</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L_keel_sternum</a:t>
            </a:r>
            <a:r>
              <a:rPr lang="en-US" sz="1600" dirty="0" smtClean="0">
                <a:solidFill>
                  <a:schemeClr val="tx1"/>
                </a:solidFill>
                <a:latin typeface="Calibri" panose="020F0502020204030204" pitchFamily="34" charset="0"/>
                <a:cs typeface="Calibri" panose="020F0502020204030204" pitchFamily="34" charset="0"/>
              </a:rPr>
              <a:t>[Survivorship</a:t>
            </a:r>
            <a:r>
              <a:rPr lang="en-US" sz="1600" dirty="0">
                <a:solidFill>
                  <a:schemeClr val="tx1"/>
                </a:solidFill>
                <a:latin typeface="Calibri" panose="020F0502020204030204" pitchFamily="34" charset="0"/>
                <a:cs typeface="Calibri" panose="020F0502020204030204" pitchFamily="34" charset="0"/>
              </a:rPr>
              <a:t>=="NS"],</a:t>
            </a:r>
            <a:r>
              <a:rPr lang="en-US" sz="1600" dirty="0" err="1">
                <a:solidFill>
                  <a:schemeClr val="tx1"/>
                </a:solidFill>
                <a:latin typeface="Calibri" panose="020F0502020204030204" pitchFamily="34" charset="0"/>
                <a:cs typeface="Calibri" panose="020F0502020204030204" pitchFamily="34" charset="0"/>
              </a:rPr>
              <a:t>var.equal</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End of the </a:t>
            </a:r>
            <a:r>
              <a:rPr lang="en-US" sz="1600" dirty="0" smtClean="0">
                <a:solidFill>
                  <a:schemeClr val="tx1"/>
                </a:solidFill>
                <a:latin typeface="Calibri" panose="020F0502020204030204" pitchFamily="34" charset="0"/>
                <a:cs typeface="Calibri" panose="020F0502020204030204" pitchFamily="34" charset="0"/>
              </a:rPr>
              <a:t>script</a:t>
            </a: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96793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 code – Multivariate test</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62610"/>
            <a:ext cx="10485120" cy="4446601"/>
          </a:xfrm>
        </p:spPr>
        <p:txBody>
          <a:bodyPr>
            <a:noAutofit/>
          </a:bodyPr>
          <a:lstStyle/>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Testing </a:t>
            </a:r>
            <a:r>
              <a:rPr lang="en-US" sz="1600" dirty="0">
                <a:solidFill>
                  <a:schemeClr val="tx1"/>
                </a:solidFill>
                <a:latin typeface="Calibri" panose="020F0502020204030204" pitchFamily="34" charset="0"/>
                <a:cs typeface="Calibri" panose="020F0502020204030204" pitchFamily="34" charset="0"/>
              </a:rPr>
              <a:t>mean values for </a:t>
            </a:r>
            <a:r>
              <a:rPr lang="en-US" sz="1600" dirty="0" err="1">
                <a:solidFill>
                  <a:schemeClr val="tx1"/>
                </a:solidFill>
                <a:latin typeface="Calibri" panose="020F0502020204030204" pitchFamily="34" charset="0"/>
                <a:cs typeface="Calibri" panose="020F0502020204030204" pitchFamily="34" charset="0"/>
              </a:rPr>
              <a:t>Bumpus</a:t>
            </a:r>
            <a:r>
              <a:rPr lang="en-US" sz="1600" dirty="0">
                <a:solidFill>
                  <a:schemeClr val="tx1"/>
                </a:solidFill>
                <a:latin typeface="Calibri" panose="020F0502020204030204" pitchFamily="34" charset="0"/>
                <a:cs typeface="Calibri" panose="020F0502020204030204" pitchFamily="34" charset="0"/>
              </a:rPr>
              <a:t>' female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t-tests, one by one. Survivors vs. Non survivors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Hotelling's</a:t>
            </a:r>
            <a:r>
              <a:rPr lang="en-US" sz="1600" dirty="0">
                <a:solidFill>
                  <a:schemeClr val="tx1"/>
                </a:solidFill>
                <a:latin typeface="Calibri" panose="020F0502020204030204" pitchFamily="34" charset="0"/>
                <a:cs typeface="Calibri" panose="020F0502020204030204" pitchFamily="34" charset="0"/>
              </a:rPr>
              <a:t> T2 test. Comparing multivariate means # between survivor and non-survivor sparrows</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Uses libraries "</a:t>
            </a:r>
            <a:r>
              <a:rPr lang="en-US" sz="1600" dirty="0" smtClean="0">
                <a:solidFill>
                  <a:schemeClr val="tx1"/>
                </a:solidFill>
                <a:latin typeface="Calibri" panose="020F0502020204030204" pitchFamily="34" charset="0"/>
                <a:cs typeface="Calibri" panose="020F0502020204030204" pitchFamily="34" charset="0"/>
              </a:rPr>
              <a:t>Hotelling“. # </a:t>
            </a:r>
            <a:r>
              <a:rPr lang="en-US" sz="1600" dirty="0">
                <a:solidFill>
                  <a:schemeClr val="tx1"/>
                </a:solidFill>
                <a:latin typeface="Calibri" panose="020F0502020204030204" pitchFamily="34" charset="0"/>
                <a:cs typeface="Calibri" panose="020F0502020204030204" pitchFamily="34" charset="0"/>
              </a:rPr>
              <a:t>Before running library(Hotelling) make sure you have installed the package</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sparrows &lt;- read.csv("</a:t>
            </a:r>
            <a:r>
              <a:rPr lang="en-US" sz="1600" dirty="0" err="1">
                <a:solidFill>
                  <a:schemeClr val="tx1"/>
                </a:solidFill>
                <a:latin typeface="Calibri" panose="020F0502020204030204" pitchFamily="34" charset="0"/>
                <a:cs typeface="Calibri" panose="020F0502020204030204" pitchFamily="34" charset="0"/>
              </a:rPr>
              <a:t>Bumpus_sparrows.csv",header</a:t>
            </a:r>
            <a:r>
              <a:rPr lang="en-US" sz="1600" dirty="0">
                <a:solidFill>
                  <a:schemeClr val="tx1"/>
                </a:solidFill>
                <a:latin typeface="Calibri" panose="020F0502020204030204" pitchFamily="34" charset="0"/>
                <a:cs typeface="Calibri" panose="020F0502020204030204" pitchFamily="34" charset="0"/>
              </a:rPr>
              <a:t>=TRUE)</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library(Hotelling)  </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Hotelling's</a:t>
            </a:r>
            <a:r>
              <a:rPr lang="en-US" sz="1600" dirty="0">
                <a:solidFill>
                  <a:schemeClr val="tx1"/>
                </a:solidFill>
                <a:latin typeface="Calibri" panose="020F0502020204030204" pitchFamily="34" charset="0"/>
                <a:cs typeface="Calibri" panose="020F0502020204030204" pitchFamily="34" charset="0"/>
              </a:rPr>
              <a:t> test is generated through a formula. The result is a list</a:t>
            </a:r>
          </a:p>
          <a:p>
            <a:pPr marL="548640" lvl="1" indent="0">
              <a:lnSpc>
                <a:spcPct val="100000"/>
              </a:lnSpc>
              <a:spcBef>
                <a:spcPts val="0"/>
              </a:spcBef>
              <a:spcAft>
                <a:spcPts val="0"/>
              </a:spcAft>
              <a:buClrTx/>
              <a:buSzPct val="100000"/>
              <a:buNone/>
            </a:pPr>
            <a:r>
              <a:rPr lang="en-US" sz="1600" dirty="0" err="1">
                <a:solidFill>
                  <a:schemeClr val="tx1"/>
                </a:solidFill>
                <a:latin typeface="Calibri" panose="020F0502020204030204" pitchFamily="34" charset="0"/>
                <a:cs typeface="Calibri" panose="020F0502020204030204" pitchFamily="34" charset="0"/>
              </a:rPr>
              <a:t>t2testsparr</a:t>
            </a:r>
            <a:r>
              <a:rPr lang="en-US" sz="1600" dirty="0">
                <a:solidFill>
                  <a:schemeClr val="tx1"/>
                </a:solidFill>
                <a:latin typeface="Calibri" panose="020F0502020204030204" pitchFamily="34" charset="0"/>
                <a:cs typeface="Calibri" panose="020F0502020204030204" pitchFamily="34" charset="0"/>
              </a:rPr>
              <a:t> &lt;- hotelling.test(</a:t>
            </a:r>
            <a:r>
              <a:rPr lang="en-US" sz="1600" dirty="0" err="1">
                <a:solidFill>
                  <a:schemeClr val="tx1"/>
                </a:solidFill>
                <a:latin typeface="Calibri" panose="020F0502020204030204" pitchFamily="34" charset="0"/>
                <a:cs typeface="Calibri" panose="020F0502020204030204" pitchFamily="34" charset="0"/>
              </a:rPr>
              <a:t>Total_length</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Alar_extent</a:t>
            </a:r>
            <a:r>
              <a:rPr lang="en-US" sz="1600" dirty="0">
                <a:solidFill>
                  <a:schemeClr val="tx1"/>
                </a:solidFill>
                <a:latin typeface="Calibri" panose="020F0502020204030204" pitchFamily="34" charset="0"/>
                <a:cs typeface="Calibri" panose="020F0502020204030204" pitchFamily="34" charset="0"/>
              </a:rPr>
              <a:t> + </a:t>
            </a:r>
            <a:r>
              <a:rPr lang="en-US" sz="1600" dirty="0" err="1">
                <a:solidFill>
                  <a:schemeClr val="tx1"/>
                </a:solidFill>
                <a:latin typeface="Calibri" panose="020F0502020204030204" pitchFamily="34" charset="0"/>
                <a:cs typeface="Calibri" panose="020F0502020204030204" pitchFamily="34" charset="0"/>
              </a:rPr>
              <a:t>L_beak_head</a:t>
            </a: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 </a:t>
            </a:r>
            <a:r>
              <a:rPr lang="en-US" sz="1600" dirty="0" err="1" smtClean="0">
                <a:solidFill>
                  <a:schemeClr val="tx1"/>
                </a:solidFill>
                <a:latin typeface="Calibri" panose="020F0502020204030204" pitchFamily="34" charset="0"/>
                <a:cs typeface="Calibri" panose="020F0502020204030204" pitchFamily="34" charset="0"/>
              </a:rPr>
              <a:t>L_humerous</a:t>
            </a:r>
            <a:r>
              <a:rPr lang="en-US" sz="1600" dirty="0" smtClean="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 </a:t>
            </a:r>
            <a:r>
              <a:rPr lang="en-US" sz="1600" dirty="0" err="1">
                <a:solidFill>
                  <a:schemeClr val="tx1"/>
                </a:solidFill>
                <a:latin typeface="Calibri" panose="020F0502020204030204" pitchFamily="34" charset="0"/>
                <a:cs typeface="Calibri" panose="020F0502020204030204" pitchFamily="34" charset="0"/>
              </a:rPr>
              <a:t>L_keel_sternum</a:t>
            </a:r>
            <a:r>
              <a:rPr lang="en-US" sz="1600" dirty="0">
                <a:solidFill>
                  <a:schemeClr val="tx1"/>
                </a:solidFill>
                <a:latin typeface="Calibri" panose="020F0502020204030204" pitchFamily="34" charset="0"/>
                <a:cs typeface="Calibri" panose="020F0502020204030204" pitchFamily="34" charset="0"/>
              </a:rPr>
              <a:t> ~ Survivorship, data=sparrows)</a:t>
            </a:r>
          </a:p>
          <a:p>
            <a:pPr marL="548640" lvl="1" indent="0">
              <a:lnSpc>
                <a:spcPct val="100000"/>
              </a:lnSpc>
              <a:spcBef>
                <a:spcPts val="0"/>
              </a:spcBef>
              <a:spcAft>
                <a:spcPts val="0"/>
              </a:spcAft>
              <a:buClrTx/>
              <a:buSzPct val="100000"/>
              <a:buNone/>
            </a:pPr>
            <a:endParaRPr lang="en-US" sz="1600"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smtClean="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T2 statistic is located in the first element of the list "stat"</a:t>
            </a: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cat("T2 statistic =",t2testsparr$stat[[1]],"\n")</a:t>
            </a:r>
          </a:p>
          <a:p>
            <a:pPr marL="548640" lvl="1" indent="0">
              <a:lnSpc>
                <a:spcPct val="100000"/>
              </a:lnSpc>
              <a:spcBef>
                <a:spcPts val="0"/>
              </a:spcBef>
              <a:spcAft>
                <a:spcPts val="0"/>
              </a:spcAft>
              <a:buClrTx/>
              <a:buSzPct val="100000"/>
              <a:buNone/>
            </a:pPr>
            <a:endParaRPr lang="en-US" sz="1600" dirty="0" smtClean="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smtClean="0">
                <a:solidFill>
                  <a:schemeClr val="tx1"/>
                </a:solidFill>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Output of the function hotelling.test is given</a:t>
            </a:r>
          </a:p>
          <a:p>
            <a:pPr marL="548640" lvl="1" indent="0">
              <a:lnSpc>
                <a:spcPct val="100000"/>
              </a:lnSpc>
              <a:spcBef>
                <a:spcPts val="0"/>
              </a:spcBef>
              <a:spcAft>
                <a:spcPts val="0"/>
              </a:spcAft>
              <a:buClrTx/>
              <a:buSzPct val="100000"/>
              <a:buNone/>
            </a:pPr>
            <a:r>
              <a:rPr lang="en-US" sz="1600" dirty="0" err="1" smtClean="0">
                <a:solidFill>
                  <a:schemeClr val="tx1"/>
                </a:solidFill>
                <a:latin typeface="Calibri" panose="020F0502020204030204" pitchFamily="34" charset="0"/>
                <a:cs typeface="Calibri" panose="020F0502020204030204" pitchFamily="34" charset="0"/>
              </a:rPr>
              <a:t>t2testsparr</a:t>
            </a:r>
            <a:r>
              <a:rPr lang="en-US" sz="1600" dirty="0" smtClean="0">
                <a:solidFill>
                  <a:schemeClr val="tx1"/>
                </a:solidFill>
                <a:latin typeface="Calibri" panose="020F0502020204030204" pitchFamily="34" charset="0"/>
                <a:cs typeface="Calibri" panose="020F0502020204030204" pitchFamily="34" charset="0"/>
              </a:rPr>
              <a:t> </a:t>
            </a:r>
          </a:p>
          <a:p>
            <a:pPr marL="548640" lvl="1" indent="0">
              <a:lnSpc>
                <a:spcPct val="100000"/>
              </a:lnSpc>
              <a:spcBef>
                <a:spcPts val="0"/>
              </a:spcBef>
              <a:spcAft>
                <a:spcPts val="0"/>
              </a:spcAft>
              <a:buClrTx/>
              <a:buSzPct val="100000"/>
              <a:buNone/>
            </a:pPr>
            <a:r>
              <a:rPr lang="en-US" sz="1600" dirty="0" smtClean="0">
                <a:solidFill>
                  <a:schemeClr val="tx1"/>
                </a:solidFill>
                <a:latin typeface="Calibri" panose="020F0502020204030204" pitchFamily="34" charset="0"/>
                <a:cs typeface="Calibri" panose="020F0502020204030204" pitchFamily="34" charset="0"/>
              </a:rPr>
              <a:t>detach(sparrows</a:t>
            </a:r>
            <a:r>
              <a:rPr lang="en-US" sz="1600" dirty="0">
                <a:solidFill>
                  <a:schemeClr val="tx1"/>
                </a:solidFill>
                <a:latin typeface="Calibri" panose="020F0502020204030204" pitchFamily="34" charset="0"/>
                <a:cs typeface="Calibri" panose="020F0502020204030204" pitchFamily="34" charset="0"/>
              </a:rPr>
              <a:t>)</a:t>
            </a:r>
          </a:p>
          <a:p>
            <a:pPr marL="548640" lvl="1" indent="0">
              <a:lnSpc>
                <a:spcPct val="100000"/>
              </a:lnSpc>
              <a:spcBef>
                <a:spcPts val="0"/>
              </a:spcBef>
              <a:spcAft>
                <a:spcPts val="0"/>
              </a:spcAft>
              <a:buClrTx/>
              <a:buSzPct val="100000"/>
              <a:buNone/>
            </a:pPr>
            <a:endParaRPr lang="en-US" sz="1600" dirty="0">
              <a:solidFill>
                <a:schemeClr val="tx1"/>
              </a:solidFill>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cs typeface="Calibri" panose="020F0502020204030204" pitchFamily="34" charset="0"/>
              </a:rPr>
              <a:t># End of the script</a:t>
            </a:r>
          </a:p>
        </p:txBody>
      </p:sp>
    </p:spTree>
    <p:extLst>
      <p:ext uri="{BB962C8B-B14F-4D97-AF65-F5344CB8AC3E}">
        <p14:creationId xmlns:p14="http://schemas.microsoft.com/office/powerpoint/2010/main" val="22272369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smtClean="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Applied Multivariate Analytics. Retrieved from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hlinkClick r:id="rId2"/>
              </a:rPr>
              <a:t>https</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2"/>
              </a:rPr>
              <a:t>://</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hlinkClick r:id="rId2"/>
              </a:rPr>
              <a:t>towardsdatascience.com/applied-multivariate-regression-faef8ddbf807</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Multivariate ANOVA (MANOVA) Benefits and When to Use It: Retrieved from </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hlinkClick r:id="rId3"/>
              </a:rPr>
              <a:t>https</a:t>
            </a:r>
            <a:r>
              <a:rPr lang="en-US" sz="1800" dirty="0">
                <a:solidFill>
                  <a:schemeClr val="tx1"/>
                </a:solidFill>
                <a:latin typeface="Calibri" panose="020F0502020204030204" pitchFamily="34" charset="0"/>
                <a:ea typeface="EB Garamond"/>
                <a:cs typeface="Calibri" panose="020F0502020204030204" pitchFamily="34" charset="0"/>
                <a:sym typeface="EB Garamond"/>
                <a:hlinkClick r:id="rId3"/>
              </a:rPr>
              <a:t>://statisticsbyjim.com/anova/multivariate-anova-manova-benefits-use</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hlinkClick r:id="rId3"/>
              </a:rPr>
              <a:t>/</a:t>
            </a:r>
            <a:r>
              <a:rPr lang="en-US" sz="1800" dirty="0" smtClean="0">
                <a:solidFill>
                  <a:schemeClr val="tx1"/>
                </a:solidFill>
                <a:latin typeface="Calibri" panose="020F0502020204030204" pitchFamily="34" charset="0"/>
                <a:ea typeface="EB Garamond"/>
                <a:cs typeface="Calibri" panose="020F0502020204030204" pitchFamily="34" charset="0"/>
                <a:sym typeface="EB Garamond"/>
              </a:rPr>
              <a:t>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800" dirty="0" smtClean="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smtClean="0">
                <a:solidFill>
                  <a:srgbClr val="0070C0"/>
                </a:solidFill>
                <a:latin typeface="Calibri" panose="020F0502020204030204" pitchFamily="34" charset="0"/>
                <a:cs typeface="Calibri" panose="020F0502020204030204" pitchFamily="34" charset="0"/>
              </a:rPr>
              <a:t>Next Session</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789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Variance </a:t>
            </a:r>
            <a:r>
              <a:rPr lang="en-US" sz="3200" spc="0" dirty="0" smtClean="0">
                <a:solidFill>
                  <a:srgbClr val="0070C0"/>
                </a:solidFill>
                <a:latin typeface="Calibri" panose="020F0502020204030204" pitchFamily="34" charset="0"/>
                <a:cs typeface="Calibri" panose="020F0502020204030204" pitchFamily="34" charset="0"/>
              </a:rPr>
              <a:t>Partitioning to identify sources of variance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281097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cy-GB" sz="2400" dirty="0">
                <a:solidFill>
                  <a:schemeClr val="tx1"/>
                </a:solidFill>
                <a:latin typeface="Calibri" panose="020F0502020204030204" pitchFamily="34" charset="0"/>
                <a:cs typeface="Calibri" panose="020F0502020204030204" pitchFamily="34" charset="0"/>
              </a:rPr>
              <a:t>Total variance is partitioned or decomposed into two </a:t>
            </a:r>
            <a:r>
              <a:rPr lang="cy-GB" sz="2400" dirty="0" smtClean="0">
                <a:solidFill>
                  <a:schemeClr val="tx1"/>
                </a:solidFill>
                <a:latin typeface="Calibri" panose="020F0502020204030204" pitchFamily="34" charset="0"/>
                <a:cs typeface="Calibri" panose="020F0502020204030204" pitchFamily="34" charset="0"/>
              </a:rPr>
              <a:t>or more components</a:t>
            </a:r>
            <a:endParaRPr lang="cy-GB" sz="2400" dirty="0">
              <a:solidFill>
                <a:schemeClr val="tx1"/>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To identify </a:t>
            </a:r>
            <a:r>
              <a:rPr lang="en-US" sz="1800" b="1" dirty="0">
                <a:solidFill>
                  <a:schemeClr val="tx1"/>
                </a:solidFill>
                <a:latin typeface="Calibri" panose="020F0502020204030204" pitchFamily="34" charset="0"/>
                <a:cs typeface="Calibri" panose="020F0502020204030204" pitchFamily="34" charset="0"/>
              </a:rPr>
              <a:t>unique contribution </a:t>
            </a:r>
            <a:r>
              <a:rPr lang="en-US" sz="1800" dirty="0">
                <a:solidFill>
                  <a:schemeClr val="tx1"/>
                </a:solidFill>
                <a:latin typeface="Calibri" panose="020F0502020204030204" pitchFamily="34" charset="0"/>
                <a:cs typeface="Calibri" panose="020F0502020204030204" pitchFamily="34" charset="0"/>
              </a:rPr>
              <a:t>of a variable in explaining variance</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To </a:t>
            </a:r>
            <a:r>
              <a:rPr lang="en-US" sz="1800" dirty="0">
                <a:solidFill>
                  <a:schemeClr val="tx1"/>
                </a:solidFill>
                <a:latin typeface="Calibri" panose="020F0502020204030204" pitchFamily="34" charset="0"/>
                <a:cs typeface="Calibri" panose="020F0502020204030204" pitchFamily="34" charset="0"/>
              </a:rPr>
              <a:t>study </a:t>
            </a:r>
            <a:r>
              <a:rPr lang="en-US" sz="1800" b="1" dirty="0">
                <a:solidFill>
                  <a:schemeClr val="tx1"/>
                </a:solidFill>
                <a:latin typeface="Calibri" panose="020F0502020204030204" pitchFamily="34" charset="0"/>
                <a:cs typeface="Calibri" panose="020F0502020204030204" pitchFamily="34" charset="0"/>
              </a:rPr>
              <a:t>complex</a:t>
            </a:r>
            <a:r>
              <a:rPr lang="en-US" sz="1800" dirty="0">
                <a:solidFill>
                  <a:schemeClr val="tx1"/>
                </a:solidFill>
                <a:latin typeface="Calibri" panose="020F0502020204030204" pitchFamily="34" charset="0"/>
                <a:cs typeface="Calibri" panose="020F0502020204030204" pitchFamily="34" charset="0"/>
              </a:rPr>
              <a:t> </a:t>
            </a:r>
            <a:r>
              <a:rPr lang="en-US" sz="1800" dirty="0" smtClean="0">
                <a:solidFill>
                  <a:schemeClr val="tx1"/>
                </a:solidFill>
                <a:latin typeface="Calibri" panose="020F0502020204030204" pitchFamily="34" charset="0"/>
                <a:cs typeface="Calibri" panose="020F0502020204030204" pitchFamily="34" charset="0"/>
              </a:rPr>
              <a:t>relationships</a:t>
            </a:r>
          </a:p>
          <a:p>
            <a:pPr marL="1706865" lvl="3" indent="-365760">
              <a:lnSpc>
                <a:spcPct val="100000"/>
              </a:lnSpc>
              <a:spcBef>
                <a:spcPts val="0"/>
              </a:spcBef>
              <a:buClrTx/>
              <a:buSzPct val="80000"/>
              <a:buFont typeface="Courier New" panose="02070309020205020404" pitchFamily="49" charset="0"/>
              <a:buChar char="o"/>
            </a:pPr>
            <a:r>
              <a:rPr lang="en-US" sz="1800" dirty="0" smtClean="0">
                <a:solidFill>
                  <a:schemeClr val="tx1"/>
                </a:solidFill>
                <a:latin typeface="Calibri" panose="020F0502020204030204" pitchFamily="34" charset="0"/>
                <a:cs typeface="Calibri" panose="020F0502020204030204" pitchFamily="34" charset="0"/>
              </a:rPr>
              <a:t>To </a:t>
            </a:r>
            <a:r>
              <a:rPr lang="en-US" sz="1800" dirty="0">
                <a:solidFill>
                  <a:schemeClr val="tx1"/>
                </a:solidFill>
                <a:latin typeface="Calibri" panose="020F0502020204030204" pitchFamily="34" charset="0"/>
                <a:cs typeface="Calibri" panose="020F0502020204030204" pitchFamily="34" charset="0"/>
              </a:rPr>
              <a:t>detect validity of relationship in “if A then B”, e.g., “if discount then more sales”</a:t>
            </a:r>
          </a:p>
          <a:p>
            <a:pPr marL="2057057" lvl="5" indent="-365760">
              <a:lnSpc>
                <a:spcPct val="100000"/>
              </a:lnSpc>
              <a:spcBef>
                <a:spcPts val="0"/>
              </a:spcBef>
              <a:buClrTx/>
              <a:buSzPct val="80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Is it the discount which is related to sales and not some other variable, e.g., distance to store, store hours, etc.? </a:t>
            </a:r>
            <a:endParaRPr lang="en-US" sz="1600" dirty="0">
              <a:solidFill>
                <a:srgbClr val="000000"/>
              </a:solidFill>
              <a:latin typeface="Calibri" panose="020F0502020204030204" pitchFamily="34" charset="0"/>
              <a:cs typeface="Calibri" panose="020F0502020204030204" pitchFamily="34" charset="0"/>
            </a:endParaRPr>
          </a:p>
          <a:p>
            <a:pPr marL="2057057" lvl="5" indent="-365760">
              <a:lnSpc>
                <a:spcPct val="100000"/>
              </a:lnSpc>
              <a:spcBef>
                <a:spcPts val="0"/>
              </a:spcBef>
              <a:buClrTx/>
              <a:buSzPct val="80000"/>
              <a:buFont typeface="Wingdings" panose="05000000000000000000" pitchFamily="2" charset="2"/>
              <a:buChar char="§"/>
            </a:pPr>
            <a:r>
              <a:rPr lang="en-US" sz="1600" dirty="0">
                <a:solidFill>
                  <a:srgbClr val="000000"/>
                </a:solidFill>
                <a:latin typeface="Calibri" panose="020F0502020204030204" pitchFamily="34" charset="0"/>
                <a:cs typeface="Calibri" panose="020F0502020204030204" pitchFamily="34" charset="0"/>
              </a:rPr>
              <a:t>If </a:t>
            </a:r>
            <a:r>
              <a:rPr lang="en-US" sz="1600" dirty="0">
                <a:solidFill>
                  <a:srgbClr val="000000"/>
                </a:solidFill>
                <a:latin typeface="Calibri" panose="020F0502020204030204" pitchFamily="34" charset="0"/>
                <a:cs typeface="Calibri" panose="020F0502020204030204" pitchFamily="34" charset="0"/>
              </a:rPr>
              <a:t>other variables are also related to sales, then what is the importance of discount in influencing sales? </a:t>
            </a:r>
          </a:p>
        </p:txBody>
      </p:sp>
      <p:graphicFrame>
        <p:nvGraphicFramePr>
          <p:cNvPr id="5" name="Google Shape;316;p59"/>
          <p:cNvGraphicFramePr/>
          <p:nvPr>
            <p:extLst>
              <p:ext uri="{D42A27DB-BD31-4B8C-83A1-F6EECF244321}">
                <p14:modId xmlns:p14="http://schemas.microsoft.com/office/powerpoint/2010/main" val="1454750525"/>
              </p:ext>
            </p:extLst>
          </p:nvPr>
        </p:nvGraphicFramePr>
        <p:xfrm>
          <a:off x="1097280" y="4534571"/>
          <a:ext cx="2934789" cy="1671066"/>
        </p:xfrm>
        <a:graphic>
          <a:graphicData uri="http://schemas.openxmlformats.org/drawingml/2006/table">
            <a:tbl>
              <a:tblPr>
                <a:noFill/>
              </a:tblPr>
              <a:tblGrid>
                <a:gridCol w="978263">
                  <a:extLst>
                    <a:ext uri="{9D8B030D-6E8A-4147-A177-3AD203B41FA5}">
                      <a16:colId xmlns:a16="http://schemas.microsoft.com/office/drawing/2014/main" val="20000"/>
                    </a:ext>
                  </a:extLst>
                </a:gridCol>
                <a:gridCol w="978263">
                  <a:extLst>
                    <a:ext uri="{9D8B030D-6E8A-4147-A177-3AD203B41FA5}">
                      <a16:colId xmlns:a16="http://schemas.microsoft.com/office/drawing/2014/main" val="20001"/>
                    </a:ext>
                  </a:extLst>
                </a:gridCol>
                <a:gridCol w="978263">
                  <a:extLst>
                    <a:ext uri="{9D8B030D-6E8A-4147-A177-3AD203B41FA5}">
                      <a16:colId xmlns:a16="http://schemas.microsoft.com/office/drawing/2014/main" val="20002"/>
                    </a:ext>
                  </a:extLst>
                </a:gridCol>
              </a:tblGrid>
              <a:tr h="203453">
                <a:tc>
                  <a:txBody>
                    <a:bodyPr/>
                    <a:lstStyle/>
                    <a:p>
                      <a:pPr marL="0" lvl="0" indent="0" algn="ctr" rtl="0">
                        <a:lnSpc>
                          <a:spcPct val="115000"/>
                        </a:lnSpc>
                        <a:spcBef>
                          <a:spcPts val="0"/>
                        </a:spcBef>
                        <a:spcAft>
                          <a:spcPts val="0"/>
                        </a:spcAft>
                        <a:buNone/>
                      </a:pPr>
                      <a:r>
                        <a:rPr lang="en" sz="1100" b="1" dirty="0">
                          <a:latin typeface="Calibri" panose="020F0502020204030204" pitchFamily="34" charset="0"/>
                          <a:ea typeface="EB Garamond"/>
                          <a:cs typeface="Calibri" panose="020F0502020204030204" pitchFamily="34" charset="0"/>
                          <a:sym typeface="EB Garamond"/>
                        </a:rPr>
                        <a:t>Y</a:t>
                      </a:r>
                      <a:endParaRPr sz="11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Calibri" panose="020F0502020204030204" pitchFamily="34" charset="0"/>
                          <a:ea typeface="EB Garamond"/>
                          <a:cs typeface="Calibri" panose="020F0502020204030204" pitchFamily="34" charset="0"/>
                          <a:sym typeface="EB Garamond"/>
                        </a:rPr>
                        <a:t>X1</a:t>
                      </a:r>
                      <a:endParaRPr sz="11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b="1">
                          <a:latin typeface="Calibri" panose="020F0502020204030204" pitchFamily="34" charset="0"/>
                          <a:ea typeface="EB Garamond"/>
                          <a:cs typeface="Calibri" panose="020F0502020204030204" pitchFamily="34" charset="0"/>
                          <a:sym typeface="EB Garamond"/>
                        </a:rPr>
                        <a:t>X2</a:t>
                      </a:r>
                      <a:endParaRPr sz="1100" b="1">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100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40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40</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103</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62</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62</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74</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74</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85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55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70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25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25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190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95</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90627">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90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a:latin typeface="Calibri" panose="020F0502020204030204" pitchFamily="34" charset="0"/>
                          <a:ea typeface="EB Garamond"/>
                          <a:cs typeface="Calibri" panose="020F0502020204030204" pitchFamily="34" charset="0"/>
                          <a:sym typeface="EB Garamond"/>
                        </a:rPr>
                        <a:t>110</a:t>
                      </a:r>
                      <a:endParaRPr sz="110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latin typeface="Calibri" panose="020F0502020204030204" pitchFamily="34" charset="0"/>
                          <a:ea typeface="EB Garamond"/>
                          <a:cs typeface="Calibri" panose="020F0502020204030204" pitchFamily="34" charset="0"/>
                          <a:sym typeface="EB Garamond"/>
                        </a:rPr>
                        <a:t>110</a:t>
                      </a:r>
                      <a:endParaRPr sz="1100" dirty="0">
                        <a:latin typeface="Calibri" panose="020F0502020204030204" pitchFamily="34" charset="0"/>
                        <a:ea typeface="EB Garamond"/>
                        <a:cs typeface="Calibri" panose="020F0502020204030204" pitchFamily="34" charset="0"/>
                        <a:sym typeface="EB Garamond"/>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 name="Rectangle 5"/>
          <p:cNvSpPr/>
          <p:nvPr/>
        </p:nvSpPr>
        <p:spPr>
          <a:xfrm>
            <a:off x="4032069" y="5062327"/>
            <a:ext cx="4423954" cy="307777"/>
          </a:xfrm>
          <a:prstGeom prst="rect">
            <a:avLst/>
          </a:prstGeom>
        </p:spPr>
        <p:txBody>
          <a:bodyPr wrap="square">
            <a:spAutoFit/>
          </a:bodyPr>
          <a:lstStyle/>
          <a:p>
            <a:pPr marL="571500" lvl="1">
              <a:buClr>
                <a:srgbClr val="000000"/>
              </a:buClr>
              <a:buSzPts val="1800"/>
            </a:pPr>
            <a:r>
              <a:rPr lang="en-US" sz="1400" dirty="0">
                <a:solidFill>
                  <a:srgbClr val="000000"/>
                </a:solidFill>
                <a:latin typeface="Calibri" panose="020F0502020204030204" pitchFamily="34" charset="0"/>
                <a:ea typeface="EB Garamond"/>
                <a:cs typeface="Calibri" panose="020F0502020204030204" pitchFamily="34" charset="0"/>
                <a:sym typeface="EB Garamond"/>
              </a:rPr>
              <a:t>Does x1 explain variation in y MORE than x2? </a:t>
            </a:r>
            <a:endParaRPr lang="en-US" sz="1400" dirty="0">
              <a:solidFill>
                <a:srgbClr val="000000"/>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781071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Statistical Control – </a:t>
            </a:r>
            <a:r>
              <a:rPr lang="en-US" sz="2000" spc="0" dirty="0" smtClean="0">
                <a:solidFill>
                  <a:srgbClr val="0070C0"/>
                </a:solidFill>
                <a:latin typeface="Calibri" panose="020F0502020204030204" pitchFamily="34" charset="0"/>
                <a:cs typeface="Calibri" panose="020F0502020204030204" pitchFamily="34" charset="0"/>
              </a:rPr>
              <a:t>A key terminology in variance partitioning and modeling</a:t>
            </a:r>
            <a:endParaRPr lang="en-US" sz="20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Control=control of variance</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Statistical </a:t>
            </a:r>
            <a:r>
              <a:rPr lang="en-US" sz="2000" dirty="0" smtClean="0">
                <a:solidFill>
                  <a:srgbClr val="000000"/>
                </a:solidFill>
                <a:latin typeface="Calibri" panose="020F0502020204030204" pitchFamily="34" charset="0"/>
                <a:cs typeface="Calibri" panose="020F0502020204030204" pitchFamily="34" charset="0"/>
              </a:rPr>
              <a:t>and analytical methods </a:t>
            </a:r>
            <a:r>
              <a:rPr lang="en-US" sz="2000" dirty="0">
                <a:solidFill>
                  <a:srgbClr val="000000"/>
                </a:solidFill>
                <a:latin typeface="Calibri" panose="020F0502020204030204" pitchFamily="34" charset="0"/>
                <a:cs typeface="Calibri" panose="020F0502020204030204" pitchFamily="34" charset="0"/>
              </a:rPr>
              <a:t>which can </a:t>
            </a:r>
            <a:endParaRPr lang="en-US" sz="2000" dirty="0" smtClean="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b="1" dirty="0">
                <a:solidFill>
                  <a:srgbClr val="000000"/>
                </a:solidFill>
                <a:latin typeface="Calibri" panose="020F0502020204030204" pitchFamily="34" charset="0"/>
                <a:cs typeface="Calibri" panose="020F0502020204030204" pitchFamily="34" charset="0"/>
              </a:rPr>
              <a:t>identify</a:t>
            </a:r>
            <a:r>
              <a:rPr lang="en-US" sz="1600" dirty="0">
                <a:solidFill>
                  <a:srgbClr val="000000"/>
                </a:solidFill>
                <a:latin typeface="Calibri" panose="020F0502020204030204" pitchFamily="34" charset="0"/>
                <a:cs typeface="Calibri" panose="020F0502020204030204" pitchFamily="34" charset="0"/>
              </a:rPr>
              <a:t> and </a:t>
            </a:r>
            <a:r>
              <a:rPr lang="en-US" sz="1600" b="1" dirty="0" smtClean="0">
                <a:solidFill>
                  <a:srgbClr val="000000"/>
                </a:solidFill>
                <a:latin typeface="Calibri" panose="020F0502020204030204" pitchFamily="34" charset="0"/>
                <a:cs typeface="Calibri" panose="020F0502020204030204" pitchFamily="34" charset="0"/>
              </a:rPr>
              <a:t>isolate</a:t>
            </a:r>
            <a:r>
              <a:rPr lang="en-US" sz="1600" dirty="0" smtClean="0">
                <a:solidFill>
                  <a:srgbClr val="000000"/>
                </a:solidFill>
                <a:latin typeface="Calibri" panose="020F0502020204030204" pitchFamily="34" charset="0"/>
                <a:cs typeface="Calibri" panose="020F0502020204030204" pitchFamily="34" charset="0"/>
              </a:rPr>
              <a:t> </a:t>
            </a:r>
            <a:r>
              <a:rPr lang="en-US" sz="1600" dirty="0">
                <a:solidFill>
                  <a:srgbClr val="000000"/>
                </a:solidFill>
                <a:latin typeface="Calibri" panose="020F0502020204030204" pitchFamily="34" charset="0"/>
                <a:cs typeface="Calibri" panose="020F0502020204030204" pitchFamily="34" charset="0"/>
              </a:rPr>
              <a:t>the variance in a dependent variable caused by one or more independent </a:t>
            </a:r>
            <a:endParaRPr lang="en-US" sz="1600"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pPr>
            <a:r>
              <a:rPr lang="en-US" sz="1600" b="1" dirty="0" smtClean="0">
                <a:solidFill>
                  <a:srgbClr val="000000"/>
                </a:solidFill>
                <a:latin typeface="Calibri" panose="020F0502020204030204" pitchFamily="34" charset="0"/>
                <a:cs typeface="Calibri" panose="020F0502020204030204" pitchFamily="34" charset="0"/>
              </a:rPr>
              <a:t>nullify</a:t>
            </a:r>
            <a:r>
              <a:rPr lang="en-US" sz="1600" dirty="0" smtClean="0">
                <a:solidFill>
                  <a:srgbClr val="000000"/>
                </a:solidFill>
                <a:latin typeface="Calibri" panose="020F0502020204030204" pitchFamily="34" charset="0"/>
                <a:cs typeface="Calibri" panose="020F0502020204030204" pitchFamily="34" charset="0"/>
              </a:rPr>
              <a:t> </a:t>
            </a:r>
            <a:r>
              <a:rPr lang="en-US" sz="1600" dirty="0">
                <a:solidFill>
                  <a:srgbClr val="000000"/>
                </a:solidFill>
                <a:latin typeface="Calibri" panose="020F0502020204030204" pitchFamily="34" charset="0"/>
                <a:cs typeface="Calibri" panose="020F0502020204030204" pitchFamily="34" charset="0"/>
              </a:rPr>
              <a:t>the </a:t>
            </a:r>
            <a:r>
              <a:rPr lang="en-US" sz="1600" dirty="0" smtClean="0">
                <a:solidFill>
                  <a:srgbClr val="000000"/>
                </a:solidFill>
                <a:latin typeface="Calibri" panose="020F0502020204030204" pitchFamily="34" charset="0"/>
                <a:cs typeface="Calibri" panose="020F0502020204030204" pitchFamily="34" charset="0"/>
              </a:rPr>
              <a:t>“undesirable” variance </a:t>
            </a:r>
            <a:r>
              <a:rPr lang="en-US" sz="1600" dirty="0">
                <a:solidFill>
                  <a:srgbClr val="000000"/>
                </a:solidFill>
                <a:latin typeface="Calibri" panose="020F0502020204030204" pitchFamily="34" charset="0"/>
                <a:cs typeface="Calibri" panose="020F0502020204030204" pitchFamily="34" charset="0"/>
              </a:rPr>
              <a:t>in a dependent variable caused by one or more independent </a:t>
            </a:r>
            <a:r>
              <a:rPr lang="en-US" sz="1600" dirty="0" smtClean="0">
                <a:solidFill>
                  <a:srgbClr val="000000"/>
                </a:solidFill>
                <a:latin typeface="Calibri" panose="020F0502020204030204" pitchFamily="34" charset="0"/>
                <a:cs typeface="Calibri" panose="020F0502020204030204" pitchFamily="34" charset="0"/>
              </a:rPr>
              <a:t>variables</a:t>
            </a:r>
            <a:endParaRPr lang="en-US" sz="16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Multiple linear regression is an example of “controlling” for independent variables</a:t>
            </a:r>
          </a:p>
          <a:p>
            <a:pPr marL="914400" lvl="1" indent="-365760">
              <a:lnSpc>
                <a:spcPct val="100000"/>
              </a:lnSpc>
              <a:spcBef>
                <a:spcPts val="0"/>
              </a:spcBef>
              <a:spcAft>
                <a:spcPts val="0"/>
              </a:spcAft>
              <a:buClrTx/>
              <a:buSzPct val="100000"/>
              <a:buFont typeface="Arial" panose="020B0604020202020204" pitchFamily="34" charset="0"/>
              <a:buChar char="•"/>
            </a:pPr>
            <a:endParaRPr lang="en-US" sz="16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731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Different methods </a:t>
            </a:r>
            <a:r>
              <a:rPr lang="en-US" sz="3200" spc="0" dirty="0" smtClean="0">
                <a:solidFill>
                  <a:srgbClr val="0070C0"/>
                </a:solidFill>
                <a:latin typeface="Calibri" panose="020F0502020204030204" pitchFamily="34" charset="0"/>
                <a:cs typeface="Calibri" panose="020F0502020204030204" pitchFamily="34" charset="0"/>
              </a:rPr>
              <a:t>of </a:t>
            </a:r>
            <a:r>
              <a:rPr lang="en-US" sz="3200" spc="0" dirty="0">
                <a:solidFill>
                  <a:srgbClr val="0070C0"/>
                </a:solidFill>
                <a:latin typeface="Calibri" panose="020F0502020204030204" pitchFamily="34" charset="0"/>
                <a:cs typeface="Calibri" panose="020F0502020204030204" pitchFamily="34" charset="0"/>
              </a:rPr>
              <a:t>statistical </a:t>
            </a:r>
            <a:r>
              <a:rPr lang="en-US" sz="3200" spc="0" dirty="0" smtClean="0">
                <a:solidFill>
                  <a:srgbClr val="0070C0"/>
                </a:solidFill>
                <a:latin typeface="Calibri" panose="020F0502020204030204" pitchFamily="34" charset="0"/>
                <a:cs typeface="Calibri" panose="020F0502020204030204" pitchFamily="34" charset="0"/>
              </a:rPr>
              <a:t>control </a:t>
            </a:r>
            <a:r>
              <a:rPr lang="en-US" sz="2400" spc="0" dirty="0">
                <a:solidFill>
                  <a:srgbClr val="0070C0"/>
                </a:solidFill>
                <a:latin typeface="Calibri" panose="020F0502020204030204" pitchFamily="34" charset="0"/>
                <a:cs typeface="Calibri" panose="020F0502020204030204" pitchFamily="34" charset="0"/>
              </a:rPr>
              <a:t>(or </a:t>
            </a:r>
            <a:r>
              <a:rPr lang="en-US" sz="2400" spc="0" dirty="0" smtClean="0">
                <a:solidFill>
                  <a:srgbClr val="0070C0"/>
                </a:solidFill>
                <a:latin typeface="Calibri" panose="020F0502020204030204" pitchFamily="34" charset="0"/>
                <a:cs typeface="Calibri" panose="020F0502020204030204" pitchFamily="34" charset="0"/>
              </a:rPr>
              <a:t>explaining variance </a:t>
            </a:r>
            <a:r>
              <a:rPr lang="en-US" sz="2400" spc="0" dirty="0">
                <a:solidFill>
                  <a:srgbClr val="0070C0"/>
                </a:solidFill>
                <a:latin typeface="Calibri" panose="020F0502020204030204" pitchFamily="34" charset="0"/>
                <a:cs typeface="Calibri" panose="020F0502020204030204" pitchFamily="34" charset="0"/>
              </a:rPr>
              <a:t>) </a:t>
            </a:r>
            <a:endParaRPr lang="en-US" sz="24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34900"/>
            <a:ext cx="10058400" cy="472131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ANOVA: Variance attributes to </a:t>
            </a:r>
            <a:r>
              <a:rPr lang="en-US" sz="2000" b="1" dirty="0">
                <a:solidFill>
                  <a:srgbClr val="000000"/>
                </a:solidFill>
                <a:latin typeface="Calibri" panose="020F0502020204030204" pitchFamily="34" charset="0"/>
                <a:cs typeface="Calibri" panose="020F0502020204030204" pitchFamily="34" charset="0"/>
              </a:rPr>
              <a:t>within</a:t>
            </a:r>
            <a:r>
              <a:rPr lang="en-US" sz="2000" dirty="0">
                <a:solidFill>
                  <a:srgbClr val="000000"/>
                </a:solidFill>
                <a:latin typeface="Calibri" panose="020F0502020204030204" pitchFamily="34" charset="0"/>
                <a:cs typeface="Calibri" panose="020F0502020204030204" pitchFamily="34" charset="0"/>
              </a:rPr>
              <a:t> and </a:t>
            </a:r>
            <a:r>
              <a:rPr lang="en-US" sz="2000" b="1" dirty="0">
                <a:solidFill>
                  <a:srgbClr val="000000"/>
                </a:solidFill>
                <a:latin typeface="Calibri" panose="020F0502020204030204" pitchFamily="34" charset="0"/>
                <a:cs typeface="Calibri" panose="020F0502020204030204" pitchFamily="34" charset="0"/>
              </a:rPr>
              <a:t>between</a:t>
            </a:r>
            <a:r>
              <a:rPr lang="en-US" sz="2000" dirty="0">
                <a:solidFill>
                  <a:srgbClr val="000000"/>
                </a:solidFill>
                <a:latin typeface="Calibri" panose="020F0502020204030204" pitchFamily="34" charset="0"/>
                <a:cs typeface="Calibri" panose="020F0502020204030204" pitchFamily="34" charset="0"/>
              </a:rPr>
              <a:t> groups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smtClean="0">
                <a:solidFill>
                  <a:srgbClr val="000000"/>
                </a:solidFill>
                <a:latin typeface="Calibri" panose="020F0502020204030204" pitchFamily="34" charset="0"/>
                <a:cs typeface="Calibri" panose="020F0502020204030204" pitchFamily="34" charset="0"/>
              </a:rPr>
              <a:t>Linear </a:t>
            </a:r>
            <a:r>
              <a:rPr lang="en-US" sz="2000" dirty="0">
                <a:solidFill>
                  <a:srgbClr val="000000"/>
                </a:solidFill>
                <a:latin typeface="Calibri" panose="020F0502020204030204" pitchFamily="34" charset="0"/>
                <a:cs typeface="Calibri" panose="020F0502020204030204" pitchFamily="34" charset="0"/>
              </a:rPr>
              <a:t>Regression: Variance attributed </a:t>
            </a:r>
            <a:r>
              <a:rPr lang="en-US" sz="2000" b="1" dirty="0">
                <a:solidFill>
                  <a:srgbClr val="000000"/>
                </a:solidFill>
                <a:latin typeface="Calibri" panose="020F0502020204030204" pitchFamily="34" charset="0"/>
                <a:cs typeface="Calibri" panose="020F0502020204030204" pitchFamily="34" charset="0"/>
              </a:rPr>
              <a:t>uniquely</a:t>
            </a:r>
            <a:r>
              <a:rPr lang="en-US" sz="2000" dirty="0">
                <a:solidFill>
                  <a:srgbClr val="000000"/>
                </a:solidFill>
                <a:latin typeface="Calibri" panose="020F0502020204030204" pitchFamily="34" charset="0"/>
                <a:cs typeface="Calibri" panose="020F0502020204030204" pitchFamily="34" charset="0"/>
              </a:rPr>
              <a:t> to each </a:t>
            </a:r>
            <a:r>
              <a:rPr lang="en-US" sz="2000" dirty="0" smtClean="0">
                <a:solidFill>
                  <a:srgbClr val="000000"/>
                </a:solidFill>
                <a:latin typeface="Calibri" panose="020F0502020204030204" pitchFamily="34" charset="0"/>
                <a:cs typeface="Calibri" panose="020F0502020204030204" pitchFamily="34" charset="0"/>
              </a:rPr>
              <a:t>independent variable (only 1 DV y)</a:t>
            </a:r>
            <a:endParaRPr lang="en-US" sz="2000" dirty="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smtClean="0">
                <a:solidFill>
                  <a:srgbClr val="000000"/>
                </a:solidFill>
                <a:latin typeface="Calibri" panose="020F0502020204030204" pitchFamily="34" charset="0"/>
                <a:cs typeface="Calibri" panose="020F0502020204030204" pitchFamily="34" charset="0"/>
              </a:rPr>
              <a:t>Multivariate Regression: </a:t>
            </a:r>
            <a:r>
              <a:rPr lang="en-US" sz="2000" dirty="0">
                <a:solidFill>
                  <a:srgbClr val="000000"/>
                </a:solidFill>
                <a:latin typeface="Calibri" panose="020F0502020204030204" pitchFamily="34" charset="0"/>
                <a:cs typeface="Calibri" panose="020F0502020204030204" pitchFamily="34" charset="0"/>
              </a:rPr>
              <a:t>Variance attributed </a:t>
            </a:r>
            <a:r>
              <a:rPr lang="en-US" sz="2000" b="1" dirty="0">
                <a:solidFill>
                  <a:srgbClr val="000000"/>
                </a:solidFill>
                <a:latin typeface="Calibri" panose="020F0502020204030204" pitchFamily="34" charset="0"/>
                <a:cs typeface="Calibri" panose="020F0502020204030204" pitchFamily="34" charset="0"/>
              </a:rPr>
              <a:t>uniquely</a:t>
            </a:r>
            <a:r>
              <a:rPr lang="en-US" sz="2000" dirty="0">
                <a:solidFill>
                  <a:srgbClr val="000000"/>
                </a:solidFill>
                <a:latin typeface="Calibri" panose="020F0502020204030204" pitchFamily="34" charset="0"/>
                <a:cs typeface="Calibri" panose="020F0502020204030204" pitchFamily="34" charset="0"/>
              </a:rPr>
              <a:t> to each independent variable </a:t>
            </a:r>
            <a:r>
              <a:rPr lang="en-US" sz="2000" dirty="0" smtClean="0">
                <a:solidFill>
                  <a:srgbClr val="000000"/>
                </a:solidFill>
                <a:latin typeface="Calibri" panose="020F0502020204030204" pitchFamily="34" charset="0"/>
                <a:cs typeface="Calibri" panose="020F0502020204030204" pitchFamily="34" charset="0"/>
              </a:rPr>
              <a:t>(&gt; </a:t>
            </a:r>
            <a:r>
              <a:rPr lang="en-US" sz="2000" dirty="0">
                <a:solidFill>
                  <a:srgbClr val="000000"/>
                </a:solidFill>
                <a:latin typeface="Calibri" panose="020F0502020204030204" pitchFamily="34" charset="0"/>
                <a:cs typeface="Calibri" panose="020F0502020204030204" pitchFamily="34" charset="0"/>
              </a:rPr>
              <a:t>1 </a:t>
            </a:r>
            <a:r>
              <a:rPr lang="en-US" sz="2000" dirty="0" err="1" smtClean="0">
                <a:solidFill>
                  <a:srgbClr val="000000"/>
                </a:solidFill>
                <a:latin typeface="Calibri" panose="020F0502020204030204" pitchFamily="34" charset="0"/>
                <a:cs typeface="Calibri" panose="020F0502020204030204" pitchFamily="34" charset="0"/>
              </a:rPr>
              <a:t>DVs</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0000"/>
                </a:solidFill>
                <a:latin typeface="Calibri" panose="020F0502020204030204" pitchFamily="34" charset="0"/>
                <a:cs typeface="Calibri" panose="020F0502020204030204" pitchFamily="34" charset="0"/>
              </a:rPr>
              <a:t>y)</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smtClean="0">
                <a:solidFill>
                  <a:srgbClr val="000000"/>
                </a:solidFill>
                <a:latin typeface="Calibri" panose="020F0502020204030204" pitchFamily="34" charset="0"/>
                <a:cs typeface="Calibri" panose="020F0502020204030204" pitchFamily="34" charset="0"/>
              </a:rPr>
              <a:t>Clustering: Variance </a:t>
            </a:r>
            <a:r>
              <a:rPr lang="en-US" sz="2000" b="1" dirty="0" smtClean="0">
                <a:solidFill>
                  <a:srgbClr val="000000"/>
                </a:solidFill>
                <a:latin typeface="Calibri" panose="020F0502020204030204" pitchFamily="34" charset="0"/>
                <a:cs typeface="Calibri" panose="020F0502020204030204" pitchFamily="34" charset="0"/>
              </a:rPr>
              <a:t>within</a:t>
            </a:r>
            <a:r>
              <a:rPr lang="en-US" sz="2000" dirty="0" smtClean="0">
                <a:solidFill>
                  <a:srgbClr val="000000"/>
                </a:solidFill>
                <a:latin typeface="Calibri" panose="020F0502020204030204" pitchFamily="34" charset="0"/>
                <a:cs typeface="Calibri" panose="020F0502020204030204" pitchFamily="34" charset="0"/>
              </a:rPr>
              <a:t> the cluster vs Variance </a:t>
            </a:r>
            <a:r>
              <a:rPr lang="en-US" sz="2000" b="1" dirty="0" smtClean="0">
                <a:solidFill>
                  <a:srgbClr val="000000"/>
                </a:solidFill>
                <a:latin typeface="Calibri" panose="020F0502020204030204" pitchFamily="34" charset="0"/>
                <a:cs typeface="Calibri" panose="020F0502020204030204" pitchFamily="34" charset="0"/>
              </a:rPr>
              <a:t>between</a:t>
            </a:r>
            <a:r>
              <a:rPr lang="en-US" sz="2000" dirty="0" smtClean="0">
                <a:solidFill>
                  <a:srgbClr val="000000"/>
                </a:solidFill>
                <a:latin typeface="Calibri" panose="020F0502020204030204" pitchFamily="34" charset="0"/>
                <a:cs typeface="Calibri" panose="020F0502020204030204" pitchFamily="34" charset="0"/>
              </a:rPr>
              <a:t> clusters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smtClean="0">
                <a:solidFill>
                  <a:srgbClr val="000000"/>
                </a:solidFill>
                <a:latin typeface="Calibri" panose="020F0502020204030204" pitchFamily="34" charset="0"/>
                <a:cs typeface="Calibri" panose="020F0502020204030204" pitchFamily="34" charset="0"/>
              </a:rPr>
              <a:t>Factor Analysis: Variance captured and explained by lower dimension </a:t>
            </a:r>
            <a:r>
              <a:rPr lang="en-US" sz="2000" dirty="0" smtClean="0">
                <a:solidFill>
                  <a:srgbClr val="000000"/>
                </a:solidFill>
                <a:latin typeface="Calibri" panose="020F0502020204030204" pitchFamily="34" charset="0"/>
                <a:cs typeface="Calibri" panose="020F0502020204030204" pitchFamily="34" charset="0"/>
              </a:rPr>
              <a:t>data</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smtClean="0">
              <a:solidFill>
                <a:srgbClr val="000000"/>
              </a:solidFill>
              <a:latin typeface="Calibri" panose="020F0502020204030204" pitchFamily="34" charset="0"/>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smtClean="0">
                <a:solidFill>
                  <a:srgbClr val="000000"/>
                </a:solidFill>
                <a:latin typeface="Calibri" panose="020F0502020204030204" pitchFamily="34" charset="0"/>
                <a:cs typeface="Calibri" panose="020F0502020204030204" pitchFamily="34" charset="0"/>
              </a:rPr>
              <a:t>And many more</a:t>
            </a:r>
            <a:endParaRPr lang="en-US"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01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smtClean="0">
                <a:solidFill>
                  <a:srgbClr val="0070C0"/>
                </a:solidFill>
                <a:latin typeface="Calibri" panose="020F0502020204030204" pitchFamily="34" charset="0"/>
                <a:cs typeface="Calibri" panose="020F0502020204030204" pitchFamily="34" charset="0"/>
              </a:rPr>
              <a:t>Example – ANOVA </a:t>
            </a:r>
            <a:r>
              <a:rPr lang="en-US" sz="3200" spc="0" dirty="0" smtClean="0">
                <a:solidFill>
                  <a:srgbClr val="0070C0"/>
                </a:solidFill>
                <a:latin typeface="Calibri" panose="020F0502020204030204" pitchFamily="34" charset="0"/>
                <a:cs typeface="Calibri" panose="020F0502020204030204" pitchFamily="34" charset="0"/>
              </a:rPr>
              <a:t>(where </a:t>
            </a:r>
            <a:r>
              <a:rPr lang="en-US" sz="3200" spc="0" dirty="0" smtClean="0">
                <a:solidFill>
                  <a:srgbClr val="0070C0"/>
                </a:solidFill>
                <a:latin typeface="Calibri" panose="020F0502020204030204" pitchFamily="34" charset="0"/>
                <a:cs typeface="Calibri" panose="020F0502020204030204" pitchFamily="34" charset="0"/>
              </a:rPr>
              <a:t>the variance is </a:t>
            </a:r>
            <a:r>
              <a:rPr lang="en-US" sz="3200" spc="0" dirty="0" smtClean="0">
                <a:solidFill>
                  <a:srgbClr val="0070C0"/>
                </a:solidFill>
                <a:latin typeface="Calibri" panose="020F0502020204030204" pitchFamily="34" charset="0"/>
                <a:cs typeface="Calibri" panose="020F0502020204030204" pitchFamily="34" charset="0"/>
              </a:rPr>
              <a:t>coming from?) </a:t>
            </a:r>
            <a:endParaRPr lang="en-US" sz="3200" spc="0" dirty="0">
              <a:solidFill>
                <a:srgbClr val="0070C0"/>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734900"/>
                <a:ext cx="10058400" cy="4570106"/>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smtClean="0">
                    <a:solidFill>
                      <a:srgbClr val="000000"/>
                    </a:solidFill>
                    <a:latin typeface="Calibri" panose="020F0502020204030204" pitchFamily="34" charset="0"/>
                    <a:cs typeface="Calibri" panose="020F0502020204030204" pitchFamily="34" charset="0"/>
                  </a:rPr>
                  <a:t>Three stores, (A, B, C); variable of interest = customer satisfaction (CS</a:t>
                </a:r>
                <a:r>
                  <a:rPr lang="en-US" sz="2400" dirty="0" smtClean="0">
                    <a:solidFill>
                      <a:srgbClr val="000000"/>
                    </a:solidFill>
                    <a:latin typeface="Calibri" panose="020F0502020204030204" pitchFamily="34" charset="0"/>
                    <a:cs typeface="Calibri" panose="020F0502020204030204" pitchFamily="34" charset="0"/>
                  </a:rPr>
                  <a:t>)</a:t>
                </a:r>
              </a:p>
              <a:p>
                <a:pPr marL="1706865" lvl="3" indent="-365760">
                  <a:lnSpc>
                    <a:spcPct val="100000"/>
                  </a:lnSpc>
                  <a:spcBef>
                    <a:spcPts val="0"/>
                  </a:spcBef>
                  <a:buClrTx/>
                  <a:buSzPct val="80000"/>
                  <a:buFont typeface="Courier New" panose="02070309020205020404" pitchFamily="49" charset="0"/>
                  <a:buChar char="o"/>
                </a:pPr>
                <a:r>
                  <a:rPr lang="en-US" sz="1600" dirty="0" smtClean="0">
                    <a:solidFill>
                      <a:srgbClr val="000000"/>
                    </a:solidFill>
                    <a:latin typeface="Calibri" panose="020F0502020204030204" pitchFamily="34" charset="0"/>
                    <a:cs typeface="Calibri" panose="020F0502020204030204" pitchFamily="34" charset="0"/>
                  </a:rPr>
                  <a:t>Understanding and Predicting </a:t>
                </a:r>
                <a:r>
                  <a:rPr lang="en-US" sz="1600" dirty="0">
                    <a:solidFill>
                      <a:srgbClr val="000000"/>
                    </a:solidFill>
                    <a:latin typeface="Calibri" panose="020F0502020204030204" pitchFamily="34" charset="0"/>
                    <a:cs typeface="Calibri" panose="020F0502020204030204" pitchFamily="34" charset="0"/>
                  </a:rPr>
                  <a:t>CS based on the </a:t>
                </a:r>
                <a:r>
                  <a:rPr lang="en-US" sz="1600" dirty="0" smtClean="0">
                    <a:solidFill>
                      <a:srgbClr val="000000"/>
                    </a:solidFill>
                    <a:latin typeface="Calibri" panose="020F0502020204030204" pitchFamily="34" charset="0"/>
                    <a:cs typeface="Calibri" panose="020F0502020204030204" pitchFamily="34" charset="0"/>
                  </a:rPr>
                  <a:t>store </a:t>
                </a:r>
                <a:r>
                  <a:rPr lang="en-US" sz="1600" dirty="0">
                    <a:solidFill>
                      <a:srgbClr val="000000"/>
                    </a:solidFill>
                    <a:latin typeface="Calibri" panose="020F0502020204030204" pitchFamily="34" charset="0"/>
                    <a:cs typeface="Calibri" panose="020F0502020204030204" pitchFamily="34" charset="0"/>
                  </a:rPr>
                  <a:t>and store characteristics</a:t>
                </a:r>
              </a:p>
              <a:p>
                <a:pPr marL="1706865" lvl="3" indent="-365760">
                  <a:lnSpc>
                    <a:spcPct val="100000"/>
                  </a:lnSpc>
                  <a:spcBef>
                    <a:spcPts val="0"/>
                  </a:spcBef>
                  <a:buClrTx/>
                  <a:buSzPct val="80000"/>
                  <a:buFont typeface="Courier New" panose="02070309020205020404" pitchFamily="49" charset="0"/>
                  <a:buChar char="o"/>
                </a:pPr>
                <a:r>
                  <a:rPr lang="en-US" sz="1600" dirty="0">
                    <a:solidFill>
                      <a:srgbClr val="000000"/>
                    </a:solidFill>
                    <a:latin typeface="Calibri" panose="020F0502020204030204" pitchFamily="34" charset="0"/>
                    <a:cs typeface="Calibri" panose="020F0502020204030204" pitchFamily="34" charset="0"/>
                  </a:rPr>
                  <a:t>Hypothesis: Are there </a:t>
                </a:r>
                <a:r>
                  <a:rPr lang="en-US" sz="1600" b="1" dirty="0">
                    <a:solidFill>
                      <a:srgbClr val="000000"/>
                    </a:solidFill>
                    <a:latin typeface="Calibri" panose="020F0502020204030204" pitchFamily="34" charset="0"/>
                    <a:cs typeface="Calibri" panose="020F0502020204030204" pitchFamily="34" charset="0"/>
                  </a:rPr>
                  <a:t>mean </a:t>
                </a:r>
                <a:r>
                  <a:rPr lang="en-US" sz="1600" b="1" dirty="0" smtClean="0">
                    <a:solidFill>
                      <a:srgbClr val="000000"/>
                    </a:solidFill>
                    <a:latin typeface="Calibri" panose="020F0502020204030204" pitchFamily="34" charset="0"/>
                    <a:cs typeface="Calibri" panose="020F0502020204030204" pitchFamily="34" charset="0"/>
                  </a:rPr>
                  <a:t>differences </a:t>
                </a:r>
                <a:r>
                  <a:rPr lang="en-US" sz="1600" dirty="0">
                    <a:solidFill>
                      <a:srgbClr val="000000"/>
                    </a:solidFill>
                    <a:latin typeface="Calibri" panose="020F0502020204030204" pitchFamily="34" charset="0"/>
                    <a:cs typeface="Calibri" panose="020F0502020204030204" pitchFamily="34" charset="0"/>
                  </a:rPr>
                  <a:t>in CS across three stores</a:t>
                </a:r>
              </a:p>
              <a:p>
                <a:pPr marL="1608560" lvl="8" indent="0">
                  <a:lnSpc>
                    <a:spcPct val="100000"/>
                  </a:lnSpc>
                  <a:spcBef>
                    <a:spcPts val="0"/>
                  </a:spcBef>
                  <a:spcAft>
                    <a:spcPts val="0"/>
                  </a:spcAft>
                  <a:buClrTx/>
                  <a:buNone/>
                  <a:defRPr/>
                </a:pPr>
                <a:r>
                  <a:rPr lang="en" sz="18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 dirty="0" smtClean="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smtClean="0">
                    <a:solidFill>
                      <a:schemeClr val="tx1"/>
                    </a:solidFill>
                    <a:latin typeface="Calibri" panose="020F0502020204030204" pitchFamily="34" charset="0"/>
                    <a:ea typeface="EB Garamond"/>
                    <a:cs typeface="Calibri" panose="020F0502020204030204" pitchFamily="34" charset="0"/>
                    <a:sym typeface="EB Garamond"/>
                  </a:rPr>
                  <a:t>0</a:t>
                </a:r>
                <a:r>
                  <a:rPr lang="en" dirty="0">
                    <a:solidFill>
                      <a:schemeClr val="tx1"/>
                    </a:solidFill>
                    <a:latin typeface="Calibri" panose="020F0502020204030204" pitchFamily="34" charset="0"/>
                    <a:ea typeface="EB Garamond"/>
                    <a:cs typeface="Calibri" panose="020F0502020204030204" pitchFamily="34" charset="0"/>
                    <a:sym typeface="EB Garamond"/>
                  </a:rPr>
                  <a:t>: </a:t>
                </a:r>
                <a:r>
                  <a:rPr lang="en"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smtClean="0">
                    <a:solidFill>
                      <a:schemeClr val="tx1"/>
                    </a:solidFill>
                    <a:latin typeface="Calibri" panose="020F0502020204030204" pitchFamily="34" charset="0"/>
                    <a:ea typeface="EB Garamond"/>
                    <a:cs typeface="Calibri" panose="020F0502020204030204" pitchFamily="34" charset="0"/>
                    <a:sym typeface="EB Garamond"/>
                  </a:rPr>
                  <a:t>A</a:t>
                </a:r>
                <a:r>
                  <a:rPr lang="en"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smtClean="0">
                    <a:solidFill>
                      <a:schemeClr val="tx1"/>
                    </a:solidFill>
                    <a:latin typeface="Calibri" panose="020F0502020204030204" pitchFamily="34" charset="0"/>
                    <a:ea typeface="EB Garamond"/>
                    <a:cs typeface="Calibri" panose="020F0502020204030204" pitchFamily="34" charset="0"/>
                    <a:sym typeface="EB Garamond"/>
                  </a:rPr>
                  <a:t>B</a:t>
                </a:r>
                <a:r>
                  <a:rPr lang="en"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baseline="-25000" dirty="0" smtClean="0">
                    <a:solidFill>
                      <a:schemeClr val="tx1"/>
                    </a:solidFill>
                    <a:latin typeface="Calibri" panose="020F0502020204030204" pitchFamily="34" charset="0"/>
                    <a:ea typeface="EB Garamond"/>
                    <a:cs typeface="Calibri" panose="020F0502020204030204" pitchFamily="34" charset="0"/>
                    <a:sym typeface="EB Garamond"/>
                  </a:rPr>
                  <a:t>C,</a:t>
                </a:r>
                <a:r>
                  <a:rPr lang="en" dirty="0" smtClean="0">
                    <a:solidFill>
                      <a:schemeClr val="tx1"/>
                    </a:solidFill>
                    <a:latin typeface="Calibri" panose="020F0502020204030204" pitchFamily="34" charset="0"/>
                    <a:ea typeface="EB Garamond"/>
                    <a:cs typeface="Calibri" panose="020F0502020204030204" pitchFamily="34" charset="0"/>
                    <a:sym typeface="EB Garamond"/>
                  </a:rPr>
                  <a:t>  	H</a:t>
                </a:r>
                <a:r>
                  <a:rPr lang="en" baseline="-25000" dirty="0" smtClean="0">
                    <a:solidFill>
                      <a:schemeClr val="tx1"/>
                    </a:solidFill>
                    <a:latin typeface="Calibri" panose="020F0502020204030204" pitchFamily="34" charset="0"/>
                    <a:ea typeface="EB Garamond"/>
                    <a:cs typeface="Calibri" panose="020F0502020204030204" pitchFamily="34" charset="0"/>
                    <a:sym typeface="EB Garamond"/>
                  </a:rPr>
                  <a:t>1</a:t>
                </a:r>
                <a:r>
                  <a:rPr lang="en" dirty="0">
                    <a:solidFill>
                      <a:schemeClr val="tx1"/>
                    </a:solidFill>
                    <a:latin typeface="Calibri" panose="020F0502020204030204" pitchFamily="34" charset="0"/>
                    <a:ea typeface="EB Garamond"/>
                    <a:cs typeface="Calibri" panose="020F0502020204030204" pitchFamily="34" charset="0"/>
                    <a:sym typeface="EB Garamond"/>
                  </a:rPr>
                  <a:t>: ~</a:t>
                </a:r>
                <a:r>
                  <a:rPr lang="en" dirty="0" smtClean="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smtClean="0">
                    <a:solidFill>
                      <a:schemeClr val="tx1"/>
                    </a:solidFill>
                    <a:latin typeface="Calibri" panose="020F0502020204030204" pitchFamily="34" charset="0"/>
                    <a:ea typeface="EB Garamond"/>
                    <a:cs typeface="Calibri" panose="020F0502020204030204" pitchFamily="34" charset="0"/>
                    <a:sym typeface="EB Garamond"/>
                  </a:rPr>
                  <a:t>0</a:t>
                </a:r>
              </a:p>
              <a:p>
                <a:pPr marL="1608560" lvl="8" indent="0">
                  <a:lnSpc>
                    <a:spcPct val="100000"/>
                  </a:lnSpc>
                  <a:spcBef>
                    <a:spcPts val="0"/>
                  </a:spcBef>
                  <a:spcAft>
                    <a:spcPts val="0"/>
                  </a:spcAft>
                  <a:buClrTx/>
                  <a:buNone/>
                  <a:defRPr/>
                </a:pPr>
                <a:endParaRPr lang="en" baseline="-25000" dirty="0" smtClean="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iA,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iB,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iC</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 i</a:t>
                </a:r>
                <a:r>
                  <a:rPr lang="en" sz="1200" baseline="30000" dirty="0" smtClean="0">
                    <a:solidFill>
                      <a:schemeClr val="tx1"/>
                    </a:solidFill>
                    <a:latin typeface="Calibri" panose="020F0502020204030204" pitchFamily="34" charset="0"/>
                    <a:ea typeface="EB Garamond"/>
                    <a:cs typeface="Calibri" panose="020F0502020204030204" pitchFamily="34" charset="0"/>
                    <a:sym typeface="EB Garamond"/>
                  </a:rPr>
                  <a:t>th</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observation in store, i=1 to n (n=1000)</a:t>
                </a:r>
              </a:p>
              <a:p>
                <a:pPr marL="1706865" lvl="3" indent="-365760">
                  <a:lnSpc>
                    <a:spcPct val="100000"/>
                  </a:lnSpc>
                  <a:spcBef>
                    <a:spcPts val="0"/>
                  </a:spcBef>
                  <a:buClrTx/>
                  <a:buSzPct val="80000"/>
                  <a:buFont typeface="Courier New" panose="02070309020205020404" pitchFamily="49" charset="0"/>
                  <a:buChar char="o"/>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µ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 +</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Population (µ</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=grand mean)</a:t>
                </a:r>
              </a:p>
              <a:p>
                <a:pPr marL="1706865" lvl="3" indent="-365760">
                  <a:lnSpc>
                    <a:spcPct val="100000"/>
                  </a:lnSpc>
                  <a:spcBef>
                    <a:spcPts val="0"/>
                  </a:spcBef>
                  <a:buClrTx/>
                  <a:buSzPct val="80000"/>
                  <a:buFont typeface="Courier New" panose="02070309020205020404" pitchFamily="49" charset="0"/>
                  <a:buChar char="o"/>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iA </a:t>
                </a: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smtClean="0">
                    <a:solidFill>
                      <a:schemeClr val="tx1"/>
                    </a:solidFill>
                    <a:latin typeface="Calibri" panose="020F0502020204030204" pitchFamily="34" charset="0"/>
                    <a:ea typeface="EB Garamond"/>
                    <a:cs typeface="Calibri" panose="020F0502020204030204" pitchFamily="34" charset="0"/>
                    <a:sym typeface="EB Garamond"/>
                  </a:rPr>
                  <a:t>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 </a:t>
                </a:r>
                <a:r>
                  <a:rPr lang="en" sz="1200" dirty="0">
                    <a:solidFill>
                      <a:schemeClr val="tx1"/>
                    </a:solidFill>
                    <a:latin typeface="Calibri" panose="020F0502020204030204" pitchFamily="34" charset="0"/>
                    <a:ea typeface="EB Garamond"/>
                    <a:cs typeface="Calibri" panose="020F0502020204030204" pitchFamily="34" charset="0"/>
                    <a:sym typeface="EB Garamond"/>
                  </a:rPr>
                  <a:t>+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Sample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smtClean="0">
                    <a:solidFill>
                      <a:schemeClr val="tx1"/>
                    </a:solidFill>
                    <a:latin typeface="Calibri" panose="020F0502020204030204" pitchFamily="34" charset="0"/>
                    <a:ea typeface="EB Garamond"/>
                    <a:cs typeface="Calibri" panose="020F0502020204030204" pitchFamily="34" charset="0"/>
                    <a:sym typeface="EB Garamond"/>
                  </a:rPr>
                  <a:t>B</a:t>
                </a: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  X</a:t>
                </a:r>
                <a:r>
                  <a:rPr lang="en-US" sz="1200" baseline="30000" dirty="0" smtClean="0">
                    <a:solidFill>
                      <a:schemeClr val="tx1"/>
                    </a:solidFill>
                    <a:latin typeface="Calibri" panose="020F0502020204030204" pitchFamily="34" charset="0"/>
                    <a:ea typeface="EB Garamond"/>
                    <a:cs typeface="Calibri" panose="020F0502020204030204" pitchFamily="34" charset="0"/>
                    <a:sym typeface="EB Garamond"/>
                  </a:rPr>
                  <a:t>C </a:t>
                </a: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sample mean at each </a:t>
                </a: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store)</a:t>
                </a:r>
              </a:p>
              <a:p>
                <a:pPr marL="1706865" lvl="3" indent="-365760">
                  <a:lnSpc>
                    <a:spcPct val="100000"/>
                  </a:lnSpc>
                  <a:spcBef>
                    <a:spcPts val="0"/>
                  </a:spcBef>
                  <a:buClrTx/>
                  <a:buSzPct val="80000"/>
                  <a:buFont typeface="Courier New" panose="02070309020205020404" pitchFamily="49" charset="0"/>
                  <a:buChar char="o"/>
                  <a:defRPr/>
                </a:pP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X</a:t>
                </a:r>
                <a:r>
                  <a:rPr lang="en" sz="1200" baseline="-25000" dirty="0" smtClean="0">
                    <a:solidFill>
                      <a:schemeClr val="tx1"/>
                    </a:solidFill>
                    <a:latin typeface="Calibri" panose="020F0502020204030204" pitchFamily="34" charset="0"/>
                    <a:ea typeface="EB Garamond"/>
                    <a:cs typeface="Calibri" panose="020F0502020204030204" pitchFamily="34" charset="0"/>
                    <a:sym typeface="EB Garamond"/>
                  </a:rPr>
                  <a:t>iA </a:t>
                </a:r>
                <a:r>
                  <a:rPr lang="en-US" sz="1200" dirty="0" smtClean="0">
                    <a:solidFill>
                      <a:schemeClr val="tx1"/>
                    </a:solidFill>
                    <a:latin typeface="Calibri" panose="020F0502020204030204" pitchFamily="34" charset="0"/>
                    <a:ea typeface="EB Garamond"/>
                    <a:cs typeface="Calibri" panose="020F0502020204030204" pitchFamily="34" charset="0"/>
                    <a:sym typeface="EB Garamond"/>
                  </a:rPr>
                  <a:t>-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r>
                  <a:rPr lang="en" sz="1200" dirty="0" smtClean="0">
                    <a:solidFill>
                      <a:schemeClr val="tx1"/>
                    </a:solidFill>
                    <a:latin typeface="Calibri" panose="020F0502020204030204" pitchFamily="34" charset="0"/>
                    <a:ea typeface="EB Garamond"/>
                    <a:cs typeface="Calibri" panose="020F0502020204030204" pitchFamily="34" charset="0"/>
                    <a:sym typeface="EB Garamond"/>
                  </a:rPr>
                  <a:t>)=(</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 X) + (X</a:t>
                </a:r>
                <a:r>
                  <a:rPr lang="en" sz="1200" baseline="-25000" dirty="0">
                    <a:solidFill>
                      <a:schemeClr val="tx1"/>
                    </a:solidFill>
                    <a:latin typeface="Calibri" panose="020F0502020204030204" pitchFamily="34" charset="0"/>
                    <a:ea typeface="EB Garamond"/>
                    <a:cs typeface="Calibri" panose="020F0502020204030204" pitchFamily="34" charset="0"/>
                    <a:sym typeface="EB Garamond"/>
                  </a:rPr>
                  <a:t>iA</a:t>
                </a:r>
                <a:r>
                  <a:rPr lang="en" sz="1200" dirty="0">
                    <a:solidFill>
                      <a:schemeClr val="tx1"/>
                    </a:solidFill>
                    <a:latin typeface="Calibri" panose="020F0502020204030204" pitchFamily="34" charset="0"/>
                    <a:ea typeface="EB Garamond"/>
                    <a:cs typeface="Calibri" panose="020F0502020204030204" pitchFamily="34" charset="0"/>
                    <a:sym typeface="EB Garamond"/>
                  </a:rPr>
                  <a:t> - </a:t>
                </a:r>
                <a:r>
                  <a:rPr lang="en-US" sz="1200" dirty="0">
                    <a:solidFill>
                      <a:schemeClr val="tx1"/>
                    </a:solidFill>
                    <a:latin typeface="Calibri" panose="020F0502020204030204" pitchFamily="34" charset="0"/>
                    <a:ea typeface="EB Garamond"/>
                    <a:cs typeface="Calibri" panose="020F0502020204030204" pitchFamily="34" charset="0"/>
                    <a:sym typeface="EB Garamond"/>
                  </a:rPr>
                  <a:t>X</a:t>
                </a:r>
                <a:r>
                  <a:rPr lang="en-US" sz="1200" baseline="30000" dirty="0">
                    <a:solidFill>
                      <a:schemeClr val="tx1"/>
                    </a:solidFill>
                    <a:latin typeface="Calibri" panose="020F0502020204030204" pitchFamily="34" charset="0"/>
                    <a:ea typeface="EB Garamond"/>
                    <a:cs typeface="Calibri" panose="020F0502020204030204" pitchFamily="34" charset="0"/>
                    <a:sym typeface="EB Garamond"/>
                  </a:rPr>
                  <a:t>A</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endParaRPr lang="en" sz="1200" dirty="0" smtClean="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14:m>
                  <m:oMath xmlns:m="http://schemas.openxmlformats.org/officeDocument/2006/math">
                    <m:nary>
                      <m:naryPr>
                        <m:chr m:val="∑"/>
                        <m:ctrlPr>
                          <a:rPr lang="el-GR" sz="1200" i="1" smtClean="0">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b="0" i="1" smtClean="0">
                            <a:solidFill>
                              <a:schemeClr val="tx1"/>
                            </a:solidFill>
                            <a:latin typeface="Cambria Math" panose="02040503050406030204" pitchFamily="18" charset="0"/>
                            <a:cs typeface="Calibri" panose="020F0502020204030204" pitchFamily="34" charset="0"/>
                            <a:sym typeface="EB Garamond"/>
                          </a:rPr>
                          <m:t>𝑖</m:t>
                        </m:r>
                      </m:sub>
                      <m:sup>
                        <m:r>
                          <a:rPr lang="en-US" sz="1200" b="0" i="1" smtClean="0">
                            <a:solidFill>
                              <a:schemeClr val="tx1"/>
                            </a:solidFill>
                            <a:latin typeface="Cambria Math" panose="02040503050406030204" pitchFamily="18" charset="0"/>
                            <a:cs typeface="Calibri" panose="020F0502020204030204" pitchFamily="34" charset="0"/>
                            <a:sym typeface="EB Garamond"/>
                          </a:rPr>
                          <m:t>𝑛</m:t>
                        </m:r>
                      </m:sup>
                      <m:e>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baseline="-250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m:t>
                        </m:r>
                        <m:r>
                          <a:rPr lang="en-US" sz="1200" b="0" i="1" baseline="30000" dirty="0" smtClean="0">
                            <a:solidFill>
                              <a:schemeClr val="tx1"/>
                            </a:solidFill>
                            <a:latin typeface="Cambria Math" panose="02040503050406030204" pitchFamily="18" charset="0"/>
                            <a:ea typeface="EB Garamond"/>
                            <a:cs typeface="Calibri" panose="020F0502020204030204" pitchFamily="34" charset="0"/>
                            <a:sym typeface="EB Garamond"/>
                          </a:rPr>
                          <m:t>2</m:t>
                        </m:r>
                      </m:e>
                    </m:nary>
                  </m:oMath>
                </a14:m>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a:t>
                </a:r>
                <a14:m>
                  <m:oMath xmlns:m="http://schemas.openxmlformats.org/officeDocument/2006/math">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b="0" i="1" smtClean="0">
                            <a:solidFill>
                              <a:schemeClr val="tx1"/>
                            </a:solidFill>
                            <a:latin typeface="Cambria Math" panose="02040503050406030204" pitchFamily="18" charset="0"/>
                            <a:cs typeface="Calibri" panose="020F0502020204030204" pitchFamily="34" charset="0"/>
                            <a:sym typeface="EB Garamond"/>
                          </a:rPr>
                          <m:t>𝑛</m:t>
                        </m:r>
                      </m:sup>
                      <m:e>
                        <m:r>
                          <m:rPr>
                            <m:nor/>
                          </m:rPr>
                          <a:rPr lang="en-US" sz="1200" b="0" i="0" smtClean="0">
                            <a:solidFill>
                              <a:schemeClr val="tx1"/>
                            </a:solidFill>
                            <a:latin typeface="Calibri" panose="020F0502020204030204" pitchFamily="34" charset="0"/>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US" sz="120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smtClean="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 − </m:t>
                        </m:r>
                        <m:r>
                          <m:rPr>
                            <m:nor/>
                          </m:rPr>
                          <a:rPr lang="en-US" sz="1200" smtClean="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aseline="30000" smtClean="0">
                            <a:solidFill>
                              <a:schemeClr val="tx1"/>
                            </a:solidFill>
                            <a:latin typeface="Calibri" panose="020F0502020204030204" pitchFamily="34" charset="0"/>
                            <a:ea typeface="EB Garamond"/>
                            <a:cs typeface="Calibri" panose="020F0502020204030204" pitchFamily="34" charset="0"/>
                            <a:sym typeface="EB Garamond"/>
                          </a:rPr>
                          <m:t>A</m:t>
                        </m:r>
                        <m:r>
                          <m:rPr>
                            <m:nor/>
                          </m:rPr>
                          <a:rPr lang="en" sz="1200" dirty="0" smtClean="0">
                            <a:solidFill>
                              <a:schemeClr val="tx1"/>
                            </a:solidFill>
                            <a:latin typeface="Calibri" panose="020F0502020204030204" pitchFamily="34" charset="0"/>
                            <a:ea typeface="EB Garamond"/>
                            <a:cs typeface="Calibri" panose="020F0502020204030204" pitchFamily="34" charset="0"/>
                            <a:sym typeface="EB Garamond"/>
                          </a:rPr>
                          <m:t>)</m:t>
                        </m:r>
                      </m:e>
                    </m:nary>
                  </m:oMath>
                </a14:m>
                <a:r>
                  <a:rPr lang="en" sz="1200" dirty="0" smtClean="0">
                    <a:solidFill>
                      <a:schemeClr val="tx1"/>
                    </a:solidFill>
                    <a:latin typeface="Calibri" panose="020F0502020204030204" pitchFamily="34" charset="0"/>
                    <a:ea typeface="EB Garamond"/>
                    <a:cs typeface="Calibri" panose="020F0502020204030204" pitchFamily="34" charset="0"/>
                    <a:sym typeface="EB Garamond"/>
                  </a:rPr>
                  <a:t>]</a:t>
                </a:r>
                <a:r>
                  <a:rPr lang="en" sz="1200" baseline="30000" dirty="0" smtClean="0">
                    <a:solidFill>
                      <a:schemeClr val="tx1"/>
                    </a:solidFill>
                    <a:latin typeface="Calibri" panose="020F0502020204030204" pitchFamily="34" charset="0"/>
                    <a:ea typeface="EB Garamond"/>
                    <a:cs typeface="Calibri" panose="020F0502020204030204" pitchFamily="34" charset="0"/>
                    <a:sym typeface="EB Garamond"/>
                  </a:rPr>
                  <a:t>2</a:t>
                </a:r>
                <a:r>
                  <a:rPr lang="en" sz="1200" dirty="0">
                    <a:solidFill>
                      <a:schemeClr val="tx1"/>
                    </a:solidFill>
                    <a:latin typeface="Calibri" panose="020F0502020204030204" pitchFamily="34" charset="0"/>
                    <a:ea typeface="EB Garamond"/>
                    <a:cs typeface="Calibri" panose="020F0502020204030204" pitchFamily="34" charset="0"/>
                    <a:sym typeface="EB Garamond"/>
                  </a:rPr>
                  <a:t>	</a:t>
                </a:r>
                <a:endParaRPr lang="en" sz="1200" dirty="0" smtClean="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14:m>
                  <m:oMath xmlns:m="http://schemas.openxmlformats.org/officeDocument/2006/math">
                    <m:nary>
                      <m:naryPr>
                        <m:chr m:val="∑"/>
                        <m:supHide m:val="on"/>
                        <m:ctrlPr>
                          <a:rPr lang="en" sz="1200" i="1" smtClean="0">
                            <a:solidFill>
                              <a:schemeClr val="tx1"/>
                            </a:solidFill>
                            <a:latin typeface="Cambria Math" panose="02040503050406030204" pitchFamily="18" charset="0"/>
                            <a:cs typeface="Calibri" panose="020F0502020204030204" pitchFamily="34" charset="0"/>
                            <a:sym typeface="EB Garamond"/>
                          </a:rPr>
                        </m:ctrlPr>
                      </m:naryPr>
                      <m:sub>
                        <m:r>
                          <m:rPr>
                            <m:brk m:alnAt="7"/>
                          </m:rPr>
                          <a:rPr lang="en-US" sz="1200" b="0" i="1" smtClean="0">
                            <a:solidFill>
                              <a:schemeClr val="tx1"/>
                            </a:solidFill>
                            <a:latin typeface="Cambria Math" panose="02040503050406030204" pitchFamily="18" charset="0"/>
                            <a:cs typeface="Calibri" panose="020F0502020204030204" pitchFamily="34" charset="0"/>
                            <a:sym typeface="EB Garamond"/>
                          </a:rPr>
                          <m:t>𝐿</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𝐴</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𝐵</m:t>
                        </m:r>
                        <m:r>
                          <a:rPr lang="en-US" sz="1200" b="0" i="1" smtClean="0">
                            <a:solidFill>
                              <a:schemeClr val="tx1"/>
                            </a:solidFill>
                            <a:latin typeface="Cambria Math" panose="02040503050406030204" pitchFamily="18" charset="0"/>
                            <a:cs typeface="Calibri" panose="020F0502020204030204" pitchFamily="34" charset="0"/>
                            <a:sym typeface="EB Garamond"/>
                          </a:rPr>
                          <m:t>,</m:t>
                        </m:r>
                        <m:r>
                          <a:rPr lang="en-US" sz="1200" b="0" i="1" smtClean="0">
                            <a:solidFill>
                              <a:schemeClr val="tx1"/>
                            </a:solidFill>
                            <a:latin typeface="Cambria Math" panose="02040503050406030204" pitchFamily="18" charset="0"/>
                            <a:cs typeface="Calibri" panose="020F0502020204030204" pitchFamily="34" charset="0"/>
                            <a:sym typeface="EB Garamond"/>
                          </a:rPr>
                          <m:t>𝐶</m:t>
                        </m:r>
                      </m:sub>
                      <m:sup/>
                      <m:e>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i="1">
                                <a:solidFill>
                                  <a:schemeClr val="tx1"/>
                                </a:solidFill>
                                <a:latin typeface="Cambria Math" panose="02040503050406030204" pitchFamily="18" charset="0"/>
                                <a:cs typeface="Calibri" panose="020F0502020204030204" pitchFamily="34" charset="0"/>
                                <a:sym typeface="EB Garamond"/>
                              </a:rPr>
                              <m:t>𝑛</m:t>
                            </m:r>
                          </m:sup>
                          <m:e>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m:t>
                            </m:r>
                            <m:r>
                              <m:rPr>
                                <m:nor/>
                              </m:rPr>
                              <a:rPr lang="en-US" sz="1200" b="0" i="0" baseline="-25000" dirty="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US"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a:rPr lang="en-US" sz="1200" i="1" baseline="30000" dirty="0">
                                <a:solidFill>
                                  <a:schemeClr val="tx1"/>
                                </a:solidFill>
                                <a:latin typeface="Cambria Math" panose="02040503050406030204" pitchFamily="18" charset="0"/>
                                <a:ea typeface="EB Garamond"/>
                                <a:cs typeface="Calibri" panose="020F0502020204030204" pitchFamily="34" charset="0"/>
                                <a:sym typeface="EB Garamond"/>
                              </a:rPr>
                              <m:t>2</m:t>
                            </m:r>
                          </m:e>
                        </m:nary>
                      </m:e>
                    </m:nary>
                  </m:oMath>
                </a14:m>
                <a:r>
                  <a:rPr lang="en" sz="1200" dirty="0" smtClean="0">
                    <a:solidFill>
                      <a:schemeClr val="tx1"/>
                    </a:solidFill>
                    <a:latin typeface="Calibri" panose="020F0502020204030204" pitchFamily="34" charset="0"/>
                    <a:ea typeface="EB Garamond"/>
                    <a:cs typeface="Calibri" panose="020F0502020204030204" pitchFamily="34" charset="0"/>
                    <a:sym typeface="EB Garamond"/>
                  </a:rPr>
                  <a:t>  =   </a:t>
                </a:r>
                <a14:m>
                  <m:oMath xmlns:m="http://schemas.openxmlformats.org/officeDocument/2006/math">
                    <m:nary>
                      <m:naryPr>
                        <m:chr m:val="∑"/>
                        <m:supHide m:val="on"/>
                        <m:ctrlPr>
                          <a:rPr lang="en" sz="1200" i="1">
                            <a:solidFill>
                              <a:schemeClr val="tx1"/>
                            </a:solidFill>
                            <a:latin typeface="Cambria Math" panose="02040503050406030204" pitchFamily="18" charset="0"/>
                            <a:cs typeface="Calibri" panose="020F0502020204030204" pitchFamily="34" charset="0"/>
                            <a:sym typeface="EB Garamond"/>
                          </a:rPr>
                        </m:ctrlPr>
                      </m:naryPr>
                      <m:sub>
                        <m:r>
                          <m:rPr>
                            <m:brk m:alnAt="7"/>
                          </m:rPr>
                          <a:rPr lang="en-US" sz="1200" i="1">
                            <a:solidFill>
                              <a:schemeClr val="tx1"/>
                            </a:solidFill>
                            <a:latin typeface="Cambria Math" panose="02040503050406030204" pitchFamily="18" charset="0"/>
                            <a:cs typeface="Calibri" panose="020F0502020204030204" pitchFamily="34" charset="0"/>
                            <a:sym typeface="EB Garamond"/>
                          </a:rPr>
                          <m:t>𝐿</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𝐴</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𝐵</m:t>
                        </m:r>
                        <m:r>
                          <a:rPr lang="en-US" sz="1200" i="1">
                            <a:solidFill>
                              <a:schemeClr val="tx1"/>
                            </a:solidFill>
                            <a:latin typeface="Cambria Math" panose="02040503050406030204" pitchFamily="18" charset="0"/>
                            <a:cs typeface="Calibri" panose="020F0502020204030204" pitchFamily="34" charset="0"/>
                            <a:sym typeface="EB Garamond"/>
                          </a:rPr>
                          <m:t>,</m:t>
                        </m:r>
                        <m:r>
                          <a:rPr lang="en-US" sz="1200" i="1">
                            <a:solidFill>
                              <a:schemeClr val="tx1"/>
                            </a:solidFill>
                            <a:latin typeface="Cambria Math" panose="02040503050406030204" pitchFamily="18" charset="0"/>
                            <a:cs typeface="Calibri" panose="020F0502020204030204" pitchFamily="34" charset="0"/>
                            <a:sym typeface="EB Garamond"/>
                          </a:rPr>
                          <m:t>𝐶</m:t>
                        </m:r>
                      </m:sub>
                      <m:sup/>
                      <m:e>
                        <m:nary>
                          <m:naryPr>
                            <m:chr m:val="∑"/>
                            <m:ctrlPr>
                              <a:rPr lang="el-GR" sz="1200" i="1">
                                <a:solidFill>
                                  <a:schemeClr val="tx1"/>
                                </a:solidFill>
                                <a:latin typeface="Cambria Math" panose="02040503050406030204" pitchFamily="18" charset="0"/>
                                <a:cs typeface="Calibri" panose="020F0502020204030204" pitchFamily="34" charset="0"/>
                                <a:sym typeface="EB Garamond"/>
                              </a:rPr>
                            </m:ctrlPr>
                          </m:naryPr>
                          <m:sub>
                            <m:r>
                              <m:rPr>
                                <m:brk m:alnAt="23"/>
                              </m:rPr>
                              <a:rPr lang="en-US" sz="1200" i="1">
                                <a:solidFill>
                                  <a:schemeClr val="tx1"/>
                                </a:solidFill>
                                <a:latin typeface="Cambria Math" panose="02040503050406030204" pitchFamily="18" charset="0"/>
                                <a:cs typeface="Calibri" panose="020F0502020204030204" pitchFamily="34" charset="0"/>
                                <a:sym typeface="EB Garamond"/>
                              </a:rPr>
                              <m:t>𝑖</m:t>
                            </m:r>
                          </m:sub>
                          <m:sup>
                            <m:r>
                              <a:rPr lang="en-US" sz="1200" i="1">
                                <a:solidFill>
                                  <a:schemeClr val="tx1"/>
                                </a:solidFill>
                                <a:latin typeface="Cambria Math" panose="02040503050406030204" pitchFamily="18" charset="0"/>
                                <a:cs typeface="Calibri" panose="020F0502020204030204" pitchFamily="34" charset="0"/>
                                <a:sym typeface="EB Garamond"/>
                              </a:rPr>
                              <m:t>𝑛</m:t>
                            </m:r>
                          </m:sup>
                          <m:e>
                            <m:r>
                              <m:rPr>
                                <m:nor/>
                              </m:rPr>
                              <a:rPr lang="en-US" sz="1200">
                                <a:solidFill>
                                  <a:schemeClr val="tx1"/>
                                </a:solidFill>
                                <a:latin typeface="Calibri" panose="020F0502020204030204" pitchFamily="34" charset="0"/>
                                <a:cs typeface="Calibri" panose="020F0502020204030204" pitchFamily="34" charset="0"/>
                                <a:sym typeface="EB Garamond"/>
                              </a:rPr>
                              <m:t>[</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 (</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XiA</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 </m:t>
                            </m:r>
                            <m:r>
                              <m:rPr>
                                <m:nor/>
                              </m:rPr>
                              <a:rPr lang="en-US" sz="1200">
                                <a:solidFill>
                                  <a:schemeClr val="tx1"/>
                                </a:solidFill>
                                <a:latin typeface="Calibri" panose="020F0502020204030204" pitchFamily="34" charset="0"/>
                                <a:ea typeface="EB Garamond"/>
                                <a:cs typeface="Calibri" panose="020F0502020204030204" pitchFamily="34" charset="0"/>
                                <a:sym typeface="EB Garamond"/>
                              </a:rPr>
                              <m:t>X</m:t>
                            </m:r>
                            <m:r>
                              <m:rPr>
                                <m:nor/>
                              </m:rPr>
                              <a:rPr lang="en-US" sz="1200" b="0" i="0" baseline="30000" smtClean="0">
                                <a:solidFill>
                                  <a:schemeClr val="tx1"/>
                                </a:solidFill>
                                <a:latin typeface="Calibri" panose="020F0502020204030204" pitchFamily="34" charset="0"/>
                                <a:ea typeface="EB Garamond"/>
                                <a:cs typeface="Calibri" panose="020F0502020204030204" pitchFamily="34" charset="0"/>
                                <a:sym typeface="EB Garamond"/>
                              </a:rPr>
                              <m:t>L</m:t>
                            </m:r>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e>
                        </m:nary>
                        <m:r>
                          <m:rPr>
                            <m:nor/>
                          </m:rPr>
                          <a:rPr lang="en" sz="1200" dirty="0">
                            <a:solidFill>
                              <a:schemeClr val="tx1"/>
                            </a:solidFill>
                            <a:latin typeface="Calibri" panose="020F0502020204030204" pitchFamily="34" charset="0"/>
                            <a:ea typeface="EB Garamond"/>
                            <a:cs typeface="Calibri" panose="020F0502020204030204" pitchFamily="34" charset="0"/>
                            <a:sym typeface="EB Garamond"/>
                          </a:rPr>
                          <m:t>]</m:t>
                        </m:r>
                        <m:r>
                          <m:rPr>
                            <m:nor/>
                          </m:rPr>
                          <a:rPr lang="en" sz="1200" baseline="30000" dirty="0">
                            <a:solidFill>
                              <a:schemeClr val="tx1"/>
                            </a:solidFill>
                            <a:latin typeface="Calibri" panose="020F0502020204030204" pitchFamily="34" charset="0"/>
                            <a:ea typeface="EB Garamond"/>
                            <a:cs typeface="Calibri" panose="020F0502020204030204" pitchFamily="34" charset="0"/>
                            <a:sym typeface="EB Garamond"/>
                          </a:rPr>
                          <m:t>2</m:t>
                        </m:r>
                      </m:e>
                    </m:nary>
                  </m:oMath>
                </a14:m>
                <a:endParaRPr lang="en" sz="1200" dirty="0" smtClean="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endParaRPr lang="en" sz="1600" dirty="0" smtClean="0">
                  <a:solidFill>
                    <a:schemeClr val="tx1"/>
                  </a:solidFill>
                  <a:latin typeface="Calibri" panose="020F0502020204030204" pitchFamily="34" charset="0"/>
                  <a:ea typeface="EB Garamond"/>
                  <a:cs typeface="Calibri" panose="020F0502020204030204" pitchFamily="34" charset="0"/>
                  <a:sym typeface="EB Garamond"/>
                </a:endParaRPr>
              </a:p>
              <a:p>
                <a:pPr marL="1706865" lvl="3" indent="-365760">
                  <a:lnSpc>
                    <a:spcPct val="100000"/>
                  </a:lnSpc>
                  <a:spcBef>
                    <a:spcPts val="0"/>
                  </a:spcBef>
                  <a:buClrTx/>
                  <a:buSzPct val="80000"/>
                  <a:buFont typeface="Courier New" panose="02070309020205020404" pitchFamily="49" charset="0"/>
                  <a:buChar char="o"/>
                  <a:defRPr/>
                </a:pPr>
                <a:r>
                  <a:rPr lang="en" sz="1600" dirty="0" smtClean="0">
                    <a:solidFill>
                      <a:schemeClr val="tx1"/>
                    </a:solidFill>
                    <a:latin typeface="Calibri" panose="020F0502020204030204" pitchFamily="34" charset="0"/>
                    <a:ea typeface="EB Garamond"/>
                    <a:cs typeface="Calibri" panose="020F0502020204030204" pitchFamily="34" charset="0"/>
                    <a:sym typeface="EB Garamond"/>
                  </a:rPr>
                  <a:t>TSS (n-1 df) = SSB (L-1 df) + SSW (N-L df)</a:t>
                </a:r>
              </a:p>
              <a:p>
                <a:pPr marL="2057057" lvl="5" indent="-365760">
                  <a:lnSpc>
                    <a:spcPct val="100000"/>
                  </a:lnSpc>
                  <a:spcBef>
                    <a:spcPts val="0"/>
                  </a:spcBef>
                  <a:buClrTx/>
                  <a:buSzPct val="80000"/>
                  <a:buFont typeface="Wingdings" panose="05000000000000000000" pitchFamily="2" charset="2"/>
                  <a:buChar char="§"/>
                  <a:defRPr/>
                </a:pPr>
                <a:r>
                  <a:rPr lang="en" sz="1600" dirty="0">
                    <a:solidFill>
                      <a:srgbClr val="000000"/>
                    </a:solidFill>
                    <a:latin typeface="Calibri" panose="020F0502020204030204" pitchFamily="34" charset="0"/>
                    <a:cs typeface="Calibri" panose="020F0502020204030204" pitchFamily="34" charset="0"/>
                    <a:sym typeface="EB Garamond"/>
                  </a:rPr>
                  <a:t>SSB = Sum of Square </a:t>
                </a:r>
                <a:r>
                  <a:rPr lang="en" sz="1600" b="1" dirty="0">
                    <a:solidFill>
                      <a:srgbClr val="000000"/>
                    </a:solidFill>
                    <a:latin typeface="Calibri" panose="020F0502020204030204" pitchFamily="34" charset="0"/>
                    <a:cs typeface="Calibri" panose="020F0502020204030204" pitchFamily="34" charset="0"/>
                    <a:sym typeface="EB Garamond"/>
                  </a:rPr>
                  <a:t>Between</a:t>
                </a:r>
                <a:r>
                  <a:rPr lang="en" sz="1600" dirty="0">
                    <a:solidFill>
                      <a:srgbClr val="000000"/>
                    </a:solidFill>
                    <a:latin typeface="Calibri" panose="020F0502020204030204" pitchFamily="34" charset="0"/>
                    <a:cs typeface="Calibri" panose="020F0502020204030204" pitchFamily="34" charset="0"/>
                    <a:sym typeface="EB Garamond"/>
                  </a:rPr>
                  <a:t>, SSW (SSE) = Sum of Square </a:t>
                </a:r>
                <a:r>
                  <a:rPr lang="en" sz="1600" b="1" dirty="0">
                    <a:solidFill>
                      <a:srgbClr val="000000"/>
                    </a:solidFill>
                    <a:latin typeface="Calibri" panose="020F0502020204030204" pitchFamily="34" charset="0"/>
                    <a:cs typeface="Calibri" panose="020F0502020204030204" pitchFamily="34" charset="0"/>
                    <a:sym typeface="EB Garamond"/>
                  </a:rPr>
                  <a:t>Within</a:t>
                </a:r>
                <a:r>
                  <a:rPr lang="en" sz="1600" dirty="0">
                    <a:solidFill>
                      <a:srgbClr val="000000"/>
                    </a:solidFill>
                    <a:latin typeface="Calibri" panose="020F0502020204030204" pitchFamily="34" charset="0"/>
                    <a:cs typeface="Calibri" panose="020F0502020204030204" pitchFamily="34" charset="0"/>
                    <a:sym typeface="EB Garamond"/>
                  </a:rPr>
                  <a:t> (Sum of Square </a:t>
                </a:r>
                <a:r>
                  <a:rPr lang="en" sz="1600" b="1" dirty="0">
                    <a:solidFill>
                      <a:srgbClr val="000000"/>
                    </a:solidFill>
                    <a:latin typeface="Calibri" panose="020F0502020204030204" pitchFamily="34" charset="0"/>
                    <a:cs typeface="Calibri" panose="020F0502020204030204" pitchFamily="34" charset="0"/>
                    <a:sym typeface="EB Garamond"/>
                  </a:rPr>
                  <a:t>Error</a:t>
                </a:r>
                <a:r>
                  <a:rPr lang="en" sz="1600" dirty="0" smtClean="0">
                    <a:solidFill>
                      <a:srgbClr val="000000"/>
                    </a:solidFill>
                    <a:latin typeface="Calibri" panose="020F0502020204030204" pitchFamily="34" charset="0"/>
                    <a:cs typeface="Calibri" panose="020F0502020204030204" pitchFamily="34" charset="0"/>
                    <a:sym typeface="EB Garamond"/>
                  </a:rPr>
                  <a:t>)</a:t>
                </a:r>
              </a:p>
              <a:p>
                <a:pPr marL="2057057" lvl="5" indent="-365760">
                  <a:lnSpc>
                    <a:spcPct val="100000"/>
                  </a:lnSpc>
                  <a:spcBef>
                    <a:spcPts val="0"/>
                  </a:spcBef>
                  <a:buClrTx/>
                  <a:buSzPct val="80000"/>
                  <a:buFont typeface="Wingdings" panose="05000000000000000000" pitchFamily="2" charset="2"/>
                  <a:buChar char="§"/>
                  <a:defRPr/>
                </a:pPr>
                <a:endParaRPr lang="en" sz="1600"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smtClean="0">
                    <a:solidFill>
                      <a:srgbClr val="000000"/>
                    </a:solidFill>
                    <a:latin typeface="Calibri" panose="020F0502020204030204" pitchFamily="34" charset="0"/>
                    <a:cs typeface="Calibri" panose="020F0502020204030204" pitchFamily="34" charset="0"/>
                  </a:rPr>
                  <a:t>A </a:t>
                </a:r>
                <a:r>
                  <a:rPr lang="en-US" dirty="0">
                    <a:solidFill>
                      <a:srgbClr val="000000"/>
                    </a:solidFill>
                    <a:latin typeface="Calibri" panose="020F0502020204030204" pitchFamily="34" charset="0"/>
                    <a:cs typeface="Calibri" panose="020F0502020204030204" pitchFamily="34" charset="0"/>
                  </a:rPr>
                  <a:t>successful partitioning </a:t>
                </a:r>
                <a:r>
                  <a:rPr lang="en-US" dirty="0" smtClean="0">
                    <a:solidFill>
                      <a:srgbClr val="000000"/>
                    </a:solidFill>
                    <a:latin typeface="Calibri" panose="020F0502020204030204" pitchFamily="34" charset="0"/>
                    <a:cs typeface="Calibri" panose="020F0502020204030204" pitchFamily="34" charset="0"/>
                  </a:rPr>
                  <a:t>(if </a:t>
                </a:r>
                <a:r>
                  <a:rPr lang="en" dirty="0">
                    <a:solidFill>
                      <a:schemeClr val="tx1"/>
                    </a:solidFill>
                    <a:latin typeface="Calibri" panose="020F0502020204030204" pitchFamily="34" charset="0"/>
                    <a:ea typeface="EB Garamond"/>
                    <a:cs typeface="Calibri" panose="020F0502020204030204" pitchFamily="34" charset="0"/>
                    <a:sym typeface="EB Garamond"/>
                  </a:rPr>
                  <a:t>H</a:t>
                </a:r>
                <a:r>
                  <a:rPr lang="en" baseline="-25000" dirty="0">
                    <a:solidFill>
                      <a:schemeClr val="tx1"/>
                    </a:solidFill>
                    <a:latin typeface="Calibri" panose="020F0502020204030204" pitchFamily="34" charset="0"/>
                    <a:ea typeface="EB Garamond"/>
                    <a:cs typeface="Calibri" panose="020F0502020204030204" pitchFamily="34" charset="0"/>
                    <a:sym typeface="EB Garamond"/>
                  </a:rPr>
                  <a:t>0 </a:t>
                </a:r>
                <a:r>
                  <a:rPr lang="en-US" dirty="0" smtClean="0">
                    <a:solidFill>
                      <a:srgbClr val="000000"/>
                    </a:solidFill>
                    <a:latin typeface="Calibri" panose="020F0502020204030204" pitchFamily="34" charset="0"/>
                    <a:cs typeface="Calibri" panose="020F0502020204030204" pitchFamily="34" charset="0"/>
                    <a:sym typeface="EB Garamond"/>
                  </a:rPr>
                  <a:t>is false) w</a:t>
                </a:r>
                <a:r>
                  <a:rPr lang="en-US" dirty="0" smtClean="0">
                    <a:solidFill>
                      <a:srgbClr val="000000"/>
                    </a:solidFill>
                    <a:latin typeface="Calibri" panose="020F0502020204030204" pitchFamily="34" charset="0"/>
                    <a:cs typeface="Calibri" panose="020F0502020204030204" pitchFamily="34" charset="0"/>
                  </a:rPr>
                  <a:t>ould </a:t>
                </a:r>
                <a:r>
                  <a:rPr lang="en-US" dirty="0">
                    <a:solidFill>
                      <a:srgbClr val="000000"/>
                    </a:solidFill>
                    <a:latin typeface="Calibri" panose="020F0502020204030204" pitchFamily="34" charset="0"/>
                    <a:cs typeface="Calibri" panose="020F0502020204030204" pitchFamily="34" charset="0"/>
                  </a:rPr>
                  <a:t>be such </a:t>
                </a:r>
                <a:r>
                  <a:rPr lang="en-US" dirty="0" smtClean="0">
                    <a:solidFill>
                      <a:srgbClr val="000000"/>
                    </a:solidFill>
                    <a:latin typeface="Calibri" panose="020F0502020204030204" pitchFamily="34" charset="0"/>
                    <a:cs typeface="Calibri" panose="020F0502020204030204" pitchFamily="34" charset="0"/>
                  </a:rPr>
                  <a:t>that</a:t>
                </a:r>
                <a:endParaRPr lang="en-US" dirty="0">
                  <a:solidFill>
                    <a:srgbClr val="000000"/>
                  </a:solidFill>
                  <a:latin typeface="Calibri" panose="020F0502020204030204" pitchFamily="34" charset="0"/>
                  <a:cs typeface="Calibri" panose="020F0502020204030204" pitchFamily="34" charset="0"/>
                </a:endParaRPr>
              </a:p>
              <a:p>
                <a:pPr marL="1706865" lvl="3" indent="-365760">
                  <a:lnSpc>
                    <a:spcPct val="100000"/>
                  </a:lnSpc>
                  <a:spcBef>
                    <a:spcPts val="0"/>
                  </a:spcBef>
                  <a:buClrTx/>
                  <a:buSzPct val="80000"/>
                  <a:buFont typeface="Courier New" panose="02070309020205020404" pitchFamily="49" charset="0"/>
                  <a:buChar char="o"/>
                  <a:defRPr/>
                </a:pPr>
                <a:r>
                  <a:rPr lang="en-US" sz="1600" dirty="0">
                    <a:solidFill>
                      <a:srgbClr val="000000"/>
                    </a:solidFill>
                    <a:latin typeface="Calibri" panose="020F0502020204030204" pitchFamily="34" charset="0"/>
                    <a:cs typeface="Calibri" panose="020F0502020204030204" pitchFamily="34" charset="0"/>
                  </a:rPr>
                  <a:t>Mean </a:t>
                </a:r>
                <a:r>
                  <a:rPr lang="en-US" sz="1600" dirty="0" smtClean="0">
                    <a:solidFill>
                      <a:srgbClr val="000000"/>
                    </a:solidFill>
                    <a:latin typeface="Calibri" panose="020F0502020204030204" pitchFamily="34" charset="0"/>
                    <a:cs typeface="Calibri" panose="020F0502020204030204" pitchFamily="34" charset="0"/>
                  </a:rPr>
                  <a:t>CS of </a:t>
                </a:r>
                <a:r>
                  <a:rPr lang="en-US" sz="1600" dirty="0">
                    <a:solidFill>
                      <a:srgbClr val="000000"/>
                    </a:solidFill>
                    <a:latin typeface="Calibri" panose="020F0502020204030204" pitchFamily="34" charset="0"/>
                    <a:cs typeface="Calibri" panose="020F0502020204030204" pitchFamily="34" charset="0"/>
                  </a:rPr>
                  <a:t>each </a:t>
                </a:r>
                <a:r>
                  <a:rPr lang="en-US" sz="1600" dirty="0" smtClean="0">
                    <a:solidFill>
                      <a:srgbClr val="000000"/>
                    </a:solidFill>
                    <a:latin typeface="Calibri" panose="020F0502020204030204" pitchFamily="34" charset="0"/>
                    <a:cs typeface="Calibri" panose="020F0502020204030204" pitchFamily="34" charset="0"/>
                  </a:rPr>
                  <a:t>store is distinct; within a store, </a:t>
                </a:r>
                <a:r>
                  <a:rPr lang="en-US" sz="1600" dirty="0">
                    <a:solidFill>
                      <a:srgbClr val="000000"/>
                    </a:solidFill>
                    <a:latin typeface="Calibri" panose="020F0502020204030204" pitchFamily="34" charset="0"/>
                    <a:cs typeface="Calibri" panose="020F0502020204030204" pitchFamily="34" charset="0"/>
                  </a:rPr>
                  <a:t>low variance of </a:t>
                </a:r>
                <a:r>
                  <a:rPr lang="en-US" sz="1600" dirty="0" smtClean="0">
                    <a:solidFill>
                      <a:srgbClr val="000000"/>
                    </a:solidFill>
                    <a:latin typeface="Calibri" panose="020F0502020204030204" pitchFamily="34" charset="0"/>
                    <a:cs typeface="Calibri" panose="020F0502020204030204" pitchFamily="34" charset="0"/>
                  </a:rPr>
                  <a:t>CS ratings </a:t>
                </a:r>
                <a:endParaRPr lang="en" sz="1600" dirty="0">
                  <a:solidFill>
                    <a:srgbClr val="000000"/>
                  </a:solidFill>
                  <a:latin typeface="Calibri" panose="020F0502020204030204" pitchFamily="34" charset="0"/>
                  <a:cs typeface="Calibri" panose="020F0502020204030204" pitchFamily="34" charset="0"/>
                  <a:sym typeface="EB Garamond"/>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734900"/>
                <a:ext cx="10058400" cy="4570106"/>
              </a:xfrm>
              <a:blipFill>
                <a:blip r:embed="rId2"/>
                <a:stretch>
                  <a:fillRect t="-1068" b="-2003"/>
                </a:stretch>
              </a:blipFill>
            </p:spPr>
            <p:txBody>
              <a:bodyPr/>
              <a:lstStyle/>
              <a:p>
                <a:r>
                  <a:rPr lang="en-US">
                    <a:noFill/>
                  </a:rPr>
                  <a:t> </a:t>
                </a:r>
              </a:p>
            </p:txBody>
          </p:sp>
        </mc:Fallback>
      </mc:AlternateContent>
    </p:spTree>
    <p:extLst>
      <p:ext uri="{BB962C8B-B14F-4D97-AF65-F5344CB8AC3E}">
        <p14:creationId xmlns:p14="http://schemas.microsoft.com/office/powerpoint/2010/main" val="1340825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TotalTime>
  <Words>6212</Words>
  <Application>Microsoft Office PowerPoint</Application>
  <PresentationFormat>Widescreen</PresentationFormat>
  <Paragraphs>659</Paragraphs>
  <Slides>59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Cambria Math</vt:lpstr>
      <vt:lpstr>Courier New</vt:lpstr>
      <vt:lpstr>EB Garamond</vt:lpstr>
      <vt:lpstr>Playfair Display</vt:lpstr>
      <vt:lpstr>Wingdings</vt:lpstr>
      <vt:lpstr>Retrospect</vt:lpstr>
      <vt:lpstr>MBAN 6400  S2 – MV Regression and Analysis of Variance  (statistical and partial control)  Hemant Sangwan</vt:lpstr>
      <vt:lpstr>Agenda – MV Regression and Analysis of Variance </vt:lpstr>
      <vt:lpstr>Variance Partitioning in Data</vt:lpstr>
      <vt:lpstr>Multivariate Analytics </vt:lpstr>
      <vt:lpstr>Sources of Variance </vt:lpstr>
      <vt:lpstr>Variance Partitioning to identify sources of variance</vt:lpstr>
      <vt:lpstr>Statistical Control – A key terminology in variance partitioning and modeling</vt:lpstr>
      <vt:lpstr>Different methods of statistical control (or explaining variance ) </vt:lpstr>
      <vt:lpstr>Example – ANOVA (where the variance is coming from?) </vt:lpstr>
      <vt:lpstr>Analysis of Variance (ANOVA and MANOVA) </vt:lpstr>
      <vt:lpstr>Examples – Statistical Control and Variance Partitioning</vt:lpstr>
      <vt:lpstr>Partial correlations</vt:lpstr>
      <vt:lpstr>Partial correlations – zero, first, and higher order</vt:lpstr>
      <vt:lpstr>Partial correlations – without linear regression</vt:lpstr>
      <vt:lpstr>Activity – Partial correlation </vt:lpstr>
      <vt:lpstr>Partial correlations – Limitations </vt:lpstr>
      <vt:lpstr>Semi-partial correlations</vt:lpstr>
      <vt:lpstr>Partial and Semi-partial correlations – Visualization </vt:lpstr>
      <vt:lpstr>Semi-partial correlations</vt:lpstr>
      <vt:lpstr>Other important concepts in Variance Partitioning </vt:lpstr>
      <vt:lpstr>Mediation</vt:lpstr>
      <vt:lpstr>Moderation</vt:lpstr>
      <vt:lpstr>Activity – Examples </vt:lpstr>
      <vt:lpstr>Multiple Linear Regression (Supervised ML)</vt:lpstr>
      <vt:lpstr>Machine Learning - Definition </vt:lpstr>
      <vt:lpstr>Machine learning - Supervised and Unsupervised</vt:lpstr>
      <vt:lpstr>Supervised Machine learning – Linear Regression</vt:lpstr>
      <vt:lpstr>Key questions Linear Regression can help answer</vt:lpstr>
      <vt:lpstr>Linear Regression - Example </vt:lpstr>
      <vt:lpstr>Regression vs Causation </vt:lpstr>
      <vt:lpstr>Regression vs Causation </vt:lpstr>
      <vt:lpstr>Regression vs Correlation </vt:lpstr>
      <vt:lpstr>Regression vs Causation vs Correlation </vt:lpstr>
      <vt:lpstr>Regression Terminology</vt:lpstr>
      <vt:lpstr>Regression – Functional forms and assumptions</vt:lpstr>
      <vt:lpstr>Assumption violated – Linearity of relationship between (x,y)</vt:lpstr>
      <vt:lpstr>Assumption violated – Error terms have equal variance</vt:lpstr>
      <vt:lpstr>Regression – Interpretation of Coefficient and Error Terms</vt:lpstr>
      <vt:lpstr>Regression Estimation – Challenges</vt:lpstr>
      <vt:lpstr>Regression Estimation – Closed form solution  </vt:lpstr>
      <vt:lpstr>Regression Estimation – ML algorithm (Gradient Descent, GDD) </vt:lpstr>
      <vt:lpstr>Regression using ML algorithm – Key terminology</vt:lpstr>
      <vt:lpstr>Regression Estimation – Closed form vs ML algorithm</vt:lpstr>
      <vt:lpstr>Questions – Regression</vt:lpstr>
      <vt:lpstr>Questions – Regression</vt:lpstr>
      <vt:lpstr>Questions – Regression</vt:lpstr>
      <vt:lpstr>Regression – Housing Data</vt:lpstr>
      <vt:lpstr>Regression – Key Takeaways</vt:lpstr>
      <vt:lpstr>Multivariate Linear Regression</vt:lpstr>
      <vt:lpstr>Need for Multivariate Regression</vt:lpstr>
      <vt:lpstr>Multivariate Regression</vt:lpstr>
      <vt:lpstr>Example – Univariate and Multivariate Tests</vt:lpstr>
      <vt:lpstr>Data – Univariate and Multivariate Tests</vt:lpstr>
      <vt:lpstr>Univariate tests for means </vt:lpstr>
      <vt:lpstr>Multivariate tests for means </vt:lpstr>
      <vt:lpstr>R code – Univariate test</vt:lpstr>
      <vt:lpstr>R code – Multivariate test</vt:lpstr>
      <vt:lpstr>Recommended Readings </vt:lpstr>
      <vt:lpstr>Next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Hemant Sangwan</cp:lastModifiedBy>
  <cp:revision>156</cp:revision>
  <dcterms:created xsi:type="dcterms:W3CDTF">2021-08-05T09:50:20Z</dcterms:created>
  <dcterms:modified xsi:type="dcterms:W3CDTF">2021-11-22T17:24:35Z</dcterms:modified>
</cp:coreProperties>
</file>