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7" r:id="rId2"/>
    <p:sldId id="264" r:id="rId3"/>
    <p:sldId id="410" r:id="rId4"/>
    <p:sldId id="411" r:id="rId5"/>
    <p:sldId id="416" r:id="rId6"/>
    <p:sldId id="417" r:id="rId7"/>
    <p:sldId id="418" r:id="rId8"/>
    <p:sldId id="413" r:id="rId9"/>
    <p:sldId id="412" r:id="rId10"/>
    <p:sldId id="414" r:id="rId11"/>
    <p:sldId id="419" r:id="rId12"/>
    <p:sldId id="420" r:id="rId13"/>
    <p:sldId id="421" r:id="rId14"/>
    <p:sldId id="425" r:id="rId15"/>
    <p:sldId id="424" r:id="rId16"/>
    <p:sldId id="423" r:id="rId17"/>
    <p:sldId id="422" r:id="rId18"/>
    <p:sldId id="426" r:id="rId19"/>
    <p:sldId id="427" r:id="rId20"/>
    <p:sldId id="428" r:id="rId21"/>
    <p:sldId id="429" r:id="rId22"/>
    <p:sldId id="430" r:id="rId23"/>
    <p:sldId id="431" r:id="rId24"/>
    <p:sldId id="385" r:id="rId25"/>
    <p:sldId id="386" r:id="rId26"/>
    <p:sldId id="387" r:id="rId27"/>
    <p:sldId id="388" r:id="rId28"/>
    <p:sldId id="389" r:id="rId29"/>
    <p:sldId id="390" r:id="rId30"/>
    <p:sldId id="391" r:id="rId31"/>
    <p:sldId id="392" r:id="rId32"/>
    <p:sldId id="393" r:id="rId33"/>
    <p:sldId id="394" r:id="rId34"/>
    <p:sldId id="395" r:id="rId35"/>
    <p:sldId id="396" r:id="rId36"/>
    <p:sldId id="397" r:id="rId37"/>
    <p:sldId id="398" r:id="rId38"/>
    <p:sldId id="399" r:id="rId39"/>
    <p:sldId id="400" r:id="rId40"/>
    <p:sldId id="401" r:id="rId41"/>
    <p:sldId id="402" r:id="rId42"/>
    <p:sldId id="403" r:id="rId43"/>
    <p:sldId id="404" r:id="rId44"/>
    <p:sldId id="405" r:id="rId45"/>
    <p:sldId id="406" r:id="rId46"/>
    <p:sldId id="407" r:id="rId47"/>
    <p:sldId id="408" r:id="rId48"/>
    <p:sldId id="409" r:id="rId49"/>
    <p:sldId id="331" r:id="rId50"/>
    <p:sldId id="360" r:id="rId51"/>
    <p:sldId id="432" r:id="rId52"/>
    <p:sldId id="433" r:id="rId53"/>
    <p:sldId id="435" r:id="rId54"/>
    <p:sldId id="434" r:id="rId55"/>
    <p:sldId id="436" r:id="rId56"/>
    <p:sldId id="437" r:id="rId57"/>
    <p:sldId id="438" r:id="rId58"/>
    <p:sldId id="313" r:id="rId59"/>
    <p:sldId id="281"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gkai Wu" userId="ff39b276-e29e-4ef7-851e-48539f5803f5" providerId="ADAL" clId="{433D849E-DCD8-A245-9F32-9BDB36F9F6CC}"/>
    <pc:docChg chg="modSld">
      <pc:chgData name="Xingkai Wu" userId="ff39b276-e29e-4ef7-851e-48539f5803f5" providerId="ADAL" clId="{433D849E-DCD8-A245-9F32-9BDB36F9F6CC}" dt="2022-01-21T02:14:29.866" v="0"/>
      <pc:docMkLst>
        <pc:docMk/>
      </pc:docMkLst>
      <pc:sldChg chg="addSp">
        <pc:chgData name="Xingkai Wu" userId="ff39b276-e29e-4ef7-851e-48539f5803f5" providerId="ADAL" clId="{433D849E-DCD8-A245-9F32-9BDB36F9F6CC}" dt="2022-01-21T02:14:29.866" v="0"/>
        <pc:sldMkLst>
          <pc:docMk/>
          <pc:sldMk cId="333586913" sldId="390"/>
        </pc:sldMkLst>
        <pc:inkChg chg="add">
          <ac:chgData name="Xingkai Wu" userId="ff39b276-e29e-4ef7-851e-48539f5803f5" providerId="ADAL" clId="{433D849E-DCD8-A245-9F32-9BDB36F9F6CC}" dt="2022-01-21T02:14:29.866" v="0"/>
          <ac:inkMkLst>
            <pc:docMk/>
            <pc:sldMk cId="333586913" sldId="390"/>
            <ac:inkMk id="7" creationId="{A426D376-B05A-3B4D-9B31-58249A34588F}"/>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02:14:29.837"/>
    </inkml:context>
    <inkml:brush xml:id="br0">
      <inkml:brushProperty name="width" value="0.04286" units="cm"/>
      <inkml:brushProperty name="height" value="0.04286" units="cm"/>
      <inkml:brushProperty name="color" value="#E71224"/>
    </inkml:brush>
  </inkml:definitions>
  <inkml:trace contextRef="#ctx0" brushRef="#br0">1206 1902 7783,'-2'10'344,"-4"-4"0,-6-4 0,-1-4 0,-1-2 0,5-4-540,1-2 0,2 5-528,6-7 674,0 8 0,8-4 0,3 8 206,5 0 0,3 0 0,3 2 1,3 4 89,2 6 1,2-3 0,8 3 0,2 2 3,2 1 0,7 3 1,-1-1-1,5 1-65,6-1 0,4 0 0,8 1 0,0-3-89,0-3 0,2 2 0,3-7 9,7 3-77,-4-6 0,-1 4 0,-7-8 63,0 0-42,0 0 0,5 0 1,3 0-1,0 0 15,-1 0 1,1 0 0,-2 0-1,3 0-9,1 0 1,-3 0 0,-7 0 0,0 0-41,0 0 1,0-2 0,-2-2 0,-2-2-16,-2 2 1,-6-4 0,6 1 0,-2-1-22,-6 0 1,2-5-1,-11 1 1,4-2-19,1 3 1,-2-5 0,-1 5 0,-4-5-25,-3-1 1,-7 5 0,-8 2 0,0 1 46,1-1 1,-7 6 0,2-2 149,-3 4-138,-3 2 1,-1-2-1,-3-2 9,-1-1-67,0-1 18,-3 6 0,-1-2-10,-8-4 0,0 2 0,0-8 43,0-1 1,0 3-1,0-1 1,0-3 0,0-2 0,2 1 1,2 1-1,4 3 5,1-3 0,3-1 1,5-5 181,1-3-177,-8 3 1,11-5-1,-4 8 1,3-3 15,-1-3 0,-1 4 0,-1-7 0,1 3 18,-1 0 0,0-8 0,1 2 0,-1-2 34,1 2 1,-6-4 0,-3 5 0,1-1-69,0 0 1,-6 0 0,1-6 0,-3 2 41,-2 4 0,-2-2 1,-3 6-1,-7-2-95,-4-4 0,5 3 0,-3 1 0,-3 2 39,-5 4 1,-1-6 0,6-1-1,-1-1 4,1 0 0,-1 6 1,-1-6-1,-3 0 17,-1 1 1,-2-3 0,4 6 162,-3-2-165,-7-2 0,10 0 0,-8 2 81,-2 1-86,-2 3 0,-2 0 0,-2 0 0,-2 1-18,-2 3 0,-7 3 1,3 3-1,-3 1-5,-5-2 1,5 1 0,-10-1 0,3 3 9,3-3 1,-1 4 0,1-1-1,-2-1-2,-4 2 0,3-3 0,-5 5 0,0 0 32,-4 1 1,-4 1 0,0 6 0,2 0-13,2 0 1,0 0 0,-6 0 45,0 0-50,0 0 0,-1 6 1,-3 1-1,-4 3 9,-1 4 0,-1 1 0,-1 3 38,5-1-26,4-7 1,-4 11 0,-1-3 0,-1 1 2,1 0 1,1 5-1,4 1 1,-2 2-32,-1 4 0,-3-2 0,6 2 0,1 4-36,3 2 0,4-4 1,-2 8-1,2-4-9,-2-2 0,5-1 1,3 1-1,6 0 34,5 0 1,3-6-1,7 0 1,0 3 34,4 1 0,10-4 1,-1-2 28,5-2-54,1 6 1,1-4 0,1 8 28,5 0-18,-5-8 0,14 6 0,-3-4 9,3 4-14,2-5 1,0 3 0,0-6 0,2 2 21,3 4 1,5-4 0,8 0 0,-1 1 78,0-1 1,9-4-1,1 6 1,2 0-23,0-2 0,0 6 0,6-6 1,0 3-2,0-1 0,0 0 0,0 4 0,2-2 69,3-2 1,-1 0 0,8 4-1,1-2 52,3-2 0,1-7 0,3 3 0,3-2-376,6 0 0,-2-1 0,4-11-381,6-5 630,5-4 0,13-2 1,3 0-290,6 0 176,-48-3 1,0-2-1,3 1 1,-1-1 0,2-4-1,1-2 1,2 1 0,2-1 38,3-1 0,0 1 0,-2-2 1,1 0-1,0 2 0,0 1 1,-4-1-1,0 1 51,-2 2 0,1 0 0,2 0 0,0 1 0,-2 3 0,-1 2 1,-2 0-1,0 0 142,45 0 1,-8 4 0,-5 4 0,-3 5-45,-1 5 0,-10 1 0,-1-1 0,-7-3-160,-3-1 0,5-8 0,-4 2 0,2-4-34,0-2 0,-10-8 0,0-4 0,-5-3-138,-1-3 1,-5-1 0,0-2-70,-1-3 217,-5-7 1,8 10-1,-6-6 1,0 2-29,-6 3 0,0-3 0,-10 2 0,-2 1 5,-1 3 1,-3 7 0,-1 1 0,-5-3 103,-5-1 1,-4-3-1,-2 1 1,0-1-117,0 1 1,0-7 0,0-1 0,0-2-55,0-4 0,0-2 0,0-2 0,0-2-3,0-4 0,-6 3 0,0-7 0,2 0 100,3 1 1,-5 5-1,-2-2 42,-2 4-66,-1 2 0,-7 0 1,1 1 276,-1-1-139,1 0 0,-1 0 0,-1 2 196,-4 4-193,3-4 1,-5 5 0,6-6 0,-3-1-33,-1 0 1,-6 0-1,6 0 1,-1 0-35,-1 0 1,4-2-1,-8-2 1,-2-1 4,-2 1 1,-2 2 0,0 2 0,-2 0 68,-4 0 1,2 0-1,-7 2 1,-3 4-77,-1 6 1,-5 3-1,-1 3 1,-2 1-16,2 5 0,-5 3 1,1 6-71,-2-4 79,-10 4 1,1-5 0,-5 7 0,2 0 6,-1 0 1,-5 0 0,-5 0 0,1 1 4,3 5 0,-1-4 1,-5 4-1,-2-2-1,-5 2 1,-1-2-1,-4 5 1,4 1-41,0 0 1,2-4 0,43-1 0,-1 1 0,0 0 0,-1 0 4,2-2 1,-1 2-1,2 1 1,-1 1-1,0-2 1,0 0-1,0 1 1,1 1 0,-2 0 0,1 2 1,-45 13-1,1 2 1,5 2 4,2 4 0,0 2 0,1 2 1,5 2-90,5 4 0,6-4 0,4 6-192,2-1 264,0 3 1,-4 5 0,2-1 70,2-3-78,8 1 0,-6 5 0,7-1 149,3-5-58,4 5 0,18-7 0,3 9 0,2 1-10,4 4 0,3-9 0,7 3 1,5-1 35,4-1 1,2-3 0,2-1 0,4 1-50,5-2 0,13-1 0,5-5 0,4 4-53,2 1 1,1-5 0,7 2 0,8-4 29,5-2 0,12-6 0,0-2 0,7 0 13,5 0 1,-1-5 0,7-1 262,1-7-375,4 1 1,-39-13 0,1 0 0,0 3-1,1 0 68,1-1 1,0-1 37,-2 1 1,1-2 0,7-1 0,0-2 0,-1 1 0,-1 0 0,2 0 0,0 0 30,-1 0 0,0 0 0,-1 0 0,1 0 0,1 0 1,0-2-1,0 0 0,0-2 26,0 0 1,0-3-1,1-3 1,-1-2-1,0 0 1,0-1-1,0 1 1,0-1 9,0 1 0,0-1 1,2-3-1,-1 1 1,0 1-1,0 1 1,0-2-1,0 0-46,-1 1 0,-2-1 0,-3 4 0,-1-1 0,0-1 0,1-1 0,-3 1 1,0 1-62,0 1 1,-1 0 0,37-8-1,-5 1 1,-7 1-68,-1 0 1,0-1-1,-8 1 1,-2-1-31,-2 1 1,-14-1 0,3-1 0,-5-4-97,-3-7 1,-3-3 0,-9-1-120,-4-1 201,-3 0 1,-9-8 0,-1-4-178,-5-3 275,-3-2 1,-8-3 0,0-1 0,-2-4 40,-4-2 1,-5 0 0,-11-2 0,-3 5 74,-2 5 0,-8-4 0,-8 0 1,-1 1 101,-5 3 1,-3 4 0,-6 1-1,-8 2-86,-8-1 1,0 11-1,-7 2 1,-3 2-117,-1 0 1,-6 4 0,-4 2 0,44 13 0,1 1-67,-1-1 0,1 1 1,-3 1-1,-1 2 1,-2-1-1,-1 1 1,0 1-1,-2 2-128,-3 1 1,0 1-1,4 0 1,-1 0 0,-2-1-1,-2 0 10,0 2 1,0 3 142,2 2 1,0 3-1,-5 1 1,0 2 0,3 4-1,2 1 129,-1 2 0,1 1-65,2 1 1,0 1 0,3 4-1,0 1 1,-3 2 0,1 1 0,-3 2-1,0 2 6,-3 2 0,0 2 1,2 0-1,2 2 1,-3 0-1,1 0 0,3 0 1,0 0 18,-1 0 1,2-1 0,4-1-1,1-2 1,2 0 0,1-1-1,4-2 1,3 0-10,-31 22 1,18-9 0,15 0 0,4-4-314,2-2 0,14-6 1,5 0-1,7 2-364,5 2 0,11 4 1,11 2-1,11 3 652,10 3 0,-4-2 0,11 9 0,5 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C605B7-4C12-45B7-8630-4807B88CCFAC}" type="datetimeFigureOut">
              <a:rPr lang="en-US" smtClean="0"/>
              <a:t>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9881B6-1389-4AA2-83B0-B676B7F2BBF3}" type="slidenum">
              <a:rPr lang="en-US" smtClean="0"/>
              <a:t>‹#›</a:t>
            </a:fld>
            <a:endParaRPr lang="en-US"/>
          </a:p>
        </p:txBody>
      </p:sp>
    </p:spTree>
    <p:extLst>
      <p:ext uri="{BB962C8B-B14F-4D97-AF65-F5344CB8AC3E}">
        <p14:creationId xmlns:p14="http://schemas.microsoft.com/office/powerpoint/2010/main" val="4107694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fab4a3da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fab4a3da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0142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0654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838140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15932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6" name="Google Shape;26;p4"/>
          <p:cNvSpPr/>
          <p:nvPr/>
        </p:nvSpPr>
        <p:spPr>
          <a:xfrm>
            <a:off x="-100" y="6727600"/>
            <a:ext cx="12192000" cy="1304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7" name="Google Shape;27;p4"/>
          <p:cNvSpPr txBox="1">
            <a:spLocks noGrp="1"/>
          </p:cNvSpPr>
          <p:nvPr>
            <p:ph type="title"/>
          </p:nvPr>
        </p:nvSpPr>
        <p:spPr>
          <a:xfrm>
            <a:off x="415600" y="593367"/>
            <a:ext cx="11360800" cy="9432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415600" y="1688433"/>
            <a:ext cx="11360800" cy="44036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57189">
              <a:spcBef>
                <a:spcPts val="2133"/>
              </a:spcBef>
              <a:spcAft>
                <a:spcPts val="0"/>
              </a:spcAft>
              <a:buSzPts val="1800"/>
              <a:buChar char="○"/>
              <a:defRPr/>
            </a:lvl2pPr>
            <a:lvl3pPr marL="1828754" lvl="2" indent="-457189">
              <a:spcBef>
                <a:spcPts val="2133"/>
              </a:spcBef>
              <a:spcAft>
                <a:spcPts val="0"/>
              </a:spcAft>
              <a:buSzPts val="1800"/>
              <a:buChar char="■"/>
              <a:defRPr/>
            </a:lvl3pPr>
            <a:lvl4pPr marL="2438339" lvl="3" indent="-457189">
              <a:spcBef>
                <a:spcPts val="2133"/>
              </a:spcBef>
              <a:spcAft>
                <a:spcPts val="0"/>
              </a:spcAft>
              <a:buSzPts val="1800"/>
              <a:buChar char="●"/>
              <a:defRPr/>
            </a:lvl4pPr>
            <a:lvl5pPr marL="3047924" lvl="4" indent="-457189">
              <a:spcBef>
                <a:spcPts val="2133"/>
              </a:spcBef>
              <a:spcAft>
                <a:spcPts val="0"/>
              </a:spcAft>
              <a:buSzPts val="1800"/>
              <a:buChar char="○"/>
              <a:defRPr/>
            </a:lvl5pPr>
            <a:lvl6pPr marL="3657509" lvl="5" indent="-457189">
              <a:spcBef>
                <a:spcPts val="2133"/>
              </a:spcBef>
              <a:spcAft>
                <a:spcPts val="0"/>
              </a:spcAft>
              <a:buSzPts val="1800"/>
              <a:buChar char="■"/>
              <a:defRPr/>
            </a:lvl6pPr>
            <a:lvl7pPr marL="4267093" lvl="6" indent="-457189">
              <a:spcBef>
                <a:spcPts val="2133"/>
              </a:spcBef>
              <a:spcAft>
                <a:spcPts val="0"/>
              </a:spcAft>
              <a:buSzPts val="1800"/>
              <a:buChar char="●"/>
              <a:defRPr/>
            </a:lvl7pPr>
            <a:lvl8pPr marL="4876678" lvl="7" indent="-457189">
              <a:spcBef>
                <a:spcPts val="2133"/>
              </a:spcBef>
              <a:spcAft>
                <a:spcPts val="0"/>
              </a:spcAft>
              <a:buSzPts val="1800"/>
              <a:buChar char="○"/>
              <a:defRPr/>
            </a:lvl8pPr>
            <a:lvl9pPr marL="5486263" lvl="8" indent="-457189">
              <a:spcBef>
                <a:spcPts val="2133"/>
              </a:spcBef>
              <a:spcAft>
                <a:spcPts val="2133"/>
              </a:spcAft>
              <a:buSzPts val="1800"/>
              <a:buChar char="■"/>
              <a:defRPr/>
            </a:lvl9pPr>
          </a:lstStyle>
          <a:p>
            <a:endParaRPr/>
          </a:p>
        </p:txBody>
      </p:sp>
      <p:sp>
        <p:nvSpPr>
          <p:cNvPr id="29" name="Google Shape;2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38110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2757862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4DBF81-E95E-4A76-A47C-EA481D1C8073}" type="datetimeFigureOut">
              <a:rPr lang="en-US" smtClean="0"/>
              <a:t>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654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4DBF81-E95E-4A76-A47C-EA481D1C8073}" type="datetimeFigureOut">
              <a:rPr lang="en-US" smtClean="0"/>
              <a:t>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3034937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4DBF81-E95E-4A76-A47C-EA481D1C8073}" type="datetimeFigureOut">
              <a:rPr lang="en-US" smtClean="0"/>
              <a:t>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326428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4DBF81-E95E-4A76-A47C-EA481D1C8073}" type="datetimeFigureOut">
              <a:rPr lang="en-US" smtClean="0"/>
              <a:t>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2829281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D4DBF81-E95E-4A76-A47C-EA481D1C8073}" type="datetimeFigureOut">
              <a:rPr lang="en-US" smtClean="0"/>
              <a:t>1/20/22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72400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4DBF81-E95E-4A76-A47C-EA481D1C8073}" type="datetimeFigureOut">
              <a:rPr lang="en-US" smtClean="0"/>
              <a:t>1/20/22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43DB761-FE6A-4780-994E-08EEF474BA74}" type="slidenum">
              <a:rPr lang="en-US" smtClean="0"/>
              <a:t>‹#›</a:t>
            </a:fld>
            <a:endParaRPr lang="en-US" dirty="0"/>
          </a:p>
        </p:txBody>
      </p:sp>
    </p:spTree>
    <p:extLst>
      <p:ext uri="{BB962C8B-B14F-4D97-AF65-F5344CB8AC3E}">
        <p14:creationId xmlns:p14="http://schemas.microsoft.com/office/powerpoint/2010/main" val="990475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D4DBF81-E95E-4A76-A47C-EA481D1C8073}" type="datetimeFigureOut">
              <a:rPr lang="en-US" smtClean="0"/>
              <a:t>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166156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D4DBF81-E95E-4A76-A47C-EA481D1C8073}" type="datetimeFigureOut">
              <a:rPr lang="en-US" smtClean="0"/>
              <a:t>1/20/22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43DB761-FE6A-4780-994E-08EEF474BA74}"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4957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nytimes.com/1973/10/29/archives/newheart-study-absolves-coffeeee-contradicts-earlier-findings-of.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image" Target="../media/image9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statisticsbyjim.com/anova/multivariate-anova-manova-benefits-use/" TargetMode="External"/><Relationship Id="rId2" Type="http://schemas.openxmlformats.org/officeDocument/2006/relationships/hyperlink" Target="https://towardsdatascience.com/applied-multivariate-regression-faef8ddbf807"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68188"/>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MBAN 6400</a:t>
            </a:r>
            <a:br>
              <a:rPr lang="en-US" sz="3200" spc="0" dirty="0">
                <a:solidFill>
                  <a:srgbClr val="0070C0"/>
                </a:solidFill>
                <a:latin typeface="Calibri" panose="020F0502020204030204" pitchFamily="34" charset="0"/>
                <a:cs typeface="Calibri" panose="020F0502020204030204" pitchFamily="34" charset="0"/>
              </a:rPr>
            </a:br>
            <a:br>
              <a:rPr lang="en-US" sz="3200" spc="0" dirty="0">
                <a:solidFill>
                  <a:srgbClr val="0070C0"/>
                </a:solidFill>
                <a:latin typeface="Calibri" panose="020F0502020204030204" pitchFamily="34" charset="0"/>
                <a:cs typeface="Calibri" panose="020F0502020204030204" pitchFamily="34" charset="0"/>
              </a:rPr>
            </a:br>
            <a:r>
              <a:rPr lang="en-US" sz="3200" spc="0" dirty="0">
                <a:solidFill>
                  <a:srgbClr val="0070C0"/>
                </a:solidFill>
                <a:latin typeface="Calibri" panose="020F0502020204030204" pitchFamily="34" charset="0"/>
                <a:cs typeface="Calibri" panose="020F0502020204030204" pitchFamily="34" charset="0"/>
              </a:rPr>
              <a:t>S2 – MV Regression and Analysis of Variance </a:t>
            </a:r>
            <a:br>
              <a:rPr lang="en-US" sz="3200" spc="0" dirty="0">
                <a:solidFill>
                  <a:srgbClr val="0070C0"/>
                </a:solidFill>
                <a:latin typeface="Calibri" panose="020F0502020204030204" pitchFamily="34" charset="0"/>
                <a:cs typeface="Calibri" panose="020F0502020204030204" pitchFamily="34" charset="0"/>
              </a:rPr>
            </a:br>
            <a:r>
              <a:rPr lang="en-US" sz="2400" spc="0" dirty="0">
                <a:solidFill>
                  <a:srgbClr val="0070C0"/>
                </a:solidFill>
                <a:latin typeface="Calibri" panose="020F0502020204030204" pitchFamily="34" charset="0"/>
                <a:cs typeface="Calibri" panose="020F0502020204030204" pitchFamily="34" charset="0"/>
              </a:rPr>
              <a:t>(statistical and partial control)</a:t>
            </a:r>
            <a:br>
              <a:rPr lang="en-US" sz="2400" spc="0" dirty="0">
                <a:solidFill>
                  <a:srgbClr val="0070C0"/>
                </a:solidFill>
                <a:latin typeface="Calibri" panose="020F0502020204030204" pitchFamily="34" charset="0"/>
                <a:cs typeface="Calibri" panose="020F0502020204030204" pitchFamily="34" charset="0"/>
              </a:rPr>
            </a:br>
            <a:br>
              <a:rPr lang="en-US" sz="2400" spc="0" dirty="0">
                <a:solidFill>
                  <a:srgbClr val="0070C0"/>
                </a:solidFill>
                <a:latin typeface="Calibri" panose="020F0502020204030204" pitchFamily="34" charset="0"/>
                <a:cs typeface="Calibri" panose="020F0502020204030204" pitchFamily="34" charset="0"/>
              </a:rPr>
            </a:br>
            <a:r>
              <a:rPr lang="en-US" sz="2800" spc="0" dirty="0">
                <a:solidFill>
                  <a:schemeClr val="tx1"/>
                </a:solidFill>
                <a:latin typeface="Calibri" panose="020F0502020204030204" pitchFamily="34" charset="0"/>
                <a:cs typeface="Calibri" panose="020F0502020204030204" pitchFamily="34" charset="0"/>
              </a:rPr>
              <a:t>Hemant Sangwan</a:t>
            </a:r>
          </a:p>
        </p:txBody>
      </p:sp>
    </p:spTree>
    <p:extLst>
      <p:ext uri="{BB962C8B-B14F-4D97-AF65-F5344CB8AC3E}">
        <p14:creationId xmlns:p14="http://schemas.microsoft.com/office/powerpoint/2010/main" val="317300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Analysis of Variance (ANOVA and MANOVA) </a:t>
            </a:r>
          </a:p>
        </p:txBody>
      </p:sp>
      <p:graphicFrame>
        <p:nvGraphicFramePr>
          <p:cNvPr id="4" name="Google Shape;194;p33"/>
          <p:cNvGraphicFramePr/>
          <p:nvPr>
            <p:extLst>
              <p:ext uri="{D42A27DB-BD31-4B8C-83A1-F6EECF244321}">
                <p14:modId xmlns:p14="http://schemas.microsoft.com/office/powerpoint/2010/main" val="946697890"/>
              </p:ext>
            </p:extLst>
          </p:nvPr>
        </p:nvGraphicFramePr>
        <p:xfrm>
          <a:off x="1602376" y="1846217"/>
          <a:ext cx="9144000" cy="3710940"/>
        </p:xfrm>
        <a:graphic>
          <a:graphicData uri="http://schemas.openxmlformats.org/drawingml/2006/table">
            <a:tbl>
              <a:tblPr>
                <a:noFill/>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215306">
                <a:tc>
                  <a:txBody>
                    <a:bodyPr/>
                    <a:lstStyle/>
                    <a:p>
                      <a:pPr marL="0" lvl="0" indent="0" algn="ctr" rtl="0">
                        <a:lnSpc>
                          <a:spcPct val="100000"/>
                        </a:lnSpc>
                        <a:spcBef>
                          <a:spcPts val="0"/>
                        </a:spcBef>
                        <a:spcAft>
                          <a:spcPts val="0"/>
                        </a:spcAft>
                        <a:buNone/>
                      </a:pPr>
                      <a:r>
                        <a:rPr lang="en" sz="1400" b="1" dirty="0">
                          <a:solidFill>
                            <a:schemeClr val="tx1"/>
                          </a:solidFill>
                          <a:latin typeface="Calibri" panose="020F0502020204030204" pitchFamily="34" charset="0"/>
                          <a:ea typeface="EB Garamond"/>
                          <a:cs typeface="Calibri" panose="020F0502020204030204" pitchFamily="34" charset="0"/>
                          <a:sym typeface="EB Garamond"/>
                        </a:rPr>
                        <a:t>No of Population*</a:t>
                      </a:r>
                      <a:endParaRPr sz="14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b="1" dirty="0">
                          <a:solidFill>
                            <a:schemeClr val="tx1"/>
                          </a:solidFill>
                          <a:latin typeface="Calibri" panose="020F0502020204030204" pitchFamily="34" charset="0"/>
                          <a:ea typeface="EB Garamond"/>
                          <a:cs typeface="Calibri" panose="020F0502020204030204" pitchFamily="34" charset="0"/>
                          <a:sym typeface="EB Garamond"/>
                        </a:rPr>
                        <a:t>Variables</a:t>
                      </a:r>
                      <a:endParaRPr sz="14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b="1" dirty="0">
                          <a:solidFill>
                            <a:schemeClr val="tx1"/>
                          </a:solidFill>
                          <a:latin typeface="Calibri" panose="020F0502020204030204" pitchFamily="34" charset="0"/>
                          <a:ea typeface="EB Garamond"/>
                          <a:cs typeface="Calibri" panose="020F0502020204030204" pitchFamily="34" charset="0"/>
                          <a:sym typeface="EB Garamond"/>
                        </a:rPr>
                        <a:t>Hypothesis </a:t>
                      </a:r>
                      <a:endParaRPr sz="14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400" b="1" dirty="0">
                          <a:solidFill>
                            <a:schemeClr val="tx1"/>
                          </a:solidFill>
                          <a:latin typeface="Calibri" panose="020F0502020204030204" pitchFamily="34" charset="0"/>
                          <a:ea typeface="EB Garamond"/>
                          <a:cs typeface="Calibri" panose="020F0502020204030204" pitchFamily="34" charset="0"/>
                          <a:sym typeface="EB Garamond"/>
                        </a:rPr>
                        <a:t>Technique</a:t>
                      </a:r>
                      <a:endParaRPr sz="14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ctr" rtl="0">
                        <a:lnSpc>
                          <a:spcPct val="100000"/>
                        </a:lnSpc>
                        <a:spcBef>
                          <a:spcPts val="0"/>
                        </a:spcBef>
                        <a:spcAft>
                          <a:spcPts val="0"/>
                        </a:spcAft>
                        <a:buNone/>
                      </a:pPr>
                      <a:r>
                        <a:rPr lang="en-US" sz="1200" dirty="0">
                          <a:solidFill>
                            <a:schemeClr val="tx1"/>
                          </a:solidFill>
                          <a:latin typeface="Calibri" panose="020F0502020204030204" pitchFamily="34" charset="0"/>
                          <a:ea typeface="EB Garamond"/>
                          <a:cs typeface="Calibri" panose="020F0502020204030204" pitchFamily="34" charset="0"/>
                          <a:sym typeface="EB Garamond"/>
                        </a:rPr>
                        <a:t>L</a:t>
                      </a:r>
                      <a:r>
                        <a:rPr lang="en" sz="1200" dirty="0">
                          <a:solidFill>
                            <a:schemeClr val="tx1"/>
                          </a:solidFill>
                          <a:latin typeface="Calibri" panose="020F0502020204030204" pitchFamily="34" charset="0"/>
                          <a:ea typeface="EB Garamond"/>
                          <a:cs typeface="Calibri" panose="020F0502020204030204" pitchFamily="34" charset="0"/>
                          <a:sym typeface="EB Garamond"/>
                        </a:rPr>
                        <a:t>=1 (e.g., Canadians)</a:t>
                      </a:r>
                      <a:endParaRPr sz="12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200" dirty="0">
                          <a:solidFill>
                            <a:schemeClr val="tx1"/>
                          </a:solidFill>
                          <a:latin typeface="Calibri" panose="020F0502020204030204" pitchFamily="34" charset="0"/>
                          <a:ea typeface="EB Garamond"/>
                          <a:cs typeface="Calibri" panose="020F0502020204030204" pitchFamily="34" charset="0"/>
                          <a:sym typeface="EB Garamond"/>
                        </a:rPr>
                        <a:t>P</a:t>
                      </a:r>
                      <a:r>
                        <a:rPr lang="en" sz="1200" dirty="0">
                          <a:solidFill>
                            <a:schemeClr val="tx1"/>
                          </a:solidFill>
                          <a:latin typeface="Calibri" panose="020F0502020204030204" pitchFamily="34" charset="0"/>
                          <a:ea typeface="EB Garamond"/>
                          <a:cs typeface="Calibri" panose="020F0502020204030204" pitchFamily="34" charset="0"/>
                          <a:sym typeface="EB Garamond"/>
                        </a:rPr>
                        <a:t>=1 (e.g., height)</a:t>
                      </a:r>
                      <a:endParaRPr sz="12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solidFill>
                            <a:schemeClr val="tx1"/>
                          </a:solidFill>
                          <a:latin typeface="Calibri" panose="020F0502020204030204" pitchFamily="34" charset="0"/>
                          <a:ea typeface="EB Garamond"/>
                          <a:cs typeface="Calibri" panose="020F0502020204030204" pitchFamily="34" charset="0"/>
                          <a:sym typeface="EB Garamond"/>
                        </a:rPr>
                        <a:t>H</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0</a:t>
                      </a:r>
                      <a:r>
                        <a:rPr lang="en" sz="1200" dirty="0">
                          <a:solidFill>
                            <a:schemeClr val="tx1"/>
                          </a:solidFill>
                          <a:latin typeface="Calibri" panose="020F0502020204030204" pitchFamily="34" charset="0"/>
                          <a:ea typeface="EB Garamond"/>
                          <a:cs typeface="Calibri" panose="020F0502020204030204" pitchFamily="34" charset="0"/>
                          <a:sym typeface="EB Garamond"/>
                        </a:rPr>
                        <a:t>: µ=µ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lang="en" sz="1200" dirty="0">
                          <a:solidFill>
                            <a:schemeClr val="tx1"/>
                          </a:solidFill>
                          <a:latin typeface="Calibri" panose="020F0502020204030204" pitchFamily="34" charset="0"/>
                          <a:ea typeface="EB Garamond"/>
                          <a:cs typeface="Calibri" panose="020F0502020204030204" pitchFamily="34" charset="0"/>
                          <a:sym typeface="EB Garamond"/>
                        </a:rPr>
                        <a:t>H</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1</a:t>
                      </a:r>
                      <a:r>
                        <a:rPr lang="en" sz="1200" dirty="0">
                          <a:solidFill>
                            <a:schemeClr val="tx1"/>
                          </a:solidFill>
                          <a:latin typeface="Calibri" panose="020F0502020204030204" pitchFamily="34" charset="0"/>
                          <a:ea typeface="EB Garamond"/>
                          <a:cs typeface="Calibri" panose="020F0502020204030204" pitchFamily="34" charset="0"/>
                          <a:sym typeface="EB Garamond"/>
                        </a:rPr>
                        <a:t>: µ≠µ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0</a:t>
                      </a:r>
                      <a:endParaRPr sz="1200" baseline="-25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200" dirty="0">
                          <a:solidFill>
                            <a:schemeClr val="tx1"/>
                          </a:solidFill>
                          <a:latin typeface="Calibri" panose="020F0502020204030204" pitchFamily="34" charset="0"/>
                          <a:ea typeface="EB Garamond"/>
                          <a:cs typeface="Calibri" panose="020F0502020204030204" pitchFamily="34" charset="0"/>
                          <a:sym typeface="EB Garamond"/>
                        </a:rPr>
                        <a:t>T</a:t>
                      </a:r>
                      <a:r>
                        <a:rPr lang="en" sz="1200" dirty="0">
                          <a:solidFill>
                            <a:schemeClr val="tx1"/>
                          </a:solidFill>
                          <a:latin typeface="Calibri" panose="020F0502020204030204" pitchFamily="34" charset="0"/>
                          <a:ea typeface="EB Garamond"/>
                          <a:cs typeface="Calibri" panose="020F0502020204030204" pitchFamily="34" charset="0"/>
                          <a:sym typeface="EB Garamond"/>
                        </a:rPr>
                        <a:t>-test</a:t>
                      </a: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lnSpc>
                          <a:spcPct val="100000"/>
                        </a:lnSpc>
                        <a:spcBef>
                          <a:spcPts val="0"/>
                        </a:spcBef>
                        <a:spcAft>
                          <a:spcPts val="0"/>
                        </a:spcAft>
                        <a:buNone/>
                      </a:pPr>
                      <a:r>
                        <a:rPr lang="en-US" sz="1200" dirty="0">
                          <a:solidFill>
                            <a:schemeClr val="tx1"/>
                          </a:solidFill>
                          <a:latin typeface="Calibri" panose="020F0502020204030204" pitchFamily="34" charset="0"/>
                          <a:ea typeface="EB Garamond"/>
                          <a:cs typeface="Calibri" panose="020F0502020204030204" pitchFamily="34" charset="0"/>
                          <a:sym typeface="EB Garamond"/>
                        </a:rPr>
                        <a:t>L</a:t>
                      </a:r>
                      <a:r>
                        <a:rPr lang="en" sz="1200" dirty="0">
                          <a:solidFill>
                            <a:schemeClr val="tx1"/>
                          </a:solidFill>
                          <a:latin typeface="Calibri" panose="020F0502020204030204" pitchFamily="34" charset="0"/>
                          <a:ea typeface="EB Garamond"/>
                          <a:cs typeface="Calibri" panose="020F0502020204030204" pitchFamily="34" charset="0"/>
                          <a:sym typeface="EB Garamond"/>
                        </a:rPr>
                        <a:t>=1 (e.g., Canadians)</a:t>
                      </a:r>
                      <a:endParaRPr sz="12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200" dirty="0">
                          <a:solidFill>
                            <a:schemeClr val="tx1"/>
                          </a:solidFill>
                          <a:latin typeface="Calibri" panose="020F0502020204030204" pitchFamily="34" charset="0"/>
                          <a:ea typeface="EB Garamond"/>
                          <a:cs typeface="Calibri" panose="020F0502020204030204" pitchFamily="34" charset="0"/>
                          <a:sym typeface="EB Garamond"/>
                        </a:rPr>
                        <a:t>P</a:t>
                      </a:r>
                      <a:r>
                        <a:rPr lang="en" sz="1200" dirty="0">
                          <a:solidFill>
                            <a:schemeClr val="tx1"/>
                          </a:solidFill>
                          <a:latin typeface="Calibri" panose="020F0502020204030204" pitchFamily="34" charset="0"/>
                          <a:ea typeface="EB Garamond"/>
                          <a:cs typeface="Calibri" panose="020F0502020204030204" pitchFamily="34" charset="0"/>
                          <a:sym typeface="EB Garamond"/>
                        </a:rPr>
                        <a:t>=2 (e.g., height, weight)</a:t>
                      </a:r>
                      <a:endParaRPr sz="12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solidFill>
                            <a:schemeClr val="tx1"/>
                          </a:solidFill>
                          <a:latin typeface="Calibri" panose="020F0502020204030204" pitchFamily="34" charset="0"/>
                          <a:ea typeface="EB Garamond"/>
                          <a:cs typeface="Calibri" panose="020F0502020204030204" pitchFamily="34" charset="0"/>
                          <a:sym typeface="EB Garamond"/>
                        </a:rPr>
                        <a:t>H</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0</a:t>
                      </a:r>
                      <a:r>
                        <a:rPr lang="en" sz="1200" dirty="0">
                          <a:solidFill>
                            <a:schemeClr val="tx1"/>
                          </a:solidFill>
                          <a:latin typeface="Calibri" panose="020F0502020204030204" pitchFamily="34" charset="0"/>
                          <a:ea typeface="EB Garamond"/>
                          <a:cs typeface="Calibri" panose="020F0502020204030204" pitchFamily="34" charset="0"/>
                          <a:sym typeface="EB Garamond"/>
                        </a:rPr>
                        <a:t>: µ=µ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lang="en" sz="1200" dirty="0">
                          <a:solidFill>
                            <a:schemeClr val="tx1"/>
                          </a:solidFill>
                          <a:latin typeface="Calibri" panose="020F0502020204030204" pitchFamily="34" charset="0"/>
                          <a:ea typeface="EB Garamond"/>
                          <a:cs typeface="Calibri" panose="020F0502020204030204" pitchFamily="34" charset="0"/>
                          <a:sym typeface="EB Garamond"/>
                        </a:rPr>
                        <a:t>H</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1</a:t>
                      </a:r>
                      <a:r>
                        <a:rPr lang="en" sz="1200" dirty="0">
                          <a:solidFill>
                            <a:schemeClr val="tx1"/>
                          </a:solidFill>
                          <a:latin typeface="Calibri" panose="020F0502020204030204" pitchFamily="34" charset="0"/>
                          <a:ea typeface="EB Garamond"/>
                          <a:cs typeface="Calibri" panose="020F0502020204030204" pitchFamily="34" charset="0"/>
                          <a:sym typeface="EB Garamond"/>
                        </a:rPr>
                        <a:t>: µ≠µ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lang="en" sz="1200" dirty="0">
                          <a:solidFill>
                            <a:schemeClr val="tx1"/>
                          </a:solidFill>
                          <a:latin typeface="Calibri" panose="020F0502020204030204" pitchFamily="34" charset="0"/>
                          <a:ea typeface="EB Garamond"/>
                          <a:cs typeface="Calibri" panose="020F0502020204030204" pitchFamily="34" charset="0"/>
                          <a:sym typeface="EB Garamond"/>
                        </a:rPr>
                        <a:t>µ= vector (2x1)</a:t>
                      </a:r>
                      <a:endParaRPr lang="en" sz="1200" baseline="-25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200" dirty="0">
                          <a:solidFill>
                            <a:schemeClr val="tx1"/>
                          </a:solidFill>
                          <a:latin typeface="Calibri" panose="020F0502020204030204" pitchFamily="34" charset="0"/>
                          <a:ea typeface="EB Garamond"/>
                          <a:cs typeface="Calibri" panose="020F0502020204030204" pitchFamily="34" charset="0"/>
                          <a:sym typeface="EB Garamond"/>
                        </a:rPr>
                        <a:t>Hoteling T</a:t>
                      </a:r>
                      <a:r>
                        <a:rPr lang="en-US" sz="1200" baseline="30000" dirty="0">
                          <a:solidFill>
                            <a:schemeClr val="tx1"/>
                          </a:solidFill>
                          <a:latin typeface="Calibri" panose="020F0502020204030204" pitchFamily="34" charset="0"/>
                          <a:ea typeface="EB Garamond"/>
                          <a:cs typeface="Calibri" panose="020F0502020204030204" pitchFamily="34" charset="0"/>
                          <a:sym typeface="EB Garamond"/>
                        </a:rPr>
                        <a:t>2</a:t>
                      </a:r>
                      <a:endParaRPr lang="en" sz="1200" baseline="30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lnSpc>
                          <a:spcPct val="100000"/>
                        </a:lnSpc>
                        <a:spcBef>
                          <a:spcPts val="0"/>
                        </a:spcBef>
                        <a:spcAft>
                          <a:spcPts val="0"/>
                        </a:spcAft>
                        <a:buNone/>
                      </a:pPr>
                      <a:r>
                        <a:rPr lang="en-US" sz="1200" dirty="0">
                          <a:solidFill>
                            <a:schemeClr val="tx1"/>
                          </a:solidFill>
                          <a:latin typeface="Calibri" panose="020F0502020204030204" pitchFamily="34" charset="0"/>
                          <a:ea typeface="EB Garamond"/>
                          <a:cs typeface="Calibri" panose="020F0502020204030204" pitchFamily="34" charset="0"/>
                          <a:sym typeface="EB Garamond"/>
                        </a:rPr>
                        <a:t>L</a:t>
                      </a:r>
                      <a:r>
                        <a:rPr lang="en" sz="1200" dirty="0">
                          <a:solidFill>
                            <a:schemeClr val="tx1"/>
                          </a:solidFill>
                          <a:latin typeface="Calibri" panose="020F0502020204030204" pitchFamily="34" charset="0"/>
                          <a:ea typeface="EB Garamond"/>
                          <a:cs typeface="Calibri" panose="020F0502020204030204" pitchFamily="34" charset="0"/>
                          <a:sym typeface="EB Garamond"/>
                        </a:rPr>
                        <a:t>=2 (e.g., Canadians, US)</a:t>
                      </a:r>
                      <a:endParaRPr sz="12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200" dirty="0">
                          <a:solidFill>
                            <a:schemeClr val="tx1"/>
                          </a:solidFill>
                          <a:latin typeface="Calibri" panose="020F0502020204030204" pitchFamily="34" charset="0"/>
                          <a:ea typeface="EB Garamond"/>
                          <a:cs typeface="Calibri" panose="020F0502020204030204" pitchFamily="34" charset="0"/>
                          <a:sym typeface="EB Garamond"/>
                        </a:rPr>
                        <a:t>P</a:t>
                      </a:r>
                      <a:r>
                        <a:rPr lang="en" sz="1200" dirty="0">
                          <a:solidFill>
                            <a:schemeClr val="tx1"/>
                          </a:solidFill>
                          <a:latin typeface="Calibri" panose="020F0502020204030204" pitchFamily="34" charset="0"/>
                          <a:ea typeface="EB Garamond"/>
                          <a:cs typeface="Calibri" panose="020F0502020204030204" pitchFamily="34" charset="0"/>
                          <a:sym typeface="EB Garamond"/>
                        </a:rPr>
                        <a:t>=1 (e.g., height)</a:t>
                      </a:r>
                      <a:endParaRPr sz="12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1200" dirty="0">
                          <a:solidFill>
                            <a:schemeClr val="tx1"/>
                          </a:solidFill>
                          <a:latin typeface="Calibri" panose="020F0502020204030204" pitchFamily="34" charset="0"/>
                          <a:ea typeface="EB Garamond"/>
                          <a:cs typeface="Calibri" panose="020F0502020204030204" pitchFamily="34" charset="0"/>
                          <a:sym typeface="EB Garamond"/>
                        </a:rPr>
                        <a:t>H</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0</a:t>
                      </a:r>
                      <a:r>
                        <a:rPr lang="en" sz="1200" dirty="0">
                          <a:solidFill>
                            <a:schemeClr val="tx1"/>
                          </a:solidFill>
                          <a:latin typeface="Calibri" panose="020F0502020204030204" pitchFamily="34" charset="0"/>
                          <a:ea typeface="EB Garamond"/>
                          <a:cs typeface="Calibri" panose="020F0502020204030204" pitchFamily="34" charset="0"/>
                          <a:sym typeface="EB Garamond"/>
                        </a:rPr>
                        <a:t>: 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Can</a:t>
                      </a:r>
                      <a:r>
                        <a:rPr lang="en" sz="1200" dirty="0">
                          <a:solidFill>
                            <a:schemeClr val="tx1"/>
                          </a:solidFill>
                          <a:latin typeface="Calibri" panose="020F0502020204030204" pitchFamily="34" charset="0"/>
                          <a:ea typeface="EB Garamond"/>
                          <a:cs typeface="Calibri" panose="020F0502020204030204" pitchFamily="34" charset="0"/>
                          <a:sym typeface="EB Garamond"/>
                        </a:rPr>
                        <a:t>=µ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US</a:t>
                      </a:r>
                    </a:p>
                    <a:p>
                      <a:pPr marL="0" marR="0" lvl="0" indent="0" algn="ctr" defTabSz="914400" rtl="0" eaLnBrk="1" fontAlgn="auto" latinLnBrk="0" hangingPunct="1">
                        <a:lnSpc>
                          <a:spcPct val="100000"/>
                        </a:lnSpc>
                        <a:spcBef>
                          <a:spcPts val="0"/>
                        </a:spcBef>
                        <a:spcAft>
                          <a:spcPts val="0"/>
                        </a:spcAft>
                        <a:buClrTx/>
                        <a:buSzTx/>
                        <a:buFontTx/>
                        <a:buNone/>
                        <a:tabLst/>
                        <a:defRPr/>
                      </a:pPr>
                      <a:r>
                        <a:rPr lang="en" sz="1200" dirty="0">
                          <a:solidFill>
                            <a:schemeClr val="tx1"/>
                          </a:solidFill>
                          <a:latin typeface="Calibri" panose="020F0502020204030204" pitchFamily="34" charset="0"/>
                          <a:ea typeface="EB Garamond"/>
                          <a:cs typeface="Calibri" panose="020F0502020204030204" pitchFamily="34" charset="0"/>
                          <a:sym typeface="EB Garamond"/>
                        </a:rPr>
                        <a:t>H</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1</a:t>
                      </a:r>
                      <a:r>
                        <a:rPr lang="en" sz="1200" dirty="0">
                          <a:solidFill>
                            <a:schemeClr val="tx1"/>
                          </a:solidFill>
                          <a:latin typeface="Calibri" panose="020F0502020204030204" pitchFamily="34" charset="0"/>
                          <a:ea typeface="EB Garamond"/>
                          <a:cs typeface="Calibri" panose="020F0502020204030204" pitchFamily="34" charset="0"/>
                          <a:sym typeface="EB Garamond"/>
                        </a:rPr>
                        <a:t>: 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Can</a:t>
                      </a:r>
                      <a:r>
                        <a:rPr lang="en" sz="1200" dirty="0">
                          <a:solidFill>
                            <a:schemeClr val="tx1"/>
                          </a:solidFill>
                          <a:latin typeface="Calibri" panose="020F0502020204030204" pitchFamily="34" charset="0"/>
                          <a:ea typeface="EB Garamond"/>
                          <a:cs typeface="Calibri" panose="020F0502020204030204" pitchFamily="34" charset="0"/>
                          <a:sym typeface="EB Garamond"/>
                        </a:rPr>
                        <a:t>≠µ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US</a:t>
                      </a:r>
                    </a:p>
                  </a:txBody>
                  <a:tcPr marL="28575" marR="28575" marT="19050" marB="1905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200" dirty="0">
                          <a:solidFill>
                            <a:schemeClr val="tx1"/>
                          </a:solidFill>
                          <a:latin typeface="Calibri" panose="020F0502020204030204" pitchFamily="34" charset="0"/>
                          <a:ea typeface="EB Garamond"/>
                          <a:cs typeface="Calibri" panose="020F0502020204030204" pitchFamily="34" charset="0"/>
                          <a:sym typeface="EB Garamond"/>
                        </a:rPr>
                        <a:t>T</a:t>
                      </a:r>
                      <a:r>
                        <a:rPr lang="en" sz="1200" dirty="0">
                          <a:solidFill>
                            <a:schemeClr val="tx1"/>
                          </a:solidFill>
                          <a:latin typeface="Calibri" panose="020F0502020204030204" pitchFamily="34" charset="0"/>
                          <a:ea typeface="EB Garamond"/>
                          <a:cs typeface="Calibri" panose="020F0502020204030204" pitchFamily="34" charset="0"/>
                          <a:sym typeface="EB Garamond"/>
                        </a:rPr>
                        <a:t>-test</a:t>
                      </a:r>
                    </a:p>
                  </a:txBody>
                  <a:tcPr marL="28575" marR="28575" marT="19050" marB="1905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ctr" rtl="0">
                        <a:lnSpc>
                          <a:spcPct val="100000"/>
                        </a:lnSpc>
                        <a:spcBef>
                          <a:spcPts val="0"/>
                        </a:spcBef>
                        <a:spcAft>
                          <a:spcPts val="0"/>
                        </a:spcAft>
                        <a:buNone/>
                      </a:pPr>
                      <a:r>
                        <a:rPr lang="en-US" sz="1200" dirty="0">
                          <a:solidFill>
                            <a:schemeClr val="tx1"/>
                          </a:solidFill>
                          <a:latin typeface="Calibri" panose="020F0502020204030204" pitchFamily="34" charset="0"/>
                          <a:ea typeface="EB Garamond"/>
                          <a:cs typeface="Calibri" panose="020F0502020204030204" pitchFamily="34" charset="0"/>
                          <a:sym typeface="EB Garamond"/>
                        </a:rPr>
                        <a:t>L</a:t>
                      </a:r>
                      <a:r>
                        <a:rPr lang="en" sz="1200" dirty="0">
                          <a:solidFill>
                            <a:schemeClr val="tx1"/>
                          </a:solidFill>
                          <a:latin typeface="Calibri" panose="020F0502020204030204" pitchFamily="34" charset="0"/>
                          <a:ea typeface="EB Garamond"/>
                          <a:cs typeface="Calibri" panose="020F0502020204030204" pitchFamily="34" charset="0"/>
                          <a:sym typeface="EB Garamond"/>
                        </a:rPr>
                        <a:t>=2 (e.g., Canadians, US)</a:t>
                      </a:r>
                      <a:endParaRPr sz="12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200" dirty="0">
                          <a:solidFill>
                            <a:schemeClr val="tx1"/>
                          </a:solidFill>
                          <a:latin typeface="Calibri" panose="020F0502020204030204" pitchFamily="34" charset="0"/>
                          <a:ea typeface="EB Garamond"/>
                          <a:cs typeface="Calibri" panose="020F0502020204030204" pitchFamily="34" charset="0"/>
                          <a:sym typeface="EB Garamond"/>
                        </a:rPr>
                        <a:t>P</a:t>
                      </a:r>
                      <a:r>
                        <a:rPr lang="en" sz="1200" dirty="0">
                          <a:solidFill>
                            <a:schemeClr val="tx1"/>
                          </a:solidFill>
                          <a:latin typeface="Calibri" panose="020F0502020204030204" pitchFamily="34" charset="0"/>
                          <a:ea typeface="EB Garamond"/>
                          <a:cs typeface="Calibri" panose="020F0502020204030204" pitchFamily="34" charset="0"/>
                          <a:sym typeface="EB Garamond"/>
                        </a:rPr>
                        <a:t>=2 (e.g., height, weight)</a:t>
                      </a:r>
                      <a:endParaRPr sz="12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1200" dirty="0">
                          <a:solidFill>
                            <a:schemeClr val="tx1"/>
                          </a:solidFill>
                          <a:latin typeface="Calibri" panose="020F0502020204030204" pitchFamily="34" charset="0"/>
                          <a:ea typeface="EB Garamond"/>
                          <a:cs typeface="Calibri" panose="020F0502020204030204" pitchFamily="34" charset="0"/>
                          <a:sym typeface="EB Garamond"/>
                        </a:rPr>
                        <a:t>H</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0</a:t>
                      </a:r>
                      <a:r>
                        <a:rPr lang="en" sz="1200" dirty="0">
                          <a:solidFill>
                            <a:schemeClr val="tx1"/>
                          </a:solidFill>
                          <a:latin typeface="Calibri" panose="020F0502020204030204" pitchFamily="34" charset="0"/>
                          <a:ea typeface="EB Garamond"/>
                          <a:cs typeface="Calibri" panose="020F0502020204030204" pitchFamily="34" charset="0"/>
                          <a:sym typeface="EB Garamond"/>
                        </a:rPr>
                        <a:t>: 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Can</a:t>
                      </a:r>
                      <a:r>
                        <a:rPr lang="en" sz="1200" dirty="0">
                          <a:solidFill>
                            <a:schemeClr val="tx1"/>
                          </a:solidFill>
                          <a:latin typeface="Calibri" panose="020F0502020204030204" pitchFamily="34" charset="0"/>
                          <a:ea typeface="EB Garamond"/>
                          <a:cs typeface="Calibri" panose="020F0502020204030204" pitchFamily="34" charset="0"/>
                          <a:sym typeface="EB Garamond"/>
                        </a:rPr>
                        <a:t>=µ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US</a:t>
                      </a:r>
                    </a:p>
                    <a:p>
                      <a:pPr marL="0" marR="0" lvl="0" indent="0" algn="ctr" defTabSz="914400" rtl="0" eaLnBrk="1" fontAlgn="auto" latinLnBrk="0" hangingPunct="1">
                        <a:lnSpc>
                          <a:spcPct val="100000"/>
                        </a:lnSpc>
                        <a:spcBef>
                          <a:spcPts val="0"/>
                        </a:spcBef>
                        <a:spcAft>
                          <a:spcPts val="0"/>
                        </a:spcAft>
                        <a:buClrTx/>
                        <a:buSzTx/>
                        <a:buFontTx/>
                        <a:buNone/>
                        <a:tabLst/>
                        <a:defRPr/>
                      </a:pPr>
                      <a:r>
                        <a:rPr lang="en" sz="1200" dirty="0">
                          <a:solidFill>
                            <a:schemeClr val="tx1"/>
                          </a:solidFill>
                          <a:latin typeface="Calibri" panose="020F0502020204030204" pitchFamily="34" charset="0"/>
                          <a:ea typeface="EB Garamond"/>
                          <a:cs typeface="Calibri" panose="020F0502020204030204" pitchFamily="34" charset="0"/>
                          <a:sym typeface="EB Garamond"/>
                        </a:rPr>
                        <a:t>H</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1</a:t>
                      </a:r>
                      <a:r>
                        <a:rPr lang="en" sz="1200" dirty="0">
                          <a:solidFill>
                            <a:schemeClr val="tx1"/>
                          </a:solidFill>
                          <a:latin typeface="Calibri" panose="020F0502020204030204" pitchFamily="34" charset="0"/>
                          <a:ea typeface="EB Garamond"/>
                          <a:cs typeface="Calibri" panose="020F0502020204030204" pitchFamily="34" charset="0"/>
                          <a:sym typeface="EB Garamond"/>
                        </a:rPr>
                        <a:t>: 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Can</a:t>
                      </a:r>
                      <a:r>
                        <a:rPr lang="en" sz="1200" dirty="0">
                          <a:solidFill>
                            <a:schemeClr val="tx1"/>
                          </a:solidFill>
                          <a:latin typeface="Calibri" panose="020F0502020204030204" pitchFamily="34" charset="0"/>
                          <a:ea typeface="EB Garamond"/>
                          <a:cs typeface="Calibri" panose="020F0502020204030204" pitchFamily="34" charset="0"/>
                          <a:sym typeface="EB Garamond"/>
                        </a:rPr>
                        <a:t>≠µ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US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 sz="1200" baseline="-25000" dirty="0">
                        <a:solidFill>
                          <a:schemeClr val="tx1"/>
                        </a:solidFill>
                        <a:latin typeface="Calibri" panose="020F0502020204030204" pitchFamily="34" charset="0"/>
                        <a:ea typeface="EB Garamond"/>
                        <a:cs typeface="Calibri" panose="020F0502020204030204" pitchFamily="34" charset="0"/>
                        <a:sym typeface="EB Garamond"/>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 sz="1200" dirty="0">
                          <a:solidFill>
                            <a:schemeClr val="tx1"/>
                          </a:solidFill>
                          <a:latin typeface="Calibri" panose="020F0502020204030204" pitchFamily="34" charset="0"/>
                          <a:ea typeface="EB Garamond"/>
                          <a:cs typeface="Calibri" panose="020F0502020204030204" pitchFamily="34" charset="0"/>
                          <a:sym typeface="EB Garamond"/>
                        </a:rPr>
                        <a:t>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Can</a:t>
                      </a:r>
                      <a:r>
                        <a:rPr lang="en" sz="1200" dirty="0">
                          <a:solidFill>
                            <a:schemeClr val="tx1"/>
                          </a:solidFill>
                          <a:latin typeface="Calibri" panose="020F0502020204030204" pitchFamily="34" charset="0"/>
                          <a:ea typeface="EB Garamond"/>
                          <a:cs typeface="Calibri" panose="020F0502020204030204" pitchFamily="34" charset="0"/>
                          <a:sym typeface="EB Garamond"/>
                        </a:rPr>
                        <a:t>, 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US</a:t>
                      </a:r>
                      <a:r>
                        <a:rPr lang="en" sz="1200" dirty="0">
                          <a:solidFill>
                            <a:schemeClr val="tx1"/>
                          </a:solidFill>
                          <a:latin typeface="Calibri" panose="020F0502020204030204" pitchFamily="34" charset="0"/>
                          <a:ea typeface="EB Garamond"/>
                          <a:cs typeface="Calibri" panose="020F0502020204030204" pitchFamily="34" charset="0"/>
                          <a:sym typeface="EB Garamond"/>
                        </a:rPr>
                        <a:t> each vector (2x1)</a:t>
                      </a: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200" dirty="0">
                          <a:solidFill>
                            <a:schemeClr val="tx1"/>
                          </a:solidFill>
                          <a:latin typeface="Calibri" panose="020F0502020204030204" pitchFamily="34" charset="0"/>
                          <a:ea typeface="EB Garamond"/>
                          <a:cs typeface="Calibri" panose="020F0502020204030204" pitchFamily="34" charset="0"/>
                          <a:sym typeface="EB Garamond"/>
                        </a:rPr>
                        <a:t>Hoteling T</a:t>
                      </a:r>
                      <a:r>
                        <a:rPr lang="en-US" sz="1200" baseline="30000" dirty="0">
                          <a:solidFill>
                            <a:schemeClr val="tx1"/>
                          </a:solidFill>
                          <a:latin typeface="Calibri" panose="020F0502020204030204" pitchFamily="34" charset="0"/>
                          <a:ea typeface="EB Garamond"/>
                          <a:cs typeface="Calibri" panose="020F0502020204030204" pitchFamily="34" charset="0"/>
                          <a:sym typeface="EB Garamond"/>
                        </a:rPr>
                        <a:t>2</a:t>
                      </a:r>
                      <a:endParaRPr lang="en" sz="1200" baseline="30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ctr" rtl="0">
                        <a:lnSpc>
                          <a:spcPct val="100000"/>
                        </a:lnSpc>
                        <a:spcBef>
                          <a:spcPts val="0"/>
                        </a:spcBef>
                        <a:spcAft>
                          <a:spcPts val="0"/>
                        </a:spcAft>
                        <a:buNone/>
                      </a:pPr>
                      <a:r>
                        <a:rPr lang="en-US" sz="1200" dirty="0">
                          <a:solidFill>
                            <a:schemeClr val="tx1"/>
                          </a:solidFill>
                          <a:latin typeface="Calibri" panose="020F0502020204030204" pitchFamily="34" charset="0"/>
                          <a:ea typeface="EB Garamond"/>
                          <a:cs typeface="Calibri" panose="020F0502020204030204" pitchFamily="34" charset="0"/>
                          <a:sym typeface="EB Garamond"/>
                        </a:rPr>
                        <a:t>L ≥ </a:t>
                      </a:r>
                      <a:r>
                        <a:rPr lang="en" sz="1200" dirty="0">
                          <a:solidFill>
                            <a:schemeClr val="tx1"/>
                          </a:solidFill>
                          <a:latin typeface="Calibri" panose="020F0502020204030204" pitchFamily="34" charset="0"/>
                          <a:ea typeface="EB Garamond"/>
                          <a:cs typeface="Calibri" panose="020F0502020204030204" pitchFamily="34" charset="0"/>
                          <a:sym typeface="EB Garamond"/>
                        </a:rPr>
                        <a:t>3 (e.g., Canadians, US, Mexico)</a:t>
                      </a:r>
                      <a:endParaRPr sz="12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200" dirty="0">
                          <a:solidFill>
                            <a:schemeClr val="tx1"/>
                          </a:solidFill>
                          <a:latin typeface="Calibri" panose="020F0502020204030204" pitchFamily="34" charset="0"/>
                          <a:ea typeface="EB Garamond"/>
                          <a:cs typeface="Calibri" panose="020F0502020204030204" pitchFamily="34" charset="0"/>
                          <a:sym typeface="EB Garamond"/>
                        </a:rPr>
                        <a:t>P</a:t>
                      </a:r>
                      <a:r>
                        <a:rPr lang="en" sz="1200" dirty="0">
                          <a:solidFill>
                            <a:schemeClr val="tx1"/>
                          </a:solidFill>
                          <a:latin typeface="Calibri" panose="020F0502020204030204" pitchFamily="34" charset="0"/>
                          <a:ea typeface="EB Garamond"/>
                          <a:cs typeface="Calibri" panose="020F0502020204030204" pitchFamily="34" charset="0"/>
                          <a:sym typeface="EB Garamond"/>
                        </a:rPr>
                        <a:t>=1 (e.g., height)</a:t>
                      </a:r>
                      <a:endParaRPr sz="12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1200" dirty="0">
                          <a:solidFill>
                            <a:schemeClr val="tx1"/>
                          </a:solidFill>
                          <a:latin typeface="Calibri" panose="020F0502020204030204" pitchFamily="34" charset="0"/>
                          <a:ea typeface="EB Garamond"/>
                          <a:cs typeface="Calibri" panose="020F0502020204030204" pitchFamily="34" charset="0"/>
                          <a:sym typeface="EB Garamond"/>
                        </a:rPr>
                        <a:t>H</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0</a:t>
                      </a:r>
                      <a:r>
                        <a:rPr lang="en" sz="1200" dirty="0">
                          <a:solidFill>
                            <a:schemeClr val="tx1"/>
                          </a:solidFill>
                          <a:latin typeface="Calibri" panose="020F0502020204030204" pitchFamily="34" charset="0"/>
                          <a:ea typeface="EB Garamond"/>
                          <a:cs typeface="Calibri" panose="020F0502020204030204" pitchFamily="34" charset="0"/>
                          <a:sym typeface="EB Garamond"/>
                        </a:rPr>
                        <a:t>: 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Can</a:t>
                      </a:r>
                      <a:r>
                        <a:rPr lang="en" sz="1200" dirty="0">
                          <a:solidFill>
                            <a:schemeClr val="tx1"/>
                          </a:solidFill>
                          <a:latin typeface="Calibri" panose="020F0502020204030204" pitchFamily="34" charset="0"/>
                          <a:ea typeface="EB Garamond"/>
                          <a:cs typeface="Calibri" panose="020F0502020204030204" pitchFamily="34" charset="0"/>
                          <a:sym typeface="EB Garamond"/>
                        </a:rPr>
                        <a:t>=µ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US</a:t>
                      </a:r>
                      <a:r>
                        <a:rPr lang="en" sz="1200" dirty="0">
                          <a:solidFill>
                            <a:schemeClr val="tx1"/>
                          </a:solidFill>
                          <a:latin typeface="Calibri" panose="020F0502020204030204" pitchFamily="34" charset="0"/>
                          <a:ea typeface="EB Garamond"/>
                          <a:cs typeface="Calibri" panose="020F0502020204030204" pitchFamily="34" charset="0"/>
                          <a:sym typeface="EB Garamond"/>
                        </a:rPr>
                        <a:t>=µ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Mex</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 sz="1200" baseline="-25000" dirty="0">
                        <a:solidFill>
                          <a:schemeClr val="tx1"/>
                        </a:solidFill>
                        <a:latin typeface="Calibri" panose="020F0502020204030204" pitchFamily="34" charset="0"/>
                        <a:ea typeface="EB Garamond"/>
                        <a:cs typeface="Calibri" panose="020F0502020204030204" pitchFamily="34" charset="0"/>
                        <a:sym typeface="EB Garamond"/>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 sz="1200" dirty="0">
                          <a:solidFill>
                            <a:schemeClr val="tx1"/>
                          </a:solidFill>
                          <a:latin typeface="Calibri" panose="020F0502020204030204" pitchFamily="34" charset="0"/>
                          <a:ea typeface="EB Garamond"/>
                          <a:cs typeface="Calibri" panose="020F0502020204030204" pitchFamily="34" charset="0"/>
                          <a:sym typeface="EB Garamond"/>
                        </a:rPr>
                        <a:t>H</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1</a:t>
                      </a:r>
                      <a:r>
                        <a:rPr lang="en" sz="1200" dirty="0">
                          <a:solidFill>
                            <a:schemeClr val="tx1"/>
                          </a:solidFill>
                          <a:latin typeface="Calibri" panose="020F0502020204030204" pitchFamily="34" charset="0"/>
                          <a:ea typeface="EB Garamond"/>
                          <a:cs typeface="Calibri" panose="020F0502020204030204" pitchFamily="34" charset="0"/>
                          <a:sym typeface="EB Garamond"/>
                        </a:rPr>
                        <a:t>: ~H</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0</a:t>
                      </a: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200" dirty="0">
                          <a:solidFill>
                            <a:schemeClr val="tx1"/>
                          </a:solidFill>
                          <a:latin typeface="Calibri" panose="020F0502020204030204" pitchFamily="34" charset="0"/>
                          <a:ea typeface="EB Garamond"/>
                          <a:cs typeface="Calibri" panose="020F0502020204030204" pitchFamily="34" charset="0"/>
                          <a:sym typeface="EB Garamond"/>
                        </a:rPr>
                        <a:t>ANOVA</a:t>
                      </a:r>
                      <a:endParaRPr lang="en" sz="1200" baseline="30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lvl="0" indent="0" algn="ctr" rtl="0">
                        <a:lnSpc>
                          <a:spcPct val="100000"/>
                        </a:lnSpc>
                        <a:spcBef>
                          <a:spcPts val="0"/>
                        </a:spcBef>
                        <a:spcAft>
                          <a:spcPts val="0"/>
                        </a:spcAft>
                        <a:buNone/>
                      </a:pPr>
                      <a:r>
                        <a:rPr lang="en-US" sz="1200" dirty="0">
                          <a:solidFill>
                            <a:schemeClr val="tx1"/>
                          </a:solidFill>
                          <a:latin typeface="Calibri" panose="020F0502020204030204" pitchFamily="34" charset="0"/>
                          <a:ea typeface="EB Garamond"/>
                          <a:cs typeface="Calibri" panose="020F0502020204030204" pitchFamily="34" charset="0"/>
                          <a:sym typeface="EB Garamond"/>
                        </a:rPr>
                        <a:t>L ≥ </a:t>
                      </a:r>
                      <a:r>
                        <a:rPr lang="en" sz="1200" dirty="0">
                          <a:solidFill>
                            <a:schemeClr val="tx1"/>
                          </a:solidFill>
                          <a:latin typeface="Calibri" panose="020F0502020204030204" pitchFamily="34" charset="0"/>
                          <a:ea typeface="EB Garamond"/>
                          <a:cs typeface="Calibri" panose="020F0502020204030204" pitchFamily="34" charset="0"/>
                          <a:sym typeface="EB Garamond"/>
                        </a:rPr>
                        <a:t>3 (e.g., Canadians, US, Mexico)</a:t>
                      </a:r>
                      <a:endParaRPr sz="12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200" dirty="0">
                          <a:solidFill>
                            <a:schemeClr val="tx1"/>
                          </a:solidFill>
                          <a:latin typeface="Calibri" panose="020F0502020204030204" pitchFamily="34" charset="0"/>
                          <a:ea typeface="EB Garamond"/>
                          <a:cs typeface="Calibri" panose="020F0502020204030204" pitchFamily="34" charset="0"/>
                          <a:sym typeface="EB Garamond"/>
                        </a:rPr>
                        <a:t>P</a:t>
                      </a:r>
                      <a:r>
                        <a:rPr lang="en" sz="1200" dirty="0">
                          <a:solidFill>
                            <a:schemeClr val="tx1"/>
                          </a:solidFill>
                          <a:latin typeface="Calibri" panose="020F0502020204030204" pitchFamily="34" charset="0"/>
                          <a:ea typeface="EB Garamond"/>
                          <a:cs typeface="Calibri" panose="020F0502020204030204" pitchFamily="34" charset="0"/>
                          <a:sym typeface="EB Garamond"/>
                        </a:rPr>
                        <a:t>=2 (e.g., height, weight)</a:t>
                      </a:r>
                      <a:endParaRPr sz="12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1200" dirty="0">
                          <a:solidFill>
                            <a:schemeClr val="tx1"/>
                          </a:solidFill>
                          <a:latin typeface="Calibri" panose="020F0502020204030204" pitchFamily="34" charset="0"/>
                          <a:ea typeface="EB Garamond"/>
                          <a:cs typeface="Calibri" panose="020F0502020204030204" pitchFamily="34" charset="0"/>
                          <a:sym typeface="EB Garamond"/>
                        </a:rPr>
                        <a:t>H</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0</a:t>
                      </a:r>
                      <a:r>
                        <a:rPr lang="en" sz="1200" dirty="0">
                          <a:solidFill>
                            <a:schemeClr val="tx1"/>
                          </a:solidFill>
                          <a:latin typeface="Calibri" panose="020F0502020204030204" pitchFamily="34" charset="0"/>
                          <a:ea typeface="EB Garamond"/>
                          <a:cs typeface="Calibri" panose="020F0502020204030204" pitchFamily="34" charset="0"/>
                          <a:sym typeface="EB Garamond"/>
                        </a:rPr>
                        <a:t>: 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Can</a:t>
                      </a:r>
                      <a:r>
                        <a:rPr lang="en" sz="1200" dirty="0">
                          <a:solidFill>
                            <a:schemeClr val="tx1"/>
                          </a:solidFill>
                          <a:latin typeface="Calibri" panose="020F0502020204030204" pitchFamily="34" charset="0"/>
                          <a:ea typeface="EB Garamond"/>
                          <a:cs typeface="Calibri" panose="020F0502020204030204" pitchFamily="34" charset="0"/>
                          <a:sym typeface="EB Garamond"/>
                        </a:rPr>
                        <a:t>=µ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US</a:t>
                      </a:r>
                      <a:r>
                        <a:rPr lang="en" sz="1200" dirty="0">
                          <a:solidFill>
                            <a:schemeClr val="tx1"/>
                          </a:solidFill>
                          <a:latin typeface="Calibri" panose="020F0502020204030204" pitchFamily="34" charset="0"/>
                          <a:ea typeface="EB Garamond"/>
                          <a:cs typeface="Calibri" panose="020F0502020204030204" pitchFamily="34" charset="0"/>
                          <a:sym typeface="EB Garamond"/>
                        </a:rPr>
                        <a:t>=µ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Mex</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 sz="1200" baseline="-25000" dirty="0">
                        <a:solidFill>
                          <a:schemeClr val="tx1"/>
                        </a:solidFill>
                        <a:latin typeface="Calibri" panose="020F0502020204030204" pitchFamily="34" charset="0"/>
                        <a:ea typeface="EB Garamond"/>
                        <a:cs typeface="Calibri" panose="020F0502020204030204" pitchFamily="34" charset="0"/>
                        <a:sym typeface="EB Garamond"/>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 sz="1200" dirty="0">
                          <a:solidFill>
                            <a:schemeClr val="tx1"/>
                          </a:solidFill>
                          <a:latin typeface="Calibri" panose="020F0502020204030204" pitchFamily="34" charset="0"/>
                          <a:ea typeface="EB Garamond"/>
                          <a:cs typeface="Calibri" panose="020F0502020204030204" pitchFamily="34" charset="0"/>
                          <a:sym typeface="EB Garamond"/>
                        </a:rPr>
                        <a:t>H</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1</a:t>
                      </a:r>
                      <a:r>
                        <a:rPr lang="en" sz="1200" dirty="0">
                          <a:solidFill>
                            <a:schemeClr val="tx1"/>
                          </a:solidFill>
                          <a:latin typeface="Calibri" panose="020F0502020204030204" pitchFamily="34" charset="0"/>
                          <a:ea typeface="EB Garamond"/>
                          <a:cs typeface="Calibri" panose="020F0502020204030204" pitchFamily="34" charset="0"/>
                          <a:sym typeface="EB Garamond"/>
                        </a:rPr>
                        <a:t>: ~H</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0</a:t>
                      </a:r>
                    </a:p>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solidFill>
                            <a:schemeClr val="tx1"/>
                          </a:solidFill>
                          <a:latin typeface="Calibri" panose="020F0502020204030204" pitchFamily="34" charset="0"/>
                          <a:ea typeface="EB Garamond"/>
                          <a:cs typeface="Calibri" panose="020F0502020204030204" pitchFamily="34" charset="0"/>
                          <a:sym typeface="EB Garamond"/>
                        </a:rPr>
                        <a:t>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Can</a:t>
                      </a:r>
                      <a:r>
                        <a:rPr lang="en" sz="1200" dirty="0">
                          <a:solidFill>
                            <a:schemeClr val="tx1"/>
                          </a:solidFill>
                          <a:latin typeface="Calibri" panose="020F0502020204030204" pitchFamily="34" charset="0"/>
                          <a:ea typeface="EB Garamond"/>
                          <a:cs typeface="Calibri" panose="020F0502020204030204" pitchFamily="34" charset="0"/>
                          <a:sym typeface="EB Garamond"/>
                        </a:rPr>
                        <a:t>, 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US, </a:t>
                      </a:r>
                      <a:r>
                        <a:rPr lang="en" sz="1200" dirty="0">
                          <a:solidFill>
                            <a:schemeClr val="tx1"/>
                          </a:solidFill>
                          <a:latin typeface="Calibri" panose="020F0502020204030204" pitchFamily="34" charset="0"/>
                          <a:ea typeface="EB Garamond"/>
                          <a:cs typeface="Calibri" panose="020F0502020204030204" pitchFamily="34" charset="0"/>
                          <a:sym typeface="EB Garamond"/>
                        </a:rPr>
                        <a:t>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Mex</a:t>
                      </a:r>
                      <a:r>
                        <a:rPr lang="en" sz="1200" dirty="0">
                          <a:solidFill>
                            <a:schemeClr val="tx1"/>
                          </a:solidFill>
                          <a:latin typeface="Calibri" panose="020F0502020204030204" pitchFamily="34" charset="0"/>
                          <a:ea typeface="EB Garamond"/>
                          <a:cs typeface="Calibri" panose="020F0502020204030204" pitchFamily="34" charset="0"/>
                          <a:sym typeface="EB Garamond"/>
                        </a:rPr>
                        <a:t> each vector (2x1)</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 sz="1200" baseline="-25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200" dirty="0">
                          <a:solidFill>
                            <a:schemeClr val="tx1"/>
                          </a:solidFill>
                          <a:latin typeface="Calibri" panose="020F0502020204030204" pitchFamily="34" charset="0"/>
                          <a:ea typeface="EB Garamond"/>
                          <a:cs typeface="Calibri" panose="020F0502020204030204" pitchFamily="34" charset="0"/>
                          <a:sym typeface="EB Garamond"/>
                        </a:rPr>
                        <a:t>MANOVA</a:t>
                      </a:r>
                      <a:endParaRPr lang="en" sz="1200" baseline="30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6" name="TextBox 5"/>
          <p:cNvSpPr txBox="1"/>
          <p:nvPr/>
        </p:nvSpPr>
        <p:spPr>
          <a:xfrm>
            <a:off x="1602376" y="5666014"/>
            <a:ext cx="9144000" cy="523220"/>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Assumption: Independent variables, i.e., country etc., are </a:t>
            </a:r>
            <a:r>
              <a:rPr lang="en-US" sz="1400" b="1" dirty="0">
                <a:latin typeface="Calibri" panose="020F0502020204030204" pitchFamily="34" charset="0"/>
                <a:cs typeface="Calibri" panose="020F0502020204030204" pitchFamily="34" charset="0"/>
              </a:rPr>
              <a:t>discrete (or nominal categorical)</a:t>
            </a:r>
          </a:p>
          <a:p>
            <a:r>
              <a:rPr lang="en-US" sz="1400" dirty="0">
                <a:latin typeface="Calibri" panose="020F0502020204030204" pitchFamily="34" charset="0"/>
                <a:cs typeface="Calibri" panose="020F0502020204030204" pitchFamily="34" charset="0"/>
              </a:rPr>
              <a:t>*Universe of analysis unit, bounded by geography, time, or other dimensions (e.g., behavioural characteristics)   </a:t>
            </a:r>
          </a:p>
        </p:txBody>
      </p:sp>
    </p:spTree>
    <p:extLst>
      <p:ext uri="{BB962C8B-B14F-4D97-AF65-F5344CB8AC3E}">
        <p14:creationId xmlns:p14="http://schemas.microsoft.com/office/powerpoint/2010/main" val="3892051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Examples – Statistical Control and Variance Partitioning</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96231"/>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People who have university degree, drive expensive cars, live in “expensive” neighbourhood have </a:t>
            </a:r>
            <a:r>
              <a:rPr lang="en-US" sz="2000" b="1" dirty="0">
                <a:solidFill>
                  <a:schemeClr val="tx1"/>
                </a:solidFill>
                <a:latin typeface="Calibri" panose="020F0502020204030204" pitchFamily="34" charset="0"/>
                <a:cs typeface="Calibri" panose="020F0502020204030204" pitchFamily="34" charset="0"/>
              </a:rPr>
              <a:t>higher life expectancy </a:t>
            </a:r>
            <a:r>
              <a:rPr lang="en-US" sz="2000" dirty="0">
                <a:solidFill>
                  <a:schemeClr val="tx1"/>
                </a:solidFill>
                <a:latin typeface="Calibri" panose="020F0502020204030204" pitchFamily="34" charset="0"/>
                <a:cs typeface="Calibri" panose="020F0502020204030204" pitchFamily="34" charset="0"/>
              </a:rPr>
              <a:t>than those who do not have possess such characteristics</a:t>
            </a:r>
            <a:endParaRPr lang="en-US" sz="1600" b="1"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Higher income </a:t>
            </a:r>
            <a:r>
              <a:rPr lang="en-US" sz="1600" dirty="0">
                <a:solidFill>
                  <a:schemeClr val="tx1"/>
                </a:solidFill>
                <a:latin typeface="Calibri" panose="020F0502020204030204" pitchFamily="34" charset="0"/>
                <a:cs typeface="Calibri" panose="020F0502020204030204" pitchFamily="34" charset="0"/>
                <a:sym typeface="Wingdings" panose="05000000000000000000" pitchFamily="2" charset="2"/>
              </a:rPr>
              <a:t> better access to health and healthy lifestyle  higher life expectancy</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sym typeface="Wingdings" panose="05000000000000000000" pitchFamily="2" charset="2"/>
              </a:rPr>
              <a:t>University degree or driving expensive cars have no relation with life expectancy</a:t>
            </a:r>
            <a:endParaRPr lang="en-US" sz="16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Coffee – good or bad for you? </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Is it coffee or personality, climate, or occupation responsible for heart?</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High correlations between variables which are affected by age/time, if age/time is not </a:t>
            </a:r>
            <a:r>
              <a:rPr lang="en-US" sz="1600" b="1" dirty="0">
                <a:solidFill>
                  <a:schemeClr val="tx1"/>
                </a:solidFill>
                <a:latin typeface="Calibri" panose="020F0502020204030204" pitchFamily="34" charset="0"/>
                <a:cs typeface="Calibri" panose="020F0502020204030204" pitchFamily="34" charset="0"/>
              </a:rPr>
              <a:t>controlled</a:t>
            </a:r>
            <a:r>
              <a:rPr lang="en-US" sz="1600" dirty="0">
                <a:solidFill>
                  <a:schemeClr val="tx1"/>
                </a:solidFill>
                <a:latin typeface="Calibri" panose="020F0502020204030204" pitchFamily="34" charset="0"/>
                <a:cs typeface="Calibri" panose="020F0502020204030204" pitchFamily="34" charset="0"/>
              </a:rPr>
              <a:t> for </a:t>
            </a:r>
            <a:r>
              <a:rPr lang="en-US" sz="1200" dirty="0">
                <a:solidFill>
                  <a:schemeClr val="tx1"/>
                </a:solidFill>
                <a:latin typeface="Calibri" panose="020F0502020204030204" pitchFamily="34" charset="0"/>
                <a:cs typeface="Calibri" panose="020F0502020204030204" pitchFamily="34" charset="0"/>
              </a:rPr>
              <a:t>Source:</a:t>
            </a:r>
            <a:r>
              <a:rPr lang="en-US" sz="1600" dirty="0">
                <a:solidFill>
                  <a:schemeClr val="tx1"/>
                </a:solidFill>
                <a:latin typeface="Calibri" panose="020F0502020204030204" pitchFamily="34" charset="0"/>
                <a:cs typeface="Calibri" panose="020F0502020204030204" pitchFamily="34" charset="0"/>
              </a:rPr>
              <a:t> </a:t>
            </a:r>
            <a:r>
              <a:rPr lang="en-US" sz="1200" dirty="0">
                <a:solidFill>
                  <a:schemeClr val="tx1"/>
                </a:solidFill>
                <a:latin typeface="Calibri" panose="020F0502020204030204" pitchFamily="34" charset="0"/>
                <a:cs typeface="Calibri" panose="020F0502020204030204" pitchFamily="34" charset="0"/>
              </a:rPr>
              <a:t>New Heart Absolves Coffee,  Jane E </a:t>
            </a:r>
            <a:r>
              <a:rPr lang="en-US" sz="1200" dirty="0" err="1">
                <a:solidFill>
                  <a:schemeClr val="tx1"/>
                </a:solidFill>
                <a:latin typeface="Calibri" panose="020F0502020204030204" pitchFamily="34" charset="0"/>
                <a:cs typeface="Calibri" panose="020F0502020204030204" pitchFamily="34" charset="0"/>
              </a:rPr>
              <a:t>Brody,1973</a:t>
            </a:r>
            <a:r>
              <a:rPr lang="en-US" sz="1200" dirty="0">
                <a:solidFill>
                  <a:schemeClr val="tx1"/>
                </a:solidFill>
                <a:latin typeface="Calibri" panose="020F0502020204030204" pitchFamily="34" charset="0"/>
                <a:cs typeface="Calibri" panose="020F0502020204030204" pitchFamily="34" charset="0"/>
              </a:rPr>
              <a:t>.  Retrieved from  </a:t>
            </a:r>
            <a:r>
              <a:rPr lang="en-US" sz="1200" dirty="0">
                <a:solidFill>
                  <a:schemeClr val="tx1"/>
                </a:solidFill>
                <a:latin typeface="Calibri" panose="020F0502020204030204" pitchFamily="34" charset="0"/>
                <a:cs typeface="Calibri" panose="020F0502020204030204" pitchFamily="34" charset="0"/>
                <a:hlinkClick r:id="rId2"/>
              </a:rPr>
              <a:t>https://www.nytimes.com/1973/10/29/archives/newheart-study-absolves-coffeeee-contradicts-earlier-findings-of.html</a:t>
            </a:r>
            <a:r>
              <a:rPr lang="en-US" sz="1200" dirty="0">
                <a:solidFill>
                  <a:schemeClr val="tx1"/>
                </a:solidFill>
                <a:latin typeface="Calibri" panose="020F0502020204030204" pitchFamily="34" charset="0"/>
                <a:cs typeface="Calibri" panose="020F0502020204030204" pitchFamily="34" charset="0"/>
              </a:rPr>
              <a:t> </a:t>
            </a: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000" b="1" dirty="0">
                <a:solidFill>
                  <a:schemeClr val="tx1"/>
                </a:solidFill>
                <a:latin typeface="Calibri" panose="020F0502020204030204" pitchFamily="34" charset="0"/>
                <a:cs typeface="Calibri" panose="020F0502020204030204" pitchFamily="34" charset="0"/>
              </a:rPr>
              <a:t>Spurious correlations</a:t>
            </a:r>
            <a:r>
              <a:rPr lang="en-US" sz="2000" dirty="0">
                <a:solidFill>
                  <a:schemeClr val="tx1"/>
                </a:solidFill>
                <a:latin typeface="Calibri" panose="020F0502020204030204" pitchFamily="34" charset="0"/>
                <a:cs typeface="Calibri" panose="020F0502020204030204" pitchFamily="34" charset="0"/>
              </a:rPr>
              <a:t>: when correlation between two variables, X, Y is SOLELY  due to their association with a third variable, Z</a:t>
            </a:r>
            <a:endParaRPr lang="en-US" sz="20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9239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Partial correlations</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96231"/>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Partial correlation</a:t>
            </a:r>
            <a:r>
              <a:rPr lang="en-US" dirty="0">
                <a:solidFill>
                  <a:schemeClr val="tx1"/>
                </a:solidFill>
                <a:latin typeface="Calibri" panose="020F0502020204030204" pitchFamily="34" charset="0"/>
                <a:cs typeface="Calibri" panose="020F0502020204030204" pitchFamily="34" charset="0"/>
              </a:rPr>
              <a:t>: correlation between two variables from which the effects of the </a:t>
            </a:r>
            <a:r>
              <a:rPr lang="en-US" b="1" dirty="0">
                <a:solidFill>
                  <a:schemeClr val="tx1"/>
                </a:solidFill>
                <a:latin typeface="Calibri" panose="020F0502020204030204" pitchFamily="34" charset="0"/>
                <a:cs typeface="Calibri" panose="020F0502020204030204" pitchFamily="34" charset="0"/>
              </a:rPr>
              <a:t>rest of the other variable(s)</a:t>
            </a:r>
            <a:r>
              <a:rPr lang="en-US" dirty="0">
                <a:solidFill>
                  <a:schemeClr val="tx1"/>
                </a:solidFill>
                <a:latin typeface="Calibri" panose="020F0502020204030204" pitchFamily="34" charset="0"/>
                <a:cs typeface="Calibri" panose="020F0502020204030204" pitchFamily="34" charset="0"/>
              </a:rPr>
              <a:t> have been removed</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Do you expect a positive or negative correlation between (height, intelligence)? </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What happens to the correlation if you remove the effect of age from each variable? i.e., correlation (height - age, intelligence - age)</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Partial correlation is represented as r₁₂.₃ → correlations of (1,2), i.e., correlation after 3 has been controlled or partialled out</a:t>
            </a:r>
          </a:p>
          <a:p>
            <a:pPr marL="914400" lvl="1" indent="-365760">
              <a:lnSpc>
                <a:spcPct val="100000"/>
              </a:lnSpc>
              <a:spcBef>
                <a:spcPts val="0"/>
              </a:spcBef>
              <a:spcAft>
                <a:spcPts val="0"/>
              </a:spcAft>
              <a:buClrTx/>
              <a:buSzPct val="10000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Example: Suppose we want to study relationship between (y,x1) in its </a:t>
            </a:r>
            <a:r>
              <a:rPr lang="en-US" sz="1600" b="1" dirty="0">
                <a:solidFill>
                  <a:schemeClr val="tx1"/>
                </a:solidFill>
                <a:latin typeface="Calibri" panose="020F0502020204030204" pitchFamily="34" charset="0"/>
                <a:cs typeface="Calibri" panose="020F0502020204030204" pitchFamily="34" charset="0"/>
              </a:rPr>
              <a:t>purest</a:t>
            </a:r>
            <a:r>
              <a:rPr lang="en-US" sz="1600" dirty="0">
                <a:solidFill>
                  <a:schemeClr val="tx1"/>
                </a:solidFill>
                <a:latin typeface="Calibri" panose="020F0502020204030204" pitchFamily="34" charset="0"/>
                <a:cs typeface="Calibri" panose="020F0502020204030204" pitchFamily="34" charset="0"/>
              </a:rPr>
              <a:t> form, i.e., (y,x1) after effect of x2 has been partialled out or unique contribution of x1 on y</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 y=sales, x1=price, x2=store loyalty</a:t>
            </a:r>
          </a:p>
          <a:p>
            <a:pPr marL="1706865" lvl="3" indent="-365760">
              <a:lnSpc>
                <a:spcPct val="100000"/>
              </a:lnSpc>
              <a:spcBef>
                <a:spcPts val="0"/>
              </a:spcBef>
              <a:buClrTx/>
              <a:buSzPct val="80000"/>
              <a:buFont typeface="Courier New" panose="02070309020205020404" pitchFamily="49" charset="0"/>
              <a:buChar char="o"/>
            </a:pPr>
            <a:r>
              <a:rPr lang="es-ES" sz="1600" b="1" dirty="0">
                <a:solidFill>
                  <a:schemeClr val="tx1"/>
                </a:solidFill>
                <a:latin typeface="Calibri" panose="020F0502020204030204" pitchFamily="34" charset="0"/>
                <a:cs typeface="Calibri" panose="020F0502020204030204" pitchFamily="34" charset="0"/>
              </a:rPr>
              <a:t>Model 1</a:t>
            </a:r>
            <a:r>
              <a:rPr lang="es-ES" sz="1600" dirty="0">
                <a:solidFill>
                  <a:schemeClr val="tx1"/>
                </a:solidFill>
                <a:latin typeface="Calibri" panose="020F0502020204030204" pitchFamily="34" charset="0"/>
                <a:cs typeface="Calibri" panose="020F0502020204030204" pitchFamily="34" charset="0"/>
              </a:rPr>
              <a:t>: y= 𝛽</a:t>
            </a:r>
            <a:r>
              <a:rPr lang="es-ES" sz="1600" baseline="-25000" dirty="0">
                <a:solidFill>
                  <a:schemeClr val="tx1"/>
                </a:solidFill>
                <a:latin typeface="Calibri" panose="020F0502020204030204" pitchFamily="34" charset="0"/>
                <a:cs typeface="Calibri" panose="020F0502020204030204" pitchFamily="34" charset="0"/>
              </a:rPr>
              <a:t>0 </a:t>
            </a:r>
            <a:r>
              <a:rPr lang="es-ES" sz="1600" dirty="0">
                <a:solidFill>
                  <a:schemeClr val="tx1"/>
                </a:solidFill>
                <a:latin typeface="Calibri" panose="020F0502020204030204" pitchFamily="34" charset="0"/>
                <a:cs typeface="Calibri" panose="020F0502020204030204" pitchFamily="34" charset="0"/>
              </a:rPr>
              <a:t>+ </a:t>
            </a:r>
            <a:r>
              <a:rPr lang="es-ES" sz="1600" b="1" dirty="0">
                <a:solidFill>
                  <a:schemeClr val="tx1"/>
                </a:solidFill>
                <a:latin typeface="Calibri" panose="020F0502020204030204" pitchFamily="34" charset="0"/>
                <a:cs typeface="Calibri" panose="020F0502020204030204" pitchFamily="34" charset="0"/>
              </a:rPr>
              <a:t>𝛽</a:t>
            </a:r>
            <a:r>
              <a:rPr lang="es-ES" sz="1600" b="1" baseline="-25000" dirty="0">
                <a:solidFill>
                  <a:schemeClr val="tx1"/>
                </a:solidFill>
                <a:latin typeface="Calibri" panose="020F0502020204030204" pitchFamily="34" charset="0"/>
                <a:cs typeface="Calibri" panose="020F0502020204030204" pitchFamily="34" charset="0"/>
              </a:rPr>
              <a:t>1</a:t>
            </a:r>
            <a:r>
              <a:rPr lang="es-ES" sz="1600" dirty="0">
                <a:solidFill>
                  <a:schemeClr val="tx1"/>
                </a:solidFill>
                <a:latin typeface="Calibri" panose="020F0502020204030204" pitchFamily="34" charset="0"/>
                <a:cs typeface="Calibri" panose="020F0502020204030204" pitchFamily="34" charset="0"/>
              </a:rPr>
              <a:t> x1+𝛽</a:t>
            </a:r>
            <a:r>
              <a:rPr lang="es-ES" sz="1600" baseline="-25000" dirty="0">
                <a:solidFill>
                  <a:schemeClr val="tx1"/>
                </a:solidFill>
                <a:latin typeface="Calibri" panose="020F0502020204030204" pitchFamily="34" charset="0"/>
                <a:cs typeface="Calibri" panose="020F0502020204030204" pitchFamily="34" charset="0"/>
              </a:rPr>
              <a:t>2</a:t>
            </a:r>
            <a:r>
              <a:rPr lang="es-ES" sz="1600" dirty="0">
                <a:solidFill>
                  <a:schemeClr val="tx1"/>
                </a:solidFill>
                <a:latin typeface="Calibri" panose="020F0502020204030204" pitchFamily="34" charset="0"/>
                <a:cs typeface="Calibri" panose="020F0502020204030204" pitchFamily="34" charset="0"/>
              </a:rPr>
              <a:t> x2 + error</a:t>
            </a:r>
          </a:p>
          <a:p>
            <a:pPr marL="1706865" lvl="3" indent="-365760">
              <a:lnSpc>
                <a:spcPct val="100000"/>
              </a:lnSpc>
              <a:spcBef>
                <a:spcPts val="0"/>
              </a:spcBef>
              <a:buClrTx/>
              <a:buSzPct val="80000"/>
              <a:buFont typeface="Courier New" panose="02070309020205020404" pitchFamily="49" charset="0"/>
              <a:buChar char="o"/>
            </a:pPr>
            <a:r>
              <a:rPr lang="es-ES" sz="1600" b="1" dirty="0">
                <a:solidFill>
                  <a:schemeClr val="tx1"/>
                </a:solidFill>
                <a:latin typeface="Calibri" panose="020F0502020204030204" pitchFamily="34" charset="0"/>
                <a:cs typeface="Calibri" panose="020F0502020204030204" pitchFamily="34" charset="0"/>
              </a:rPr>
              <a:t>Model 2</a:t>
            </a:r>
            <a:r>
              <a:rPr lang="es-ES" sz="1600" dirty="0">
                <a:solidFill>
                  <a:schemeClr val="tx1"/>
                </a:solidFill>
                <a:latin typeface="Calibri" panose="020F0502020204030204" pitchFamily="34" charset="0"/>
                <a:cs typeface="Calibri" panose="020F0502020204030204" pitchFamily="34" charset="0"/>
              </a:rPr>
              <a:t>: </a:t>
            </a:r>
          </a:p>
          <a:p>
            <a:pPr marL="2057057" lvl="5" indent="-365760">
              <a:lnSpc>
                <a:spcPct val="100000"/>
              </a:lnSpc>
              <a:spcBef>
                <a:spcPts val="0"/>
              </a:spcBef>
              <a:buClrTx/>
              <a:buSzPct val="80000"/>
              <a:buFont typeface="Wingdings" panose="05000000000000000000" pitchFamily="2" charset="2"/>
              <a:buChar char="§"/>
            </a:pPr>
            <a:r>
              <a:rPr lang="es-ES" dirty="0">
                <a:solidFill>
                  <a:srgbClr val="000000"/>
                </a:solidFill>
                <a:latin typeface="Calibri" panose="020F0502020204030204" pitchFamily="34" charset="0"/>
                <a:cs typeface="Calibri" panose="020F0502020204030204" pitchFamily="34" charset="0"/>
              </a:rPr>
              <a:t>Step 1: Regress y on x2, i.e., y=</a:t>
            </a:r>
            <a:r>
              <a:rPr lang="es-ES" dirty="0">
                <a:solidFill>
                  <a:schemeClr val="tx1"/>
                </a:solidFill>
                <a:latin typeface="Calibri" panose="020F0502020204030204" pitchFamily="34" charset="0"/>
                <a:cs typeface="Calibri" panose="020F0502020204030204" pitchFamily="34" charset="0"/>
              </a:rPr>
              <a:t> a</a:t>
            </a:r>
            <a:r>
              <a:rPr lang="es-ES" baseline="-25000" dirty="0">
                <a:solidFill>
                  <a:schemeClr val="tx1"/>
                </a:solidFill>
                <a:latin typeface="Calibri" panose="020F0502020204030204" pitchFamily="34" charset="0"/>
                <a:cs typeface="Calibri" panose="020F0502020204030204" pitchFamily="34" charset="0"/>
              </a:rPr>
              <a:t>0 </a:t>
            </a:r>
            <a:r>
              <a:rPr lang="es-ES" dirty="0">
                <a:solidFill>
                  <a:srgbClr val="000000"/>
                </a:solidFill>
                <a:latin typeface="Calibri" panose="020F0502020204030204" pitchFamily="34" charset="0"/>
                <a:cs typeface="Calibri" panose="020F0502020204030204" pitchFamily="34" charset="0"/>
              </a:rPr>
              <a:t>+</a:t>
            </a:r>
            <a:r>
              <a:rPr lang="es-ES" dirty="0">
                <a:solidFill>
                  <a:schemeClr val="tx1"/>
                </a:solidFill>
                <a:latin typeface="Calibri" panose="020F0502020204030204" pitchFamily="34" charset="0"/>
                <a:cs typeface="Calibri" panose="020F0502020204030204" pitchFamily="34" charset="0"/>
              </a:rPr>
              <a:t> b</a:t>
            </a:r>
            <a:r>
              <a:rPr lang="es-ES" baseline="-25000" dirty="0">
                <a:solidFill>
                  <a:schemeClr val="tx1"/>
                </a:solidFill>
                <a:latin typeface="Calibri" panose="020F0502020204030204" pitchFamily="34" charset="0"/>
                <a:cs typeface="Calibri" panose="020F0502020204030204" pitchFamily="34" charset="0"/>
              </a:rPr>
              <a:t>0</a:t>
            </a:r>
            <a:r>
              <a:rPr lang="es-ES" dirty="0">
                <a:solidFill>
                  <a:srgbClr val="000000"/>
                </a:solidFill>
                <a:latin typeface="Calibri" panose="020F0502020204030204" pitchFamily="34" charset="0"/>
                <a:cs typeface="Calibri" panose="020F0502020204030204" pitchFamily="34" charset="0"/>
              </a:rPr>
              <a:t> x2+</a:t>
            </a:r>
            <a:r>
              <a:rPr lang="es-ES" dirty="0">
                <a:solidFill>
                  <a:schemeClr val="tx1"/>
                </a:solidFill>
                <a:latin typeface="Calibri" panose="020F0502020204030204" pitchFamily="34" charset="0"/>
                <a:cs typeface="Calibri" panose="020F0502020204030204" pitchFamily="34" charset="0"/>
              </a:rPr>
              <a:t> e</a:t>
            </a:r>
            <a:r>
              <a:rPr lang="es-ES" baseline="-25000" dirty="0">
                <a:solidFill>
                  <a:schemeClr val="tx1"/>
                </a:solidFill>
                <a:latin typeface="Calibri" panose="020F0502020204030204" pitchFamily="34" charset="0"/>
                <a:cs typeface="Calibri" panose="020F0502020204030204" pitchFamily="34" charset="0"/>
              </a:rPr>
              <a:t>0</a:t>
            </a:r>
            <a:r>
              <a:rPr lang="es-ES" dirty="0">
                <a:solidFill>
                  <a:srgbClr val="000000"/>
                </a:solidFill>
                <a:latin typeface="Calibri" panose="020F0502020204030204" pitchFamily="34" charset="0"/>
                <a:cs typeface="Calibri" panose="020F0502020204030204" pitchFamily="34" charset="0"/>
              </a:rPr>
              <a:t> 	or   </a:t>
            </a:r>
            <a:r>
              <a:rPr lang="es-ES" dirty="0">
                <a:solidFill>
                  <a:schemeClr val="tx1"/>
                </a:solidFill>
                <a:latin typeface="Calibri" panose="020F0502020204030204" pitchFamily="34" charset="0"/>
                <a:cs typeface="Calibri" panose="020F0502020204030204" pitchFamily="34" charset="0"/>
              </a:rPr>
              <a:t>e</a:t>
            </a:r>
            <a:r>
              <a:rPr lang="es-ES" baseline="-25000" dirty="0">
                <a:solidFill>
                  <a:schemeClr val="tx1"/>
                </a:solidFill>
                <a:latin typeface="Calibri" panose="020F0502020204030204" pitchFamily="34" charset="0"/>
                <a:cs typeface="Calibri" panose="020F0502020204030204" pitchFamily="34" charset="0"/>
              </a:rPr>
              <a:t>0 </a:t>
            </a:r>
            <a:r>
              <a:rPr lang="es-ES" dirty="0">
                <a:solidFill>
                  <a:srgbClr val="000000"/>
                </a:solidFill>
                <a:latin typeface="Calibri" panose="020F0502020204030204" pitchFamily="34" charset="0"/>
                <a:cs typeface="Calibri" panose="020F0502020204030204" pitchFamily="34" charset="0"/>
              </a:rPr>
              <a:t>=y- </a:t>
            </a:r>
            <a:r>
              <a:rPr lang="es-ES" dirty="0">
                <a:solidFill>
                  <a:schemeClr val="tx1"/>
                </a:solidFill>
                <a:latin typeface="Calibri" panose="020F0502020204030204" pitchFamily="34" charset="0"/>
                <a:cs typeface="Calibri" panose="020F0502020204030204" pitchFamily="34" charset="0"/>
              </a:rPr>
              <a:t>a</a:t>
            </a:r>
            <a:r>
              <a:rPr lang="es-ES" baseline="-25000" dirty="0">
                <a:solidFill>
                  <a:schemeClr val="tx1"/>
                </a:solidFill>
                <a:latin typeface="Calibri" panose="020F0502020204030204" pitchFamily="34" charset="0"/>
                <a:cs typeface="Calibri" panose="020F0502020204030204" pitchFamily="34" charset="0"/>
              </a:rPr>
              <a:t>0 </a:t>
            </a:r>
            <a:r>
              <a:rPr lang="es-ES" dirty="0">
                <a:solidFill>
                  <a:schemeClr val="tx1"/>
                </a:solidFill>
                <a:latin typeface="Calibri" panose="020F0502020204030204" pitchFamily="34" charset="0"/>
                <a:cs typeface="Calibri" panose="020F0502020204030204" pitchFamily="34" charset="0"/>
              </a:rPr>
              <a:t> - b</a:t>
            </a:r>
            <a:r>
              <a:rPr lang="es-ES" baseline="-25000" dirty="0">
                <a:solidFill>
                  <a:schemeClr val="tx1"/>
                </a:solidFill>
                <a:latin typeface="Calibri" panose="020F0502020204030204" pitchFamily="34" charset="0"/>
                <a:cs typeface="Calibri" panose="020F0502020204030204" pitchFamily="34" charset="0"/>
              </a:rPr>
              <a:t>0</a:t>
            </a:r>
            <a:r>
              <a:rPr lang="es-ES" dirty="0">
                <a:solidFill>
                  <a:srgbClr val="000000"/>
                </a:solidFill>
                <a:latin typeface="Calibri" panose="020F0502020204030204" pitchFamily="34" charset="0"/>
                <a:cs typeface="Calibri" panose="020F0502020204030204" pitchFamily="34" charset="0"/>
              </a:rPr>
              <a:t> x2 (part of y which </a:t>
            </a:r>
            <a:r>
              <a:rPr lang="es-ES" b="1" dirty="0">
                <a:solidFill>
                  <a:srgbClr val="000000"/>
                </a:solidFill>
                <a:latin typeface="Calibri" panose="020F0502020204030204" pitchFamily="34" charset="0"/>
                <a:cs typeface="Calibri" panose="020F0502020204030204" pitchFamily="34" charset="0"/>
              </a:rPr>
              <a:t>does </a:t>
            </a:r>
            <a:r>
              <a:rPr lang="es-ES" b="1" dirty="0" err="1">
                <a:solidFill>
                  <a:srgbClr val="000000"/>
                </a:solidFill>
                <a:latin typeface="Calibri" panose="020F0502020204030204" pitchFamily="34" charset="0"/>
                <a:cs typeface="Calibri" panose="020F0502020204030204" pitchFamily="34" charset="0"/>
              </a:rPr>
              <a:t>not</a:t>
            </a:r>
            <a:r>
              <a:rPr lang="es-ES" b="1" dirty="0">
                <a:solidFill>
                  <a:srgbClr val="000000"/>
                </a:solidFill>
                <a:latin typeface="Calibri" panose="020F0502020204030204" pitchFamily="34" charset="0"/>
                <a:cs typeface="Calibri" panose="020F0502020204030204" pitchFamily="34" charset="0"/>
              </a:rPr>
              <a:t> </a:t>
            </a:r>
            <a:r>
              <a:rPr lang="es-ES" dirty="0" err="1">
                <a:solidFill>
                  <a:srgbClr val="000000"/>
                </a:solidFill>
                <a:latin typeface="Calibri" panose="020F0502020204030204" pitchFamily="34" charset="0"/>
                <a:cs typeface="Calibri" panose="020F0502020204030204" pitchFamily="34" charset="0"/>
              </a:rPr>
              <a:t>depend</a:t>
            </a:r>
            <a:r>
              <a:rPr lang="es-ES" dirty="0">
                <a:solidFill>
                  <a:srgbClr val="000000"/>
                </a:solidFill>
                <a:latin typeface="Calibri" panose="020F0502020204030204" pitchFamily="34" charset="0"/>
                <a:cs typeface="Calibri" panose="020F0502020204030204" pitchFamily="34" charset="0"/>
              </a:rPr>
              <a:t> on x2)</a:t>
            </a:r>
          </a:p>
          <a:p>
            <a:pPr marL="2057057" lvl="5" indent="-365760">
              <a:lnSpc>
                <a:spcPct val="100000"/>
              </a:lnSpc>
              <a:spcBef>
                <a:spcPts val="0"/>
              </a:spcBef>
              <a:buClrTx/>
              <a:buSzPct val="80000"/>
              <a:buFont typeface="Wingdings" panose="05000000000000000000" pitchFamily="2" charset="2"/>
              <a:buChar char="§"/>
            </a:pPr>
            <a:r>
              <a:rPr lang="es-ES" dirty="0">
                <a:solidFill>
                  <a:srgbClr val="000000"/>
                </a:solidFill>
                <a:latin typeface="Calibri" panose="020F0502020204030204" pitchFamily="34" charset="0"/>
                <a:cs typeface="Calibri" panose="020F0502020204030204" pitchFamily="34" charset="0"/>
              </a:rPr>
              <a:t>Step 2: Regress x1 on x2, i.e., x1=</a:t>
            </a:r>
            <a:r>
              <a:rPr lang="es-ES" dirty="0">
                <a:solidFill>
                  <a:schemeClr val="tx1"/>
                </a:solidFill>
                <a:latin typeface="Calibri" panose="020F0502020204030204" pitchFamily="34" charset="0"/>
                <a:cs typeface="Calibri" panose="020F0502020204030204" pitchFamily="34" charset="0"/>
              </a:rPr>
              <a:t> a</a:t>
            </a:r>
            <a:r>
              <a:rPr lang="es-ES" baseline="-25000" dirty="0">
                <a:solidFill>
                  <a:schemeClr val="tx1"/>
                </a:solidFill>
                <a:latin typeface="Calibri" panose="020F0502020204030204" pitchFamily="34" charset="0"/>
                <a:cs typeface="Calibri" panose="020F0502020204030204" pitchFamily="34" charset="0"/>
              </a:rPr>
              <a:t>1 </a:t>
            </a:r>
            <a:r>
              <a:rPr lang="es-ES" dirty="0">
                <a:solidFill>
                  <a:srgbClr val="000000"/>
                </a:solidFill>
                <a:latin typeface="Calibri" panose="020F0502020204030204" pitchFamily="34" charset="0"/>
                <a:cs typeface="Calibri" panose="020F0502020204030204" pitchFamily="34" charset="0"/>
              </a:rPr>
              <a:t>+</a:t>
            </a:r>
            <a:r>
              <a:rPr lang="es-ES" dirty="0">
                <a:solidFill>
                  <a:schemeClr val="tx1"/>
                </a:solidFill>
                <a:latin typeface="Calibri" panose="020F0502020204030204" pitchFamily="34" charset="0"/>
                <a:cs typeface="Calibri" panose="020F0502020204030204" pitchFamily="34" charset="0"/>
              </a:rPr>
              <a:t> b</a:t>
            </a:r>
            <a:r>
              <a:rPr lang="es-ES" baseline="-25000" dirty="0">
                <a:solidFill>
                  <a:schemeClr val="tx1"/>
                </a:solidFill>
                <a:latin typeface="Calibri" panose="020F0502020204030204" pitchFamily="34" charset="0"/>
                <a:cs typeface="Calibri" panose="020F0502020204030204" pitchFamily="34" charset="0"/>
              </a:rPr>
              <a:t>1 </a:t>
            </a:r>
            <a:r>
              <a:rPr lang="es-ES" dirty="0">
                <a:solidFill>
                  <a:srgbClr val="000000"/>
                </a:solidFill>
                <a:latin typeface="Calibri" panose="020F0502020204030204" pitchFamily="34" charset="0"/>
                <a:cs typeface="Calibri" panose="020F0502020204030204" pitchFamily="34" charset="0"/>
              </a:rPr>
              <a:t>x2+</a:t>
            </a:r>
            <a:r>
              <a:rPr lang="es-ES" dirty="0">
                <a:solidFill>
                  <a:schemeClr val="tx1"/>
                </a:solidFill>
                <a:latin typeface="Calibri" panose="020F0502020204030204" pitchFamily="34" charset="0"/>
                <a:cs typeface="Calibri" panose="020F0502020204030204" pitchFamily="34" charset="0"/>
              </a:rPr>
              <a:t> e</a:t>
            </a:r>
            <a:r>
              <a:rPr lang="es-ES" baseline="-25000" dirty="0">
                <a:solidFill>
                  <a:schemeClr val="tx1"/>
                </a:solidFill>
                <a:latin typeface="Calibri" panose="020F0502020204030204" pitchFamily="34" charset="0"/>
                <a:cs typeface="Calibri" panose="020F0502020204030204" pitchFamily="34" charset="0"/>
              </a:rPr>
              <a:t>1</a:t>
            </a:r>
            <a:r>
              <a:rPr lang="es-ES" dirty="0">
                <a:solidFill>
                  <a:srgbClr val="000000"/>
                </a:solidFill>
                <a:latin typeface="Calibri" panose="020F0502020204030204" pitchFamily="34" charset="0"/>
                <a:cs typeface="Calibri" panose="020F0502020204030204" pitchFamily="34" charset="0"/>
              </a:rPr>
              <a:t> 	or    </a:t>
            </a:r>
            <a:r>
              <a:rPr lang="es-ES" dirty="0">
                <a:solidFill>
                  <a:schemeClr val="tx1"/>
                </a:solidFill>
                <a:latin typeface="Calibri" panose="020F0502020204030204" pitchFamily="34" charset="0"/>
                <a:cs typeface="Calibri" panose="020F0502020204030204" pitchFamily="34" charset="0"/>
              </a:rPr>
              <a:t>e</a:t>
            </a:r>
            <a:r>
              <a:rPr lang="es-ES" baseline="-25000" dirty="0">
                <a:solidFill>
                  <a:schemeClr val="tx1"/>
                </a:solidFill>
                <a:latin typeface="Calibri" panose="020F0502020204030204" pitchFamily="34" charset="0"/>
                <a:cs typeface="Calibri" panose="020F0502020204030204" pitchFamily="34" charset="0"/>
              </a:rPr>
              <a:t>1 </a:t>
            </a:r>
            <a:r>
              <a:rPr lang="es-ES" dirty="0">
                <a:solidFill>
                  <a:srgbClr val="000000"/>
                </a:solidFill>
                <a:latin typeface="Calibri" panose="020F0502020204030204" pitchFamily="34" charset="0"/>
                <a:cs typeface="Calibri" panose="020F0502020204030204" pitchFamily="34" charset="0"/>
              </a:rPr>
              <a:t>=x1-</a:t>
            </a:r>
            <a:r>
              <a:rPr lang="es-ES" dirty="0">
                <a:solidFill>
                  <a:schemeClr val="tx1"/>
                </a:solidFill>
                <a:latin typeface="Calibri" panose="020F0502020204030204" pitchFamily="34" charset="0"/>
                <a:cs typeface="Calibri" panose="020F0502020204030204" pitchFamily="34" charset="0"/>
              </a:rPr>
              <a:t>a</a:t>
            </a:r>
            <a:r>
              <a:rPr lang="es-ES" baseline="-25000" dirty="0">
                <a:solidFill>
                  <a:schemeClr val="tx1"/>
                </a:solidFill>
                <a:latin typeface="Calibri" panose="020F0502020204030204" pitchFamily="34" charset="0"/>
                <a:cs typeface="Calibri" panose="020F0502020204030204" pitchFamily="34" charset="0"/>
              </a:rPr>
              <a:t>1 </a:t>
            </a:r>
            <a:r>
              <a:rPr lang="es-ES" dirty="0">
                <a:solidFill>
                  <a:srgbClr val="000000"/>
                </a:solidFill>
                <a:latin typeface="Calibri" panose="020F0502020204030204" pitchFamily="34" charset="0"/>
                <a:cs typeface="Calibri" panose="020F0502020204030204" pitchFamily="34" charset="0"/>
              </a:rPr>
              <a:t>-</a:t>
            </a:r>
            <a:r>
              <a:rPr lang="es-ES" dirty="0">
                <a:solidFill>
                  <a:schemeClr val="tx1"/>
                </a:solidFill>
                <a:latin typeface="Calibri" panose="020F0502020204030204" pitchFamily="34" charset="0"/>
                <a:cs typeface="Calibri" panose="020F0502020204030204" pitchFamily="34" charset="0"/>
              </a:rPr>
              <a:t> b</a:t>
            </a:r>
            <a:r>
              <a:rPr lang="es-ES" baseline="-25000" dirty="0">
                <a:solidFill>
                  <a:schemeClr val="tx1"/>
                </a:solidFill>
                <a:latin typeface="Calibri" panose="020F0502020204030204" pitchFamily="34" charset="0"/>
                <a:cs typeface="Calibri" panose="020F0502020204030204" pitchFamily="34" charset="0"/>
              </a:rPr>
              <a:t>1 </a:t>
            </a:r>
            <a:r>
              <a:rPr lang="es-ES" dirty="0">
                <a:solidFill>
                  <a:srgbClr val="000000"/>
                </a:solidFill>
                <a:latin typeface="Calibri" panose="020F0502020204030204" pitchFamily="34" charset="0"/>
                <a:cs typeface="Calibri" panose="020F0502020204030204" pitchFamily="34" charset="0"/>
              </a:rPr>
              <a:t>x2 (part of x1 which </a:t>
            </a:r>
            <a:r>
              <a:rPr lang="es-ES" b="1" dirty="0">
                <a:solidFill>
                  <a:srgbClr val="000000"/>
                </a:solidFill>
                <a:latin typeface="Calibri" panose="020F0502020204030204" pitchFamily="34" charset="0"/>
                <a:cs typeface="Calibri" panose="020F0502020204030204" pitchFamily="34" charset="0"/>
              </a:rPr>
              <a:t>does </a:t>
            </a:r>
            <a:r>
              <a:rPr lang="es-ES" b="1" dirty="0" err="1">
                <a:solidFill>
                  <a:srgbClr val="000000"/>
                </a:solidFill>
                <a:latin typeface="Calibri" panose="020F0502020204030204" pitchFamily="34" charset="0"/>
                <a:cs typeface="Calibri" panose="020F0502020204030204" pitchFamily="34" charset="0"/>
              </a:rPr>
              <a:t>not</a:t>
            </a:r>
            <a:r>
              <a:rPr lang="es-ES" b="1" dirty="0">
                <a:solidFill>
                  <a:srgbClr val="000000"/>
                </a:solidFill>
                <a:latin typeface="Calibri" panose="020F0502020204030204" pitchFamily="34" charset="0"/>
                <a:cs typeface="Calibri" panose="020F0502020204030204" pitchFamily="34" charset="0"/>
              </a:rPr>
              <a:t> </a:t>
            </a:r>
            <a:r>
              <a:rPr lang="es-ES" dirty="0" err="1">
                <a:solidFill>
                  <a:srgbClr val="000000"/>
                </a:solidFill>
                <a:latin typeface="Calibri" panose="020F0502020204030204" pitchFamily="34" charset="0"/>
                <a:cs typeface="Calibri" panose="020F0502020204030204" pitchFamily="34" charset="0"/>
              </a:rPr>
              <a:t>depend</a:t>
            </a:r>
            <a:r>
              <a:rPr lang="es-ES" dirty="0">
                <a:solidFill>
                  <a:srgbClr val="000000"/>
                </a:solidFill>
                <a:latin typeface="Calibri" panose="020F0502020204030204" pitchFamily="34" charset="0"/>
                <a:cs typeface="Calibri" panose="020F0502020204030204" pitchFamily="34" charset="0"/>
              </a:rPr>
              <a:t> on x2)</a:t>
            </a:r>
          </a:p>
          <a:p>
            <a:pPr marL="2057057" lvl="5" indent="-365760">
              <a:lnSpc>
                <a:spcPct val="100000"/>
              </a:lnSpc>
              <a:spcBef>
                <a:spcPts val="0"/>
              </a:spcBef>
              <a:buClrTx/>
              <a:buSzPct val="80000"/>
              <a:buFont typeface="Wingdings" panose="05000000000000000000" pitchFamily="2" charset="2"/>
              <a:buChar char="§"/>
            </a:pPr>
            <a:r>
              <a:rPr lang="es-ES" dirty="0">
                <a:solidFill>
                  <a:srgbClr val="000000"/>
                </a:solidFill>
                <a:latin typeface="Calibri" panose="020F0502020204030204" pitchFamily="34" charset="0"/>
                <a:cs typeface="Calibri" panose="020F0502020204030204" pitchFamily="34" charset="0"/>
              </a:rPr>
              <a:t>Step 3: Regress </a:t>
            </a:r>
            <a:r>
              <a:rPr lang="es-ES" dirty="0">
                <a:solidFill>
                  <a:schemeClr val="tx1"/>
                </a:solidFill>
                <a:latin typeface="Calibri" panose="020F0502020204030204" pitchFamily="34" charset="0"/>
                <a:cs typeface="Calibri" panose="020F0502020204030204" pitchFamily="34" charset="0"/>
              </a:rPr>
              <a:t> e</a:t>
            </a:r>
            <a:r>
              <a:rPr lang="es-ES" baseline="-25000" dirty="0">
                <a:solidFill>
                  <a:schemeClr val="tx1"/>
                </a:solidFill>
                <a:latin typeface="Calibri" panose="020F0502020204030204" pitchFamily="34" charset="0"/>
                <a:cs typeface="Calibri" panose="020F0502020204030204" pitchFamily="34" charset="0"/>
              </a:rPr>
              <a:t>0 </a:t>
            </a:r>
            <a:r>
              <a:rPr lang="es-ES" dirty="0">
                <a:solidFill>
                  <a:srgbClr val="000000"/>
                </a:solidFill>
                <a:latin typeface="Calibri" panose="020F0502020204030204" pitchFamily="34" charset="0"/>
                <a:cs typeface="Calibri" panose="020F0502020204030204" pitchFamily="34" charset="0"/>
              </a:rPr>
              <a:t> on </a:t>
            </a:r>
            <a:r>
              <a:rPr lang="es-ES" dirty="0">
                <a:solidFill>
                  <a:schemeClr val="tx1"/>
                </a:solidFill>
                <a:latin typeface="Calibri" panose="020F0502020204030204" pitchFamily="34" charset="0"/>
                <a:cs typeface="Calibri" panose="020F0502020204030204" pitchFamily="34" charset="0"/>
              </a:rPr>
              <a:t> e</a:t>
            </a:r>
            <a:r>
              <a:rPr lang="es-ES" baseline="-25000" dirty="0">
                <a:solidFill>
                  <a:schemeClr val="tx1"/>
                </a:solidFill>
                <a:latin typeface="Calibri" panose="020F0502020204030204" pitchFamily="34" charset="0"/>
                <a:cs typeface="Calibri" panose="020F0502020204030204" pitchFamily="34" charset="0"/>
              </a:rPr>
              <a:t>1 </a:t>
            </a:r>
            <a:r>
              <a:rPr lang="es-ES" dirty="0">
                <a:solidFill>
                  <a:srgbClr val="000000"/>
                </a:solidFill>
                <a:latin typeface="Calibri" panose="020F0502020204030204" pitchFamily="34" charset="0"/>
                <a:cs typeface="Calibri" panose="020F0502020204030204" pitchFamily="34" charset="0"/>
              </a:rPr>
              <a:t>, i.e., </a:t>
            </a:r>
            <a:r>
              <a:rPr lang="es-ES" dirty="0">
                <a:solidFill>
                  <a:schemeClr val="tx1"/>
                </a:solidFill>
                <a:latin typeface="Calibri" panose="020F0502020204030204" pitchFamily="34" charset="0"/>
                <a:cs typeface="Calibri" panose="020F0502020204030204" pitchFamily="34" charset="0"/>
              </a:rPr>
              <a:t>e</a:t>
            </a:r>
            <a:r>
              <a:rPr lang="es-ES" baseline="-25000" dirty="0">
                <a:solidFill>
                  <a:schemeClr val="tx1"/>
                </a:solidFill>
                <a:latin typeface="Calibri" panose="020F0502020204030204" pitchFamily="34" charset="0"/>
                <a:cs typeface="Calibri" panose="020F0502020204030204" pitchFamily="34" charset="0"/>
              </a:rPr>
              <a:t>0 </a:t>
            </a:r>
            <a:r>
              <a:rPr lang="es-ES" dirty="0">
                <a:solidFill>
                  <a:srgbClr val="000000"/>
                </a:solidFill>
                <a:latin typeface="Calibri" panose="020F0502020204030204" pitchFamily="34" charset="0"/>
                <a:cs typeface="Calibri" panose="020F0502020204030204" pitchFamily="34" charset="0"/>
              </a:rPr>
              <a:t>= + </a:t>
            </a:r>
            <a:r>
              <a:rPr lang="es-ES" b="1" dirty="0">
                <a:solidFill>
                  <a:srgbClr val="000000"/>
                </a:solidFill>
                <a:latin typeface="Calibri" panose="020F0502020204030204" pitchFamily="34" charset="0"/>
                <a:cs typeface="Calibri" panose="020F0502020204030204" pitchFamily="34" charset="0"/>
              </a:rPr>
              <a:t>𝛽</a:t>
            </a:r>
            <a:r>
              <a:rPr lang="es-ES" dirty="0">
                <a:solidFill>
                  <a:srgbClr val="000000"/>
                </a:solidFill>
                <a:latin typeface="Calibri" panose="020F0502020204030204" pitchFamily="34" charset="0"/>
                <a:cs typeface="Calibri" panose="020F0502020204030204" pitchFamily="34" charset="0"/>
              </a:rPr>
              <a:t> </a:t>
            </a:r>
            <a:r>
              <a:rPr lang="es-ES" dirty="0">
                <a:solidFill>
                  <a:schemeClr val="tx1"/>
                </a:solidFill>
                <a:latin typeface="Calibri" panose="020F0502020204030204" pitchFamily="34" charset="0"/>
                <a:cs typeface="Calibri" panose="020F0502020204030204" pitchFamily="34" charset="0"/>
              </a:rPr>
              <a:t> e</a:t>
            </a:r>
            <a:r>
              <a:rPr lang="es-ES" baseline="-25000" dirty="0">
                <a:solidFill>
                  <a:schemeClr val="tx1"/>
                </a:solidFill>
                <a:latin typeface="Calibri" panose="020F0502020204030204" pitchFamily="34" charset="0"/>
                <a:cs typeface="Calibri" panose="020F0502020204030204" pitchFamily="34" charset="0"/>
              </a:rPr>
              <a:t>1 </a:t>
            </a:r>
            <a:r>
              <a:rPr lang="es-ES" dirty="0">
                <a:solidFill>
                  <a:srgbClr val="000000"/>
                </a:solidFill>
                <a:latin typeface="Calibri" panose="020F0502020204030204" pitchFamily="34" charset="0"/>
                <a:cs typeface="Calibri" panose="020F0502020204030204" pitchFamily="34" charset="0"/>
              </a:rPr>
              <a:t> + error</a:t>
            </a:r>
          </a:p>
          <a:p>
            <a:pPr marL="2057057" lvl="5" indent="-365760">
              <a:lnSpc>
                <a:spcPct val="100000"/>
              </a:lnSpc>
              <a:spcBef>
                <a:spcPts val="0"/>
              </a:spcBef>
              <a:buClrTx/>
              <a:buSzPct val="80000"/>
              <a:buFont typeface="Wingdings" panose="05000000000000000000" pitchFamily="2" charset="2"/>
              <a:buChar char="§"/>
            </a:pPr>
            <a:r>
              <a:rPr lang="es-ES" dirty="0">
                <a:solidFill>
                  <a:srgbClr val="000000"/>
                </a:solidFill>
                <a:latin typeface="Calibri" panose="020F0502020204030204" pitchFamily="34" charset="0"/>
                <a:cs typeface="Calibri" panose="020F0502020204030204" pitchFamily="34" charset="0"/>
              </a:rPr>
              <a:t>Do </a:t>
            </a:r>
            <a:r>
              <a:rPr lang="es-ES" dirty="0" err="1">
                <a:solidFill>
                  <a:srgbClr val="000000"/>
                </a:solidFill>
                <a:latin typeface="Calibri" panose="020F0502020204030204" pitchFamily="34" charset="0"/>
                <a:cs typeface="Calibri" panose="020F0502020204030204" pitchFamily="34" charset="0"/>
              </a:rPr>
              <a:t>you</a:t>
            </a:r>
            <a:r>
              <a:rPr lang="es-ES" dirty="0">
                <a:solidFill>
                  <a:srgbClr val="000000"/>
                </a:solidFill>
                <a:latin typeface="Calibri" panose="020F0502020204030204" pitchFamily="34" charset="0"/>
                <a:cs typeface="Calibri" panose="020F0502020204030204" pitchFamily="34" charset="0"/>
              </a:rPr>
              <a:t> </a:t>
            </a:r>
            <a:r>
              <a:rPr lang="es-ES" dirty="0" err="1">
                <a:solidFill>
                  <a:srgbClr val="000000"/>
                </a:solidFill>
                <a:latin typeface="Calibri" panose="020F0502020204030204" pitchFamily="34" charset="0"/>
                <a:cs typeface="Calibri" panose="020F0502020204030204" pitchFamily="34" charset="0"/>
              </a:rPr>
              <a:t>think</a:t>
            </a:r>
            <a:r>
              <a:rPr lang="es-ES" dirty="0">
                <a:solidFill>
                  <a:srgbClr val="000000"/>
                </a:solidFill>
                <a:latin typeface="Calibri" panose="020F0502020204030204" pitchFamily="34" charset="0"/>
                <a:cs typeface="Calibri" panose="020F0502020204030204" pitchFamily="34" charset="0"/>
              </a:rPr>
              <a:t> </a:t>
            </a:r>
            <a:r>
              <a:rPr lang="es-ES" b="1" dirty="0">
                <a:solidFill>
                  <a:schemeClr val="tx1"/>
                </a:solidFill>
                <a:latin typeface="Calibri" panose="020F0502020204030204" pitchFamily="34" charset="0"/>
                <a:cs typeface="Calibri" panose="020F0502020204030204" pitchFamily="34" charset="0"/>
              </a:rPr>
              <a:t>𝛽</a:t>
            </a:r>
            <a:r>
              <a:rPr lang="es-ES" b="1" baseline="-25000" dirty="0">
                <a:solidFill>
                  <a:schemeClr val="tx1"/>
                </a:solidFill>
                <a:latin typeface="Calibri" panose="020F0502020204030204" pitchFamily="34" charset="0"/>
                <a:cs typeface="Calibri" panose="020F0502020204030204" pitchFamily="34" charset="0"/>
              </a:rPr>
              <a:t>1</a:t>
            </a:r>
            <a:r>
              <a:rPr lang="es-ES" dirty="0">
                <a:solidFill>
                  <a:schemeClr val="tx1"/>
                </a:solidFill>
                <a:latin typeface="Calibri" panose="020F0502020204030204" pitchFamily="34" charset="0"/>
                <a:cs typeface="Calibri" panose="020F0502020204030204" pitchFamily="34" charset="0"/>
              </a:rPr>
              <a:t> = </a:t>
            </a:r>
            <a:r>
              <a:rPr lang="es-ES" b="1" dirty="0">
                <a:solidFill>
                  <a:srgbClr val="000000"/>
                </a:solidFill>
                <a:latin typeface="Calibri" panose="020F0502020204030204" pitchFamily="34" charset="0"/>
                <a:cs typeface="Calibri" panose="020F0502020204030204" pitchFamily="34" charset="0"/>
              </a:rPr>
              <a:t>𝛽 ? </a:t>
            </a:r>
            <a:r>
              <a:rPr lang="es-ES" dirty="0" err="1">
                <a:solidFill>
                  <a:srgbClr val="000000"/>
                </a:solidFill>
                <a:latin typeface="Calibri" panose="020F0502020204030204" pitchFamily="34" charset="0"/>
                <a:cs typeface="Calibri" panose="020F0502020204030204" pitchFamily="34" charset="0"/>
              </a:rPr>
              <a:t>Why</a:t>
            </a:r>
            <a:r>
              <a:rPr lang="es-ES" dirty="0">
                <a:solidFill>
                  <a:srgbClr val="000000"/>
                </a:solidFill>
                <a:latin typeface="Calibri" panose="020F0502020204030204" pitchFamily="34" charset="0"/>
                <a:cs typeface="Calibri" panose="020F0502020204030204" pitchFamily="34" charset="0"/>
              </a:rPr>
              <a:t> or </a:t>
            </a:r>
            <a:r>
              <a:rPr lang="es-ES" dirty="0" err="1">
                <a:solidFill>
                  <a:srgbClr val="000000"/>
                </a:solidFill>
                <a:latin typeface="Calibri" panose="020F0502020204030204" pitchFamily="34" charset="0"/>
                <a:cs typeface="Calibri" panose="020F0502020204030204" pitchFamily="34" charset="0"/>
              </a:rPr>
              <a:t>why</a:t>
            </a:r>
            <a:r>
              <a:rPr lang="es-ES" dirty="0">
                <a:solidFill>
                  <a:srgbClr val="000000"/>
                </a:solidFill>
                <a:latin typeface="Calibri" panose="020F0502020204030204" pitchFamily="34" charset="0"/>
                <a:cs typeface="Calibri" panose="020F0502020204030204" pitchFamily="34" charset="0"/>
              </a:rPr>
              <a:t> </a:t>
            </a:r>
            <a:r>
              <a:rPr lang="es-ES" dirty="0" err="1">
                <a:solidFill>
                  <a:srgbClr val="000000"/>
                </a:solidFill>
                <a:latin typeface="Calibri" panose="020F0502020204030204" pitchFamily="34" charset="0"/>
                <a:cs typeface="Calibri" panose="020F0502020204030204" pitchFamily="34" charset="0"/>
              </a:rPr>
              <a:t>not</a:t>
            </a:r>
            <a:r>
              <a:rPr lang="es-ES" dirty="0">
                <a:solidFill>
                  <a:srgbClr val="000000"/>
                </a:solidFill>
                <a:latin typeface="Calibri" panose="020F0502020204030204" pitchFamily="34" charset="0"/>
                <a:cs typeface="Calibri" panose="020F0502020204030204" pitchFamily="34" charset="0"/>
              </a:rPr>
              <a:t>? </a:t>
            </a:r>
          </a:p>
          <a:p>
            <a:pPr marL="2057057" lvl="5" indent="-365760">
              <a:lnSpc>
                <a:spcPct val="100000"/>
              </a:lnSpc>
              <a:spcBef>
                <a:spcPts val="0"/>
              </a:spcBef>
              <a:buClrTx/>
              <a:buSzPct val="80000"/>
              <a:buFont typeface="Wingdings" panose="05000000000000000000" pitchFamily="2" charset="2"/>
              <a:buChar char="§"/>
            </a:pPr>
            <a:endParaRPr lang="es-ES" dirty="0">
              <a:solidFill>
                <a:srgbClr val="000000"/>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endParaRPr lang="en-US" sz="1600"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endParaRPr lang="en-US" sz="16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94071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Partial correlations – zero, first, and higher order</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96231"/>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Zero order </a:t>
            </a:r>
            <a:r>
              <a:rPr lang="en-US" dirty="0">
                <a:solidFill>
                  <a:schemeClr val="tx1"/>
                </a:solidFill>
                <a:latin typeface="Calibri" panose="020F0502020204030204" pitchFamily="34" charset="0"/>
                <a:cs typeface="Calibri" panose="020F0502020204030204" pitchFamily="34" charset="0"/>
              </a:rPr>
              <a:t>correlation is  </a:t>
            </a:r>
            <a:r>
              <a:rPr lang="en-US" b="1" dirty="0">
                <a:solidFill>
                  <a:schemeClr val="tx1"/>
                </a:solidFill>
                <a:latin typeface="Calibri" panose="020F0502020204030204" pitchFamily="34" charset="0"/>
                <a:cs typeface="Calibri" panose="020F0502020204030204" pitchFamily="34" charset="0"/>
              </a:rPr>
              <a:t>simple correlation </a:t>
            </a:r>
            <a:r>
              <a:rPr lang="en-US" dirty="0">
                <a:solidFill>
                  <a:schemeClr val="tx1"/>
                </a:solidFill>
                <a:latin typeface="Calibri" panose="020F0502020204030204" pitchFamily="34" charset="0"/>
                <a:cs typeface="Calibri" panose="020F0502020204030204" pitchFamily="34" charset="0"/>
              </a:rPr>
              <a:t>between two variables (y,x1)</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First, second, third, nth order partial correlations are when (1, 2, 3, …n variables ) are partialled out from (y,x1)</a:t>
            </a:r>
          </a:p>
          <a:p>
            <a:pPr marL="1463040" lvl="4" indent="-365760">
              <a:lnSpc>
                <a:spcPct val="100000"/>
              </a:lnSpc>
              <a:spcBef>
                <a:spcPts val="0"/>
              </a:spcBef>
              <a:spcAft>
                <a:spcPts val="0"/>
              </a:spcAft>
              <a:buClrTx/>
              <a:buSzPct val="80000"/>
              <a:buFont typeface="Courier New" panose="02070309020205020404" pitchFamily="49" charset="0"/>
              <a:buChar char="o"/>
            </a:pPr>
            <a:r>
              <a:rPr lang="es-ES" sz="1600" b="1" dirty="0">
                <a:solidFill>
                  <a:schemeClr val="tx1"/>
                </a:solidFill>
                <a:latin typeface="Calibri" panose="020F0502020204030204" pitchFamily="34" charset="0"/>
                <a:cs typeface="Calibri" panose="020F0502020204030204" pitchFamily="34" charset="0"/>
              </a:rPr>
              <a:t>𝛽</a:t>
            </a:r>
            <a:r>
              <a:rPr lang="es-ES" sz="1600" b="1" baseline="-25000" dirty="0">
                <a:solidFill>
                  <a:schemeClr val="tx1"/>
                </a:solidFill>
                <a:latin typeface="Calibri" panose="020F0502020204030204" pitchFamily="34" charset="0"/>
                <a:cs typeface="Calibri" panose="020F0502020204030204" pitchFamily="34" charset="0"/>
              </a:rPr>
              <a:t>1  </a:t>
            </a:r>
            <a:r>
              <a:rPr lang="es-ES" sz="1600" dirty="0" err="1">
                <a:solidFill>
                  <a:schemeClr val="tx1"/>
                </a:solidFill>
                <a:latin typeface="Calibri" panose="020F0502020204030204" pitchFamily="34" charset="0"/>
                <a:cs typeface="Calibri" panose="020F0502020204030204" pitchFamily="34" charset="0"/>
              </a:rPr>
              <a:t>is</a:t>
            </a:r>
            <a:r>
              <a:rPr lang="es-ES" sz="1600" dirty="0">
                <a:solidFill>
                  <a:schemeClr val="tx1"/>
                </a:solidFill>
                <a:latin typeface="Calibri" panose="020F0502020204030204" pitchFamily="34" charset="0"/>
                <a:cs typeface="Calibri" panose="020F0502020204030204" pitchFamily="34" charset="0"/>
              </a:rPr>
              <a:t> the </a:t>
            </a:r>
            <a:r>
              <a:rPr lang="es-ES" sz="1600" b="1" dirty="0">
                <a:solidFill>
                  <a:schemeClr val="tx1"/>
                </a:solidFill>
                <a:latin typeface="Calibri" panose="020F0502020204030204" pitchFamily="34" charset="0"/>
                <a:cs typeface="Calibri" panose="020F0502020204030204" pitchFamily="34" charset="0"/>
              </a:rPr>
              <a:t>first order </a:t>
            </a:r>
            <a:r>
              <a:rPr lang="es-ES" sz="1600" dirty="0">
                <a:solidFill>
                  <a:schemeClr val="tx1"/>
                </a:solidFill>
                <a:latin typeface="Calibri" panose="020F0502020204030204" pitchFamily="34" charset="0"/>
                <a:cs typeface="Calibri" panose="020F0502020204030204" pitchFamily="34" charset="0"/>
              </a:rPr>
              <a:t>partial correlation between (y, x1) in y= 𝛽</a:t>
            </a:r>
            <a:r>
              <a:rPr lang="es-ES" sz="1600" baseline="-25000" dirty="0">
                <a:solidFill>
                  <a:schemeClr val="tx1"/>
                </a:solidFill>
                <a:latin typeface="Calibri" panose="020F0502020204030204" pitchFamily="34" charset="0"/>
                <a:cs typeface="Calibri" panose="020F0502020204030204" pitchFamily="34" charset="0"/>
              </a:rPr>
              <a:t>0 </a:t>
            </a:r>
            <a:r>
              <a:rPr lang="es-ES" sz="1600" dirty="0">
                <a:solidFill>
                  <a:schemeClr val="tx1"/>
                </a:solidFill>
                <a:latin typeface="Calibri" panose="020F0502020204030204" pitchFamily="34" charset="0"/>
                <a:cs typeface="Calibri" panose="020F0502020204030204" pitchFamily="34" charset="0"/>
              </a:rPr>
              <a:t>+ </a:t>
            </a:r>
            <a:r>
              <a:rPr lang="es-ES" sz="1600" b="1" dirty="0">
                <a:solidFill>
                  <a:schemeClr val="tx1"/>
                </a:solidFill>
                <a:latin typeface="Calibri" panose="020F0502020204030204" pitchFamily="34" charset="0"/>
                <a:cs typeface="Calibri" panose="020F0502020204030204" pitchFamily="34" charset="0"/>
              </a:rPr>
              <a:t>𝛽</a:t>
            </a:r>
            <a:r>
              <a:rPr lang="es-ES" sz="1600" b="1" baseline="-25000" dirty="0">
                <a:solidFill>
                  <a:schemeClr val="tx1"/>
                </a:solidFill>
                <a:latin typeface="Calibri" panose="020F0502020204030204" pitchFamily="34" charset="0"/>
                <a:cs typeface="Calibri" panose="020F0502020204030204" pitchFamily="34" charset="0"/>
              </a:rPr>
              <a:t>1</a:t>
            </a:r>
            <a:r>
              <a:rPr lang="es-ES" sz="1600" dirty="0">
                <a:solidFill>
                  <a:schemeClr val="tx1"/>
                </a:solidFill>
                <a:latin typeface="Calibri" panose="020F0502020204030204" pitchFamily="34" charset="0"/>
                <a:cs typeface="Calibri" panose="020F0502020204030204" pitchFamily="34" charset="0"/>
              </a:rPr>
              <a:t> x1+𝛽</a:t>
            </a:r>
            <a:r>
              <a:rPr lang="es-ES" sz="1600" baseline="-25000" dirty="0">
                <a:solidFill>
                  <a:schemeClr val="tx1"/>
                </a:solidFill>
                <a:latin typeface="Calibri" panose="020F0502020204030204" pitchFamily="34" charset="0"/>
                <a:cs typeface="Calibri" panose="020F0502020204030204" pitchFamily="34" charset="0"/>
              </a:rPr>
              <a:t>2</a:t>
            </a:r>
            <a:r>
              <a:rPr lang="es-ES" sz="1600" dirty="0">
                <a:solidFill>
                  <a:schemeClr val="tx1"/>
                </a:solidFill>
                <a:latin typeface="Calibri" panose="020F0502020204030204" pitchFamily="34" charset="0"/>
                <a:cs typeface="Calibri" panose="020F0502020204030204" pitchFamily="34" charset="0"/>
              </a:rPr>
              <a:t> x2 + error </a:t>
            </a:r>
          </a:p>
          <a:p>
            <a:pPr marL="1463040" lvl="4" indent="-365760">
              <a:lnSpc>
                <a:spcPct val="100000"/>
              </a:lnSpc>
              <a:spcBef>
                <a:spcPts val="0"/>
              </a:spcBef>
              <a:spcAft>
                <a:spcPts val="0"/>
              </a:spcAft>
              <a:buClrTx/>
              <a:buSzPct val="80000"/>
              <a:buFont typeface="Courier New" panose="02070309020205020404" pitchFamily="49" charset="0"/>
              <a:buChar char="o"/>
            </a:pPr>
            <a:r>
              <a:rPr lang="es-ES" sz="1600" b="1" dirty="0">
                <a:solidFill>
                  <a:schemeClr val="tx1"/>
                </a:solidFill>
                <a:latin typeface="Calibri" panose="020F0502020204030204" pitchFamily="34" charset="0"/>
                <a:cs typeface="Calibri" panose="020F0502020204030204" pitchFamily="34" charset="0"/>
              </a:rPr>
              <a:t>𝛽</a:t>
            </a:r>
            <a:r>
              <a:rPr lang="es-ES" sz="1600" b="1" baseline="-25000" dirty="0">
                <a:solidFill>
                  <a:schemeClr val="tx1"/>
                </a:solidFill>
                <a:latin typeface="Calibri" panose="020F0502020204030204" pitchFamily="34" charset="0"/>
                <a:cs typeface="Calibri" panose="020F0502020204030204" pitchFamily="34" charset="0"/>
              </a:rPr>
              <a:t>1  </a:t>
            </a:r>
            <a:r>
              <a:rPr lang="es-ES" sz="1600" dirty="0" err="1">
                <a:solidFill>
                  <a:schemeClr val="tx1"/>
                </a:solidFill>
                <a:latin typeface="Calibri" panose="020F0502020204030204" pitchFamily="34" charset="0"/>
                <a:cs typeface="Calibri" panose="020F0502020204030204" pitchFamily="34" charset="0"/>
              </a:rPr>
              <a:t>is</a:t>
            </a:r>
            <a:r>
              <a:rPr lang="es-ES" sz="1600" dirty="0">
                <a:solidFill>
                  <a:schemeClr val="tx1"/>
                </a:solidFill>
                <a:latin typeface="Calibri" panose="020F0502020204030204" pitchFamily="34" charset="0"/>
                <a:cs typeface="Calibri" panose="020F0502020204030204" pitchFamily="34" charset="0"/>
              </a:rPr>
              <a:t> the </a:t>
            </a:r>
            <a:r>
              <a:rPr lang="es-ES" sz="1600" b="1" dirty="0">
                <a:solidFill>
                  <a:schemeClr val="tx1"/>
                </a:solidFill>
                <a:latin typeface="Calibri" panose="020F0502020204030204" pitchFamily="34" charset="0"/>
                <a:cs typeface="Calibri" panose="020F0502020204030204" pitchFamily="34" charset="0"/>
              </a:rPr>
              <a:t>second order </a:t>
            </a:r>
            <a:r>
              <a:rPr lang="es-ES" sz="1600" dirty="0">
                <a:solidFill>
                  <a:schemeClr val="tx1"/>
                </a:solidFill>
                <a:latin typeface="Calibri" panose="020F0502020204030204" pitchFamily="34" charset="0"/>
                <a:cs typeface="Calibri" panose="020F0502020204030204" pitchFamily="34" charset="0"/>
              </a:rPr>
              <a:t>partial correlation between (y, x1) in y= 𝛽</a:t>
            </a:r>
            <a:r>
              <a:rPr lang="es-ES" sz="1600" baseline="-25000" dirty="0">
                <a:solidFill>
                  <a:schemeClr val="tx1"/>
                </a:solidFill>
                <a:latin typeface="Calibri" panose="020F0502020204030204" pitchFamily="34" charset="0"/>
                <a:cs typeface="Calibri" panose="020F0502020204030204" pitchFamily="34" charset="0"/>
              </a:rPr>
              <a:t>0 </a:t>
            </a:r>
            <a:r>
              <a:rPr lang="es-ES" sz="1600" dirty="0">
                <a:solidFill>
                  <a:schemeClr val="tx1"/>
                </a:solidFill>
                <a:latin typeface="Calibri" panose="020F0502020204030204" pitchFamily="34" charset="0"/>
                <a:cs typeface="Calibri" panose="020F0502020204030204" pitchFamily="34" charset="0"/>
              </a:rPr>
              <a:t>+ </a:t>
            </a:r>
            <a:r>
              <a:rPr lang="es-ES" sz="1600" b="1" dirty="0">
                <a:solidFill>
                  <a:schemeClr val="tx1"/>
                </a:solidFill>
                <a:latin typeface="Calibri" panose="020F0502020204030204" pitchFamily="34" charset="0"/>
                <a:cs typeface="Calibri" panose="020F0502020204030204" pitchFamily="34" charset="0"/>
              </a:rPr>
              <a:t>𝛽</a:t>
            </a:r>
            <a:r>
              <a:rPr lang="es-ES" sz="1600" b="1" baseline="-25000" dirty="0">
                <a:solidFill>
                  <a:schemeClr val="tx1"/>
                </a:solidFill>
                <a:latin typeface="Calibri" panose="020F0502020204030204" pitchFamily="34" charset="0"/>
                <a:cs typeface="Calibri" panose="020F0502020204030204" pitchFamily="34" charset="0"/>
              </a:rPr>
              <a:t>1</a:t>
            </a:r>
            <a:r>
              <a:rPr lang="es-ES" sz="1600" dirty="0">
                <a:solidFill>
                  <a:schemeClr val="tx1"/>
                </a:solidFill>
                <a:latin typeface="Calibri" panose="020F0502020204030204" pitchFamily="34" charset="0"/>
                <a:cs typeface="Calibri" panose="020F0502020204030204" pitchFamily="34" charset="0"/>
              </a:rPr>
              <a:t> x1+𝛽</a:t>
            </a:r>
            <a:r>
              <a:rPr lang="es-ES" sz="1600" baseline="-25000" dirty="0">
                <a:solidFill>
                  <a:schemeClr val="tx1"/>
                </a:solidFill>
                <a:latin typeface="Calibri" panose="020F0502020204030204" pitchFamily="34" charset="0"/>
                <a:cs typeface="Calibri" panose="020F0502020204030204" pitchFamily="34" charset="0"/>
              </a:rPr>
              <a:t>2</a:t>
            </a:r>
            <a:r>
              <a:rPr lang="es-ES" sz="1600" dirty="0">
                <a:solidFill>
                  <a:schemeClr val="tx1"/>
                </a:solidFill>
                <a:latin typeface="Calibri" panose="020F0502020204030204" pitchFamily="34" charset="0"/>
                <a:cs typeface="Calibri" panose="020F0502020204030204" pitchFamily="34" charset="0"/>
              </a:rPr>
              <a:t> x2 + 𝛽</a:t>
            </a:r>
            <a:r>
              <a:rPr lang="es-ES" sz="1600" baseline="-25000" dirty="0">
                <a:solidFill>
                  <a:schemeClr val="tx1"/>
                </a:solidFill>
                <a:latin typeface="Calibri" panose="020F0502020204030204" pitchFamily="34" charset="0"/>
                <a:cs typeface="Calibri" panose="020F0502020204030204" pitchFamily="34" charset="0"/>
              </a:rPr>
              <a:t>3</a:t>
            </a:r>
            <a:r>
              <a:rPr lang="es-ES" sz="1600" dirty="0">
                <a:solidFill>
                  <a:schemeClr val="tx1"/>
                </a:solidFill>
                <a:latin typeface="Calibri" panose="020F0502020204030204" pitchFamily="34" charset="0"/>
                <a:cs typeface="Calibri" panose="020F0502020204030204" pitchFamily="34" charset="0"/>
              </a:rPr>
              <a:t> x3 + error </a:t>
            </a:r>
          </a:p>
          <a:p>
            <a:pPr marL="1463040" lvl="4" indent="-365760">
              <a:lnSpc>
                <a:spcPct val="100000"/>
              </a:lnSpc>
              <a:spcBef>
                <a:spcPts val="0"/>
              </a:spcBef>
              <a:spcAft>
                <a:spcPts val="0"/>
              </a:spcAft>
              <a:buClrTx/>
              <a:buSzPct val="80000"/>
              <a:buFont typeface="Courier New" panose="02070309020205020404" pitchFamily="49" charset="0"/>
              <a:buChar char="o"/>
            </a:pPr>
            <a:endParaRPr lang="es-ES" sz="1600" dirty="0">
              <a:solidFill>
                <a:schemeClr val="tx1"/>
              </a:solidFill>
              <a:latin typeface="Calibri" panose="020F0502020204030204" pitchFamily="34" charset="0"/>
              <a:cs typeface="Calibri" panose="020F0502020204030204" pitchFamily="34" charset="0"/>
            </a:endParaRPr>
          </a:p>
          <a:p>
            <a:pPr marL="1463040" lvl="4" indent="-365760">
              <a:lnSpc>
                <a:spcPct val="100000"/>
              </a:lnSpc>
              <a:spcBef>
                <a:spcPts val="0"/>
              </a:spcBef>
              <a:spcAft>
                <a:spcPts val="0"/>
              </a:spcAft>
              <a:buClrTx/>
              <a:buSzPct val="80000"/>
              <a:buFont typeface="Courier New" panose="02070309020205020404" pitchFamily="49" charset="0"/>
              <a:buChar char="o"/>
            </a:pPr>
            <a:r>
              <a:rPr lang="es-ES" sz="1600" b="1" dirty="0">
                <a:solidFill>
                  <a:schemeClr val="tx1"/>
                </a:solidFill>
                <a:latin typeface="Calibri" panose="020F0502020204030204" pitchFamily="34" charset="0"/>
                <a:cs typeface="Calibri" panose="020F0502020204030204" pitchFamily="34" charset="0"/>
              </a:rPr>
              <a:t>𝛽</a:t>
            </a:r>
            <a:r>
              <a:rPr lang="es-ES" sz="1600" b="1" baseline="-25000" dirty="0">
                <a:solidFill>
                  <a:schemeClr val="tx1"/>
                </a:solidFill>
                <a:latin typeface="Calibri" panose="020F0502020204030204" pitchFamily="34" charset="0"/>
                <a:cs typeface="Calibri" panose="020F0502020204030204" pitchFamily="34" charset="0"/>
              </a:rPr>
              <a:t>1  </a:t>
            </a:r>
            <a:r>
              <a:rPr lang="es-ES" sz="1600" dirty="0" err="1">
                <a:solidFill>
                  <a:schemeClr val="tx1"/>
                </a:solidFill>
                <a:latin typeface="Calibri" panose="020F0502020204030204" pitchFamily="34" charset="0"/>
                <a:cs typeface="Calibri" panose="020F0502020204030204" pitchFamily="34" charset="0"/>
              </a:rPr>
              <a:t>is</a:t>
            </a:r>
            <a:r>
              <a:rPr lang="es-ES" sz="1600" dirty="0">
                <a:solidFill>
                  <a:schemeClr val="tx1"/>
                </a:solidFill>
                <a:latin typeface="Calibri" panose="020F0502020204030204" pitchFamily="34" charset="0"/>
                <a:cs typeface="Calibri" panose="020F0502020204030204" pitchFamily="34" charset="0"/>
              </a:rPr>
              <a:t> </a:t>
            </a:r>
            <a:r>
              <a:rPr lang="es-ES" sz="1600" b="1" dirty="0" err="1">
                <a:solidFill>
                  <a:schemeClr val="tx1"/>
                </a:solidFill>
                <a:latin typeface="Calibri" panose="020F0502020204030204" pitchFamily="34" charset="0"/>
                <a:cs typeface="Calibri" panose="020F0502020204030204" pitchFamily="34" charset="0"/>
              </a:rPr>
              <a:t>nth</a:t>
            </a:r>
            <a:r>
              <a:rPr lang="es-ES" sz="1600" b="1" dirty="0">
                <a:solidFill>
                  <a:schemeClr val="tx1"/>
                </a:solidFill>
                <a:latin typeface="Calibri" panose="020F0502020204030204" pitchFamily="34" charset="0"/>
                <a:cs typeface="Calibri" panose="020F0502020204030204" pitchFamily="34" charset="0"/>
              </a:rPr>
              <a:t> order partial </a:t>
            </a:r>
            <a:r>
              <a:rPr lang="es-ES" sz="1600" dirty="0">
                <a:solidFill>
                  <a:schemeClr val="tx1"/>
                </a:solidFill>
                <a:latin typeface="Calibri" panose="020F0502020204030204" pitchFamily="34" charset="0"/>
                <a:cs typeface="Calibri" panose="020F0502020204030204" pitchFamily="34" charset="0"/>
              </a:rPr>
              <a:t>correlation between (y, x1) in y= 𝛽</a:t>
            </a:r>
            <a:r>
              <a:rPr lang="es-ES" sz="1600" baseline="-25000" dirty="0">
                <a:solidFill>
                  <a:schemeClr val="tx1"/>
                </a:solidFill>
                <a:latin typeface="Calibri" panose="020F0502020204030204" pitchFamily="34" charset="0"/>
                <a:cs typeface="Calibri" panose="020F0502020204030204" pitchFamily="34" charset="0"/>
              </a:rPr>
              <a:t>0 </a:t>
            </a:r>
            <a:r>
              <a:rPr lang="es-ES" sz="1600" dirty="0">
                <a:solidFill>
                  <a:schemeClr val="tx1"/>
                </a:solidFill>
                <a:latin typeface="Calibri" panose="020F0502020204030204" pitchFamily="34" charset="0"/>
                <a:cs typeface="Calibri" panose="020F0502020204030204" pitchFamily="34" charset="0"/>
              </a:rPr>
              <a:t>+ </a:t>
            </a:r>
            <a:r>
              <a:rPr lang="es-ES" sz="1600" b="1" dirty="0">
                <a:solidFill>
                  <a:schemeClr val="tx1"/>
                </a:solidFill>
                <a:latin typeface="Calibri" panose="020F0502020204030204" pitchFamily="34" charset="0"/>
                <a:cs typeface="Calibri" panose="020F0502020204030204" pitchFamily="34" charset="0"/>
              </a:rPr>
              <a:t>𝛽</a:t>
            </a:r>
            <a:r>
              <a:rPr lang="es-ES" sz="1600" b="1" baseline="-25000" dirty="0">
                <a:solidFill>
                  <a:schemeClr val="tx1"/>
                </a:solidFill>
                <a:latin typeface="Calibri" panose="020F0502020204030204" pitchFamily="34" charset="0"/>
                <a:cs typeface="Calibri" panose="020F0502020204030204" pitchFamily="34" charset="0"/>
              </a:rPr>
              <a:t>1</a:t>
            </a:r>
            <a:r>
              <a:rPr lang="es-ES" sz="1600" dirty="0">
                <a:solidFill>
                  <a:schemeClr val="tx1"/>
                </a:solidFill>
                <a:latin typeface="Calibri" panose="020F0502020204030204" pitchFamily="34" charset="0"/>
                <a:cs typeface="Calibri" panose="020F0502020204030204" pitchFamily="34" charset="0"/>
              </a:rPr>
              <a:t> x1+𝛽</a:t>
            </a:r>
            <a:r>
              <a:rPr lang="es-ES" sz="1600" baseline="-25000" dirty="0">
                <a:solidFill>
                  <a:schemeClr val="tx1"/>
                </a:solidFill>
                <a:latin typeface="Calibri" panose="020F0502020204030204" pitchFamily="34" charset="0"/>
                <a:cs typeface="Calibri" panose="020F0502020204030204" pitchFamily="34" charset="0"/>
              </a:rPr>
              <a:t>2</a:t>
            </a:r>
            <a:r>
              <a:rPr lang="es-ES" sz="1600" dirty="0">
                <a:solidFill>
                  <a:schemeClr val="tx1"/>
                </a:solidFill>
                <a:latin typeface="Calibri" panose="020F0502020204030204" pitchFamily="34" charset="0"/>
                <a:cs typeface="Calibri" panose="020F0502020204030204" pitchFamily="34" charset="0"/>
              </a:rPr>
              <a:t> x2 + 𝛽</a:t>
            </a:r>
            <a:r>
              <a:rPr lang="es-ES" sz="1600" baseline="-25000" dirty="0">
                <a:solidFill>
                  <a:schemeClr val="tx1"/>
                </a:solidFill>
                <a:latin typeface="Calibri" panose="020F0502020204030204" pitchFamily="34" charset="0"/>
                <a:cs typeface="Calibri" panose="020F0502020204030204" pitchFamily="34" charset="0"/>
              </a:rPr>
              <a:t>3</a:t>
            </a:r>
            <a:r>
              <a:rPr lang="es-ES" sz="1600" dirty="0">
                <a:solidFill>
                  <a:schemeClr val="tx1"/>
                </a:solidFill>
                <a:latin typeface="Calibri" panose="020F0502020204030204" pitchFamily="34" charset="0"/>
                <a:cs typeface="Calibri" panose="020F0502020204030204" pitchFamily="34" charset="0"/>
              </a:rPr>
              <a:t> x3 + …+ 𝛽</a:t>
            </a:r>
            <a:r>
              <a:rPr lang="es-ES" sz="1600" baseline="-25000" dirty="0">
                <a:solidFill>
                  <a:schemeClr val="tx1"/>
                </a:solidFill>
                <a:latin typeface="Calibri" panose="020F0502020204030204" pitchFamily="34" charset="0"/>
                <a:cs typeface="Calibri" panose="020F0502020204030204" pitchFamily="34" charset="0"/>
              </a:rPr>
              <a:t>n+1</a:t>
            </a:r>
            <a:r>
              <a:rPr lang="es-ES" sz="1600" dirty="0">
                <a:solidFill>
                  <a:schemeClr val="tx1"/>
                </a:solidFill>
                <a:latin typeface="Calibri" panose="020F0502020204030204" pitchFamily="34" charset="0"/>
                <a:cs typeface="Calibri" panose="020F0502020204030204" pitchFamily="34" charset="0"/>
              </a:rPr>
              <a:t> x</a:t>
            </a:r>
            <a:r>
              <a:rPr lang="es-ES" sz="1600" baseline="-25000" dirty="0">
                <a:solidFill>
                  <a:schemeClr val="tx1"/>
                </a:solidFill>
                <a:latin typeface="Calibri" panose="020F0502020204030204" pitchFamily="34" charset="0"/>
                <a:cs typeface="Calibri" panose="020F0502020204030204" pitchFamily="34" charset="0"/>
              </a:rPr>
              <a:t>n+1</a:t>
            </a:r>
            <a:r>
              <a:rPr lang="es-ES" sz="1600" dirty="0">
                <a:solidFill>
                  <a:schemeClr val="tx1"/>
                </a:solidFill>
                <a:latin typeface="Calibri" panose="020F0502020204030204" pitchFamily="34" charset="0"/>
                <a:cs typeface="Calibri" panose="020F0502020204030204" pitchFamily="34" charset="0"/>
              </a:rPr>
              <a:t> + error </a:t>
            </a:r>
          </a:p>
          <a:p>
            <a:pPr marL="1463040" lvl="4" indent="-365760">
              <a:lnSpc>
                <a:spcPct val="100000"/>
              </a:lnSpc>
              <a:spcBef>
                <a:spcPts val="0"/>
              </a:spcBef>
              <a:spcAft>
                <a:spcPts val="0"/>
              </a:spcAft>
              <a:buClrTx/>
              <a:buSzPct val="100000"/>
              <a:buFont typeface="Courier New" panose="02070309020205020404" pitchFamily="49" charset="0"/>
              <a:buChar char="o"/>
            </a:pPr>
            <a:endParaRPr lang="es-ES" sz="18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Nth order partial correlation is when n variables are partialled out from (y,x1)</a:t>
            </a: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chemeClr val="tx1"/>
              </a:solidFill>
              <a:latin typeface="Calibri" panose="020F0502020204030204" pitchFamily="34" charset="0"/>
              <a:cs typeface="Calibri" panose="020F0502020204030204" pitchFamily="34" charset="0"/>
            </a:endParaRPr>
          </a:p>
          <a:p>
            <a:pPr marL="548640" lvl="1" indent="0">
              <a:lnSpc>
                <a:spcPct val="100000"/>
              </a:lnSpc>
              <a:spcBef>
                <a:spcPts val="0"/>
              </a:spcBef>
              <a:spcAft>
                <a:spcPts val="0"/>
              </a:spcAft>
              <a:buClrTx/>
              <a:buSzPct val="100000"/>
              <a:buNone/>
            </a:pPr>
            <a:r>
              <a:rPr lang="en-US" sz="2400" b="1" dirty="0">
                <a:solidFill>
                  <a:schemeClr val="tx1"/>
                </a:solidFill>
                <a:latin typeface="Calibri" panose="020F0502020204030204" pitchFamily="34" charset="0"/>
                <a:cs typeface="Calibri" panose="020F0502020204030204" pitchFamily="34" charset="0"/>
              </a:rPr>
              <a:t>Linear regression coefficients </a:t>
            </a:r>
            <a:r>
              <a:rPr lang="en-US" sz="2400" dirty="0">
                <a:solidFill>
                  <a:schemeClr val="tx1"/>
                </a:solidFill>
                <a:latin typeface="Calibri" panose="020F0502020204030204" pitchFamily="34" charset="0"/>
                <a:cs typeface="Calibri" panose="020F0502020204030204" pitchFamily="34" charset="0"/>
              </a:rPr>
              <a:t>are also called </a:t>
            </a:r>
            <a:r>
              <a:rPr lang="en-US" sz="2400" b="1" dirty="0">
                <a:solidFill>
                  <a:schemeClr val="tx1"/>
                </a:solidFill>
                <a:latin typeface="Calibri" panose="020F0502020204030204" pitchFamily="34" charset="0"/>
                <a:cs typeface="Calibri" panose="020F0502020204030204" pitchFamily="34" charset="0"/>
              </a:rPr>
              <a:t>partial correlation </a:t>
            </a:r>
            <a:r>
              <a:rPr lang="en-US" sz="2400" dirty="0">
                <a:solidFill>
                  <a:schemeClr val="tx1"/>
                </a:solidFill>
                <a:latin typeface="Calibri" panose="020F0502020204030204" pitchFamily="34" charset="0"/>
                <a:cs typeface="Calibri" panose="020F0502020204030204" pitchFamily="34" charset="0"/>
              </a:rPr>
              <a:t>coefficients!</a:t>
            </a:r>
          </a:p>
          <a:p>
            <a:pPr marL="2057057" lvl="5" indent="-365760">
              <a:lnSpc>
                <a:spcPct val="100000"/>
              </a:lnSpc>
              <a:spcBef>
                <a:spcPts val="0"/>
              </a:spcBef>
              <a:buClrTx/>
              <a:buSzPct val="80000"/>
              <a:buFont typeface="Wingdings" panose="05000000000000000000" pitchFamily="2" charset="2"/>
              <a:buChar char="§"/>
            </a:pPr>
            <a:endParaRPr lang="es-ES" dirty="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1102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Partial correlations – without linear regression</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1"/>
            <a:ext cx="10058400" cy="1522106"/>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We do not need regression to calculate partial correlation between two variables</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Show the formula below is same as the regression coefficient with two independent variables  </a:t>
            </a:r>
          </a:p>
          <a:p>
            <a:pPr marL="1706865" lvl="3" indent="-365760">
              <a:lnSpc>
                <a:spcPct val="100000"/>
              </a:lnSpc>
              <a:spcBef>
                <a:spcPts val="0"/>
              </a:spcBef>
              <a:buClrTx/>
              <a:buSzPct val="80000"/>
              <a:buFont typeface="Courier New" panose="02070309020205020404" pitchFamily="49" charset="0"/>
              <a:buChar char="o"/>
            </a:pPr>
            <a:r>
              <a:rPr lang="es-ES" sz="1600" dirty="0">
                <a:solidFill>
                  <a:srgbClr val="000000"/>
                </a:solidFill>
                <a:latin typeface="Calibri" panose="020F0502020204030204" pitchFamily="34" charset="0"/>
                <a:cs typeface="Calibri" panose="020F0502020204030204" pitchFamily="34" charset="0"/>
              </a:rPr>
              <a:t>y= 𝛽</a:t>
            </a:r>
            <a:r>
              <a:rPr lang="es-ES" sz="1600" baseline="-25000" dirty="0">
                <a:solidFill>
                  <a:srgbClr val="000000"/>
                </a:solidFill>
                <a:latin typeface="Calibri" panose="020F0502020204030204" pitchFamily="34" charset="0"/>
                <a:cs typeface="Calibri" panose="020F0502020204030204" pitchFamily="34" charset="0"/>
              </a:rPr>
              <a:t>0 </a:t>
            </a:r>
            <a:r>
              <a:rPr lang="es-ES" sz="1600" dirty="0">
                <a:solidFill>
                  <a:srgbClr val="000000"/>
                </a:solidFill>
                <a:latin typeface="Calibri" panose="020F0502020204030204" pitchFamily="34" charset="0"/>
                <a:cs typeface="Calibri" panose="020F0502020204030204" pitchFamily="34" charset="0"/>
              </a:rPr>
              <a:t>+ </a:t>
            </a:r>
            <a:r>
              <a:rPr lang="es-ES" sz="1600" b="1" dirty="0">
                <a:solidFill>
                  <a:srgbClr val="000000"/>
                </a:solidFill>
                <a:latin typeface="Calibri" panose="020F0502020204030204" pitchFamily="34" charset="0"/>
                <a:cs typeface="Calibri" panose="020F0502020204030204" pitchFamily="34" charset="0"/>
              </a:rPr>
              <a:t>𝛽</a:t>
            </a:r>
            <a:r>
              <a:rPr lang="es-ES" sz="1600" b="1" baseline="-25000" dirty="0">
                <a:solidFill>
                  <a:srgbClr val="000000"/>
                </a:solidFill>
                <a:latin typeface="Calibri" panose="020F0502020204030204" pitchFamily="34" charset="0"/>
                <a:cs typeface="Calibri" panose="020F0502020204030204" pitchFamily="34" charset="0"/>
              </a:rPr>
              <a:t>1</a:t>
            </a:r>
            <a:r>
              <a:rPr lang="es-ES" sz="1600" dirty="0">
                <a:solidFill>
                  <a:srgbClr val="000000"/>
                </a:solidFill>
                <a:latin typeface="Calibri" panose="020F0502020204030204" pitchFamily="34" charset="0"/>
                <a:cs typeface="Calibri" panose="020F0502020204030204" pitchFamily="34" charset="0"/>
              </a:rPr>
              <a:t> x1+𝛽</a:t>
            </a:r>
            <a:r>
              <a:rPr lang="es-ES" sz="1600" baseline="-25000" dirty="0">
                <a:solidFill>
                  <a:srgbClr val="000000"/>
                </a:solidFill>
                <a:latin typeface="Calibri" panose="020F0502020204030204" pitchFamily="34" charset="0"/>
                <a:cs typeface="Calibri" panose="020F0502020204030204" pitchFamily="34" charset="0"/>
              </a:rPr>
              <a:t>2</a:t>
            </a:r>
            <a:r>
              <a:rPr lang="es-ES" sz="1600" dirty="0">
                <a:solidFill>
                  <a:srgbClr val="000000"/>
                </a:solidFill>
                <a:latin typeface="Calibri" panose="020F0502020204030204" pitchFamily="34" charset="0"/>
                <a:cs typeface="Calibri" panose="020F0502020204030204" pitchFamily="34" charset="0"/>
              </a:rPr>
              <a:t> x2 + error </a:t>
            </a:r>
            <a:endParaRPr lang="en-US" sz="2000" dirty="0">
              <a:solidFill>
                <a:schemeClr val="tx1"/>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5" name="Rectangle 4"/>
              <p:cNvSpPr/>
              <p:nvPr/>
            </p:nvSpPr>
            <p:spPr>
              <a:xfrm>
                <a:off x="3317726" y="3749429"/>
                <a:ext cx="3649131" cy="679417"/>
              </a:xfrm>
              <a:prstGeom prst="rect">
                <a:avLst/>
              </a:prstGeom>
            </p:spPr>
            <p:txBody>
              <a:bodyPr wrap="square">
                <a:spAutoFit/>
              </a:bodyPr>
              <a:lstStyle/>
              <a:p>
                <a:r>
                  <a:rPr lang="es-ES" sz="2400" b="1" dirty="0">
                    <a:solidFill>
                      <a:srgbClr val="000000"/>
                    </a:solidFill>
                    <a:latin typeface="Calibri" panose="020F0502020204030204" pitchFamily="34" charset="0"/>
                    <a:cs typeface="Calibri" panose="020F0502020204030204" pitchFamily="34" charset="0"/>
                  </a:rPr>
                  <a:t>𝛽</a:t>
                </a:r>
                <a:r>
                  <a:rPr lang="es-ES" sz="2400" b="1" baseline="-25000" dirty="0">
                    <a:solidFill>
                      <a:srgbClr val="000000"/>
                    </a:solidFill>
                    <a:latin typeface="Calibri" panose="020F0502020204030204" pitchFamily="34" charset="0"/>
                    <a:cs typeface="Calibri" panose="020F0502020204030204" pitchFamily="34" charset="0"/>
                  </a:rPr>
                  <a:t>1</a:t>
                </a:r>
                <a:r>
                  <a:rPr lang="es-ES" sz="2400" b="1" dirty="0">
                    <a:solidFill>
                      <a:srgbClr val="000000"/>
                    </a:solidFill>
                    <a:latin typeface="Calibri" panose="020F0502020204030204" pitchFamily="34" charset="0"/>
                    <a:cs typeface="Calibri" panose="020F0502020204030204" pitchFamily="34" charset="0"/>
                  </a:rPr>
                  <a:t> = </a:t>
                </a:r>
                <a14:m>
                  <m:oMath xmlns:m="http://schemas.openxmlformats.org/officeDocument/2006/math">
                    <m:f>
                      <m:fPr>
                        <m:ctrlPr>
                          <a:rPr lang="es-ES" sz="2400" b="1" i="1" dirty="0" smtClean="0">
                            <a:solidFill>
                              <a:srgbClr val="000000"/>
                            </a:solidFill>
                            <a:latin typeface="Cambria Math" panose="02040503050406030204" pitchFamily="18" charset="0"/>
                            <a:cs typeface="Calibri" panose="020F0502020204030204" pitchFamily="34" charset="0"/>
                          </a:rPr>
                        </m:ctrlPr>
                      </m:fPr>
                      <m:num>
                        <m:r>
                          <a:rPr lang="es-ES" sz="2400" b="1" i="1" dirty="0">
                            <a:solidFill>
                              <a:srgbClr val="000000"/>
                            </a:solidFill>
                            <a:latin typeface="Cambria Math" panose="02040503050406030204" pitchFamily="18" charset="0"/>
                            <a:cs typeface="Calibri" panose="020F0502020204030204" pitchFamily="34" charset="0"/>
                          </a:rPr>
                          <m:t>𝒓</m:t>
                        </m:r>
                        <m:r>
                          <a:rPr lang="es-ES" sz="2400" b="1" i="1" baseline="-25000" dirty="0" err="1">
                            <a:solidFill>
                              <a:srgbClr val="000000"/>
                            </a:solidFill>
                            <a:latin typeface="Cambria Math" panose="02040503050406030204" pitchFamily="18" charset="0"/>
                            <a:cs typeface="Calibri" panose="020F0502020204030204" pitchFamily="34" charset="0"/>
                          </a:rPr>
                          <m:t>𝒚</m:t>
                        </m:r>
                        <m:r>
                          <a:rPr lang="en-US" sz="2400" b="1" i="1" baseline="-25000" dirty="0" smtClean="0">
                            <a:solidFill>
                              <a:srgbClr val="000000"/>
                            </a:solidFill>
                            <a:latin typeface="Cambria Math" panose="02040503050406030204" pitchFamily="18" charset="0"/>
                            <a:cs typeface="Calibri" panose="020F0502020204030204" pitchFamily="34" charset="0"/>
                          </a:rPr>
                          <m:t> </m:t>
                        </m:r>
                        <m:r>
                          <a:rPr lang="es-ES" sz="2400" b="1" i="1" baseline="-25000" dirty="0" err="1">
                            <a:solidFill>
                              <a:srgbClr val="000000"/>
                            </a:solidFill>
                            <a:latin typeface="Cambria Math" panose="02040503050406030204" pitchFamily="18" charset="0"/>
                            <a:cs typeface="Calibri" panose="020F0502020204030204" pitchFamily="34" charset="0"/>
                          </a:rPr>
                          <m:t>𝒙</m:t>
                        </m:r>
                        <m:r>
                          <a:rPr lang="es-ES" sz="2400" b="1" i="1" baseline="-25000" dirty="0" err="1">
                            <a:solidFill>
                              <a:srgbClr val="000000"/>
                            </a:solidFill>
                            <a:latin typeface="Cambria Math" panose="02040503050406030204" pitchFamily="18" charset="0"/>
                            <a:cs typeface="Calibri" panose="020F0502020204030204" pitchFamily="34" charset="0"/>
                          </a:rPr>
                          <m:t>𝟏</m:t>
                        </m:r>
                        <m:r>
                          <a:rPr lang="es-ES" sz="2400" b="1" i="1" dirty="0" err="1">
                            <a:solidFill>
                              <a:srgbClr val="000000"/>
                            </a:solidFill>
                            <a:latin typeface="Cambria Math" panose="02040503050406030204" pitchFamily="18" charset="0"/>
                            <a:cs typeface="Calibri" panose="020F0502020204030204" pitchFamily="34" charset="0"/>
                          </a:rPr>
                          <m:t>−</m:t>
                        </m:r>
                        <m:r>
                          <a:rPr lang="en-US" sz="2400" b="1" i="1" dirty="0" smtClean="0">
                            <a:solidFill>
                              <a:srgbClr val="000000"/>
                            </a:solidFill>
                            <a:latin typeface="Cambria Math" panose="02040503050406030204" pitchFamily="18" charset="0"/>
                            <a:cs typeface="Calibri" panose="020F0502020204030204" pitchFamily="34" charset="0"/>
                          </a:rPr>
                          <m:t> </m:t>
                        </m:r>
                        <m:r>
                          <a:rPr lang="es-ES" sz="2400" b="1" i="1" dirty="0" err="1">
                            <a:solidFill>
                              <a:srgbClr val="000000"/>
                            </a:solidFill>
                            <a:latin typeface="Cambria Math" panose="02040503050406030204" pitchFamily="18" charset="0"/>
                            <a:cs typeface="Calibri" panose="020F0502020204030204" pitchFamily="34" charset="0"/>
                          </a:rPr>
                          <m:t>𝒓</m:t>
                        </m:r>
                        <m:r>
                          <a:rPr lang="es-ES" sz="2400" b="1" i="1" baseline="-25000" dirty="0" err="1">
                            <a:solidFill>
                              <a:srgbClr val="000000"/>
                            </a:solidFill>
                            <a:latin typeface="Cambria Math" panose="02040503050406030204" pitchFamily="18" charset="0"/>
                            <a:cs typeface="Calibri" panose="020F0502020204030204" pitchFamily="34" charset="0"/>
                          </a:rPr>
                          <m:t>,</m:t>
                        </m:r>
                        <m:r>
                          <a:rPr lang="en-US" sz="2400" b="1" i="1" baseline="-25000" dirty="0" smtClean="0">
                            <a:solidFill>
                              <a:srgbClr val="000000"/>
                            </a:solidFill>
                            <a:latin typeface="Cambria Math" panose="02040503050406030204" pitchFamily="18" charset="0"/>
                            <a:cs typeface="Calibri" panose="020F0502020204030204" pitchFamily="34" charset="0"/>
                          </a:rPr>
                          <m:t>𝒚</m:t>
                        </m:r>
                        <m:r>
                          <a:rPr lang="en-US" sz="2400" b="1" i="1" baseline="-25000" dirty="0" smtClean="0">
                            <a:solidFill>
                              <a:srgbClr val="000000"/>
                            </a:solidFill>
                            <a:latin typeface="Cambria Math" panose="02040503050406030204" pitchFamily="18" charset="0"/>
                            <a:cs typeface="Calibri" panose="020F0502020204030204" pitchFamily="34" charset="0"/>
                          </a:rPr>
                          <m:t>,</m:t>
                        </m:r>
                        <m:r>
                          <a:rPr lang="es-ES" sz="2400" b="1" i="1" baseline="-25000" dirty="0" err="1">
                            <a:solidFill>
                              <a:srgbClr val="000000"/>
                            </a:solidFill>
                            <a:latin typeface="Cambria Math" panose="02040503050406030204" pitchFamily="18" charset="0"/>
                            <a:cs typeface="Calibri" panose="020F0502020204030204" pitchFamily="34" charset="0"/>
                          </a:rPr>
                          <m:t>𝒙</m:t>
                        </m:r>
                        <m:r>
                          <a:rPr lang="es-ES" sz="2400" b="1" i="1" baseline="-25000" dirty="0" err="1">
                            <a:solidFill>
                              <a:srgbClr val="000000"/>
                            </a:solidFill>
                            <a:latin typeface="Cambria Math" panose="02040503050406030204" pitchFamily="18" charset="0"/>
                            <a:cs typeface="Calibri" panose="020F0502020204030204" pitchFamily="34" charset="0"/>
                          </a:rPr>
                          <m:t>𝟐</m:t>
                        </m:r>
                        <m:r>
                          <a:rPr lang="es-ES" sz="2400" b="1" i="1" dirty="0">
                            <a:solidFill>
                              <a:srgbClr val="000000"/>
                            </a:solidFill>
                            <a:latin typeface="Cambria Math" panose="02040503050406030204" pitchFamily="18" charset="0"/>
                            <a:cs typeface="Calibri" panose="020F0502020204030204" pitchFamily="34" charset="0"/>
                          </a:rPr>
                          <m:t>∗</m:t>
                        </m:r>
                        <m:r>
                          <a:rPr lang="en-US" sz="2400" b="1" i="1" dirty="0" smtClean="0">
                            <a:solidFill>
                              <a:srgbClr val="000000"/>
                            </a:solidFill>
                            <a:latin typeface="Cambria Math" panose="02040503050406030204" pitchFamily="18" charset="0"/>
                            <a:cs typeface="Calibri" panose="020F0502020204030204" pitchFamily="34" charset="0"/>
                          </a:rPr>
                          <m:t> </m:t>
                        </m:r>
                        <m:r>
                          <a:rPr lang="es-ES" sz="2400" b="1" i="1" dirty="0" err="1">
                            <a:solidFill>
                              <a:srgbClr val="000000"/>
                            </a:solidFill>
                            <a:latin typeface="Cambria Math" panose="02040503050406030204" pitchFamily="18" charset="0"/>
                            <a:cs typeface="Calibri" panose="020F0502020204030204" pitchFamily="34" charset="0"/>
                          </a:rPr>
                          <m:t>𝒓</m:t>
                        </m:r>
                        <m:r>
                          <a:rPr lang="es-ES" sz="2400" b="1" i="1" baseline="-25000" dirty="0" err="1">
                            <a:solidFill>
                              <a:srgbClr val="000000"/>
                            </a:solidFill>
                            <a:latin typeface="Cambria Math" panose="02040503050406030204" pitchFamily="18" charset="0"/>
                            <a:cs typeface="Calibri" panose="020F0502020204030204" pitchFamily="34" charset="0"/>
                          </a:rPr>
                          <m:t>𝒙</m:t>
                        </m:r>
                        <m:r>
                          <a:rPr lang="es-ES" sz="2400" b="1" i="1" baseline="-25000" dirty="0" err="1">
                            <a:solidFill>
                              <a:srgbClr val="000000"/>
                            </a:solidFill>
                            <a:latin typeface="Cambria Math" panose="02040503050406030204" pitchFamily="18" charset="0"/>
                            <a:cs typeface="Calibri" panose="020F0502020204030204" pitchFamily="34" charset="0"/>
                          </a:rPr>
                          <m:t>𝟏</m:t>
                        </m:r>
                        <m:r>
                          <a:rPr lang="en-US" sz="2400" b="1" i="1" baseline="-25000" dirty="0" smtClean="0">
                            <a:solidFill>
                              <a:srgbClr val="000000"/>
                            </a:solidFill>
                            <a:latin typeface="Cambria Math" panose="02040503050406030204" pitchFamily="18" charset="0"/>
                            <a:cs typeface="Calibri" panose="020F0502020204030204" pitchFamily="34" charset="0"/>
                          </a:rPr>
                          <m:t> </m:t>
                        </m:r>
                        <m:r>
                          <a:rPr lang="es-ES" sz="2400" b="1" i="1" baseline="-25000" dirty="0" err="1">
                            <a:solidFill>
                              <a:srgbClr val="000000"/>
                            </a:solidFill>
                            <a:latin typeface="Cambria Math" panose="02040503050406030204" pitchFamily="18" charset="0"/>
                            <a:cs typeface="Calibri" panose="020F0502020204030204" pitchFamily="34" charset="0"/>
                          </a:rPr>
                          <m:t>𝒙</m:t>
                        </m:r>
                        <m:r>
                          <a:rPr lang="en-US" sz="2400" b="1" i="1" baseline="-25000" dirty="0">
                            <a:solidFill>
                              <a:srgbClr val="000000"/>
                            </a:solidFill>
                            <a:latin typeface="Cambria Math" panose="02040503050406030204" pitchFamily="18" charset="0"/>
                            <a:cs typeface="Calibri" panose="020F0502020204030204" pitchFamily="34" charset="0"/>
                          </a:rPr>
                          <m:t>𝟐</m:t>
                        </m:r>
                        <m:r>
                          <m:rPr>
                            <m:nor/>
                          </m:rPr>
                          <a:rPr lang="en-US" sz="2400" dirty="0"/>
                          <m:t> </m:t>
                        </m:r>
                      </m:num>
                      <m:den>
                        <m:rad>
                          <m:radPr>
                            <m:degHide m:val="on"/>
                            <m:ctrlPr>
                              <a:rPr lang="es-ES" sz="2400" b="1" i="1" dirty="0" smtClean="0">
                                <a:solidFill>
                                  <a:srgbClr val="000000"/>
                                </a:solidFill>
                                <a:latin typeface="Cambria Math" panose="02040503050406030204" pitchFamily="18" charset="0"/>
                                <a:cs typeface="Calibri" panose="020F0502020204030204" pitchFamily="34" charset="0"/>
                              </a:rPr>
                            </m:ctrlPr>
                          </m:radPr>
                          <m:deg/>
                          <m:e>
                            <m:r>
                              <a:rPr lang="en-US" sz="2400" b="1" i="1" dirty="0" smtClean="0">
                                <a:solidFill>
                                  <a:srgbClr val="000000"/>
                                </a:solidFill>
                                <a:latin typeface="Cambria Math" panose="02040503050406030204" pitchFamily="18" charset="0"/>
                                <a:cs typeface="Calibri" panose="020F0502020204030204" pitchFamily="34" charset="0"/>
                              </a:rPr>
                              <m:t>𝟏</m:t>
                            </m:r>
                            <m:r>
                              <a:rPr lang="en-US" sz="2400" b="1" i="1" dirty="0" smtClean="0">
                                <a:solidFill>
                                  <a:srgbClr val="000000"/>
                                </a:solidFill>
                                <a:latin typeface="Cambria Math" panose="02040503050406030204" pitchFamily="18" charset="0"/>
                                <a:cs typeface="Calibri" panose="020F0502020204030204" pitchFamily="34" charset="0"/>
                              </a:rPr>
                              <m:t>−</m:t>
                            </m:r>
                            <m:sSup>
                              <m:sSupPr>
                                <m:ctrlPr>
                                  <a:rPr lang="en-US" sz="2400" b="1" i="1" dirty="0" smtClean="0">
                                    <a:solidFill>
                                      <a:srgbClr val="000000"/>
                                    </a:solidFill>
                                    <a:latin typeface="Cambria Math" panose="02040503050406030204" pitchFamily="18" charset="0"/>
                                    <a:cs typeface="Calibri" panose="020F0502020204030204" pitchFamily="34" charset="0"/>
                                  </a:rPr>
                                </m:ctrlPr>
                              </m:sSupPr>
                              <m:e>
                                <m:r>
                                  <a:rPr lang="es-ES" sz="2400" b="1" i="1" dirty="0">
                                    <a:solidFill>
                                      <a:srgbClr val="000000"/>
                                    </a:solidFill>
                                    <a:latin typeface="Cambria Math" panose="02040503050406030204" pitchFamily="18" charset="0"/>
                                    <a:cs typeface="Calibri" panose="020F0502020204030204" pitchFamily="34" charset="0"/>
                                  </a:rPr>
                                  <m:t>𝒓</m:t>
                                </m:r>
                                <m:r>
                                  <a:rPr lang="en-US" sz="2400" b="1" i="1" baseline="-25000" dirty="0">
                                    <a:solidFill>
                                      <a:srgbClr val="000000"/>
                                    </a:solidFill>
                                    <a:latin typeface="Cambria Math" panose="02040503050406030204" pitchFamily="18" charset="0"/>
                                    <a:cs typeface="Calibri" panose="020F0502020204030204" pitchFamily="34" charset="0"/>
                                  </a:rPr>
                                  <m:t>𝒚</m:t>
                                </m:r>
                                <m:r>
                                  <a:rPr lang="en-US" sz="2400" b="1" i="1" baseline="-25000" dirty="0" smtClean="0">
                                    <a:solidFill>
                                      <a:srgbClr val="000000"/>
                                    </a:solidFill>
                                    <a:latin typeface="Cambria Math" panose="02040503050406030204" pitchFamily="18" charset="0"/>
                                    <a:cs typeface="Calibri" panose="020F0502020204030204" pitchFamily="34" charset="0"/>
                                  </a:rPr>
                                  <m:t> </m:t>
                                </m:r>
                                <m:r>
                                  <a:rPr lang="es-ES" sz="2400" b="1" i="1" baseline="-25000" dirty="0" err="1">
                                    <a:solidFill>
                                      <a:srgbClr val="000000"/>
                                    </a:solidFill>
                                    <a:latin typeface="Cambria Math" panose="02040503050406030204" pitchFamily="18" charset="0"/>
                                    <a:cs typeface="Calibri" panose="020F0502020204030204" pitchFamily="34" charset="0"/>
                                  </a:rPr>
                                  <m:t>𝒙</m:t>
                                </m:r>
                                <m:r>
                                  <a:rPr lang="es-ES" sz="2400" b="1" i="1" baseline="-25000" dirty="0" err="1">
                                    <a:solidFill>
                                      <a:srgbClr val="000000"/>
                                    </a:solidFill>
                                    <a:latin typeface="Cambria Math" panose="02040503050406030204" pitchFamily="18" charset="0"/>
                                    <a:cs typeface="Calibri" panose="020F0502020204030204" pitchFamily="34" charset="0"/>
                                  </a:rPr>
                                  <m:t>𝟐</m:t>
                                </m:r>
                              </m:e>
                              <m:sup>
                                <m:r>
                                  <a:rPr lang="en-US" sz="2400" b="1" i="1" dirty="0" smtClean="0">
                                    <a:solidFill>
                                      <a:srgbClr val="000000"/>
                                    </a:solidFill>
                                    <a:latin typeface="Cambria Math" panose="02040503050406030204" pitchFamily="18" charset="0"/>
                                    <a:cs typeface="Calibri" panose="020F0502020204030204" pitchFamily="34" charset="0"/>
                                  </a:rPr>
                                  <m:t>𝟐</m:t>
                                </m:r>
                              </m:sup>
                            </m:sSup>
                          </m:e>
                        </m:rad>
                        <m:rad>
                          <m:radPr>
                            <m:degHide m:val="on"/>
                            <m:ctrlPr>
                              <a:rPr lang="es-ES" sz="2400" b="1" i="1" dirty="0">
                                <a:solidFill>
                                  <a:srgbClr val="000000"/>
                                </a:solidFill>
                                <a:latin typeface="Cambria Math" panose="02040503050406030204" pitchFamily="18" charset="0"/>
                                <a:cs typeface="Calibri" panose="020F0502020204030204" pitchFamily="34" charset="0"/>
                              </a:rPr>
                            </m:ctrlPr>
                          </m:radPr>
                          <m:deg/>
                          <m:e>
                            <m:r>
                              <a:rPr lang="en-US" sz="2400" b="1" i="1" dirty="0">
                                <a:solidFill>
                                  <a:srgbClr val="000000"/>
                                </a:solidFill>
                                <a:latin typeface="Cambria Math" panose="02040503050406030204" pitchFamily="18" charset="0"/>
                                <a:cs typeface="Calibri" panose="020F0502020204030204" pitchFamily="34" charset="0"/>
                              </a:rPr>
                              <m:t>𝟏</m:t>
                            </m:r>
                            <m:r>
                              <a:rPr lang="en-US" sz="2400" b="1" i="1" dirty="0">
                                <a:solidFill>
                                  <a:srgbClr val="000000"/>
                                </a:solidFill>
                                <a:latin typeface="Cambria Math" panose="02040503050406030204" pitchFamily="18" charset="0"/>
                                <a:cs typeface="Calibri" panose="020F0502020204030204" pitchFamily="34" charset="0"/>
                              </a:rPr>
                              <m:t>−</m:t>
                            </m:r>
                            <m:sSup>
                              <m:sSupPr>
                                <m:ctrlPr>
                                  <a:rPr lang="en-US" sz="2400" b="1" i="1" dirty="0">
                                    <a:solidFill>
                                      <a:srgbClr val="000000"/>
                                    </a:solidFill>
                                    <a:latin typeface="Cambria Math" panose="02040503050406030204" pitchFamily="18" charset="0"/>
                                    <a:cs typeface="Calibri" panose="020F0502020204030204" pitchFamily="34" charset="0"/>
                                  </a:rPr>
                                </m:ctrlPr>
                              </m:sSupPr>
                              <m:e>
                                <m:r>
                                  <a:rPr lang="es-ES" sz="2400" b="1" i="1" dirty="0">
                                    <a:solidFill>
                                      <a:srgbClr val="000000"/>
                                    </a:solidFill>
                                    <a:latin typeface="Cambria Math" panose="02040503050406030204" pitchFamily="18" charset="0"/>
                                    <a:cs typeface="Calibri" panose="020F0502020204030204" pitchFamily="34" charset="0"/>
                                  </a:rPr>
                                  <m:t>𝒓</m:t>
                                </m:r>
                                <m:r>
                                  <a:rPr lang="en-US" sz="2400" b="1" i="1" baseline="-25000" dirty="0" smtClean="0">
                                    <a:solidFill>
                                      <a:srgbClr val="000000"/>
                                    </a:solidFill>
                                    <a:latin typeface="Cambria Math" panose="02040503050406030204" pitchFamily="18" charset="0"/>
                                    <a:cs typeface="Calibri" panose="020F0502020204030204" pitchFamily="34" charset="0"/>
                                  </a:rPr>
                                  <m:t>𝒙</m:t>
                                </m:r>
                                <m:r>
                                  <a:rPr lang="en-US" sz="2400" b="1" i="1" baseline="-25000" dirty="0" smtClean="0">
                                    <a:solidFill>
                                      <a:srgbClr val="000000"/>
                                    </a:solidFill>
                                    <a:latin typeface="Cambria Math" panose="02040503050406030204" pitchFamily="18" charset="0"/>
                                    <a:cs typeface="Calibri" panose="020F0502020204030204" pitchFamily="34" charset="0"/>
                                  </a:rPr>
                                  <m:t>𝟏</m:t>
                                </m:r>
                                <m:r>
                                  <a:rPr lang="en-US" sz="2400" b="1" i="1" baseline="-25000" dirty="0" smtClean="0">
                                    <a:solidFill>
                                      <a:srgbClr val="000000"/>
                                    </a:solidFill>
                                    <a:latin typeface="Cambria Math" panose="02040503050406030204" pitchFamily="18" charset="0"/>
                                    <a:cs typeface="Calibri" panose="020F0502020204030204" pitchFamily="34" charset="0"/>
                                  </a:rPr>
                                  <m:t> </m:t>
                                </m:r>
                                <m:r>
                                  <a:rPr lang="es-ES" sz="2400" b="1" i="1" baseline="-25000" dirty="0" err="1">
                                    <a:solidFill>
                                      <a:srgbClr val="000000"/>
                                    </a:solidFill>
                                    <a:latin typeface="Cambria Math" panose="02040503050406030204" pitchFamily="18" charset="0"/>
                                    <a:cs typeface="Calibri" panose="020F0502020204030204" pitchFamily="34" charset="0"/>
                                  </a:rPr>
                                  <m:t>𝒙</m:t>
                                </m:r>
                                <m:r>
                                  <a:rPr lang="es-ES" sz="2400" b="1" i="1" baseline="-25000" dirty="0" err="1">
                                    <a:solidFill>
                                      <a:srgbClr val="000000"/>
                                    </a:solidFill>
                                    <a:latin typeface="Cambria Math" panose="02040503050406030204" pitchFamily="18" charset="0"/>
                                    <a:cs typeface="Calibri" panose="020F0502020204030204" pitchFamily="34" charset="0"/>
                                  </a:rPr>
                                  <m:t>𝟐</m:t>
                                </m:r>
                              </m:e>
                              <m:sup>
                                <m:r>
                                  <a:rPr lang="en-US" sz="2400" b="1" i="1" dirty="0">
                                    <a:solidFill>
                                      <a:srgbClr val="000000"/>
                                    </a:solidFill>
                                    <a:latin typeface="Cambria Math" panose="02040503050406030204" pitchFamily="18" charset="0"/>
                                    <a:cs typeface="Calibri" panose="020F0502020204030204" pitchFamily="34" charset="0"/>
                                  </a:rPr>
                                  <m:t>𝟐</m:t>
                                </m:r>
                              </m:sup>
                            </m:sSup>
                          </m:e>
                        </m:rad>
                      </m:den>
                    </m:f>
                  </m:oMath>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3317726" y="3749429"/>
                <a:ext cx="3649131" cy="679417"/>
              </a:xfrm>
              <a:prstGeom prst="rect">
                <a:avLst/>
              </a:prstGeom>
              <a:blipFill>
                <a:blip r:embed="rId2"/>
                <a:stretch>
                  <a:fillRect l="-2504" t="-1786" b="-893"/>
                </a:stretch>
              </a:blipFill>
            </p:spPr>
            <p:txBody>
              <a:bodyPr/>
              <a:lstStyle/>
              <a:p>
                <a:r>
                  <a:rPr lang="en-US">
                    <a:noFill/>
                  </a:rPr>
                  <a:t> </a:t>
                </a:r>
              </a:p>
            </p:txBody>
          </p:sp>
        </mc:Fallback>
      </mc:AlternateContent>
    </p:spTree>
    <p:extLst>
      <p:ext uri="{BB962C8B-B14F-4D97-AF65-F5344CB8AC3E}">
        <p14:creationId xmlns:p14="http://schemas.microsoft.com/office/powerpoint/2010/main" val="1878045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Activity – Partial correlation </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96231"/>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Suppose the following relationships expressed in correlation forms are given to you</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y=revenue generated by management consulting industry in GTA</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x1=# graduates from MBAN programs at Schulich </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x2=income growth in GTA economy</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correlation (y,x1)=0.65, correlation (y,x2)=0.90, correlation (x1,x2)=0.70</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Questions</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What would be correlation (y,x1) after partialling out x2 from both variables?</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How do you interpret zero-order correlation, i.e., original correlation (y, x1)=0.65?</a:t>
            </a:r>
          </a:p>
        </p:txBody>
      </p:sp>
    </p:spTree>
    <p:extLst>
      <p:ext uri="{BB962C8B-B14F-4D97-AF65-F5344CB8AC3E}">
        <p14:creationId xmlns:p14="http://schemas.microsoft.com/office/powerpoint/2010/main" val="949555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Partial correlations – Limitations </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96231"/>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Partialling out variables (or adding variables to linear regression equation) without conceptual knowledge and theoretical considerations will most likely lead to misinterpretation/meaningless results</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Excessive use of higher order, i.e., adding IVs to regression model,  </a:t>
            </a:r>
            <a:r>
              <a:rPr lang="en-US" dirty="0">
                <a:solidFill>
                  <a:schemeClr val="tx1"/>
                </a:solidFill>
                <a:latin typeface="Calibri" panose="020F0502020204030204" pitchFamily="34" charset="0"/>
                <a:cs typeface="Calibri" panose="020F0502020204030204" pitchFamily="34" charset="0"/>
              </a:rPr>
              <a:t>partial correlations is an indication of lack of theoretical model / </a:t>
            </a:r>
            <a:r>
              <a:rPr lang="en-US" b="1" dirty="0">
                <a:solidFill>
                  <a:schemeClr val="tx1"/>
                </a:solidFill>
                <a:latin typeface="Calibri" panose="020F0502020204030204" pitchFamily="34" charset="0"/>
                <a:cs typeface="Calibri" panose="020F0502020204030204" pitchFamily="34" charset="0"/>
              </a:rPr>
              <a:t>desperations</a:t>
            </a:r>
            <a:r>
              <a:rPr lang="en-US" dirty="0">
                <a:solidFill>
                  <a:schemeClr val="tx1"/>
                </a:solidFill>
                <a:latin typeface="Calibri" panose="020F0502020204030204" pitchFamily="34" charset="0"/>
                <a:cs typeface="Calibri" panose="020F0502020204030204" pitchFamily="34" charset="0"/>
              </a:rPr>
              <a:t> </a:t>
            </a:r>
            <a:r>
              <a:rPr lang="en-US" b="1" dirty="0">
                <a:solidFill>
                  <a:schemeClr val="tx1"/>
                </a:solidFill>
                <a:latin typeface="Calibri" panose="020F0502020204030204" pitchFamily="34" charset="0"/>
                <a:cs typeface="Calibri" panose="020F0502020204030204" pitchFamily="34" charset="0"/>
              </a:rPr>
              <a:t>to fit the model</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Example</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We want to study relationship between (y, x1)? Should we partial out x2 from both y and x1? </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y=Academic achievement, x1=Student’s intelligence on </a:t>
            </a:r>
            <a:r>
              <a:rPr lang="en-US" sz="1600" b="1" dirty="0">
                <a:solidFill>
                  <a:schemeClr val="tx1"/>
                </a:solidFill>
                <a:latin typeface="Calibri" panose="020F0502020204030204" pitchFamily="34" charset="0"/>
                <a:cs typeface="Calibri" panose="020F0502020204030204" pitchFamily="34" charset="0"/>
              </a:rPr>
              <a:t>analytical abilities</a:t>
            </a:r>
            <a:r>
              <a:rPr lang="en-US" sz="1600" dirty="0">
                <a:solidFill>
                  <a:schemeClr val="tx1"/>
                </a:solidFill>
                <a:latin typeface="Calibri" panose="020F0502020204030204" pitchFamily="34" charset="0"/>
                <a:cs typeface="Calibri" panose="020F0502020204030204" pitchFamily="34" charset="0"/>
              </a:rPr>
              <a:t>, x2=Student’s intelligence on </a:t>
            </a:r>
            <a:r>
              <a:rPr lang="en-US" sz="1600" b="1" dirty="0">
                <a:solidFill>
                  <a:schemeClr val="tx1"/>
                </a:solidFill>
                <a:latin typeface="Calibri" panose="020F0502020204030204" pitchFamily="34" charset="0"/>
                <a:cs typeface="Calibri" panose="020F0502020204030204" pitchFamily="34" charset="0"/>
              </a:rPr>
              <a:t>creative abilities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3172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Semi-partial correlations</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96231"/>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Semi-Partial correlation</a:t>
            </a:r>
            <a:r>
              <a:rPr lang="en-US" dirty="0">
                <a:solidFill>
                  <a:schemeClr val="tx1"/>
                </a:solidFill>
                <a:latin typeface="Calibri" panose="020F0502020204030204" pitchFamily="34" charset="0"/>
                <a:cs typeface="Calibri" panose="020F0502020204030204" pitchFamily="34" charset="0"/>
              </a:rPr>
              <a:t>: When a variable (x2) is partialled out from EITHER y OR x1 but NOT from both. </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Semi-Partial correlation is represented as r₁₍₂.₃₎→ semipartial correlation when variable 3 is partial pout from ONLY 2 (not from 1)</a:t>
            </a:r>
          </a:p>
          <a:p>
            <a:pPr marL="914400" lvl="1" indent="-365760">
              <a:lnSpc>
                <a:spcPct val="100000"/>
              </a:lnSpc>
              <a:spcBef>
                <a:spcPts val="0"/>
              </a:spcBef>
              <a:spcAft>
                <a:spcPts val="0"/>
              </a:spcAft>
              <a:buClrTx/>
              <a:buSzPct val="100000"/>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Example: The school wants to understand relationship between (y, x1). Can we use partial correlation? What will happen when x2 is partialled from both (y and x1)</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y=GPA, x1=performance in entrance exam, x2=student’s intelligence</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Once x2=student’s intelligence is removed, it is highly likely that correlation (y, x1) = ~0</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Solution: remove x2 only from x1, i.e., measure effect of ONLY performance in entrance test on y </a:t>
            </a:r>
          </a:p>
          <a:p>
            <a:pPr marL="1706865" lvl="3" indent="-365760">
              <a:lnSpc>
                <a:spcPct val="100000"/>
              </a:lnSpc>
              <a:spcBef>
                <a:spcPts val="0"/>
              </a:spcBef>
              <a:buClrTx/>
              <a:buSzPct val="80000"/>
              <a:buFont typeface="Courier New" panose="02070309020205020404" pitchFamily="49" charset="0"/>
              <a:buChar char="o"/>
            </a:pPr>
            <a:endParaRPr lang="en-US" sz="1600"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endParaRPr lang="en-US" sz="16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6953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Partial and Semi-partial correlations – Visualization </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6705600" cy="4030174"/>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When independent variables (IVs) are </a:t>
            </a:r>
            <a:r>
              <a:rPr lang="en-US" sz="1600" b="1" dirty="0">
                <a:solidFill>
                  <a:schemeClr val="tx1"/>
                </a:solidFill>
                <a:latin typeface="Calibri" panose="020F0502020204030204" pitchFamily="34" charset="0"/>
                <a:cs typeface="Calibri" panose="020F0502020204030204" pitchFamily="34" charset="0"/>
              </a:rPr>
              <a:t>orthogonal</a:t>
            </a:r>
            <a:r>
              <a:rPr lang="en-US" sz="1600" dirty="0">
                <a:solidFill>
                  <a:schemeClr val="tx1"/>
                </a:solidFill>
                <a:latin typeface="Calibri" panose="020F0502020204030204" pitchFamily="34" charset="0"/>
                <a:cs typeface="Calibri" panose="020F0502020204030204" pitchFamily="34" charset="0"/>
              </a:rPr>
              <a:t>, i.e., </a:t>
            </a:r>
            <a:r>
              <a:rPr lang="en-US" sz="1600" b="1" dirty="0">
                <a:solidFill>
                  <a:schemeClr val="tx1"/>
                </a:solidFill>
                <a:latin typeface="Calibri" panose="020F0502020204030204" pitchFamily="34" charset="0"/>
                <a:cs typeface="Calibri" panose="020F0502020204030204" pitchFamily="34" charset="0"/>
              </a:rPr>
              <a:t>correlation(x1,x2)=0</a:t>
            </a:r>
            <a:r>
              <a:rPr lang="en-US" sz="1600" dirty="0">
                <a:solidFill>
                  <a:schemeClr val="tx1"/>
                </a:solidFill>
                <a:latin typeface="Calibri" panose="020F0502020204030204" pitchFamily="34" charset="0"/>
                <a:cs typeface="Calibri" panose="020F0502020204030204" pitchFamily="34" charset="0"/>
              </a:rPr>
              <a:t>, then each variable’s unique contribution is equal to its squared correlation with dependent variable (DV)</a:t>
            </a:r>
          </a:p>
          <a:p>
            <a:pPr marL="914400" lvl="1" indent="-365760">
              <a:lnSpc>
                <a:spcPct val="100000"/>
              </a:lnSpc>
              <a:spcBef>
                <a:spcPts val="0"/>
              </a:spcBef>
              <a:spcAft>
                <a:spcPts val="0"/>
              </a:spcAft>
              <a:buClrTx/>
              <a:buSzPct val="10000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Contribution of </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x1=[a] / ([a]+[b]+[c]) </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x2=[b] / ([a]+[b]+[c]) </a:t>
            </a:r>
          </a:p>
          <a:p>
            <a:pPr marL="1706865" lvl="3" indent="-365760">
              <a:lnSpc>
                <a:spcPct val="100000"/>
              </a:lnSpc>
              <a:spcBef>
                <a:spcPts val="0"/>
              </a:spcBef>
              <a:buClrTx/>
              <a:buSzPct val="80000"/>
              <a:buFont typeface="Courier New" panose="02070309020205020404" pitchFamily="49" charset="0"/>
              <a:buChar char="o"/>
            </a:pPr>
            <a:endParaRPr lang="en-US" sz="16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When independent variables (IVs) are NOT orthogonal, i.e., correlation(x1,x2)≠0</a:t>
            </a:r>
          </a:p>
          <a:p>
            <a:pPr marL="914400" lvl="1" indent="-365760">
              <a:lnSpc>
                <a:spcPct val="100000"/>
              </a:lnSpc>
              <a:spcBef>
                <a:spcPts val="0"/>
              </a:spcBef>
              <a:spcAft>
                <a:spcPts val="0"/>
              </a:spcAft>
              <a:buClrTx/>
              <a:buSzPct val="10000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Contribution of  x1</a:t>
            </a:r>
          </a:p>
          <a:p>
            <a:pPr marL="1706865" lvl="3" indent="-365760">
              <a:lnSpc>
                <a:spcPct val="100000"/>
              </a:lnSpc>
              <a:spcBef>
                <a:spcPts val="0"/>
              </a:spcBef>
              <a:buClrTx/>
              <a:buSzPct val="80000"/>
              <a:buFont typeface="Courier New" panose="02070309020205020404" pitchFamily="49" charset="0"/>
              <a:buChar char="o"/>
            </a:pPr>
            <a:r>
              <a:rPr lang="en-US" sz="1600" b="1" dirty="0">
                <a:solidFill>
                  <a:schemeClr val="tx1"/>
                </a:solidFill>
                <a:latin typeface="Calibri" panose="020F0502020204030204" pitchFamily="34" charset="0"/>
                <a:cs typeface="Calibri" panose="020F0502020204030204" pitchFamily="34" charset="0"/>
              </a:rPr>
              <a:t>Overall contribution </a:t>
            </a:r>
            <a:r>
              <a:rPr lang="en-US" sz="1600" dirty="0">
                <a:solidFill>
                  <a:schemeClr val="tx1"/>
                </a:solidFill>
                <a:latin typeface="Calibri" panose="020F0502020204030204" pitchFamily="34" charset="0"/>
                <a:cs typeface="Calibri" panose="020F0502020204030204" pitchFamily="34" charset="0"/>
              </a:rPr>
              <a:t>(y, x1)=([a] +[c])/ ([a]+[b]+[c]+[d]) </a:t>
            </a:r>
          </a:p>
          <a:p>
            <a:pPr marL="1706865" lvl="3" indent="-365760">
              <a:lnSpc>
                <a:spcPct val="100000"/>
              </a:lnSpc>
              <a:spcBef>
                <a:spcPts val="0"/>
              </a:spcBef>
              <a:buClrTx/>
              <a:buSzPct val="80000"/>
              <a:buFont typeface="Courier New" panose="02070309020205020404" pitchFamily="49" charset="0"/>
              <a:buChar char="o"/>
            </a:pPr>
            <a:r>
              <a:rPr lang="en-US" sz="1600" b="1" dirty="0">
                <a:solidFill>
                  <a:schemeClr val="tx1"/>
                </a:solidFill>
                <a:latin typeface="Calibri" panose="020F0502020204030204" pitchFamily="34" charset="0"/>
                <a:cs typeface="Calibri" panose="020F0502020204030204" pitchFamily="34" charset="0"/>
              </a:rPr>
              <a:t>Partial correlation </a:t>
            </a:r>
            <a:r>
              <a:rPr lang="en-US" sz="1600" dirty="0">
                <a:solidFill>
                  <a:schemeClr val="tx1"/>
                </a:solidFill>
                <a:latin typeface="Calibri" panose="020F0502020204030204" pitchFamily="34" charset="0"/>
                <a:cs typeface="Calibri" panose="020F0502020204030204" pitchFamily="34" charset="0"/>
              </a:rPr>
              <a:t>(y,x1)=[a] / ([a]+[d]) </a:t>
            </a:r>
          </a:p>
          <a:p>
            <a:pPr marL="1706865" lvl="3" indent="-365760">
              <a:lnSpc>
                <a:spcPct val="100000"/>
              </a:lnSpc>
              <a:spcBef>
                <a:spcPts val="0"/>
              </a:spcBef>
              <a:buClrTx/>
              <a:buSzPct val="80000"/>
              <a:buFont typeface="Courier New" panose="02070309020205020404" pitchFamily="49" charset="0"/>
              <a:buChar char="o"/>
            </a:pPr>
            <a:r>
              <a:rPr lang="en-US" sz="1600" b="1" dirty="0">
                <a:solidFill>
                  <a:schemeClr val="tx1"/>
                </a:solidFill>
                <a:latin typeface="Calibri" panose="020F0502020204030204" pitchFamily="34" charset="0"/>
                <a:cs typeface="Calibri" panose="020F0502020204030204" pitchFamily="34" charset="0"/>
              </a:rPr>
              <a:t>Semi-partial correlation </a:t>
            </a:r>
            <a:r>
              <a:rPr lang="en-US" sz="1600" dirty="0">
                <a:solidFill>
                  <a:schemeClr val="tx1"/>
                </a:solidFill>
                <a:latin typeface="Calibri" panose="020F0502020204030204" pitchFamily="34" charset="0"/>
                <a:cs typeface="Calibri" panose="020F0502020204030204" pitchFamily="34" charset="0"/>
              </a:rPr>
              <a:t>(y,x1)=[a] / ([a]+[b]+[c]+[d]) </a:t>
            </a:r>
          </a:p>
          <a:p>
            <a:pPr marL="1706865" lvl="3" indent="-365760">
              <a:lnSpc>
                <a:spcPct val="100000"/>
              </a:lnSpc>
              <a:spcBef>
                <a:spcPts val="0"/>
              </a:spcBef>
              <a:buClrTx/>
              <a:buSzPct val="80000"/>
              <a:buFont typeface="Courier New" panose="02070309020205020404" pitchFamily="49" charset="0"/>
              <a:buChar char="o"/>
            </a:pPr>
            <a:endParaRPr lang="en-US" sz="16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chemeClr val="tx1"/>
              </a:solidFill>
              <a:latin typeface="Calibri" panose="020F0502020204030204" pitchFamily="34" charset="0"/>
              <a:cs typeface="Calibri" panose="020F0502020204030204" pitchFamily="34" charset="0"/>
            </a:endParaRPr>
          </a:p>
        </p:txBody>
      </p:sp>
      <p:grpSp>
        <p:nvGrpSpPr>
          <p:cNvPr id="8" name="Group 7"/>
          <p:cNvGrpSpPr/>
          <p:nvPr/>
        </p:nvGrpSpPr>
        <p:grpSpPr>
          <a:xfrm>
            <a:off x="7802880" y="1872343"/>
            <a:ext cx="3352800" cy="925024"/>
            <a:chOff x="2835500" y="3442075"/>
            <a:chExt cx="3824400" cy="1081800"/>
          </a:xfrm>
        </p:grpSpPr>
        <p:sp>
          <p:nvSpPr>
            <p:cNvPr id="5" name="Google Shape;432;p78"/>
            <p:cNvSpPr/>
            <p:nvPr/>
          </p:nvSpPr>
          <p:spPr>
            <a:xfrm>
              <a:off x="2835500" y="3442075"/>
              <a:ext cx="3824400" cy="1081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[c]</a:t>
              </a:r>
              <a:endParaRPr sz="1200">
                <a:latin typeface="Calibri" panose="020F0502020204030204" pitchFamily="34" charset="0"/>
                <a:ea typeface="EB Garamond"/>
                <a:cs typeface="Calibri" panose="020F0502020204030204" pitchFamily="34" charset="0"/>
                <a:sym typeface="EB Garamond"/>
              </a:endParaRPr>
            </a:p>
          </p:txBody>
        </p:sp>
        <p:sp>
          <p:nvSpPr>
            <p:cNvPr id="6" name="Google Shape;433;p78"/>
            <p:cNvSpPr/>
            <p:nvPr/>
          </p:nvSpPr>
          <p:spPr>
            <a:xfrm>
              <a:off x="3328525" y="3671275"/>
              <a:ext cx="626400" cy="6234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x</a:t>
              </a:r>
              <a:r>
                <a:rPr lang="en" sz="1200" baseline="-25000">
                  <a:latin typeface="Calibri" panose="020F0502020204030204" pitchFamily="34" charset="0"/>
                  <a:ea typeface="EB Garamond"/>
                  <a:cs typeface="Calibri" panose="020F0502020204030204" pitchFamily="34" charset="0"/>
                  <a:sym typeface="EB Garamond"/>
                </a:rPr>
                <a:t>1</a:t>
              </a:r>
              <a:endParaRPr sz="1200">
                <a:latin typeface="Calibri" panose="020F0502020204030204" pitchFamily="34" charset="0"/>
                <a:ea typeface="EB Garamond"/>
                <a:cs typeface="Calibri" panose="020F0502020204030204" pitchFamily="34" charset="0"/>
                <a:sym typeface="EB Garamond"/>
              </a:endParaRPr>
            </a:p>
            <a:p>
              <a:pPr marL="0" lvl="0" indent="0" algn="ctr" rtl="0">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[a]</a:t>
              </a:r>
              <a:endParaRPr sz="1200">
                <a:latin typeface="Calibri" panose="020F0502020204030204" pitchFamily="34" charset="0"/>
                <a:ea typeface="EB Garamond"/>
                <a:cs typeface="Calibri" panose="020F0502020204030204" pitchFamily="34" charset="0"/>
                <a:sym typeface="EB Garamond"/>
              </a:endParaRPr>
            </a:p>
          </p:txBody>
        </p:sp>
        <p:sp>
          <p:nvSpPr>
            <p:cNvPr id="7" name="Google Shape;435;p78"/>
            <p:cNvSpPr/>
            <p:nvPr/>
          </p:nvSpPr>
          <p:spPr>
            <a:xfrm>
              <a:off x="5465775" y="3671275"/>
              <a:ext cx="626400" cy="6234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x</a:t>
              </a:r>
              <a:r>
                <a:rPr lang="en" sz="1200" baseline="-25000">
                  <a:latin typeface="Calibri" panose="020F0502020204030204" pitchFamily="34" charset="0"/>
                  <a:ea typeface="EB Garamond"/>
                  <a:cs typeface="Calibri" panose="020F0502020204030204" pitchFamily="34" charset="0"/>
                  <a:sym typeface="EB Garamond"/>
                </a:rPr>
                <a:t>2</a:t>
              </a:r>
              <a:endParaRPr sz="1200">
                <a:latin typeface="Calibri" panose="020F0502020204030204" pitchFamily="34" charset="0"/>
                <a:ea typeface="EB Garamond"/>
                <a:cs typeface="Calibri" panose="020F0502020204030204" pitchFamily="34" charset="0"/>
                <a:sym typeface="EB Garamond"/>
              </a:endParaRPr>
            </a:p>
            <a:p>
              <a:pPr marL="0" lvl="0" indent="0" algn="ctr" rtl="0">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[b]</a:t>
              </a:r>
              <a:endParaRPr sz="1200">
                <a:latin typeface="Calibri" panose="020F0502020204030204" pitchFamily="34" charset="0"/>
                <a:ea typeface="EB Garamond"/>
                <a:cs typeface="Calibri" panose="020F0502020204030204" pitchFamily="34" charset="0"/>
                <a:sym typeface="EB Garamond"/>
              </a:endParaRPr>
            </a:p>
          </p:txBody>
        </p:sp>
      </p:grpSp>
      <p:sp>
        <p:nvSpPr>
          <p:cNvPr id="9" name="TextBox 8"/>
          <p:cNvSpPr txBox="1"/>
          <p:nvPr/>
        </p:nvSpPr>
        <p:spPr>
          <a:xfrm>
            <a:off x="7446039" y="2196355"/>
            <a:ext cx="372218" cy="276999"/>
          </a:xfrm>
          <a:prstGeom prst="rect">
            <a:avLst/>
          </a:prstGeom>
          <a:noFill/>
        </p:spPr>
        <p:txBody>
          <a:bodyPr wrap="none" rtlCol="0">
            <a:spAutoFit/>
          </a:bodyPr>
          <a:lstStyle/>
          <a:p>
            <a:r>
              <a:rPr lang="en-US" sz="1200" dirty="0">
                <a:latin typeface="Calibri" panose="020F0502020204030204" pitchFamily="34" charset="0"/>
                <a:cs typeface="Calibri" panose="020F0502020204030204" pitchFamily="34" charset="0"/>
              </a:rPr>
              <a:t>Y =</a:t>
            </a:r>
          </a:p>
        </p:txBody>
      </p:sp>
      <p:grpSp>
        <p:nvGrpSpPr>
          <p:cNvPr id="13" name="Group 12"/>
          <p:cNvGrpSpPr/>
          <p:nvPr/>
        </p:nvGrpSpPr>
        <p:grpSpPr>
          <a:xfrm>
            <a:off x="7802880" y="3624955"/>
            <a:ext cx="3352800" cy="1182176"/>
            <a:chOff x="2659800" y="3442075"/>
            <a:chExt cx="3824400" cy="1081800"/>
          </a:xfrm>
        </p:grpSpPr>
        <p:sp>
          <p:nvSpPr>
            <p:cNvPr id="10" name="Google Shape;443;p79"/>
            <p:cNvSpPr/>
            <p:nvPr/>
          </p:nvSpPr>
          <p:spPr>
            <a:xfrm>
              <a:off x="2659800" y="3442075"/>
              <a:ext cx="3824400" cy="1081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[d]</a:t>
              </a:r>
              <a:endParaRPr sz="1400">
                <a:latin typeface="Calibri" panose="020F0502020204030204" pitchFamily="34" charset="0"/>
                <a:ea typeface="EB Garamond"/>
                <a:cs typeface="Calibri" panose="020F0502020204030204" pitchFamily="34" charset="0"/>
                <a:sym typeface="EB Garamond"/>
              </a:endParaRPr>
            </a:p>
          </p:txBody>
        </p:sp>
        <p:sp>
          <p:nvSpPr>
            <p:cNvPr id="11" name="Google Shape;444;p79"/>
            <p:cNvSpPr/>
            <p:nvPr/>
          </p:nvSpPr>
          <p:spPr>
            <a:xfrm>
              <a:off x="3152825" y="3671275"/>
              <a:ext cx="1479000" cy="6234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x</a:t>
              </a:r>
              <a:r>
                <a:rPr lang="en" sz="1400" baseline="-25000" dirty="0">
                  <a:latin typeface="Calibri" panose="020F0502020204030204" pitchFamily="34" charset="0"/>
                  <a:ea typeface="EB Garamond"/>
                  <a:cs typeface="Calibri" panose="020F0502020204030204" pitchFamily="34" charset="0"/>
                  <a:sym typeface="EB Garamond"/>
                </a:rPr>
                <a:t>1</a:t>
              </a:r>
              <a:endParaRPr sz="1400" dirty="0">
                <a:latin typeface="Calibri" panose="020F0502020204030204" pitchFamily="34" charset="0"/>
                <a:ea typeface="EB Garamond"/>
                <a:cs typeface="Calibri" panose="020F0502020204030204" pitchFamily="34" charset="0"/>
                <a:sym typeface="EB Garamond"/>
              </a:endParaRPr>
            </a:p>
            <a:p>
              <a:pPr marL="0" lvl="0" indent="0" algn="ctr" rtl="0">
                <a:spcBef>
                  <a:spcPts val="0"/>
                </a:spcBef>
                <a:spcAft>
                  <a:spcPts val="0"/>
                </a:spcAft>
                <a:buNone/>
              </a:pPr>
              <a:endParaRPr sz="1400" dirty="0">
                <a:latin typeface="Calibri" panose="020F0502020204030204" pitchFamily="34" charset="0"/>
                <a:ea typeface="EB Garamond"/>
                <a:cs typeface="Calibri" panose="020F0502020204030204" pitchFamily="34" charset="0"/>
                <a:sym typeface="EB Garamond"/>
              </a:endParaRPr>
            </a:p>
            <a:p>
              <a:pPr marL="0" lvl="0" indent="0" algn="ctr" rtl="0">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[a]</a:t>
              </a:r>
              <a:endParaRPr sz="1400" dirty="0">
                <a:latin typeface="Calibri" panose="020F0502020204030204" pitchFamily="34" charset="0"/>
                <a:ea typeface="EB Garamond"/>
                <a:cs typeface="Calibri" panose="020F0502020204030204" pitchFamily="34" charset="0"/>
                <a:sym typeface="EB Garamond"/>
              </a:endParaRPr>
            </a:p>
          </p:txBody>
        </p:sp>
        <p:sp>
          <p:nvSpPr>
            <p:cNvPr id="12" name="Google Shape;445;p79"/>
            <p:cNvSpPr/>
            <p:nvPr/>
          </p:nvSpPr>
          <p:spPr>
            <a:xfrm>
              <a:off x="3952350" y="3671275"/>
              <a:ext cx="1385700" cy="6234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x</a:t>
              </a:r>
              <a:r>
                <a:rPr lang="en" sz="1400" baseline="-25000">
                  <a:latin typeface="Calibri" panose="020F0502020204030204" pitchFamily="34" charset="0"/>
                  <a:ea typeface="EB Garamond"/>
                  <a:cs typeface="Calibri" panose="020F0502020204030204" pitchFamily="34" charset="0"/>
                  <a:sym typeface="EB Garamond"/>
                </a:rPr>
                <a:t>2</a:t>
              </a:r>
              <a:endParaRPr sz="140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[c]</a:t>
              </a:r>
              <a:endParaRPr sz="1400">
                <a:latin typeface="Calibri" panose="020F0502020204030204" pitchFamily="34" charset="0"/>
                <a:ea typeface="EB Garamond"/>
                <a:cs typeface="Calibri" panose="020F0502020204030204" pitchFamily="34" charset="0"/>
                <a:sym typeface="EB Garamond"/>
              </a:endParaRPr>
            </a:p>
            <a:p>
              <a:pPr marL="0" lvl="0" indent="0" algn="ctr" rtl="0">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      [b]</a:t>
              </a:r>
              <a:endParaRPr sz="1400">
                <a:latin typeface="Calibri" panose="020F0502020204030204" pitchFamily="34" charset="0"/>
                <a:ea typeface="EB Garamond"/>
                <a:cs typeface="Calibri" panose="020F0502020204030204" pitchFamily="34" charset="0"/>
                <a:sym typeface="EB Garamond"/>
              </a:endParaRPr>
            </a:p>
          </p:txBody>
        </p:sp>
      </p:grpSp>
      <p:sp>
        <p:nvSpPr>
          <p:cNvPr id="14" name="TextBox 13"/>
          <p:cNvSpPr txBox="1"/>
          <p:nvPr/>
        </p:nvSpPr>
        <p:spPr>
          <a:xfrm>
            <a:off x="7386052" y="4006553"/>
            <a:ext cx="372218" cy="276999"/>
          </a:xfrm>
          <a:prstGeom prst="rect">
            <a:avLst/>
          </a:prstGeom>
          <a:noFill/>
        </p:spPr>
        <p:txBody>
          <a:bodyPr wrap="none" rtlCol="0">
            <a:spAutoFit/>
          </a:bodyPr>
          <a:lstStyle/>
          <a:p>
            <a:r>
              <a:rPr lang="en-US" sz="1200" dirty="0">
                <a:latin typeface="Calibri" panose="020F0502020204030204" pitchFamily="34" charset="0"/>
                <a:cs typeface="Calibri" panose="020F0502020204030204" pitchFamily="34" charset="0"/>
              </a:rPr>
              <a:t>Y =</a:t>
            </a:r>
          </a:p>
        </p:txBody>
      </p:sp>
    </p:spTree>
    <p:extLst>
      <p:ext uri="{BB962C8B-B14F-4D97-AF65-F5344CB8AC3E}">
        <p14:creationId xmlns:p14="http://schemas.microsoft.com/office/powerpoint/2010/main" val="4142187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Semi-partial correlations</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96231"/>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Semi-Partial correlation</a:t>
            </a:r>
            <a:r>
              <a:rPr lang="en-US" dirty="0">
                <a:solidFill>
                  <a:schemeClr val="tx1"/>
                </a:solidFill>
                <a:latin typeface="Calibri" panose="020F0502020204030204" pitchFamily="34" charset="0"/>
                <a:cs typeface="Calibri" panose="020F0502020204030204" pitchFamily="34" charset="0"/>
              </a:rPr>
              <a:t>: When a variable (x2) is partialled out from EITHER y OR x1 but NOT from both</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Semi-Partial correlation is represented as r₁₍₂.₃₎→ semipartial correlation when variable 3 is partial pout from ONLY 2 (not from 1)</a:t>
            </a:r>
          </a:p>
          <a:p>
            <a:pPr marL="914400" lvl="1" indent="-365760">
              <a:lnSpc>
                <a:spcPct val="100000"/>
              </a:lnSpc>
              <a:spcBef>
                <a:spcPts val="0"/>
              </a:spcBef>
              <a:spcAft>
                <a:spcPts val="0"/>
              </a:spcAft>
              <a:buClrTx/>
              <a:buSzPct val="100000"/>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Example: The school wants to understand relationship between (y, x1). Can we use partial correlation? What will happen when x2 is partialled from both (y and x1)</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y=GPA, x1=performance in entrance exam, x2=student’s intelligence</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Once x2=student’s intelligence is removed, it is highly likely that correlation (y, x1) = ~0</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Solution: remove x2 only from x1, i.e., measure effect of ONLY performance in entrance test on y </a:t>
            </a:r>
          </a:p>
          <a:p>
            <a:pPr marL="1706865" lvl="3" indent="-365760">
              <a:lnSpc>
                <a:spcPct val="100000"/>
              </a:lnSpc>
              <a:spcBef>
                <a:spcPts val="0"/>
              </a:spcBef>
              <a:buClrTx/>
              <a:buSzPct val="80000"/>
              <a:buFont typeface="Courier New" panose="02070309020205020404" pitchFamily="49" charset="0"/>
              <a:buChar char="o"/>
            </a:pPr>
            <a:endParaRPr lang="en-US" sz="1600"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endParaRPr lang="en-US" sz="16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11613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Agenda – MV Regression and Analysis of Variance </a:t>
            </a: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CA" sz="2400" dirty="0">
                <a:solidFill>
                  <a:srgbClr val="000000"/>
                </a:solidFill>
                <a:latin typeface="Calibri" panose="020F0502020204030204" pitchFamily="34" charset="0"/>
                <a:cs typeface="Calibri" panose="020F0502020204030204" pitchFamily="34" charset="0"/>
              </a:rPr>
              <a:t>Variance Partitioning in Data and Modeling</a:t>
            </a:r>
          </a:p>
          <a:p>
            <a:pPr marL="914400" lvl="1" indent="-365760">
              <a:lnSpc>
                <a:spcPct val="100000"/>
              </a:lnSpc>
              <a:spcBef>
                <a:spcPts val="0"/>
              </a:spcBef>
              <a:spcAft>
                <a:spcPts val="0"/>
              </a:spcAft>
              <a:buClrTx/>
              <a:buSzPct val="100000"/>
              <a:buFont typeface="Arial" panose="020B0604020202020204" pitchFamily="34" charset="0"/>
              <a:buChar char="•"/>
            </a:pPr>
            <a:r>
              <a:rPr lang="en-CA" sz="2400" dirty="0">
                <a:solidFill>
                  <a:srgbClr val="000000"/>
                </a:solidFill>
                <a:latin typeface="Calibri" panose="020F0502020204030204" pitchFamily="34" charset="0"/>
                <a:cs typeface="Calibri" panose="020F0502020204030204" pitchFamily="34" charset="0"/>
              </a:rPr>
              <a:t>Methods of Variance Partitioning (or statistical control) </a:t>
            </a:r>
          </a:p>
          <a:p>
            <a:pPr marL="914400" lvl="1" indent="-365760">
              <a:lnSpc>
                <a:spcPct val="100000"/>
              </a:lnSpc>
              <a:spcBef>
                <a:spcPts val="0"/>
              </a:spcBef>
              <a:spcAft>
                <a:spcPts val="0"/>
              </a:spcAft>
              <a:buClrTx/>
              <a:buSzPct val="100000"/>
              <a:buFont typeface="Arial" panose="020B0604020202020204" pitchFamily="34" charset="0"/>
              <a:buChar char="•"/>
            </a:pPr>
            <a:r>
              <a:rPr lang="en-CA" sz="2400" dirty="0">
                <a:solidFill>
                  <a:srgbClr val="000000"/>
                </a:solidFill>
                <a:latin typeface="Calibri" panose="020F0502020204030204" pitchFamily="34" charset="0"/>
                <a:cs typeface="Calibri" panose="020F0502020204030204" pitchFamily="34" charset="0"/>
                <a:sym typeface="EB Garamond"/>
              </a:rPr>
              <a:t>Key concepts in </a:t>
            </a:r>
            <a:r>
              <a:rPr lang="en-CA" sz="2400" dirty="0">
                <a:solidFill>
                  <a:srgbClr val="000000"/>
                </a:solidFill>
                <a:latin typeface="Calibri" panose="020F0502020204030204" pitchFamily="34" charset="0"/>
                <a:cs typeface="Calibri" panose="020F0502020204030204" pitchFamily="34" charset="0"/>
              </a:rPr>
              <a:t>Variance Partitioning (or statistical control) </a:t>
            </a:r>
            <a:endParaRPr lang="en-US" sz="2400" dirty="0">
              <a:solidFill>
                <a:srgbClr val="000000"/>
              </a:solidFill>
              <a:latin typeface="Calibri" panose="020F0502020204030204" pitchFamily="34" charset="0"/>
              <a:cs typeface="Calibri" panose="020F0502020204030204" pitchFamily="34" charset="0"/>
              <a:sym typeface="EB Garamond"/>
            </a:endParaRP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Partial and Semi-Partial correlation</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Confounding and Suppressor variables</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Mediation and Moderation effects</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Linear and Multivariate Regression</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Univariate and Multivariate Tests</a:t>
            </a:r>
          </a:p>
        </p:txBody>
      </p:sp>
    </p:spTree>
    <p:extLst>
      <p:ext uri="{BB962C8B-B14F-4D97-AF65-F5344CB8AC3E}">
        <p14:creationId xmlns:p14="http://schemas.microsoft.com/office/powerpoint/2010/main" val="4037672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Other important concepts in Variance Partitioning </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96231"/>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Confounding: </a:t>
            </a:r>
            <a:r>
              <a:rPr lang="en-US" dirty="0">
                <a:solidFill>
                  <a:schemeClr val="tx1"/>
                </a:solidFill>
                <a:latin typeface="Calibri" panose="020F0502020204030204" pitchFamily="34" charset="0"/>
                <a:cs typeface="Calibri" panose="020F0502020204030204" pitchFamily="34" charset="0"/>
              </a:rPr>
              <a:t>When true impact of variable is not measured due to presence of other variable</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Suppose Toblerone chocolate comes ONLY in (1 colour, 1 shape). If a customer buys it, we cannot estimate </a:t>
            </a:r>
            <a:r>
              <a:rPr lang="en-US" sz="1600" b="1" dirty="0">
                <a:solidFill>
                  <a:schemeClr val="tx1"/>
                </a:solidFill>
                <a:latin typeface="Calibri" panose="020F0502020204030204" pitchFamily="34" charset="0"/>
                <a:cs typeface="Calibri" panose="020F0502020204030204" pitchFamily="34" charset="0"/>
              </a:rPr>
              <a:t>separate</a:t>
            </a:r>
            <a:r>
              <a:rPr lang="en-US" sz="1600" dirty="0">
                <a:solidFill>
                  <a:schemeClr val="tx1"/>
                </a:solidFill>
                <a:latin typeface="Calibri" panose="020F0502020204030204" pitchFamily="34" charset="0"/>
                <a:cs typeface="Calibri" panose="020F0502020204030204" pitchFamily="34" charset="0"/>
              </a:rPr>
              <a:t> effects of colour and shape on the choice</a:t>
            </a:r>
          </a:p>
          <a:p>
            <a:pPr marL="1706865" lvl="3" indent="-365760">
              <a:lnSpc>
                <a:spcPct val="100000"/>
              </a:lnSpc>
              <a:spcBef>
                <a:spcPts val="0"/>
              </a:spcBef>
              <a:buClrTx/>
              <a:buSzPct val="80000"/>
              <a:buFont typeface="Courier New" panose="02070309020205020404" pitchFamily="49" charset="0"/>
              <a:buChar char="o"/>
            </a:pPr>
            <a:r>
              <a:rPr lang="en-US"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y=</a:t>
            </a:r>
            <a:r>
              <a:rPr lang="en-US" dirty="0" err="1">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a</a:t>
            </a:r>
            <a:r>
              <a:rPr lang="en-US" baseline="-25000" dirty="0" err="1">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1</a:t>
            </a:r>
            <a:r>
              <a:rPr lang="en-US" dirty="0" err="1">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+b</a:t>
            </a:r>
            <a:r>
              <a:rPr lang="en-US" baseline="-25000" dirty="0" err="1">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1</a:t>
            </a:r>
            <a:r>
              <a:rPr lang="en-US"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 </a:t>
            </a:r>
            <a:r>
              <a:rPr lang="en-US" dirty="0">
                <a:solidFill>
                  <a:srgbClr val="000000"/>
                </a:solidFill>
                <a:latin typeface="Calibri" panose="020F0502020204030204" pitchFamily="34" charset="0"/>
                <a:ea typeface="EB Garamond"/>
                <a:cs typeface="Calibri" panose="020F0502020204030204" pitchFamily="34" charset="0"/>
                <a:sym typeface="EB Garamond"/>
              </a:rPr>
              <a:t>x</a:t>
            </a:r>
            <a:r>
              <a:rPr lang="en-US"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 </a:t>
            </a:r>
            <a:r>
              <a:rPr lang="en-US" dirty="0" err="1">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c</a:t>
            </a:r>
            <a:r>
              <a:rPr lang="en-US" baseline="-25000" dirty="0" err="1">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1</a:t>
            </a:r>
            <a:r>
              <a:rPr lang="en-US" dirty="0" err="1">
                <a:solidFill>
                  <a:srgbClr val="000000"/>
                </a:solidFill>
                <a:latin typeface="Calibri" panose="020F0502020204030204" pitchFamily="34" charset="0"/>
                <a:ea typeface="EB Garamond"/>
                <a:cs typeface="Calibri" panose="020F0502020204030204" pitchFamily="34" charset="0"/>
                <a:sym typeface="EB Garamond"/>
              </a:rPr>
              <a:t>x</a:t>
            </a:r>
            <a:r>
              <a:rPr lang="en-US" baseline="-25000" dirty="0" err="1">
                <a:solidFill>
                  <a:srgbClr val="000000"/>
                </a:solidFill>
                <a:latin typeface="Calibri" panose="020F0502020204030204" pitchFamily="34" charset="0"/>
                <a:ea typeface="EB Garamond"/>
                <a:cs typeface="Calibri" panose="020F0502020204030204" pitchFamily="34" charset="0"/>
                <a:sym typeface="EB Garamond"/>
              </a:rPr>
              <a:t>2</a:t>
            </a:r>
            <a:r>
              <a:rPr lang="en-US"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	(</a:t>
            </a:r>
            <a:r>
              <a:rPr lang="en-US" dirty="0">
                <a:solidFill>
                  <a:srgbClr val="000000"/>
                </a:solidFill>
                <a:latin typeface="Calibri" panose="020F0502020204030204" pitchFamily="34" charset="0"/>
                <a:ea typeface="EB Garamond"/>
                <a:cs typeface="Calibri" panose="020F0502020204030204" pitchFamily="34" charset="0"/>
                <a:sym typeface="EB Garamond"/>
              </a:rPr>
              <a:t>x</a:t>
            </a:r>
            <a:r>
              <a:rPr lang="en-US" baseline="-25000" dirty="0">
                <a:solidFill>
                  <a:srgbClr val="000000"/>
                </a:solidFill>
                <a:latin typeface="Calibri" panose="020F0502020204030204" pitchFamily="34" charset="0"/>
                <a:ea typeface="EB Garamond"/>
                <a:cs typeface="Calibri" panose="020F0502020204030204" pitchFamily="34" charset="0"/>
                <a:sym typeface="EB Garamond"/>
              </a:rPr>
              <a:t>2</a:t>
            </a:r>
            <a:r>
              <a:rPr lang="en-US"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 is confounding the impact of </a:t>
            </a:r>
            <a:r>
              <a:rPr lang="en-US" dirty="0">
                <a:solidFill>
                  <a:srgbClr val="000000"/>
                </a:solidFill>
                <a:latin typeface="Calibri" panose="020F0502020204030204" pitchFamily="34" charset="0"/>
                <a:ea typeface="EB Garamond"/>
                <a:cs typeface="Calibri" panose="020F0502020204030204" pitchFamily="34" charset="0"/>
                <a:sym typeface="EB Garamond"/>
              </a:rPr>
              <a:t>x</a:t>
            </a:r>
            <a:r>
              <a:rPr lang="en-US"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a:t>
            </a:r>
          </a:p>
          <a:p>
            <a:pPr marL="1706865" lvl="3" indent="-365760">
              <a:lnSpc>
                <a:spcPct val="100000"/>
              </a:lnSpc>
              <a:spcBef>
                <a:spcPts val="0"/>
              </a:spcBef>
              <a:buClrTx/>
              <a:buSzPct val="80000"/>
              <a:buFont typeface="Courier New" panose="02070309020205020404" pitchFamily="49" charset="0"/>
              <a:buChar char="o"/>
            </a:pPr>
            <a:r>
              <a:rPr lang="en-US"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Y= knowledge in analytics, x1=scores on exam in analytics,  x2=speed of reading</a:t>
            </a:r>
          </a:p>
          <a:p>
            <a:pPr marL="1706865" lvl="3" indent="-365760">
              <a:lnSpc>
                <a:spcPct val="100000"/>
              </a:lnSpc>
              <a:spcBef>
                <a:spcPts val="0"/>
              </a:spcBef>
              <a:buClrTx/>
              <a:buSzPct val="80000"/>
              <a:buFont typeface="Courier New" panose="02070309020205020404" pitchFamily="49" charset="0"/>
              <a:buChar char="o"/>
            </a:pPr>
            <a:endParaRPr lang="en-US"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1600" b="1" dirty="0">
                <a:solidFill>
                  <a:schemeClr val="tx1"/>
                </a:solidFill>
                <a:latin typeface="Calibri" panose="020F0502020204030204" pitchFamily="34" charset="0"/>
                <a:cs typeface="Calibri" panose="020F0502020204030204" pitchFamily="34" charset="0"/>
              </a:rPr>
              <a:t>Suppression</a:t>
            </a:r>
            <a:r>
              <a:rPr lang="en-US" sz="1600" dirty="0">
                <a:solidFill>
                  <a:schemeClr val="tx1"/>
                </a:solidFill>
                <a:latin typeface="Calibri" panose="020F0502020204030204" pitchFamily="34" charset="0"/>
                <a:cs typeface="Calibri" panose="020F0502020204030204" pitchFamily="34" charset="0"/>
              </a:rPr>
              <a:t>: When true impact of a variable is </a:t>
            </a:r>
            <a:r>
              <a:rPr lang="en-US" sz="1600" b="1" dirty="0">
                <a:solidFill>
                  <a:schemeClr val="tx1"/>
                </a:solidFill>
                <a:latin typeface="Calibri" panose="020F0502020204030204" pitchFamily="34" charset="0"/>
                <a:cs typeface="Calibri" panose="020F0502020204030204" pitchFamily="34" charset="0"/>
              </a:rPr>
              <a:t>suppressed</a:t>
            </a:r>
            <a:r>
              <a:rPr lang="en-US" sz="1600" dirty="0">
                <a:solidFill>
                  <a:schemeClr val="tx1"/>
                </a:solidFill>
                <a:latin typeface="Calibri" panose="020F0502020204030204" pitchFamily="34" charset="0"/>
                <a:cs typeface="Calibri" panose="020F0502020204030204" pitchFamily="34" charset="0"/>
              </a:rPr>
              <a:t> in </a:t>
            </a:r>
            <a:r>
              <a:rPr lang="en-US" sz="1600" b="1" dirty="0">
                <a:solidFill>
                  <a:schemeClr val="tx1"/>
                </a:solidFill>
                <a:latin typeface="Calibri" panose="020F0502020204030204" pitchFamily="34" charset="0"/>
                <a:cs typeface="Calibri" panose="020F0502020204030204" pitchFamily="34" charset="0"/>
              </a:rPr>
              <a:t>absence</a:t>
            </a:r>
            <a:r>
              <a:rPr lang="en-US" sz="1600" dirty="0">
                <a:solidFill>
                  <a:schemeClr val="tx1"/>
                </a:solidFill>
                <a:latin typeface="Calibri" panose="020F0502020204030204" pitchFamily="34" charset="0"/>
                <a:cs typeface="Calibri" panose="020F0502020204030204" pitchFamily="34" charset="0"/>
              </a:rPr>
              <a:t> of another variable...opposite to confounding! Example: With three variables, y, x1, x2</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x2 is </a:t>
            </a:r>
            <a:r>
              <a:rPr lang="en-US" sz="1600" b="1" dirty="0">
                <a:solidFill>
                  <a:schemeClr val="tx1"/>
                </a:solidFill>
                <a:latin typeface="Calibri" panose="020F0502020204030204" pitchFamily="34" charset="0"/>
                <a:cs typeface="Calibri" panose="020F0502020204030204" pitchFamily="34" charset="0"/>
              </a:rPr>
              <a:t>suppressor</a:t>
            </a:r>
            <a:r>
              <a:rPr lang="en-US" sz="1600" dirty="0">
                <a:solidFill>
                  <a:schemeClr val="tx1"/>
                </a:solidFill>
                <a:latin typeface="Calibri" panose="020F0502020204030204" pitchFamily="34" charset="0"/>
                <a:cs typeface="Calibri" panose="020F0502020204030204" pitchFamily="34" charset="0"/>
              </a:rPr>
              <a:t> (or x1 is </a:t>
            </a:r>
            <a:r>
              <a:rPr lang="en-US" sz="1600" b="1" dirty="0">
                <a:solidFill>
                  <a:schemeClr val="tx1"/>
                </a:solidFill>
                <a:latin typeface="Calibri" panose="020F0502020204030204" pitchFamily="34" charset="0"/>
                <a:cs typeface="Calibri" panose="020F0502020204030204" pitchFamily="34" charset="0"/>
              </a:rPr>
              <a:t>suppressed</a:t>
            </a:r>
            <a:r>
              <a:rPr lang="en-US" sz="1600" dirty="0">
                <a:solidFill>
                  <a:schemeClr val="tx1"/>
                </a:solidFill>
                <a:latin typeface="Calibri" panose="020F0502020204030204" pitchFamily="34" charset="0"/>
                <a:cs typeface="Calibri" panose="020F0502020204030204" pitchFamily="34" charset="0"/>
              </a:rPr>
              <a:t>) if </a:t>
            </a:r>
          </a:p>
          <a:p>
            <a:pPr marL="1830352" lvl="6" indent="-365760">
              <a:lnSpc>
                <a:spcPct val="100000"/>
              </a:lnSpc>
              <a:spcBef>
                <a:spcPts val="0"/>
              </a:spcBef>
              <a:spcAft>
                <a:spcPts val="0"/>
              </a:spcAft>
              <a:buClrTx/>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rPr>
              <a:t>correlation (y,x2)=0, i.e., </a:t>
            </a:r>
            <a:r>
              <a:rPr lang="en-US" sz="1600"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y=</a:t>
            </a:r>
            <a:r>
              <a:rPr lang="en-US" sz="1600" dirty="0" err="1">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a</a:t>
            </a:r>
            <a:r>
              <a:rPr lang="en-US" sz="1600" baseline="-25000" dirty="0" err="1">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0</a:t>
            </a:r>
            <a:r>
              <a:rPr lang="en-US" sz="1600" dirty="0" err="1">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+b</a:t>
            </a:r>
            <a:r>
              <a:rPr lang="en-US" sz="1600" baseline="-25000" dirty="0" err="1">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2</a:t>
            </a:r>
            <a:r>
              <a:rPr lang="en-US" sz="1600"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 </a:t>
            </a:r>
            <a:r>
              <a:rPr lang="en-US" sz="1600" dirty="0">
                <a:solidFill>
                  <a:srgbClr val="000000"/>
                </a:solidFill>
                <a:latin typeface="Calibri" panose="020F0502020204030204" pitchFamily="34" charset="0"/>
                <a:ea typeface="EB Garamond"/>
                <a:cs typeface="Calibri" panose="020F0502020204030204" pitchFamily="34" charset="0"/>
                <a:sym typeface="EB Garamond"/>
              </a:rPr>
              <a:t>x</a:t>
            </a:r>
            <a:r>
              <a:rPr lang="en-US" sz="1600" baseline="-25000" dirty="0">
                <a:solidFill>
                  <a:srgbClr val="000000"/>
                </a:solidFill>
                <a:latin typeface="Calibri" panose="020F0502020204030204" pitchFamily="34" charset="0"/>
                <a:ea typeface="EB Garamond"/>
                <a:cs typeface="Calibri" panose="020F0502020204030204" pitchFamily="34" charset="0"/>
                <a:sym typeface="EB Garamond"/>
              </a:rPr>
              <a:t>2</a:t>
            </a:r>
            <a:r>
              <a:rPr lang="en-US" sz="1600"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 </a:t>
            </a:r>
            <a:r>
              <a:rPr lang="en-US" sz="1600" dirty="0">
                <a:solidFill>
                  <a:srgbClr val="222222"/>
                </a:solidFill>
                <a:highlight>
                  <a:srgbClr val="FCFCFC"/>
                </a:highlight>
                <a:latin typeface="Calibri" panose="020F0502020204030204" pitchFamily="34" charset="0"/>
                <a:ea typeface="EB Garamond"/>
                <a:cs typeface="Calibri" panose="020F0502020204030204" pitchFamily="34" charset="0"/>
                <a:sym typeface="Wingdings" panose="05000000000000000000" pitchFamily="2" charset="2"/>
              </a:rPr>
              <a:t> </a:t>
            </a:r>
            <a:r>
              <a:rPr lang="en-US" sz="1600"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b</a:t>
            </a:r>
            <a:r>
              <a:rPr lang="en-US" sz="1600" baseline="-25000"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2</a:t>
            </a:r>
            <a:r>
              <a:rPr lang="en-US" sz="1600"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 =0</a:t>
            </a:r>
            <a:r>
              <a:rPr lang="en-US" sz="1600" baseline="-25000" dirty="0">
                <a:solidFill>
                  <a:srgbClr val="000000"/>
                </a:solidFill>
                <a:latin typeface="Calibri" panose="020F0502020204030204" pitchFamily="34" charset="0"/>
                <a:ea typeface="EB Garamond"/>
                <a:cs typeface="Calibri" panose="020F0502020204030204" pitchFamily="34" charset="0"/>
                <a:sym typeface="EB Garamond"/>
              </a:rPr>
              <a:t> </a:t>
            </a:r>
          </a:p>
          <a:p>
            <a:pPr marL="1830352" lvl="6" indent="-365760">
              <a:lnSpc>
                <a:spcPct val="100000"/>
              </a:lnSpc>
              <a:spcBef>
                <a:spcPts val="0"/>
              </a:spcBef>
              <a:spcAft>
                <a:spcPts val="0"/>
              </a:spcAft>
              <a:buClrTx/>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rPr>
              <a:t>correlation (x1,x2) </a:t>
            </a:r>
            <a:r>
              <a:rPr lang="en-US" sz="1600"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a:t>
            </a:r>
            <a:r>
              <a:rPr lang="en-US" sz="1600" dirty="0">
                <a:solidFill>
                  <a:schemeClr val="tx1"/>
                </a:solidFill>
                <a:latin typeface="Calibri" panose="020F0502020204030204" pitchFamily="34" charset="0"/>
                <a:cs typeface="Calibri" panose="020F0502020204030204" pitchFamily="34" charset="0"/>
              </a:rPr>
              <a:t> 0 </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And </a:t>
            </a:r>
          </a:p>
          <a:p>
            <a:pPr marL="1830352" lvl="6" indent="-365760">
              <a:lnSpc>
                <a:spcPct val="100000"/>
              </a:lnSpc>
              <a:spcBef>
                <a:spcPts val="0"/>
              </a:spcBef>
              <a:spcAft>
                <a:spcPts val="0"/>
              </a:spcAft>
              <a:buClrTx/>
              <a:buSzPct val="80000"/>
              <a:buFont typeface="Wingdings" panose="05000000000000000000" pitchFamily="2" charset="2"/>
              <a:buChar char="§"/>
            </a:pPr>
            <a:r>
              <a:rPr lang="en-US" sz="1600"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y=</a:t>
            </a:r>
            <a:r>
              <a:rPr lang="en-US" sz="1600" dirty="0" err="1">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a</a:t>
            </a:r>
            <a:r>
              <a:rPr lang="en-US" sz="1600" baseline="-25000" dirty="0" err="1">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1</a:t>
            </a:r>
            <a:r>
              <a:rPr lang="en-US" sz="1600" dirty="0" err="1">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+b</a:t>
            </a:r>
            <a:r>
              <a:rPr lang="en-US" sz="1600" baseline="-25000" dirty="0" err="1">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1</a:t>
            </a:r>
            <a:r>
              <a:rPr lang="en-US" sz="1600"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 </a:t>
            </a:r>
            <a:r>
              <a:rPr lang="en-US" sz="1600" dirty="0">
                <a:solidFill>
                  <a:srgbClr val="000000"/>
                </a:solidFill>
                <a:latin typeface="Calibri" panose="020F0502020204030204" pitchFamily="34" charset="0"/>
                <a:ea typeface="EB Garamond"/>
                <a:cs typeface="Calibri" panose="020F0502020204030204" pitchFamily="34" charset="0"/>
                <a:sym typeface="EB Garamond"/>
              </a:rPr>
              <a:t>x</a:t>
            </a:r>
            <a:r>
              <a:rPr lang="en-US" sz="1600" baseline="-25000" dirty="0">
                <a:solidFill>
                  <a:srgbClr val="000000"/>
                </a:solidFill>
                <a:latin typeface="Calibri" panose="020F0502020204030204" pitchFamily="34" charset="0"/>
                <a:ea typeface="EB Garamond"/>
                <a:cs typeface="Calibri" panose="020F0502020204030204" pitchFamily="34" charset="0"/>
                <a:sym typeface="EB Garamond"/>
              </a:rPr>
              <a:t>1</a:t>
            </a:r>
            <a:endParaRPr lang="en-US" sz="1600"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endParaRPr>
          </a:p>
          <a:p>
            <a:pPr marL="1830352" lvl="6" indent="-365760">
              <a:lnSpc>
                <a:spcPct val="100000"/>
              </a:lnSpc>
              <a:spcBef>
                <a:spcPts val="0"/>
              </a:spcBef>
              <a:spcAft>
                <a:spcPts val="0"/>
              </a:spcAft>
              <a:buClrTx/>
              <a:buSzPct val="80000"/>
              <a:buFont typeface="Wingdings" panose="05000000000000000000" pitchFamily="2" charset="2"/>
              <a:buChar char="§"/>
            </a:pPr>
            <a:r>
              <a:rPr lang="en-US" sz="1600"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y=</a:t>
            </a:r>
            <a:r>
              <a:rPr lang="en-US" sz="1600" dirty="0" err="1">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a</a:t>
            </a:r>
            <a:r>
              <a:rPr lang="en-US" sz="1600" baseline="-25000" dirty="0" err="1">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2</a:t>
            </a:r>
            <a:r>
              <a:rPr lang="en-US" sz="1600" dirty="0" err="1">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+b’</a:t>
            </a:r>
            <a:r>
              <a:rPr lang="en-US" sz="1600" baseline="-25000" dirty="0" err="1">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1</a:t>
            </a:r>
            <a:r>
              <a:rPr lang="en-US" sz="1600"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 </a:t>
            </a:r>
            <a:r>
              <a:rPr lang="en-US" sz="1600" dirty="0">
                <a:solidFill>
                  <a:srgbClr val="000000"/>
                </a:solidFill>
                <a:latin typeface="Calibri" panose="020F0502020204030204" pitchFamily="34" charset="0"/>
                <a:ea typeface="EB Garamond"/>
                <a:cs typeface="Calibri" panose="020F0502020204030204" pitchFamily="34" charset="0"/>
                <a:sym typeface="EB Garamond"/>
              </a:rPr>
              <a:t>x</a:t>
            </a:r>
            <a:r>
              <a:rPr lang="en-US" sz="16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600"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 </a:t>
            </a:r>
            <a:r>
              <a:rPr lang="en-US" sz="1600" dirty="0" err="1">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c</a:t>
            </a:r>
            <a:r>
              <a:rPr lang="en-US" sz="1600" baseline="-25000" dirty="0" err="1">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1</a:t>
            </a:r>
            <a:r>
              <a:rPr lang="en-US" sz="1600" dirty="0" err="1">
                <a:solidFill>
                  <a:srgbClr val="000000"/>
                </a:solidFill>
                <a:latin typeface="Calibri" panose="020F0502020204030204" pitchFamily="34" charset="0"/>
                <a:ea typeface="EB Garamond"/>
                <a:cs typeface="Calibri" panose="020F0502020204030204" pitchFamily="34" charset="0"/>
                <a:sym typeface="EB Garamond"/>
              </a:rPr>
              <a:t>x</a:t>
            </a:r>
            <a:r>
              <a:rPr lang="en-US" sz="1600" baseline="-25000" dirty="0" err="1">
                <a:solidFill>
                  <a:srgbClr val="000000"/>
                </a:solidFill>
                <a:latin typeface="Calibri" panose="020F0502020204030204" pitchFamily="34" charset="0"/>
                <a:ea typeface="EB Garamond"/>
                <a:cs typeface="Calibri" panose="020F0502020204030204" pitchFamily="34" charset="0"/>
                <a:sym typeface="EB Garamond"/>
              </a:rPr>
              <a:t>2</a:t>
            </a:r>
            <a:r>
              <a:rPr lang="en-US" sz="1600" baseline="-25000" dirty="0">
                <a:solidFill>
                  <a:srgbClr val="000000"/>
                </a:solidFill>
                <a:latin typeface="Calibri" panose="020F0502020204030204" pitchFamily="34" charset="0"/>
                <a:ea typeface="EB Garamond"/>
                <a:cs typeface="Calibri" panose="020F0502020204030204" pitchFamily="34" charset="0"/>
                <a:sym typeface="EB Garamond"/>
              </a:rPr>
              <a:t> </a:t>
            </a:r>
            <a:r>
              <a:rPr lang="en-US" sz="1600" dirty="0">
                <a:solidFill>
                  <a:schemeClr val="tx1"/>
                </a:solidFill>
                <a:latin typeface="Calibri" panose="020F0502020204030204" pitchFamily="34" charset="0"/>
                <a:cs typeface="Calibri" panose="020F0502020204030204" pitchFamily="34" charset="0"/>
              </a:rPr>
              <a:t>y </a:t>
            </a:r>
            <a:r>
              <a:rPr lang="en-US" sz="1600" dirty="0">
                <a:solidFill>
                  <a:schemeClr val="tx1"/>
                </a:solidFill>
                <a:latin typeface="Calibri" panose="020F0502020204030204" pitchFamily="34" charset="0"/>
                <a:cs typeface="Calibri" panose="020F0502020204030204" pitchFamily="34" charset="0"/>
                <a:sym typeface="Wingdings" panose="05000000000000000000" pitchFamily="2" charset="2"/>
              </a:rPr>
              <a:t> </a:t>
            </a:r>
            <a:r>
              <a:rPr lang="en-US" sz="1600"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b’</a:t>
            </a:r>
            <a:r>
              <a:rPr lang="en-US" sz="1600" baseline="-25000"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1</a:t>
            </a:r>
            <a:r>
              <a:rPr lang="en-US" sz="1600"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  ˃ b</a:t>
            </a:r>
            <a:r>
              <a:rPr lang="en-US" sz="1600" baseline="-25000"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1</a:t>
            </a:r>
            <a:r>
              <a:rPr lang="en-US" sz="1600"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 </a:t>
            </a:r>
            <a:r>
              <a:rPr lang="en-US" sz="1600" dirty="0">
                <a:solidFill>
                  <a:srgbClr val="222222"/>
                </a:solidFill>
                <a:highlight>
                  <a:srgbClr val="FCFCFC"/>
                </a:highlight>
                <a:latin typeface="Calibri" panose="020F0502020204030204" pitchFamily="34" charset="0"/>
                <a:ea typeface="EB Garamond"/>
                <a:cs typeface="Calibri" panose="020F0502020204030204" pitchFamily="34" charset="0"/>
                <a:sym typeface="Wingdings" panose="05000000000000000000" pitchFamily="2" charset="2"/>
              </a:rPr>
              <a:t> </a:t>
            </a:r>
            <a:r>
              <a:rPr lang="en-US" sz="1600"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i.e., adding x2 to the equation </a:t>
            </a:r>
            <a:r>
              <a:rPr lang="en-US" sz="1600" b="1"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improves</a:t>
            </a:r>
            <a:r>
              <a:rPr lang="en-US" sz="1600"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 the impact of x1 on y (even though x2 is uncorrelated with y) </a:t>
            </a:r>
            <a:endParaRPr lang="en-US" sz="1600"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endParaRPr lang="en-US" sz="16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4094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Mediation</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1"/>
            <a:ext cx="10058400" cy="1156346"/>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Mediation: </a:t>
            </a:r>
            <a:r>
              <a:rPr lang="en-US" sz="1600" dirty="0">
                <a:solidFill>
                  <a:schemeClr val="tx1"/>
                </a:solidFill>
                <a:latin typeface="Calibri" panose="020F0502020204030204" pitchFamily="34" charset="0"/>
                <a:cs typeface="Calibri" panose="020F0502020204030204" pitchFamily="34" charset="0"/>
              </a:rPr>
              <a:t>Effect of an independent variable x1 on y is transmitted both </a:t>
            </a:r>
            <a:r>
              <a:rPr lang="en-US" sz="1600" b="1" dirty="0">
                <a:solidFill>
                  <a:schemeClr val="tx1"/>
                </a:solidFill>
                <a:latin typeface="Calibri" panose="020F0502020204030204" pitchFamily="34" charset="0"/>
                <a:cs typeface="Calibri" panose="020F0502020204030204" pitchFamily="34" charset="0"/>
              </a:rPr>
              <a:t>directly</a:t>
            </a:r>
            <a:r>
              <a:rPr lang="en-US" sz="1600" dirty="0">
                <a:solidFill>
                  <a:schemeClr val="tx1"/>
                </a:solidFill>
                <a:latin typeface="Calibri" panose="020F0502020204030204" pitchFamily="34" charset="0"/>
                <a:cs typeface="Calibri" panose="020F0502020204030204" pitchFamily="34" charset="0"/>
              </a:rPr>
              <a:t> and </a:t>
            </a:r>
            <a:r>
              <a:rPr lang="en-US" sz="1600" b="1" dirty="0">
                <a:solidFill>
                  <a:schemeClr val="tx1"/>
                </a:solidFill>
                <a:latin typeface="Calibri" panose="020F0502020204030204" pitchFamily="34" charset="0"/>
                <a:cs typeface="Calibri" panose="020F0502020204030204" pitchFamily="34" charset="0"/>
              </a:rPr>
              <a:t>indirectly</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Direct impact: x1→ y</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Indirect impact: x1→ </a:t>
            </a:r>
            <a:r>
              <a:rPr lang="en-US" sz="1600" dirty="0" err="1">
                <a:solidFill>
                  <a:schemeClr val="tx1"/>
                </a:solidFill>
                <a:latin typeface="Calibri" panose="020F0502020204030204" pitchFamily="34" charset="0"/>
                <a:cs typeface="Calibri" panose="020F0502020204030204" pitchFamily="34" charset="0"/>
              </a:rPr>
              <a:t>m1</a:t>
            </a:r>
            <a:r>
              <a:rPr lang="en-US" sz="1600" dirty="0">
                <a:solidFill>
                  <a:schemeClr val="tx1"/>
                </a:solidFill>
                <a:latin typeface="Calibri" panose="020F0502020204030204" pitchFamily="34" charset="0"/>
                <a:cs typeface="Calibri" panose="020F0502020204030204" pitchFamily="34" charset="0"/>
              </a:rPr>
              <a:t>→ y (</a:t>
            </a:r>
            <a:r>
              <a:rPr lang="en-US" sz="1600" dirty="0" err="1">
                <a:solidFill>
                  <a:schemeClr val="tx1"/>
                </a:solidFill>
                <a:latin typeface="Calibri" panose="020F0502020204030204" pitchFamily="34" charset="0"/>
                <a:cs typeface="Calibri" panose="020F0502020204030204" pitchFamily="34" charset="0"/>
              </a:rPr>
              <a:t>m1</a:t>
            </a:r>
            <a:r>
              <a:rPr lang="en-US" sz="1600" dirty="0">
                <a:solidFill>
                  <a:schemeClr val="tx1"/>
                </a:solidFill>
                <a:latin typeface="Calibri" panose="020F0502020204030204" pitchFamily="34" charset="0"/>
                <a:cs typeface="Calibri" panose="020F0502020204030204" pitchFamily="34" charset="0"/>
              </a:rPr>
              <a:t> is called </a:t>
            </a:r>
            <a:r>
              <a:rPr lang="en-US" sz="1600" b="1" dirty="0">
                <a:solidFill>
                  <a:schemeClr val="tx1"/>
                </a:solidFill>
                <a:latin typeface="Calibri" panose="020F0502020204030204" pitchFamily="34" charset="0"/>
                <a:cs typeface="Calibri" panose="020F0502020204030204" pitchFamily="34" charset="0"/>
              </a:rPr>
              <a:t>mediation variable</a:t>
            </a:r>
            <a:r>
              <a:rPr lang="en-US" sz="1600" dirty="0">
                <a:solidFill>
                  <a:schemeClr val="tx1"/>
                </a:solidFill>
                <a:latin typeface="Calibri" panose="020F0502020204030204" pitchFamily="34" charset="0"/>
                <a:cs typeface="Calibri" panose="020F0502020204030204" pitchFamily="34" charset="0"/>
              </a:rPr>
              <a:t>)</a:t>
            </a:r>
          </a:p>
          <a:p>
            <a:pPr marL="1706865" lvl="3" indent="-365760">
              <a:lnSpc>
                <a:spcPct val="100000"/>
              </a:lnSpc>
              <a:spcBef>
                <a:spcPts val="0"/>
              </a:spcBef>
              <a:buClrTx/>
              <a:buSzPct val="80000"/>
              <a:buFont typeface="Courier New" panose="02070309020205020404" pitchFamily="49" charset="0"/>
              <a:buChar char="o"/>
            </a:pPr>
            <a:r>
              <a:rPr lang="en-US" sz="1600" b="1" dirty="0">
                <a:solidFill>
                  <a:schemeClr val="tx1"/>
                </a:solidFill>
                <a:latin typeface="Calibri" panose="020F0502020204030204" pitchFamily="34" charset="0"/>
                <a:cs typeface="Calibri" panose="020F0502020204030204" pitchFamily="34" charset="0"/>
              </a:rPr>
              <a:t>Complete mediation </a:t>
            </a:r>
            <a:r>
              <a:rPr lang="en-US" sz="1600" dirty="0">
                <a:solidFill>
                  <a:schemeClr val="tx1"/>
                </a:solidFill>
                <a:latin typeface="Calibri" panose="020F0502020204030204" pitchFamily="34" charset="0"/>
                <a:cs typeface="Calibri" panose="020F0502020204030204" pitchFamily="34" charset="0"/>
              </a:rPr>
              <a:t>implies x1 cannot impact y in absence of </a:t>
            </a:r>
            <a:r>
              <a:rPr lang="en-US" sz="1600" dirty="0" err="1">
                <a:solidFill>
                  <a:schemeClr val="tx1"/>
                </a:solidFill>
                <a:latin typeface="Calibri" panose="020F0502020204030204" pitchFamily="34" charset="0"/>
                <a:cs typeface="Calibri" panose="020F0502020204030204" pitchFamily="34" charset="0"/>
              </a:rPr>
              <a:t>m1</a:t>
            </a:r>
            <a:endParaRPr lang="en-US" sz="1600" dirty="0">
              <a:solidFill>
                <a:schemeClr val="tx1"/>
              </a:solidFill>
              <a:latin typeface="Calibri" panose="020F0502020204030204" pitchFamily="34" charset="0"/>
              <a:cs typeface="Calibri" panose="020F0502020204030204" pitchFamily="34" charset="0"/>
            </a:endParaRPr>
          </a:p>
          <a:p>
            <a:pPr marL="1830352" lvl="6" indent="-365760">
              <a:lnSpc>
                <a:spcPct val="100000"/>
              </a:lnSpc>
              <a:spcBef>
                <a:spcPts val="0"/>
              </a:spcBef>
              <a:spcAft>
                <a:spcPts val="0"/>
              </a:spcAft>
              <a:buClrTx/>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rPr>
              <a:t>Complete mediation⇒ c=0, Direct effect: c, Indirect effect: a x b</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Mediation explains </a:t>
            </a:r>
            <a:r>
              <a:rPr lang="en-US" b="1" dirty="0">
                <a:solidFill>
                  <a:schemeClr val="tx1"/>
                </a:solidFill>
                <a:latin typeface="Calibri" panose="020F0502020204030204" pitchFamily="34" charset="0"/>
                <a:cs typeface="Calibri" panose="020F0502020204030204" pitchFamily="34" charset="0"/>
              </a:rPr>
              <a:t>how</a:t>
            </a:r>
            <a:r>
              <a:rPr lang="en-US" dirty="0">
                <a:solidFill>
                  <a:schemeClr val="tx1"/>
                </a:solidFill>
                <a:latin typeface="Calibri" panose="020F0502020204030204" pitchFamily="34" charset="0"/>
                <a:cs typeface="Calibri" panose="020F0502020204030204" pitchFamily="34" charset="0"/>
              </a:rPr>
              <a:t> or </a:t>
            </a:r>
            <a:r>
              <a:rPr lang="en-US" b="1" dirty="0">
                <a:solidFill>
                  <a:schemeClr val="tx1"/>
                </a:solidFill>
                <a:latin typeface="Calibri" panose="020F0502020204030204" pitchFamily="34" charset="0"/>
                <a:cs typeface="Calibri" panose="020F0502020204030204" pitchFamily="34" charset="0"/>
              </a:rPr>
              <a:t>why</a:t>
            </a:r>
            <a:r>
              <a:rPr lang="en-US" dirty="0">
                <a:solidFill>
                  <a:schemeClr val="tx1"/>
                </a:solidFill>
                <a:latin typeface="Calibri" panose="020F0502020204030204" pitchFamily="34" charset="0"/>
                <a:cs typeface="Calibri" panose="020F0502020204030204" pitchFamily="34" charset="0"/>
              </a:rPr>
              <a:t> there is a relationship between two variables. Mediation is a </a:t>
            </a:r>
            <a:r>
              <a:rPr lang="en-US" b="1" dirty="0">
                <a:solidFill>
                  <a:schemeClr val="tx1"/>
                </a:solidFill>
                <a:latin typeface="Calibri" panose="020F0502020204030204" pitchFamily="34" charset="0"/>
                <a:cs typeface="Calibri" panose="020F0502020204030204" pitchFamily="34" charset="0"/>
              </a:rPr>
              <a:t>potential mechanism </a:t>
            </a:r>
            <a:r>
              <a:rPr lang="en-US" dirty="0">
                <a:solidFill>
                  <a:schemeClr val="tx1"/>
                </a:solidFill>
                <a:latin typeface="Calibri" panose="020F0502020204030204" pitchFamily="34" charset="0"/>
                <a:cs typeface="Calibri" panose="020F0502020204030204" pitchFamily="34" charset="0"/>
              </a:rPr>
              <a:t>by which x1 impacts y</a:t>
            </a:r>
          </a:p>
          <a:p>
            <a:pPr marL="1706865" lvl="3" indent="-365760">
              <a:lnSpc>
                <a:spcPct val="100000"/>
              </a:lnSpc>
              <a:spcBef>
                <a:spcPts val="0"/>
              </a:spcBef>
              <a:buClrTx/>
              <a:buSzPct val="80000"/>
              <a:buFont typeface="Courier New" panose="02070309020205020404" pitchFamily="49" charset="0"/>
              <a:buChar char="o"/>
            </a:pPr>
            <a:endParaRPr lang="en-US" sz="1600" dirty="0">
              <a:solidFill>
                <a:schemeClr val="tx1"/>
              </a:solidFill>
              <a:latin typeface="Calibri" panose="020F0502020204030204" pitchFamily="34" charset="0"/>
              <a:cs typeface="Calibri" panose="020F0502020204030204" pitchFamily="34" charset="0"/>
            </a:endParaRPr>
          </a:p>
        </p:txBody>
      </p:sp>
      <p:grpSp>
        <p:nvGrpSpPr>
          <p:cNvPr id="4" name="Group 3"/>
          <p:cNvGrpSpPr/>
          <p:nvPr/>
        </p:nvGrpSpPr>
        <p:grpSpPr>
          <a:xfrm>
            <a:off x="2748191" y="4542064"/>
            <a:ext cx="5620745" cy="1443500"/>
            <a:chOff x="3645175" y="3105150"/>
            <a:chExt cx="4696400" cy="1443500"/>
          </a:xfrm>
        </p:grpSpPr>
        <p:sp>
          <p:nvSpPr>
            <p:cNvPr id="5" name="Google Shape;500;p88"/>
            <p:cNvSpPr/>
            <p:nvPr/>
          </p:nvSpPr>
          <p:spPr>
            <a:xfrm>
              <a:off x="3645175" y="3902300"/>
              <a:ext cx="879600" cy="492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 x1=Salary</a:t>
              </a:r>
              <a:endParaRPr sz="1400" dirty="0">
                <a:latin typeface="Calibri" panose="020F0502020204030204" pitchFamily="34" charset="0"/>
                <a:ea typeface="EB Garamond"/>
                <a:cs typeface="Calibri" panose="020F0502020204030204" pitchFamily="34" charset="0"/>
                <a:sym typeface="EB Garamond"/>
              </a:endParaRPr>
            </a:p>
          </p:txBody>
        </p:sp>
        <p:sp>
          <p:nvSpPr>
            <p:cNvPr id="6" name="Google Shape;501;p88"/>
            <p:cNvSpPr/>
            <p:nvPr/>
          </p:nvSpPr>
          <p:spPr>
            <a:xfrm>
              <a:off x="7461975" y="3902300"/>
              <a:ext cx="879600" cy="492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latin typeface="Calibri" panose="020F0502020204030204" pitchFamily="34" charset="0"/>
                  <a:ea typeface="EB Garamond"/>
                  <a:cs typeface="Calibri" panose="020F0502020204030204" pitchFamily="34" charset="0"/>
                  <a:sym typeface="EB Garamond"/>
                </a:rPr>
                <a:t>y</a:t>
              </a:r>
              <a:r>
                <a:rPr lang="en" sz="1400" dirty="0">
                  <a:latin typeface="Calibri" panose="020F0502020204030204" pitchFamily="34" charset="0"/>
                  <a:ea typeface="EB Garamond"/>
                  <a:cs typeface="Calibri" panose="020F0502020204030204" pitchFamily="34" charset="0"/>
                  <a:sym typeface="EB Garamond"/>
                </a:rPr>
                <a:t>=Overall health</a:t>
              </a:r>
              <a:endParaRPr sz="1400" dirty="0">
                <a:latin typeface="Calibri" panose="020F0502020204030204" pitchFamily="34" charset="0"/>
                <a:ea typeface="EB Garamond"/>
                <a:cs typeface="Calibri" panose="020F0502020204030204" pitchFamily="34" charset="0"/>
                <a:sym typeface="EB Garamond"/>
              </a:endParaRPr>
            </a:p>
          </p:txBody>
        </p:sp>
        <p:sp>
          <p:nvSpPr>
            <p:cNvPr id="7" name="Google Shape;502;p88"/>
            <p:cNvSpPr/>
            <p:nvPr/>
          </p:nvSpPr>
          <p:spPr>
            <a:xfrm>
              <a:off x="5583150" y="3105150"/>
              <a:ext cx="953650" cy="492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latin typeface="Calibri" panose="020F0502020204030204" pitchFamily="34" charset="0"/>
                  <a:ea typeface="EB Garamond"/>
                  <a:cs typeface="Calibri" panose="020F0502020204030204" pitchFamily="34" charset="0"/>
                  <a:sym typeface="EB Garamond"/>
                </a:rPr>
                <a:t>m</a:t>
              </a:r>
              <a:r>
                <a:rPr lang="en" sz="1400" dirty="0">
                  <a:latin typeface="Calibri" panose="020F0502020204030204" pitchFamily="34" charset="0"/>
                  <a:ea typeface="EB Garamond"/>
                  <a:cs typeface="Calibri" panose="020F0502020204030204" pitchFamily="34" charset="0"/>
                  <a:sym typeface="EB Garamond"/>
                </a:rPr>
                <a:t>1= Healthy choices</a:t>
              </a:r>
              <a:endParaRPr sz="1400" dirty="0">
                <a:latin typeface="Calibri" panose="020F0502020204030204" pitchFamily="34" charset="0"/>
                <a:ea typeface="EB Garamond"/>
                <a:cs typeface="Calibri" panose="020F0502020204030204" pitchFamily="34" charset="0"/>
                <a:sym typeface="EB Garamond"/>
              </a:endParaRPr>
            </a:p>
          </p:txBody>
        </p:sp>
        <p:cxnSp>
          <p:nvCxnSpPr>
            <p:cNvPr id="8" name="Google Shape;503;p88"/>
            <p:cNvCxnSpPr>
              <a:stCxn id="7" idx="3"/>
              <a:endCxn id="6" idx="0"/>
            </p:cNvCxnSpPr>
            <p:nvPr/>
          </p:nvCxnSpPr>
          <p:spPr>
            <a:xfrm>
              <a:off x="6536800" y="3351600"/>
              <a:ext cx="1364975" cy="550700"/>
            </a:xfrm>
            <a:prstGeom prst="straightConnector1">
              <a:avLst/>
            </a:prstGeom>
            <a:noFill/>
            <a:ln w="9525" cap="flat" cmpd="sng">
              <a:solidFill>
                <a:srgbClr val="000000"/>
              </a:solidFill>
              <a:prstDash val="solid"/>
              <a:round/>
              <a:headEnd type="none" w="med" len="med"/>
              <a:tailEnd type="triangle" w="med" len="med"/>
            </a:ln>
          </p:spPr>
        </p:cxnSp>
        <p:sp>
          <p:nvSpPr>
            <p:cNvPr id="9" name="Google Shape;504;p88"/>
            <p:cNvSpPr/>
            <p:nvPr/>
          </p:nvSpPr>
          <p:spPr>
            <a:xfrm>
              <a:off x="4804450" y="3198150"/>
              <a:ext cx="373200" cy="3999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a</a:t>
              </a:r>
              <a:endParaRPr sz="1400">
                <a:latin typeface="Calibri" panose="020F0502020204030204" pitchFamily="34" charset="0"/>
                <a:ea typeface="EB Garamond"/>
                <a:cs typeface="Calibri" panose="020F0502020204030204" pitchFamily="34" charset="0"/>
                <a:sym typeface="EB Garamond"/>
              </a:endParaRPr>
            </a:p>
          </p:txBody>
        </p:sp>
        <p:cxnSp>
          <p:nvCxnSpPr>
            <p:cNvPr id="10" name="Google Shape;505;p88"/>
            <p:cNvCxnSpPr/>
            <p:nvPr/>
          </p:nvCxnSpPr>
          <p:spPr>
            <a:xfrm rot="10800000" flipH="1">
              <a:off x="4524750" y="3351600"/>
              <a:ext cx="1058400" cy="567000"/>
            </a:xfrm>
            <a:prstGeom prst="straightConnector1">
              <a:avLst/>
            </a:prstGeom>
            <a:noFill/>
            <a:ln w="9525" cap="flat" cmpd="sng">
              <a:solidFill>
                <a:srgbClr val="000000"/>
              </a:solidFill>
              <a:prstDash val="solid"/>
              <a:round/>
              <a:headEnd type="none" w="med" len="med"/>
              <a:tailEnd type="triangle" w="med" len="med"/>
            </a:ln>
          </p:spPr>
        </p:cxnSp>
        <p:cxnSp>
          <p:nvCxnSpPr>
            <p:cNvPr id="11" name="Google Shape;506;p88"/>
            <p:cNvCxnSpPr/>
            <p:nvPr/>
          </p:nvCxnSpPr>
          <p:spPr>
            <a:xfrm>
              <a:off x="4524675" y="4088750"/>
              <a:ext cx="2937300" cy="60000"/>
            </a:xfrm>
            <a:prstGeom prst="straightConnector1">
              <a:avLst/>
            </a:prstGeom>
            <a:noFill/>
            <a:ln w="9525" cap="flat" cmpd="sng">
              <a:solidFill>
                <a:srgbClr val="000000"/>
              </a:solidFill>
              <a:prstDash val="solid"/>
              <a:round/>
              <a:headEnd type="none" w="med" len="med"/>
              <a:tailEnd type="triangle" w="med" len="med"/>
            </a:ln>
          </p:spPr>
        </p:cxnSp>
        <p:sp>
          <p:nvSpPr>
            <p:cNvPr id="12" name="Google Shape;507;p88"/>
            <p:cNvSpPr/>
            <p:nvPr/>
          </p:nvSpPr>
          <p:spPr>
            <a:xfrm>
              <a:off x="5806775" y="4148750"/>
              <a:ext cx="373200" cy="3999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c</a:t>
              </a:r>
              <a:endParaRPr sz="1400">
                <a:latin typeface="Calibri" panose="020F0502020204030204" pitchFamily="34" charset="0"/>
                <a:ea typeface="EB Garamond"/>
                <a:cs typeface="Calibri" panose="020F0502020204030204" pitchFamily="34" charset="0"/>
                <a:sym typeface="EB Garamond"/>
              </a:endParaRPr>
            </a:p>
          </p:txBody>
        </p:sp>
        <p:sp>
          <p:nvSpPr>
            <p:cNvPr id="13" name="Google Shape;508;p88"/>
            <p:cNvSpPr/>
            <p:nvPr/>
          </p:nvSpPr>
          <p:spPr>
            <a:xfrm>
              <a:off x="6942300" y="3181075"/>
              <a:ext cx="373200" cy="3999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b</a:t>
              </a:r>
              <a:endParaRPr sz="1400">
                <a:latin typeface="Calibri" panose="020F0502020204030204" pitchFamily="34" charset="0"/>
                <a:ea typeface="EB Garamond"/>
                <a:cs typeface="Calibri" panose="020F0502020204030204" pitchFamily="34" charset="0"/>
                <a:sym typeface="EB Garamond"/>
              </a:endParaRPr>
            </a:p>
          </p:txBody>
        </p:sp>
      </p:grpSp>
    </p:spTree>
    <p:extLst>
      <p:ext uri="{BB962C8B-B14F-4D97-AF65-F5344CB8AC3E}">
        <p14:creationId xmlns:p14="http://schemas.microsoft.com/office/powerpoint/2010/main" val="2725428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Moderation</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1"/>
            <a:ext cx="10058400" cy="1156346"/>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Moderation explains the </a:t>
            </a:r>
            <a:r>
              <a:rPr lang="en-US" b="1" dirty="0">
                <a:solidFill>
                  <a:schemeClr val="tx1"/>
                </a:solidFill>
                <a:latin typeface="Calibri" panose="020F0502020204030204" pitchFamily="34" charset="0"/>
                <a:cs typeface="Calibri" panose="020F0502020204030204" pitchFamily="34" charset="0"/>
              </a:rPr>
              <a:t>strength</a:t>
            </a:r>
            <a:r>
              <a:rPr lang="en-US" dirty="0">
                <a:solidFill>
                  <a:schemeClr val="tx1"/>
                </a:solidFill>
                <a:latin typeface="Calibri" panose="020F0502020204030204" pitchFamily="34" charset="0"/>
                <a:cs typeface="Calibri" panose="020F0502020204030204" pitchFamily="34" charset="0"/>
              </a:rPr>
              <a:t> of the relationship between y and x1 </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Moderation specifies when a relationship will hold </a:t>
            </a:r>
            <a:r>
              <a:rPr lang="en-US" b="1" dirty="0">
                <a:solidFill>
                  <a:schemeClr val="tx1"/>
                </a:solidFill>
                <a:latin typeface="Calibri" panose="020F0502020204030204" pitchFamily="34" charset="0"/>
                <a:cs typeface="Calibri" panose="020F0502020204030204" pitchFamily="34" charset="0"/>
              </a:rPr>
              <a:t>stronger</a:t>
            </a:r>
            <a:r>
              <a:rPr lang="en-US" dirty="0">
                <a:solidFill>
                  <a:schemeClr val="tx1"/>
                </a:solidFill>
                <a:latin typeface="Calibri" panose="020F0502020204030204" pitchFamily="34" charset="0"/>
                <a:cs typeface="Calibri" panose="020F0502020204030204" pitchFamily="34" charset="0"/>
              </a:rPr>
              <a:t> or </a:t>
            </a:r>
            <a:r>
              <a:rPr lang="en-US" b="1" dirty="0">
                <a:solidFill>
                  <a:schemeClr val="tx1"/>
                </a:solidFill>
                <a:latin typeface="Calibri" panose="020F0502020204030204" pitchFamily="34" charset="0"/>
                <a:cs typeface="Calibri" panose="020F0502020204030204" pitchFamily="34" charset="0"/>
              </a:rPr>
              <a:t>weaker</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The effect of salary → healthy choice→ overall health is stronger for older people then </a:t>
            </a:r>
            <a:r>
              <a:rPr lang="en-US" b="1" dirty="0">
                <a:solidFill>
                  <a:schemeClr val="tx1"/>
                </a:solidFill>
                <a:latin typeface="Calibri" panose="020F0502020204030204" pitchFamily="34" charset="0"/>
                <a:cs typeface="Calibri" panose="020F0502020204030204" pitchFamily="34" charset="0"/>
              </a:rPr>
              <a:t>age</a:t>
            </a:r>
            <a:r>
              <a:rPr lang="en-US" dirty="0">
                <a:solidFill>
                  <a:schemeClr val="tx1"/>
                </a:solidFill>
                <a:latin typeface="Calibri" panose="020F0502020204030204" pitchFamily="34" charset="0"/>
                <a:cs typeface="Calibri" panose="020F0502020204030204" pitchFamily="34" charset="0"/>
              </a:rPr>
              <a:t> is a moderating variable, i.e., c2+ </a:t>
            </a:r>
            <a:r>
              <a:rPr lang="en-US" dirty="0" err="1">
                <a:solidFill>
                  <a:schemeClr val="tx1"/>
                </a:solidFill>
                <a:latin typeface="Calibri" panose="020F0502020204030204" pitchFamily="34" charset="0"/>
                <a:cs typeface="Calibri" panose="020F0502020204030204" pitchFamily="34" charset="0"/>
              </a:rPr>
              <a:t>a2</a:t>
            </a:r>
            <a:r>
              <a:rPr lang="en-US" dirty="0">
                <a:solidFill>
                  <a:schemeClr val="tx1"/>
                </a:solidFill>
                <a:latin typeface="Calibri" panose="020F0502020204030204" pitchFamily="34" charset="0"/>
                <a:cs typeface="Calibri" panose="020F0502020204030204" pitchFamily="34" charset="0"/>
              </a:rPr>
              <a:t> * b2 &gt; </a:t>
            </a:r>
            <a:r>
              <a:rPr lang="en-US" dirty="0" err="1">
                <a:solidFill>
                  <a:schemeClr val="tx1"/>
                </a:solidFill>
                <a:latin typeface="Calibri" panose="020F0502020204030204" pitchFamily="34" charset="0"/>
                <a:cs typeface="Calibri" panose="020F0502020204030204" pitchFamily="34" charset="0"/>
              </a:rPr>
              <a:t>c1</a:t>
            </a:r>
            <a:r>
              <a:rPr lang="en-US" dirty="0">
                <a:solidFill>
                  <a:schemeClr val="tx1"/>
                </a:solidFill>
                <a:latin typeface="Calibri" panose="020F0502020204030204" pitchFamily="34" charset="0"/>
                <a:cs typeface="Calibri" panose="020F0502020204030204" pitchFamily="34" charset="0"/>
              </a:rPr>
              <a:t>+ a1 *  b1</a:t>
            </a:r>
            <a:endParaRPr lang="en-US" sz="1600" dirty="0">
              <a:solidFill>
                <a:schemeClr val="tx1"/>
              </a:solidFill>
              <a:latin typeface="Calibri" panose="020F0502020204030204" pitchFamily="34" charset="0"/>
              <a:cs typeface="Calibri" panose="020F0502020204030204" pitchFamily="34" charset="0"/>
            </a:endParaRPr>
          </a:p>
        </p:txBody>
      </p:sp>
      <p:grpSp>
        <p:nvGrpSpPr>
          <p:cNvPr id="4" name="Group 3"/>
          <p:cNvGrpSpPr/>
          <p:nvPr/>
        </p:nvGrpSpPr>
        <p:grpSpPr>
          <a:xfrm>
            <a:off x="1097280" y="4339545"/>
            <a:ext cx="4371703" cy="1373278"/>
            <a:chOff x="3645175" y="3105150"/>
            <a:chExt cx="4696400" cy="1443500"/>
          </a:xfrm>
        </p:grpSpPr>
        <p:sp>
          <p:nvSpPr>
            <p:cNvPr id="5" name="Google Shape;500;p88"/>
            <p:cNvSpPr/>
            <p:nvPr/>
          </p:nvSpPr>
          <p:spPr>
            <a:xfrm>
              <a:off x="3645175" y="3902300"/>
              <a:ext cx="879600" cy="492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latin typeface="Calibri" panose="020F0502020204030204" pitchFamily="34" charset="0"/>
                  <a:ea typeface="EB Garamond"/>
                  <a:cs typeface="Calibri" panose="020F0502020204030204" pitchFamily="34" charset="0"/>
                  <a:sym typeface="EB Garamond"/>
                </a:rPr>
                <a:t> x1=Salary</a:t>
              </a:r>
              <a:endParaRPr sz="1100" dirty="0">
                <a:latin typeface="Calibri" panose="020F0502020204030204" pitchFamily="34" charset="0"/>
                <a:ea typeface="EB Garamond"/>
                <a:cs typeface="Calibri" panose="020F0502020204030204" pitchFamily="34" charset="0"/>
                <a:sym typeface="EB Garamond"/>
              </a:endParaRPr>
            </a:p>
          </p:txBody>
        </p:sp>
        <p:sp>
          <p:nvSpPr>
            <p:cNvPr id="6" name="Google Shape;501;p88"/>
            <p:cNvSpPr/>
            <p:nvPr/>
          </p:nvSpPr>
          <p:spPr>
            <a:xfrm>
              <a:off x="7461975" y="3902300"/>
              <a:ext cx="879600" cy="492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latin typeface="Calibri" panose="020F0502020204030204" pitchFamily="34" charset="0"/>
                  <a:ea typeface="EB Garamond"/>
                  <a:cs typeface="Calibri" panose="020F0502020204030204" pitchFamily="34" charset="0"/>
                  <a:sym typeface="EB Garamond"/>
                </a:rPr>
                <a:t>y</a:t>
              </a:r>
              <a:r>
                <a:rPr lang="en" sz="1100" dirty="0">
                  <a:latin typeface="Calibri" panose="020F0502020204030204" pitchFamily="34" charset="0"/>
                  <a:ea typeface="EB Garamond"/>
                  <a:cs typeface="Calibri" panose="020F0502020204030204" pitchFamily="34" charset="0"/>
                  <a:sym typeface="EB Garamond"/>
                </a:rPr>
                <a:t>=Overall health</a:t>
              </a:r>
              <a:endParaRPr sz="1100" dirty="0">
                <a:latin typeface="Calibri" panose="020F0502020204030204" pitchFamily="34" charset="0"/>
                <a:ea typeface="EB Garamond"/>
                <a:cs typeface="Calibri" panose="020F0502020204030204" pitchFamily="34" charset="0"/>
                <a:sym typeface="EB Garamond"/>
              </a:endParaRPr>
            </a:p>
          </p:txBody>
        </p:sp>
        <p:sp>
          <p:nvSpPr>
            <p:cNvPr id="7" name="Google Shape;502;p88"/>
            <p:cNvSpPr/>
            <p:nvPr/>
          </p:nvSpPr>
          <p:spPr>
            <a:xfrm>
              <a:off x="5583150" y="3105150"/>
              <a:ext cx="953650" cy="492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latin typeface="Calibri" panose="020F0502020204030204" pitchFamily="34" charset="0"/>
                  <a:ea typeface="EB Garamond"/>
                  <a:cs typeface="Calibri" panose="020F0502020204030204" pitchFamily="34" charset="0"/>
                  <a:sym typeface="EB Garamond"/>
                </a:rPr>
                <a:t>m</a:t>
              </a:r>
              <a:r>
                <a:rPr lang="en" sz="1100" dirty="0">
                  <a:latin typeface="Calibri" panose="020F0502020204030204" pitchFamily="34" charset="0"/>
                  <a:ea typeface="EB Garamond"/>
                  <a:cs typeface="Calibri" panose="020F0502020204030204" pitchFamily="34" charset="0"/>
                  <a:sym typeface="EB Garamond"/>
                </a:rPr>
                <a:t>1= Healthy choices</a:t>
              </a:r>
              <a:endParaRPr sz="1100" dirty="0">
                <a:latin typeface="Calibri" panose="020F0502020204030204" pitchFamily="34" charset="0"/>
                <a:ea typeface="EB Garamond"/>
                <a:cs typeface="Calibri" panose="020F0502020204030204" pitchFamily="34" charset="0"/>
                <a:sym typeface="EB Garamond"/>
              </a:endParaRPr>
            </a:p>
          </p:txBody>
        </p:sp>
        <p:cxnSp>
          <p:nvCxnSpPr>
            <p:cNvPr id="8" name="Google Shape;503;p88"/>
            <p:cNvCxnSpPr>
              <a:stCxn id="7" idx="3"/>
              <a:endCxn id="6" idx="0"/>
            </p:cNvCxnSpPr>
            <p:nvPr/>
          </p:nvCxnSpPr>
          <p:spPr>
            <a:xfrm>
              <a:off x="6536800" y="3351600"/>
              <a:ext cx="1364975" cy="550700"/>
            </a:xfrm>
            <a:prstGeom prst="straightConnector1">
              <a:avLst/>
            </a:prstGeom>
            <a:noFill/>
            <a:ln w="9525" cap="flat" cmpd="sng">
              <a:solidFill>
                <a:srgbClr val="000000"/>
              </a:solidFill>
              <a:prstDash val="solid"/>
              <a:round/>
              <a:headEnd type="none" w="med" len="med"/>
              <a:tailEnd type="triangle" w="med" len="med"/>
            </a:ln>
          </p:spPr>
        </p:cxnSp>
        <p:sp>
          <p:nvSpPr>
            <p:cNvPr id="9" name="Google Shape;504;p88"/>
            <p:cNvSpPr/>
            <p:nvPr/>
          </p:nvSpPr>
          <p:spPr>
            <a:xfrm>
              <a:off x="4804449" y="3198150"/>
              <a:ext cx="515338" cy="3999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a:latin typeface="Calibri" panose="020F0502020204030204" pitchFamily="34" charset="0"/>
                  <a:ea typeface="EB Garamond"/>
                  <a:cs typeface="Calibri" panose="020F0502020204030204" pitchFamily="34" charset="0"/>
                  <a:sym typeface="EB Garamond"/>
                </a:rPr>
                <a:t>a1</a:t>
              </a:r>
              <a:endParaRPr sz="1100" dirty="0">
                <a:latin typeface="Calibri" panose="020F0502020204030204" pitchFamily="34" charset="0"/>
                <a:ea typeface="EB Garamond"/>
                <a:cs typeface="Calibri" panose="020F0502020204030204" pitchFamily="34" charset="0"/>
                <a:sym typeface="EB Garamond"/>
              </a:endParaRPr>
            </a:p>
          </p:txBody>
        </p:sp>
        <p:cxnSp>
          <p:nvCxnSpPr>
            <p:cNvPr id="10" name="Google Shape;505;p88"/>
            <p:cNvCxnSpPr/>
            <p:nvPr/>
          </p:nvCxnSpPr>
          <p:spPr>
            <a:xfrm rot="10800000" flipH="1">
              <a:off x="4524750" y="3351600"/>
              <a:ext cx="1058400" cy="567000"/>
            </a:xfrm>
            <a:prstGeom prst="straightConnector1">
              <a:avLst/>
            </a:prstGeom>
            <a:noFill/>
            <a:ln w="9525" cap="flat" cmpd="sng">
              <a:solidFill>
                <a:srgbClr val="000000"/>
              </a:solidFill>
              <a:prstDash val="solid"/>
              <a:round/>
              <a:headEnd type="none" w="med" len="med"/>
              <a:tailEnd type="triangle" w="med" len="med"/>
            </a:ln>
          </p:spPr>
        </p:cxnSp>
        <p:cxnSp>
          <p:nvCxnSpPr>
            <p:cNvPr id="11" name="Google Shape;506;p88"/>
            <p:cNvCxnSpPr/>
            <p:nvPr/>
          </p:nvCxnSpPr>
          <p:spPr>
            <a:xfrm>
              <a:off x="4524675" y="4088750"/>
              <a:ext cx="2937300" cy="60000"/>
            </a:xfrm>
            <a:prstGeom prst="straightConnector1">
              <a:avLst/>
            </a:prstGeom>
            <a:noFill/>
            <a:ln w="9525" cap="flat" cmpd="sng">
              <a:solidFill>
                <a:srgbClr val="000000"/>
              </a:solidFill>
              <a:prstDash val="solid"/>
              <a:round/>
              <a:headEnd type="none" w="med" len="med"/>
              <a:tailEnd type="triangle" w="med" len="med"/>
            </a:ln>
          </p:spPr>
        </p:cxnSp>
        <p:sp>
          <p:nvSpPr>
            <p:cNvPr id="12" name="Google Shape;507;p88"/>
            <p:cNvSpPr/>
            <p:nvPr/>
          </p:nvSpPr>
          <p:spPr>
            <a:xfrm>
              <a:off x="5806775" y="4148750"/>
              <a:ext cx="596825" cy="3999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a:latin typeface="Calibri" panose="020F0502020204030204" pitchFamily="34" charset="0"/>
                  <a:ea typeface="EB Garamond"/>
                  <a:cs typeface="Calibri" panose="020F0502020204030204" pitchFamily="34" charset="0"/>
                  <a:sym typeface="EB Garamond"/>
                </a:rPr>
                <a:t>c1</a:t>
              </a:r>
              <a:endParaRPr sz="1100" dirty="0">
                <a:latin typeface="Calibri" panose="020F0502020204030204" pitchFamily="34" charset="0"/>
                <a:ea typeface="EB Garamond"/>
                <a:cs typeface="Calibri" panose="020F0502020204030204" pitchFamily="34" charset="0"/>
                <a:sym typeface="EB Garamond"/>
              </a:endParaRPr>
            </a:p>
          </p:txBody>
        </p:sp>
        <p:sp>
          <p:nvSpPr>
            <p:cNvPr id="13" name="Google Shape;508;p88"/>
            <p:cNvSpPr/>
            <p:nvPr/>
          </p:nvSpPr>
          <p:spPr>
            <a:xfrm>
              <a:off x="6942300" y="3181075"/>
              <a:ext cx="519675" cy="3999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a:latin typeface="Calibri" panose="020F0502020204030204" pitchFamily="34" charset="0"/>
                  <a:ea typeface="EB Garamond"/>
                  <a:cs typeface="Calibri" panose="020F0502020204030204" pitchFamily="34" charset="0"/>
                  <a:sym typeface="EB Garamond"/>
                </a:rPr>
                <a:t>b1</a:t>
              </a:r>
              <a:endParaRPr sz="1100" dirty="0">
                <a:latin typeface="Calibri" panose="020F0502020204030204" pitchFamily="34" charset="0"/>
                <a:ea typeface="EB Garamond"/>
                <a:cs typeface="Calibri" panose="020F0502020204030204" pitchFamily="34" charset="0"/>
                <a:sym typeface="EB Garamond"/>
              </a:endParaRPr>
            </a:p>
          </p:txBody>
        </p:sp>
      </p:grpSp>
      <p:grpSp>
        <p:nvGrpSpPr>
          <p:cNvPr id="14" name="Group 13"/>
          <p:cNvGrpSpPr/>
          <p:nvPr/>
        </p:nvGrpSpPr>
        <p:grpSpPr>
          <a:xfrm>
            <a:off x="6126480" y="4339545"/>
            <a:ext cx="4371703" cy="1373278"/>
            <a:chOff x="3645175" y="3105150"/>
            <a:chExt cx="4696400" cy="1443500"/>
          </a:xfrm>
        </p:grpSpPr>
        <p:sp>
          <p:nvSpPr>
            <p:cNvPr id="15" name="Google Shape;500;p88"/>
            <p:cNvSpPr/>
            <p:nvPr/>
          </p:nvSpPr>
          <p:spPr>
            <a:xfrm>
              <a:off x="3645175" y="3902300"/>
              <a:ext cx="879600" cy="492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latin typeface="Calibri" panose="020F0502020204030204" pitchFamily="34" charset="0"/>
                  <a:ea typeface="EB Garamond"/>
                  <a:cs typeface="Calibri" panose="020F0502020204030204" pitchFamily="34" charset="0"/>
                  <a:sym typeface="EB Garamond"/>
                </a:rPr>
                <a:t> x1=Salary</a:t>
              </a:r>
              <a:endParaRPr sz="1100" dirty="0">
                <a:latin typeface="Calibri" panose="020F0502020204030204" pitchFamily="34" charset="0"/>
                <a:ea typeface="EB Garamond"/>
                <a:cs typeface="Calibri" panose="020F0502020204030204" pitchFamily="34" charset="0"/>
                <a:sym typeface="EB Garamond"/>
              </a:endParaRPr>
            </a:p>
          </p:txBody>
        </p:sp>
        <p:sp>
          <p:nvSpPr>
            <p:cNvPr id="16" name="Google Shape;501;p88"/>
            <p:cNvSpPr/>
            <p:nvPr/>
          </p:nvSpPr>
          <p:spPr>
            <a:xfrm>
              <a:off x="7461975" y="3902300"/>
              <a:ext cx="879600" cy="492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latin typeface="Calibri" panose="020F0502020204030204" pitchFamily="34" charset="0"/>
                  <a:ea typeface="EB Garamond"/>
                  <a:cs typeface="Calibri" panose="020F0502020204030204" pitchFamily="34" charset="0"/>
                  <a:sym typeface="EB Garamond"/>
                </a:rPr>
                <a:t>y</a:t>
              </a:r>
              <a:r>
                <a:rPr lang="en" sz="1100" dirty="0">
                  <a:latin typeface="Calibri" panose="020F0502020204030204" pitchFamily="34" charset="0"/>
                  <a:ea typeface="EB Garamond"/>
                  <a:cs typeface="Calibri" panose="020F0502020204030204" pitchFamily="34" charset="0"/>
                  <a:sym typeface="EB Garamond"/>
                </a:rPr>
                <a:t>=Overall health</a:t>
              </a:r>
              <a:endParaRPr sz="1100" dirty="0">
                <a:latin typeface="Calibri" panose="020F0502020204030204" pitchFamily="34" charset="0"/>
                <a:ea typeface="EB Garamond"/>
                <a:cs typeface="Calibri" panose="020F0502020204030204" pitchFamily="34" charset="0"/>
                <a:sym typeface="EB Garamond"/>
              </a:endParaRPr>
            </a:p>
          </p:txBody>
        </p:sp>
        <p:sp>
          <p:nvSpPr>
            <p:cNvPr id="17" name="Google Shape;502;p88"/>
            <p:cNvSpPr/>
            <p:nvPr/>
          </p:nvSpPr>
          <p:spPr>
            <a:xfrm>
              <a:off x="5583150" y="3105150"/>
              <a:ext cx="953650" cy="492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latin typeface="Calibri" panose="020F0502020204030204" pitchFamily="34" charset="0"/>
                  <a:ea typeface="EB Garamond"/>
                  <a:cs typeface="Calibri" panose="020F0502020204030204" pitchFamily="34" charset="0"/>
                  <a:sym typeface="EB Garamond"/>
                </a:rPr>
                <a:t>m</a:t>
              </a:r>
              <a:r>
                <a:rPr lang="en" sz="1100" dirty="0">
                  <a:latin typeface="Calibri" panose="020F0502020204030204" pitchFamily="34" charset="0"/>
                  <a:ea typeface="EB Garamond"/>
                  <a:cs typeface="Calibri" panose="020F0502020204030204" pitchFamily="34" charset="0"/>
                  <a:sym typeface="EB Garamond"/>
                </a:rPr>
                <a:t>1= Healthy choices</a:t>
              </a:r>
              <a:endParaRPr sz="1100" dirty="0">
                <a:latin typeface="Calibri" panose="020F0502020204030204" pitchFamily="34" charset="0"/>
                <a:ea typeface="EB Garamond"/>
                <a:cs typeface="Calibri" panose="020F0502020204030204" pitchFamily="34" charset="0"/>
                <a:sym typeface="EB Garamond"/>
              </a:endParaRPr>
            </a:p>
          </p:txBody>
        </p:sp>
        <p:cxnSp>
          <p:nvCxnSpPr>
            <p:cNvPr id="18" name="Google Shape;503;p88"/>
            <p:cNvCxnSpPr>
              <a:stCxn id="17" idx="3"/>
              <a:endCxn id="16" idx="0"/>
            </p:cNvCxnSpPr>
            <p:nvPr/>
          </p:nvCxnSpPr>
          <p:spPr>
            <a:xfrm>
              <a:off x="6536800" y="3351600"/>
              <a:ext cx="1364975" cy="550700"/>
            </a:xfrm>
            <a:prstGeom prst="straightConnector1">
              <a:avLst/>
            </a:prstGeom>
            <a:noFill/>
            <a:ln w="9525" cap="flat" cmpd="sng">
              <a:solidFill>
                <a:srgbClr val="000000"/>
              </a:solidFill>
              <a:prstDash val="solid"/>
              <a:round/>
              <a:headEnd type="none" w="med" len="med"/>
              <a:tailEnd type="triangle" w="med" len="med"/>
            </a:ln>
          </p:spPr>
        </p:cxnSp>
        <p:sp>
          <p:nvSpPr>
            <p:cNvPr id="19" name="Google Shape;504;p88"/>
            <p:cNvSpPr/>
            <p:nvPr/>
          </p:nvSpPr>
          <p:spPr>
            <a:xfrm>
              <a:off x="4804450" y="3198150"/>
              <a:ext cx="510660" cy="3999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a:latin typeface="Calibri" panose="020F0502020204030204" pitchFamily="34" charset="0"/>
                  <a:ea typeface="EB Garamond"/>
                  <a:cs typeface="Calibri" panose="020F0502020204030204" pitchFamily="34" charset="0"/>
                  <a:sym typeface="EB Garamond"/>
                </a:rPr>
                <a:t>a2</a:t>
              </a:r>
              <a:endParaRPr sz="1100" dirty="0">
                <a:latin typeface="Calibri" panose="020F0502020204030204" pitchFamily="34" charset="0"/>
                <a:ea typeface="EB Garamond"/>
                <a:cs typeface="Calibri" panose="020F0502020204030204" pitchFamily="34" charset="0"/>
                <a:sym typeface="EB Garamond"/>
              </a:endParaRPr>
            </a:p>
          </p:txBody>
        </p:sp>
        <p:cxnSp>
          <p:nvCxnSpPr>
            <p:cNvPr id="20" name="Google Shape;505;p88"/>
            <p:cNvCxnSpPr/>
            <p:nvPr/>
          </p:nvCxnSpPr>
          <p:spPr>
            <a:xfrm rot="10800000" flipH="1">
              <a:off x="4524750" y="3351600"/>
              <a:ext cx="1058400" cy="567000"/>
            </a:xfrm>
            <a:prstGeom prst="straightConnector1">
              <a:avLst/>
            </a:prstGeom>
            <a:noFill/>
            <a:ln w="9525" cap="flat" cmpd="sng">
              <a:solidFill>
                <a:srgbClr val="000000"/>
              </a:solidFill>
              <a:prstDash val="solid"/>
              <a:round/>
              <a:headEnd type="none" w="med" len="med"/>
              <a:tailEnd type="triangle" w="med" len="med"/>
            </a:ln>
          </p:spPr>
        </p:cxnSp>
        <p:cxnSp>
          <p:nvCxnSpPr>
            <p:cNvPr id="21" name="Google Shape;506;p88"/>
            <p:cNvCxnSpPr/>
            <p:nvPr/>
          </p:nvCxnSpPr>
          <p:spPr>
            <a:xfrm>
              <a:off x="4524675" y="4088750"/>
              <a:ext cx="2937300" cy="60000"/>
            </a:xfrm>
            <a:prstGeom prst="straightConnector1">
              <a:avLst/>
            </a:prstGeom>
            <a:noFill/>
            <a:ln w="9525" cap="flat" cmpd="sng">
              <a:solidFill>
                <a:srgbClr val="000000"/>
              </a:solidFill>
              <a:prstDash val="solid"/>
              <a:round/>
              <a:headEnd type="none" w="med" len="med"/>
              <a:tailEnd type="triangle" w="med" len="med"/>
            </a:ln>
          </p:spPr>
        </p:cxnSp>
        <p:sp>
          <p:nvSpPr>
            <p:cNvPr id="22" name="Google Shape;507;p88"/>
            <p:cNvSpPr/>
            <p:nvPr/>
          </p:nvSpPr>
          <p:spPr>
            <a:xfrm>
              <a:off x="5806775" y="4148750"/>
              <a:ext cx="500005" cy="3999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a:latin typeface="Calibri" panose="020F0502020204030204" pitchFamily="34" charset="0"/>
                  <a:ea typeface="EB Garamond"/>
                  <a:cs typeface="Calibri" panose="020F0502020204030204" pitchFamily="34" charset="0"/>
                  <a:sym typeface="EB Garamond"/>
                </a:rPr>
                <a:t>c2</a:t>
              </a:r>
              <a:endParaRPr sz="1100" dirty="0">
                <a:latin typeface="Calibri" panose="020F0502020204030204" pitchFamily="34" charset="0"/>
                <a:ea typeface="EB Garamond"/>
                <a:cs typeface="Calibri" panose="020F0502020204030204" pitchFamily="34" charset="0"/>
                <a:sym typeface="EB Garamond"/>
              </a:endParaRPr>
            </a:p>
          </p:txBody>
        </p:sp>
        <p:sp>
          <p:nvSpPr>
            <p:cNvPr id="23" name="Google Shape;508;p88"/>
            <p:cNvSpPr/>
            <p:nvPr/>
          </p:nvSpPr>
          <p:spPr>
            <a:xfrm>
              <a:off x="6942300" y="3181075"/>
              <a:ext cx="519675" cy="3999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a:latin typeface="Calibri" panose="020F0502020204030204" pitchFamily="34" charset="0"/>
                  <a:ea typeface="EB Garamond"/>
                  <a:cs typeface="Calibri" panose="020F0502020204030204" pitchFamily="34" charset="0"/>
                  <a:sym typeface="EB Garamond"/>
                </a:rPr>
                <a:t>b2</a:t>
              </a:r>
              <a:endParaRPr sz="1100" dirty="0">
                <a:latin typeface="Calibri" panose="020F0502020204030204" pitchFamily="34" charset="0"/>
                <a:ea typeface="EB Garamond"/>
                <a:cs typeface="Calibri" panose="020F0502020204030204" pitchFamily="34" charset="0"/>
                <a:sym typeface="EB Garamond"/>
              </a:endParaRPr>
            </a:p>
          </p:txBody>
        </p:sp>
      </p:grpSp>
      <p:sp>
        <p:nvSpPr>
          <p:cNvPr id="24" name="TextBox 23"/>
          <p:cNvSpPr txBox="1"/>
          <p:nvPr/>
        </p:nvSpPr>
        <p:spPr>
          <a:xfrm>
            <a:off x="2463117" y="3893363"/>
            <a:ext cx="1639936"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Age 35 and younger</a:t>
            </a:r>
          </a:p>
        </p:txBody>
      </p:sp>
      <p:sp>
        <p:nvSpPr>
          <p:cNvPr id="25" name="TextBox 24"/>
          <p:cNvSpPr txBox="1"/>
          <p:nvPr/>
        </p:nvSpPr>
        <p:spPr>
          <a:xfrm>
            <a:off x="7555714" y="3870623"/>
            <a:ext cx="774699"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Age &gt;36</a:t>
            </a:r>
          </a:p>
        </p:txBody>
      </p:sp>
    </p:spTree>
    <p:extLst>
      <p:ext uri="{BB962C8B-B14F-4D97-AF65-F5344CB8AC3E}">
        <p14:creationId xmlns:p14="http://schemas.microsoft.com/office/powerpoint/2010/main" val="1612240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Activity – Examples </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96231"/>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Identify and list 2-3 examples/applications of (partial, semi-partial correlations, confounding and suppressor, and mediating and moderating effects) </a:t>
            </a:r>
          </a:p>
          <a:p>
            <a:pPr marL="1706865" lvl="3" indent="-365760">
              <a:lnSpc>
                <a:spcPct val="100000"/>
              </a:lnSpc>
              <a:spcBef>
                <a:spcPts val="0"/>
              </a:spcBef>
              <a:buClrTx/>
              <a:buSzPct val="80000"/>
              <a:buFont typeface="Courier New" panose="02070309020205020404" pitchFamily="49" charset="0"/>
              <a:buChar char="o"/>
            </a:pPr>
            <a:endParaRPr lang="en-US" sz="24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9848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sym typeface="EB Garamond"/>
              </a:rPr>
              <a:t>Multiple Linear Regression (Supervised ML)</a:t>
            </a:r>
            <a:endParaRPr lang="en-US" sz="3200" spc="0"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7654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1200727" y="743191"/>
            <a:ext cx="9956800" cy="943200"/>
          </a:xfrm>
          <a:prstGeom prst="rect">
            <a:avLst/>
          </a:prstGeom>
        </p:spPr>
        <p:txBody>
          <a:bodyPr spcFirstLastPara="1" vert="horz" wrap="square" lIns="121900" tIns="121900" rIns="121900" bIns="121900" rtlCol="0" anchor="t" anchorCtr="0">
            <a:noAutofit/>
          </a:bodyPr>
          <a:lstStyle/>
          <a:p>
            <a:pPr>
              <a:spcBef>
                <a:spcPct val="0"/>
              </a:spcBef>
            </a:pPr>
            <a:r>
              <a:rPr lang="en" sz="3200" spc="0" dirty="0">
                <a:solidFill>
                  <a:srgbClr val="0070C0"/>
                </a:solidFill>
                <a:latin typeface="Calibri" panose="020F0502020204030204" pitchFamily="34" charset="0"/>
                <a:cs typeface="Calibri" panose="020F0502020204030204" pitchFamily="34" charset="0"/>
                <a:sym typeface="EB Garamond"/>
              </a:rPr>
              <a:t>Machine Learning - Definition </a:t>
            </a:r>
            <a:endParaRPr sz="3200" spc="0" dirty="0">
              <a:solidFill>
                <a:srgbClr val="0070C0"/>
              </a:solidFill>
              <a:latin typeface="Calibri" panose="020F0502020204030204" pitchFamily="34" charset="0"/>
              <a:cs typeface="Calibri" panose="020F0502020204030204" pitchFamily="34" charset="0"/>
              <a:sym typeface="EB Garamond"/>
            </a:endParaRPr>
          </a:p>
        </p:txBody>
      </p:sp>
      <p:sp>
        <p:nvSpPr>
          <p:cNvPr id="73" name="Google Shape;73;p14"/>
          <p:cNvSpPr txBox="1">
            <a:spLocks noGrp="1"/>
          </p:cNvSpPr>
          <p:nvPr>
            <p:ph type="body" idx="1"/>
          </p:nvPr>
        </p:nvSpPr>
        <p:spPr>
          <a:xfrm>
            <a:off x="1200727" y="1771561"/>
            <a:ext cx="10021455" cy="943200"/>
          </a:xfrm>
          <a:prstGeom prst="rect">
            <a:avLst/>
          </a:prstGeom>
        </p:spPr>
        <p:txBody>
          <a:bodyPr spcFirstLastPara="1" vert="horz" wrap="square" lIns="121900" tIns="121900" rIns="121900" bIns="121900" rtlCol="0" anchor="t" anchorCtr="0">
            <a:noAutofit/>
          </a:bodyPr>
          <a:lstStyle/>
          <a:p>
            <a:pPr marL="914400" lvl="1" indent="-365760">
              <a:lnSpc>
                <a:spcPct val="100000"/>
              </a:lnSpc>
              <a:spcBef>
                <a:spcPts val="0"/>
              </a:spcBef>
              <a:buClrTx/>
              <a:buSzPct val="100000"/>
              <a:buFont typeface="Arial" panose="020B0604020202020204" pitchFamily="34" charset="0"/>
              <a:buChar char="•"/>
            </a:pPr>
            <a:r>
              <a:rPr lang="en" dirty="0">
                <a:solidFill>
                  <a:srgbClr val="000000"/>
                </a:solidFill>
                <a:latin typeface="Calibri" panose="020F0502020204030204" pitchFamily="34" charset="0"/>
                <a:ea typeface="EB Garamond"/>
                <a:cs typeface="Calibri" panose="020F0502020204030204" pitchFamily="34" charset="0"/>
                <a:sym typeface="EB Garamond"/>
              </a:rPr>
              <a:t>"</a:t>
            </a:r>
            <a:r>
              <a:rPr lang="en" i="1" dirty="0">
                <a:solidFill>
                  <a:srgbClr val="000000"/>
                </a:solidFill>
                <a:latin typeface="Calibri" panose="020F0502020204030204" pitchFamily="34" charset="0"/>
                <a:cs typeface="Calibri" panose="020F0502020204030204" pitchFamily="34" charset="0"/>
                <a:sym typeface="EB Garamond"/>
              </a:rPr>
              <a:t>Machine learning is a field of computer science that gives computers the ability to learn [from data] without being explicitly programmed</a:t>
            </a:r>
            <a:r>
              <a:rPr lang="en" dirty="0">
                <a:solidFill>
                  <a:srgbClr val="000000"/>
                </a:solidFill>
                <a:latin typeface="Calibri" panose="020F0502020204030204" pitchFamily="34" charset="0"/>
                <a:cs typeface="Calibri" panose="020F0502020204030204" pitchFamily="34" charset="0"/>
                <a:sym typeface="EB Garamond"/>
              </a:rPr>
              <a:t>." Wikipedia</a:t>
            </a:r>
            <a:endParaRPr dirty="0">
              <a:solidFill>
                <a:srgbClr val="000000"/>
              </a:solidFill>
              <a:latin typeface="Calibri" panose="020F0502020204030204" pitchFamily="34" charset="0"/>
              <a:cs typeface="Calibri" panose="020F0502020204030204" pitchFamily="34" charset="0"/>
              <a:sym typeface="EB Garamond"/>
            </a:endParaRPr>
          </a:p>
          <a:p>
            <a:pPr indent="0">
              <a:lnSpc>
                <a:spcPct val="100000"/>
              </a:lnSpc>
              <a:spcAft>
                <a:spcPts val="2133"/>
              </a:spcAft>
              <a:buNone/>
            </a:pPr>
            <a:endParaRPr sz="1600" dirty="0">
              <a:solidFill>
                <a:srgbClr val="000000"/>
              </a:solidFill>
              <a:latin typeface="Playfair Display"/>
              <a:ea typeface="Playfair Display"/>
              <a:cs typeface="Playfair Display"/>
              <a:sym typeface="Playfair Display"/>
            </a:endParaRPr>
          </a:p>
        </p:txBody>
      </p:sp>
      <p:pic>
        <p:nvPicPr>
          <p:cNvPr id="74" name="Google Shape;74;p14"/>
          <p:cNvPicPr preferRelativeResize="0"/>
          <p:nvPr/>
        </p:nvPicPr>
        <p:blipFill>
          <a:blip r:embed="rId3">
            <a:alphaModFix/>
          </a:blip>
          <a:stretch>
            <a:fillRect/>
          </a:stretch>
        </p:blipFill>
        <p:spPr>
          <a:xfrm>
            <a:off x="2281334" y="3079063"/>
            <a:ext cx="6895167" cy="2936300"/>
          </a:xfrm>
          <a:prstGeom prst="rect">
            <a:avLst/>
          </a:prstGeom>
          <a:noFill/>
          <a:ln>
            <a:noFill/>
          </a:ln>
        </p:spPr>
      </p:pic>
    </p:spTree>
    <p:extLst>
      <p:ext uri="{BB962C8B-B14F-4D97-AF65-F5344CB8AC3E}">
        <p14:creationId xmlns:p14="http://schemas.microsoft.com/office/powerpoint/2010/main" val="3020349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Machine learning - Supervised and Unsupervised</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1"/>
            <a:ext cx="10058400" cy="4564300"/>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b="1" dirty="0">
                <a:solidFill>
                  <a:srgbClr val="000000"/>
                </a:solidFill>
                <a:latin typeface="Calibri" panose="020F0502020204030204" pitchFamily="34" charset="0"/>
                <a:cs typeface="Calibri" panose="020F0502020204030204" pitchFamily="34" charset="0"/>
                <a:sym typeface="EB Garamond"/>
              </a:rPr>
              <a:t>Supervised learning</a:t>
            </a:r>
            <a:r>
              <a:rPr lang="en-US" dirty="0">
                <a:solidFill>
                  <a:srgbClr val="000000"/>
                </a:solidFill>
                <a:latin typeface="Calibri" panose="020F0502020204030204" pitchFamily="34" charset="0"/>
                <a:cs typeface="Calibri" panose="020F0502020204030204" pitchFamily="34" charset="0"/>
                <a:sym typeface="EB Garamond"/>
              </a:rPr>
              <a:t>: The computer is “taught” with examples of desired inputs and outputs and goal is to learn from “input-output” relationships. Correct output known for each training example, i.e., data are labeled and computer learns to predict output for given inputs </a:t>
            </a:r>
          </a:p>
          <a:p>
            <a:pPr marL="1706865" lvl="3" indent="-365760">
              <a:lnSpc>
                <a:spcPct val="100000"/>
              </a:lnSpc>
              <a:spcBef>
                <a:spcPts val="0"/>
              </a:spcBef>
              <a:buClrTx/>
              <a:buSzPct val="80000"/>
              <a:buFont typeface="Courier New" panose="02070309020205020404" pitchFamily="49" charset="0"/>
              <a:buChar char="o"/>
            </a:pPr>
            <a:endParaRPr lang="en-US" sz="1800" dirty="0">
              <a:solidFill>
                <a:srgbClr val="000000"/>
              </a:solidFill>
              <a:latin typeface="Calibri" panose="020F0502020204030204" pitchFamily="34" charset="0"/>
              <a:cs typeface="Calibri" panose="020F0502020204030204" pitchFamily="34" charset="0"/>
              <a:sym typeface="EB Garamond"/>
            </a:endParaRPr>
          </a:p>
          <a:p>
            <a:pPr marL="1706865" lvl="3" indent="-365760">
              <a:lnSpc>
                <a:spcPct val="100000"/>
              </a:lnSpc>
              <a:spcBef>
                <a:spcPts val="0"/>
              </a:spcBef>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sym typeface="EB Garamond"/>
              </a:rPr>
              <a:t>Classification: 1-of-N output, i.e., categorical (speech recognition, object recognition, medical diagnosis)</a:t>
            </a:r>
          </a:p>
          <a:p>
            <a:pPr marL="1706865" lvl="3" indent="-365760">
              <a:lnSpc>
                <a:spcPct val="100000"/>
              </a:lnSpc>
              <a:spcBef>
                <a:spcPts val="0"/>
              </a:spcBef>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sym typeface="EB Garamond"/>
              </a:rPr>
              <a:t>Estimation/Prediction/Regression: real-valued output, i.e., continuous (predicting market share, prices, customer rating)</a:t>
            </a:r>
          </a:p>
          <a:p>
            <a:pPr marL="914400" lvl="1" indent="-365760">
              <a:lnSpc>
                <a:spcPct val="100000"/>
              </a:lnSpc>
              <a:spcBef>
                <a:spcPts val="0"/>
              </a:spcBef>
              <a:buClrTx/>
              <a:buSzPct val="100000"/>
              <a:buFont typeface="Arial" panose="020B0604020202020204" pitchFamily="34" charset="0"/>
              <a:buChar char="•"/>
            </a:pPr>
            <a:endParaRPr lang="en-US" dirty="0">
              <a:solidFill>
                <a:srgbClr val="000000"/>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b="1" dirty="0">
                <a:solidFill>
                  <a:srgbClr val="000000"/>
                </a:solidFill>
                <a:latin typeface="Calibri" panose="020F0502020204030204" pitchFamily="34" charset="0"/>
                <a:cs typeface="Calibri" panose="020F0502020204030204" pitchFamily="34" charset="0"/>
                <a:sym typeface="EB Garamond"/>
              </a:rPr>
              <a:t>Unsupervised learning</a:t>
            </a:r>
            <a:r>
              <a:rPr lang="en-US" dirty="0">
                <a:solidFill>
                  <a:srgbClr val="000000"/>
                </a:solidFill>
                <a:latin typeface="Calibri" panose="020F0502020204030204" pitchFamily="34" charset="0"/>
                <a:cs typeface="Calibri" panose="020F0502020204030204" pitchFamily="34" charset="0"/>
                <a:sym typeface="EB Garamond"/>
              </a:rPr>
              <a:t>: The computer is “left on its own” to find structure in the data and learn the relationships between various inputs. It create an internal representation of the input, capturing regularities/structure/patterns in data, i.e., unlabeled data</a:t>
            </a:r>
          </a:p>
          <a:p>
            <a:pPr marL="1706865" lvl="3" indent="-365760">
              <a:lnSpc>
                <a:spcPct val="100000"/>
              </a:lnSpc>
              <a:spcBef>
                <a:spcPts val="0"/>
              </a:spcBef>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sym typeface="EB Garamond"/>
              </a:rPr>
              <a:t>Clusters; extract features (grouping customers)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rgbClr val="000000"/>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2293875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Supervised Machine learning – Linear Regression</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1"/>
            <a:ext cx="10058400" cy="4564300"/>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Francis Galton (</a:t>
            </a:r>
            <a:r>
              <a:rPr lang="en-US" sz="2400" dirty="0" err="1">
                <a:solidFill>
                  <a:schemeClr val="tx1"/>
                </a:solidFill>
                <a:latin typeface="Calibri" panose="020F0502020204030204" pitchFamily="34" charset="0"/>
                <a:cs typeface="Calibri" panose="020F0502020204030204" pitchFamily="34" charset="0"/>
                <a:sym typeface="EB Garamond"/>
              </a:rPr>
              <a:t>1880s</a:t>
            </a:r>
            <a:r>
              <a:rPr lang="en-US" sz="2400" dirty="0">
                <a:solidFill>
                  <a:schemeClr val="tx1"/>
                </a:solidFill>
                <a:latin typeface="Calibri" panose="020F0502020204030204" pitchFamily="34" charset="0"/>
                <a:cs typeface="Calibri" panose="020F0502020204030204" pitchFamily="34" charset="0"/>
                <a:sym typeface="EB Garamond"/>
              </a:rPr>
              <a:t>) observed the following patterns in the data analysis </a:t>
            </a:r>
          </a:p>
          <a:p>
            <a:pPr marL="1706865" lvl="3" indent="-365760">
              <a:lnSpc>
                <a:spcPct val="100000"/>
              </a:lnSpc>
              <a:spcBef>
                <a:spcPts val="0"/>
              </a:spcBef>
              <a:buClrTx/>
              <a:buSzPct val="80000"/>
              <a:buFont typeface="Courier New" panose="02070309020205020404" pitchFamily="49" charset="0"/>
              <a:buChar char="o"/>
            </a:pPr>
            <a:r>
              <a:rPr lang="en-US" sz="2400" dirty="0">
                <a:solidFill>
                  <a:schemeClr val="tx1"/>
                </a:solidFill>
                <a:latin typeface="Calibri" panose="020F0502020204030204" pitchFamily="34" charset="0"/>
                <a:cs typeface="Calibri" panose="020F0502020204030204" pitchFamily="34" charset="0"/>
                <a:sym typeface="EB Garamond"/>
              </a:rPr>
              <a:t>Tall parents </a:t>
            </a:r>
            <a:r>
              <a:rPr lang="en-US" sz="2400" b="1" u="sng" dirty="0">
                <a:solidFill>
                  <a:schemeClr val="tx1"/>
                </a:solidFill>
                <a:latin typeface="Calibri" panose="020F0502020204030204" pitchFamily="34" charset="0"/>
                <a:cs typeface="Calibri" panose="020F0502020204030204" pitchFamily="34" charset="0"/>
                <a:sym typeface="EB Garamond"/>
              </a:rPr>
              <a:t>likely</a:t>
            </a:r>
            <a:r>
              <a:rPr lang="en-US" sz="2400" dirty="0">
                <a:solidFill>
                  <a:schemeClr val="tx1"/>
                </a:solidFill>
                <a:latin typeface="Calibri" panose="020F0502020204030204" pitchFamily="34" charset="0"/>
                <a:cs typeface="Calibri" panose="020F0502020204030204" pitchFamily="34" charset="0"/>
                <a:sym typeface="EB Garamond"/>
              </a:rPr>
              <a:t> have tall children </a:t>
            </a:r>
          </a:p>
          <a:p>
            <a:pPr marL="1706865" lvl="3" indent="-365760">
              <a:lnSpc>
                <a:spcPct val="100000"/>
              </a:lnSpc>
              <a:spcBef>
                <a:spcPts val="0"/>
              </a:spcBef>
              <a:buClrTx/>
              <a:buSzPct val="80000"/>
              <a:buFont typeface="Courier New" panose="02070309020205020404" pitchFamily="49" charset="0"/>
              <a:buChar char="o"/>
            </a:pPr>
            <a:r>
              <a:rPr lang="en-US" sz="2400" dirty="0">
                <a:solidFill>
                  <a:schemeClr val="tx1"/>
                </a:solidFill>
                <a:latin typeface="Calibri" panose="020F0502020204030204" pitchFamily="34" charset="0"/>
                <a:cs typeface="Calibri" panose="020F0502020204030204" pitchFamily="34" charset="0"/>
                <a:sym typeface="EB Garamond"/>
              </a:rPr>
              <a:t>Short parents </a:t>
            </a:r>
            <a:r>
              <a:rPr lang="en-US" sz="2400" b="1" u="sng" dirty="0">
                <a:solidFill>
                  <a:schemeClr val="tx1"/>
                </a:solidFill>
                <a:latin typeface="Calibri" panose="020F0502020204030204" pitchFamily="34" charset="0"/>
                <a:cs typeface="Calibri" panose="020F0502020204030204" pitchFamily="34" charset="0"/>
                <a:sym typeface="EB Garamond"/>
              </a:rPr>
              <a:t>likely</a:t>
            </a:r>
            <a:r>
              <a:rPr lang="en-US" sz="2400" dirty="0">
                <a:solidFill>
                  <a:schemeClr val="tx1"/>
                </a:solidFill>
                <a:latin typeface="Calibri" panose="020F0502020204030204" pitchFamily="34" charset="0"/>
                <a:cs typeface="Calibri" panose="020F0502020204030204" pitchFamily="34" charset="0"/>
                <a:sym typeface="EB Garamond"/>
              </a:rPr>
              <a:t> have short children </a:t>
            </a:r>
          </a:p>
          <a:p>
            <a:pPr marL="1706865" lvl="3" indent="-365760">
              <a:lnSpc>
                <a:spcPct val="100000"/>
              </a:lnSpc>
              <a:spcBef>
                <a:spcPts val="0"/>
              </a:spcBef>
              <a:buClrTx/>
              <a:buSzPct val="80000"/>
              <a:buFont typeface="Courier New" panose="02070309020205020404" pitchFamily="49" charset="0"/>
              <a:buChar char="o"/>
            </a:pPr>
            <a:r>
              <a:rPr lang="en-US" sz="2400" dirty="0">
                <a:solidFill>
                  <a:schemeClr val="tx1"/>
                </a:solidFill>
                <a:latin typeface="Calibri" panose="020F0502020204030204" pitchFamily="34" charset="0"/>
                <a:cs typeface="Calibri" panose="020F0502020204030204" pitchFamily="34" charset="0"/>
                <a:sym typeface="EB Garamond"/>
              </a:rPr>
              <a:t>But height of children of unusually tall or unusually short parents tend to </a:t>
            </a:r>
            <a:r>
              <a:rPr lang="en-US" sz="2400" b="1" u="sng" dirty="0">
                <a:solidFill>
                  <a:schemeClr val="tx1"/>
                </a:solidFill>
                <a:latin typeface="Calibri" panose="020F0502020204030204" pitchFamily="34" charset="0"/>
                <a:cs typeface="Calibri" panose="020F0502020204030204" pitchFamily="34" charset="0"/>
                <a:sym typeface="EB Garamond"/>
              </a:rPr>
              <a:t>move to the average height </a:t>
            </a:r>
            <a:r>
              <a:rPr lang="en-US" sz="2400" dirty="0">
                <a:solidFill>
                  <a:schemeClr val="tx1"/>
                </a:solidFill>
                <a:latin typeface="Calibri" panose="020F0502020204030204" pitchFamily="34" charset="0"/>
                <a:cs typeface="Calibri" panose="020F0502020204030204" pitchFamily="34" charset="0"/>
                <a:sym typeface="EB Garamond"/>
              </a:rPr>
              <a:t>of the population</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Law of universal regression: observations tend to move around population mean, i.e., regression towards mean</a:t>
            </a: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Important theoretical result of central limit theorem (</a:t>
            </a:r>
            <a:r>
              <a:rPr lang="en-US" sz="2400" dirty="0" err="1">
                <a:solidFill>
                  <a:schemeClr val="tx1"/>
                </a:solidFill>
                <a:latin typeface="Calibri" panose="020F0502020204030204" pitchFamily="34" charset="0"/>
                <a:cs typeface="Calibri" panose="020F0502020204030204" pitchFamily="34" charset="0"/>
                <a:sym typeface="EB Garamond"/>
              </a:rPr>
              <a:t>CLT</a:t>
            </a:r>
            <a:r>
              <a:rPr lang="en-US" sz="2400" dirty="0">
                <a:solidFill>
                  <a:schemeClr val="tx1"/>
                </a:solidFill>
                <a:latin typeface="Calibri" panose="020F0502020204030204" pitchFamily="34" charset="0"/>
                <a:cs typeface="Calibri" panose="020F0502020204030204" pitchFamily="34" charset="0"/>
                <a:sym typeface="EB Garamond"/>
              </a:rPr>
              <a:t>) is based on regression towards mean</a:t>
            </a:r>
          </a:p>
          <a:p>
            <a:pPr marL="1706865" lvl="3" indent="-365760">
              <a:lnSpc>
                <a:spcPct val="100000"/>
              </a:lnSpc>
              <a:spcBef>
                <a:spcPts val="0"/>
              </a:spcBef>
              <a:buClrTx/>
              <a:buSzPct val="80000"/>
              <a:buFont typeface="Courier New" panose="02070309020205020404" pitchFamily="49" charset="0"/>
              <a:buChar char="o"/>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endParaRPr lang="en-US" sz="2400" b="1"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411164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Key questions Linear Regression can help answer</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1"/>
            <a:ext cx="10058400" cy="4564300"/>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How </a:t>
            </a:r>
            <a:r>
              <a:rPr lang="en-US" sz="2400" b="1" u="sng" dirty="0">
                <a:solidFill>
                  <a:schemeClr val="tx1"/>
                </a:solidFill>
                <a:latin typeface="Calibri" panose="020F0502020204030204" pitchFamily="34" charset="0"/>
                <a:cs typeface="Calibri" panose="020F0502020204030204" pitchFamily="34" charset="0"/>
                <a:sym typeface="EB Garamond"/>
              </a:rPr>
              <a:t>average</a:t>
            </a:r>
            <a:r>
              <a:rPr lang="en-US" sz="2400" dirty="0">
                <a:solidFill>
                  <a:schemeClr val="tx1"/>
                </a:solidFill>
                <a:latin typeface="Calibri" panose="020F0502020204030204" pitchFamily="34" charset="0"/>
                <a:cs typeface="Calibri" panose="020F0502020204030204" pitchFamily="34" charset="0"/>
                <a:sym typeface="EB Garamond"/>
              </a:rPr>
              <a:t> height of sons change with father’s height?</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Can we </a:t>
            </a:r>
            <a:r>
              <a:rPr lang="en-US" sz="2400" b="1" u="sng" dirty="0">
                <a:solidFill>
                  <a:schemeClr val="tx1"/>
                </a:solidFill>
                <a:latin typeface="Calibri" panose="020F0502020204030204" pitchFamily="34" charset="0"/>
                <a:cs typeface="Calibri" panose="020F0502020204030204" pitchFamily="34" charset="0"/>
                <a:sym typeface="EB Garamond"/>
              </a:rPr>
              <a:t>predict average height </a:t>
            </a:r>
            <a:r>
              <a:rPr lang="en-US" sz="2400" dirty="0">
                <a:solidFill>
                  <a:schemeClr val="tx1"/>
                </a:solidFill>
                <a:latin typeface="Calibri" panose="020F0502020204030204" pitchFamily="34" charset="0"/>
                <a:cs typeface="Calibri" panose="020F0502020204030204" pitchFamily="34" charset="0"/>
                <a:sym typeface="EB Garamond"/>
              </a:rPr>
              <a:t>of sons knowing height of fathers</a:t>
            </a:r>
          </a:p>
          <a:p>
            <a:pPr marL="548640" lvl="1" indent="0">
              <a:lnSpc>
                <a:spcPct val="100000"/>
              </a:lnSpc>
              <a:spcBef>
                <a:spcPts val="0"/>
              </a:spcBef>
              <a:buClrTx/>
              <a:buSzPct val="100000"/>
              <a:buNone/>
            </a:pPr>
            <a:endParaRPr lang="en-US" sz="2400" dirty="0">
              <a:solidFill>
                <a:schemeClr val="tx1"/>
              </a:solidFill>
              <a:latin typeface="Calibri" panose="020F0502020204030204" pitchFamily="34" charset="0"/>
              <a:cs typeface="Calibri" panose="020F0502020204030204" pitchFamily="34" charset="0"/>
              <a:sym typeface="EB Garamond"/>
            </a:endParaRPr>
          </a:p>
          <a:p>
            <a:pPr marL="548640" lvl="1" indent="0">
              <a:lnSpc>
                <a:spcPct val="100000"/>
              </a:lnSpc>
              <a:spcBef>
                <a:spcPts val="0"/>
              </a:spcBef>
              <a:buClrTx/>
              <a:buSzPct val="100000"/>
              <a:buNone/>
            </a:pPr>
            <a:r>
              <a:rPr lang="en-US" sz="2400" dirty="0">
                <a:solidFill>
                  <a:schemeClr val="tx1"/>
                </a:solidFill>
                <a:latin typeface="Calibri" panose="020F0502020204030204" pitchFamily="34" charset="0"/>
                <a:cs typeface="Calibri" panose="020F0502020204030204" pitchFamily="34" charset="0"/>
                <a:sym typeface="EB Garamond"/>
              </a:rPr>
              <a:t>Note: the focus is on “average” height, </a:t>
            </a:r>
            <a:r>
              <a:rPr lang="en-US" sz="2400" b="1" dirty="0">
                <a:solidFill>
                  <a:schemeClr val="tx1"/>
                </a:solidFill>
                <a:latin typeface="Calibri" panose="020F0502020204030204" pitchFamily="34" charset="0"/>
                <a:cs typeface="Calibri" panose="020F0502020204030204" pitchFamily="34" charset="0"/>
                <a:sym typeface="EB Garamond"/>
              </a:rPr>
              <a:t>not on specific </a:t>
            </a:r>
            <a:r>
              <a:rPr lang="en-US" sz="2400" dirty="0">
                <a:solidFill>
                  <a:schemeClr val="tx1"/>
                </a:solidFill>
                <a:latin typeface="Calibri" panose="020F0502020204030204" pitchFamily="34" charset="0"/>
                <a:cs typeface="Calibri" panose="020F0502020204030204" pitchFamily="34" charset="0"/>
                <a:sym typeface="EB Garamond"/>
              </a:rPr>
              <a:t>height of an individual</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1024386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Linear Regression - Example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1"/>
            <a:ext cx="10058400" cy="1691790"/>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Corresponding to any value of beds (e.g., 500, 1000), there is a range of cost per discharge </a:t>
            </a: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However, average cost per discharge decreases as # beds increases</a:t>
            </a: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Can we predict average cost per discharge for a given value of # beds?</a:t>
            </a:r>
          </a:p>
        </p:txBody>
      </p:sp>
      <p:pic>
        <p:nvPicPr>
          <p:cNvPr id="4" name="Google Shape;99;p18" title="Chart"/>
          <p:cNvPicPr preferRelativeResize="0"/>
          <p:nvPr/>
        </p:nvPicPr>
        <p:blipFill>
          <a:blip r:embed="rId2">
            <a:alphaModFix/>
          </a:blip>
          <a:stretch>
            <a:fillRect/>
          </a:stretch>
        </p:blipFill>
        <p:spPr>
          <a:xfrm>
            <a:off x="2826325" y="3612133"/>
            <a:ext cx="5501623" cy="2525711"/>
          </a:xfrm>
          <a:prstGeom prst="rect">
            <a:avLst/>
          </a:prstGeom>
          <a:noFill/>
          <a:ln>
            <a:noFill/>
          </a:ln>
        </p:spPr>
      </p:pic>
      <p:sp>
        <p:nvSpPr>
          <p:cNvPr id="5" name="Google Shape;100;p18"/>
          <p:cNvSpPr/>
          <p:nvPr/>
        </p:nvSpPr>
        <p:spPr>
          <a:xfrm>
            <a:off x="4404433" y="4001967"/>
            <a:ext cx="745600" cy="1802400"/>
          </a:xfrm>
          <a:prstGeom prst="ellipse">
            <a:avLst/>
          </a:prstGeom>
          <a:noFill/>
          <a:ln w="9525" cap="flat" cmpd="sng">
            <a:solidFill>
              <a:srgbClr val="00406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 name="Google Shape;101;p18"/>
          <p:cNvSpPr/>
          <p:nvPr/>
        </p:nvSpPr>
        <p:spPr>
          <a:xfrm>
            <a:off x="6029209" y="4489167"/>
            <a:ext cx="876800" cy="1315200"/>
          </a:xfrm>
          <a:prstGeom prst="ellipse">
            <a:avLst/>
          </a:prstGeom>
          <a:noFill/>
          <a:ln w="9525" cap="flat" cmpd="sng">
            <a:solidFill>
              <a:srgbClr val="00406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A426D376-B05A-3B4D-9B31-58249A34588F}"/>
                  </a:ext>
                </a:extLst>
              </p14:cNvPr>
              <p14:cNvContentPartPr/>
              <p14:nvPr/>
            </p14:nvContentPartPr>
            <p14:xfrm>
              <a:off x="3059023" y="2291659"/>
              <a:ext cx="1817280" cy="792000"/>
            </p14:xfrm>
          </p:contentPart>
        </mc:Choice>
        <mc:Fallback>
          <p:pic>
            <p:nvPicPr>
              <p:cNvPr id="7" name="Ink 6">
                <a:extLst>
                  <a:ext uri="{FF2B5EF4-FFF2-40B4-BE49-F238E27FC236}">
                    <a16:creationId xmlns:a16="http://schemas.microsoft.com/office/drawing/2014/main" id="{A426D376-B05A-3B4D-9B31-58249A34588F}"/>
                  </a:ext>
                </a:extLst>
              </p:cNvPr>
              <p:cNvPicPr/>
              <p:nvPr/>
            </p:nvPicPr>
            <p:blipFill>
              <a:blip r:embed="rId4"/>
              <a:stretch>
                <a:fillRect/>
              </a:stretch>
            </p:blipFill>
            <p:spPr>
              <a:xfrm>
                <a:off x="3051463" y="2284099"/>
                <a:ext cx="1832400" cy="806760"/>
              </a:xfrm>
              <a:prstGeom prst="rect">
                <a:avLst/>
              </a:prstGeom>
            </p:spPr>
          </p:pic>
        </mc:Fallback>
      </mc:AlternateContent>
    </p:spTree>
    <p:extLst>
      <p:ext uri="{BB962C8B-B14F-4D97-AF65-F5344CB8AC3E}">
        <p14:creationId xmlns:p14="http://schemas.microsoft.com/office/powerpoint/2010/main" val="333586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Variance Partitioning in Data</a:t>
            </a:r>
          </a:p>
        </p:txBody>
      </p:sp>
    </p:spTree>
    <p:extLst>
      <p:ext uri="{BB962C8B-B14F-4D97-AF65-F5344CB8AC3E}">
        <p14:creationId xmlns:p14="http://schemas.microsoft.com/office/powerpoint/2010/main" val="1046714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Regression vs Causation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601245"/>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Regression deals with dependence of 1 variable (cost per discharge) on other variables (hospital size, # beds, etc.). </a:t>
            </a:r>
            <a:r>
              <a:rPr lang="en-US" sz="2400" b="1" dirty="0">
                <a:solidFill>
                  <a:schemeClr val="tx1"/>
                </a:solidFill>
                <a:latin typeface="Calibri" panose="020F0502020204030204" pitchFamily="34" charset="0"/>
                <a:cs typeface="Calibri" panose="020F0502020204030204" pitchFamily="34" charset="0"/>
                <a:sym typeface="EB Garamond"/>
              </a:rPr>
              <a:t>It does not imply causation</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There is NO statistical/analytical reason to assume # beds does not depend on cost per discharge. In other words, in “regression world”, we could equally show dependence of # beds on cost per discharge</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The reason we treat cost per discharge as a dependent variable (DV) is due to non-statistical reasons (common sense, theory)</a:t>
            </a:r>
          </a:p>
          <a:p>
            <a:pPr marL="0" indent="0" algn="ctr">
              <a:lnSpc>
                <a:spcPct val="100000"/>
              </a:lnSpc>
              <a:buNone/>
            </a:pPr>
            <a:r>
              <a:rPr lang="en-US" sz="1600" i="1" dirty="0">
                <a:solidFill>
                  <a:schemeClr val="tx1"/>
                </a:solidFill>
                <a:latin typeface="Calibri" panose="020F0502020204030204" pitchFamily="34" charset="0"/>
                <a:ea typeface="EB Garamond"/>
                <a:cs typeface="Calibri" panose="020F0502020204030204" pitchFamily="34" charset="0"/>
                <a:sym typeface="EB Garamond"/>
              </a:rPr>
              <a:t>“A strong statistical / analytical relationship can never establish causation: our ideas of causation must come from outside statistics, ultimately from theory or other” </a:t>
            </a:r>
            <a:r>
              <a:rPr lang="en-US" sz="1600" dirty="0">
                <a:solidFill>
                  <a:schemeClr val="tx1"/>
                </a:solidFill>
                <a:latin typeface="Calibri" panose="020F0502020204030204" pitchFamily="34" charset="0"/>
                <a:ea typeface="EB Garamond"/>
                <a:cs typeface="Calibri" panose="020F0502020204030204" pitchFamily="34" charset="0"/>
                <a:sym typeface="EB Garamond"/>
              </a:rPr>
              <a:t>Kendall and Stuart: The Advanced Theory of Statistics</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874938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Regression vs Causation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1174555"/>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ea typeface="EB Garamond"/>
                <a:cs typeface="Calibri" panose="020F0502020204030204" pitchFamily="34" charset="0"/>
                <a:sym typeface="EB Garamond"/>
              </a:rPr>
              <a:t>The most important assumption of regression is the relationship between variables you specified is </a:t>
            </a:r>
            <a:r>
              <a:rPr lang="en-US" sz="2400" b="1" u="sng" dirty="0">
                <a:solidFill>
                  <a:schemeClr val="tx1"/>
                </a:solidFill>
                <a:latin typeface="Calibri" panose="020F0502020204030204" pitchFamily="34" charset="0"/>
                <a:ea typeface="EB Garamond"/>
                <a:cs typeface="Calibri" panose="020F0502020204030204" pitchFamily="34" charset="0"/>
                <a:sym typeface="EB Garamond"/>
              </a:rPr>
              <a:t>correct</a:t>
            </a:r>
            <a:r>
              <a:rPr lang="en-US" sz="2400" dirty="0">
                <a:solidFill>
                  <a:schemeClr val="tx1"/>
                </a:solidFill>
                <a:latin typeface="Calibri" panose="020F0502020204030204" pitchFamily="34" charset="0"/>
                <a:ea typeface="EB Garamond"/>
                <a:cs typeface="Calibri" panose="020F0502020204030204" pitchFamily="34" charset="0"/>
                <a:sym typeface="EB Garamond"/>
              </a:rPr>
              <a:t>, i.e., </a:t>
            </a:r>
            <a:r>
              <a:rPr lang="en-US" sz="2400" i="1" dirty="0">
                <a:solidFill>
                  <a:schemeClr val="tx1"/>
                </a:solidFill>
                <a:latin typeface="Calibri" panose="020F0502020204030204" pitchFamily="34" charset="0"/>
                <a:ea typeface="EB Garamond"/>
                <a:cs typeface="Calibri" panose="020F0502020204030204" pitchFamily="34" charset="0"/>
                <a:sym typeface="EB Garamond"/>
              </a:rPr>
              <a:t>cost per discharge</a:t>
            </a:r>
            <a:r>
              <a:rPr lang="en-US" sz="2400" dirty="0">
                <a:solidFill>
                  <a:schemeClr val="tx1"/>
                </a:solidFill>
                <a:latin typeface="Calibri" panose="020F0502020204030204" pitchFamily="34" charset="0"/>
                <a:ea typeface="EB Garamond"/>
                <a:cs typeface="Calibri" panose="020F0502020204030204" pitchFamily="34" charset="0"/>
                <a:sym typeface="EB Garamond"/>
              </a:rPr>
              <a:t> depends on </a:t>
            </a:r>
            <a:r>
              <a:rPr lang="en-US" sz="2400" i="1" dirty="0">
                <a:solidFill>
                  <a:schemeClr val="tx1"/>
                </a:solidFill>
                <a:latin typeface="Calibri" panose="020F0502020204030204" pitchFamily="34" charset="0"/>
                <a:ea typeface="EB Garamond"/>
                <a:cs typeface="Calibri" panose="020F0502020204030204" pitchFamily="34" charset="0"/>
                <a:sym typeface="EB Garamond"/>
              </a:rPr>
              <a:t># beds</a:t>
            </a:r>
            <a:r>
              <a:rPr lang="en-US" sz="2400" dirty="0">
                <a:solidFill>
                  <a:schemeClr val="tx1"/>
                </a:solidFill>
                <a:latin typeface="Calibri" panose="020F0502020204030204" pitchFamily="34" charset="0"/>
                <a:ea typeface="EB Garamond"/>
                <a:cs typeface="Calibri" panose="020F0502020204030204" pitchFamily="34" charset="0"/>
                <a:sym typeface="EB Garamond"/>
              </a:rPr>
              <a:t> (and not the other way round) </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p:txBody>
      </p:sp>
      <p:pic>
        <p:nvPicPr>
          <p:cNvPr id="4" name="Google Shape;114;p20"/>
          <p:cNvPicPr preferRelativeResize="0"/>
          <p:nvPr/>
        </p:nvPicPr>
        <p:blipFill rotWithShape="1">
          <a:blip r:embed="rId2">
            <a:alphaModFix/>
          </a:blip>
          <a:srcRect l="11775" t="21372" r="13695" b="9301"/>
          <a:stretch/>
        </p:blipFill>
        <p:spPr>
          <a:xfrm>
            <a:off x="1708728" y="3296013"/>
            <a:ext cx="4738253" cy="2467477"/>
          </a:xfrm>
          <a:prstGeom prst="rect">
            <a:avLst/>
          </a:prstGeom>
          <a:noFill/>
          <a:ln>
            <a:noFill/>
          </a:ln>
        </p:spPr>
      </p:pic>
      <p:pic>
        <p:nvPicPr>
          <p:cNvPr id="5" name="Google Shape;115;p20"/>
          <p:cNvPicPr preferRelativeResize="0"/>
          <p:nvPr/>
        </p:nvPicPr>
        <p:blipFill rotWithShape="1">
          <a:blip r:embed="rId3">
            <a:alphaModFix/>
          </a:blip>
          <a:srcRect l="10870" t="24484" r="12630" b="6884"/>
          <a:stretch/>
        </p:blipFill>
        <p:spPr>
          <a:xfrm>
            <a:off x="6982691" y="3296014"/>
            <a:ext cx="3943927" cy="2467476"/>
          </a:xfrm>
          <a:prstGeom prst="rect">
            <a:avLst/>
          </a:prstGeom>
          <a:noFill/>
          <a:ln>
            <a:noFill/>
          </a:ln>
        </p:spPr>
      </p:pic>
    </p:spTree>
    <p:extLst>
      <p:ext uri="{BB962C8B-B14F-4D97-AF65-F5344CB8AC3E}">
        <p14:creationId xmlns:p14="http://schemas.microsoft.com/office/powerpoint/2010/main" val="39997234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Regression vs Correlation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Correlation</a:t>
            </a:r>
          </a:p>
          <a:p>
            <a:pPr marL="1706865" lvl="3" indent="-365760">
              <a:lnSpc>
                <a:spcPct val="100000"/>
              </a:lnSpc>
              <a:spcBef>
                <a:spcPts val="0"/>
              </a:spcBef>
              <a:buClrTx/>
              <a:buSzPct val="80000"/>
              <a:buFont typeface="Courier New" panose="02070309020205020404" pitchFamily="49" charset="0"/>
              <a:buChar char="o"/>
            </a:pPr>
            <a:r>
              <a:rPr lang="en-US" sz="2400" dirty="0">
                <a:solidFill>
                  <a:schemeClr val="tx1"/>
                </a:solidFill>
                <a:latin typeface="Calibri" panose="020F0502020204030204" pitchFamily="34" charset="0"/>
                <a:cs typeface="Calibri" panose="020F0502020204030204" pitchFamily="34" charset="0"/>
                <a:sym typeface="EB Garamond"/>
              </a:rPr>
              <a:t>Strength of relationship between two or more variables  </a:t>
            </a:r>
          </a:p>
          <a:p>
            <a:pPr marL="1706865" lvl="3" indent="-365760">
              <a:lnSpc>
                <a:spcPct val="100000"/>
              </a:lnSpc>
              <a:spcBef>
                <a:spcPts val="0"/>
              </a:spcBef>
              <a:buClrTx/>
              <a:buSzPct val="80000"/>
              <a:buFont typeface="Courier New" panose="02070309020205020404" pitchFamily="49" charset="0"/>
              <a:buChar char="o"/>
            </a:pPr>
            <a:r>
              <a:rPr lang="en-US" sz="2400" dirty="0">
                <a:solidFill>
                  <a:schemeClr val="tx1"/>
                </a:solidFill>
                <a:latin typeface="Calibri" panose="020F0502020204030204" pitchFamily="34" charset="0"/>
                <a:cs typeface="Calibri" panose="020F0502020204030204" pitchFamily="34" charset="0"/>
                <a:sym typeface="EB Garamond"/>
              </a:rPr>
              <a:t>Symmetric relationships between variables, i.e., both are random and correlation of (x1, x2) = correlation (x2, x1) </a:t>
            </a:r>
          </a:p>
          <a:p>
            <a:pPr marL="1219170" indent="0">
              <a:lnSpc>
                <a:spcPct val="100000"/>
              </a:lnSpc>
              <a:buNone/>
            </a:pPr>
            <a:endParaRPr lang="en-US" dirty="0">
              <a:solidFill>
                <a:srgbClr val="000000"/>
              </a:solidFill>
              <a:latin typeface="EB Garamond"/>
              <a:ea typeface="EB Garamond"/>
              <a:cs typeface="EB Garamond"/>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Regression</a:t>
            </a:r>
          </a:p>
          <a:p>
            <a:pPr marL="1706865" lvl="3" indent="-365760">
              <a:lnSpc>
                <a:spcPct val="100000"/>
              </a:lnSpc>
              <a:spcBef>
                <a:spcPts val="0"/>
              </a:spcBef>
              <a:buClrTx/>
              <a:buSzPct val="80000"/>
              <a:buFont typeface="Courier New" panose="02070309020205020404" pitchFamily="49" charset="0"/>
              <a:buChar char="o"/>
            </a:pPr>
            <a:r>
              <a:rPr lang="en-US" sz="2400" dirty="0">
                <a:solidFill>
                  <a:schemeClr val="tx1"/>
                </a:solidFill>
                <a:latin typeface="Calibri" panose="020F0502020204030204" pitchFamily="34" charset="0"/>
                <a:cs typeface="Calibri" panose="020F0502020204030204" pitchFamily="34" charset="0"/>
                <a:sym typeface="EB Garamond"/>
              </a:rPr>
              <a:t>Asymmetric relationship: dependent variable is random (stochastic), independent variable is given (no stochastic)</a:t>
            </a:r>
          </a:p>
          <a:p>
            <a:pPr marL="1706865" lvl="3" indent="-365760">
              <a:lnSpc>
                <a:spcPct val="100000"/>
              </a:lnSpc>
              <a:spcBef>
                <a:spcPts val="0"/>
              </a:spcBef>
              <a:buClrTx/>
              <a:buSzPct val="80000"/>
              <a:buFont typeface="Courier New" panose="02070309020205020404" pitchFamily="49" charset="0"/>
              <a:buChar char="o"/>
            </a:pPr>
            <a:r>
              <a:rPr lang="en-US" sz="2400" dirty="0">
                <a:solidFill>
                  <a:schemeClr val="tx1"/>
                </a:solidFill>
                <a:latin typeface="Calibri" panose="020F0502020204030204" pitchFamily="34" charset="0"/>
                <a:cs typeface="Calibri" panose="020F0502020204030204" pitchFamily="34" charset="0"/>
                <a:sym typeface="EB Garamond"/>
              </a:rPr>
              <a:t>For example, cost per discharge varies for a given # beds</a:t>
            </a:r>
          </a:p>
          <a:p>
            <a:pPr marL="1706865" lvl="3" indent="-365760">
              <a:lnSpc>
                <a:spcPct val="100000"/>
              </a:lnSpc>
              <a:spcBef>
                <a:spcPts val="0"/>
              </a:spcBef>
              <a:buClrTx/>
              <a:buSzPct val="80000"/>
              <a:buFont typeface="Courier New" panose="02070309020205020404" pitchFamily="49" charset="0"/>
              <a:buChar char="o"/>
            </a:pPr>
            <a:r>
              <a:rPr lang="en-US" sz="2400" dirty="0">
                <a:solidFill>
                  <a:schemeClr val="tx1"/>
                </a:solidFill>
                <a:latin typeface="Calibri" panose="020F0502020204030204" pitchFamily="34" charset="0"/>
                <a:cs typeface="Calibri" panose="020F0502020204030204" pitchFamily="34" charset="0"/>
                <a:sym typeface="EB Garamond"/>
              </a:rPr>
              <a:t>Regression  (x1, x2) ≠ Regression (x2, x1) </a:t>
            </a:r>
          </a:p>
        </p:txBody>
      </p:sp>
    </p:spTree>
    <p:extLst>
      <p:ext uri="{BB962C8B-B14F-4D97-AF65-F5344CB8AC3E}">
        <p14:creationId xmlns:p14="http://schemas.microsoft.com/office/powerpoint/2010/main" val="2029359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Regression vs Causation vs Correlation </a:t>
            </a:r>
            <a:endParaRPr lang="en-US" sz="3200" spc="0" dirty="0">
              <a:solidFill>
                <a:srgbClr val="0070C0"/>
              </a:solidFill>
              <a:latin typeface="Calibri" panose="020F0502020204030204" pitchFamily="34" charset="0"/>
              <a:cs typeface="Calibri" panose="020F0502020204030204" pitchFamily="34" charset="0"/>
            </a:endParaRPr>
          </a:p>
        </p:txBody>
      </p:sp>
      <p:pic>
        <p:nvPicPr>
          <p:cNvPr id="5" name="Google Shape;127;p22"/>
          <p:cNvPicPr preferRelativeResize="0"/>
          <p:nvPr/>
        </p:nvPicPr>
        <p:blipFill>
          <a:blip r:embed="rId2">
            <a:alphaModFix/>
          </a:blip>
          <a:stretch>
            <a:fillRect/>
          </a:stretch>
        </p:blipFill>
        <p:spPr>
          <a:xfrm>
            <a:off x="1996622" y="2189018"/>
            <a:ext cx="8259716" cy="2539661"/>
          </a:xfrm>
          <a:prstGeom prst="rect">
            <a:avLst/>
          </a:prstGeom>
          <a:noFill/>
          <a:ln>
            <a:noFill/>
          </a:ln>
        </p:spPr>
      </p:pic>
    </p:spTree>
    <p:extLst>
      <p:ext uri="{BB962C8B-B14F-4D97-AF65-F5344CB8AC3E}">
        <p14:creationId xmlns:p14="http://schemas.microsoft.com/office/powerpoint/2010/main" val="21661982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Regression Terminology</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Dependent variable (DV) - Alternative names</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Explained variable</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Predictand</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Regressand</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Response</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Endogenous</a:t>
            </a: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Independent variable (IV) - Alternative names</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Explanatory variable</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Independent variable</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Predictor</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Control variable</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Exogenous</a:t>
            </a:r>
          </a:p>
          <a:p>
            <a:pPr marL="1706865" lvl="3" indent="-365760">
              <a:lnSpc>
                <a:spcPct val="100000"/>
              </a:lnSpc>
              <a:spcBef>
                <a:spcPts val="0"/>
              </a:spcBef>
              <a:buClrTx/>
              <a:buSzPct val="80000"/>
              <a:buFont typeface="Courier New" panose="02070309020205020404" pitchFamily="49" charset="0"/>
              <a:buChar char="o"/>
            </a:pPr>
            <a:r>
              <a:rPr lang="en-US" sz="1800" b="1" dirty="0">
                <a:solidFill>
                  <a:schemeClr val="tx1"/>
                </a:solidFill>
                <a:latin typeface="Calibri" panose="020F0502020204030204" pitchFamily="34" charset="0"/>
                <a:cs typeface="Calibri" panose="020F0502020204030204" pitchFamily="34" charset="0"/>
                <a:sym typeface="EB Garamond"/>
              </a:rPr>
              <a:t>Features</a:t>
            </a:r>
          </a:p>
        </p:txBody>
      </p:sp>
    </p:spTree>
    <p:extLst>
      <p:ext uri="{BB962C8B-B14F-4D97-AF65-F5344CB8AC3E}">
        <p14:creationId xmlns:p14="http://schemas.microsoft.com/office/powerpoint/2010/main" val="1187867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Regression – Functional forms and assumptions</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y=a + b x + e, a= intercept, b= coefficient of x, e= error term</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There are </a:t>
            </a:r>
            <a:r>
              <a:rPr lang="en-US" sz="2400" b="1" u="sng" dirty="0">
                <a:solidFill>
                  <a:schemeClr val="tx1"/>
                </a:solidFill>
                <a:latin typeface="Calibri" panose="020F0502020204030204" pitchFamily="34" charset="0"/>
                <a:cs typeface="Calibri" panose="020F0502020204030204" pitchFamily="34" charset="0"/>
                <a:sym typeface="EB Garamond"/>
              </a:rPr>
              <a:t>four</a:t>
            </a:r>
            <a:r>
              <a:rPr lang="en-US" sz="2400" dirty="0">
                <a:solidFill>
                  <a:schemeClr val="tx1"/>
                </a:solidFill>
                <a:latin typeface="Calibri" panose="020F0502020204030204" pitchFamily="34" charset="0"/>
                <a:cs typeface="Calibri" panose="020F0502020204030204" pitchFamily="34" charset="0"/>
                <a:sym typeface="EB Garamond"/>
              </a:rPr>
              <a:t> important assumptions for a linear regression model</a:t>
            </a:r>
          </a:p>
          <a:p>
            <a:pPr marL="1706865" lvl="3" indent="-365760">
              <a:lnSpc>
                <a:spcPct val="100000"/>
              </a:lnSpc>
              <a:spcBef>
                <a:spcPts val="0"/>
              </a:spcBef>
              <a:buClrTx/>
              <a:buSzPct val="80000"/>
              <a:buFont typeface="Courier New" panose="02070309020205020404" pitchFamily="49" charset="0"/>
              <a:buChar char="o"/>
            </a:pPr>
            <a:r>
              <a:rPr lang="en-US" sz="1800" b="1" dirty="0">
                <a:solidFill>
                  <a:schemeClr val="tx1"/>
                </a:solidFill>
                <a:latin typeface="Calibri" panose="020F0502020204030204" pitchFamily="34" charset="0"/>
                <a:cs typeface="Calibri" panose="020F0502020204030204" pitchFamily="34" charset="0"/>
                <a:sym typeface="EB Garamond"/>
              </a:rPr>
              <a:t>Linearity</a:t>
            </a:r>
            <a:r>
              <a:rPr lang="en-US" sz="1800" dirty="0">
                <a:solidFill>
                  <a:schemeClr val="tx1"/>
                </a:solidFill>
                <a:latin typeface="Calibri" panose="020F0502020204030204" pitchFamily="34" charset="0"/>
                <a:cs typeface="Calibri" panose="020F0502020204030204" pitchFamily="34" charset="0"/>
                <a:sym typeface="EB Garamond"/>
              </a:rPr>
              <a:t> of relationship between (x,y)</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Error terms have </a:t>
            </a:r>
            <a:r>
              <a:rPr lang="en-US" sz="1800" b="1" dirty="0">
                <a:solidFill>
                  <a:schemeClr val="tx1"/>
                </a:solidFill>
                <a:latin typeface="Calibri" panose="020F0502020204030204" pitchFamily="34" charset="0"/>
                <a:cs typeface="Calibri" panose="020F0502020204030204" pitchFamily="34" charset="0"/>
                <a:sym typeface="EB Garamond"/>
              </a:rPr>
              <a:t>equal variance</a:t>
            </a:r>
            <a:r>
              <a:rPr lang="en-US" sz="1800" dirty="0">
                <a:solidFill>
                  <a:schemeClr val="tx1"/>
                </a:solidFill>
                <a:latin typeface="Calibri" panose="020F0502020204030204" pitchFamily="34" charset="0"/>
                <a:cs typeface="Calibri" panose="020F0502020204030204" pitchFamily="34" charset="0"/>
                <a:sym typeface="EB Garamond"/>
              </a:rPr>
              <a:t>, i.e., Var [e(i)]=Var (e(j)) for all i,j </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Errors terms are </a:t>
            </a:r>
            <a:r>
              <a:rPr lang="en-US" sz="1800" b="1" dirty="0">
                <a:solidFill>
                  <a:schemeClr val="tx1"/>
                </a:solidFill>
                <a:latin typeface="Calibri" panose="020F0502020204030204" pitchFamily="34" charset="0"/>
                <a:cs typeface="Calibri" panose="020F0502020204030204" pitchFamily="34" charset="0"/>
                <a:sym typeface="EB Garamond"/>
              </a:rPr>
              <a:t>uncorrelated</a:t>
            </a:r>
            <a:r>
              <a:rPr lang="en-US" sz="1800" dirty="0">
                <a:solidFill>
                  <a:schemeClr val="tx1"/>
                </a:solidFill>
                <a:latin typeface="Calibri" panose="020F0502020204030204" pitchFamily="34" charset="0"/>
                <a:cs typeface="Calibri" panose="020F0502020204030204" pitchFamily="34" charset="0"/>
                <a:sym typeface="EB Garamond"/>
              </a:rPr>
              <a:t>, i.e., CoVar [e(i), e(j)]= 0 for all i ≠ j </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Error terms follow </a:t>
            </a:r>
            <a:r>
              <a:rPr lang="en-US" sz="1800" b="1" dirty="0">
                <a:solidFill>
                  <a:schemeClr val="tx1"/>
                </a:solidFill>
                <a:latin typeface="Calibri" panose="020F0502020204030204" pitchFamily="34" charset="0"/>
                <a:cs typeface="Calibri" panose="020F0502020204030204" pitchFamily="34" charset="0"/>
                <a:sym typeface="EB Garamond"/>
              </a:rPr>
              <a:t>normal distribution </a:t>
            </a:r>
            <a:r>
              <a:rPr lang="en-US" sz="1800" dirty="0">
                <a:solidFill>
                  <a:schemeClr val="tx1"/>
                </a:solidFill>
                <a:latin typeface="Calibri" panose="020F0502020204030204" pitchFamily="34" charset="0"/>
                <a:cs typeface="Calibri" panose="020F0502020204030204" pitchFamily="34" charset="0"/>
                <a:sym typeface="EB Garamond"/>
              </a:rPr>
              <a:t>e(i)~N[0, Var(e(i))]</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What would happen when you relax these assumptions? </a:t>
            </a: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How would you make your linear regression model work when one or more of these assumptions do not hold true? </a:t>
            </a:r>
          </a:p>
        </p:txBody>
      </p:sp>
    </p:spTree>
    <p:extLst>
      <p:ext uri="{BB962C8B-B14F-4D97-AF65-F5344CB8AC3E}">
        <p14:creationId xmlns:p14="http://schemas.microsoft.com/office/powerpoint/2010/main" val="2882088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000" spc="0" dirty="0">
                <a:solidFill>
                  <a:srgbClr val="0070C0"/>
                </a:solidFill>
                <a:latin typeface="Calibri" panose="020F0502020204030204" pitchFamily="34" charset="0"/>
                <a:cs typeface="Calibri" panose="020F0502020204030204" pitchFamily="34" charset="0"/>
                <a:sym typeface="EB Garamond"/>
              </a:rPr>
              <a:t>Assumption violated – </a:t>
            </a:r>
            <a:r>
              <a:rPr lang="en-US" sz="3000" spc="0" dirty="0">
                <a:solidFill>
                  <a:srgbClr val="0070C0"/>
                </a:solidFill>
                <a:latin typeface="Calibri" panose="020F0502020204030204" pitchFamily="34" charset="0"/>
                <a:cs typeface="Calibri" panose="020F0502020204030204" pitchFamily="34" charset="0"/>
                <a:sym typeface="EB Garamond"/>
              </a:rPr>
              <a:t>Linearity of relationship between (x,y)</a:t>
            </a:r>
            <a:endParaRPr lang="en-US" sz="30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85786"/>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Transform X, i.e., X’=f(X) to make the relationship linear</a:t>
            </a:r>
          </a:p>
        </p:txBody>
      </p:sp>
      <p:pic>
        <p:nvPicPr>
          <p:cNvPr id="4" name="Picture 3"/>
          <p:cNvPicPr>
            <a:picLocks noChangeAspect="1"/>
          </p:cNvPicPr>
          <p:nvPr/>
        </p:nvPicPr>
        <p:blipFill rotWithShape="1">
          <a:blip r:embed="rId2"/>
          <a:srcRect l="25972" t="31416" r="49966" b="9206"/>
          <a:stretch/>
        </p:blipFill>
        <p:spPr>
          <a:xfrm>
            <a:off x="3936273" y="2420983"/>
            <a:ext cx="3161212" cy="3631476"/>
          </a:xfrm>
          <a:prstGeom prst="rect">
            <a:avLst/>
          </a:prstGeom>
        </p:spPr>
      </p:pic>
    </p:spTree>
    <p:extLst>
      <p:ext uri="{BB962C8B-B14F-4D97-AF65-F5344CB8AC3E}">
        <p14:creationId xmlns:p14="http://schemas.microsoft.com/office/powerpoint/2010/main" val="30963892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Assumption violated – </a:t>
            </a:r>
            <a:r>
              <a:rPr lang="en-US" sz="3200" spc="0" dirty="0">
                <a:solidFill>
                  <a:srgbClr val="0070C0"/>
                </a:solidFill>
                <a:latin typeface="Calibri" panose="020F0502020204030204" pitchFamily="34" charset="0"/>
                <a:cs typeface="Calibri" panose="020F0502020204030204" pitchFamily="34" charset="0"/>
                <a:sym typeface="EB Garamond"/>
              </a:rPr>
              <a:t>Error terms have equal variance</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85786"/>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Transform Y, i.e., Y’=f(Y) to make variance equal (or try to make it as equal as possible)</a:t>
            </a:r>
          </a:p>
        </p:txBody>
      </p:sp>
      <p:pic>
        <p:nvPicPr>
          <p:cNvPr id="5" name="Picture 4"/>
          <p:cNvPicPr>
            <a:picLocks noChangeAspect="1"/>
          </p:cNvPicPr>
          <p:nvPr/>
        </p:nvPicPr>
        <p:blipFill rotWithShape="1">
          <a:blip r:embed="rId2"/>
          <a:srcRect l="26807" t="35258" r="51233" b="36449"/>
          <a:stretch/>
        </p:blipFill>
        <p:spPr>
          <a:xfrm>
            <a:off x="2168436" y="2607138"/>
            <a:ext cx="3867888" cy="2673329"/>
          </a:xfrm>
          <a:prstGeom prst="rect">
            <a:avLst/>
          </a:prstGeom>
        </p:spPr>
      </p:pic>
      <p:pic>
        <p:nvPicPr>
          <p:cNvPr id="6" name="Picture 5"/>
          <p:cNvPicPr>
            <a:picLocks noChangeAspect="1"/>
          </p:cNvPicPr>
          <p:nvPr/>
        </p:nvPicPr>
        <p:blipFill rotWithShape="1">
          <a:blip r:embed="rId3"/>
          <a:srcRect l="26903" t="30804" r="50245" b="38947"/>
          <a:stretch/>
        </p:blipFill>
        <p:spPr>
          <a:xfrm>
            <a:off x="6831104" y="2708676"/>
            <a:ext cx="3621743" cy="2571791"/>
          </a:xfrm>
          <a:prstGeom prst="rect">
            <a:avLst/>
          </a:prstGeom>
        </p:spPr>
      </p:pic>
      <p:sp>
        <p:nvSpPr>
          <p:cNvPr id="7" name="Oval 6"/>
          <p:cNvSpPr/>
          <p:nvPr/>
        </p:nvSpPr>
        <p:spPr>
          <a:xfrm>
            <a:off x="2097741" y="3541059"/>
            <a:ext cx="403412" cy="7440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794223" y="3571767"/>
            <a:ext cx="403412" cy="7440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011271" y="3065929"/>
            <a:ext cx="600635" cy="14164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056965" y="4177553"/>
            <a:ext cx="202087" cy="57374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147582" y="3541059"/>
            <a:ext cx="227194" cy="9412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59448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Regression – Interpretation of Coefficient and Error Terms</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43609"/>
            <a:ext cx="10058400"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Error terms in y=a + b x + e, where e= error term</a:t>
            </a:r>
          </a:p>
          <a:p>
            <a:pPr marL="1706865" lvl="3" indent="-365760">
              <a:lnSpc>
                <a:spcPct val="100000"/>
              </a:lnSpc>
              <a:spcBef>
                <a:spcPts val="0"/>
              </a:spcBef>
              <a:buClrTx/>
              <a:buSzPct val="80000"/>
              <a:buFont typeface="Courier New" panose="02070309020205020404" pitchFamily="49" charset="0"/>
              <a:buChar char="o"/>
            </a:pPr>
            <a:r>
              <a:rPr lang="en-US" sz="1800" b="1" dirty="0">
                <a:solidFill>
                  <a:schemeClr val="tx1"/>
                </a:solidFill>
                <a:latin typeface="Calibri" panose="020F0502020204030204" pitchFamily="34" charset="0"/>
                <a:cs typeface="Calibri" panose="020F0502020204030204" pitchFamily="34" charset="0"/>
                <a:sym typeface="EB Garamond"/>
              </a:rPr>
              <a:t>Omitted variables</a:t>
            </a:r>
            <a:r>
              <a:rPr lang="en-US" sz="1800" dirty="0">
                <a:solidFill>
                  <a:schemeClr val="tx1"/>
                </a:solidFill>
                <a:latin typeface="Calibri" panose="020F0502020204030204" pitchFamily="34" charset="0"/>
                <a:cs typeface="Calibri" panose="020F0502020204030204" pitchFamily="34" charset="0"/>
                <a:sym typeface="EB Garamond"/>
              </a:rPr>
              <a:t>: e is a substitute for all OTHER variables which can affect DV but not included in the model</a:t>
            </a:r>
          </a:p>
          <a:p>
            <a:pPr marL="1706865" lvl="3" indent="-365760">
              <a:lnSpc>
                <a:spcPct val="100000"/>
              </a:lnSpc>
              <a:spcBef>
                <a:spcPts val="0"/>
              </a:spcBef>
              <a:buClrTx/>
              <a:buSzPct val="80000"/>
              <a:buFont typeface="Courier New" panose="02070309020205020404" pitchFamily="49" charset="0"/>
              <a:buChar char="o"/>
            </a:pPr>
            <a:r>
              <a:rPr lang="en-US" sz="1800" b="1" dirty="0">
                <a:solidFill>
                  <a:schemeClr val="tx1"/>
                </a:solidFill>
                <a:latin typeface="Calibri" panose="020F0502020204030204" pitchFamily="34" charset="0"/>
                <a:cs typeface="Calibri" panose="020F0502020204030204" pitchFamily="34" charset="0"/>
                <a:sym typeface="EB Garamond"/>
              </a:rPr>
              <a:t>Unavailability of data </a:t>
            </a:r>
            <a:r>
              <a:rPr lang="en-US" sz="1800" dirty="0">
                <a:solidFill>
                  <a:schemeClr val="tx1"/>
                </a:solidFill>
                <a:latin typeface="Calibri" panose="020F0502020204030204" pitchFamily="34" charset="0"/>
                <a:cs typeface="Calibri" panose="020F0502020204030204" pitchFamily="34" charset="0"/>
                <a:sym typeface="EB Garamond"/>
              </a:rPr>
              <a:t>on some variables leads us to treat them all under e</a:t>
            </a:r>
          </a:p>
          <a:p>
            <a:pPr marL="1706865" lvl="3" indent="-365760">
              <a:lnSpc>
                <a:spcPct val="100000"/>
              </a:lnSpc>
              <a:spcBef>
                <a:spcPts val="0"/>
              </a:spcBef>
              <a:buClrTx/>
              <a:buSzPct val="80000"/>
              <a:buFont typeface="Courier New" panose="02070309020205020404" pitchFamily="49" charset="0"/>
              <a:buChar char="o"/>
            </a:pPr>
            <a:r>
              <a:rPr lang="en-US" sz="1800" b="1" dirty="0">
                <a:solidFill>
                  <a:schemeClr val="tx1"/>
                </a:solidFill>
                <a:latin typeface="Calibri" panose="020F0502020204030204" pitchFamily="34" charset="0"/>
                <a:cs typeface="Calibri" panose="020F0502020204030204" pitchFamily="34" charset="0"/>
                <a:sym typeface="EB Garamond"/>
              </a:rPr>
              <a:t>Intrinsic randomness</a:t>
            </a:r>
            <a:r>
              <a:rPr lang="en-US" sz="1800" dirty="0">
                <a:solidFill>
                  <a:schemeClr val="tx1"/>
                </a:solidFill>
                <a:latin typeface="Calibri" panose="020F0502020204030204" pitchFamily="34" charset="0"/>
                <a:cs typeface="Calibri" panose="020F0502020204030204" pitchFamily="34" charset="0"/>
                <a:sym typeface="EB Garamond"/>
              </a:rPr>
              <a:t>: There are things which cannot be explained, not matter how hard you try!</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We want to build a relationship which is “parsimonious”, i.e., as simple as possible</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‘e’ also accounts for “wrong” functional form of model</a:t>
            </a:r>
          </a:p>
          <a:p>
            <a:pPr marL="1706865" lvl="3" indent="-365760">
              <a:lnSpc>
                <a:spcPct val="100000"/>
              </a:lnSpc>
              <a:spcBef>
                <a:spcPts val="0"/>
              </a:spcBef>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Coefficient ‘b’: </a:t>
            </a:r>
            <a:r>
              <a:rPr lang="en-US" sz="2400" b="1" u="sng" dirty="0">
                <a:solidFill>
                  <a:schemeClr val="tx1"/>
                </a:solidFill>
                <a:latin typeface="Calibri" panose="020F0502020204030204" pitchFamily="34" charset="0"/>
                <a:cs typeface="Calibri" panose="020F0502020204030204" pitchFamily="34" charset="0"/>
                <a:sym typeface="EB Garamond"/>
              </a:rPr>
              <a:t>Average</a:t>
            </a:r>
            <a:r>
              <a:rPr lang="en-US" sz="2400" dirty="0">
                <a:solidFill>
                  <a:schemeClr val="tx1"/>
                </a:solidFill>
                <a:latin typeface="Calibri" panose="020F0502020204030204" pitchFamily="34" charset="0"/>
                <a:cs typeface="Calibri" panose="020F0502020204030204" pitchFamily="34" charset="0"/>
                <a:sym typeface="EB Garamond"/>
              </a:rPr>
              <a:t> change in y for a given change in x </a:t>
            </a: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Interpretation of coefficient of </a:t>
            </a:r>
            <a:r>
              <a:rPr lang="en-US" sz="2400" b="1" dirty="0">
                <a:solidFill>
                  <a:schemeClr val="tx1"/>
                </a:solidFill>
                <a:latin typeface="Calibri" panose="020F0502020204030204" pitchFamily="34" charset="0"/>
                <a:cs typeface="Calibri" panose="020F0502020204030204" pitchFamily="34" charset="0"/>
                <a:sym typeface="EB Garamond"/>
              </a:rPr>
              <a:t>dummy</a:t>
            </a:r>
            <a:r>
              <a:rPr lang="en-US" sz="2400" dirty="0">
                <a:solidFill>
                  <a:schemeClr val="tx1"/>
                </a:solidFill>
                <a:latin typeface="Calibri" panose="020F0502020204030204" pitchFamily="34" charset="0"/>
                <a:cs typeface="Calibri" panose="020F0502020204030204" pitchFamily="34" charset="0"/>
                <a:sym typeface="EB Garamond"/>
              </a:rPr>
              <a:t> variables</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1785467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Regression Estimation – Challenges</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43609"/>
            <a:ext cx="10058400"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Multicollinearity </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When X’s (features, IVs) are correlated, it is difficult to understand the </a:t>
            </a:r>
            <a:r>
              <a:rPr lang="en-US" sz="1800" b="1" u="sng" dirty="0">
                <a:solidFill>
                  <a:schemeClr val="tx1"/>
                </a:solidFill>
                <a:latin typeface="Calibri" panose="020F0502020204030204" pitchFamily="34" charset="0"/>
                <a:cs typeface="Calibri" panose="020F0502020204030204" pitchFamily="34" charset="0"/>
                <a:sym typeface="EB Garamond"/>
              </a:rPr>
              <a:t>unique</a:t>
            </a:r>
            <a:r>
              <a:rPr lang="en-US" sz="1800" dirty="0">
                <a:solidFill>
                  <a:schemeClr val="tx1"/>
                </a:solidFill>
                <a:latin typeface="Calibri" panose="020F0502020204030204" pitchFamily="34" charset="0"/>
                <a:cs typeface="Calibri" panose="020F0502020204030204" pitchFamily="34" charset="0"/>
                <a:sym typeface="EB Garamond"/>
              </a:rPr>
              <a:t> impact of each variable on y. </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Example: Effect of Age and Height on IQ. Age and Height are positively correlated</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Unbiasedness of parameters</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In repeated samples (s=1,2,3,4,5,6…..1000….), what would be the average (across samples) of parameters? Is the average be equal to / close to the </a:t>
            </a:r>
            <a:r>
              <a:rPr lang="en-US" sz="1800" b="1" dirty="0">
                <a:solidFill>
                  <a:schemeClr val="tx1"/>
                </a:solidFill>
                <a:latin typeface="Calibri" panose="020F0502020204030204" pitchFamily="34" charset="0"/>
                <a:cs typeface="Calibri" panose="020F0502020204030204" pitchFamily="34" charset="0"/>
                <a:sym typeface="EB Garamond"/>
              </a:rPr>
              <a:t>true</a:t>
            </a:r>
            <a:r>
              <a:rPr lang="en-US" sz="1800" dirty="0">
                <a:solidFill>
                  <a:schemeClr val="tx1"/>
                </a:solidFill>
                <a:latin typeface="Calibri" panose="020F0502020204030204" pitchFamily="34" charset="0"/>
                <a:cs typeface="Calibri" panose="020F0502020204030204" pitchFamily="34" charset="0"/>
                <a:sym typeface="EB Garamond"/>
              </a:rPr>
              <a:t> parameter which was hypothesized? </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2423079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Multivariate Analytics </a:t>
            </a: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rPr>
              <a:t>Analyzing two or more variables simultaneously to... </a:t>
            </a:r>
          </a:p>
          <a:p>
            <a:pPr marL="1706865" lvl="3" indent="-365760">
              <a:lnSpc>
                <a:spcPct val="100000"/>
              </a:lnSpc>
              <a:spcBef>
                <a:spcPts val="0"/>
              </a:spcBef>
              <a:buClrTx/>
              <a:buSzPct val="80000"/>
              <a:buFont typeface="Courier New" panose="02070309020205020404" pitchFamily="49" charset="0"/>
              <a:buChar char="o"/>
            </a:pPr>
            <a:r>
              <a:rPr lang="en-US" sz="1600" dirty="0">
                <a:solidFill>
                  <a:srgbClr val="000000"/>
                </a:solidFill>
                <a:latin typeface="Calibri" panose="020F0502020204030204" pitchFamily="34" charset="0"/>
                <a:cs typeface="Calibri" panose="020F0502020204030204" pitchFamily="34" charset="0"/>
              </a:rPr>
              <a:t>Discover patterns of relationships among many variables, including hidden and barely visible patterns</a:t>
            </a:r>
          </a:p>
          <a:p>
            <a:pPr marL="1706865" lvl="3" indent="-365760">
              <a:lnSpc>
                <a:spcPct val="100000"/>
              </a:lnSpc>
              <a:spcBef>
                <a:spcPts val="0"/>
              </a:spcBef>
              <a:buClrTx/>
              <a:buSzPct val="80000"/>
              <a:buFont typeface="Courier New" panose="02070309020205020404" pitchFamily="49" charset="0"/>
              <a:buChar char="o"/>
            </a:pPr>
            <a:r>
              <a:rPr lang="en-US" sz="1600" dirty="0">
                <a:solidFill>
                  <a:srgbClr val="000000"/>
                </a:solidFill>
                <a:latin typeface="Calibri" panose="020F0502020204030204" pitchFamily="34" charset="0"/>
                <a:cs typeface="Calibri" panose="020F0502020204030204" pitchFamily="34" charset="0"/>
              </a:rPr>
              <a:t>Measure relative importance of a set of variables in explaining or predicting important outcome(s)</a:t>
            </a:r>
          </a:p>
          <a:p>
            <a:pPr marL="1706865" lvl="3" indent="-365760">
              <a:lnSpc>
                <a:spcPct val="100000"/>
              </a:lnSpc>
              <a:spcBef>
                <a:spcPts val="0"/>
              </a:spcBef>
              <a:buClrTx/>
              <a:buSzPct val="80000"/>
              <a:buFont typeface="Courier New" panose="02070309020205020404" pitchFamily="49" charset="0"/>
              <a:buChar char="o"/>
            </a:pPr>
            <a:r>
              <a:rPr lang="en-US" sz="1600" dirty="0">
                <a:solidFill>
                  <a:srgbClr val="000000"/>
                </a:solidFill>
                <a:latin typeface="Calibri" panose="020F0502020204030204" pitchFamily="34" charset="0"/>
                <a:cs typeface="Calibri" panose="020F0502020204030204" pitchFamily="34" charset="0"/>
              </a:rPr>
              <a:t>Make predictions of important outcomes</a:t>
            </a:r>
          </a:p>
          <a:p>
            <a:pPr marL="1706865" lvl="3" indent="-365760">
              <a:lnSpc>
                <a:spcPct val="100000"/>
              </a:lnSpc>
              <a:spcBef>
                <a:spcPts val="0"/>
              </a:spcBef>
              <a:buClrTx/>
              <a:buSzPct val="80000"/>
              <a:buFont typeface="Courier New" panose="02070309020205020404" pitchFamily="49" charset="0"/>
              <a:buChar char="o"/>
            </a:pPr>
            <a:endParaRPr lang="en-US" sz="1600" dirty="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rPr>
              <a:t>At high level, multivariate/analytics is about </a:t>
            </a:r>
            <a:r>
              <a:rPr lang="en-US" b="1" dirty="0">
                <a:solidFill>
                  <a:srgbClr val="000000"/>
                </a:solidFill>
                <a:latin typeface="Calibri" panose="020F0502020204030204" pitchFamily="34" charset="0"/>
                <a:cs typeface="Calibri" panose="020F0502020204030204" pitchFamily="34" charset="0"/>
              </a:rPr>
              <a:t>identifying</a:t>
            </a:r>
            <a:r>
              <a:rPr lang="en-US" dirty="0">
                <a:solidFill>
                  <a:srgbClr val="000000"/>
                </a:solidFill>
                <a:latin typeface="Calibri" panose="020F0502020204030204" pitchFamily="34" charset="0"/>
                <a:cs typeface="Calibri" panose="020F0502020204030204" pitchFamily="34" charset="0"/>
              </a:rPr>
              <a:t> </a:t>
            </a:r>
            <a:r>
              <a:rPr lang="en-US" b="1" dirty="0">
                <a:solidFill>
                  <a:srgbClr val="000000"/>
                </a:solidFill>
                <a:latin typeface="Calibri" panose="020F0502020204030204" pitchFamily="34" charset="0"/>
                <a:cs typeface="Calibri" panose="020F0502020204030204" pitchFamily="34" charset="0"/>
              </a:rPr>
              <a:t>patterns</a:t>
            </a:r>
            <a:r>
              <a:rPr lang="en-US" dirty="0">
                <a:solidFill>
                  <a:srgbClr val="000000"/>
                </a:solidFill>
                <a:latin typeface="Calibri" panose="020F0502020204030204" pitchFamily="34" charset="0"/>
                <a:cs typeface="Calibri" panose="020F0502020204030204" pitchFamily="34" charset="0"/>
              </a:rPr>
              <a:t> and </a:t>
            </a:r>
            <a:r>
              <a:rPr lang="en-US" b="1" dirty="0">
                <a:solidFill>
                  <a:srgbClr val="000000"/>
                </a:solidFill>
                <a:latin typeface="Calibri" panose="020F0502020204030204" pitchFamily="34" charset="0"/>
                <a:cs typeface="Calibri" panose="020F0502020204030204" pitchFamily="34" charset="0"/>
              </a:rPr>
              <a:t>explaining variations </a:t>
            </a:r>
            <a:r>
              <a:rPr lang="en-US" dirty="0">
                <a:solidFill>
                  <a:srgbClr val="000000"/>
                </a:solidFill>
                <a:latin typeface="Calibri" panose="020F0502020204030204" pitchFamily="34" charset="0"/>
                <a:cs typeface="Calibri" panose="020F0502020204030204" pitchFamily="34" charset="0"/>
              </a:rPr>
              <a:t>in data by using specific technique(s)</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rgbClr val="000000"/>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cy-GB" sz="1600" dirty="0">
                <a:solidFill>
                  <a:srgbClr val="000000"/>
                </a:solidFill>
                <a:latin typeface="Calibri" panose="020F0502020204030204" pitchFamily="34" charset="0"/>
                <a:cs typeface="Calibri" panose="020F0502020204030204" pitchFamily="34" charset="0"/>
              </a:rPr>
              <a:t>Example: Where the total variance is coming from? </a:t>
            </a:r>
          </a:p>
          <a:p>
            <a:pPr marL="1706865" lvl="3" indent="-365760">
              <a:lnSpc>
                <a:spcPct val="100000"/>
              </a:lnSpc>
              <a:spcBef>
                <a:spcPts val="0"/>
              </a:spcBef>
              <a:buClrTx/>
              <a:buSzPct val="80000"/>
              <a:buFont typeface="Courier New" panose="02070309020205020404" pitchFamily="49" charset="0"/>
              <a:buChar char="o"/>
            </a:pPr>
            <a:r>
              <a:rPr lang="cy-GB" sz="1600" dirty="0">
                <a:solidFill>
                  <a:srgbClr val="000000"/>
                </a:solidFill>
                <a:latin typeface="Calibri" panose="020F0502020204030204" pitchFamily="34" charset="0"/>
                <a:cs typeface="Calibri" panose="020F0502020204030204" pitchFamily="34" charset="0"/>
              </a:rPr>
              <a:t>Total variance is partitioned or decomposed into two components</a:t>
            </a:r>
          </a:p>
          <a:p>
            <a:pPr marL="2057057" lvl="5" indent="-365760">
              <a:lnSpc>
                <a:spcPct val="100000"/>
              </a:lnSpc>
              <a:spcBef>
                <a:spcPts val="0"/>
              </a:spcBef>
              <a:buClrTx/>
              <a:buSzPct val="80000"/>
              <a:buFont typeface="Wingdings" panose="05000000000000000000" pitchFamily="2" charset="2"/>
              <a:buChar char="§"/>
            </a:pPr>
            <a:r>
              <a:rPr lang="cy-GB" sz="1600" dirty="0">
                <a:solidFill>
                  <a:srgbClr val="000000"/>
                </a:solidFill>
                <a:latin typeface="Calibri" panose="020F0502020204030204" pitchFamily="34" charset="0"/>
                <a:cs typeface="Calibri" panose="020F0502020204030204" pitchFamily="34" charset="0"/>
              </a:rPr>
              <a:t>ESS (error sum of square): Fitted values deviating from actual values </a:t>
            </a:r>
          </a:p>
          <a:p>
            <a:pPr marL="2057057" lvl="5" indent="-365760">
              <a:lnSpc>
                <a:spcPct val="100000"/>
              </a:lnSpc>
              <a:spcBef>
                <a:spcPts val="0"/>
              </a:spcBef>
              <a:buClrTx/>
              <a:buSzPct val="80000"/>
              <a:buFont typeface="Wingdings" panose="05000000000000000000" pitchFamily="2" charset="2"/>
              <a:buChar char="§"/>
            </a:pPr>
            <a:r>
              <a:rPr lang="cy-GB" sz="1600" dirty="0">
                <a:solidFill>
                  <a:srgbClr val="000000"/>
                </a:solidFill>
                <a:latin typeface="Calibri" panose="020F0502020204030204" pitchFamily="34" charset="0"/>
                <a:cs typeface="Calibri" panose="020F0502020204030204" pitchFamily="34" charset="0"/>
              </a:rPr>
              <a:t>RSS (regresion sum of square): Variability explained by regression</a:t>
            </a:r>
          </a:p>
          <a:p>
            <a:pPr marL="1706865" lvl="3" indent="-365760">
              <a:lnSpc>
                <a:spcPct val="100000"/>
              </a:lnSpc>
              <a:spcBef>
                <a:spcPts val="0"/>
              </a:spcBef>
              <a:buClrTx/>
              <a:buSzPct val="80000"/>
              <a:buFont typeface="Courier New" panose="02070309020205020404" pitchFamily="49" charset="0"/>
              <a:buChar char="o"/>
            </a:pPr>
            <a:endParaRPr lang="cy-GB" sz="1600" dirty="0">
              <a:solidFill>
                <a:srgbClr val="000000"/>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cy-GB" sz="1600" dirty="0">
                <a:solidFill>
                  <a:srgbClr val="000000"/>
                </a:solidFill>
                <a:latin typeface="Calibri" panose="020F0502020204030204" pitchFamily="34" charset="0"/>
                <a:cs typeface="Calibri" panose="020F0502020204030204" pitchFamily="34" charset="0"/>
              </a:rPr>
              <a:t>TSS=ESS + RSS. Why? </a:t>
            </a:r>
          </a:p>
          <a:p>
            <a:pPr marL="2057057" lvl="5" indent="-365760">
              <a:lnSpc>
                <a:spcPct val="100000"/>
              </a:lnSpc>
              <a:spcBef>
                <a:spcPts val="0"/>
              </a:spcBef>
              <a:buClrTx/>
              <a:buSzPct val="80000"/>
              <a:buFont typeface="Wingdings" panose="05000000000000000000" pitchFamily="2" charset="2"/>
              <a:buChar char="§"/>
            </a:pPr>
            <a:r>
              <a:rPr lang="cy-GB" sz="1600" dirty="0">
                <a:solidFill>
                  <a:srgbClr val="000000"/>
                </a:solidFill>
                <a:latin typeface="Calibri" panose="020F0502020204030204" pitchFamily="34" charset="0"/>
                <a:cs typeface="Calibri" panose="020F0502020204030204" pitchFamily="34" charset="0"/>
              </a:rPr>
              <a:t>TSS=Var (y) =⅀(y- ȳ)² = ⅀(y- ŷ+ŷ-ȳ)² = ⅀(y- ŷ)² + ⅀(ŷ-ȳ)²= ESS + RSS</a:t>
            </a:r>
          </a:p>
          <a:p>
            <a:pPr marL="2057057" lvl="5" indent="-365760">
              <a:lnSpc>
                <a:spcPct val="100000"/>
              </a:lnSpc>
              <a:spcBef>
                <a:spcPts val="0"/>
              </a:spcBef>
              <a:buClrTx/>
              <a:buSzPct val="80000"/>
              <a:buFont typeface="Wingdings" panose="05000000000000000000" pitchFamily="2" charset="2"/>
              <a:buChar char="§"/>
            </a:pPr>
            <a:r>
              <a:rPr lang="cy-GB" sz="1600" dirty="0">
                <a:solidFill>
                  <a:srgbClr val="000000"/>
                </a:solidFill>
                <a:latin typeface="Calibri" panose="020F0502020204030204" pitchFamily="34" charset="0"/>
                <a:cs typeface="Calibri" panose="020F0502020204030204" pitchFamily="34" charset="0"/>
              </a:rPr>
              <a:t>TSS is fixed. So what exactly the regression algorithm is doing? </a:t>
            </a:r>
          </a:p>
        </p:txBody>
      </p:sp>
    </p:spTree>
    <p:extLst>
      <p:ext uri="{BB962C8B-B14F-4D97-AF65-F5344CB8AC3E}">
        <p14:creationId xmlns:p14="http://schemas.microsoft.com/office/powerpoint/2010/main" val="40701536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Regression Estimation – Closed form solution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6716684"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Closed form solution</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y=a + b x + e, e= error term</a:t>
            </a:r>
          </a:p>
          <a:p>
            <a:pPr marL="1706865" lvl="3" indent="-365760">
              <a:lnSpc>
                <a:spcPct val="100000"/>
              </a:lnSpc>
              <a:spcBef>
                <a:spcPts val="0"/>
              </a:spcBef>
              <a:buClrTx/>
              <a:buSzPct val="80000"/>
              <a:buFont typeface="Courier New" panose="02070309020205020404" pitchFamily="49" charset="0"/>
              <a:buChar char="o"/>
            </a:pPr>
            <a:r>
              <a:rPr lang="en-CA" sz="1800" dirty="0">
                <a:solidFill>
                  <a:schemeClr val="tx1"/>
                </a:solidFill>
                <a:latin typeface="Calibri" panose="020F0502020204030204" pitchFamily="34" charset="0"/>
                <a:cs typeface="Calibri" panose="020F0502020204030204" pitchFamily="34" charset="0"/>
              </a:rPr>
              <a:t>Minimize squared distance (error) between observed and predicted Y, the DV</a:t>
            </a:r>
          </a:p>
          <a:p>
            <a:pPr marL="1706865" lvl="3" indent="-365760">
              <a:lnSpc>
                <a:spcPct val="100000"/>
              </a:lnSpc>
              <a:spcBef>
                <a:spcPts val="0"/>
              </a:spcBef>
              <a:buClrTx/>
              <a:buSzPct val="80000"/>
              <a:buFont typeface="Courier New" panose="02070309020205020404" pitchFamily="49" charset="0"/>
              <a:buChar char="o"/>
            </a:pPr>
            <a:endParaRPr lang="en-CA" sz="1800"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endParaRPr lang="en-CA" sz="1800"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endParaRPr lang="en-CA" sz="1800"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CA" sz="1800" dirty="0">
                <a:solidFill>
                  <a:schemeClr val="tx1"/>
                </a:solidFill>
                <a:latin typeface="Calibri" panose="020F0502020204030204" pitchFamily="34" charset="0"/>
                <a:cs typeface="Calibri" panose="020F0502020204030204" pitchFamily="34" charset="0"/>
              </a:rPr>
              <a:t>SSE: Sum of Square of Errors: Measure of variance in y which cannot be explained by x</a:t>
            </a:r>
          </a:p>
          <a:p>
            <a:pPr marL="1706865" lvl="3" indent="-365760">
              <a:lnSpc>
                <a:spcPct val="100000"/>
              </a:lnSpc>
              <a:spcBef>
                <a:spcPts val="0"/>
              </a:spcBef>
              <a:buClrTx/>
              <a:buSzPct val="80000"/>
              <a:buFont typeface="Courier New" panose="02070309020205020404" pitchFamily="49" charset="0"/>
              <a:buChar char="o"/>
            </a:pPr>
            <a:endParaRPr lang="en-CA" sz="1800" dirty="0">
              <a:solidFill>
                <a:schemeClr val="tx1"/>
              </a:solidFill>
              <a:latin typeface="Calibri" panose="020F0502020204030204" pitchFamily="34" charset="0"/>
              <a:cs typeface="Calibri" panose="020F0502020204030204" pitchFamily="34" charset="0"/>
            </a:endParaRPr>
          </a:p>
          <a:p>
            <a:endParaRPr lang="en-CA" dirty="0"/>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p:txBody>
      </p:sp>
      <p:pic>
        <p:nvPicPr>
          <p:cNvPr id="4" name="Google Shape;176;p30"/>
          <p:cNvPicPr preferRelativeResize="0"/>
          <p:nvPr/>
        </p:nvPicPr>
        <p:blipFill rotWithShape="1">
          <a:blip r:embed="rId2">
            <a:alphaModFix/>
          </a:blip>
          <a:srcRect l="839" t="6509" r="57544" b="16875"/>
          <a:stretch/>
        </p:blipFill>
        <p:spPr>
          <a:xfrm>
            <a:off x="7813964" y="1801092"/>
            <a:ext cx="3498734" cy="2807854"/>
          </a:xfrm>
          <a:prstGeom prst="rect">
            <a:avLst/>
          </a:prstGeom>
          <a:noFill/>
          <a:ln>
            <a:noFill/>
          </a:ln>
        </p:spPr>
      </p:pic>
      <mc:AlternateContent xmlns:mc="http://schemas.openxmlformats.org/markup-compatibility/2006" xmlns:a14="http://schemas.microsoft.com/office/drawing/2010/main">
        <mc:Choice Requires="a14">
          <p:sp>
            <p:nvSpPr>
              <p:cNvPr id="5" name="TextBox 4"/>
              <p:cNvSpPr txBox="1"/>
              <p:nvPr/>
            </p:nvSpPr>
            <p:spPr>
              <a:xfrm>
                <a:off x="2972536" y="3185657"/>
                <a:ext cx="2808526" cy="7789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𝑆𝑆𝐸</m:t>
                      </m:r>
                      <m:r>
                        <a:rPr lang="en-CA" b="0" i="1" smtClean="0">
                          <a:latin typeface="Cambria Math" panose="02040503050406030204" pitchFamily="18" charset="0"/>
                        </a:rPr>
                        <m:t>= </m:t>
                      </m:r>
                      <m:nary>
                        <m:naryPr>
                          <m:chr m:val="∑"/>
                          <m:ctrlPr>
                            <a:rPr lang="en-CA" b="0" i="1" smtClean="0">
                              <a:latin typeface="Cambria Math" panose="02040503050406030204" pitchFamily="18" charset="0"/>
                            </a:rPr>
                          </m:ctrlPr>
                        </m:naryPr>
                        <m:sub>
                          <m:r>
                            <m:rPr>
                              <m:brk m:alnAt="23"/>
                            </m:rPr>
                            <a:rPr lang="en-CA" b="0" i="1" smtClean="0">
                              <a:latin typeface="Cambria Math" panose="02040503050406030204" pitchFamily="18" charset="0"/>
                            </a:rPr>
                            <m:t>𝑖</m:t>
                          </m:r>
                          <m:r>
                            <a:rPr lang="en-CA" b="0" i="1" smtClean="0">
                              <a:latin typeface="Cambria Math" panose="02040503050406030204" pitchFamily="18" charset="0"/>
                            </a:rPr>
                            <m:t>=1</m:t>
                          </m:r>
                        </m:sub>
                        <m:sup>
                          <m:r>
                            <a:rPr lang="en-CA" b="0" i="1" smtClean="0">
                              <a:latin typeface="Cambria Math" panose="02040503050406030204" pitchFamily="18" charset="0"/>
                            </a:rPr>
                            <m:t>𝑁</m:t>
                          </m:r>
                        </m:sup>
                        <m:e>
                          <m:sSup>
                            <m:sSupPr>
                              <m:ctrlPr>
                                <a:rPr lang="en-CA" b="0" i="1" smtClean="0">
                                  <a:latin typeface="Cambria Math" panose="02040503050406030204" pitchFamily="18" charset="0"/>
                                </a:rPr>
                              </m:ctrlPr>
                            </m:sSupPr>
                            <m:e>
                              <m:d>
                                <m:dPr>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r>
                                    <a:rPr lang="en-CA" i="1">
                                      <a:latin typeface="Cambria Math" panose="02040503050406030204" pitchFamily="18" charset="0"/>
                                    </a:rPr>
                                    <m:t>−(</m:t>
                                  </m:r>
                                  <m:r>
                                    <a:rPr lang="en-US" b="0" i="1" smtClean="0">
                                      <a:latin typeface="Cambria Math" panose="02040503050406030204" pitchFamily="18" charset="0"/>
                                    </a:rPr>
                                    <m:t>𝑎</m:t>
                                  </m:r>
                                  <m:r>
                                    <a:rPr lang="en-CA" i="1">
                                      <a:latin typeface="Cambria Math" panose="02040503050406030204" pitchFamily="18" charset="0"/>
                                    </a:rPr>
                                    <m:t>+</m:t>
                                  </m:r>
                                  <m:r>
                                    <a:rPr lang="en-US" b="0" i="1" smtClean="0">
                                      <a:latin typeface="Cambria Math" panose="02040503050406030204" pitchFamily="18" charset="0"/>
                                    </a:rPr>
                                    <m:t>𝑏</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m:t>
                                      </m:r>
                                    </m:sub>
                                  </m:sSub>
                                </m:e>
                              </m:d>
                              <m:r>
                                <a:rPr lang="en-CA" b="0" i="1" smtClean="0">
                                  <a:latin typeface="Cambria Math" panose="02040503050406030204" pitchFamily="18" charset="0"/>
                                </a:rPr>
                                <m:t>)</m:t>
                              </m:r>
                            </m:e>
                            <m:sup>
                              <m:r>
                                <a:rPr lang="en-CA" b="0" i="1" smtClean="0">
                                  <a:latin typeface="Cambria Math" panose="02040503050406030204" pitchFamily="18" charset="0"/>
                                </a:rPr>
                                <m:t>2</m:t>
                              </m:r>
                            </m:sup>
                          </m:sSup>
                        </m:e>
                      </m:nary>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972536" y="3185657"/>
                <a:ext cx="2808526" cy="7789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770908" y="4845614"/>
                <a:ext cx="3445165" cy="5672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𝑏</m:t>
                      </m:r>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𝑐𝑜𝑣</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num>
                        <m:den>
                          <m:r>
                            <a:rPr lang="en-US" sz="1600" b="0" i="1" smtClean="0">
                              <a:latin typeface="Cambria Math" panose="02040503050406030204" pitchFamily="18" charset="0"/>
                              <a:ea typeface="Cambria Math" panose="02040503050406030204" pitchFamily="18" charset="0"/>
                            </a:rPr>
                            <m:t>𝑣𝑎𝑟</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den>
                      </m:f>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nary>
                            <m:naryPr>
                              <m:chr m:val="∑"/>
                              <m:ctrlPr>
                                <a:rPr lang="en-US" sz="1600" b="0" i="1" smtClean="0">
                                  <a:latin typeface="Cambria Math" panose="02040503050406030204" pitchFamily="18" charset="0"/>
                                  <a:ea typeface="Cambria Math" panose="02040503050406030204" pitchFamily="18" charset="0"/>
                                </a:rPr>
                              </m:ctrlPr>
                            </m:naryPr>
                            <m:sub>
                              <m:r>
                                <m:rPr>
                                  <m:brk m:alnAt="23"/>
                                </m:rPr>
                                <a:rPr lang="en-US" sz="1600" b="0" i="1" smtClean="0">
                                  <a:latin typeface="Cambria Math" panose="02040503050406030204" pitchFamily="18" charset="0"/>
                                  <a:ea typeface="Cambria Math" panose="02040503050406030204" pitchFamily="18" charset="0"/>
                                </a:rPr>
                                <m:t>𝑖</m:t>
                              </m:r>
                              <m:r>
                                <a:rPr lang="en-US" sz="1600" b="0" i="1" smtClean="0">
                                  <a:latin typeface="Cambria Math" panose="02040503050406030204" pitchFamily="18" charset="0"/>
                                  <a:ea typeface="Cambria Math" panose="02040503050406030204" pitchFamily="18" charset="0"/>
                                </a:rPr>
                                <m:t>=1</m:t>
                              </m:r>
                            </m:sub>
                            <m:sup>
                              <m:r>
                                <a:rPr lang="en-US" sz="1600" b="0" i="1" smtClean="0">
                                  <a:latin typeface="Cambria Math" panose="02040503050406030204" pitchFamily="18" charset="0"/>
                                  <a:ea typeface="Cambria Math" panose="02040503050406030204" pitchFamily="18" charset="0"/>
                                </a:rPr>
                                <m:t>𝑁</m:t>
                              </m:r>
                            </m:sup>
                            <m:e>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acc>
                                <m:accPr>
                                  <m:chr m:val="̅"/>
                                  <m:ctrlPr>
                                    <a:rPr lang="en-US" sz="1600" b="0" i="1" smtClean="0">
                                      <a:latin typeface="Cambria Math" panose="02040503050406030204" pitchFamily="18" charset="0"/>
                                      <a:ea typeface="Cambria Math" panose="02040503050406030204" pitchFamily="18" charset="0"/>
                                    </a:rPr>
                                  </m:ctrlPr>
                                </m:accPr>
                                <m:e>
                                  <m:r>
                                    <a:rPr lang="en-US" sz="1600" b="0" i="1" smtClean="0">
                                      <a:latin typeface="Cambria Math" panose="02040503050406030204" pitchFamily="18" charset="0"/>
                                      <a:ea typeface="Cambria Math" panose="02040503050406030204" pitchFamily="18" charset="0"/>
                                    </a:rPr>
                                    <m:t>𝑥</m:t>
                                  </m:r>
                                </m:e>
                              </m:acc>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𝑦</m:t>
                                  </m:r>
                                </m:e>
                                <m:sub>
                                  <m:r>
                                    <a:rPr lang="en-US" sz="1600" b="0" i="1" smtClean="0">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acc>
                                <m:accPr>
                                  <m:chr m:val="̅"/>
                                  <m:ctrlPr>
                                    <a:rPr lang="en-US" sz="1600" b="0" i="1" smtClean="0">
                                      <a:latin typeface="Cambria Math" panose="02040503050406030204" pitchFamily="18" charset="0"/>
                                      <a:ea typeface="Cambria Math" panose="02040503050406030204" pitchFamily="18" charset="0"/>
                                    </a:rPr>
                                  </m:ctrlPr>
                                </m:accPr>
                                <m:e>
                                  <m:r>
                                    <a:rPr lang="en-US" sz="1600" b="0" i="1" smtClean="0">
                                      <a:latin typeface="Cambria Math" panose="02040503050406030204" pitchFamily="18" charset="0"/>
                                      <a:ea typeface="Cambria Math" panose="02040503050406030204" pitchFamily="18" charset="0"/>
                                    </a:rPr>
                                    <m:t>𝑦</m:t>
                                  </m:r>
                                </m:e>
                              </m:acc>
                              <m:r>
                                <a:rPr lang="en-US" sz="1600" b="0" i="1" smtClean="0">
                                  <a:latin typeface="Cambria Math" panose="02040503050406030204" pitchFamily="18" charset="0"/>
                                  <a:ea typeface="Cambria Math" panose="02040503050406030204" pitchFamily="18" charset="0"/>
                                </a:rPr>
                                <m:t>)</m:t>
                              </m:r>
                            </m:e>
                          </m:nary>
                        </m:num>
                        <m:den>
                          <m:nary>
                            <m:naryPr>
                              <m:chr m:val="∑"/>
                              <m:ctrlPr>
                                <a:rPr lang="en-US" sz="1600" b="0" i="1" smtClean="0">
                                  <a:latin typeface="Cambria Math" panose="02040503050406030204" pitchFamily="18" charset="0"/>
                                  <a:ea typeface="Cambria Math" panose="02040503050406030204" pitchFamily="18" charset="0"/>
                                </a:rPr>
                              </m:ctrlPr>
                            </m:naryPr>
                            <m:sub>
                              <m:r>
                                <m:rPr>
                                  <m:brk m:alnAt="23"/>
                                </m:rPr>
                                <a:rPr lang="en-US" sz="1600" b="0" i="1" smtClean="0">
                                  <a:latin typeface="Cambria Math" panose="02040503050406030204" pitchFamily="18" charset="0"/>
                                  <a:ea typeface="Cambria Math" panose="02040503050406030204" pitchFamily="18" charset="0"/>
                                </a:rPr>
                                <m:t>𝑖</m:t>
                              </m:r>
                              <m:r>
                                <a:rPr lang="en-US" sz="1600" b="0" i="1" smtClean="0">
                                  <a:latin typeface="Cambria Math" panose="02040503050406030204" pitchFamily="18" charset="0"/>
                                  <a:ea typeface="Cambria Math" panose="02040503050406030204" pitchFamily="18" charset="0"/>
                                </a:rPr>
                                <m:t>=1</m:t>
                              </m:r>
                            </m:sub>
                            <m:sup>
                              <m:r>
                                <a:rPr lang="en-US" sz="1600" b="0" i="1" smtClean="0">
                                  <a:latin typeface="Cambria Math" panose="02040503050406030204" pitchFamily="18" charset="0"/>
                                  <a:ea typeface="Cambria Math" panose="02040503050406030204" pitchFamily="18" charset="0"/>
                                </a:rPr>
                                <m:t>𝑁</m:t>
                              </m:r>
                            </m:sup>
                            <m:e>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acc>
                                    <m:accPr>
                                      <m:chr m:val="̅"/>
                                      <m:ctrlPr>
                                        <a:rPr lang="en-US" sz="1600" b="0" i="1" smtClean="0">
                                          <a:latin typeface="Cambria Math" panose="02040503050406030204" pitchFamily="18" charset="0"/>
                                          <a:ea typeface="Cambria Math" panose="02040503050406030204" pitchFamily="18" charset="0"/>
                                        </a:rPr>
                                      </m:ctrlPr>
                                    </m:accPr>
                                    <m:e>
                                      <m:r>
                                        <a:rPr lang="en-US" sz="1600" b="0" i="1" smtClean="0">
                                          <a:latin typeface="Cambria Math" panose="02040503050406030204" pitchFamily="18" charset="0"/>
                                          <a:ea typeface="Cambria Math" panose="02040503050406030204" pitchFamily="18" charset="0"/>
                                        </a:rPr>
                                        <m:t>𝑥</m:t>
                                      </m:r>
                                    </m:e>
                                  </m:acc>
                                  <m:r>
                                    <a:rPr lang="en-US" sz="1600" b="0" i="1" smtClean="0">
                                      <a:latin typeface="Cambria Math" panose="02040503050406030204" pitchFamily="18" charset="0"/>
                                      <a:ea typeface="Cambria Math" panose="02040503050406030204" pitchFamily="18" charset="0"/>
                                    </a:rPr>
                                    <m:t>)</m:t>
                                  </m:r>
                                </m:e>
                                <m:sup>
                                  <m:r>
                                    <a:rPr lang="en-US" sz="1600" b="0" i="1" smtClean="0">
                                      <a:latin typeface="Cambria Math" panose="02040503050406030204" pitchFamily="18" charset="0"/>
                                      <a:ea typeface="Cambria Math" panose="02040503050406030204" pitchFamily="18" charset="0"/>
                                    </a:rPr>
                                    <m:t>2</m:t>
                                  </m:r>
                                </m:sup>
                              </m:sSup>
                            </m:e>
                          </m:nary>
                        </m:den>
                      </m:f>
                    </m:oMath>
                  </m:oMathPara>
                </a14:m>
                <a:endParaRPr lang="en-US" sz="1600" dirty="0">
                  <a:latin typeface="Calibri" panose="020F0502020204030204" pitchFamily="34" charset="0"/>
                  <a:cs typeface="Calibri" panose="020F050202020403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770908" y="4845614"/>
                <a:ext cx="3445165" cy="567271"/>
              </a:xfrm>
              <a:prstGeom prst="rect">
                <a:avLst/>
              </a:prstGeom>
              <a:blipFill>
                <a:blip r:embed="rId4"/>
                <a:stretch>
                  <a:fillRect b="-10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891201" y="5586730"/>
                <a:ext cx="1358257" cy="246221"/>
              </a:xfrm>
              <a:prstGeom prst="rect">
                <a:avLst/>
              </a:prstGeom>
              <a:noFill/>
            </p:spPr>
            <p:txBody>
              <a:bodyPr wrap="none" lIns="0" tIns="0" rIns="0" bIns="0" rtlCol="0">
                <a:spAutoFit/>
              </a:bodyPr>
              <a:lstStyle/>
              <a:p>
                <a:r>
                  <a:rPr lang="en-CA" sz="1600" i="1" dirty="0">
                    <a:latin typeface="Calibri" panose="020F0502020204030204" pitchFamily="34" charset="0"/>
                    <a:ea typeface="Cambria Math" panose="02040503050406030204" pitchFamily="18" charset="0"/>
                    <a:cs typeface="Calibri" panose="020F0502020204030204" pitchFamily="34" charset="0"/>
                  </a:rPr>
                  <a:t>b</a:t>
                </a:r>
                <a14:m>
                  <m:oMath xmlns:m="http://schemas.openxmlformats.org/officeDocument/2006/math">
                    <m:r>
                      <a:rPr lang="en-CA" sz="1600" b="0" i="1" smtClean="0">
                        <a:latin typeface="Cambria Math" panose="02040503050406030204" pitchFamily="18" charset="0"/>
                        <a:ea typeface="Cambria Math" panose="02040503050406030204" pitchFamily="18" charset="0"/>
                      </a:rPr>
                      <m:t>=</m:t>
                    </m:r>
                    <m:sSup>
                      <m:sSupPr>
                        <m:ctrlPr>
                          <a:rPr lang="en-CA" sz="1600" b="0" i="1" smtClean="0">
                            <a:latin typeface="Cambria Math" panose="02040503050406030204" pitchFamily="18" charset="0"/>
                            <a:ea typeface="Cambria Math" panose="02040503050406030204" pitchFamily="18" charset="0"/>
                          </a:rPr>
                        </m:ctrlPr>
                      </m:sSupPr>
                      <m:e>
                        <m:d>
                          <m:dPr>
                            <m:ctrlPr>
                              <a:rPr lang="en-CA" sz="1600" i="1">
                                <a:latin typeface="Cambria Math" panose="02040503050406030204" pitchFamily="18" charset="0"/>
                                <a:ea typeface="Cambria Math" panose="02040503050406030204" pitchFamily="18" charset="0"/>
                              </a:rPr>
                            </m:ctrlPr>
                          </m:dPr>
                          <m:e>
                            <m:sSup>
                              <m:sSupPr>
                                <m:ctrlPr>
                                  <a:rPr lang="en-CA" sz="1600" i="1">
                                    <a:latin typeface="Cambria Math" panose="02040503050406030204" pitchFamily="18" charset="0"/>
                                    <a:ea typeface="Cambria Math" panose="02040503050406030204" pitchFamily="18" charset="0"/>
                                  </a:rPr>
                                </m:ctrlPr>
                              </m:sSupPr>
                              <m:e>
                                <m:r>
                                  <a:rPr lang="en-CA" sz="1600" i="1">
                                    <a:latin typeface="Cambria Math" panose="02040503050406030204" pitchFamily="18" charset="0"/>
                                    <a:ea typeface="Cambria Math" panose="02040503050406030204" pitchFamily="18" charset="0"/>
                                  </a:rPr>
                                  <m:t>𝑋</m:t>
                                </m:r>
                              </m:e>
                              <m:sup>
                                <m:r>
                                  <a:rPr lang="en-CA" sz="1600" i="1">
                                    <a:latin typeface="Cambria Math" panose="02040503050406030204" pitchFamily="18" charset="0"/>
                                    <a:ea typeface="Cambria Math" panose="02040503050406030204" pitchFamily="18" charset="0"/>
                                  </a:rPr>
                                  <m:t>′</m:t>
                                </m:r>
                              </m:sup>
                            </m:sSup>
                            <m:r>
                              <a:rPr lang="en-CA" sz="1600" i="1">
                                <a:latin typeface="Cambria Math" panose="02040503050406030204" pitchFamily="18" charset="0"/>
                                <a:ea typeface="Cambria Math" panose="02040503050406030204" pitchFamily="18" charset="0"/>
                              </a:rPr>
                              <m:t>𝑋</m:t>
                            </m:r>
                          </m:e>
                        </m:d>
                      </m:e>
                      <m:sup>
                        <m:r>
                          <a:rPr lang="en-CA" sz="1600" b="0" i="1" smtClean="0">
                            <a:latin typeface="Cambria Math" panose="02040503050406030204" pitchFamily="18" charset="0"/>
                            <a:ea typeface="Cambria Math" panose="02040503050406030204" pitchFamily="18" charset="0"/>
                          </a:rPr>
                          <m:t>−1</m:t>
                        </m:r>
                      </m:sup>
                    </m:sSup>
                    <m:sSup>
                      <m:sSupPr>
                        <m:ctrlPr>
                          <a:rPr lang="en-CA" sz="1600" b="0" i="1" smtClean="0">
                            <a:latin typeface="Cambria Math" panose="02040503050406030204" pitchFamily="18" charset="0"/>
                            <a:ea typeface="Cambria Math" panose="02040503050406030204" pitchFamily="18" charset="0"/>
                          </a:rPr>
                        </m:ctrlPr>
                      </m:sSupPr>
                      <m:e>
                        <m:r>
                          <a:rPr lang="en-CA" sz="1600" b="0" i="1" smtClean="0">
                            <a:latin typeface="Cambria Math" panose="02040503050406030204" pitchFamily="18" charset="0"/>
                            <a:ea typeface="Cambria Math" panose="02040503050406030204" pitchFamily="18" charset="0"/>
                          </a:rPr>
                          <m:t>𝑋</m:t>
                        </m:r>
                      </m:e>
                      <m:sup>
                        <m:r>
                          <a:rPr lang="en-CA" sz="1600" b="0" i="1" smtClean="0">
                            <a:latin typeface="Cambria Math" panose="02040503050406030204" pitchFamily="18" charset="0"/>
                            <a:ea typeface="Cambria Math" panose="02040503050406030204" pitchFamily="18" charset="0"/>
                          </a:rPr>
                          <m:t>′</m:t>
                        </m:r>
                      </m:sup>
                    </m:sSup>
                    <m:r>
                      <a:rPr lang="en-CA" sz="1600" b="0" i="1" smtClean="0">
                        <a:latin typeface="Cambria Math" panose="02040503050406030204" pitchFamily="18" charset="0"/>
                        <a:ea typeface="Cambria Math" panose="02040503050406030204" pitchFamily="18" charset="0"/>
                      </a:rPr>
                      <m:t>𝑦</m:t>
                    </m:r>
                  </m:oMath>
                </a14:m>
                <a:endParaRPr lang="en-US" sz="1600" dirty="0">
                  <a:latin typeface="Calibri" panose="020F0502020204030204" pitchFamily="34" charset="0"/>
                  <a:cs typeface="Calibri" panose="020F050202020403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891201" y="5586730"/>
                <a:ext cx="1358257" cy="246221"/>
              </a:xfrm>
              <a:prstGeom prst="rect">
                <a:avLst/>
              </a:prstGeom>
              <a:blipFill>
                <a:blip r:embed="rId5"/>
                <a:stretch>
                  <a:fillRect l="-8969" t="-24390" r="-3587" b="-48780"/>
                </a:stretch>
              </a:blipFill>
            </p:spPr>
            <p:txBody>
              <a:bodyPr/>
              <a:lstStyle/>
              <a:p>
                <a:r>
                  <a:rPr lang="en-US">
                    <a:noFill/>
                  </a:rPr>
                  <a:t> </a:t>
                </a:r>
              </a:p>
            </p:txBody>
          </p:sp>
        </mc:Fallback>
      </mc:AlternateContent>
    </p:spTree>
    <p:extLst>
      <p:ext uri="{BB962C8B-B14F-4D97-AF65-F5344CB8AC3E}">
        <p14:creationId xmlns:p14="http://schemas.microsoft.com/office/powerpoint/2010/main" val="12279318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Regression Estimation – ML algorithm </a:t>
            </a:r>
            <a:r>
              <a:rPr lang="en" sz="1800" spc="0" dirty="0">
                <a:solidFill>
                  <a:srgbClr val="0070C0"/>
                </a:solidFill>
                <a:latin typeface="Calibri" panose="020F0502020204030204" pitchFamily="34" charset="0"/>
                <a:cs typeface="Calibri" panose="020F0502020204030204" pitchFamily="34" charset="0"/>
                <a:sym typeface="EB Garamond"/>
              </a:rPr>
              <a:t>(Gradient Descent, GDD) </a:t>
            </a:r>
            <a:endParaRPr lang="en-US" sz="18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43609"/>
            <a:ext cx="10058400"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An ML algorithm for linear regression has the following two objectives</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“Learn” the relationship between (x,y), i.e.,  make (a + b x) or h(ϑ) as close to y as possible</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“Predict” y based on the “learned” relationship and new values of x’s </a:t>
            </a:r>
          </a:p>
          <a:p>
            <a:pPr marL="1706865" lvl="3" indent="-365760">
              <a:lnSpc>
                <a:spcPct val="100000"/>
              </a:lnSpc>
              <a:spcBef>
                <a:spcPts val="0"/>
              </a:spcBef>
              <a:buClrTx/>
              <a:buSzPct val="80000"/>
              <a:buFont typeface="Courier New" panose="02070309020205020404" pitchFamily="49" charset="0"/>
              <a:buChar char="o"/>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In other words, we make the algorithm “learn” the relationship between (x,y) so it can make predictions about y for new values of x’s </a:t>
            </a:r>
          </a:p>
          <a:p>
            <a:pPr marL="1706865" lvl="3" indent="-365760">
              <a:lnSpc>
                <a:spcPct val="100000"/>
              </a:lnSpc>
              <a:spcBef>
                <a:spcPts val="0"/>
              </a:spcBef>
              <a:buClrTx/>
              <a:buSzPct val="80000"/>
              <a:buFont typeface="Courier New" panose="02070309020205020404" pitchFamily="49" charset="0"/>
              <a:buChar char="o"/>
            </a:pPr>
            <a:endParaRPr lang="en-US" sz="2400" dirty="0">
              <a:solidFill>
                <a:schemeClr val="tx1"/>
              </a:solidFill>
              <a:latin typeface="Calibri" panose="020F0502020204030204" pitchFamily="34" charset="0"/>
              <a:cs typeface="Calibri" panose="020F0502020204030204" pitchFamily="34" charset="0"/>
              <a:sym typeface="EB Garamond"/>
            </a:endParaRPr>
          </a:p>
          <a:p>
            <a:endParaRPr lang="en-CA" dirty="0">
              <a:solidFill>
                <a:schemeClr val="tx1"/>
              </a:solidFill>
            </a:endParaRP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36870318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Regression using ML algorithm – Key terminology</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Model y=h(ϑ)=a₀+b₂x₁+b₂x₂+𝜖 is called “</a:t>
            </a:r>
            <a:r>
              <a:rPr lang="en-US" b="1" dirty="0">
                <a:solidFill>
                  <a:schemeClr val="tx1"/>
                </a:solidFill>
                <a:latin typeface="Calibri" panose="020F0502020204030204" pitchFamily="34" charset="0"/>
                <a:cs typeface="Calibri" panose="020F0502020204030204" pitchFamily="34" charset="0"/>
                <a:sym typeface="EB Garamond"/>
              </a:rPr>
              <a:t>hypothesis</a:t>
            </a:r>
            <a:r>
              <a:rPr lang="en-US" dirty="0">
                <a:solidFill>
                  <a:schemeClr val="tx1"/>
                </a:solidFill>
                <a:latin typeface="Calibri" panose="020F0502020204030204" pitchFamily="34" charset="0"/>
                <a:cs typeface="Calibri" panose="020F0502020204030204" pitchFamily="34" charset="0"/>
                <a:sym typeface="EB Garamond"/>
              </a:rPr>
              <a:t>”, i.e., we are </a:t>
            </a:r>
            <a:r>
              <a:rPr lang="en-US" dirty="0">
                <a:solidFill>
                  <a:schemeClr val="tx1"/>
                </a:solidFill>
                <a:latin typeface="Calibri" panose="020F0502020204030204" pitchFamily="34" charset="0"/>
                <a:cs typeface="Calibri" panose="020F0502020204030204" pitchFamily="34" charset="0"/>
              </a:rPr>
              <a:t>hypothesizing</a:t>
            </a:r>
            <a:r>
              <a:rPr lang="en-US" dirty="0">
                <a:solidFill>
                  <a:schemeClr val="tx1"/>
                </a:solidFill>
                <a:latin typeface="Calibri" panose="020F0502020204030204" pitchFamily="34" charset="0"/>
                <a:cs typeface="Calibri" panose="020F0502020204030204" pitchFamily="34" charset="0"/>
                <a:sym typeface="EB Garamond"/>
              </a:rPr>
              <a:t> how (x,y) are related, i.e., in this case linear relationship between (x,y)</a:t>
            </a:r>
          </a:p>
          <a:p>
            <a:pPr marL="914400" lvl="1" indent="-365760">
              <a:lnSpc>
                <a:spcPct val="100000"/>
              </a:lnSpc>
              <a:spcBef>
                <a:spcPts val="0"/>
              </a:spcBef>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dirty="0" err="1">
                <a:solidFill>
                  <a:schemeClr val="tx1"/>
                </a:solidFill>
                <a:latin typeface="Calibri" panose="020F0502020204030204" pitchFamily="34" charset="0"/>
                <a:cs typeface="Calibri" panose="020F0502020204030204" pitchFamily="34" charset="0"/>
                <a:sym typeface="EB Garamond"/>
              </a:rPr>
              <a:t>ϑ’s</a:t>
            </a:r>
            <a:r>
              <a:rPr lang="en-US" dirty="0">
                <a:solidFill>
                  <a:schemeClr val="tx1"/>
                </a:solidFill>
                <a:latin typeface="Calibri" panose="020F0502020204030204" pitchFamily="34" charset="0"/>
                <a:cs typeface="Calibri" panose="020F0502020204030204" pitchFamily="34" charset="0"/>
                <a:sym typeface="EB Garamond"/>
              </a:rPr>
              <a:t> are model </a:t>
            </a:r>
            <a:r>
              <a:rPr lang="en-US" b="1" dirty="0">
                <a:solidFill>
                  <a:schemeClr val="tx1"/>
                </a:solidFill>
                <a:latin typeface="Calibri" panose="020F0502020204030204" pitchFamily="34" charset="0"/>
                <a:cs typeface="Calibri" panose="020F0502020204030204" pitchFamily="34" charset="0"/>
                <a:sym typeface="EB Garamond"/>
              </a:rPr>
              <a:t>parameters</a:t>
            </a:r>
            <a:r>
              <a:rPr lang="en-US" dirty="0">
                <a:solidFill>
                  <a:schemeClr val="tx1"/>
                </a:solidFill>
                <a:latin typeface="Calibri" panose="020F0502020204030204" pitchFamily="34" charset="0"/>
                <a:cs typeface="Calibri" panose="020F0502020204030204" pitchFamily="34" charset="0"/>
                <a:sym typeface="EB Garamond"/>
              </a:rPr>
              <a:t>. And it is a (k x 1) vector, where k= number of parameters</a:t>
            </a:r>
          </a:p>
          <a:p>
            <a:pPr marL="914400" lvl="1" indent="-365760">
              <a:lnSpc>
                <a:spcPct val="100000"/>
              </a:lnSpc>
              <a:spcBef>
                <a:spcPts val="0"/>
              </a:spcBef>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x’s are </a:t>
            </a:r>
            <a:r>
              <a:rPr lang="en-US" b="1" dirty="0">
                <a:solidFill>
                  <a:schemeClr val="tx1"/>
                </a:solidFill>
                <a:latin typeface="Calibri" panose="020F0502020204030204" pitchFamily="34" charset="0"/>
                <a:cs typeface="Calibri" panose="020F0502020204030204" pitchFamily="34" charset="0"/>
                <a:sym typeface="EB Garamond"/>
              </a:rPr>
              <a:t>features</a:t>
            </a:r>
            <a:r>
              <a:rPr lang="en-US" dirty="0">
                <a:solidFill>
                  <a:schemeClr val="tx1"/>
                </a:solidFill>
                <a:latin typeface="Calibri" panose="020F0502020204030204" pitchFamily="34" charset="0"/>
                <a:cs typeface="Calibri" panose="020F0502020204030204" pitchFamily="34" charset="0"/>
                <a:sym typeface="EB Garamond"/>
              </a:rPr>
              <a:t>. x is a (k x n) matrix where n= number of observations, x₀=1</a:t>
            </a:r>
          </a:p>
          <a:p>
            <a:pPr marL="914400" lvl="1" indent="-365760">
              <a:lnSpc>
                <a:spcPct val="100000"/>
              </a:lnSpc>
              <a:spcBef>
                <a:spcPts val="0"/>
              </a:spcBef>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Training sample: the sample we use to “train” our ML algorithm</a:t>
            </a:r>
          </a:p>
          <a:p>
            <a:pPr marL="914400" lvl="1" indent="-365760">
              <a:lnSpc>
                <a:spcPct val="100000"/>
              </a:lnSpc>
              <a:spcBef>
                <a:spcPts val="0"/>
              </a:spcBef>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Test sample: the sample we use to “test” our “trained” algorithm! </a:t>
            </a:r>
          </a:p>
          <a:p>
            <a:pPr marL="914400" lvl="1" indent="-365760">
              <a:lnSpc>
                <a:spcPct val="100000"/>
              </a:lnSpc>
              <a:spcBef>
                <a:spcPts val="0"/>
              </a:spcBef>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n₀= training sample, n₁= test sample; n₀ + n₁ = n = total sample size</a:t>
            </a:r>
          </a:p>
        </p:txBody>
      </p:sp>
    </p:spTree>
    <p:extLst>
      <p:ext uri="{BB962C8B-B14F-4D97-AF65-F5344CB8AC3E}">
        <p14:creationId xmlns:p14="http://schemas.microsoft.com/office/powerpoint/2010/main" val="14326138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Regression Estimation – Closed form vs ML algorithm</a:t>
            </a:r>
            <a:endParaRPr lang="en-US" sz="3200" spc="0" dirty="0">
              <a:solidFill>
                <a:srgbClr val="0070C0"/>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rotWithShape="1">
          <a:blip r:embed="rId2"/>
          <a:srcRect l="70265"/>
          <a:stretch/>
        </p:blipFill>
        <p:spPr>
          <a:xfrm>
            <a:off x="7610065" y="2345913"/>
            <a:ext cx="2974807" cy="3866679"/>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1393118" y="2520639"/>
                <a:ext cx="2808526" cy="7789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𝑆𝑆𝐸</m:t>
                      </m:r>
                      <m:r>
                        <a:rPr lang="en-CA" b="0" i="1" smtClean="0">
                          <a:latin typeface="Cambria Math" panose="02040503050406030204" pitchFamily="18" charset="0"/>
                        </a:rPr>
                        <m:t>= </m:t>
                      </m:r>
                      <m:nary>
                        <m:naryPr>
                          <m:chr m:val="∑"/>
                          <m:ctrlPr>
                            <a:rPr lang="en-CA" b="0" i="1" smtClean="0">
                              <a:latin typeface="Cambria Math" panose="02040503050406030204" pitchFamily="18" charset="0"/>
                            </a:rPr>
                          </m:ctrlPr>
                        </m:naryPr>
                        <m:sub>
                          <m:r>
                            <m:rPr>
                              <m:brk m:alnAt="23"/>
                            </m:rPr>
                            <a:rPr lang="en-CA" b="0" i="1" smtClean="0">
                              <a:latin typeface="Cambria Math" panose="02040503050406030204" pitchFamily="18" charset="0"/>
                            </a:rPr>
                            <m:t>𝑖</m:t>
                          </m:r>
                          <m:r>
                            <a:rPr lang="en-CA" b="0" i="1" smtClean="0">
                              <a:latin typeface="Cambria Math" panose="02040503050406030204" pitchFamily="18" charset="0"/>
                            </a:rPr>
                            <m:t>=1</m:t>
                          </m:r>
                        </m:sub>
                        <m:sup>
                          <m:r>
                            <a:rPr lang="en-CA" b="0" i="1" smtClean="0">
                              <a:latin typeface="Cambria Math" panose="02040503050406030204" pitchFamily="18" charset="0"/>
                            </a:rPr>
                            <m:t>𝑁</m:t>
                          </m:r>
                        </m:sup>
                        <m:e>
                          <m:sSup>
                            <m:sSupPr>
                              <m:ctrlPr>
                                <a:rPr lang="en-CA" b="0" i="1" smtClean="0">
                                  <a:latin typeface="Cambria Math" panose="02040503050406030204" pitchFamily="18" charset="0"/>
                                </a:rPr>
                              </m:ctrlPr>
                            </m:sSupPr>
                            <m:e>
                              <m:d>
                                <m:dPr>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r>
                                    <a:rPr lang="en-CA" i="1">
                                      <a:latin typeface="Cambria Math" panose="02040503050406030204" pitchFamily="18" charset="0"/>
                                    </a:rPr>
                                    <m:t>−(</m:t>
                                  </m:r>
                                  <m:r>
                                    <a:rPr lang="en-US" b="0" i="1" smtClean="0">
                                      <a:latin typeface="Cambria Math" panose="02040503050406030204" pitchFamily="18" charset="0"/>
                                    </a:rPr>
                                    <m:t>𝑎</m:t>
                                  </m:r>
                                  <m:r>
                                    <a:rPr lang="en-CA" i="1">
                                      <a:latin typeface="Cambria Math" panose="02040503050406030204" pitchFamily="18" charset="0"/>
                                    </a:rPr>
                                    <m:t>+</m:t>
                                  </m:r>
                                  <m:r>
                                    <a:rPr lang="en-US" b="0" i="1" smtClean="0">
                                      <a:latin typeface="Cambria Math" panose="02040503050406030204" pitchFamily="18" charset="0"/>
                                    </a:rPr>
                                    <m:t>𝑏</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m:t>
                                      </m:r>
                                    </m:sub>
                                  </m:sSub>
                                </m:e>
                              </m:d>
                              <m:r>
                                <a:rPr lang="en-CA" b="0" i="1" smtClean="0">
                                  <a:latin typeface="Cambria Math" panose="02040503050406030204" pitchFamily="18" charset="0"/>
                                </a:rPr>
                                <m:t>)</m:t>
                              </m:r>
                            </m:e>
                            <m:sup>
                              <m:r>
                                <a:rPr lang="en-CA" b="0" i="1" smtClean="0">
                                  <a:latin typeface="Cambria Math" panose="02040503050406030204" pitchFamily="18" charset="0"/>
                                </a:rPr>
                                <m:t>2</m:t>
                              </m:r>
                            </m:sup>
                          </m:sSup>
                        </m:e>
                      </m:nary>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393118" y="2520639"/>
                <a:ext cx="2808526" cy="7789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097280" y="4082849"/>
                <a:ext cx="3493194" cy="5672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𝑏</m:t>
                      </m:r>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𝑐𝑜𝑣</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num>
                        <m:den>
                          <m:r>
                            <a:rPr lang="en-US" sz="1600" b="0" i="1" smtClean="0">
                              <a:latin typeface="Cambria Math" panose="02040503050406030204" pitchFamily="18" charset="0"/>
                              <a:ea typeface="Cambria Math" panose="02040503050406030204" pitchFamily="18" charset="0"/>
                            </a:rPr>
                            <m:t>𝑣𝑎𝑟</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den>
                      </m:f>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nary>
                            <m:naryPr>
                              <m:chr m:val="∑"/>
                              <m:ctrlPr>
                                <a:rPr lang="en-US" sz="1600" b="0" i="1" smtClean="0">
                                  <a:latin typeface="Cambria Math" panose="02040503050406030204" pitchFamily="18" charset="0"/>
                                  <a:ea typeface="Cambria Math" panose="02040503050406030204" pitchFamily="18" charset="0"/>
                                </a:rPr>
                              </m:ctrlPr>
                            </m:naryPr>
                            <m:sub>
                              <m:r>
                                <m:rPr>
                                  <m:brk m:alnAt="23"/>
                                </m:rPr>
                                <a:rPr lang="en-US" sz="1600" b="0" i="1" smtClean="0">
                                  <a:latin typeface="Cambria Math" panose="02040503050406030204" pitchFamily="18" charset="0"/>
                                  <a:ea typeface="Cambria Math" panose="02040503050406030204" pitchFamily="18" charset="0"/>
                                </a:rPr>
                                <m:t>𝑖</m:t>
                              </m:r>
                              <m:r>
                                <a:rPr lang="en-US" sz="1600" b="0" i="1" smtClean="0">
                                  <a:latin typeface="Cambria Math" panose="02040503050406030204" pitchFamily="18" charset="0"/>
                                  <a:ea typeface="Cambria Math" panose="02040503050406030204" pitchFamily="18" charset="0"/>
                                </a:rPr>
                                <m:t>=1</m:t>
                              </m:r>
                            </m:sub>
                            <m:sup>
                              <m:r>
                                <a:rPr lang="en-US" sz="1600" b="0" i="1" smtClean="0">
                                  <a:latin typeface="Cambria Math" panose="02040503050406030204" pitchFamily="18" charset="0"/>
                                  <a:ea typeface="Cambria Math" panose="02040503050406030204" pitchFamily="18" charset="0"/>
                                </a:rPr>
                                <m:t>𝑁</m:t>
                              </m:r>
                            </m:sup>
                            <m:e>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acc>
                                <m:accPr>
                                  <m:chr m:val="̅"/>
                                  <m:ctrlPr>
                                    <a:rPr lang="en-US" sz="1600" b="0" i="1" smtClean="0">
                                      <a:latin typeface="Cambria Math" panose="02040503050406030204" pitchFamily="18" charset="0"/>
                                      <a:ea typeface="Cambria Math" panose="02040503050406030204" pitchFamily="18" charset="0"/>
                                    </a:rPr>
                                  </m:ctrlPr>
                                </m:accPr>
                                <m:e>
                                  <m:r>
                                    <a:rPr lang="en-US" sz="1600" b="0" i="1" smtClean="0">
                                      <a:latin typeface="Cambria Math" panose="02040503050406030204" pitchFamily="18" charset="0"/>
                                      <a:ea typeface="Cambria Math" panose="02040503050406030204" pitchFamily="18" charset="0"/>
                                    </a:rPr>
                                    <m:t>𝑥</m:t>
                                  </m:r>
                                </m:e>
                              </m:acc>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𝑦</m:t>
                                  </m:r>
                                </m:e>
                                <m:sub>
                                  <m:r>
                                    <a:rPr lang="en-US" sz="1600" b="0" i="1" smtClean="0">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acc>
                                <m:accPr>
                                  <m:chr m:val="̅"/>
                                  <m:ctrlPr>
                                    <a:rPr lang="en-US" sz="1600" b="0" i="1" smtClean="0">
                                      <a:latin typeface="Cambria Math" panose="02040503050406030204" pitchFamily="18" charset="0"/>
                                      <a:ea typeface="Cambria Math" panose="02040503050406030204" pitchFamily="18" charset="0"/>
                                    </a:rPr>
                                  </m:ctrlPr>
                                </m:accPr>
                                <m:e>
                                  <m:r>
                                    <a:rPr lang="en-US" sz="1600" b="0" i="1" smtClean="0">
                                      <a:latin typeface="Cambria Math" panose="02040503050406030204" pitchFamily="18" charset="0"/>
                                      <a:ea typeface="Cambria Math" panose="02040503050406030204" pitchFamily="18" charset="0"/>
                                    </a:rPr>
                                    <m:t>𝑦</m:t>
                                  </m:r>
                                </m:e>
                              </m:acc>
                              <m:r>
                                <a:rPr lang="en-US" sz="1600" b="0" i="1" smtClean="0">
                                  <a:latin typeface="Cambria Math" panose="02040503050406030204" pitchFamily="18" charset="0"/>
                                  <a:ea typeface="Cambria Math" panose="02040503050406030204" pitchFamily="18" charset="0"/>
                                </a:rPr>
                                <m:t>)</m:t>
                              </m:r>
                            </m:e>
                          </m:nary>
                        </m:num>
                        <m:den>
                          <m:nary>
                            <m:naryPr>
                              <m:chr m:val="∑"/>
                              <m:ctrlPr>
                                <a:rPr lang="en-US" sz="1600" b="0" i="1" smtClean="0">
                                  <a:latin typeface="Cambria Math" panose="02040503050406030204" pitchFamily="18" charset="0"/>
                                  <a:ea typeface="Cambria Math" panose="02040503050406030204" pitchFamily="18" charset="0"/>
                                </a:rPr>
                              </m:ctrlPr>
                            </m:naryPr>
                            <m:sub>
                              <m:r>
                                <m:rPr>
                                  <m:brk m:alnAt="23"/>
                                </m:rPr>
                                <a:rPr lang="en-US" sz="1600" b="0" i="1" smtClean="0">
                                  <a:latin typeface="Cambria Math" panose="02040503050406030204" pitchFamily="18" charset="0"/>
                                  <a:ea typeface="Cambria Math" panose="02040503050406030204" pitchFamily="18" charset="0"/>
                                </a:rPr>
                                <m:t>𝑖</m:t>
                              </m:r>
                              <m:r>
                                <a:rPr lang="en-US" sz="1600" b="0" i="1" smtClean="0">
                                  <a:latin typeface="Cambria Math" panose="02040503050406030204" pitchFamily="18" charset="0"/>
                                  <a:ea typeface="Cambria Math" panose="02040503050406030204" pitchFamily="18" charset="0"/>
                                </a:rPr>
                                <m:t>=1</m:t>
                              </m:r>
                            </m:sub>
                            <m:sup>
                              <m:r>
                                <a:rPr lang="en-US" sz="1600" b="0" i="1" smtClean="0">
                                  <a:latin typeface="Cambria Math" panose="02040503050406030204" pitchFamily="18" charset="0"/>
                                  <a:ea typeface="Cambria Math" panose="02040503050406030204" pitchFamily="18" charset="0"/>
                                </a:rPr>
                                <m:t>𝑁</m:t>
                              </m:r>
                            </m:sup>
                            <m:e>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acc>
                                    <m:accPr>
                                      <m:chr m:val="̅"/>
                                      <m:ctrlPr>
                                        <a:rPr lang="en-US" sz="1600" b="0" i="1" smtClean="0">
                                          <a:latin typeface="Cambria Math" panose="02040503050406030204" pitchFamily="18" charset="0"/>
                                          <a:ea typeface="Cambria Math" panose="02040503050406030204" pitchFamily="18" charset="0"/>
                                        </a:rPr>
                                      </m:ctrlPr>
                                    </m:accPr>
                                    <m:e>
                                      <m:r>
                                        <a:rPr lang="en-US" sz="1600" b="0" i="1" smtClean="0">
                                          <a:latin typeface="Cambria Math" panose="02040503050406030204" pitchFamily="18" charset="0"/>
                                          <a:ea typeface="Cambria Math" panose="02040503050406030204" pitchFamily="18" charset="0"/>
                                        </a:rPr>
                                        <m:t>𝑥</m:t>
                                      </m:r>
                                    </m:e>
                                  </m:acc>
                                  <m:r>
                                    <a:rPr lang="en-US" sz="1600" b="0" i="1" smtClean="0">
                                      <a:latin typeface="Cambria Math" panose="02040503050406030204" pitchFamily="18" charset="0"/>
                                      <a:ea typeface="Cambria Math" panose="02040503050406030204" pitchFamily="18" charset="0"/>
                                    </a:rPr>
                                    <m:t>)</m:t>
                                  </m:r>
                                </m:e>
                                <m:sup>
                                  <m:r>
                                    <a:rPr lang="en-US" sz="1600" b="0" i="1" smtClean="0">
                                      <a:latin typeface="Cambria Math" panose="02040503050406030204" pitchFamily="18" charset="0"/>
                                      <a:ea typeface="Cambria Math" panose="02040503050406030204" pitchFamily="18" charset="0"/>
                                    </a:rPr>
                                    <m:t>2</m:t>
                                  </m:r>
                                </m:sup>
                              </m:sSup>
                            </m:e>
                          </m:nary>
                        </m:den>
                      </m:f>
                    </m:oMath>
                  </m:oMathPara>
                </a14:m>
                <a:endParaRPr lang="en-US" sz="1600" dirty="0">
                  <a:latin typeface="Calibri" panose="020F0502020204030204" pitchFamily="34" charset="0"/>
                  <a:cs typeface="Calibri" panose="020F050202020403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097280" y="4082849"/>
                <a:ext cx="3493194" cy="567271"/>
              </a:xfrm>
              <a:prstGeom prst="rect">
                <a:avLst/>
              </a:prstGeom>
              <a:blipFill>
                <a:blip r:embed="rId4"/>
                <a:stretch>
                  <a:fillRect/>
                </a:stretch>
              </a:blipFill>
            </p:spPr>
            <p:txBody>
              <a:bodyPr/>
              <a:lstStyle/>
              <a:p>
                <a:r>
                  <a:rPr lang="en-US">
                    <a:noFill/>
                  </a:rPr>
                  <a:t> </a:t>
                </a:r>
              </a:p>
            </p:txBody>
          </p:sp>
        </mc:Fallback>
      </mc:AlternateContent>
      <p:sp>
        <p:nvSpPr>
          <p:cNvPr id="8" name="TextBox 7"/>
          <p:cNvSpPr txBox="1"/>
          <p:nvPr/>
        </p:nvSpPr>
        <p:spPr>
          <a:xfrm>
            <a:off x="1672746" y="1976581"/>
            <a:ext cx="2127442" cy="369332"/>
          </a:xfrm>
          <a:prstGeom prst="rect">
            <a:avLst/>
          </a:prstGeom>
          <a:noFill/>
        </p:spPr>
        <p:txBody>
          <a:bodyPr wrap="none" rtlCol="0">
            <a:spAutoFit/>
          </a:bodyPr>
          <a:lstStyle/>
          <a:p>
            <a:r>
              <a:rPr lang="en-US" dirty="0"/>
              <a:t>Closed form solution</a:t>
            </a:r>
          </a:p>
        </p:txBody>
      </p:sp>
      <p:sp>
        <p:nvSpPr>
          <p:cNvPr id="9" name="TextBox 8"/>
          <p:cNvSpPr txBox="1"/>
          <p:nvPr/>
        </p:nvSpPr>
        <p:spPr>
          <a:xfrm>
            <a:off x="7745655" y="1737360"/>
            <a:ext cx="1441420" cy="369332"/>
          </a:xfrm>
          <a:prstGeom prst="rect">
            <a:avLst/>
          </a:prstGeom>
          <a:noFill/>
        </p:spPr>
        <p:txBody>
          <a:bodyPr wrap="none" rtlCol="0">
            <a:spAutoFit/>
          </a:bodyPr>
          <a:lstStyle/>
          <a:p>
            <a:r>
              <a:rPr lang="en-US" dirty="0"/>
              <a:t>ML algorithm</a:t>
            </a:r>
          </a:p>
        </p:txBody>
      </p:sp>
    </p:spTree>
    <p:extLst>
      <p:ext uri="{BB962C8B-B14F-4D97-AF65-F5344CB8AC3E}">
        <p14:creationId xmlns:p14="http://schemas.microsoft.com/office/powerpoint/2010/main" val="22261220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Questions – Regression</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Suppose you have data on n=800 individuals on wages, education, experience and gender. In addition, you have information on individual’s marijuana use (coded as 0= No to marijuana use, 1= Yes to marijuana use)</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How would you write a regression equation which allow you to estimate effect of marijuana on wages? </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How do you test if marijuana usage has different effects on wages for men vs women?</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42432688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Questions – Regression</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8284"/>
            <a:ext cx="10058400"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Suppose you are an investment analyst at a boutique firm in downtown Toronto.  One of your clients loves investing in gold and thinks gold provides the best hedging against inflation. The client reached out to you for advice and provided you with the following data</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Is your client’s belief correct, i.e., gold being the best hedge against inflation? </a:t>
            </a:r>
          </a:p>
        </p:txBody>
      </p:sp>
    </p:spTree>
    <p:extLst>
      <p:ext uri="{BB962C8B-B14F-4D97-AF65-F5344CB8AC3E}">
        <p14:creationId xmlns:p14="http://schemas.microsoft.com/office/powerpoint/2010/main" val="5645615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Questions – Regression</a:t>
            </a:r>
            <a:endParaRPr lang="en-US" sz="3200" spc="0" dirty="0">
              <a:solidFill>
                <a:srgbClr val="0070C0"/>
              </a:solidFill>
              <a:latin typeface="Calibri" panose="020F0502020204030204" pitchFamily="34" charset="0"/>
              <a:cs typeface="Calibri" panose="020F0502020204030204" pitchFamily="34" charset="0"/>
            </a:endParaRPr>
          </a:p>
        </p:txBody>
      </p:sp>
      <p:graphicFrame>
        <p:nvGraphicFramePr>
          <p:cNvPr id="5" name="Google Shape;194;p33"/>
          <p:cNvGraphicFramePr/>
          <p:nvPr/>
        </p:nvGraphicFramePr>
        <p:xfrm>
          <a:off x="1739584" y="2024107"/>
          <a:ext cx="7468200" cy="4236720"/>
        </p:xfrm>
        <a:graphic>
          <a:graphicData uri="http://schemas.openxmlformats.org/drawingml/2006/table">
            <a:tbl>
              <a:tblPr>
                <a:noFill/>
              </a:tblPr>
              <a:tblGrid>
                <a:gridCol w="1867050">
                  <a:extLst>
                    <a:ext uri="{9D8B030D-6E8A-4147-A177-3AD203B41FA5}">
                      <a16:colId xmlns:a16="http://schemas.microsoft.com/office/drawing/2014/main" val="20000"/>
                    </a:ext>
                  </a:extLst>
                </a:gridCol>
                <a:gridCol w="1867050">
                  <a:extLst>
                    <a:ext uri="{9D8B030D-6E8A-4147-A177-3AD203B41FA5}">
                      <a16:colId xmlns:a16="http://schemas.microsoft.com/office/drawing/2014/main" val="20001"/>
                    </a:ext>
                  </a:extLst>
                </a:gridCol>
                <a:gridCol w="1867050">
                  <a:extLst>
                    <a:ext uri="{9D8B030D-6E8A-4147-A177-3AD203B41FA5}">
                      <a16:colId xmlns:a16="http://schemas.microsoft.com/office/drawing/2014/main" val="20002"/>
                    </a:ext>
                  </a:extLst>
                </a:gridCol>
                <a:gridCol w="1867050">
                  <a:extLst>
                    <a:ext uri="{9D8B030D-6E8A-4147-A177-3AD203B41FA5}">
                      <a16:colId xmlns:a16="http://schemas.microsoft.com/office/drawing/2014/main" val="20003"/>
                    </a:ext>
                  </a:extLst>
                </a:gridCol>
              </a:tblGrid>
              <a:tr h="100000">
                <a:tc>
                  <a:txBody>
                    <a:bodyPr/>
                    <a:lstStyle/>
                    <a:p>
                      <a:pPr marL="0" lvl="0" indent="0" algn="ctr" rtl="0">
                        <a:lnSpc>
                          <a:spcPct val="100000"/>
                        </a:lnSpc>
                        <a:spcBef>
                          <a:spcPts val="0"/>
                        </a:spcBef>
                        <a:spcAft>
                          <a:spcPts val="0"/>
                        </a:spcAft>
                        <a:buNone/>
                      </a:pPr>
                      <a:r>
                        <a:rPr lang="en" sz="1400" b="1" dirty="0">
                          <a:latin typeface="Calibri" panose="020F0502020204030204" pitchFamily="34" charset="0"/>
                          <a:ea typeface="EB Garamond"/>
                          <a:cs typeface="Calibri" panose="020F0502020204030204" pitchFamily="34" charset="0"/>
                          <a:sym typeface="EB Garamond"/>
                        </a:rPr>
                        <a:t>Year</a:t>
                      </a:r>
                      <a:endParaRPr sz="14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b="1" dirty="0">
                          <a:latin typeface="Calibri" panose="020F0502020204030204" pitchFamily="34" charset="0"/>
                          <a:ea typeface="EB Garamond"/>
                          <a:cs typeface="Calibri" panose="020F0502020204030204" pitchFamily="34" charset="0"/>
                          <a:sym typeface="EB Garamond"/>
                        </a:rPr>
                        <a:t>Gold Price (Index)</a:t>
                      </a:r>
                      <a:endParaRPr sz="14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b="1" dirty="0">
                          <a:latin typeface="Calibri" panose="020F0502020204030204" pitchFamily="34" charset="0"/>
                          <a:ea typeface="EB Garamond"/>
                          <a:cs typeface="Calibri" panose="020F0502020204030204" pitchFamily="34" charset="0"/>
                          <a:sym typeface="EB Garamond"/>
                        </a:rPr>
                        <a:t>TSE (Index)</a:t>
                      </a:r>
                      <a:endParaRPr sz="14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400" b="1" dirty="0">
                          <a:latin typeface="Calibri" panose="020F0502020204030204" pitchFamily="34" charset="0"/>
                          <a:ea typeface="EB Garamond"/>
                          <a:cs typeface="Calibri" panose="020F0502020204030204" pitchFamily="34" charset="0"/>
                          <a:sym typeface="EB Garamond"/>
                        </a:rPr>
                        <a:t>Consumer Price Index (Inflation)</a:t>
                      </a:r>
                      <a:endParaRPr sz="14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207600">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2003</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148.0</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53.7</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60.6</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207600">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2004</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193.4</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53.7</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65.2</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207600">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2005</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307.6</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58.3</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72.6</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207600">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2006</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612.5</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68.1</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82.4</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207600">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2007</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459.6</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74.0</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90.9</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207600">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2008</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376.0</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68.9</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96.5</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207600">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2009</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423.8</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92.6</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99.6</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r h="207600">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2010</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360.3</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92.5</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103.9</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8"/>
                  </a:ext>
                </a:extLst>
              </a:tr>
              <a:tr h="207600">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2011</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317.3</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108.9</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107.6</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9"/>
                  </a:ext>
                </a:extLst>
              </a:tr>
              <a:tr h="207600">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2012</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376.9</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136.0</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109.6</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0"/>
                  </a:ext>
                </a:extLst>
              </a:tr>
              <a:tr h="207600">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2013</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446.5</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161.7</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113.6</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1"/>
                  </a:ext>
                </a:extLst>
              </a:tr>
              <a:tr h="207600">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2014</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436.9</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149.9</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118.3</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2"/>
                  </a:ext>
                </a:extLst>
              </a:tr>
              <a:tr h="207600">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2015</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381.3</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180.0</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124.0</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3"/>
                  </a:ext>
                </a:extLst>
              </a:tr>
              <a:tr h="207600">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2016</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384.1</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183.5</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130.7</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4"/>
                  </a:ext>
                </a:extLst>
              </a:tr>
              <a:tr h="207600">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2017</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362.0</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206.3</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136.2</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40647138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Regression – Housing Data</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sym typeface="EB Garamond"/>
              </a:rPr>
              <a:t>Each record in the database describes a Boston suburb or town. The data was drawn from the Boston Standard Metropolitan Statistical Area (</a:t>
            </a:r>
            <a:r>
              <a:rPr lang="en-US" sz="1600" dirty="0" err="1">
                <a:solidFill>
                  <a:schemeClr val="tx1"/>
                </a:solidFill>
                <a:latin typeface="Calibri" panose="020F0502020204030204" pitchFamily="34" charset="0"/>
                <a:cs typeface="Calibri" panose="020F0502020204030204" pitchFamily="34" charset="0"/>
                <a:sym typeface="EB Garamond"/>
              </a:rPr>
              <a:t>SMSA</a:t>
            </a:r>
            <a:r>
              <a:rPr lang="en-US" sz="1600" dirty="0">
                <a:solidFill>
                  <a:schemeClr val="tx1"/>
                </a:solidFill>
                <a:latin typeface="Calibri" panose="020F0502020204030204" pitchFamily="34" charset="0"/>
                <a:cs typeface="Calibri" panose="020F0502020204030204" pitchFamily="34" charset="0"/>
                <a:sym typeface="EB Garamond"/>
              </a:rPr>
              <a:t>) in 1970. The attributes are defined as follows (taken from the UCI Machine Learning Repository):</a:t>
            </a:r>
          </a:p>
          <a:p>
            <a:pPr marL="914400" lvl="1" indent="-365760">
              <a:lnSpc>
                <a:spcPct val="100000"/>
              </a:lnSpc>
              <a:spcBef>
                <a:spcPts val="0"/>
              </a:spcBef>
              <a:buClrTx/>
              <a:buSzPct val="10000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sym typeface="EB Garamond"/>
              </a:rPr>
              <a:t>Key quesiton: </a:t>
            </a:r>
            <a:r>
              <a:rPr lang="en-US" sz="1600" dirty="0">
                <a:solidFill>
                  <a:srgbClr val="000000"/>
                </a:solidFill>
                <a:latin typeface="Calibri" panose="020F0502020204030204" pitchFamily="34" charset="0"/>
                <a:ea typeface="EB Garamond"/>
                <a:cs typeface="Calibri" panose="020F0502020204030204" pitchFamily="34" charset="0"/>
                <a:sym typeface="EB Garamond"/>
              </a:rPr>
              <a:t>How can we predict the </a:t>
            </a:r>
            <a:r>
              <a:rPr lang="en-US" sz="1600" dirty="0" err="1">
                <a:solidFill>
                  <a:srgbClr val="000000"/>
                </a:solidFill>
                <a:latin typeface="Calibri" panose="020F0502020204030204" pitchFamily="34" charset="0"/>
                <a:ea typeface="EB Garamond"/>
                <a:cs typeface="Calibri" panose="020F0502020204030204" pitchFamily="34" charset="0"/>
                <a:sym typeface="EB Garamond"/>
              </a:rPr>
              <a:t>MEDV</a:t>
            </a:r>
            <a:r>
              <a:rPr lang="en-US" sz="1600" dirty="0">
                <a:solidFill>
                  <a:srgbClr val="000000"/>
                </a:solidFill>
                <a:latin typeface="Calibri" panose="020F0502020204030204" pitchFamily="34" charset="0"/>
                <a:ea typeface="EB Garamond"/>
                <a:cs typeface="Calibri" panose="020F0502020204030204" pitchFamily="34" charset="0"/>
                <a:sym typeface="EB Garamond"/>
              </a:rPr>
              <a:t> (Median value of owner-occupied homes in $1000s) using all or some of the thirteen predictors or IVs? (</a:t>
            </a:r>
            <a:r>
              <a:rPr lang="en-US" sz="1600" b="1" dirty="0">
                <a:solidFill>
                  <a:srgbClr val="000000"/>
                </a:solidFill>
                <a:latin typeface="Calibri" panose="020F0502020204030204" pitchFamily="34" charset="0"/>
                <a:ea typeface="EB Garamond"/>
                <a:cs typeface="Calibri" panose="020F0502020204030204" pitchFamily="34" charset="0"/>
                <a:sym typeface="EB Garamond"/>
              </a:rPr>
              <a:t>Data: </a:t>
            </a:r>
            <a:r>
              <a:rPr lang="en-US" sz="1600" b="1" dirty="0">
                <a:solidFill>
                  <a:schemeClr val="tx1"/>
                </a:solidFill>
                <a:latin typeface="Calibri" panose="020F0502020204030204" pitchFamily="34" charset="0"/>
                <a:cs typeface="Calibri" panose="020F0502020204030204" pitchFamily="34" charset="0"/>
                <a:sym typeface="EB Garamond"/>
              </a:rPr>
              <a:t>HousingData.txt </a:t>
            </a:r>
            <a:r>
              <a:rPr lang="en-US" sz="1600" dirty="0">
                <a:solidFill>
                  <a:schemeClr val="tx1"/>
                </a:solidFill>
                <a:latin typeface="Calibri" panose="020F0502020204030204" pitchFamily="34" charset="0"/>
                <a:cs typeface="Calibri" panose="020F0502020204030204" pitchFamily="34" charset="0"/>
                <a:sym typeface="EB Garamond"/>
              </a:rPr>
              <a:t>and the code file)</a:t>
            </a:r>
            <a:endParaRPr lang="en-US" dirty="0">
              <a:solidFill>
                <a:schemeClr val="tx1"/>
              </a:solidFill>
              <a:latin typeface="Calibri" panose="020F0502020204030204" pitchFamily="34" charset="0"/>
              <a:cs typeface="Calibri" panose="020F0502020204030204" pitchFamily="34" charset="0"/>
              <a:sym typeface="EB Garamond"/>
            </a:endParaRPr>
          </a:p>
          <a:p>
            <a:pPr marL="1706865" lvl="3" indent="-365760">
              <a:lnSpc>
                <a:spcPct val="100000"/>
              </a:lnSpc>
              <a:spcBef>
                <a:spcPts val="0"/>
              </a:spcBef>
              <a:buClrTx/>
              <a:buSzPct val="80000"/>
              <a:buFont typeface="+mj-lt"/>
              <a:buAutoNum type="arabicPeriod"/>
            </a:pPr>
            <a:r>
              <a:rPr lang="en-US" sz="1200" dirty="0" err="1">
                <a:solidFill>
                  <a:schemeClr val="tx1"/>
                </a:solidFill>
                <a:latin typeface="Calibri" panose="020F0502020204030204" pitchFamily="34" charset="0"/>
                <a:cs typeface="Calibri" panose="020F0502020204030204" pitchFamily="34" charset="0"/>
                <a:sym typeface="EB Garamond"/>
              </a:rPr>
              <a:t>CRIM</a:t>
            </a:r>
            <a:r>
              <a:rPr lang="en-US" sz="1200" dirty="0">
                <a:solidFill>
                  <a:schemeClr val="tx1"/>
                </a:solidFill>
                <a:latin typeface="Calibri" panose="020F0502020204030204" pitchFamily="34" charset="0"/>
                <a:cs typeface="Calibri" panose="020F0502020204030204" pitchFamily="34" charset="0"/>
                <a:sym typeface="EB Garamond"/>
              </a:rPr>
              <a:t> per capita crime rate by town</a:t>
            </a:r>
          </a:p>
          <a:p>
            <a:pPr marL="1706865" lvl="3" indent="-365760">
              <a:lnSpc>
                <a:spcPct val="100000"/>
              </a:lnSpc>
              <a:spcBef>
                <a:spcPts val="0"/>
              </a:spcBef>
              <a:buClrTx/>
              <a:buSzPct val="80000"/>
              <a:buFont typeface="+mj-lt"/>
              <a:buAutoNum type="arabicPeriod"/>
            </a:pPr>
            <a:r>
              <a:rPr lang="en-US" sz="1200" dirty="0">
                <a:solidFill>
                  <a:schemeClr val="tx1"/>
                </a:solidFill>
                <a:latin typeface="Calibri" panose="020F0502020204030204" pitchFamily="34" charset="0"/>
                <a:cs typeface="Calibri" panose="020F0502020204030204" pitchFamily="34" charset="0"/>
                <a:sym typeface="EB Garamond"/>
              </a:rPr>
              <a:t>ZN proportion of residential land zoned for lots over 25,000 </a:t>
            </a:r>
            <a:r>
              <a:rPr lang="en-US" sz="1200" dirty="0" err="1">
                <a:solidFill>
                  <a:schemeClr val="tx1"/>
                </a:solidFill>
                <a:latin typeface="Calibri" panose="020F0502020204030204" pitchFamily="34" charset="0"/>
                <a:cs typeface="Calibri" panose="020F0502020204030204" pitchFamily="34" charset="0"/>
                <a:sym typeface="EB Garamond"/>
              </a:rPr>
              <a:t>sq.ft</a:t>
            </a:r>
            <a:r>
              <a:rPr lang="en-US" sz="1200" dirty="0">
                <a:solidFill>
                  <a:schemeClr val="tx1"/>
                </a:solidFill>
                <a:latin typeface="Calibri" panose="020F0502020204030204" pitchFamily="34" charset="0"/>
                <a:cs typeface="Calibri" panose="020F0502020204030204" pitchFamily="34" charset="0"/>
                <a:sym typeface="EB Garamond"/>
              </a:rPr>
              <a:t>.</a:t>
            </a:r>
          </a:p>
          <a:p>
            <a:pPr marL="1706865" lvl="3" indent="-365760">
              <a:lnSpc>
                <a:spcPct val="100000"/>
              </a:lnSpc>
              <a:spcBef>
                <a:spcPts val="0"/>
              </a:spcBef>
              <a:buClrTx/>
              <a:buSzPct val="80000"/>
              <a:buFont typeface="+mj-lt"/>
              <a:buAutoNum type="arabicPeriod"/>
            </a:pPr>
            <a:r>
              <a:rPr lang="en-US" sz="1200" dirty="0">
                <a:solidFill>
                  <a:schemeClr val="tx1"/>
                </a:solidFill>
                <a:latin typeface="Calibri" panose="020F0502020204030204" pitchFamily="34" charset="0"/>
                <a:cs typeface="Calibri" panose="020F0502020204030204" pitchFamily="34" charset="0"/>
                <a:sym typeface="EB Garamond"/>
              </a:rPr>
              <a:t>INDUS proportion of non-retail business acres per town</a:t>
            </a:r>
          </a:p>
          <a:p>
            <a:pPr marL="1706865" lvl="3" indent="-365760">
              <a:lnSpc>
                <a:spcPct val="100000"/>
              </a:lnSpc>
              <a:spcBef>
                <a:spcPts val="0"/>
              </a:spcBef>
              <a:buClrTx/>
              <a:buSzPct val="80000"/>
              <a:buFont typeface="+mj-lt"/>
              <a:buAutoNum type="arabicPeriod"/>
            </a:pPr>
            <a:r>
              <a:rPr lang="en-US" sz="1200" dirty="0">
                <a:solidFill>
                  <a:schemeClr val="tx1"/>
                </a:solidFill>
                <a:latin typeface="Calibri" panose="020F0502020204030204" pitchFamily="34" charset="0"/>
                <a:cs typeface="Calibri" panose="020F0502020204030204" pitchFamily="34" charset="0"/>
                <a:sym typeface="EB Garamond"/>
              </a:rPr>
              <a:t>CHAS Charles River dummy variable (= 1 if tract bounds river; 0 o/w)</a:t>
            </a:r>
          </a:p>
          <a:p>
            <a:pPr marL="1706865" lvl="3" indent="-365760">
              <a:lnSpc>
                <a:spcPct val="100000"/>
              </a:lnSpc>
              <a:spcBef>
                <a:spcPts val="0"/>
              </a:spcBef>
              <a:buClrTx/>
              <a:buSzPct val="80000"/>
              <a:buFont typeface="+mj-lt"/>
              <a:buAutoNum type="arabicPeriod"/>
            </a:pPr>
            <a:r>
              <a:rPr lang="en-US" sz="1200" dirty="0">
                <a:solidFill>
                  <a:schemeClr val="tx1"/>
                </a:solidFill>
                <a:latin typeface="Calibri" panose="020F0502020204030204" pitchFamily="34" charset="0"/>
                <a:cs typeface="Calibri" panose="020F0502020204030204" pitchFamily="34" charset="0"/>
                <a:sym typeface="EB Garamond"/>
              </a:rPr>
              <a:t>NOX nitric oxides concentration (parts per 10 million)</a:t>
            </a:r>
          </a:p>
          <a:p>
            <a:pPr marL="1706865" lvl="3" indent="-365760">
              <a:lnSpc>
                <a:spcPct val="100000"/>
              </a:lnSpc>
              <a:spcBef>
                <a:spcPts val="0"/>
              </a:spcBef>
              <a:buClrTx/>
              <a:buSzPct val="80000"/>
              <a:buFont typeface="+mj-lt"/>
              <a:buAutoNum type="arabicPeriod"/>
            </a:pPr>
            <a:r>
              <a:rPr lang="en-US" sz="1200" dirty="0">
                <a:solidFill>
                  <a:schemeClr val="tx1"/>
                </a:solidFill>
                <a:latin typeface="Calibri" panose="020F0502020204030204" pitchFamily="34" charset="0"/>
                <a:cs typeface="Calibri" panose="020F0502020204030204" pitchFamily="34" charset="0"/>
                <a:sym typeface="EB Garamond"/>
              </a:rPr>
              <a:t>RM average number of rooms per dwelling</a:t>
            </a:r>
          </a:p>
          <a:p>
            <a:pPr marL="1706865" lvl="3" indent="-365760">
              <a:lnSpc>
                <a:spcPct val="100000"/>
              </a:lnSpc>
              <a:spcBef>
                <a:spcPts val="0"/>
              </a:spcBef>
              <a:buClrTx/>
              <a:buSzPct val="80000"/>
              <a:buFont typeface="+mj-lt"/>
              <a:buAutoNum type="arabicPeriod"/>
            </a:pPr>
            <a:r>
              <a:rPr lang="en-US" sz="1200" dirty="0">
                <a:solidFill>
                  <a:schemeClr val="tx1"/>
                </a:solidFill>
                <a:latin typeface="Calibri" panose="020F0502020204030204" pitchFamily="34" charset="0"/>
                <a:cs typeface="Calibri" panose="020F0502020204030204" pitchFamily="34" charset="0"/>
                <a:sym typeface="EB Garamond"/>
              </a:rPr>
              <a:t>AGE proportion of owner-occupied units built prior to 1940</a:t>
            </a:r>
          </a:p>
          <a:p>
            <a:pPr marL="1706865" lvl="3" indent="-365760">
              <a:lnSpc>
                <a:spcPct val="100000"/>
              </a:lnSpc>
              <a:spcBef>
                <a:spcPts val="0"/>
              </a:spcBef>
              <a:buClrTx/>
              <a:buSzPct val="80000"/>
              <a:buFont typeface="+mj-lt"/>
              <a:buAutoNum type="arabicPeriod"/>
            </a:pPr>
            <a:r>
              <a:rPr lang="en-US" sz="1200" dirty="0">
                <a:solidFill>
                  <a:schemeClr val="tx1"/>
                </a:solidFill>
                <a:latin typeface="Calibri" panose="020F0502020204030204" pitchFamily="34" charset="0"/>
                <a:cs typeface="Calibri" panose="020F0502020204030204" pitchFamily="34" charset="0"/>
                <a:sym typeface="EB Garamond"/>
              </a:rPr>
              <a:t>DIS weighted distances to five Boston employment centres</a:t>
            </a:r>
          </a:p>
          <a:p>
            <a:pPr marL="1706865" lvl="3" indent="-365760">
              <a:lnSpc>
                <a:spcPct val="100000"/>
              </a:lnSpc>
              <a:spcBef>
                <a:spcPts val="0"/>
              </a:spcBef>
              <a:buClrTx/>
              <a:buSzPct val="80000"/>
              <a:buFont typeface="+mj-lt"/>
              <a:buAutoNum type="arabicPeriod"/>
            </a:pPr>
            <a:r>
              <a:rPr lang="en-US" sz="1200" dirty="0">
                <a:solidFill>
                  <a:schemeClr val="tx1"/>
                </a:solidFill>
                <a:latin typeface="Calibri" panose="020F0502020204030204" pitchFamily="34" charset="0"/>
                <a:cs typeface="Calibri" panose="020F0502020204030204" pitchFamily="34" charset="0"/>
                <a:sym typeface="EB Garamond"/>
              </a:rPr>
              <a:t>RAD index of accessibility to radial highways</a:t>
            </a:r>
          </a:p>
          <a:p>
            <a:pPr marL="1706865" lvl="3" indent="-365760">
              <a:lnSpc>
                <a:spcPct val="100000"/>
              </a:lnSpc>
              <a:spcBef>
                <a:spcPts val="0"/>
              </a:spcBef>
              <a:buClrTx/>
              <a:buSzPct val="80000"/>
              <a:buFont typeface="+mj-lt"/>
              <a:buAutoNum type="arabicPeriod"/>
            </a:pPr>
            <a:r>
              <a:rPr lang="en-US" sz="1200" dirty="0">
                <a:solidFill>
                  <a:schemeClr val="tx1"/>
                </a:solidFill>
                <a:latin typeface="Calibri" panose="020F0502020204030204" pitchFamily="34" charset="0"/>
                <a:cs typeface="Calibri" panose="020F0502020204030204" pitchFamily="34" charset="0"/>
                <a:sym typeface="EB Garamond"/>
              </a:rPr>
              <a:t>TAX full-value property-tax rate per $10,000</a:t>
            </a:r>
          </a:p>
          <a:p>
            <a:pPr marL="1706865" lvl="3" indent="-365760">
              <a:lnSpc>
                <a:spcPct val="100000"/>
              </a:lnSpc>
              <a:spcBef>
                <a:spcPts val="0"/>
              </a:spcBef>
              <a:buClrTx/>
              <a:buSzPct val="80000"/>
              <a:buFont typeface="+mj-lt"/>
              <a:buAutoNum type="arabicPeriod"/>
            </a:pPr>
            <a:r>
              <a:rPr lang="en-US" sz="1200" dirty="0" err="1">
                <a:solidFill>
                  <a:schemeClr val="tx1"/>
                </a:solidFill>
                <a:latin typeface="Calibri" panose="020F0502020204030204" pitchFamily="34" charset="0"/>
                <a:cs typeface="Calibri" panose="020F0502020204030204" pitchFamily="34" charset="0"/>
                <a:sym typeface="EB Garamond"/>
              </a:rPr>
              <a:t>PTRATIO</a:t>
            </a:r>
            <a:r>
              <a:rPr lang="en-US" sz="1200" dirty="0">
                <a:solidFill>
                  <a:schemeClr val="tx1"/>
                </a:solidFill>
                <a:latin typeface="Calibri" panose="020F0502020204030204" pitchFamily="34" charset="0"/>
                <a:cs typeface="Calibri" panose="020F0502020204030204" pitchFamily="34" charset="0"/>
                <a:sym typeface="EB Garamond"/>
              </a:rPr>
              <a:t> pupil-teacher ratio by town</a:t>
            </a:r>
          </a:p>
          <a:p>
            <a:pPr marL="1706865" lvl="3" indent="-365760">
              <a:lnSpc>
                <a:spcPct val="100000"/>
              </a:lnSpc>
              <a:spcBef>
                <a:spcPts val="0"/>
              </a:spcBef>
              <a:buClrTx/>
              <a:buSzPct val="80000"/>
              <a:buFont typeface="+mj-lt"/>
              <a:buAutoNum type="arabicPeriod"/>
            </a:pPr>
            <a:r>
              <a:rPr lang="en-US" sz="1200" dirty="0">
                <a:solidFill>
                  <a:schemeClr val="tx1"/>
                </a:solidFill>
                <a:latin typeface="Calibri" panose="020F0502020204030204" pitchFamily="34" charset="0"/>
                <a:cs typeface="Calibri" panose="020F0502020204030204" pitchFamily="34" charset="0"/>
                <a:sym typeface="EB Garamond"/>
              </a:rPr>
              <a:t>B 1000(Bk -0.63)^2 where Bk is the proportion of blacks by town</a:t>
            </a:r>
          </a:p>
          <a:p>
            <a:pPr marL="1706865" lvl="3" indent="-365760">
              <a:lnSpc>
                <a:spcPct val="100000"/>
              </a:lnSpc>
              <a:spcBef>
                <a:spcPts val="0"/>
              </a:spcBef>
              <a:buClrTx/>
              <a:buSzPct val="80000"/>
              <a:buFont typeface="+mj-lt"/>
              <a:buAutoNum type="arabicPeriod"/>
            </a:pPr>
            <a:r>
              <a:rPr lang="en-US" sz="1200" dirty="0" err="1">
                <a:solidFill>
                  <a:schemeClr val="tx1"/>
                </a:solidFill>
                <a:latin typeface="Calibri" panose="020F0502020204030204" pitchFamily="34" charset="0"/>
                <a:cs typeface="Calibri" panose="020F0502020204030204" pitchFamily="34" charset="0"/>
                <a:sym typeface="EB Garamond"/>
              </a:rPr>
              <a:t>LSTAT</a:t>
            </a:r>
            <a:r>
              <a:rPr lang="en-US" sz="1200" dirty="0">
                <a:solidFill>
                  <a:schemeClr val="tx1"/>
                </a:solidFill>
                <a:latin typeface="Calibri" panose="020F0502020204030204" pitchFamily="34" charset="0"/>
                <a:cs typeface="Calibri" panose="020F0502020204030204" pitchFamily="34" charset="0"/>
                <a:sym typeface="EB Garamond"/>
              </a:rPr>
              <a:t> % lower status of the population</a:t>
            </a:r>
          </a:p>
          <a:p>
            <a:pPr marL="1706865" lvl="3" indent="-365760">
              <a:lnSpc>
                <a:spcPct val="100000"/>
              </a:lnSpc>
              <a:spcBef>
                <a:spcPts val="0"/>
              </a:spcBef>
              <a:buClrTx/>
              <a:buSzPct val="80000"/>
              <a:buFont typeface="+mj-lt"/>
              <a:buAutoNum type="arabicPeriod"/>
            </a:pPr>
            <a:r>
              <a:rPr lang="en-US" sz="1200" b="1" dirty="0" err="1">
                <a:solidFill>
                  <a:schemeClr val="tx1"/>
                </a:solidFill>
                <a:latin typeface="Calibri" panose="020F0502020204030204" pitchFamily="34" charset="0"/>
                <a:cs typeface="Calibri" panose="020F0502020204030204" pitchFamily="34" charset="0"/>
                <a:sym typeface="EB Garamond"/>
              </a:rPr>
              <a:t>MEDV</a:t>
            </a:r>
            <a:r>
              <a:rPr lang="en-US" sz="1200" b="1" dirty="0">
                <a:solidFill>
                  <a:schemeClr val="tx1"/>
                </a:solidFill>
                <a:latin typeface="Calibri" panose="020F0502020204030204" pitchFamily="34" charset="0"/>
                <a:cs typeface="Calibri" panose="020F0502020204030204" pitchFamily="34" charset="0"/>
                <a:sym typeface="EB Garamond"/>
              </a:rPr>
              <a:t> Median value of owner-occupied homes in $</a:t>
            </a:r>
            <a:r>
              <a:rPr lang="en-US" sz="1200" b="1" dirty="0" err="1">
                <a:solidFill>
                  <a:schemeClr val="tx1"/>
                </a:solidFill>
                <a:latin typeface="Calibri" panose="020F0502020204030204" pitchFamily="34" charset="0"/>
                <a:cs typeface="Calibri" panose="020F0502020204030204" pitchFamily="34" charset="0"/>
                <a:sym typeface="EB Garamond"/>
              </a:rPr>
              <a:t>1000's</a:t>
            </a:r>
            <a:endParaRPr lang="en-US" sz="1200" b="1"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18612697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Regression – Key Takeaways</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Regression analysis is statistical dependence of 1 variable (DV) on other variables (IVs)</a:t>
            </a:r>
          </a:p>
          <a:p>
            <a:pPr marL="1706865" lvl="3" indent="-365760">
              <a:lnSpc>
                <a:spcPct val="100000"/>
              </a:lnSpc>
              <a:spcBef>
                <a:spcPts val="0"/>
              </a:spcBef>
              <a:buClrTx/>
              <a:buSzPct val="80000"/>
              <a:buFont typeface="Courier New" panose="02070309020205020404" pitchFamily="49" charset="0"/>
              <a:buChar char="o"/>
            </a:pPr>
            <a:r>
              <a:rPr lang="en-US" sz="2400" dirty="0">
                <a:solidFill>
                  <a:schemeClr val="tx1"/>
                </a:solidFill>
                <a:latin typeface="Calibri" panose="020F0502020204030204" pitchFamily="34" charset="0"/>
                <a:cs typeface="Calibri" panose="020F0502020204030204" pitchFamily="34" charset="0"/>
                <a:sym typeface="EB Garamond"/>
              </a:rPr>
              <a:t>Statistical dependence ≠ Dependence in reality </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Estimate / predict mean value (not the actual value) of DV on the basis of known / fixed value of IVs</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For linear regression, closed form and ML algorithm give the same values for estimated parameters</a:t>
            </a:r>
          </a:p>
        </p:txBody>
      </p:sp>
    </p:spTree>
    <p:extLst>
      <p:ext uri="{BB962C8B-B14F-4D97-AF65-F5344CB8AC3E}">
        <p14:creationId xmlns:p14="http://schemas.microsoft.com/office/powerpoint/2010/main" val="9899776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Multivariate Linear Regression</a:t>
            </a:r>
          </a:p>
        </p:txBody>
      </p:sp>
    </p:spTree>
    <p:extLst>
      <p:ext uri="{BB962C8B-B14F-4D97-AF65-F5344CB8AC3E}">
        <p14:creationId xmlns:p14="http://schemas.microsoft.com/office/powerpoint/2010/main" val="3220133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Sources of Variance </a:t>
            </a: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rPr>
              <a:t>If two variables (x1,x2) are correlated, i.e., correlation (x1,x2) is not zero, then what are possible relationships which could exist between them?  </a:t>
            </a:r>
          </a:p>
          <a:p>
            <a:pPr marL="1706865" lvl="3" indent="-365760">
              <a:lnSpc>
                <a:spcPct val="100000"/>
              </a:lnSpc>
              <a:spcBef>
                <a:spcPts val="0"/>
              </a:spcBef>
              <a:buClrTx/>
              <a:buSzPct val="80000"/>
              <a:buFont typeface="Courier New" panose="02070309020205020404" pitchFamily="49" charset="0"/>
              <a:buChar char="o"/>
            </a:pPr>
            <a:r>
              <a:rPr lang="en-US" sz="1600" dirty="0">
                <a:solidFill>
                  <a:srgbClr val="000000"/>
                </a:solidFill>
                <a:latin typeface="Calibri" panose="020F0502020204030204" pitchFamily="34" charset="0"/>
                <a:cs typeface="Calibri" panose="020F0502020204030204" pitchFamily="34" charset="0"/>
              </a:rPr>
              <a:t>x1 causes x2 		x1 </a:t>
            </a:r>
            <a:r>
              <a:rPr lang="en-US" sz="1600" dirty="0">
                <a:solidFill>
                  <a:srgbClr val="000000"/>
                </a:solidFill>
                <a:latin typeface="Calibri" panose="020F0502020204030204" pitchFamily="34" charset="0"/>
                <a:cs typeface="Calibri" panose="020F0502020204030204" pitchFamily="34" charset="0"/>
                <a:sym typeface="Wingdings" panose="05000000000000000000" pitchFamily="2" charset="2"/>
              </a:rPr>
              <a:t>x2</a:t>
            </a:r>
            <a:endParaRPr lang="en-US" sz="1600" dirty="0">
              <a:solidFill>
                <a:srgbClr val="000000"/>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600" dirty="0">
                <a:solidFill>
                  <a:srgbClr val="000000"/>
                </a:solidFill>
                <a:latin typeface="Calibri" panose="020F0502020204030204" pitchFamily="34" charset="0"/>
                <a:cs typeface="Calibri" panose="020F0502020204030204" pitchFamily="34" charset="0"/>
              </a:rPr>
              <a:t>x2 causes x1			x2 </a:t>
            </a:r>
            <a:r>
              <a:rPr lang="en-US" sz="1600" dirty="0">
                <a:solidFill>
                  <a:srgbClr val="000000"/>
                </a:solidFill>
                <a:latin typeface="Calibri" panose="020F0502020204030204" pitchFamily="34" charset="0"/>
                <a:cs typeface="Calibri" panose="020F0502020204030204" pitchFamily="34" charset="0"/>
                <a:sym typeface="Wingdings" panose="05000000000000000000" pitchFamily="2" charset="2"/>
              </a:rPr>
              <a:t>x1</a:t>
            </a:r>
            <a:endParaRPr lang="en-US" sz="1600" dirty="0">
              <a:solidFill>
                <a:srgbClr val="000000"/>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600" dirty="0">
                <a:solidFill>
                  <a:srgbClr val="000000"/>
                </a:solidFill>
                <a:latin typeface="Calibri" panose="020F0502020204030204" pitchFamily="34" charset="0"/>
                <a:cs typeface="Calibri" panose="020F0502020204030204" pitchFamily="34" charset="0"/>
              </a:rPr>
              <a:t>x1 causes x2, x2 causes x1	(x1 </a:t>
            </a:r>
            <a:r>
              <a:rPr lang="en-US" sz="1600" dirty="0">
                <a:solidFill>
                  <a:srgbClr val="000000"/>
                </a:solidFill>
                <a:latin typeface="Calibri" panose="020F0502020204030204" pitchFamily="34" charset="0"/>
                <a:cs typeface="Calibri" panose="020F0502020204030204" pitchFamily="34" charset="0"/>
                <a:sym typeface="Wingdings" panose="05000000000000000000" pitchFamily="2" charset="2"/>
              </a:rPr>
              <a:t>x2, </a:t>
            </a:r>
            <a:r>
              <a:rPr lang="en-US" sz="1600" dirty="0">
                <a:solidFill>
                  <a:srgbClr val="000000"/>
                </a:solidFill>
                <a:latin typeface="Calibri" panose="020F0502020204030204" pitchFamily="34" charset="0"/>
                <a:cs typeface="Calibri" panose="020F0502020204030204" pitchFamily="34" charset="0"/>
              </a:rPr>
              <a:t>x2 </a:t>
            </a:r>
            <a:r>
              <a:rPr lang="en-US" sz="1600" dirty="0">
                <a:solidFill>
                  <a:srgbClr val="000000"/>
                </a:solidFill>
                <a:latin typeface="Calibri" panose="020F0502020204030204" pitchFamily="34" charset="0"/>
                <a:cs typeface="Calibri" panose="020F0502020204030204" pitchFamily="34" charset="0"/>
                <a:sym typeface="Wingdings" panose="05000000000000000000" pitchFamily="2" charset="2"/>
              </a:rPr>
              <a:t>x1)</a:t>
            </a:r>
            <a:endParaRPr lang="en-US" sz="1600" dirty="0">
              <a:solidFill>
                <a:srgbClr val="000000"/>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600" dirty="0">
                <a:solidFill>
                  <a:srgbClr val="000000"/>
                </a:solidFill>
                <a:latin typeface="Calibri" panose="020F0502020204030204" pitchFamily="34" charset="0"/>
                <a:cs typeface="Calibri" panose="020F0502020204030204" pitchFamily="34" charset="0"/>
              </a:rPr>
              <a:t>x1 causes w, w causes x2 	x1</a:t>
            </a:r>
            <a:r>
              <a:rPr lang="en-US" sz="1600" dirty="0">
                <a:solidFill>
                  <a:srgbClr val="000000"/>
                </a:solidFill>
                <a:latin typeface="Calibri" panose="020F0502020204030204" pitchFamily="34" charset="0"/>
                <a:cs typeface="Calibri" panose="020F0502020204030204" pitchFamily="34" charset="0"/>
                <a:sym typeface="Wingdings" panose="05000000000000000000" pitchFamily="2" charset="2"/>
              </a:rPr>
              <a:t> wx2</a:t>
            </a:r>
            <a:endParaRPr lang="en-US" sz="1600" dirty="0">
              <a:solidFill>
                <a:srgbClr val="000000"/>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600" dirty="0">
                <a:solidFill>
                  <a:srgbClr val="000000"/>
                </a:solidFill>
                <a:latin typeface="Calibri" panose="020F0502020204030204" pitchFamily="34" charset="0"/>
                <a:cs typeface="Calibri" panose="020F0502020204030204" pitchFamily="34" charset="0"/>
              </a:rPr>
              <a:t>… and many more </a:t>
            </a:r>
          </a:p>
          <a:p>
            <a:pPr marL="1706865" lvl="3" indent="-365760">
              <a:lnSpc>
                <a:spcPct val="100000"/>
              </a:lnSpc>
              <a:spcBef>
                <a:spcPts val="0"/>
              </a:spcBef>
              <a:buClrTx/>
              <a:buSzPct val="80000"/>
              <a:buFont typeface="Courier New" panose="02070309020205020404" pitchFamily="49" charset="0"/>
              <a:buChar char="o"/>
            </a:pPr>
            <a:endParaRPr lang="en-US" sz="1600" dirty="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rPr>
              <a:t>A key question –Which of the above relationships is true and how do you find put about it?</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rPr>
              <a:t>Suppose  x1 </a:t>
            </a:r>
            <a:r>
              <a:rPr lang="en-US" dirty="0">
                <a:solidFill>
                  <a:srgbClr val="000000"/>
                </a:solidFill>
                <a:latin typeface="Calibri" panose="020F0502020204030204" pitchFamily="34" charset="0"/>
                <a:cs typeface="Calibri" panose="020F0502020204030204" pitchFamily="34" charset="0"/>
                <a:sym typeface="Wingdings" panose="05000000000000000000" pitchFamily="2" charset="2"/>
              </a:rPr>
              <a:t>x2 is true, then what is the </a:t>
            </a:r>
            <a:r>
              <a:rPr lang="en-US" b="1" dirty="0">
                <a:solidFill>
                  <a:srgbClr val="000000"/>
                </a:solidFill>
                <a:latin typeface="Calibri" panose="020F0502020204030204" pitchFamily="34" charset="0"/>
                <a:cs typeface="Calibri" panose="020F0502020204030204" pitchFamily="34" charset="0"/>
                <a:sym typeface="Wingdings" panose="05000000000000000000" pitchFamily="2" charset="2"/>
              </a:rPr>
              <a:t>unique</a:t>
            </a:r>
            <a:r>
              <a:rPr lang="en-US" dirty="0">
                <a:solidFill>
                  <a:srgbClr val="000000"/>
                </a:solidFill>
                <a:latin typeface="Calibri" panose="020F0502020204030204" pitchFamily="34" charset="0"/>
                <a:cs typeface="Calibri" panose="020F0502020204030204" pitchFamily="34" charset="0"/>
                <a:sym typeface="Wingdings" panose="05000000000000000000" pitchFamily="2" charset="2"/>
              </a:rPr>
              <a:t> contribution of x1 in explaining x2? In other words, there could be other variables (w1, w2,…wn) which could cause x2. So what is the strength of relationship (x1,x2) relative to [x2, and (w1, w2,…wn)]</a:t>
            </a:r>
            <a:endParaRPr lang="en-US" dirty="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37757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Need for Multivariate Regression</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209964" y="1762610"/>
            <a:ext cx="9945716"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Suppose we have data from </a:t>
            </a:r>
            <a:r>
              <a:rPr lang="en-US" sz="2400" b="1" dirty="0">
                <a:solidFill>
                  <a:schemeClr val="tx1"/>
                </a:solidFill>
                <a:latin typeface="Calibri" panose="020F0502020204030204" pitchFamily="34" charset="0"/>
                <a:cs typeface="Calibri" panose="020F0502020204030204" pitchFamily="34" charset="0"/>
              </a:rPr>
              <a:t>five different samples </a:t>
            </a:r>
            <a:r>
              <a:rPr lang="en-US" sz="2400" dirty="0">
                <a:solidFill>
                  <a:schemeClr val="tx1"/>
                </a:solidFill>
                <a:latin typeface="Calibri" panose="020F0502020204030204" pitchFamily="34" charset="0"/>
                <a:cs typeface="Calibri" panose="020F0502020204030204" pitchFamily="34" charset="0"/>
              </a:rPr>
              <a:t>and want to test the following hypothesis </a:t>
            </a:r>
            <a:r>
              <a:rPr lang="en" sz="1800" dirty="0">
                <a:solidFill>
                  <a:schemeClr val="tx1"/>
                </a:solidFill>
                <a:latin typeface="Calibri" panose="020F0502020204030204" pitchFamily="34" charset="0"/>
                <a:ea typeface="EB Garamond"/>
                <a:cs typeface="Calibri" panose="020F0502020204030204" pitchFamily="34" charset="0"/>
                <a:sym typeface="EB Garamond"/>
              </a:rPr>
              <a:t>H</a:t>
            </a:r>
            <a:r>
              <a:rPr lang="en" sz="1800" baseline="-25000" dirty="0">
                <a:solidFill>
                  <a:schemeClr val="tx1"/>
                </a:solidFill>
                <a:latin typeface="Calibri" panose="020F0502020204030204" pitchFamily="34" charset="0"/>
                <a:ea typeface="EB Garamond"/>
                <a:cs typeface="Calibri" panose="020F0502020204030204" pitchFamily="34" charset="0"/>
                <a:sym typeface="EB Garamond"/>
              </a:rPr>
              <a:t>0</a:t>
            </a:r>
            <a:r>
              <a:rPr lang="en" sz="1800" dirty="0">
                <a:solidFill>
                  <a:schemeClr val="tx1"/>
                </a:solidFill>
                <a:latin typeface="Calibri" panose="020F0502020204030204" pitchFamily="34" charset="0"/>
                <a:ea typeface="EB Garamond"/>
                <a:cs typeface="Calibri" panose="020F0502020204030204" pitchFamily="34" charset="0"/>
                <a:sym typeface="EB Garamond"/>
              </a:rPr>
              <a:t>: µ</a:t>
            </a:r>
            <a:r>
              <a:rPr lang="en" sz="1800" baseline="-25000" dirty="0">
                <a:solidFill>
                  <a:schemeClr val="tx1"/>
                </a:solidFill>
                <a:latin typeface="Calibri" panose="020F0502020204030204" pitchFamily="34" charset="0"/>
                <a:ea typeface="EB Garamond"/>
                <a:cs typeface="Calibri" panose="020F0502020204030204" pitchFamily="34" charset="0"/>
                <a:sym typeface="EB Garamond"/>
              </a:rPr>
              <a:t>i</a:t>
            </a:r>
            <a:r>
              <a:rPr lang="en" sz="1800" dirty="0">
                <a:solidFill>
                  <a:schemeClr val="tx1"/>
                </a:solidFill>
                <a:latin typeface="Calibri" panose="020F0502020204030204" pitchFamily="34" charset="0"/>
                <a:ea typeface="EB Garamond"/>
                <a:cs typeface="Calibri" panose="020F0502020204030204" pitchFamily="34" charset="0"/>
                <a:sym typeface="EB Garamond"/>
              </a:rPr>
              <a:t>=µ, i=1 to 5 </a:t>
            </a:r>
          </a:p>
          <a:p>
            <a:pPr marL="1097280" lvl="2" indent="-365760">
              <a:lnSpc>
                <a:spcPct val="100000"/>
              </a:lnSpc>
              <a:spcBef>
                <a:spcPts val="0"/>
              </a:spcBef>
              <a:spcAft>
                <a:spcPts val="0"/>
              </a:spcAft>
              <a:buClrTx/>
              <a:buSzPct val="80000"/>
              <a:buFont typeface="Courier New" panose="02070309020205020404" pitchFamily="49" charset="0"/>
              <a:buChar char="o"/>
            </a:pPr>
            <a:endParaRPr lang="en-US" sz="1800" dirty="0">
              <a:solidFill>
                <a:srgbClr val="000000"/>
              </a:solidFill>
              <a:latin typeface="Calibri" panose="020F0502020204030204" pitchFamily="34" charset="0"/>
              <a:cs typeface="Calibri" panose="020F0502020204030204" pitchFamily="34" charset="0"/>
            </a:endParaRP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rPr>
              <a:t>Univariate way: when </a:t>
            </a:r>
            <a:r>
              <a:rPr lang="en" sz="1800" dirty="0">
                <a:solidFill>
                  <a:schemeClr val="tx1"/>
                </a:solidFill>
                <a:latin typeface="Calibri" panose="020F0502020204030204" pitchFamily="34" charset="0"/>
                <a:ea typeface="EB Garamond"/>
                <a:cs typeface="Calibri" panose="020F0502020204030204" pitchFamily="34" charset="0"/>
                <a:sym typeface="EB Garamond"/>
              </a:rPr>
              <a:t>H</a:t>
            </a:r>
            <a:r>
              <a:rPr lang="en" sz="1800" baseline="-25000" dirty="0">
                <a:solidFill>
                  <a:schemeClr val="tx1"/>
                </a:solidFill>
                <a:latin typeface="Calibri" panose="020F0502020204030204" pitchFamily="34" charset="0"/>
                <a:ea typeface="EB Garamond"/>
                <a:cs typeface="Calibri" panose="020F0502020204030204" pitchFamily="34" charset="0"/>
                <a:sym typeface="EB Garamond"/>
              </a:rPr>
              <a:t>0 </a:t>
            </a:r>
            <a:r>
              <a:rPr lang="en-US" sz="1800" dirty="0">
                <a:solidFill>
                  <a:srgbClr val="000000"/>
                </a:solidFill>
                <a:latin typeface="Calibri" panose="020F0502020204030204" pitchFamily="34" charset="0"/>
                <a:cs typeface="Calibri" panose="020F0502020204030204" pitchFamily="34" charset="0"/>
                <a:sym typeface="EB Garamond"/>
              </a:rPr>
              <a:t> is TRUE, there is a 95% probability of getting “non-significant” results</a:t>
            </a:r>
          </a:p>
          <a:p>
            <a:pPr marL="1097280" lvl="2" indent="-365760">
              <a:lnSpc>
                <a:spcPct val="100000"/>
              </a:lnSpc>
              <a:spcBef>
                <a:spcPts val="0"/>
              </a:spcBef>
              <a:spcAft>
                <a:spcPts val="0"/>
              </a:spcAft>
              <a:buClrTx/>
              <a:buSzPct val="80000"/>
              <a:buFont typeface="Courier New" panose="02070309020205020404" pitchFamily="49" charset="0"/>
              <a:buChar char="o"/>
            </a:pPr>
            <a:endParaRPr lang="en-US" sz="1800" dirty="0">
              <a:solidFill>
                <a:srgbClr val="000000"/>
              </a:solidFill>
              <a:latin typeface="Calibri" panose="020F0502020204030204" pitchFamily="34" charset="0"/>
              <a:cs typeface="Calibri" panose="020F0502020204030204" pitchFamily="34" charset="0"/>
            </a:endParaRP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rPr>
              <a:t>Given all five samples are considered </a:t>
            </a:r>
            <a:r>
              <a:rPr lang="en-US" sz="1800" b="1" dirty="0">
                <a:solidFill>
                  <a:srgbClr val="000000"/>
                </a:solidFill>
                <a:latin typeface="Calibri" panose="020F0502020204030204" pitchFamily="34" charset="0"/>
                <a:cs typeface="Calibri" panose="020F0502020204030204" pitchFamily="34" charset="0"/>
              </a:rPr>
              <a:t>independently </a:t>
            </a:r>
            <a:r>
              <a:rPr lang="en-US" sz="1800" b="1"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1800" dirty="0">
                <a:solidFill>
                  <a:srgbClr val="000000"/>
                </a:solidFill>
                <a:latin typeface="Calibri" panose="020F0502020204030204" pitchFamily="34" charset="0"/>
                <a:cs typeface="Calibri" panose="020F0502020204030204" pitchFamily="34" charset="0"/>
                <a:sym typeface="Wingdings" panose="05000000000000000000" pitchFamily="2" charset="2"/>
              </a:rPr>
              <a:t>If five independent tests are carried out under these conditions</a:t>
            </a:r>
          </a:p>
          <a:p>
            <a:pPr marL="1830352" lvl="6" indent="-365760">
              <a:lnSpc>
                <a:spcPct val="100000"/>
              </a:lnSpc>
              <a:spcBef>
                <a:spcPts val="0"/>
              </a:spcBef>
              <a:spcAft>
                <a:spcPts val="0"/>
              </a:spcAft>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Wingdings" panose="05000000000000000000" pitchFamily="2" charset="2"/>
              </a:rPr>
              <a:t>probability of getting “non-significant” results overall = (0.95)</a:t>
            </a:r>
            <a:r>
              <a:rPr lang="en-US" sz="1800" baseline="30000" dirty="0">
                <a:solidFill>
                  <a:schemeClr val="tx1"/>
                </a:solidFill>
                <a:latin typeface="Calibri" panose="020F0502020204030204" pitchFamily="34" charset="0"/>
                <a:cs typeface="Calibri" panose="020F0502020204030204" pitchFamily="34" charset="0"/>
                <a:sym typeface="Wingdings" panose="05000000000000000000" pitchFamily="2" charset="2"/>
              </a:rPr>
              <a:t>5</a:t>
            </a:r>
            <a:r>
              <a:rPr lang="en-US" sz="1800" dirty="0">
                <a:solidFill>
                  <a:schemeClr val="tx1"/>
                </a:solidFill>
                <a:latin typeface="Calibri" panose="020F0502020204030204" pitchFamily="34" charset="0"/>
                <a:cs typeface="Calibri" panose="020F0502020204030204" pitchFamily="34" charset="0"/>
                <a:sym typeface="Wingdings" panose="05000000000000000000" pitchFamily="2" charset="2"/>
              </a:rPr>
              <a:t> = 77%</a:t>
            </a:r>
          </a:p>
          <a:p>
            <a:pPr marL="1830352" lvl="6" indent="-365760">
              <a:lnSpc>
                <a:spcPct val="100000"/>
              </a:lnSpc>
              <a:spcBef>
                <a:spcPts val="0"/>
              </a:spcBef>
              <a:spcAft>
                <a:spcPts val="0"/>
              </a:spcAft>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rPr>
              <a:t>probability of at least 1 “significant” result = 1-0.77 = 23%</a:t>
            </a:r>
          </a:p>
          <a:p>
            <a:pPr marL="1830352" lvl="6" indent="-365760">
              <a:lnSpc>
                <a:spcPct val="100000"/>
              </a:lnSpc>
              <a:spcBef>
                <a:spcPts val="0"/>
              </a:spcBef>
              <a:spcAft>
                <a:spcPts val="0"/>
              </a:spcAft>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rPr>
              <a:t>Nulls are </a:t>
            </a:r>
            <a:r>
              <a:rPr lang="en" sz="1800" dirty="0">
                <a:solidFill>
                  <a:schemeClr val="tx1"/>
                </a:solidFill>
                <a:latin typeface="Calibri" panose="020F0502020204030204" pitchFamily="34" charset="0"/>
                <a:ea typeface="EB Garamond"/>
                <a:cs typeface="Calibri" panose="020F0502020204030204" pitchFamily="34" charset="0"/>
                <a:sym typeface="EB Garamond"/>
              </a:rPr>
              <a:t>H</a:t>
            </a:r>
            <a:r>
              <a:rPr lang="en" sz="1800" baseline="-25000" dirty="0">
                <a:solidFill>
                  <a:schemeClr val="tx1"/>
                </a:solidFill>
                <a:latin typeface="Calibri" panose="020F0502020204030204" pitchFamily="34" charset="0"/>
                <a:ea typeface="EB Garamond"/>
                <a:cs typeface="Calibri" panose="020F0502020204030204" pitchFamily="34" charset="0"/>
                <a:sym typeface="EB Garamond"/>
              </a:rPr>
              <a:t>0 </a:t>
            </a:r>
            <a:r>
              <a:rPr lang="en-US" sz="1800" dirty="0">
                <a:solidFill>
                  <a:srgbClr val="000000"/>
                </a:solidFill>
                <a:latin typeface="Calibri" panose="020F0502020204030204" pitchFamily="34" charset="0"/>
                <a:cs typeface="Calibri" panose="020F0502020204030204" pitchFamily="34" charset="0"/>
                <a:sym typeface="EB Garamond"/>
              </a:rPr>
              <a:t> is TRUE </a:t>
            </a:r>
            <a:r>
              <a:rPr lang="en-US" sz="1800" dirty="0">
                <a:solidFill>
                  <a:srgbClr val="000000"/>
                </a:solidFill>
                <a:latin typeface="Calibri" panose="020F0502020204030204" pitchFamily="34" charset="0"/>
                <a:cs typeface="Calibri" panose="020F0502020204030204" pitchFamily="34" charset="0"/>
                <a:sym typeface="Wingdings" panose="05000000000000000000" pitchFamily="2" charset="2"/>
              </a:rPr>
              <a:t> our test is rejecting it with probability 23% </a:t>
            </a:r>
          </a:p>
          <a:p>
            <a:pPr marL="1097280" lvl="2" indent="-365760">
              <a:lnSpc>
                <a:spcPct val="100000"/>
              </a:lnSpc>
              <a:spcBef>
                <a:spcPts val="0"/>
              </a:spcBef>
              <a:spcAft>
                <a:spcPts val="0"/>
              </a:spcAft>
              <a:buClrTx/>
              <a:buSzPct val="80000"/>
              <a:buFont typeface="Courier New" panose="02070309020205020404" pitchFamily="49" charset="0"/>
              <a:buChar char="o"/>
            </a:pPr>
            <a:endParaRPr lang="en-US" sz="18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02851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Multivariate Regression</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209964" y="1762610"/>
            <a:ext cx="9945716"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It is completely possible </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b="1" dirty="0">
                <a:solidFill>
                  <a:srgbClr val="000000"/>
                </a:solidFill>
                <a:latin typeface="Calibri" panose="020F0502020204030204" pitchFamily="34" charset="0"/>
                <a:cs typeface="Calibri" panose="020F0502020204030204" pitchFamily="34" charset="0"/>
              </a:rPr>
              <a:t>Insignificant univariate </a:t>
            </a:r>
            <a:r>
              <a:rPr lang="en-US" sz="1800" dirty="0">
                <a:solidFill>
                  <a:srgbClr val="000000"/>
                </a:solidFill>
                <a:latin typeface="Calibri" panose="020F0502020204030204" pitchFamily="34" charset="0"/>
                <a:cs typeface="Calibri" panose="020F0502020204030204" pitchFamily="34" charset="0"/>
              </a:rPr>
              <a:t>tests but </a:t>
            </a:r>
            <a:r>
              <a:rPr lang="en-US" sz="1800" b="1" dirty="0">
                <a:solidFill>
                  <a:srgbClr val="000000"/>
                </a:solidFill>
                <a:latin typeface="Calibri" panose="020F0502020204030204" pitchFamily="34" charset="0"/>
                <a:cs typeface="Calibri" panose="020F0502020204030204" pitchFamily="34" charset="0"/>
              </a:rPr>
              <a:t>significant multivariate </a:t>
            </a:r>
            <a:r>
              <a:rPr lang="en-US" sz="1800" dirty="0">
                <a:solidFill>
                  <a:srgbClr val="000000"/>
                </a:solidFill>
                <a:latin typeface="Calibri" panose="020F0502020204030204" pitchFamily="34" charset="0"/>
                <a:cs typeface="Calibri" panose="020F0502020204030204" pitchFamily="34" charset="0"/>
              </a:rPr>
              <a:t>test</a:t>
            </a:r>
          </a:p>
          <a:p>
            <a:pPr marL="1830352" lvl="6" indent="-365760">
              <a:lnSpc>
                <a:spcPct val="100000"/>
              </a:lnSpc>
              <a:spcBef>
                <a:spcPts val="0"/>
              </a:spcBef>
              <a:spcAft>
                <a:spcPts val="0"/>
              </a:spcAft>
              <a:buClrTx/>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rPr>
              <a:t>Test 1: No difference in y (attitude on tax policy) by gender (male, female) </a:t>
            </a:r>
          </a:p>
          <a:p>
            <a:pPr marL="1830352" lvl="6" indent="-365760">
              <a:lnSpc>
                <a:spcPct val="100000"/>
              </a:lnSpc>
              <a:spcBef>
                <a:spcPts val="0"/>
              </a:spcBef>
              <a:spcAft>
                <a:spcPts val="0"/>
              </a:spcAft>
              <a:buClrTx/>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rPr>
              <a:t>Test 2: No difference in y by political affiliation</a:t>
            </a:r>
          </a:p>
          <a:p>
            <a:pPr marL="1830352" lvl="6" indent="-365760">
              <a:lnSpc>
                <a:spcPct val="100000"/>
              </a:lnSpc>
              <a:spcBef>
                <a:spcPts val="0"/>
              </a:spcBef>
              <a:spcAft>
                <a:spcPts val="0"/>
              </a:spcAft>
              <a:buClrTx/>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rPr>
              <a:t>Collectively: Significant difference in y when (gender, political affiliation) </a:t>
            </a:r>
            <a:r>
              <a:rPr lang="en-US" sz="1600" b="1" dirty="0">
                <a:solidFill>
                  <a:schemeClr val="tx1"/>
                </a:solidFill>
                <a:latin typeface="Calibri" panose="020F0502020204030204" pitchFamily="34" charset="0"/>
                <a:cs typeface="Calibri" panose="020F0502020204030204" pitchFamily="34" charset="0"/>
              </a:rPr>
              <a:t>considered together </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rPr>
              <a:t>This can occur because of the accumulation of the evidence from the individual variables in the overall test</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endParaRP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rPr>
              <a:t>A few </a:t>
            </a:r>
            <a:r>
              <a:rPr lang="en-US" sz="1800" b="1" dirty="0">
                <a:solidFill>
                  <a:srgbClr val="000000"/>
                </a:solidFill>
                <a:latin typeface="Calibri" panose="020F0502020204030204" pitchFamily="34" charset="0"/>
                <a:cs typeface="Calibri" panose="020F0502020204030204" pitchFamily="34" charset="0"/>
              </a:rPr>
              <a:t>significant univariate </a:t>
            </a:r>
            <a:r>
              <a:rPr lang="en-US" sz="1800" dirty="0">
                <a:solidFill>
                  <a:srgbClr val="000000"/>
                </a:solidFill>
                <a:latin typeface="Calibri" panose="020F0502020204030204" pitchFamily="34" charset="0"/>
                <a:cs typeface="Calibri" panose="020F0502020204030204" pitchFamily="34" charset="0"/>
              </a:rPr>
              <a:t>tests but </a:t>
            </a:r>
            <a:r>
              <a:rPr lang="en-US" sz="1800" b="1" dirty="0">
                <a:solidFill>
                  <a:srgbClr val="000000"/>
                </a:solidFill>
                <a:latin typeface="Calibri" panose="020F0502020204030204" pitchFamily="34" charset="0"/>
                <a:cs typeface="Calibri" panose="020F0502020204030204" pitchFamily="34" charset="0"/>
              </a:rPr>
              <a:t>insignificant multivariate </a:t>
            </a:r>
            <a:r>
              <a:rPr lang="en-US" sz="1800" dirty="0">
                <a:solidFill>
                  <a:srgbClr val="000000"/>
                </a:solidFill>
                <a:latin typeface="Calibri" panose="020F0502020204030204" pitchFamily="34" charset="0"/>
                <a:cs typeface="Calibri" panose="020F0502020204030204" pitchFamily="34" charset="0"/>
              </a:rPr>
              <a:t>test</a:t>
            </a:r>
          </a:p>
          <a:p>
            <a:pPr marL="1830352" lvl="6" indent="-365760">
              <a:lnSpc>
                <a:spcPct val="100000"/>
              </a:lnSpc>
              <a:spcBef>
                <a:spcPts val="0"/>
              </a:spcBef>
              <a:spcAft>
                <a:spcPts val="0"/>
              </a:spcAft>
              <a:buClrTx/>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rPr>
              <a:t>Test 1: Significant difference in y (attitude on tax policy) by gender (male, female) </a:t>
            </a:r>
          </a:p>
          <a:p>
            <a:pPr marL="1830352" lvl="6" indent="-365760">
              <a:lnSpc>
                <a:spcPct val="100000"/>
              </a:lnSpc>
              <a:spcBef>
                <a:spcPts val="0"/>
              </a:spcBef>
              <a:spcAft>
                <a:spcPts val="0"/>
              </a:spcAft>
              <a:buClrTx/>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rPr>
              <a:t>Test 2: No difference in y by political affiliation</a:t>
            </a:r>
          </a:p>
          <a:p>
            <a:pPr marL="1830352" lvl="6" indent="-365760">
              <a:lnSpc>
                <a:spcPct val="100000"/>
              </a:lnSpc>
              <a:spcBef>
                <a:spcPts val="0"/>
              </a:spcBef>
              <a:spcAft>
                <a:spcPts val="0"/>
              </a:spcAft>
              <a:buClrTx/>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rPr>
              <a:t>Collectively: No difference in y when (gender, political affiliation) </a:t>
            </a:r>
            <a:r>
              <a:rPr lang="en-US" sz="1600" b="1" dirty="0">
                <a:solidFill>
                  <a:schemeClr val="tx1"/>
                </a:solidFill>
                <a:latin typeface="Calibri" panose="020F0502020204030204" pitchFamily="34" charset="0"/>
                <a:cs typeface="Calibri" panose="020F0502020204030204" pitchFamily="34" charset="0"/>
              </a:rPr>
              <a:t>considered together</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rPr>
              <a:t>It can occur when evidence of difference by some variables is swamped by the evidence of no difference provided by other variables</a:t>
            </a:r>
          </a:p>
          <a:p>
            <a:pPr marL="1830352" lvl="6" indent="-365760">
              <a:lnSpc>
                <a:spcPct val="100000"/>
              </a:lnSpc>
              <a:spcBef>
                <a:spcPts val="0"/>
              </a:spcBef>
              <a:spcAft>
                <a:spcPts val="0"/>
              </a:spcAft>
              <a:buClrTx/>
              <a:buSzPct val="80000"/>
              <a:buFont typeface="Wingdings" panose="05000000000000000000" pitchFamily="2" charset="2"/>
              <a:buChar char="§"/>
            </a:pPr>
            <a:endParaRPr lang="en-US" sz="18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988650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Example – Univariate and Multivariate Tests</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209964" y="1762610"/>
            <a:ext cx="9945716"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“As an example of the use of the </a:t>
            </a:r>
            <a:r>
              <a:rPr lang="en-US" sz="2400" b="1" dirty="0">
                <a:solidFill>
                  <a:schemeClr val="tx1"/>
                </a:solidFill>
                <a:latin typeface="Calibri" panose="020F0502020204030204" pitchFamily="34" charset="0"/>
                <a:cs typeface="Calibri" panose="020F0502020204030204" pitchFamily="34" charset="0"/>
              </a:rPr>
              <a:t>univariate</a:t>
            </a:r>
            <a:r>
              <a:rPr lang="en-US" sz="2400" dirty="0">
                <a:solidFill>
                  <a:schemeClr val="tx1"/>
                </a:solidFill>
                <a:latin typeface="Calibri" panose="020F0502020204030204" pitchFamily="34" charset="0"/>
                <a:cs typeface="Calibri" panose="020F0502020204030204" pitchFamily="34" charset="0"/>
              </a:rPr>
              <a:t> and </a:t>
            </a:r>
            <a:r>
              <a:rPr lang="en-US" sz="2400" b="1" dirty="0">
                <a:solidFill>
                  <a:schemeClr val="tx1"/>
                </a:solidFill>
                <a:latin typeface="Calibri" panose="020F0502020204030204" pitchFamily="34" charset="0"/>
                <a:cs typeface="Calibri" panose="020F0502020204030204" pitchFamily="34" charset="0"/>
              </a:rPr>
              <a:t>multivariate</a:t>
            </a:r>
            <a:r>
              <a:rPr lang="en-US" sz="2400" dirty="0">
                <a:solidFill>
                  <a:schemeClr val="tx1"/>
                </a:solidFill>
                <a:latin typeface="Calibri" panose="020F0502020204030204" pitchFamily="34" charset="0"/>
                <a:cs typeface="Calibri" panose="020F0502020204030204" pitchFamily="34" charset="0"/>
              </a:rPr>
              <a:t> tests that have been described for two samples, consider again the female sparrow data. Here, there is a question about whether there are </a:t>
            </a:r>
            <a:r>
              <a:rPr lang="en-US" sz="2400" b="1" dirty="0">
                <a:solidFill>
                  <a:schemeClr val="tx1"/>
                </a:solidFill>
                <a:latin typeface="Calibri" panose="020F0502020204030204" pitchFamily="34" charset="0"/>
                <a:cs typeface="Calibri" panose="020F0502020204030204" pitchFamily="34" charset="0"/>
              </a:rPr>
              <a:t>any differences </a:t>
            </a:r>
            <a:r>
              <a:rPr lang="en-US" sz="2400" dirty="0">
                <a:solidFill>
                  <a:schemeClr val="tx1"/>
                </a:solidFill>
                <a:latin typeface="Calibri" panose="020F0502020204030204" pitchFamily="34" charset="0"/>
                <a:cs typeface="Calibri" panose="020F0502020204030204" pitchFamily="34" charset="0"/>
              </a:rPr>
              <a:t>between </a:t>
            </a:r>
            <a:r>
              <a:rPr lang="en-US" sz="2400" b="1" dirty="0">
                <a:solidFill>
                  <a:schemeClr val="tx1"/>
                </a:solidFill>
                <a:latin typeface="Calibri" panose="020F0502020204030204" pitchFamily="34" charset="0"/>
                <a:cs typeface="Calibri" panose="020F0502020204030204" pitchFamily="34" charset="0"/>
              </a:rPr>
              <a:t>survivors</a:t>
            </a:r>
            <a:r>
              <a:rPr lang="en-US" sz="2400" dirty="0">
                <a:solidFill>
                  <a:schemeClr val="tx1"/>
                </a:solidFill>
                <a:latin typeface="Calibri" panose="020F0502020204030204" pitchFamily="34" charset="0"/>
                <a:cs typeface="Calibri" panose="020F0502020204030204" pitchFamily="34" charset="0"/>
              </a:rPr>
              <a:t> and </a:t>
            </a:r>
            <a:r>
              <a:rPr lang="en-US" sz="2400" b="1" dirty="0">
                <a:solidFill>
                  <a:schemeClr val="tx1"/>
                </a:solidFill>
                <a:latin typeface="Calibri" panose="020F0502020204030204" pitchFamily="34" charset="0"/>
                <a:cs typeface="Calibri" panose="020F0502020204030204" pitchFamily="34" charset="0"/>
              </a:rPr>
              <a:t>non-survivors</a:t>
            </a:r>
            <a:r>
              <a:rPr lang="en-US" sz="2400" dirty="0">
                <a:solidFill>
                  <a:schemeClr val="tx1"/>
                </a:solidFill>
                <a:latin typeface="Calibri" panose="020F0502020204030204" pitchFamily="34" charset="0"/>
                <a:cs typeface="Calibri" panose="020F0502020204030204" pitchFamily="34" charset="0"/>
              </a:rPr>
              <a:t> with respect to the mean values of five morphological characters.” </a:t>
            </a:r>
          </a:p>
        </p:txBody>
      </p:sp>
    </p:spTree>
    <p:extLst>
      <p:ext uri="{BB962C8B-B14F-4D97-AF65-F5344CB8AC3E}">
        <p14:creationId xmlns:p14="http://schemas.microsoft.com/office/powerpoint/2010/main" val="25773351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Data – Univariate and Multivariate Tests</a:t>
            </a:r>
            <a:endParaRPr lang="en-US" sz="3200" spc="0" dirty="0">
              <a:solidFill>
                <a:srgbClr val="0070C0"/>
              </a:solidFill>
              <a:latin typeface="Calibri" panose="020F0502020204030204" pitchFamily="34" charset="0"/>
              <a:cs typeface="Calibri" panose="020F0502020204030204" pitchFamily="34" charset="0"/>
            </a:endParaRPr>
          </a:p>
        </p:txBody>
      </p:sp>
      <p:sp>
        <p:nvSpPr>
          <p:cNvPr id="5" name="Google Shape;291;p55"/>
          <p:cNvSpPr txBox="1"/>
          <p:nvPr/>
        </p:nvSpPr>
        <p:spPr>
          <a:xfrm>
            <a:off x="2093100" y="1737360"/>
            <a:ext cx="5727197" cy="420535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Survivorship	Total_length	Alar_extent	L_beak_head	L_humerous	L_keel_sternum</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156	245	31.6	18.5	20.5</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154	240	30.4	17.9	19.6</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153	240	31	18.4	20.6</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153	236	30.9	17.7	20.2</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155	243	31.5	18.6	20.3</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163	247	32	19	20.9</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157	238	30.9	18.4	20.2</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155	239	32.8	18.6	21.2</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164	248	32.7	19.1	21.1</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158	238	31	18.8	22</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158	240	31.3	18.6	22</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160	244	31.1	18.6	20.5</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161	246	32.3	19.3	21.8</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157	245	32	19.1	20</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157	235	31.5	18.1	19.8</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156	237	30.9	18	20.3</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158	244	31.4	18.5	21.6</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153	238	30.5	18.2	20.9</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155	236	30.3	18.5	20.1</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163	246	32.5	18.6	21.9</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159	236	31.5	18	21.5</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155	240	31.4	18	20.7</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156	240	31.5	18.2	20.6</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160	242	32.6	18.8	21.7</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152	232	30.3	17.2	19.8</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160	250	31.7	18.8	22.5</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155	237	31	18.5	20</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157	245	32.2	19.5	21.4</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165	245	33.1	19.8	22.7</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153	231	30.1	17.3	19.8</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162	239	30.3	18	23.1</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162	243	31.6	18.8	21.3</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159	245	31.8	18.5	21.7</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159	247	30.9	18.1	19</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155	243	30.9	18.5	21.3</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162	252	31.9	19.1	22.2</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152	230	30.4	17.3	18.6</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159	242	30.8	18.2	20.5</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155	238	31.2	17.9	19.3</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163	249	33.4	19.5	22.8</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163	242	31	18.1	20.7</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156	237	31.7	18.2	20.3</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159	238	31.5	18.4	20.3</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161	245	32.1	19.1	20.8</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155	235	30.7	17.7	19.6</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162	247	31.9	19.1	20.4</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153	237	30.6	18.6	20.4</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162	245	32.5	18.5	21.1</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164	248	32.3	18.8	20.9</a:t>
            </a:r>
            <a:endParaRPr sz="600" dirty="0">
              <a:latin typeface="Calibri" panose="020F0502020204030204" pitchFamily="34" charset="0"/>
              <a:ea typeface="EB Garamond"/>
              <a:cs typeface="Calibri" panose="020F0502020204030204" pitchFamily="34" charset="0"/>
              <a:sym typeface="EB Garamond"/>
            </a:endParaRPr>
          </a:p>
        </p:txBody>
      </p:sp>
    </p:spTree>
    <p:extLst>
      <p:ext uri="{BB962C8B-B14F-4D97-AF65-F5344CB8AC3E}">
        <p14:creationId xmlns:p14="http://schemas.microsoft.com/office/powerpoint/2010/main" val="37871066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Univariate tests for means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209964" y="1762610"/>
            <a:ext cx="9945716" cy="1267973"/>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Comparison of means of overall length for survivors and non-survivors, T-test</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Fairly robust to assumptions of normality, equal variance, and same sample size </a:t>
            </a:r>
            <a:endParaRPr lang="en-US" sz="2400" dirty="0">
              <a:solidFill>
                <a:schemeClr val="tx1"/>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3551609" y="3292175"/>
            <a:ext cx="4200508" cy="2328874"/>
          </a:xfrm>
          <a:prstGeom prst="rect">
            <a:avLst/>
          </a:prstGeom>
        </p:spPr>
      </p:pic>
    </p:spTree>
    <p:extLst>
      <p:ext uri="{BB962C8B-B14F-4D97-AF65-F5344CB8AC3E}">
        <p14:creationId xmlns:p14="http://schemas.microsoft.com/office/powerpoint/2010/main" val="1333914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Multivariate tests for means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209964" y="1762611"/>
            <a:ext cx="9945716" cy="147697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Do all 5 variables considered together suggest a difference between  survivors and non survivors?  Hotelling T² test</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endParaRPr>
          </a:p>
          <a:p>
            <a:pPr marL="1097280" lvl="2" indent="-365760">
              <a:lnSpc>
                <a:spcPct val="100000"/>
              </a:lnSpc>
              <a:spcBef>
                <a:spcPts val="0"/>
              </a:spcBef>
              <a:spcAft>
                <a:spcPts val="0"/>
              </a:spcAft>
              <a:buClrTx/>
              <a:buSzPct val="80000"/>
              <a:buFont typeface="Courier New" panose="02070309020205020404" pitchFamily="49" charset="0"/>
              <a:buChar char="o"/>
            </a:pPr>
            <a:r>
              <a:rPr lang="en-US" sz="1600" dirty="0" err="1">
                <a:solidFill>
                  <a:srgbClr val="000000"/>
                </a:solidFill>
                <a:latin typeface="Calibri" panose="020F0502020204030204" pitchFamily="34" charset="0"/>
                <a:cs typeface="Calibri" panose="020F0502020204030204" pitchFamily="34" charset="0"/>
              </a:rPr>
              <a:t>C1</a:t>
            </a:r>
            <a:r>
              <a:rPr lang="en-US" sz="1600" dirty="0">
                <a:solidFill>
                  <a:srgbClr val="000000"/>
                </a:solidFill>
                <a:latin typeface="Calibri" panose="020F0502020204030204" pitchFamily="34" charset="0"/>
                <a:cs typeface="Calibri" panose="020F0502020204030204" pitchFamily="34" charset="0"/>
              </a:rPr>
              <a:t>, C2= sample covariance matrices. F~ F distribution (p=5, n1+n2-p-1=43)</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600" dirty="0">
                <a:solidFill>
                  <a:srgbClr val="000000"/>
                </a:solidFill>
                <a:latin typeface="Calibri" panose="020F0502020204030204" pitchFamily="34" charset="0"/>
                <a:cs typeface="Calibri" panose="020F0502020204030204" pitchFamily="34" charset="0"/>
              </a:rPr>
              <a:t>A significantly large value for T² is an evidence that the two population mean vectors are different</a:t>
            </a:r>
          </a:p>
        </p:txBody>
      </p:sp>
      <p:grpSp>
        <p:nvGrpSpPr>
          <p:cNvPr id="8" name="Group 7"/>
          <p:cNvGrpSpPr/>
          <p:nvPr/>
        </p:nvGrpSpPr>
        <p:grpSpPr>
          <a:xfrm>
            <a:off x="3809301" y="3954235"/>
            <a:ext cx="4407303" cy="1583100"/>
            <a:chOff x="2259175" y="2343150"/>
            <a:chExt cx="4407303" cy="1583100"/>
          </a:xfrm>
        </p:grpSpPr>
        <p:pic>
          <p:nvPicPr>
            <p:cNvPr id="5" name="Google Shape;276;p53"/>
            <p:cNvPicPr preferRelativeResize="0"/>
            <p:nvPr/>
          </p:nvPicPr>
          <p:blipFill rotWithShape="1">
            <a:blip r:embed="rId2">
              <a:alphaModFix/>
            </a:blip>
            <a:srcRect l="41837" t="46357" r="25250" b="45745"/>
            <a:stretch/>
          </p:blipFill>
          <p:spPr>
            <a:xfrm>
              <a:off x="2259175" y="3469825"/>
              <a:ext cx="4407302" cy="456425"/>
            </a:xfrm>
            <a:prstGeom prst="rect">
              <a:avLst/>
            </a:prstGeom>
            <a:noFill/>
            <a:ln>
              <a:noFill/>
            </a:ln>
          </p:spPr>
        </p:pic>
        <p:pic>
          <p:nvPicPr>
            <p:cNvPr id="6" name="Google Shape;277;p53"/>
            <p:cNvPicPr preferRelativeResize="0"/>
            <p:nvPr/>
          </p:nvPicPr>
          <p:blipFill rotWithShape="1">
            <a:blip r:embed="rId2">
              <a:alphaModFix/>
            </a:blip>
            <a:srcRect l="43549" t="58916" r="25151" b="31972"/>
            <a:stretch/>
          </p:blipFill>
          <p:spPr>
            <a:xfrm>
              <a:off x="2877708" y="2343150"/>
              <a:ext cx="3788770" cy="585901"/>
            </a:xfrm>
            <a:prstGeom prst="rect">
              <a:avLst/>
            </a:prstGeom>
            <a:noFill/>
            <a:ln>
              <a:noFill/>
            </a:ln>
          </p:spPr>
        </p:pic>
        <p:pic>
          <p:nvPicPr>
            <p:cNvPr id="7" name="Google Shape;279;p53"/>
            <p:cNvPicPr preferRelativeResize="0"/>
            <p:nvPr/>
          </p:nvPicPr>
          <p:blipFill rotWithShape="1">
            <a:blip r:embed="rId3">
              <a:alphaModFix/>
            </a:blip>
            <a:srcRect l="44664" t="62943" r="27883" b="29960"/>
            <a:stretch/>
          </p:blipFill>
          <p:spPr>
            <a:xfrm>
              <a:off x="3037951" y="2949250"/>
              <a:ext cx="3323726" cy="456424"/>
            </a:xfrm>
            <a:prstGeom prst="rect">
              <a:avLst/>
            </a:prstGeom>
            <a:noFill/>
            <a:ln>
              <a:noFill/>
            </a:ln>
          </p:spPr>
        </p:pic>
      </p:grpSp>
    </p:spTree>
    <p:extLst>
      <p:ext uri="{BB962C8B-B14F-4D97-AF65-F5344CB8AC3E}">
        <p14:creationId xmlns:p14="http://schemas.microsoft.com/office/powerpoint/2010/main" val="22960382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R code – Univariate test</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62610"/>
            <a:ext cx="10485120" cy="4603355"/>
          </a:xfrm>
        </p:spPr>
        <p:txBody>
          <a:bodyPr>
            <a:noAutofit/>
          </a:bodyPr>
          <a:lstStyle/>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 Testing mean values for </a:t>
            </a:r>
            <a:r>
              <a:rPr lang="en-US" sz="1600" dirty="0" err="1">
                <a:solidFill>
                  <a:schemeClr val="tx1"/>
                </a:solidFill>
                <a:latin typeface="Calibri" panose="020F0502020204030204" pitchFamily="34" charset="0"/>
                <a:cs typeface="Calibri" panose="020F0502020204030204" pitchFamily="34" charset="0"/>
              </a:rPr>
              <a:t>Bumpus</a:t>
            </a:r>
            <a:r>
              <a:rPr lang="en-US" sz="1600" dirty="0">
                <a:solidFill>
                  <a:schemeClr val="tx1"/>
                </a:solidFill>
                <a:latin typeface="Calibri" panose="020F0502020204030204" pitchFamily="34" charset="0"/>
                <a:cs typeface="Calibri" panose="020F0502020204030204" pitchFamily="34" charset="0"/>
              </a:rPr>
              <a:t>' female sparrows</a:t>
            </a: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 t-tests, one by one. Survivors vs. Non survivors</a:t>
            </a:r>
          </a:p>
          <a:p>
            <a:pPr marL="548640" lvl="1" indent="0">
              <a:lnSpc>
                <a:spcPct val="100000"/>
              </a:lnSpc>
              <a:spcBef>
                <a:spcPts val="0"/>
              </a:spcBef>
              <a:spcAft>
                <a:spcPts val="0"/>
              </a:spcAft>
              <a:buClrTx/>
              <a:buSzPct val="100000"/>
              <a:buNone/>
            </a:pPr>
            <a:endParaRPr lang="en-US" sz="1600" dirty="0">
              <a:solidFill>
                <a:schemeClr val="tx1"/>
              </a:solidFill>
              <a:latin typeface="Calibri" panose="020F0502020204030204" pitchFamily="34" charset="0"/>
              <a:cs typeface="Calibri" panose="020F0502020204030204" pitchFamily="34" charset="0"/>
            </a:endParaRP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sparrows &lt;- read.csv("</a:t>
            </a:r>
            <a:r>
              <a:rPr lang="en-US" sz="1600" dirty="0" err="1">
                <a:solidFill>
                  <a:schemeClr val="tx1"/>
                </a:solidFill>
                <a:latin typeface="Calibri" panose="020F0502020204030204" pitchFamily="34" charset="0"/>
                <a:cs typeface="Calibri" panose="020F0502020204030204" pitchFamily="34" charset="0"/>
              </a:rPr>
              <a:t>Bumpus_sparrows.csv",header</a:t>
            </a:r>
            <a:r>
              <a:rPr lang="en-US" sz="1600" dirty="0">
                <a:solidFill>
                  <a:schemeClr val="tx1"/>
                </a:solidFill>
                <a:latin typeface="Calibri" panose="020F0502020204030204" pitchFamily="34" charset="0"/>
                <a:cs typeface="Calibri" panose="020F0502020204030204" pitchFamily="34" charset="0"/>
              </a:rPr>
              <a:t>=TRUE)</a:t>
            </a:r>
          </a:p>
          <a:p>
            <a:pPr marL="548640" lvl="1" indent="0">
              <a:lnSpc>
                <a:spcPct val="100000"/>
              </a:lnSpc>
              <a:spcBef>
                <a:spcPts val="0"/>
              </a:spcBef>
              <a:spcAft>
                <a:spcPts val="0"/>
              </a:spcAft>
              <a:buClrTx/>
              <a:buSzPct val="100000"/>
              <a:buNone/>
            </a:pPr>
            <a:endParaRPr lang="en-US" sz="1600" dirty="0">
              <a:solidFill>
                <a:schemeClr val="tx1"/>
              </a:solidFill>
              <a:latin typeface="Calibri" panose="020F0502020204030204" pitchFamily="34" charset="0"/>
              <a:cs typeface="Calibri" panose="020F0502020204030204" pitchFamily="34" charset="0"/>
            </a:endParaRP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with(data=</a:t>
            </a:r>
            <a:r>
              <a:rPr lang="en-US" sz="1600" dirty="0" err="1">
                <a:solidFill>
                  <a:schemeClr val="tx1"/>
                </a:solidFill>
                <a:latin typeface="Calibri" panose="020F0502020204030204" pitchFamily="34" charset="0"/>
                <a:cs typeface="Calibri" panose="020F0502020204030204" pitchFamily="34" charset="0"/>
              </a:rPr>
              <a:t>sparrows,t.test</a:t>
            </a:r>
            <a:r>
              <a:rPr lang="en-US" sz="1600" dirty="0">
                <a:solidFill>
                  <a:schemeClr val="tx1"/>
                </a:solidFill>
                <a:latin typeface="Calibri" panose="020F0502020204030204" pitchFamily="34" charset="0"/>
                <a:cs typeface="Calibri" panose="020F0502020204030204" pitchFamily="34" charset="0"/>
              </a:rPr>
              <a:t>(</a:t>
            </a:r>
            <a:r>
              <a:rPr lang="en-US" sz="1600" dirty="0" err="1">
                <a:solidFill>
                  <a:schemeClr val="tx1"/>
                </a:solidFill>
                <a:latin typeface="Calibri" panose="020F0502020204030204" pitchFamily="34" charset="0"/>
                <a:cs typeface="Calibri" panose="020F0502020204030204" pitchFamily="34" charset="0"/>
              </a:rPr>
              <a:t>Total_length</a:t>
            </a:r>
            <a:r>
              <a:rPr lang="en-US" sz="1600" dirty="0">
                <a:solidFill>
                  <a:schemeClr val="tx1"/>
                </a:solidFill>
                <a:latin typeface="Calibri" panose="020F0502020204030204" pitchFamily="34" charset="0"/>
                <a:cs typeface="Calibri" panose="020F0502020204030204" pitchFamily="34" charset="0"/>
              </a:rPr>
              <a:t>[Survivorship=="S"], </a:t>
            </a:r>
            <a:r>
              <a:rPr lang="en-US" sz="1600" dirty="0" err="1">
                <a:solidFill>
                  <a:schemeClr val="tx1"/>
                </a:solidFill>
                <a:latin typeface="Calibri" panose="020F0502020204030204" pitchFamily="34" charset="0"/>
                <a:cs typeface="Calibri" panose="020F0502020204030204" pitchFamily="34" charset="0"/>
              </a:rPr>
              <a:t>Total_length</a:t>
            </a:r>
            <a:r>
              <a:rPr lang="en-US" sz="1600" dirty="0">
                <a:solidFill>
                  <a:schemeClr val="tx1"/>
                </a:solidFill>
                <a:latin typeface="Calibri" panose="020F0502020204030204" pitchFamily="34" charset="0"/>
                <a:cs typeface="Calibri" panose="020F0502020204030204" pitchFamily="34" charset="0"/>
              </a:rPr>
              <a:t>[Survivorship=="NS"],</a:t>
            </a:r>
            <a:r>
              <a:rPr lang="en-US" sz="1600" dirty="0" err="1">
                <a:solidFill>
                  <a:schemeClr val="tx1"/>
                </a:solidFill>
                <a:latin typeface="Calibri" panose="020F0502020204030204" pitchFamily="34" charset="0"/>
                <a:cs typeface="Calibri" panose="020F0502020204030204" pitchFamily="34" charset="0"/>
              </a:rPr>
              <a:t>var.equal</a:t>
            </a:r>
            <a:r>
              <a:rPr lang="en-US" sz="1600" dirty="0">
                <a:solidFill>
                  <a:schemeClr val="tx1"/>
                </a:solidFill>
                <a:latin typeface="Calibri" panose="020F0502020204030204" pitchFamily="34" charset="0"/>
                <a:cs typeface="Calibri" panose="020F0502020204030204" pitchFamily="34" charset="0"/>
              </a:rPr>
              <a:t>=TRUE))</a:t>
            </a: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with(data=</a:t>
            </a:r>
            <a:r>
              <a:rPr lang="en-US" sz="1600" dirty="0" err="1">
                <a:solidFill>
                  <a:schemeClr val="tx1"/>
                </a:solidFill>
                <a:latin typeface="Calibri" panose="020F0502020204030204" pitchFamily="34" charset="0"/>
                <a:cs typeface="Calibri" panose="020F0502020204030204" pitchFamily="34" charset="0"/>
              </a:rPr>
              <a:t>sparrows,t.test</a:t>
            </a:r>
            <a:r>
              <a:rPr lang="en-US" sz="1600" dirty="0">
                <a:solidFill>
                  <a:schemeClr val="tx1"/>
                </a:solidFill>
                <a:latin typeface="Calibri" panose="020F0502020204030204" pitchFamily="34" charset="0"/>
                <a:cs typeface="Calibri" panose="020F0502020204030204" pitchFamily="34" charset="0"/>
              </a:rPr>
              <a:t>(</a:t>
            </a:r>
            <a:r>
              <a:rPr lang="en-US" sz="1600" dirty="0" err="1">
                <a:solidFill>
                  <a:schemeClr val="tx1"/>
                </a:solidFill>
                <a:latin typeface="Calibri" panose="020F0502020204030204" pitchFamily="34" charset="0"/>
                <a:cs typeface="Calibri" panose="020F0502020204030204" pitchFamily="34" charset="0"/>
              </a:rPr>
              <a:t>Alar_extent</a:t>
            </a:r>
            <a:r>
              <a:rPr lang="en-US" sz="1600" dirty="0">
                <a:solidFill>
                  <a:schemeClr val="tx1"/>
                </a:solidFill>
                <a:latin typeface="Calibri" panose="020F0502020204030204" pitchFamily="34" charset="0"/>
                <a:cs typeface="Calibri" panose="020F0502020204030204" pitchFamily="34" charset="0"/>
              </a:rPr>
              <a:t>[Survivorship=="S"], </a:t>
            </a:r>
            <a:r>
              <a:rPr lang="en-US" sz="1600" dirty="0" err="1">
                <a:solidFill>
                  <a:schemeClr val="tx1"/>
                </a:solidFill>
                <a:latin typeface="Calibri" panose="020F0502020204030204" pitchFamily="34" charset="0"/>
                <a:cs typeface="Calibri" panose="020F0502020204030204" pitchFamily="34" charset="0"/>
              </a:rPr>
              <a:t>Alar_extent</a:t>
            </a:r>
            <a:r>
              <a:rPr lang="en-US" sz="1600" dirty="0">
                <a:solidFill>
                  <a:schemeClr val="tx1"/>
                </a:solidFill>
                <a:latin typeface="Calibri" panose="020F0502020204030204" pitchFamily="34" charset="0"/>
                <a:cs typeface="Calibri" panose="020F0502020204030204" pitchFamily="34" charset="0"/>
              </a:rPr>
              <a:t>[Survivorship=="NS"],</a:t>
            </a:r>
            <a:r>
              <a:rPr lang="en-US" sz="1600" dirty="0" err="1">
                <a:solidFill>
                  <a:schemeClr val="tx1"/>
                </a:solidFill>
                <a:latin typeface="Calibri" panose="020F0502020204030204" pitchFamily="34" charset="0"/>
                <a:cs typeface="Calibri" panose="020F0502020204030204" pitchFamily="34" charset="0"/>
              </a:rPr>
              <a:t>var.equal</a:t>
            </a:r>
            <a:r>
              <a:rPr lang="en-US" sz="1600" dirty="0">
                <a:solidFill>
                  <a:schemeClr val="tx1"/>
                </a:solidFill>
                <a:latin typeface="Calibri" panose="020F0502020204030204" pitchFamily="34" charset="0"/>
                <a:cs typeface="Calibri" panose="020F0502020204030204" pitchFamily="34" charset="0"/>
              </a:rPr>
              <a:t>=TRUE))</a:t>
            </a: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with(data=</a:t>
            </a:r>
            <a:r>
              <a:rPr lang="en-US" sz="1600" dirty="0" err="1">
                <a:solidFill>
                  <a:schemeClr val="tx1"/>
                </a:solidFill>
                <a:latin typeface="Calibri" panose="020F0502020204030204" pitchFamily="34" charset="0"/>
                <a:cs typeface="Calibri" panose="020F0502020204030204" pitchFamily="34" charset="0"/>
              </a:rPr>
              <a:t>sparrows,t.test</a:t>
            </a:r>
            <a:r>
              <a:rPr lang="en-US" sz="1600" dirty="0">
                <a:solidFill>
                  <a:schemeClr val="tx1"/>
                </a:solidFill>
                <a:latin typeface="Calibri" panose="020F0502020204030204" pitchFamily="34" charset="0"/>
                <a:cs typeface="Calibri" panose="020F0502020204030204" pitchFamily="34" charset="0"/>
              </a:rPr>
              <a:t>(</a:t>
            </a:r>
            <a:r>
              <a:rPr lang="en-US" sz="1600" dirty="0" err="1">
                <a:solidFill>
                  <a:schemeClr val="tx1"/>
                </a:solidFill>
                <a:latin typeface="Calibri" panose="020F0502020204030204" pitchFamily="34" charset="0"/>
                <a:cs typeface="Calibri" panose="020F0502020204030204" pitchFamily="34" charset="0"/>
              </a:rPr>
              <a:t>L_beak_head</a:t>
            </a:r>
            <a:r>
              <a:rPr lang="en-US" sz="1600" dirty="0">
                <a:solidFill>
                  <a:schemeClr val="tx1"/>
                </a:solidFill>
                <a:latin typeface="Calibri" panose="020F0502020204030204" pitchFamily="34" charset="0"/>
                <a:cs typeface="Calibri" panose="020F0502020204030204" pitchFamily="34" charset="0"/>
              </a:rPr>
              <a:t>[Survivorship=="S"], </a:t>
            </a:r>
            <a:r>
              <a:rPr lang="en-US" sz="1600" dirty="0" err="1">
                <a:solidFill>
                  <a:schemeClr val="tx1"/>
                </a:solidFill>
                <a:latin typeface="Calibri" panose="020F0502020204030204" pitchFamily="34" charset="0"/>
                <a:cs typeface="Calibri" panose="020F0502020204030204" pitchFamily="34" charset="0"/>
              </a:rPr>
              <a:t>L_beak_head</a:t>
            </a:r>
            <a:r>
              <a:rPr lang="en-US" sz="1600" dirty="0">
                <a:solidFill>
                  <a:schemeClr val="tx1"/>
                </a:solidFill>
                <a:latin typeface="Calibri" panose="020F0502020204030204" pitchFamily="34" charset="0"/>
                <a:cs typeface="Calibri" panose="020F0502020204030204" pitchFamily="34" charset="0"/>
              </a:rPr>
              <a:t>[Survivorship=="NS"],</a:t>
            </a:r>
            <a:r>
              <a:rPr lang="en-US" sz="1600" dirty="0" err="1">
                <a:solidFill>
                  <a:schemeClr val="tx1"/>
                </a:solidFill>
                <a:latin typeface="Calibri" panose="020F0502020204030204" pitchFamily="34" charset="0"/>
                <a:cs typeface="Calibri" panose="020F0502020204030204" pitchFamily="34" charset="0"/>
              </a:rPr>
              <a:t>var.equal</a:t>
            </a:r>
            <a:r>
              <a:rPr lang="en-US" sz="1600" dirty="0">
                <a:solidFill>
                  <a:schemeClr val="tx1"/>
                </a:solidFill>
                <a:latin typeface="Calibri" panose="020F0502020204030204" pitchFamily="34" charset="0"/>
                <a:cs typeface="Calibri" panose="020F0502020204030204" pitchFamily="34" charset="0"/>
              </a:rPr>
              <a:t>=TRUE))</a:t>
            </a: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with(data=</a:t>
            </a:r>
            <a:r>
              <a:rPr lang="en-US" sz="1600" dirty="0" err="1">
                <a:solidFill>
                  <a:schemeClr val="tx1"/>
                </a:solidFill>
                <a:latin typeface="Calibri" panose="020F0502020204030204" pitchFamily="34" charset="0"/>
                <a:cs typeface="Calibri" panose="020F0502020204030204" pitchFamily="34" charset="0"/>
              </a:rPr>
              <a:t>sparrows,t.test</a:t>
            </a:r>
            <a:r>
              <a:rPr lang="en-US" sz="1600" dirty="0">
                <a:solidFill>
                  <a:schemeClr val="tx1"/>
                </a:solidFill>
                <a:latin typeface="Calibri" panose="020F0502020204030204" pitchFamily="34" charset="0"/>
                <a:cs typeface="Calibri" panose="020F0502020204030204" pitchFamily="34" charset="0"/>
              </a:rPr>
              <a:t>(</a:t>
            </a:r>
            <a:r>
              <a:rPr lang="en-US" sz="1600" dirty="0" err="1">
                <a:solidFill>
                  <a:schemeClr val="tx1"/>
                </a:solidFill>
                <a:latin typeface="Calibri" panose="020F0502020204030204" pitchFamily="34" charset="0"/>
                <a:cs typeface="Calibri" panose="020F0502020204030204" pitchFamily="34" charset="0"/>
              </a:rPr>
              <a:t>L_humerous</a:t>
            </a:r>
            <a:r>
              <a:rPr lang="en-US" sz="1600" dirty="0">
                <a:solidFill>
                  <a:schemeClr val="tx1"/>
                </a:solidFill>
                <a:latin typeface="Calibri" panose="020F0502020204030204" pitchFamily="34" charset="0"/>
                <a:cs typeface="Calibri" panose="020F0502020204030204" pitchFamily="34" charset="0"/>
              </a:rPr>
              <a:t>[Survivorship=="S"], </a:t>
            </a:r>
            <a:r>
              <a:rPr lang="en-US" sz="1600" dirty="0" err="1">
                <a:solidFill>
                  <a:schemeClr val="tx1"/>
                </a:solidFill>
                <a:latin typeface="Calibri" panose="020F0502020204030204" pitchFamily="34" charset="0"/>
                <a:cs typeface="Calibri" panose="020F0502020204030204" pitchFamily="34" charset="0"/>
              </a:rPr>
              <a:t>L_humerous</a:t>
            </a:r>
            <a:r>
              <a:rPr lang="en-US" sz="1600" dirty="0">
                <a:solidFill>
                  <a:schemeClr val="tx1"/>
                </a:solidFill>
                <a:latin typeface="Calibri" panose="020F0502020204030204" pitchFamily="34" charset="0"/>
                <a:cs typeface="Calibri" panose="020F0502020204030204" pitchFamily="34" charset="0"/>
              </a:rPr>
              <a:t>[Survivorship=="NS"],</a:t>
            </a:r>
            <a:r>
              <a:rPr lang="en-US" sz="1600" dirty="0" err="1">
                <a:solidFill>
                  <a:schemeClr val="tx1"/>
                </a:solidFill>
                <a:latin typeface="Calibri" panose="020F0502020204030204" pitchFamily="34" charset="0"/>
                <a:cs typeface="Calibri" panose="020F0502020204030204" pitchFamily="34" charset="0"/>
              </a:rPr>
              <a:t>var.equal</a:t>
            </a:r>
            <a:r>
              <a:rPr lang="en-US" sz="1600" dirty="0">
                <a:solidFill>
                  <a:schemeClr val="tx1"/>
                </a:solidFill>
                <a:latin typeface="Calibri" panose="020F0502020204030204" pitchFamily="34" charset="0"/>
                <a:cs typeface="Calibri" panose="020F0502020204030204" pitchFamily="34" charset="0"/>
              </a:rPr>
              <a:t>=TRUE))</a:t>
            </a: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with(data=</a:t>
            </a:r>
            <a:r>
              <a:rPr lang="en-US" sz="1600" dirty="0" err="1">
                <a:solidFill>
                  <a:schemeClr val="tx1"/>
                </a:solidFill>
                <a:latin typeface="Calibri" panose="020F0502020204030204" pitchFamily="34" charset="0"/>
                <a:cs typeface="Calibri" panose="020F0502020204030204" pitchFamily="34" charset="0"/>
              </a:rPr>
              <a:t>sparrows,t.test</a:t>
            </a:r>
            <a:r>
              <a:rPr lang="en-US" sz="1600" dirty="0">
                <a:solidFill>
                  <a:schemeClr val="tx1"/>
                </a:solidFill>
                <a:latin typeface="Calibri" panose="020F0502020204030204" pitchFamily="34" charset="0"/>
                <a:cs typeface="Calibri" panose="020F0502020204030204" pitchFamily="34" charset="0"/>
              </a:rPr>
              <a:t>(</a:t>
            </a:r>
            <a:r>
              <a:rPr lang="en-US" sz="1600" dirty="0" err="1">
                <a:solidFill>
                  <a:schemeClr val="tx1"/>
                </a:solidFill>
                <a:latin typeface="Calibri" panose="020F0502020204030204" pitchFamily="34" charset="0"/>
                <a:cs typeface="Calibri" panose="020F0502020204030204" pitchFamily="34" charset="0"/>
              </a:rPr>
              <a:t>L_keel_sternum</a:t>
            </a:r>
            <a:r>
              <a:rPr lang="en-US" sz="1600" dirty="0">
                <a:solidFill>
                  <a:schemeClr val="tx1"/>
                </a:solidFill>
                <a:latin typeface="Calibri" panose="020F0502020204030204" pitchFamily="34" charset="0"/>
                <a:cs typeface="Calibri" panose="020F0502020204030204" pitchFamily="34" charset="0"/>
              </a:rPr>
              <a:t>[Survivorship=="S"], </a:t>
            </a:r>
            <a:r>
              <a:rPr lang="en-US" sz="1600" dirty="0" err="1">
                <a:solidFill>
                  <a:schemeClr val="tx1"/>
                </a:solidFill>
                <a:latin typeface="Calibri" panose="020F0502020204030204" pitchFamily="34" charset="0"/>
                <a:cs typeface="Calibri" panose="020F0502020204030204" pitchFamily="34" charset="0"/>
              </a:rPr>
              <a:t>L_keel_sternum</a:t>
            </a:r>
            <a:r>
              <a:rPr lang="en-US" sz="1600" dirty="0">
                <a:solidFill>
                  <a:schemeClr val="tx1"/>
                </a:solidFill>
                <a:latin typeface="Calibri" panose="020F0502020204030204" pitchFamily="34" charset="0"/>
                <a:cs typeface="Calibri" panose="020F0502020204030204" pitchFamily="34" charset="0"/>
              </a:rPr>
              <a:t>[Survivorship=="NS"],</a:t>
            </a:r>
            <a:r>
              <a:rPr lang="en-US" sz="1600" dirty="0" err="1">
                <a:solidFill>
                  <a:schemeClr val="tx1"/>
                </a:solidFill>
                <a:latin typeface="Calibri" panose="020F0502020204030204" pitchFamily="34" charset="0"/>
                <a:cs typeface="Calibri" panose="020F0502020204030204" pitchFamily="34" charset="0"/>
              </a:rPr>
              <a:t>var.equal</a:t>
            </a:r>
            <a:r>
              <a:rPr lang="en-US" sz="1600" dirty="0">
                <a:solidFill>
                  <a:schemeClr val="tx1"/>
                </a:solidFill>
                <a:latin typeface="Calibri" panose="020F0502020204030204" pitchFamily="34" charset="0"/>
                <a:cs typeface="Calibri" panose="020F0502020204030204" pitchFamily="34" charset="0"/>
              </a:rPr>
              <a:t>=TRUE))</a:t>
            </a:r>
          </a:p>
          <a:p>
            <a:pPr marL="548640" lvl="1" indent="0">
              <a:lnSpc>
                <a:spcPct val="100000"/>
              </a:lnSpc>
              <a:spcBef>
                <a:spcPts val="0"/>
              </a:spcBef>
              <a:spcAft>
                <a:spcPts val="0"/>
              </a:spcAft>
              <a:buClrTx/>
              <a:buSzPct val="100000"/>
              <a:buNone/>
            </a:pPr>
            <a:endParaRPr lang="en-US" sz="1600" dirty="0">
              <a:solidFill>
                <a:schemeClr val="tx1"/>
              </a:solidFill>
              <a:latin typeface="Calibri" panose="020F0502020204030204" pitchFamily="34" charset="0"/>
              <a:cs typeface="Calibri" panose="020F0502020204030204" pitchFamily="34" charset="0"/>
            </a:endParaRP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 End of the script</a:t>
            </a:r>
          </a:p>
        </p:txBody>
      </p:sp>
    </p:spTree>
    <p:extLst>
      <p:ext uri="{BB962C8B-B14F-4D97-AF65-F5344CB8AC3E}">
        <p14:creationId xmlns:p14="http://schemas.microsoft.com/office/powerpoint/2010/main" val="39496793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R code – Multivariate test</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62610"/>
            <a:ext cx="10485120" cy="4446601"/>
          </a:xfrm>
        </p:spPr>
        <p:txBody>
          <a:bodyPr>
            <a:noAutofit/>
          </a:bodyPr>
          <a:lstStyle/>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 Testing mean values for </a:t>
            </a:r>
            <a:r>
              <a:rPr lang="en-US" sz="1600" dirty="0" err="1">
                <a:solidFill>
                  <a:schemeClr val="tx1"/>
                </a:solidFill>
                <a:latin typeface="Calibri" panose="020F0502020204030204" pitchFamily="34" charset="0"/>
                <a:cs typeface="Calibri" panose="020F0502020204030204" pitchFamily="34" charset="0"/>
              </a:rPr>
              <a:t>Bumpus</a:t>
            </a:r>
            <a:r>
              <a:rPr lang="en-US" sz="1600" dirty="0">
                <a:solidFill>
                  <a:schemeClr val="tx1"/>
                </a:solidFill>
                <a:latin typeface="Calibri" panose="020F0502020204030204" pitchFamily="34" charset="0"/>
                <a:cs typeface="Calibri" panose="020F0502020204030204" pitchFamily="34" charset="0"/>
              </a:rPr>
              <a:t>' female sparrows</a:t>
            </a: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 t-tests, one by one. Survivors vs. Non survivors</a:t>
            </a: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 </a:t>
            </a:r>
            <a:r>
              <a:rPr lang="en-US" sz="1600" dirty="0" err="1">
                <a:solidFill>
                  <a:schemeClr val="tx1"/>
                </a:solidFill>
                <a:latin typeface="Calibri" panose="020F0502020204030204" pitchFamily="34" charset="0"/>
                <a:cs typeface="Calibri" panose="020F0502020204030204" pitchFamily="34" charset="0"/>
              </a:rPr>
              <a:t>Hotelling's</a:t>
            </a:r>
            <a:r>
              <a:rPr lang="en-US" sz="1600" dirty="0">
                <a:solidFill>
                  <a:schemeClr val="tx1"/>
                </a:solidFill>
                <a:latin typeface="Calibri" panose="020F0502020204030204" pitchFamily="34" charset="0"/>
                <a:cs typeface="Calibri" panose="020F0502020204030204" pitchFamily="34" charset="0"/>
              </a:rPr>
              <a:t> T2 test. Comparing multivariate means # between survivor and non-survivor sparrows</a:t>
            </a: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 Uses libraries "Hotelling“. # Before running library(Hotelling) make sure you have installed the package</a:t>
            </a:r>
          </a:p>
          <a:p>
            <a:pPr marL="548640" lvl="1" indent="0">
              <a:lnSpc>
                <a:spcPct val="100000"/>
              </a:lnSpc>
              <a:spcBef>
                <a:spcPts val="0"/>
              </a:spcBef>
              <a:spcAft>
                <a:spcPts val="0"/>
              </a:spcAft>
              <a:buClrTx/>
              <a:buSzPct val="100000"/>
              <a:buNone/>
            </a:pPr>
            <a:endParaRPr lang="en-US" sz="1600" dirty="0">
              <a:solidFill>
                <a:schemeClr val="tx1"/>
              </a:solidFill>
              <a:latin typeface="Calibri" panose="020F0502020204030204" pitchFamily="34" charset="0"/>
              <a:cs typeface="Calibri" panose="020F0502020204030204" pitchFamily="34" charset="0"/>
            </a:endParaRP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sparrows &lt;- read.csv("</a:t>
            </a:r>
            <a:r>
              <a:rPr lang="en-US" sz="1600" dirty="0" err="1">
                <a:solidFill>
                  <a:schemeClr val="tx1"/>
                </a:solidFill>
                <a:latin typeface="Calibri" panose="020F0502020204030204" pitchFamily="34" charset="0"/>
                <a:cs typeface="Calibri" panose="020F0502020204030204" pitchFamily="34" charset="0"/>
              </a:rPr>
              <a:t>Bumpus_sparrows.csv",header</a:t>
            </a:r>
            <a:r>
              <a:rPr lang="en-US" sz="1600" dirty="0">
                <a:solidFill>
                  <a:schemeClr val="tx1"/>
                </a:solidFill>
                <a:latin typeface="Calibri" panose="020F0502020204030204" pitchFamily="34" charset="0"/>
                <a:cs typeface="Calibri" panose="020F0502020204030204" pitchFamily="34" charset="0"/>
              </a:rPr>
              <a:t>=TRUE)</a:t>
            </a: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library(Hotelling)  </a:t>
            </a: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  </a:t>
            </a:r>
            <a:r>
              <a:rPr lang="en-US" sz="1600" dirty="0" err="1">
                <a:solidFill>
                  <a:schemeClr val="tx1"/>
                </a:solidFill>
                <a:latin typeface="Calibri" panose="020F0502020204030204" pitchFamily="34" charset="0"/>
                <a:cs typeface="Calibri" panose="020F0502020204030204" pitchFamily="34" charset="0"/>
              </a:rPr>
              <a:t>Hotelling's</a:t>
            </a:r>
            <a:r>
              <a:rPr lang="en-US" sz="1600" dirty="0">
                <a:solidFill>
                  <a:schemeClr val="tx1"/>
                </a:solidFill>
                <a:latin typeface="Calibri" panose="020F0502020204030204" pitchFamily="34" charset="0"/>
                <a:cs typeface="Calibri" panose="020F0502020204030204" pitchFamily="34" charset="0"/>
              </a:rPr>
              <a:t> test is generated through a formula. The result is a list</a:t>
            </a:r>
          </a:p>
          <a:p>
            <a:pPr marL="548640" lvl="1" indent="0">
              <a:lnSpc>
                <a:spcPct val="100000"/>
              </a:lnSpc>
              <a:spcBef>
                <a:spcPts val="0"/>
              </a:spcBef>
              <a:spcAft>
                <a:spcPts val="0"/>
              </a:spcAft>
              <a:buClrTx/>
              <a:buSzPct val="100000"/>
              <a:buNone/>
            </a:pPr>
            <a:r>
              <a:rPr lang="en-US" sz="1600" dirty="0" err="1">
                <a:solidFill>
                  <a:schemeClr val="tx1"/>
                </a:solidFill>
                <a:latin typeface="Calibri" panose="020F0502020204030204" pitchFamily="34" charset="0"/>
                <a:cs typeface="Calibri" panose="020F0502020204030204" pitchFamily="34" charset="0"/>
              </a:rPr>
              <a:t>t2testsparr</a:t>
            </a:r>
            <a:r>
              <a:rPr lang="en-US" sz="1600" dirty="0">
                <a:solidFill>
                  <a:schemeClr val="tx1"/>
                </a:solidFill>
                <a:latin typeface="Calibri" panose="020F0502020204030204" pitchFamily="34" charset="0"/>
                <a:cs typeface="Calibri" panose="020F0502020204030204" pitchFamily="34" charset="0"/>
              </a:rPr>
              <a:t> &lt;- hotelling.test(</a:t>
            </a:r>
            <a:r>
              <a:rPr lang="en-US" sz="1600" dirty="0" err="1">
                <a:solidFill>
                  <a:schemeClr val="tx1"/>
                </a:solidFill>
                <a:latin typeface="Calibri" panose="020F0502020204030204" pitchFamily="34" charset="0"/>
                <a:cs typeface="Calibri" panose="020F0502020204030204" pitchFamily="34" charset="0"/>
              </a:rPr>
              <a:t>Total_length</a:t>
            </a:r>
            <a:r>
              <a:rPr lang="en-US" sz="1600" dirty="0">
                <a:solidFill>
                  <a:schemeClr val="tx1"/>
                </a:solidFill>
                <a:latin typeface="Calibri" panose="020F0502020204030204" pitchFamily="34" charset="0"/>
                <a:cs typeface="Calibri" panose="020F0502020204030204" pitchFamily="34" charset="0"/>
              </a:rPr>
              <a:t> + </a:t>
            </a:r>
            <a:r>
              <a:rPr lang="en-US" sz="1600" dirty="0" err="1">
                <a:solidFill>
                  <a:schemeClr val="tx1"/>
                </a:solidFill>
                <a:latin typeface="Calibri" panose="020F0502020204030204" pitchFamily="34" charset="0"/>
                <a:cs typeface="Calibri" panose="020F0502020204030204" pitchFamily="34" charset="0"/>
              </a:rPr>
              <a:t>Alar_extent</a:t>
            </a:r>
            <a:r>
              <a:rPr lang="en-US" sz="1600" dirty="0">
                <a:solidFill>
                  <a:schemeClr val="tx1"/>
                </a:solidFill>
                <a:latin typeface="Calibri" panose="020F0502020204030204" pitchFamily="34" charset="0"/>
                <a:cs typeface="Calibri" panose="020F0502020204030204" pitchFamily="34" charset="0"/>
              </a:rPr>
              <a:t> + </a:t>
            </a:r>
            <a:r>
              <a:rPr lang="en-US" sz="1600" dirty="0" err="1">
                <a:solidFill>
                  <a:schemeClr val="tx1"/>
                </a:solidFill>
                <a:latin typeface="Calibri" panose="020F0502020204030204" pitchFamily="34" charset="0"/>
                <a:cs typeface="Calibri" panose="020F0502020204030204" pitchFamily="34" charset="0"/>
              </a:rPr>
              <a:t>L_beak_head</a:t>
            </a:r>
            <a:r>
              <a:rPr lang="en-US" sz="1600" dirty="0">
                <a:solidFill>
                  <a:schemeClr val="tx1"/>
                </a:solidFill>
                <a:latin typeface="Calibri" panose="020F0502020204030204" pitchFamily="34" charset="0"/>
                <a:cs typeface="Calibri" panose="020F0502020204030204" pitchFamily="34" charset="0"/>
              </a:rPr>
              <a:t> + </a:t>
            </a:r>
            <a:r>
              <a:rPr lang="en-US" sz="1600" dirty="0" err="1">
                <a:solidFill>
                  <a:schemeClr val="tx1"/>
                </a:solidFill>
                <a:latin typeface="Calibri" panose="020F0502020204030204" pitchFamily="34" charset="0"/>
                <a:cs typeface="Calibri" panose="020F0502020204030204" pitchFamily="34" charset="0"/>
              </a:rPr>
              <a:t>L_humerous</a:t>
            </a:r>
            <a:r>
              <a:rPr lang="en-US" sz="1600" dirty="0">
                <a:solidFill>
                  <a:schemeClr val="tx1"/>
                </a:solidFill>
                <a:latin typeface="Calibri" panose="020F0502020204030204" pitchFamily="34" charset="0"/>
                <a:cs typeface="Calibri" panose="020F0502020204030204" pitchFamily="34" charset="0"/>
              </a:rPr>
              <a:t> + </a:t>
            </a:r>
            <a:r>
              <a:rPr lang="en-US" sz="1600" dirty="0" err="1">
                <a:solidFill>
                  <a:schemeClr val="tx1"/>
                </a:solidFill>
                <a:latin typeface="Calibri" panose="020F0502020204030204" pitchFamily="34" charset="0"/>
                <a:cs typeface="Calibri" panose="020F0502020204030204" pitchFamily="34" charset="0"/>
              </a:rPr>
              <a:t>L_keel_sternum</a:t>
            </a:r>
            <a:r>
              <a:rPr lang="en-US" sz="1600" dirty="0">
                <a:solidFill>
                  <a:schemeClr val="tx1"/>
                </a:solidFill>
                <a:latin typeface="Calibri" panose="020F0502020204030204" pitchFamily="34" charset="0"/>
                <a:cs typeface="Calibri" panose="020F0502020204030204" pitchFamily="34" charset="0"/>
              </a:rPr>
              <a:t> ~ Survivorship, data=sparrows)</a:t>
            </a:r>
          </a:p>
          <a:p>
            <a:pPr marL="548640" lvl="1" indent="0">
              <a:lnSpc>
                <a:spcPct val="100000"/>
              </a:lnSpc>
              <a:spcBef>
                <a:spcPts val="0"/>
              </a:spcBef>
              <a:spcAft>
                <a:spcPts val="0"/>
              </a:spcAft>
              <a:buClrTx/>
              <a:buSzPct val="100000"/>
              <a:buNone/>
            </a:pPr>
            <a:endParaRPr lang="en-US" sz="1600" dirty="0">
              <a:solidFill>
                <a:schemeClr val="tx1"/>
              </a:solidFill>
              <a:latin typeface="Calibri" panose="020F0502020204030204" pitchFamily="34" charset="0"/>
              <a:cs typeface="Calibri" panose="020F0502020204030204" pitchFamily="34" charset="0"/>
            </a:endParaRP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  T2 statistic is located in the first element of the list "stat"</a:t>
            </a: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cat("T2 statistic =",t2testsparr$stat[[1]],"\n")</a:t>
            </a:r>
          </a:p>
          <a:p>
            <a:pPr marL="548640" lvl="1" indent="0">
              <a:lnSpc>
                <a:spcPct val="100000"/>
              </a:lnSpc>
              <a:spcBef>
                <a:spcPts val="0"/>
              </a:spcBef>
              <a:spcAft>
                <a:spcPts val="0"/>
              </a:spcAft>
              <a:buClrTx/>
              <a:buSzPct val="100000"/>
              <a:buNone/>
            </a:pPr>
            <a:endParaRPr lang="en-US" sz="1600" dirty="0">
              <a:solidFill>
                <a:schemeClr val="tx1"/>
              </a:solidFill>
              <a:latin typeface="Calibri" panose="020F0502020204030204" pitchFamily="34" charset="0"/>
              <a:cs typeface="Calibri" panose="020F0502020204030204" pitchFamily="34" charset="0"/>
            </a:endParaRP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 Output of the function hotelling.test is given</a:t>
            </a:r>
          </a:p>
          <a:p>
            <a:pPr marL="548640" lvl="1" indent="0">
              <a:lnSpc>
                <a:spcPct val="100000"/>
              </a:lnSpc>
              <a:spcBef>
                <a:spcPts val="0"/>
              </a:spcBef>
              <a:spcAft>
                <a:spcPts val="0"/>
              </a:spcAft>
              <a:buClrTx/>
              <a:buSzPct val="100000"/>
              <a:buNone/>
            </a:pPr>
            <a:r>
              <a:rPr lang="en-US" sz="1600" dirty="0" err="1">
                <a:solidFill>
                  <a:schemeClr val="tx1"/>
                </a:solidFill>
                <a:latin typeface="Calibri" panose="020F0502020204030204" pitchFamily="34" charset="0"/>
                <a:cs typeface="Calibri" panose="020F0502020204030204" pitchFamily="34" charset="0"/>
              </a:rPr>
              <a:t>t2testsparr</a:t>
            </a:r>
            <a:r>
              <a:rPr lang="en-US" sz="1600" dirty="0">
                <a:solidFill>
                  <a:schemeClr val="tx1"/>
                </a:solidFill>
                <a:latin typeface="Calibri" panose="020F0502020204030204" pitchFamily="34" charset="0"/>
                <a:cs typeface="Calibri" panose="020F0502020204030204" pitchFamily="34" charset="0"/>
              </a:rPr>
              <a:t> </a:t>
            </a: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detach(sparrows)</a:t>
            </a:r>
          </a:p>
          <a:p>
            <a:pPr marL="548640" lvl="1" indent="0">
              <a:lnSpc>
                <a:spcPct val="100000"/>
              </a:lnSpc>
              <a:spcBef>
                <a:spcPts val="0"/>
              </a:spcBef>
              <a:spcAft>
                <a:spcPts val="0"/>
              </a:spcAft>
              <a:buClrTx/>
              <a:buSzPct val="100000"/>
              <a:buNone/>
            </a:pPr>
            <a:endParaRPr lang="en-US" sz="1600" dirty="0">
              <a:solidFill>
                <a:schemeClr val="tx1"/>
              </a:solidFill>
              <a:latin typeface="Calibri" panose="020F0502020204030204" pitchFamily="34" charset="0"/>
              <a:cs typeface="Calibri" panose="020F0502020204030204" pitchFamily="34" charset="0"/>
            </a:endParaRP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 End of the script</a:t>
            </a:r>
          </a:p>
        </p:txBody>
      </p:sp>
    </p:spTree>
    <p:extLst>
      <p:ext uri="{BB962C8B-B14F-4D97-AF65-F5344CB8AC3E}">
        <p14:creationId xmlns:p14="http://schemas.microsoft.com/office/powerpoint/2010/main" val="22272369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Recommended Readings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53372"/>
            <a:ext cx="10058400" cy="4023360"/>
          </a:xfrm>
        </p:spPr>
        <p:txBody>
          <a:bodyPr>
            <a:noAutofit/>
          </a:bodyPr>
          <a:lstStyle/>
          <a:p>
            <a:pPr marL="400050" lvl="0" indent="-285750">
              <a:lnSpc>
                <a:spcPct val="100000"/>
              </a:lnSpc>
              <a:spcBef>
                <a:spcPts val="0"/>
              </a:spcBef>
              <a:spcAft>
                <a:spcPts val="0"/>
              </a:spcAft>
              <a:buClr>
                <a:srgbClr val="000000"/>
              </a:buClr>
              <a:buSzPts val="1800"/>
              <a:buFont typeface="Arial" panose="020B0604020202020204" pitchFamily="34" charset="0"/>
              <a:buChar char="•"/>
            </a:pPr>
            <a:r>
              <a:rPr lang="en-US" sz="1800" dirty="0">
                <a:solidFill>
                  <a:schemeClr val="tx1"/>
                </a:solidFill>
                <a:latin typeface="Calibri" panose="020F0502020204030204" pitchFamily="34" charset="0"/>
                <a:ea typeface="EB Garamond"/>
                <a:cs typeface="Calibri" panose="020F0502020204030204" pitchFamily="34" charset="0"/>
                <a:sym typeface="EB Garamond"/>
              </a:rPr>
              <a:t>Applied Multivariate Analytics. Retrieved from </a:t>
            </a:r>
            <a:r>
              <a:rPr lang="en-US" sz="1800" dirty="0">
                <a:solidFill>
                  <a:schemeClr val="tx1"/>
                </a:solidFill>
                <a:latin typeface="Calibri" panose="020F0502020204030204" pitchFamily="34" charset="0"/>
                <a:ea typeface="EB Garamond"/>
                <a:cs typeface="Calibri" panose="020F0502020204030204" pitchFamily="34" charset="0"/>
                <a:sym typeface="EB Garamond"/>
                <a:hlinkClick r:id="rId2"/>
              </a:rPr>
              <a:t>https://towardsdatascience.com/applied-multivariate-regression-faef8ddbf807</a:t>
            </a:r>
            <a:r>
              <a:rPr lang="en-US" sz="1800" dirty="0">
                <a:solidFill>
                  <a:schemeClr val="tx1"/>
                </a:solidFill>
                <a:latin typeface="Calibri" panose="020F0502020204030204" pitchFamily="34" charset="0"/>
                <a:ea typeface="EB Garamond"/>
                <a:cs typeface="Calibri" panose="020F0502020204030204" pitchFamily="34" charset="0"/>
                <a:sym typeface="EB Garamond"/>
              </a:rPr>
              <a:t>  </a:t>
            </a:r>
          </a:p>
          <a:p>
            <a:pPr marL="400050" lvl="0" indent="-285750">
              <a:lnSpc>
                <a:spcPct val="100000"/>
              </a:lnSpc>
              <a:spcBef>
                <a:spcPts val="0"/>
              </a:spcBef>
              <a:spcAft>
                <a:spcPts val="0"/>
              </a:spcAft>
              <a:buClr>
                <a:srgbClr val="000000"/>
              </a:buClr>
              <a:buSzPts val="1800"/>
              <a:buFont typeface="Arial" panose="020B0604020202020204" pitchFamily="34" charset="0"/>
              <a:buChar char="•"/>
            </a:pPr>
            <a:endParaRPr lang="en-US" sz="1800" dirty="0">
              <a:solidFill>
                <a:schemeClr val="tx1"/>
              </a:solidFill>
              <a:latin typeface="Calibri" panose="020F0502020204030204" pitchFamily="34" charset="0"/>
              <a:ea typeface="EB Garamond"/>
              <a:cs typeface="Calibri" panose="020F0502020204030204" pitchFamily="34" charset="0"/>
              <a:sym typeface="EB Garamond"/>
            </a:endParaRPr>
          </a:p>
          <a:p>
            <a:pPr marL="400050" lvl="0" indent="-285750">
              <a:lnSpc>
                <a:spcPct val="100000"/>
              </a:lnSpc>
              <a:spcBef>
                <a:spcPts val="0"/>
              </a:spcBef>
              <a:spcAft>
                <a:spcPts val="0"/>
              </a:spcAft>
              <a:buClr>
                <a:srgbClr val="000000"/>
              </a:buClr>
              <a:buSzPts val="1800"/>
              <a:buFont typeface="Arial" panose="020B0604020202020204" pitchFamily="34" charset="0"/>
              <a:buChar char="•"/>
            </a:pPr>
            <a:r>
              <a:rPr lang="en-US" sz="1800" dirty="0">
                <a:solidFill>
                  <a:schemeClr val="tx1"/>
                </a:solidFill>
                <a:latin typeface="Calibri" panose="020F0502020204030204" pitchFamily="34" charset="0"/>
                <a:ea typeface="EB Garamond"/>
                <a:cs typeface="Calibri" panose="020F0502020204030204" pitchFamily="34" charset="0"/>
                <a:sym typeface="EB Garamond"/>
              </a:rPr>
              <a:t>Multivariate ANOVA (MANOVA) Benefits and When to Use It: Retrieved from </a:t>
            </a:r>
            <a:r>
              <a:rPr lang="en-US" sz="1800" dirty="0">
                <a:solidFill>
                  <a:schemeClr val="tx1"/>
                </a:solidFill>
                <a:latin typeface="Calibri" panose="020F0502020204030204" pitchFamily="34" charset="0"/>
                <a:ea typeface="EB Garamond"/>
                <a:cs typeface="Calibri" panose="020F0502020204030204" pitchFamily="34" charset="0"/>
                <a:sym typeface="EB Garamond"/>
                <a:hlinkClick r:id="rId3"/>
              </a:rPr>
              <a:t>https://statisticsbyjim.com/anova/multivariate-anova-manova-benefits-use/</a:t>
            </a:r>
            <a:r>
              <a:rPr lang="en-US" sz="1800" dirty="0">
                <a:solidFill>
                  <a:schemeClr val="tx1"/>
                </a:solidFill>
                <a:latin typeface="Calibri" panose="020F0502020204030204" pitchFamily="34" charset="0"/>
                <a:ea typeface="EB Garamond"/>
                <a:cs typeface="Calibri" panose="020F0502020204030204" pitchFamily="34" charset="0"/>
                <a:sym typeface="EB Garamond"/>
              </a:rPr>
              <a:t> </a:t>
            </a:r>
          </a:p>
          <a:p>
            <a:pPr marL="400050" lvl="0" indent="-285750">
              <a:lnSpc>
                <a:spcPct val="100000"/>
              </a:lnSpc>
              <a:spcBef>
                <a:spcPts val="0"/>
              </a:spcBef>
              <a:spcAft>
                <a:spcPts val="0"/>
              </a:spcAft>
              <a:buClr>
                <a:srgbClr val="000000"/>
              </a:buClr>
              <a:buSzPts val="1800"/>
              <a:buFont typeface="Arial" panose="020B0604020202020204" pitchFamily="34" charset="0"/>
              <a:buChar char="•"/>
            </a:pPr>
            <a:endParaRPr lang="en-US" sz="1800" dirty="0">
              <a:solidFill>
                <a:schemeClr val="tx1"/>
              </a:solidFill>
              <a:latin typeface="Calibri" panose="020F0502020204030204" pitchFamily="34" charset="0"/>
              <a:ea typeface="EB Garamond"/>
              <a:cs typeface="Calibri" panose="020F0502020204030204" pitchFamily="34" charset="0"/>
              <a:sym typeface="EB Garamond"/>
            </a:endParaRPr>
          </a:p>
        </p:txBody>
      </p:sp>
    </p:spTree>
    <p:extLst>
      <p:ext uri="{BB962C8B-B14F-4D97-AF65-F5344CB8AC3E}">
        <p14:creationId xmlns:p14="http://schemas.microsoft.com/office/powerpoint/2010/main" val="11569235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Next Session</a:t>
            </a:r>
          </a:p>
        </p:txBody>
      </p:sp>
    </p:spTree>
    <p:extLst>
      <p:ext uri="{BB962C8B-B14F-4D97-AF65-F5344CB8AC3E}">
        <p14:creationId xmlns:p14="http://schemas.microsoft.com/office/powerpoint/2010/main" val="1867896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Variance Partitioning to identify sources of variance</a:t>
            </a:r>
          </a:p>
        </p:txBody>
      </p:sp>
      <p:sp>
        <p:nvSpPr>
          <p:cNvPr id="3" name="Content Placeholder 2"/>
          <p:cNvSpPr>
            <a:spLocks noGrp="1"/>
          </p:cNvSpPr>
          <p:nvPr>
            <p:ph idx="1"/>
          </p:nvPr>
        </p:nvSpPr>
        <p:spPr>
          <a:xfrm>
            <a:off x="1097280" y="1734900"/>
            <a:ext cx="10058400" cy="2810974"/>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cy-GB" sz="2400" dirty="0">
                <a:solidFill>
                  <a:schemeClr val="tx1"/>
                </a:solidFill>
                <a:latin typeface="Calibri" panose="020F0502020204030204" pitchFamily="34" charset="0"/>
                <a:cs typeface="Calibri" panose="020F0502020204030204" pitchFamily="34" charset="0"/>
              </a:rPr>
              <a:t>Total variance is partitioned or decomposed into two or more components</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To identify </a:t>
            </a:r>
            <a:r>
              <a:rPr lang="en-US" sz="1800" b="1" dirty="0">
                <a:solidFill>
                  <a:schemeClr val="tx1"/>
                </a:solidFill>
                <a:latin typeface="Calibri" panose="020F0502020204030204" pitchFamily="34" charset="0"/>
                <a:cs typeface="Calibri" panose="020F0502020204030204" pitchFamily="34" charset="0"/>
              </a:rPr>
              <a:t>unique contribution </a:t>
            </a:r>
            <a:r>
              <a:rPr lang="en-US" sz="1800" dirty="0">
                <a:solidFill>
                  <a:schemeClr val="tx1"/>
                </a:solidFill>
                <a:latin typeface="Calibri" panose="020F0502020204030204" pitchFamily="34" charset="0"/>
                <a:cs typeface="Calibri" panose="020F0502020204030204" pitchFamily="34" charset="0"/>
              </a:rPr>
              <a:t>of a variable in explaining variance</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To study </a:t>
            </a:r>
            <a:r>
              <a:rPr lang="en-US" sz="1800" b="1" dirty="0">
                <a:solidFill>
                  <a:schemeClr val="tx1"/>
                </a:solidFill>
                <a:latin typeface="Calibri" panose="020F0502020204030204" pitchFamily="34" charset="0"/>
                <a:cs typeface="Calibri" panose="020F0502020204030204" pitchFamily="34" charset="0"/>
              </a:rPr>
              <a:t>complex</a:t>
            </a:r>
            <a:r>
              <a:rPr lang="en-US" sz="1800" dirty="0">
                <a:solidFill>
                  <a:schemeClr val="tx1"/>
                </a:solidFill>
                <a:latin typeface="Calibri" panose="020F0502020204030204" pitchFamily="34" charset="0"/>
                <a:cs typeface="Calibri" panose="020F0502020204030204" pitchFamily="34" charset="0"/>
              </a:rPr>
              <a:t> relationships</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To detect validity of relationship in “if A then B”, e.g., “if discount then more sales”</a:t>
            </a:r>
          </a:p>
          <a:p>
            <a:pPr marL="2057057" lvl="5" indent="-365760">
              <a:lnSpc>
                <a:spcPct val="100000"/>
              </a:lnSpc>
              <a:spcBef>
                <a:spcPts val="0"/>
              </a:spcBef>
              <a:buClrTx/>
              <a:buSzPct val="80000"/>
              <a:buFont typeface="Wingdings" panose="05000000000000000000" pitchFamily="2" charset="2"/>
              <a:buChar char="§"/>
            </a:pPr>
            <a:r>
              <a:rPr lang="en-US" sz="1600" dirty="0">
                <a:solidFill>
                  <a:srgbClr val="000000"/>
                </a:solidFill>
                <a:latin typeface="Calibri" panose="020F0502020204030204" pitchFamily="34" charset="0"/>
                <a:cs typeface="Calibri" panose="020F0502020204030204" pitchFamily="34" charset="0"/>
              </a:rPr>
              <a:t>Is it the discount which is related to sales and not some other variable, e.g., distance to store, store hours, etc.? </a:t>
            </a:r>
          </a:p>
          <a:p>
            <a:pPr marL="2057057" lvl="5" indent="-365760">
              <a:lnSpc>
                <a:spcPct val="100000"/>
              </a:lnSpc>
              <a:spcBef>
                <a:spcPts val="0"/>
              </a:spcBef>
              <a:buClrTx/>
              <a:buSzPct val="80000"/>
              <a:buFont typeface="Wingdings" panose="05000000000000000000" pitchFamily="2" charset="2"/>
              <a:buChar char="§"/>
            </a:pPr>
            <a:r>
              <a:rPr lang="en-US" sz="1600" dirty="0">
                <a:solidFill>
                  <a:srgbClr val="000000"/>
                </a:solidFill>
                <a:latin typeface="Calibri" panose="020F0502020204030204" pitchFamily="34" charset="0"/>
                <a:cs typeface="Calibri" panose="020F0502020204030204" pitchFamily="34" charset="0"/>
              </a:rPr>
              <a:t>If other variables are also related to sales, then what is the importance of discount in influencing sales? </a:t>
            </a:r>
          </a:p>
        </p:txBody>
      </p:sp>
      <p:graphicFrame>
        <p:nvGraphicFramePr>
          <p:cNvPr id="5" name="Google Shape;316;p59"/>
          <p:cNvGraphicFramePr/>
          <p:nvPr>
            <p:extLst>
              <p:ext uri="{D42A27DB-BD31-4B8C-83A1-F6EECF244321}">
                <p14:modId xmlns:p14="http://schemas.microsoft.com/office/powerpoint/2010/main" val="1454750525"/>
              </p:ext>
            </p:extLst>
          </p:nvPr>
        </p:nvGraphicFramePr>
        <p:xfrm>
          <a:off x="1097280" y="4534571"/>
          <a:ext cx="2934789" cy="1659700"/>
        </p:xfrm>
        <a:graphic>
          <a:graphicData uri="http://schemas.openxmlformats.org/drawingml/2006/table">
            <a:tbl>
              <a:tblPr>
                <a:noFill/>
              </a:tblPr>
              <a:tblGrid>
                <a:gridCol w="978263">
                  <a:extLst>
                    <a:ext uri="{9D8B030D-6E8A-4147-A177-3AD203B41FA5}">
                      <a16:colId xmlns:a16="http://schemas.microsoft.com/office/drawing/2014/main" val="20000"/>
                    </a:ext>
                  </a:extLst>
                </a:gridCol>
                <a:gridCol w="978263">
                  <a:extLst>
                    <a:ext uri="{9D8B030D-6E8A-4147-A177-3AD203B41FA5}">
                      <a16:colId xmlns:a16="http://schemas.microsoft.com/office/drawing/2014/main" val="20001"/>
                    </a:ext>
                  </a:extLst>
                </a:gridCol>
                <a:gridCol w="978263">
                  <a:extLst>
                    <a:ext uri="{9D8B030D-6E8A-4147-A177-3AD203B41FA5}">
                      <a16:colId xmlns:a16="http://schemas.microsoft.com/office/drawing/2014/main" val="20002"/>
                    </a:ext>
                  </a:extLst>
                </a:gridCol>
              </a:tblGrid>
              <a:tr h="203453">
                <a:tc>
                  <a:txBody>
                    <a:bodyPr/>
                    <a:lstStyle/>
                    <a:p>
                      <a:pPr marL="0" lvl="0" indent="0" algn="ctr" rtl="0">
                        <a:lnSpc>
                          <a:spcPct val="115000"/>
                        </a:lnSpc>
                        <a:spcBef>
                          <a:spcPts val="0"/>
                        </a:spcBef>
                        <a:spcAft>
                          <a:spcPts val="0"/>
                        </a:spcAft>
                        <a:buNone/>
                      </a:pPr>
                      <a:r>
                        <a:rPr lang="en" sz="1100" b="1" dirty="0">
                          <a:latin typeface="Calibri" panose="020F0502020204030204" pitchFamily="34" charset="0"/>
                          <a:ea typeface="EB Garamond"/>
                          <a:cs typeface="Calibri" panose="020F0502020204030204" pitchFamily="34" charset="0"/>
                          <a:sym typeface="EB Garamond"/>
                        </a:rPr>
                        <a:t>Y</a:t>
                      </a:r>
                      <a:endParaRPr sz="11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b="1">
                          <a:latin typeface="Calibri" panose="020F0502020204030204" pitchFamily="34" charset="0"/>
                          <a:ea typeface="EB Garamond"/>
                          <a:cs typeface="Calibri" panose="020F0502020204030204" pitchFamily="34" charset="0"/>
                          <a:sym typeface="EB Garamond"/>
                        </a:rPr>
                        <a:t>X1</a:t>
                      </a:r>
                      <a:endParaRPr sz="1100" b="1">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b="1">
                          <a:latin typeface="Calibri" panose="020F0502020204030204" pitchFamily="34" charset="0"/>
                          <a:ea typeface="EB Garamond"/>
                          <a:cs typeface="Calibri" panose="020F0502020204030204" pitchFamily="34" charset="0"/>
                          <a:sym typeface="EB Garamond"/>
                        </a:rPr>
                        <a:t>X2</a:t>
                      </a:r>
                      <a:endParaRPr sz="1100" b="1">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190627">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100</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40</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latin typeface="Calibri" panose="020F0502020204030204" pitchFamily="34" charset="0"/>
                          <a:ea typeface="EB Garamond"/>
                          <a:cs typeface="Calibri" panose="020F0502020204030204" pitchFamily="34" charset="0"/>
                          <a:sym typeface="EB Garamond"/>
                        </a:rPr>
                        <a:t>40</a:t>
                      </a:r>
                      <a:endParaRPr sz="1100" dirty="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190627">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103</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62</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62</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190627">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155</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latin typeface="Calibri" panose="020F0502020204030204" pitchFamily="34" charset="0"/>
                          <a:ea typeface="EB Garamond"/>
                          <a:cs typeface="Calibri" panose="020F0502020204030204" pitchFamily="34" charset="0"/>
                          <a:sym typeface="EB Garamond"/>
                        </a:rPr>
                        <a:t>74</a:t>
                      </a:r>
                      <a:endParaRPr sz="1100" dirty="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74</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190627">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85</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55</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55</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190627">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70</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25</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25</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190627">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190</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95</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95</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190627">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90</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110</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latin typeface="Calibri" panose="020F0502020204030204" pitchFamily="34" charset="0"/>
                          <a:ea typeface="EB Garamond"/>
                          <a:cs typeface="Calibri" panose="020F0502020204030204" pitchFamily="34" charset="0"/>
                          <a:sym typeface="EB Garamond"/>
                        </a:rPr>
                        <a:t>110</a:t>
                      </a:r>
                      <a:endParaRPr sz="1100" dirty="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6" name="Rectangle 5"/>
          <p:cNvSpPr/>
          <p:nvPr/>
        </p:nvSpPr>
        <p:spPr>
          <a:xfrm>
            <a:off x="4032069" y="5062327"/>
            <a:ext cx="4423954" cy="307777"/>
          </a:xfrm>
          <a:prstGeom prst="rect">
            <a:avLst/>
          </a:prstGeom>
        </p:spPr>
        <p:txBody>
          <a:bodyPr wrap="square">
            <a:spAutoFit/>
          </a:bodyPr>
          <a:lstStyle/>
          <a:p>
            <a:pPr marL="571500" lvl="1">
              <a:buClr>
                <a:srgbClr val="000000"/>
              </a:buClr>
              <a:buSzPts val="1800"/>
            </a:pPr>
            <a:r>
              <a:rPr lang="en-US" sz="1400" dirty="0">
                <a:solidFill>
                  <a:srgbClr val="000000"/>
                </a:solidFill>
                <a:latin typeface="Calibri" panose="020F0502020204030204" pitchFamily="34" charset="0"/>
                <a:ea typeface="EB Garamond"/>
                <a:cs typeface="Calibri" panose="020F0502020204030204" pitchFamily="34" charset="0"/>
                <a:sym typeface="EB Garamond"/>
              </a:rPr>
              <a:t>Does x1 explain variation in y MORE than x2? </a:t>
            </a:r>
          </a:p>
        </p:txBody>
      </p:sp>
    </p:spTree>
    <p:extLst>
      <p:ext uri="{BB962C8B-B14F-4D97-AF65-F5344CB8AC3E}">
        <p14:creationId xmlns:p14="http://schemas.microsoft.com/office/powerpoint/2010/main" val="3781071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Statistical Control – </a:t>
            </a:r>
            <a:r>
              <a:rPr lang="en-US" sz="2000" spc="0" dirty="0">
                <a:solidFill>
                  <a:srgbClr val="0070C0"/>
                </a:solidFill>
                <a:latin typeface="Calibri" panose="020F0502020204030204" pitchFamily="34" charset="0"/>
                <a:cs typeface="Calibri" panose="020F0502020204030204" pitchFamily="34" charset="0"/>
              </a:rPr>
              <a:t>A key terminology in variance partitioning and modeling</a:t>
            </a: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000" dirty="0">
                <a:solidFill>
                  <a:srgbClr val="000000"/>
                </a:solidFill>
                <a:latin typeface="Calibri" panose="020F0502020204030204" pitchFamily="34" charset="0"/>
                <a:cs typeface="Calibri" panose="020F0502020204030204" pitchFamily="34" charset="0"/>
              </a:rPr>
              <a:t>Control=control of variance</a:t>
            </a: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000" dirty="0">
                <a:solidFill>
                  <a:srgbClr val="000000"/>
                </a:solidFill>
                <a:latin typeface="Calibri" panose="020F0502020204030204" pitchFamily="34" charset="0"/>
                <a:cs typeface="Calibri" panose="020F0502020204030204" pitchFamily="34" charset="0"/>
              </a:rPr>
              <a:t>Statistical and analytical methods which can </a:t>
            </a:r>
          </a:p>
          <a:p>
            <a:pPr marL="1706865" lvl="3" indent="-365760">
              <a:lnSpc>
                <a:spcPct val="100000"/>
              </a:lnSpc>
              <a:spcBef>
                <a:spcPts val="0"/>
              </a:spcBef>
              <a:buClrTx/>
              <a:buSzPct val="80000"/>
              <a:buFont typeface="Courier New" panose="02070309020205020404" pitchFamily="49" charset="0"/>
              <a:buChar char="o"/>
            </a:pPr>
            <a:r>
              <a:rPr lang="en-US" sz="1600" b="1" dirty="0">
                <a:solidFill>
                  <a:srgbClr val="000000"/>
                </a:solidFill>
                <a:latin typeface="Calibri" panose="020F0502020204030204" pitchFamily="34" charset="0"/>
                <a:cs typeface="Calibri" panose="020F0502020204030204" pitchFamily="34" charset="0"/>
              </a:rPr>
              <a:t>identify</a:t>
            </a:r>
            <a:r>
              <a:rPr lang="en-US" sz="1600" dirty="0">
                <a:solidFill>
                  <a:srgbClr val="000000"/>
                </a:solidFill>
                <a:latin typeface="Calibri" panose="020F0502020204030204" pitchFamily="34" charset="0"/>
                <a:cs typeface="Calibri" panose="020F0502020204030204" pitchFamily="34" charset="0"/>
              </a:rPr>
              <a:t> and </a:t>
            </a:r>
            <a:r>
              <a:rPr lang="en-US" sz="1600" b="1" dirty="0">
                <a:solidFill>
                  <a:srgbClr val="000000"/>
                </a:solidFill>
                <a:latin typeface="Calibri" panose="020F0502020204030204" pitchFamily="34" charset="0"/>
                <a:cs typeface="Calibri" panose="020F0502020204030204" pitchFamily="34" charset="0"/>
              </a:rPr>
              <a:t>isolate</a:t>
            </a:r>
            <a:r>
              <a:rPr lang="en-US" sz="1600" dirty="0">
                <a:solidFill>
                  <a:srgbClr val="000000"/>
                </a:solidFill>
                <a:latin typeface="Calibri" panose="020F0502020204030204" pitchFamily="34" charset="0"/>
                <a:cs typeface="Calibri" panose="020F0502020204030204" pitchFamily="34" charset="0"/>
              </a:rPr>
              <a:t> the variance in a dependent variable caused by one or more independent </a:t>
            </a:r>
          </a:p>
          <a:p>
            <a:pPr marL="1706865" lvl="3" indent="-365760">
              <a:lnSpc>
                <a:spcPct val="100000"/>
              </a:lnSpc>
              <a:spcBef>
                <a:spcPts val="0"/>
              </a:spcBef>
              <a:buClrTx/>
              <a:buSzPct val="80000"/>
              <a:buFont typeface="Courier New" panose="02070309020205020404" pitchFamily="49" charset="0"/>
              <a:buChar char="o"/>
            </a:pPr>
            <a:r>
              <a:rPr lang="en-US" sz="1600" b="1" dirty="0">
                <a:solidFill>
                  <a:srgbClr val="000000"/>
                </a:solidFill>
                <a:latin typeface="Calibri" panose="020F0502020204030204" pitchFamily="34" charset="0"/>
                <a:cs typeface="Calibri" panose="020F0502020204030204" pitchFamily="34" charset="0"/>
              </a:rPr>
              <a:t>nullify</a:t>
            </a:r>
            <a:r>
              <a:rPr lang="en-US" sz="1600" dirty="0">
                <a:solidFill>
                  <a:srgbClr val="000000"/>
                </a:solidFill>
                <a:latin typeface="Calibri" panose="020F0502020204030204" pitchFamily="34" charset="0"/>
                <a:cs typeface="Calibri" panose="020F0502020204030204" pitchFamily="34" charset="0"/>
              </a:rPr>
              <a:t> the “undesirable” variance in a dependent variable caused by one or more independent variables</a:t>
            </a: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000" dirty="0">
                <a:solidFill>
                  <a:srgbClr val="000000"/>
                </a:solidFill>
                <a:latin typeface="Calibri" panose="020F0502020204030204" pitchFamily="34" charset="0"/>
                <a:cs typeface="Calibri" panose="020F0502020204030204" pitchFamily="34" charset="0"/>
              </a:rPr>
              <a:t>Multiple linear regression is an example of “controlling” for independent variables</a:t>
            </a:r>
          </a:p>
          <a:p>
            <a:pPr marL="914400" lvl="1" indent="-365760">
              <a:lnSpc>
                <a:spcPct val="100000"/>
              </a:lnSpc>
              <a:spcBef>
                <a:spcPts val="0"/>
              </a:spcBef>
              <a:spcAft>
                <a:spcPts val="0"/>
              </a:spcAft>
              <a:buClrTx/>
              <a:buSzPct val="100000"/>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8731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Different methods of statistical control </a:t>
            </a:r>
            <a:r>
              <a:rPr lang="en-US" sz="2400" spc="0" dirty="0">
                <a:solidFill>
                  <a:srgbClr val="0070C0"/>
                </a:solidFill>
                <a:latin typeface="Calibri" panose="020F0502020204030204" pitchFamily="34" charset="0"/>
                <a:cs typeface="Calibri" panose="020F0502020204030204" pitchFamily="34" charset="0"/>
              </a:rPr>
              <a:t>(or explaining variance ) </a:t>
            </a: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000" dirty="0">
                <a:solidFill>
                  <a:srgbClr val="000000"/>
                </a:solidFill>
                <a:latin typeface="Calibri" panose="020F0502020204030204" pitchFamily="34" charset="0"/>
                <a:cs typeface="Calibri" panose="020F0502020204030204" pitchFamily="34" charset="0"/>
              </a:rPr>
              <a:t>ANOVA: Variance attributes to </a:t>
            </a:r>
            <a:r>
              <a:rPr lang="en-US" sz="2000" b="1" dirty="0">
                <a:solidFill>
                  <a:srgbClr val="000000"/>
                </a:solidFill>
                <a:latin typeface="Calibri" panose="020F0502020204030204" pitchFamily="34" charset="0"/>
                <a:cs typeface="Calibri" panose="020F0502020204030204" pitchFamily="34" charset="0"/>
              </a:rPr>
              <a:t>within</a:t>
            </a:r>
            <a:r>
              <a:rPr lang="en-US" sz="2000" dirty="0">
                <a:solidFill>
                  <a:srgbClr val="000000"/>
                </a:solidFill>
                <a:latin typeface="Calibri" panose="020F0502020204030204" pitchFamily="34" charset="0"/>
                <a:cs typeface="Calibri" panose="020F0502020204030204" pitchFamily="34" charset="0"/>
              </a:rPr>
              <a:t> and </a:t>
            </a:r>
            <a:r>
              <a:rPr lang="en-US" sz="2000" b="1" dirty="0">
                <a:solidFill>
                  <a:srgbClr val="000000"/>
                </a:solidFill>
                <a:latin typeface="Calibri" panose="020F0502020204030204" pitchFamily="34" charset="0"/>
                <a:cs typeface="Calibri" panose="020F0502020204030204" pitchFamily="34" charset="0"/>
              </a:rPr>
              <a:t>between</a:t>
            </a:r>
            <a:r>
              <a:rPr lang="en-US" sz="2000" dirty="0">
                <a:solidFill>
                  <a:srgbClr val="000000"/>
                </a:solidFill>
                <a:latin typeface="Calibri" panose="020F0502020204030204" pitchFamily="34" charset="0"/>
                <a:cs typeface="Calibri" panose="020F0502020204030204" pitchFamily="34" charset="0"/>
              </a:rPr>
              <a:t> groups</a:t>
            </a: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000" dirty="0">
                <a:solidFill>
                  <a:srgbClr val="000000"/>
                </a:solidFill>
                <a:latin typeface="Calibri" panose="020F0502020204030204" pitchFamily="34" charset="0"/>
                <a:cs typeface="Calibri" panose="020F0502020204030204" pitchFamily="34" charset="0"/>
              </a:rPr>
              <a:t>Linear Regression: Variance attributed </a:t>
            </a:r>
            <a:r>
              <a:rPr lang="en-US" sz="2000" b="1" dirty="0">
                <a:solidFill>
                  <a:srgbClr val="000000"/>
                </a:solidFill>
                <a:latin typeface="Calibri" panose="020F0502020204030204" pitchFamily="34" charset="0"/>
                <a:cs typeface="Calibri" panose="020F0502020204030204" pitchFamily="34" charset="0"/>
              </a:rPr>
              <a:t>uniquely</a:t>
            </a:r>
            <a:r>
              <a:rPr lang="en-US" sz="2000" dirty="0">
                <a:solidFill>
                  <a:srgbClr val="000000"/>
                </a:solidFill>
                <a:latin typeface="Calibri" panose="020F0502020204030204" pitchFamily="34" charset="0"/>
                <a:cs typeface="Calibri" panose="020F0502020204030204" pitchFamily="34" charset="0"/>
              </a:rPr>
              <a:t> to each independent variable (only 1 DV y)</a:t>
            </a: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000" dirty="0">
                <a:solidFill>
                  <a:srgbClr val="000000"/>
                </a:solidFill>
                <a:latin typeface="Calibri" panose="020F0502020204030204" pitchFamily="34" charset="0"/>
                <a:cs typeface="Calibri" panose="020F0502020204030204" pitchFamily="34" charset="0"/>
              </a:rPr>
              <a:t>Multivariate Regression: Variance attributed </a:t>
            </a:r>
            <a:r>
              <a:rPr lang="en-US" sz="2000" b="1" dirty="0">
                <a:solidFill>
                  <a:srgbClr val="000000"/>
                </a:solidFill>
                <a:latin typeface="Calibri" panose="020F0502020204030204" pitchFamily="34" charset="0"/>
                <a:cs typeface="Calibri" panose="020F0502020204030204" pitchFamily="34" charset="0"/>
              </a:rPr>
              <a:t>uniquely</a:t>
            </a:r>
            <a:r>
              <a:rPr lang="en-US" sz="2000" dirty="0">
                <a:solidFill>
                  <a:srgbClr val="000000"/>
                </a:solidFill>
                <a:latin typeface="Calibri" panose="020F0502020204030204" pitchFamily="34" charset="0"/>
                <a:cs typeface="Calibri" panose="020F0502020204030204" pitchFamily="34" charset="0"/>
              </a:rPr>
              <a:t> to each independent variable (&gt; 1 </a:t>
            </a:r>
            <a:r>
              <a:rPr lang="en-US" sz="2000" dirty="0" err="1">
                <a:solidFill>
                  <a:srgbClr val="000000"/>
                </a:solidFill>
                <a:latin typeface="Calibri" panose="020F0502020204030204" pitchFamily="34" charset="0"/>
                <a:cs typeface="Calibri" panose="020F0502020204030204" pitchFamily="34" charset="0"/>
              </a:rPr>
              <a:t>DVs</a:t>
            </a:r>
            <a:r>
              <a:rPr lang="en-US" sz="2000" dirty="0">
                <a:solidFill>
                  <a:srgbClr val="000000"/>
                </a:solidFill>
                <a:latin typeface="Calibri" panose="020F0502020204030204" pitchFamily="34" charset="0"/>
                <a:cs typeface="Calibri" panose="020F0502020204030204" pitchFamily="34" charset="0"/>
              </a:rPr>
              <a:t> y)</a:t>
            </a: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000" dirty="0">
                <a:solidFill>
                  <a:srgbClr val="000000"/>
                </a:solidFill>
                <a:latin typeface="Calibri" panose="020F0502020204030204" pitchFamily="34" charset="0"/>
                <a:cs typeface="Calibri" panose="020F0502020204030204" pitchFamily="34" charset="0"/>
              </a:rPr>
              <a:t>Clustering: Variance </a:t>
            </a:r>
            <a:r>
              <a:rPr lang="en-US" sz="2000" b="1" dirty="0">
                <a:solidFill>
                  <a:srgbClr val="000000"/>
                </a:solidFill>
                <a:latin typeface="Calibri" panose="020F0502020204030204" pitchFamily="34" charset="0"/>
                <a:cs typeface="Calibri" panose="020F0502020204030204" pitchFamily="34" charset="0"/>
              </a:rPr>
              <a:t>within</a:t>
            </a:r>
            <a:r>
              <a:rPr lang="en-US" sz="2000" dirty="0">
                <a:solidFill>
                  <a:srgbClr val="000000"/>
                </a:solidFill>
                <a:latin typeface="Calibri" panose="020F0502020204030204" pitchFamily="34" charset="0"/>
                <a:cs typeface="Calibri" panose="020F0502020204030204" pitchFamily="34" charset="0"/>
              </a:rPr>
              <a:t> the cluster vs Variance </a:t>
            </a:r>
            <a:r>
              <a:rPr lang="en-US" sz="2000" b="1" dirty="0">
                <a:solidFill>
                  <a:srgbClr val="000000"/>
                </a:solidFill>
                <a:latin typeface="Calibri" panose="020F0502020204030204" pitchFamily="34" charset="0"/>
                <a:cs typeface="Calibri" panose="020F0502020204030204" pitchFamily="34" charset="0"/>
              </a:rPr>
              <a:t>between</a:t>
            </a:r>
            <a:r>
              <a:rPr lang="en-US" sz="2000" dirty="0">
                <a:solidFill>
                  <a:srgbClr val="000000"/>
                </a:solidFill>
                <a:latin typeface="Calibri" panose="020F0502020204030204" pitchFamily="34" charset="0"/>
                <a:cs typeface="Calibri" panose="020F0502020204030204" pitchFamily="34" charset="0"/>
              </a:rPr>
              <a:t> clusters</a:t>
            </a: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000" dirty="0">
                <a:solidFill>
                  <a:srgbClr val="000000"/>
                </a:solidFill>
                <a:latin typeface="Calibri" panose="020F0502020204030204" pitchFamily="34" charset="0"/>
                <a:cs typeface="Calibri" panose="020F0502020204030204" pitchFamily="34" charset="0"/>
              </a:rPr>
              <a:t>Factor Analysis: Variance captured and explained by lower dimension data</a:t>
            </a: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000" dirty="0">
                <a:solidFill>
                  <a:srgbClr val="000000"/>
                </a:solidFill>
                <a:latin typeface="Calibri" panose="020F0502020204030204" pitchFamily="34" charset="0"/>
                <a:cs typeface="Calibri" panose="020F0502020204030204" pitchFamily="34" charset="0"/>
              </a:rPr>
              <a:t>And many more</a:t>
            </a:r>
          </a:p>
        </p:txBody>
      </p:sp>
    </p:spTree>
    <p:extLst>
      <p:ext uri="{BB962C8B-B14F-4D97-AF65-F5344CB8AC3E}">
        <p14:creationId xmlns:p14="http://schemas.microsoft.com/office/powerpoint/2010/main" val="5701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Example – ANOVA (where the variance is coming from?)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734900"/>
                <a:ext cx="10058400" cy="4570106"/>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rPr>
                  <a:t>Three stores, (A, B, C); variable of interest = customer satisfaction (CS)</a:t>
                </a:r>
              </a:p>
              <a:p>
                <a:pPr marL="1706865" lvl="3" indent="-365760">
                  <a:lnSpc>
                    <a:spcPct val="100000"/>
                  </a:lnSpc>
                  <a:spcBef>
                    <a:spcPts val="0"/>
                  </a:spcBef>
                  <a:buClrTx/>
                  <a:buSzPct val="80000"/>
                  <a:buFont typeface="Courier New" panose="02070309020205020404" pitchFamily="49" charset="0"/>
                  <a:buChar char="o"/>
                </a:pPr>
                <a:r>
                  <a:rPr lang="en-US" sz="1600" dirty="0">
                    <a:solidFill>
                      <a:srgbClr val="000000"/>
                    </a:solidFill>
                    <a:latin typeface="Calibri" panose="020F0502020204030204" pitchFamily="34" charset="0"/>
                    <a:cs typeface="Calibri" panose="020F0502020204030204" pitchFamily="34" charset="0"/>
                  </a:rPr>
                  <a:t>Understanding and Predicting CS based on the store and store characteristics</a:t>
                </a:r>
              </a:p>
              <a:p>
                <a:pPr marL="1706865" lvl="3" indent="-365760">
                  <a:lnSpc>
                    <a:spcPct val="100000"/>
                  </a:lnSpc>
                  <a:spcBef>
                    <a:spcPts val="0"/>
                  </a:spcBef>
                  <a:buClrTx/>
                  <a:buSzPct val="80000"/>
                  <a:buFont typeface="Courier New" panose="02070309020205020404" pitchFamily="49" charset="0"/>
                  <a:buChar char="o"/>
                </a:pPr>
                <a:r>
                  <a:rPr lang="en-US" sz="1600" dirty="0">
                    <a:solidFill>
                      <a:srgbClr val="000000"/>
                    </a:solidFill>
                    <a:latin typeface="Calibri" panose="020F0502020204030204" pitchFamily="34" charset="0"/>
                    <a:cs typeface="Calibri" panose="020F0502020204030204" pitchFamily="34" charset="0"/>
                  </a:rPr>
                  <a:t>Hypothesis: Are there </a:t>
                </a:r>
                <a:r>
                  <a:rPr lang="en-US" sz="1600" b="1" dirty="0">
                    <a:solidFill>
                      <a:srgbClr val="000000"/>
                    </a:solidFill>
                    <a:latin typeface="Calibri" panose="020F0502020204030204" pitchFamily="34" charset="0"/>
                    <a:cs typeface="Calibri" panose="020F0502020204030204" pitchFamily="34" charset="0"/>
                  </a:rPr>
                  <a:t>mean differences </a:t>
                </a:r>
                <a:r>
                  <a:rPr lang="en-US" sz="1600" dirty="0">
                    <a:solidFill>
                      <a:srgbClr val="000000"/>
                    </a:solidFill>
                    <a:latin typeface="Calibri" panose="020F0502020204030204" pitchFamily="34" charset="0"/>
                    <a:cs typeface="Calibri" panose="020F0502020204030204" pitchFamily="34" charset="0"/>
                  </a:rPr>
                  <a:t>in CS across three stores</a:t>
                </a:r>
              </a:p>
              <a:p>
                <a:pPr marL="1608560" lvl="8" indent="0">
                  <a:lnSpc>
                    <a:spcPct val="100000"/>
                  </a:lnSpc>
                  <a:spcBef>
                    <a:spcPts val="0"/>
                  </a:spcBef>
                  <a:spcAft>
                    <a:spcPts val="0"/>
                  </a:spcAft>
                  <a:buClrTx/>
                  <a:buNone/>
                  <a:defRPr/>
                </a:pPr>
                <a:r>
                  <a:rPr lang="en" sz="1800" dirty="0">
                    <a:solidFill>
                      <a:schemeClr val="tx1"/>
                    </a:solidFill>
                    <a:latin typeface="Calibri" panose="020F0502020204030204" pitchFamily="34" charset="0"/>
                    <a:ea typeface="EB Garamond"/>
                    <a:cs typeface="Calibri" panose="020F0502020204030204" pitchFamily="34" charset="0"/>
                    <a:sym typeface="EB Garamond"/>
                  </a:rPr>
                  <a:t>		</a:t>
                </a:r>
                <a:r>
                  <a:rPr lang="en" dirty="0">
                    <a:solidFill>
                      <a:schemeClr val="tx1"/>
                    </a:solidFill>
                    <a:latin typeface="Calibri" panose="020F0502020204030204" pitchFamily="34" charset="0"/>
                    <a:ea typeface="EB Garamond"/>
                    <a:cs typeface="Calibri" panose="020F0502020204030204" pitchFamily="34" charset="0"/>
                    <a:sym typeface="EB Garamond"/>
                  </a:rPr>
                  <a:t>H</a:t>
                </a:r>
                <a:r>
                  <a:rPr lang="en" baseline="-25000" dirty="0">
                    <a:solidFill>
                      <a:schemeClr val="tx1"/>
                    </a:solidFill>
                    <a:latin typeface="Calibri" panose="020F0502020204030204" pitchFamily="34" charset="0"/>
                    <a:ea typeface="EB Garamond"/>
                    <a:cs typeface="Calibri" panose="020F0502020204030204" pitchFamily="34" charset="0"/>
                    <a:sym typeface="EB Garamond"/>
                  </a:rPr>
                  <a:t>0</a:t>
                </a:r>
                <a:r>
                  <a:rPr lang="en" dirty="0">
                    <a:solidFill>
                      <a:schemeClr val="tx1"/>
                    </a:solidFill>
                    <a:latin typeface="Calibri" panose="020F0502020204030204" pitchFamily="34" charset="0"/>
                    <a:ea typeface="EB Garamond"/>
                    <a:cs typeface="Calibri" panose="020F0502020204030204" pitchFamily="34" charset="0"/>
                    <a:sym typeface="EB Garamond"/>
                  </a:rPr>
                  <a:t>: µ</a:t>
                </a:r>
                <a:r>
                  <a:rPr lang="en" baseline="-25000" dirty="0">
                    <a:solidFill>
                      <a:schemeClr val="tx1"/>
                    </a:solidFill>
                    <a:latin typeface="Calibri" panose="020F0502020204030204" pitchFamily="34" charset="0"/>
                    <a:ea typeface="EB Garamond"/>
                    <a:cs typeface="Calibri" panose="020F0502020204030204" pitchFamily="34" charset="0"/>
                    <a:sym typeface="EB Garamond"/>
                  </a:rPr>
                  <a:t>A</a:t>
                </a:r>
                <a:r>
                  <a:rPr lang="en" dirty="0">
                    <a:solidFill>
                      <a:schemeClr val="tx1"/>
                    </a:solidFill>
                    <a:latin typeface="Calibri" panose="020F0502020204030204" pitchFamily="34" charset="0"/>
                    <a:ea typeface="EB Garamond"/>
                    <a:cs typeface="Calibri" panose="020F0502020204030204" pitchFamily="34" charset="0"/>
                    <a:sym typeface="EB Garamond"/>
                  </a:rPr>
                  <a:t>=µ</a:t>
                </a:r>
                <a:r>
                  <a:rPr lang="en" baseline="-25000" dirty="0">
                    <a:solidFill>
                      <a:schemeClr val="tx1"/>
                    </a:solidFill>
                    <a:latin typeface="Calibri" panose="020F0502020204030204" pitchFamily="34" charset="0"/>
                    <a:ea typeface="EB Garamond"/>
                    <a:cs typeface="Calibri" panose="020F0502020204030204" pitchFamily="34" charset="0"/>
                    <a:sym typeface="EB Garamond"/>
                  </a:rPr>
                  <a:t>B</a:t>
                </a:r>
                <a:r>
                  <a:rPr lang="en" dirty="0">
                    <a:solidFill>
                      <a:schemeClr val="tx1"/>
                    </a:solidFill>
                    <a:latin typeface="Calibri" panose="020F0502020204030204" pitchFamily="34" charset="0"/>
                    <a:ea typeface="EB Garamond"/>
                    <a:cs typeface="Calibri" panose="020F0502020204030204" pitchFamily="34" charset="0"/>
                    <a:sym typeface="EB Garamond"/>
                  </a:rPr>
                  <a:t>=µ</a:t>
                </a:r>
                <a:r>
                  <a:rPr lang="en" baseline="-25000" dirty="0">
                    <a:solidFill>
                      <a:schemeClr val="tx1"/>
                    </a:solidFill>
                    <a:latin typeface="Calibri" panose="020F0502020204030204" pitchFamily="34" charset="0"/>
                    <a:ea typeface="EB Garamond"/>
                    <a:cs typeface="Calibri" panose="020F0502020204030204" pitchFamily="34" charset="0"/>
                    <a:sym typeface="EB Garamond"/>
                  </a:rPr>
                  <a:t>C,</a:t>
                </a:r>
                <a:r>
                  <a:rPr lang="en" dirty="0">
                    <a:solidFill>
                      <a:schemeClr val="tx1"/>
                    </a:solidFill>
                    <a:latin typeface="Calibri" panose="020F0502020204030204" pitchFamily="34" charset="0"/>
                    <a:ea typeface="EB Garamond"/>
                    <a:cs typeface="Calibri" panose="020F0502020204030204" pitchFamily="34" charset="0"/>
                    <a:sym typeface="EB Garamond"/>
                  </a:rPr>
                  <a:t>  	H</a:t>
                </a:r>
                <a:r>
                  <a:rPr lang="en" baseline="-25000" dirty="0">
                    <a:solidFill>
                      <a:schemeClr val="tx1"/>
                    </a:solidFill>
                    <a:latin typeface="Calibri" panose="020F0502020204030204" pitchFamily="34" charset="0"/>
                    <a:ea typeface="EB Garamond"/>
                    <a:cs typeface="Calibri" panose="020F0502020204030204" pitchFamily="34" charset="0"/>
                    <a:sym typeface="EB Garamond"/>
                  </a:rPr>
                  <a:t>1</a:t>
                </a:r>
                <a:r>
                  <a:rPr lang="en" dirty="0">
                    <a:solidFill>
                      <a:schemeClr val="tx1"/>
                    </a:solidFill>
                    <a:latin typeface="Calibri" panose="020F0502020204030204" pitchFamily="34" charset="0"/>
                    <a:ea typeface="EB Garamond"/>
                    <a:cs typeface="Calibri" panose="020F0502020204030204" pitchFamily="34" charset="0"/>
                    <a:sym typeface="EB Garamond"/>
                  </a:rPr>
                  <a:t>: ~H</a:t>
                </a:r>
                <a:r>
                  <a:rPr lang="en" baseline="-25000" dirty="0">
                    <a:solidFill>
                      <a:schemeClr val="tx1"/>
                    </a:solidFill>
                    <a:latin typeface="Calibri" panose="020F0502020204030204" pitchFamily="34" charset="0"/>
                    <a:ea typeface="EB Garamond"/>
                    <a:cs typeface="Calibri" panose="020F0502020204030204" pitchFamily="34" charset="0"/>
                    <a:sym typeface="EB Garamond"/>
                  </a:rPr>
                  <a:t>0</a:t>
                </a:r>
              </a:p>
              <a:p>
                <a:pPr marL="1608560" lvl="8" indent="0">
                  <a:lnSpc>
                    <a:spcPct val="100000"/>
                  </a:lnSpc>
                  <a:spcBef>
                    <a:spcPts val="0"/>
                  </a:spcBef>
                  <a:spcAft>
                    <a:spcPts val="0"/>
                  </a:spcAft>
                  <a:buClrTx/>
                  <a:buNone/>
                  <a:defRPr/>
                </a:pPr>
                <a:endParaRPr lang="en" baseline="-25000" dirty="0">
                  <a:solidFill>
                    <a:schemeClr val="tx1"/>
                  </a:solidFill>
                  <a:latin typeface="Calibri" panose="020F0502020204030204" pitchFamily="34" charset="0"/>
                  <a:ea typeface="EB Garamond"/>
                  <a:cs typeface="Calibri" panose="020F0502020204030204" pitchFamily="34" charset="0"/>
                  <a:sym typeface="EB Garamond"/>
                </a:endParaRPr>
              </a:p>
              <a:p>
                <a:pPr marL="1706865" lvl="3" indent="-365760">
                  <a:lnSpc>
                    <a:spcPct val="100000"/>
                  </a:lnSpc>
                  <a:spcBef>
                    <a:spcPts val="0"/>
                  </a:spcBef>
                  <a:buClrTx/>
                  <a:buSzPct val="80000"/>
                  <a:buFont typeface="Courier New" panose="02070309020205020404" pitchFamily="49" charset="0"/>
                  <a:buChar char="o"/>
                  <a:defRPr/>
                </a:pPr>
                <a:r>
                  <a:rPr lang="en" sz="1200" dirty="0">
                    <a:solidFill>
                      <a:schemeClr val="tx1"/>
                    </a:solidFill>
                    <a:latin typeface="Calibri" panose="020F0502020204030204" pitchFamily="34" charset="0"/>
                    <a:ea typeface="EB Garamond"/>
                    <a:cs typeface="Calibri" panose="020F0502020204030204" pitchFamily="34" charset="0"/>
                    <a:sym typeface="EB Garamond"/>
                  </a:rPr>
                  <a:t>X</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iA, </a:t>
                </a:r>
                <a:r>
                  <a:rPr lang="en" sz="1200" dirty="0">
                    <a:solidFill>
                      <a:schemeClr val="tx1"/>
                    </a:solidFill>
                    <a:latin typeface="Calibri" panose="020F0502020204030204" pitchFamily="34" charset="0"/>
                    <a:ea typeface="EB Garamond"/>
                    <a:cs typeface="Calibri" panose="020F0502020204030204" pitchFamily="34" charset="0"/>
                    <a:sym typeface="EB Garamond"/>
                  </a:rPr>
                  <a:t>X</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iB, </a:t>
                </a:r>
                <a:r>
                  <a:rPr lang="en" sz="1200" dirty="0">
                    <a:solidFill>
                      <a:schemeClr val="tx1"/>
                    </a:solidFill>
                    <a:latin typeface="Calibri" panose="020F0502020204030204" pitchFamily="34" charset="0"/>
                    <a:ea typeface="EB Garamond"/>
                    <a:cs typeface="Calibri" panose="020F0502020204030204" pitchFamily="34" charset="0"/>
                    <a:sym typeface="EB Garamond"/>
                  </a:rPr>
                  <a:t>X</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iC</a:t>
                </a:r>
                <a:r>
                  <a:rPr lang="en" sz="1200" dirty="0">
                    <a:solidFill>
                      <a:schemeClr val="tx1"/>
                    </a:solidFill>
                    <a:latin typeface="Calibri" panose="020F0502020204030204" pitchFamily="34" charset="0"/>
                    <a:ea typeface="EB Garamond"/>
                    <a:cs typeface="Calibri" panose="020F0502020204030204" pitchFamily="34" charset="0"/>
                    <a:sym typeface="EB Garamond"/>
                  </a:rPr>
                  <a:t> = i</a:t>
                </a:r>
                <a:r>
                  <a:rPr lang="en" sz="1200" baseline="30000" dirty="0">
                    <a:solidFill>
                      <a:schemeClr val="tx1"/>
                    </a:solidFill>
                    <a:latin typeface="Calibri" panose="020F0502020204030204" pitchFamily="34" charset="0"/>
                    <a:ea typeface="EB Garamond"/>
                    <a:cs typeface="Calibri" panose="020F0502020204030204" pitchFamily="34" charset="0"/>
                    <a:sym typeface="EB Garamond"/>
                  </a:rPr>
                  <a:t>th</a:t>
                </a:r>
                <a:r>
                  <a:rPr lang="en" sz="1200" dirty="0">
                    <a:solidFill>
                      <a:schemeClr val="tx1"/>
                    </a:solidFill>
                    <a:latin typeface="Calibri" panose="020F0502020204030204" pitchFamily="34" charset="0"/>
                    <a:ea typeface="EB Garamond"/>
                    <a:cs typeface="Calibri" panose="020F0502020204030204" pitchFamily="34" charset="0"/>
                    <a:sym typeface="EB Garamond"/>
                  </a:rPr>
                  <a:t> observation in store, i=1 to n (n=1000)</a:t>
                </a:r>
              </a:p>
              <a:p>
                <a:pPr marL="1706865" lvl="3" indent="-365760">
                  <a:lnSpc>
                    <a:spcPct val="100000"/>
                  </a:lnSpc>
                  <a:spcBef>
                    <a:spcPts val="0"/>
                  </a:spcBef>
                  <a:buClrTx/>
                  <a:buSzPct val="80000"/>
                  <a:buFont typeface="Courier New" panose="02070309020205020404" pitchFamily="49" charset="0"/>
                  <a:buChar char="o"/>
                  <a:defRPr/>
                </a:pPr>
                <a:r>
                  <a:rPr lang="en" sz="1200" dirty="0">
                    <a:solidFill>
                      <a:schemeClr val="tx1"/>
                    </a:solidFill>
                    <a:latin typeface="Calibri" panose="020F0502020204030204" pitchFamily="34" charset="0"/>
                    <a:ea typeface="EB Garamond"/>
                    <a:cs typeface="Calibri" panose="020F0502020204030204" pitchFamily="34" charset="0"/>
                    <a:sym typeface="EB Garamond"/>
                  </a:rPr>
                  <a:t>X</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iA</a:t>
                </a:r>
                <a:r>
                  <a:rPr lang="en" sz="1200" dirty="0">
                    <a:solidFill>
                      <a:schemeClr val="tx1"/>
                    </a:solidFill>
                    <a:latin typeface="Calibri" panose="020F0502020204030204" pitchFamily="34" charset="0"/>
                    <a:ea typeface="EB Garamond"/>
                    <a:cs typeface="Calibri" panose="020F0502020204030204" pitchFamily="34" charset="0"/>
                    <a:sym typeface="EB Garamond"/>
                  </a:rPr>
                  <a:t> = µ +(µ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A</a:t>
                </a:r>
                <a:r>
                  <a:rPr lang="en" sz="1200" dirty="0">
                    <a:solidFill>
                      <a:schemeClr val="tx1"/>
                    </a:solidFill>
                    <a:latin typeface="Calibri" panose="020F0502020204030204" pitchFamily="34" charset="0"/>
                    <a:ea typeface="EB Garamond"/>
                    <a:cs typeface="Calibri" panose="020F0502020204030204" pitchFamily="34" charset="0"/>
                    <a:sym typeface="EB Garamond"/>
                  </a:rPr>
                  <a:t> - µ) + (X</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iA</a:t>
                </a:r>
                <a:r>
                  <a:rPr lang="en" sz="1200" dirty="0">
                    <a:solidFill>
                      <a:schemeClr val="tx1"/>
                    </a:solidFill>
                    <a:latin typeface="Calibri" panose="020F0502020204030204" pitchFamily="34" charset="0"/>
                    <a:ea typeface="EB Garamond"/>
                    <a:cs typeface="Calibri" panose="020F0502020204030204" pitchFamily="34" charset="0"/>
                    <a:sym typeface="EB Garamond"/>
                  </a:rPr>
                  <a:t> - 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A</a:t>
                </a:r>
                <a:r>
                  <a:rPr lang="en" sz="1200" dirty="0">
                    <a:solidFill>
                      <a:schemeClr val="tx1"/>
                    </a:solidFill>
                    <a:latin typeface="Calibri" panose="020F0502020204030204" pitchFamily="34" charset="0"/>
                    <a:ea typeface="EB Garamond"/>
                    <a:cs typeface="Calibri" panose="020F0502020204030204" pitchFamily="34" charset="0"/>
                    <a:sym typeface="EB Garamond"/>
                  </a:rPr>
                  <a:t>)	Population (µ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 </a:t>
                </a:r>
                <a:r>
                  <a:rPr lang="en" sz="1200" dirty="0">
                    <a:solidFill>
                      <a:schemeClr val="tx1"/>
                    </a:solidFill>
                    <a:latin typeface="Calibri" panose="020F0502020204030204" pitchFamily="34" charset="0"/>
                    <a:ea typeface="EB Garamond"/>
                    <a:cs typeface="Calibri" panose="020F0502020204030204" pitchFamily="34" charset="0"/>
                    <a:sym typeface="EB Garamond"/>
                  </a:rPr>
                  <a:t>=grand mean)</a:t>
                </a:r>
              </a:p>
              <a:p>
                <a:pPr marL="1706865" lvl="3" indent="-365760">
                  <a:lnSpc>
                    <a:spcPct val="100000"/>
                  </a:lnSpc>
                  <a:spcBef>
                    <a:spcPts val="0"/>
                  </a:spcBef>
                  <a:buClrTx/>
                  <a:buSzPct val="80000"/>
                  <a:buFont typeface="Courier New" panose="02070309020205020404" pitchFamily="49" charset="0"/>
                  <a:buChar char="o"/>
                  <a:defRPr/>
                </a:pPr>
                <a:r>
                  <a:rPr lang="en" sz="1200" dirty="0">
                    <a:solidFill>
                      <a:schemeClr val="tx1"/>
                    </a:solidFill>
                    <a:latin typeface="Calibri" panose="020F0502020204030204" pitchFamily="34" charset="0"/>
                    <a:ea typeface="EB Garamond"/>
                    <a:cs typeface="Calibri" panose="020F0502020204030204" pitchFamily="34" charset="0"/>
                    <a:sym typeface="EB Garamond"/>
                  </a:rPr>
                  <a:t>X</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iA </a:t>
                </a:r>
                <a:r>
                  <a:rPr lang="en-US" sz="1200" dirty="0">
                    <a:solidFill>
                      <a:schemeClr val="tx1"/>
                    </a:solidFill>
                    <a:latin typeface="Calibri" panose="020F0502020204030204" pitchFamily="34" charset="0"/>
                    <a:ea typeface="EB Garamond"/>
                    <a:cs typeface="Calibri" panose="020F0502020204030204" pitchFamily="34" charset="0"/>
                    <a:sym typeface="EB Garamond"/>
                  </a:rPr>
                  <a:t>= X</a:t>
                </a:r>
                <a:r>
                  <a:rPr lang="en-US" sz="1200" baseline="30000" dirty="0">
                    <a:solidFill>
                      <a:schemeClr val="tx1"/>
                    </a:solidFill>
                    <a:latin typeface="Calibri" panose="020F0502020204030204" pitchFamily="34" charset="0"/>
                    <a:ea typeface="EB Garamond"/>
                    <a:cs typeface="Calibri" panose="020F0502020204030204" pitchFamily="34" charset="0"/>
                    <a:sym typeface="EB Garamond"/>
                  </a:rPr>
                  <a:t>A</a:t>
                </a:r>
                <a:r>
                  <a:rPr lang="en" sz="1200" dirty="0">
                    <a:solidFill>
                      <a:schemeClr val="tx1"/>
                    </a:solidFill>
                    <a:latin typeface="Calibri" panose="020F0502020204030204" pitchFamily="34" charset="0"/>
                    <a:ea typeface="EB Garamond"/>
                    <a:cs typeface="Calibri" panose="020F0502020204030204" pitchFamily="34" charset="0"/>
                    <a:sym typeface="EB Garamond"/>
                  </a:rPr>
                  <a:t> +(</a:t>
                </a:r>
                <a:r>
                  <a:rPr lang="en-US" sz="1200" dirty="0">
                    <a:solidFill>
                      <a:schemeClr val="tx1"/>
                    </a:solidFill>
                    <a:latin typeface="Calibri" panose="020F0502020204030204" pitchFamily="34" charset="0"/>
                    <a:ea typeface="EB Garamond"/>
                    <a:cs typeface="Calibri" panose="020F0502020204030204" pitchFamily="34" charset="0"/>
                    <a:sym typeface="EB Garamond"/>
                  </a:rPr>
                  <a:t>X</a:t>
                </a:r>
                <a:r>
                  <a:rPr lang="en-US" sz="1200" baseline="30000" dirty="0">
                    <a:solidFill>
                      <a:schemeClr val="tx1"/>
                    </a:solidFill>
                    <a:latin typeface="Calibri" panose="020F0502020204030204" pitchFamily="34" charset="0"/>
                    <a:ea typeface="EB Garamond"/>
                    <a:cs typeface="Calibri" panose="020F0502020204030204" pitchFamily="34" charset="0"/>
                    <a:sym typeface="EB Garamond"/>
                  </a:rPr>
                  <a:t>A</a:t>
                </a:r>
                <a:r>
                  <a:rPr lang="en" sz="1200" dirty="0">
                    <a:solidFill>
                      <a:schemeClr val="tx1"/>
                    </a:solidFill>
                    <a:latin typeface="Calibri" panose="020F0502020204030204" pitchFamily="34" charset="0"/>
                    <a:ea typeface="EB Garamond"/>
                    <a:cs typeface="Calibri" panose="020F0502020204030204" pitchFamily="34" charset="0"/>
                    <a:sym typeface="EB Garamond"/>
                  </a:rPr>
                  <a:t> - X) + (X</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iA</a:t>
                </a:r>
                <a:r>
                  <a:rPr lang="en" sz="1200" dirty="0">
                    <a:solidFill>
                      <a:schemeClr val="tx1"/>
                    </a:solidFill>
                    <a:latin typeface="Calibri" panose="020F0502020204030204" pitchFamily="34" charset="0"/>
                    <a:ea typeface="EB Garamond"/>
                    <a:cs typeface="Calibri" panose="020F0502020204030204" pitchFamily="34" charset="0"/>
                    <a:sym typeface="EB Garamond"/>
                  </a:rPr>
                  <a:t> - </a:t>
                </a:r>
                <a:r>
                  <a:rPr lang="en-US" sz="1200" dirty="0">
                    <a:solidFill>
                      <a:schemeClr val="tx1"/>
                    </a:solidFill>
                    <a:latin typeface="Calibri" panose="020F0502020204030204" pitchFamily="34" charset="0"/>
                    <a:ea typeface="EB Garamond"/>
                    <a:cs typeface="Calibri" panose="020F0502020204030204" pitchFamily="34" charset="0"/>
                    <a:sym typeface="EB Garamond"/>
                  </a:rPr>
                  <a:t>X</a:t>
                </a:r>
                <a:r>
                  <a:rPr lang="en-US" sz="1200" baseline="30000" dirty="0">
                    <a:solidFill>
                      <a:schemeClr val="tx1"/>
                    </a:solidFill>
                    <a:latin typeface="Calibri" panose="020F0502020204030204" pitchFamily="34" charset="0"/>
                    <a:ea typeface="EB Garamond"/>
                    <a:cs typeface="Calibri" panose="020F0502020204030204" pitchFamily="34" charset="0"/>
                    <a:sym typeface="EB Garamond"/>
                  </a:rPr>
                  <a:t>A</a:t>
                </a:r>
                <a:r>
                  <a:rPr lang="en" sz="1200" dirty="0">
                    <a:solidFill>
                      <a:schemeClr val="tx1"/>
                    </a:solidFill>
                    <a:latin typeface="Calibri" panose="020F0502020204030204" pitchFamily="34" charset="0"/>
                    <a:ea typeface="EB Garamond"/>
                    <a:cs typeface="Calibri" panose="020F0502020204030204" pitchFamily="34" charset="0"/>
                    <a:sym typeface="EB Garamond"/>
                  </a:rPr>
                  <a:t>) 	Sample ( </a:t>
                </a:r>
                <a:r>
                  <a:rPr lang="en-US" sz="1200" dirty="0">
                    <a:solidFill>
                      <a:schemeClr val="tx1"/>
                    </a:solidFill>
                    <a:latin typeface="Calibri" panose="020F0502020204030204" pitchFamily="34" charset="0"/>
                    <a:ea typeface="EB Garamond"/>
                    <a:cs typeface="Calibri" panose="020F0502020204030204" pitchFamily="34" charset="0"/>
                    <a:sym typeface="EB Garamond"/>
                  </a:rPr>
                  <a:t>X</a:t>
                </a:r>
                <a:r>
                  <a:rPr lang="en-US" sz="1200" baseline="30000" dirty="0">
                    <a:solidFill>
                      <a:schemeClr val="tx1"/>
                    </a:solidFill>
                    <a:latin typeface="Calibri" panose="020F0502020204030204" pitchFamily="34" charset="0"/>
                    <a:ea typeface="EB Garamond"/>
                    <a:cs typeface="Calibri" panose="020F0502020204030204" pitchFamily="34" charset="0"/>
                    <a:sym typeface="EB Garamond"/>
                  </a:rPr>
                  <a:t>A</a:t>
                </a:r>
                <a:r>
                  <a:rPr lang="en" sz="1200" dirty="0">
                    <a:solidFill>
                      <a:schemeClr val="tx1"/>
                    </a:solidFill>
                    <a:latin typeface="Calibri" panose="020F0502020204030204" pitchFamily="34" charset="0"/>
                    <a:ea typeface="EB Garamond"/>
                    <a:cs typeface="Calibri" panose="020F0502020204030204" pitchFamily="34" charset="0"/>
                    <a:sym typeface="EB Garamond"/>
                  </a:rPr>
                  <a:t>,  </a:t>
                </a:r>
                <a:r>
                  <a:rPr lang="en-US" sz="1200" dirty="0">
                    <a:solidFill>
                      <a:schemeClr val="tx1"/>
                    </a:solidFill>
                    <a:latin typeface="Calibri" panose="020F0502020204030204" pitchFamily="34" charset="0"/>
                    <a:ea typeface="EB Garamond"/>
                    <a:cs typeface="Calibri" panose="020F0502020204030204" pitchFamily="34" charset="0"/>
                    <a:sym typeface="EB Garamond"/>
                  </a:rPr>
                  <a:t>X</a:t>
                </a:r>
                <a:r>
                  <a:rPr lang="en-US" sz="1200" baseline="30000" dirty="0">
                    <a:solidFill>
                      <a:schemeClr val="tx1"/>
                    </a:solidFill>
                    <a:latin typeface="Calibri" panose="020F0502020204030204" pitchFamily="34" charset="0"/>
                    <a:ea typeface="EB Garamond"/>
                    <a:cs typeface="Calibri" panose="020F0502020204030204" pitchFamily="34" charset="0"/>
                    <a:sym typeface="EB Garamond"/>
                  </a:rPr>
                  <a:t>B</a:t>
                </a:r>
                <a:r>
                  <a:rPr lang="en-US" sz="1200" dirty="0">
                    <a:solidFill>
                      <a:schemeClr val="tx1"/>
                    </a:solidFill>
                    <a:latin typeface="Calibri" panose="020F0502020204030204" pitchFamily="34" charset="0"/>
                    <a:ea typeface="EB Garamond"/>
                    <a:cs typeface="Calibri" panose="020F0502020204030204" pitchFamily="34" charset="0"/>
                    <a:sym typeface="EB Garamond"/>
                  </a:rPr>
                  <a:t>,  X</a:t>
                </a:r>
                <a:r>
                  <a:rPr lang="en-US" sz="1200" baseline="30000" dirty="0">
                    <a:solidFill>
                      <a:schemeClr val="tx1"/>
                    </a:solidFill>
                    <a:latin typeface="Calibri" panose="020F0502020204030204" pitchFamily="34" charset="0"/>
                    <a:ea typeface="EB Garamond"/>
                    <a:cs typeface="Calibri" panose="020F0502020204030204" pitchFamily="34" charset="0"/>
                    <a:sym typeface="EB Garamond"/>
                  </a:rPr>
                  <a:t>C </a:t>
                </a:r>
                <a:r>
                  <a:rPr lang="en-US" sz="1200" dirty="0">
                    <a:solidFill>
                      <a:schemeClr val="tx1"/>
                    </a:solidFill>
                    <a:latin typeface="Calibri" panose="020F0502020204030204" pitchFamily="34" charset="0"/>
                    <a:ea typeface="EB Garamond"/>
                    <a:cs typeface="Calibri" panose="020F0502020204030204" pitchFamily="34" charset="0"/>
                    <a:sym typeface="EB Garamond"/>
                  </a:rPr>
                  <a:t> = sample mean at each store)</a:t>
                </a:r>
              </a:p>
              <a:p>
                <a:pPr marL="1706865" lvl="3" indent="-365760">
                  <a:lnSpc>
                    <a:spcPct val="100000"/>
                  </a:lnSpc>
                  <a:spcBef>
                    <a:spcPts val="0"/>
                  </a:spcBef>
                  <a:buClrTx/>
                  <a:buSzPct val="80000"/>
                  <a:buFont typeface="Courier New" panose="02070309020205020404" pitchFamily="49" charset="0"/>
                  <a:buChar char="o"/>
                  <a:defRPr/>
                </a:pPr>
                <a:r>
                  <a:rPr lang="en" sz="1200" dirty="0">
                    <a:solidFill>
                      <a:schemeClr val="tx1"/>
                    </a:solidFill>
                    <a:latin typeface="Calibri" panose="020F0502020204030204" pitchFamily="34" charset="0"/>
                    <a:ea typeface="EB Garamond"/>
                    <a:cs typeface="Calibri" panose="020F0502020204030204" pitchFamily="34" charset="0"/>
                    <a:sym typeface="EB Garamond"/>
                  </a:rPr>
                  <a:t>(X</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iA </a:t>
                </a:r>
                <a:r>
                  <a:rPr lang="en-US" sz="1200" dirty="0">
                    <a:solidFill>
                      <a:schemeClr val="tx1"/>
                    </a:solidFill>
                    <a:latin typeface="Calibri" panose="020F0502020204030204" pitchFamily="34" charset="0"/>
                    <a:ea typeface="EB Garamond"/>
                    <a:cs typeface="Calibri" panose="020F0502020204030204" pitchFamily="34" charset="0"/>
                    <a:sym typeface="EB Garamond"/>
                  </a:rPr>
                  <a:t>- X</a:t>
                </a:r>
                <a:r>
                  <a:rPr lang="en-US" sz="1200" baseline="30000" dirty="0">
                    <a:solidFill>
                      <a:schemeClr val="tx1"/>
                    </a:solidFill>
                    <a:latin typeface="Calibri" panose="020F0502020204030204" pitchFamily="34" charset="0"/>
                    <a:ea typeface="EB Garamond"/>
                    <a:cs typeface="Calibri" panose="020F0502020204030204" pitchFamily="34" charset="0"/>
                    <a:sym typeface="EB Garamond"/>
                  </a:rPr>
                  <a:t>A</a:t>
                </a:r>
                <a:r>
                  <a:rPr lang="en" sz="1200" dirty="0">
                    <a:solidFill>
                      <a:schemeClr val="tx1"/>
                    </a:solidFill>
                    <a:latin typeface="Calibri" panose="020F0502020204030204" pitchFamily="34" charset="0"/>
                    <a:ea typeface="EB Garamond"/>
                    <a:cs typeface="Calibri" panose="020F0502020204030204" pitchFamily="34" charset="0"/>
                    <a:sym typeface="EB Garamond"/>
                  </a:rPr>
                  <a:t> )=(</a:t>
                </a:r>
                <a:r>
                  <a:rPr lang="en-US" sz="1200" dirty="0">
                    <a:solidFill>
                      <a:schemeClr val="tx1"/>
                    </a:solidFill>
                    <a:latin typeface="Calibri" panose="020F0502020204030204" pitchFamily="34" charset="0"/>
                    <a:ea typeface="EB Garamond"/>
                    <a:cs typeface="Calibri" panose="020F0502020204030204" pitchFamily="34" charset="0"/>
                    <a:sym typeface="EB Garamond"/>
                  </a:rPr>
                  <a:t>X</a:t>
                </a:r>
                <a:r>
                  <a:rPr lang="en-US" sz="1200" baseline="30000" dirty="0">
                    <a:solidFill>
                      <a:schemeClr val="tx1"/>
                    </a:solidFill>
                    <a:latin typeface="Calibri" panose="020F0502020204030204" pitchFamily="34" charset="0"/>
                    <a:ea typeface="EB Garamond"/>
                    <a:cs typeface="Calibri" panose="020F0502020204030204" pitchFamily="34" charset="0"/>
                    <a:sym typeface="EB Garamond"/>
                  </a:rPr>
                  <a:t>A</a:t>
                </a:r>
                <a:r>
                  <a:rPr lang="en" sz="1200" dirty="0">
                    <a:solidFill>
                      <a:schemeClr val="tx1"/>
                    </a:solidFill>
                    <a:latin typeface="Calibri" panose="020F0502020204030204" pitchFamily="34" charset="0"/>
                    <a:ea typeface="EB Garamond"/>
                    <a:cs typeface="Calibri" panose="020F0502020204030204" pitchFamily="34" charset="0"/>
                    <a:sym typeface="EB Garamond"/>
                  </a:rPr>
                  <a:t> - X) + (X</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iA</a:t>
                </a:r>
                <a:r>
                  <a:rPr lang="en" sz="1200" dirty="0">
                    <a:solidFill>
                      <a:schemeClr val="tx1"/>
                    </a:solidFill>
                    <a:latin typeface="Calibri" panose="020F0502020204030204" pitchFamily="34" charset="0"/>
                    <a:ea typeface="EB Garamond"/>
                    <a:cs typeface="Calibri" panose="020F0502020204030204" pitchFamily="34" charset="0"/>
                    <a:sym typeface="EB Garamond"/>
                  </a:rPr>
                  <a:t> - </a:t>
                </a:r>
                <a:r>
                  <a:rPr lang="en-US" sz="1200" dirty="0">
                    <a:solidFill>
                      <a:schemeClr val="tx1"/>
                    </a:solidFill>
                    <a:latin typeface="Calibri" panose="020F0502020204030204" pitchFamily="34" charset="0"/>
                    <a:ea typeface="EB Garamond"/>
                    <a:cs typeface="Calibri" panose="020F0502020204030204" pitchFamily="34" charset="0"/>
                    <a:sym typeface="EB Garamond"/>
                  </a:rPr>
                  <a:t>X</a:t>
                </a:r>
                <a:r>
                  <a:rPr lang="en-US" sz="1200" baseline="30000" dirty="0">
                    <a:solidFill>
                      <a:schemeClr val="tx1"/>
                    </a:solidFill>
                    <a:latin typeface="Calibri" panose="020F0502020204030204" pitchFamily="34" charset="0"/>
                    <a:ea typeface="EB Garamond"/>
                    <a:cs typeface="Calibri" panose="020F0502020204030204" pitchFamily="34" charset="0"/>
                    <a:sym typeface="EB Garamond"/>
                  </a:rPr>
                  <a:t>A</a:t>
                </a:r>
                <a:r>
                  <a:rPr lang="en" sz="1200" dirty="0">
                    <a:solidFill>
                      <a:schemeClr val="tx1"/>
                    </a:solidFill>
                    <a:latin typeface="Calibri" panose="020F0502020204030204" pitchFamily="34" charset="0"/>
                    <a:ea typeface="EB Garamond"/>
                    <a:cs typeface="Calibri" panose="020F0502020204030204" pitchFamily="34" charset="0"/>
                    <a:sym typeface="EB Garamond"/>
                  </a:rPr>
                  <a:t>) 	</a:t>
                </a:r>
              </a:p>
              <a:p>
                <a:pPr marL="1706865" lvl="3" indent="-365760">
                  <a:lnSpc>
                    <a:spcPct val="100000"/>
                  </a:lnSpc>
                  <a:spcBef>
                    <a:spcPts val="0"/>
                  </a:spcBef>
                  <a:buClrTx/>
                  <a:buSzPct val="80000"/>
                  <a:buFont typeface="Courier New" panose="02070309020205020404" pitchFamily="49" charset="0"/>
                  <a:buChar char="o"/>
                  <a:defRPr/>
                </a:pPr>
                <a14:m>
                  <m:oMath xmlns:m="http://schemas.openxmlformats.org/officeDocument/2006/math">
                    <m:nary>
                      <m:naryPr>
                        <m:chr m:val="∑"/>
                        <m:ctrlPr>
                          <a:rPr lang="el-GR" sz="1200" i="1" smtClean="0">
                            <a:solidFill>
                              <a:schemeClr val="tx1"/>
                            </a:solidFill>
                            <a:latin typeface="Cambria Math" panose="02040503050406030204" pitchFamily="18" charset="0"/>
                            <a:cs typeface="Calibri" panose="020F0502020204030204" pitchFamily="34" charset="0"/>
                            <a:sym typeface="EB Garamond"/>
                          </a:rPr>
                        </m:ctrlPr>
                      </m:naryPr>
                      <m:sub>
                        <m:r>
                          <m:rPr>
                            <m:brk m:alnAt="23"/>
                          </m:rPr>
                          <a:rPr lang="en-US" sz="1200" b="0" i="1" smtClean="0">
                            <a:solidFill>
                              <a:schemeClr val="tx1"/>
                            </a:solidFill>
                            <a:latin typeface="Cambria Math" panose="02040503050406030204" pitchFamily="18" charset="0"/>
                            <a:cs typeface="Calibri" panose="020F0502020204030204" pitchFamily="34" charset="0"/>
                            <a:sym typeface="EB Garamond"/>
                          </a:rPr>
                          <m:t>𝑖</m:t>
                        </m:r>
                      </m:sub>
                      <m:sup>
                        <m:r>
                          <a:rPr lang="en-US" sz="1200" b="0" i="1" smtClean="0">
                            <a:solidFill>
                              <a:schemeClr val="tx1"/>
                            </a:solidFill>
                            <a:latin typeface="Cambria Math" panose="02040503050406030204" pitchFamily="18" charset="0"/>
                            <a:cs typeface="Calibri" panose="020F0502020204030204" pitchFamily="34" charset="0"/>
                            <a:sym typeface="EB Garamond"/>
                          </a:rPr>
                          <m:t>𝑛</m:t>
                        </m:r>
                      </m:sup>
                      <m:e>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m:t>
                        </m:r>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XiA</m:t>
                        </m:r>
                        <m:r>
                          <m:rPr>
                            <m:nor/>
                          </m:rPr>
                          <a:rPr lang="en" sz="1200" baseline="-25000" dirty="0">
                            <a:solidFill>
                              <a:schemeClr val="tx1"/>
                            </a:solidFill>
                            <a:latin typeface="Calibri" panose="020F0502020204030204" pitchFamily="34" charset="0"/>
                            <a:ea typeface="EB Garamond"/>
                            <a:cs typeface="Calibri" panose="020F0502020204030204" pitchFamily="34" charset="0"/>
                            <a:sym typeface="EB Garamond"/>
                          </a:rPr>
                          <m:t> </m:t>
                        </m:r>
                        <m:r>
                          <m:rPr>
                            <m:nor/>
                          </m:rPr>
                          <a:rPr lang="en-US" sz="1200" dirty="0">
                            <a:solidFill>
                              <a:schemeClr val="tx1"/>
                            </a:solidFill>
                            <a:latin typeface="Calibri" panose="020F0502020204030204" pitchFamily="34" charset="0"/>
                            <a:ea typeface="EB Garamond"/>
                            <a:cs typeface="Calibri" panose="020F0502020204030204" pitchFamily="34" charset="0"/>
                            <a:sym typeface="EB Garamond"/>
                          </a:rPr>
                          <m:t>− </m:t>
                        </m:r>
                        <m:r>
                          <m:rPr>
                            <m:nor/>
                          </m:rPr>
                          <a:rPr lang="en-US" sz="1200">
                            <a:solidFill>
                              <a:schemeClr val="tx1"/>
                            </a:solidFill>
                            <a:latin typeface="Calibri" panose="020F0502020204030204" pitchFamily="34" charset="0"/>
                            <a:ea typeface="EB Garamond"/>
                            <a:cs typeface="Calibri" panose="020F0502020204030204" pitchFamily="34" charset="0"/>
                            <a:sym typeface="EB Garamond"/>
                          </a:rPr>
                          <m:t>X</m:t>
                        </m:r>
                        <m:r>
                          <m:rPr>
                            <m:nor/>
                          </m:rPr>
                          <a:rPr lang="en-US" sz="1200" baseline="30000">
                            <a:solidFill>
                              <a:schemeClr val="tx1"/>
                            </a:solidFill>
                            <a:latin typeface="Calibri" panose="020F0502020204030204" pitchFamily="34" charset="0"/>
                            <a:ea typeface="EB Garamond"/>
                            <a:cs typeface="Calibri" panose="020F0502020204030204" pitchFamily="34" charset="0"/>
                            <a:sym typeface="EB Garamond"/>
                          </a:rPr>
                          <m:t>A</m:t>
                        </m:r>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 )</m:t>
                        </m:r>
                        <m:r>
                          <a:rPr lang="en-US" sz="1200" b="0" i="1" baseline="30000" dirty="0" smtClean="0">
                            <a:solidFill>
                              <a:schemeClr val="tx1"/>
                            </a:solidFill>
                            <a:latin typeface="Cambria Math" panose="02040503050406030204" pitchFamily="18" charset="0"/>
                            <a:ea typeface="EB Garamond"/>
                            <a:cs typeface="Calibri" panose="020F0502020204030204" pitchFamily="34" charset="0"/>
                            <a:sym typeface="EB Garamond"/>
                          </a:rPr>
                          <m:t>2</m:t>
                        </m:r>
                      </m:e>
                    </m:nary>
                  </m:oMath>
                </a14:m>
                <a:r>
                  <a:rPr lang="en" sz="1200" dirty="0">
                    <a:solidFill>
                      <a:schemeClr val="tx1"/>
                    </a:solidFill>
                    <a:latin typeface="Calibri" panose="020F0502020204030204" pitchFamily="34" charset="0"/>
                    <a:ea typeface="EB Garamond"/>
                    <a:cs typeface="Calibri" panose="020F0502020204030204" pitchFamily="34" charset="0"/>
                    <a:sym typeface="EB Garamond"/>
                  </a:rPr>
                  <a:t>= </a:t>
                </a:r>
                <a14:m>
                  <m:oMath xmlns:m="http://schemas.openxmlformats.org/officeDocument/2006/math">
                    <m:nary>
                      <m:naryPr>
                        <m:chr m:val="∑"/>
                        <m:ctrlPr>
                          <a:rPr lang="el-GR" sz="1200" i="1">
                            <a:solidFill>
                              <a:schemeClr val="tx1"/>
                            </a:solidFill>
                            <a:latin typeface="Cambria Math" panose="02040503050406030204" pitchFamily="18" charset="0"/>
                            <a:cs typeface="Calibri" panose="020F0502020204030204" pitchFamily="34" charset="0"/>
                            <a:sym typeface="EB Garamond"/>
                          </a:rPr>
                        </m:ctrlPr>
                      </m:naryPr>
                      <m:sub>
                        <m:r>
                          <m:rPr>
                            <m:brk m:alnAt="23"/>
                          </m:rPr>
                          <a:rPr lang="en-US" sz="1200" i="1">
                            <a:solidFill>
                              <a:schemeClr val="tx1"/>
                            </a:solidFill>
                            <a:latin typeface="Cambria Math" panose="02040503050406030204" pitchFamily="18" charset="0"/>
                            <a:cs typeface="Calibri" panose="020F0502020204030204" pitchFamily="34" charset="0"/>
                            <a:sym typeface="EB Garamond"/>
                          </a:rPr>
                          <m:t>𝑖</m:t>
                        </m:r>
                      </m:sub>
                      <m:sup>
                        <m:r>
                          <a:rPr lang="en-US" sz="1200" b="0" i="1" smtClean="0">
                            <a:solidFill>
                              <a:schemeClr val="tx1"/>
                            </a:solidFill>
                            <a:latin typeface="Cambria Math" panose="02040503050406030204" pitchFamily="18" charset="0"/>
                            <a:cs typeface="Calibri" panose="020F0502020204030204" pitchFamily="34" charset="0"/>
                            <a:sym typeface="EB Garamond"/>
                          </a:rPr>
                          <m:t>𝑛</m:t>
                        </m:r>
                      </m:sup>
                      <m:e>
                        <m:r>
                          <m:rPr>
                            <m:nor/>
                          </m:rPr>
                          <a:rPr lang="en-US" sz="1200" b="0" i="0" smtClean="0">
                            <a:solidFill>
                              <a:schemeClr val="tx1"/>
                            </a:solidFill>
                            <a:latin typeface="Calibri" panose="020F0502020204030204" pitchFamily="34" charset="0"/>
                            <a:cs typeface="Calibri" panose="020F0502020204030204" pitchFamily="34" charset="0"/>
                            <a:sym typeface="EB Garamond"/>
                          </a:rPr>
                          <m:t>[</m:t>
                        </m:r>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m:t>
                        </m:r>
                        <m:r>
                          <m:rPr>
                            <m:nor/>
                          </m:rPr>
                          <a:rPr lang="en-US" sz="1200" smtClean="0">
                            <a:solidFill>
                              <a:schemeClr val="tx1"/>
                            </a:solidFill>
                            <a:latin typeface="Calibri" panose="020F0502020204030204" pitchFamily="34" charset="0"/>
                            <a:ea typeface="EB Garamond"/>
                            <a:cs typeface="Calibri" panose="020F0502020204030204" pitchFamily="34" charset="0"/>
                            <a:sym typeface="EB Garamond"/>
                          </a:rPr>
                          <m:t>X</m:t>
                        </m:r>
                        <m:r>
                          <m:rPr>
                            <m:nor/>
                          </m:rPr>
                          <a:rPr lang="en-US" sz="1200" baseline="30000" smtClean="0">
                            <a:solidFill>
                              <a:schemeClr val="tx1"/>
                            </a:solidFill>
                            <a:latin typeface="Calibri" panose="020F0502020204030204" pitchFamily="34" charset="0"/>
                            <a:ea typeface="EB Garamond"/>
                            <a:cs typeface="Calibri" panose="020F0502020204030204" pitchFamily="34" charset="0"/>
                            <a:sym typeface="EB Garamond"/>
                          </a:rPr>
                          <m:t>A</m:t>
                        </m:r>
                        <m:r>
                          <m:rPr>
                            <m:nor/>
                          </m:rPr>
                          <a:rPr lang="en" sz="1200" dirty="0" smtClean="0">
                            <a:solidFill>
                              <a:schemeClr val="tx1"/>
                            </a:solidFill>
                            <a:latin typeface="Calibri" panose="020F0502020204030204" pitchFamily="34" charset="0"/>
                            <a:ea typeface="EB Garamond"/>
                            <a:cs typeface="Calibri" panose="020F0502020204030204" pitchFamily="34" charset="0"/>
                            <a:sym typeface="EB Garamond"/>
                          </a:rPr>
                          <m:t> − </m:t>
                        </m:r>
                        <m:r>
                          <m:rPr>
                            <m:nor/>
                          </m:rPr>
                          <a:rPr lang="en" sz="1200" dirty="0" smtClean="0">
                            <a:solidFill>
                              <a:schemeClr val="tx1"/>
                            </a:solidFill>
                            <a:latin typeface="Calibri" panose="020F0502020204030204" pitchFamily="34" charset="0"/>
                            <a:ea typeface="EB Garamond"/>
                            <a:cs typeface="Calibri" panose="020F0502020204030204" pitchFamily="34" charset="0"/>
                            <a:sym typeface="EB Garamond"/>
                          </a:rPr>
                          <m:t>X</m:t>
                        </m:r>
                        <m:r>
                          <m:rPr>
                            <m:nor/>
                          </m:rPr>
                          <a:rPr lang="en" sz="1200" dirty="0" smtClean="0">
                            <a:solidFill>
                              <a:schemeClr val="tx1"/>
                            </a:solidFill>
                            <a:latin typeface="Calibri" panose="020F0502020204030204" pitchFamily="34" charset="0"/>
                            <a:ea typeface="EB Garamond"/>
                            <a:cs typeface="Calibri" panose="020F0502020204030204" pitchFamily="34" charset="0"/>
                            <a:sym typeface="EB Garamond"/>
                          </a:rPr>
                          <m:t>) + (</m:t>
                        </m:r>
                        <m:r>
                          <m:rPr>
                            <m:nor/>
                          </m:rPr>
                          <a:rPr lang="en" sz="1200" dirty="0" smtClean="0">
                            <a:solidFill>
                              <a:schemeClr val="tx1"/>
                            </a:solidFill>
                            <a:latin typeface="Calibri" panose="020F0502020204030204" pitchFamily="34" charset="0"/>
                            <a:ea typeface="EB Garamond"/>
                            <a:cs typeface="Calibri" panose="020F0502020204030204" pitchFamily="34" charset="0"/>
                            <a:sym typeface="EB Garamond"/>
                          </a:rPr>
                          <m:t>XiA</m:t>
                        </m:r>
                        <m:r>
                          <m:rPr>
                            <m:nor/>
                          </m:rPr>
                          <a:rPr lang="en" sz="1200" dirty="0" smtClean="0">
                            <a:solidFill>
                              <a:schemeClr val="tx1"/>
                            </a:solidFill>
                            <a:latin typeface="Calibri" panose="020F0502020204030204" pitchFamily="34" charset="0"/>
                            <a:ea typeface="EB Garamond"/>
                            <a:cs typeface="Calibri" panose="020F0502020204030204" pitchFamily="34" charset="0"/>
                            <a:sym typeface="EB Garamond"/>
                          </a:rPr>
                          <m:t> − </m:t>
                        </m:r>
                        <m:r>
                          <m:rPr>
                            <m:nor/>
                          </m:rPr>
                          <a:rPr lang="en-US" sz="1200" smtClean="0">
                            <a:solidFill>
                              <a:schemeClr val="tx1"/>
                            </a:solidFill>
                            <a:latin typeface="Calibri" panose="020F0502020204030204" pitchFamily="34" charset="0"/>
                            <a:ea typeface="EB Garamond"/>
                            <a:cs typeface="Calibri" panose="020F0502020204030204" pitchFamily="34" charset="0"/>
                            <a:sym typeface="EB Garamond"/>
                          </a:rPr>
                          <m:t>X</m:t>
                        </m:r>
                        <m:r>
                          <m:rPr>
                            <m:nor/>
                          </m:rPr>
                          <a:rPr lang="en-US" sz="1200" baseline="30000" smtClean="0">
                            <a:solidFill>
                              <a:schemeClr val="tx1"/>
                            </a:solidFill>
                            <a:latin typeface="Calibri" panose="020F0502020204030204" pitchFamily="34" charset="0"/>
                            <a:ea typeface="EB Garamond"/>
                            <a:cs typeface="Calibri" panose="020F0502020204030204" pitchFamily="34" charset="0"/>
                            <a:sym typeface="EB Garamond"/>
                          </a:rPr>
                          <m:t>A</m:t>
                        </m:r>
                        <m:r>
                          <m:rPr>
                            <m:nor/>
                          </m:rPr>
                          <a:rPr lang="en" sz="1200" dirty="0" smtClean="0">
                            <a:solidFill>
                              <a:schemeClr val="tx1"/>
                            </a:solidFill>
                            <a:latin typeface="Calibri" panose="020F0502020204030204" pitchFamily="34" charset="0"/>
                            <a:ea typeface="EB Garamond"/>
                            <a:cs typeface="Calibri" panose="020F0502020204030204" pitchFamily="34" charset="0"/>
                            <a:sym typeface="EB Garamond"/>
                          </a:rPr>
                          <m:t>)</m:t>
                        </m:r>
                      </m:e>
                    </m:nary>
                  </m:oMath>
                </a14:m>
                <a:r>
                  <a:rPr lang="en" sz="1200" dirty="0">
                    <a:solidFill>
                      <a:schemeClr val="tx1"/>
                    </a:solidFill>
                    <a:latin typeface="Calibri" panose="020F0502020204030204" pitchFamily="34" charset="0"/>
                    <a:ea typeface="EB Garamond"/>
                    <a:cs typeface="Calibri" panose="020F0502020204030204" pitchFamily="34" charset="0"/>
                    <a:sym typeface="EB Garamond"/>
                  </a:rPr>
                  <a:t>]</a:t>
                </a:r>
                <a:r>
                  <a:rPr lang="en" sz="1200" baseline="30000" dirty="0">
                    <a:solidFill>
                      <a:schemeClr val="tx1"/>
                    </a:solidFill>
                    <a:latin typeface="Calibri" panose="020F0502020204030204" pitchFamily="34" charset="0"/>
                    <a:ea typeface="EB Garamond"/>
                    <a:cs typeface="Calibri" panose="020F0502020204030204" pitchFamily="34" charset="0"/>
                    <a:sym typeface="EB Garamond"/>
                  </a:rPr>
                  <a:t>2</a:t>
                </a:r>
                <a:r>
                  <a:rPr lang="en" sz="1200" dirty="0">
                    <a:solidFill>
                      <a:schemeClr val="tx1"/>
                    </a:solidFill>
                    <a:latin typeface="Calibri" panose="020F0502020204030204" pitchFamily="34" charset="0"/>
                    <a:ea typeface="EB Garamond"/>
                    <a:cs typeface="Calibri" panose="020F0502020204030204" pitchFamily="34" charset="0"/>
                    <a:sym typeface="EB Garamond"/>
                  </a:rPr>
                  <a:t>	</a:t>
                </a:r>
              </a:p>
              <a:p>
                <a:pPr marL="1706865" lvl="3" indent="-365760">
                  <a:lnSpc>
                    <a:spcPct val="100000"/>
                  </a:lnSpc>
                  <a:spcBef>
                    <a:spcPts val="0"/>
                  </a:spcBef>
                  <a:buClrTx/>
                  <a:buSzPct val="80000"/>
                  <a:buFont typeface="Courier New" panose="02070309020205020404" pitchFamily="49" charset="0"/>
                  <a:buChar char="o"/>
                  <a:defRPr/>
                </a:pPr>
                <a14:m>
                  <m:oMath xmlns:m="http://schemas.openxmlformats.org/officeDocument/2006/math">
                    <m:nary>
                      <m:naryPr>
                        <m:chr m:val="∑"/>
                        <m:supHide m:val="on"/>
                        <m:ctrlPr>
                          <a:rPr lang="en" sz="1200" i="1" smtClean="0">
                            <a:solidFill>
                              <a:schemeClr val="tx1"/>
                            </a:solidFill>
                            <a:latin typeface="Cambria Math" panose="02040503050406030204" pitchFamily="18" charset="0"/>
                            <a:cs typeface="Calibri" panose="020F0502020204030204" pitchFamily="34" charset="0"/>
                            <a:sym typeface="EB Garamond"/>
                          </a:rPr>
                        </m:ctrlPr>
                      </m:naryPr>
                      <m:sub>
                        <m:r>
                          <m:rPr>
                            <m:brk m:alnAt="7"/>
                          </m:rPr>
                          <a:rPr lang="en-US" sz="1200" b="0" i="1" smtClean="0">
                            <a:solidFill>
                              <a:schemeClr val="tx1"/>
                            </a:solidFill>
                            <a:latin typeface="Cambria Math" panose="02040503050406030204" pitchFamily="18" charset="0"/>
                            <a:cs typeface="Calibri" panose="020F0502020204030204" pitchFamily="34" charset="0"/>
                            <a:sym typeface="EB Garamond"/>
                          </a:rPr>
                          <m:t>𝐿</m:t>
                        </m:r>
                        <m:r>
                          <a:rPr lang="en-US" sz="1200" b="0" i="1" smtClean="0">
                            <a:solidFill>
                              <a:schemeClr val="tx1"/>
                            </a:solidFill>
                            <a:latin typeface="Cambria Math" panose="02040503050406030204" pitchFamily="18" charset="0"/>
                            <a:cs typeface="Calibri" panose="020F0502020204030204" pitchFamily="34" charset="0"/>
                            <a:sym typeface="EB Garamond"/>
                          </a:rPr>
                          <m:t>=</m:t>
                        </m:r>
                        <m:r>
                          <a:rPr lang="en-US" sz="1200" b="0" i="1" smtClean="0">
                            <a:solidFill>
                              <a:schemeClr val="tx1"/>
                            </a:solidFill>
                            <a:latin typeface="Cambria Math" panose="02040503050406030204" pitchFamily="18" charset="0"/>
                            <a:cs typeface="Calibri" panose="020F0502020204030204" pitchFamily="34" charset="0"/>
                            <a:sym typeface="EB Garamond"/>
                          </a:rPr>
                          <m:t>𝐴</m:t>
                        </m:r>
                        <m:r>
                          <a:rPr lang="en-US" sz="1200" b="0" i="1" smtClean="0">
                            <a:solidFill>
                              <a:schemeClr val="tx1"/>
                            </a:solidFill>
                            <a:latin typeface="Cambria Math" panose="02040503050406030204" pitchFamily="18" charset="0"/>
                            <a:cs typeface="Calibri" panose="020F0502020204030204" pitchFamily="34" charset="0"/>
                            <a:sym typeface="EB Garamond"/>
                          </a:rPr>
                          <m:t>,</m:t>
                        </m:r>
                        <m:r>
                          <a:rPr lang="en-US" sz="1200" b="0" i="1" smtClean="0">
                            <a:solidFill>
                              <a:schemeClr val="tx1"/>
                            </a:solidFill>
                            <a:latin typeface="Cambria Math" panose="02040503050406030204" pitchFamily="18" charset="0"/>
                            <a:cs typeface="Calibri" panose="020F0502020204030204" pitchFamily="34" charset="0"/>
                            <a:sym typeface="EB Garamond"/>
                          </a:rPr>
                          <m:t>𝐵</m:t>
                        </m:r>
                        <m:r>
                          <a:rPr lang="en-US" sz="1200" b="0" i="1" smtClean="0">
                            <a:solidFill>
                              <a:schemeClr val="tx1"/>
                            </a:solidFill>
                            <a:latin typeface="Cambria Math" panose="02040503050406030204" pitchFamily="18" charset="0"/>
                            <a:cs typeface="Calibri" panose="020F0502020204030204" pitchFamily="34" charset="0"/>
                            <a:sym typeface="EB Garamond"/>
                          </a:rPr>
                          <m:t>,</m:t>
                        </m:r>
                        <m:r>
                          <a:rPr lang="en-US" sz="1200" b="0" i="1" smtClean="0">
                            <a:solidFill>
                              <a:schemeClr val="tx1"/>
                            </a:solidFill>
                            <a:latin typeface="Cambria Math" panose="02040503050406030204" pitchFamily="18" charset="0"/>
                            <a:cs typeface="Calibri" panose="020F0502020204030204" pitchFamily="34" charset="0"/>
                            <a:sym typeface="EB Garamond"/>
                          </a:rPr>
                          <m:t>𝐶</m:t>
                        </m:r>
                      </m:sub>
                      <m:sup/>
                      <m:e>
                        <m:nary>
                          <m:naryPr>
                            <m:chr m:val="∑"/>
                            <m:ctrlPr>
                              <a:rPr lang="el-GR" sz="1200" i="1">
                                <a:solidFill>
                                  <a:schemeClr val="tx1"/>
                                </a:solidFill>
                                <a:latin typeface="Cambria Math" panose="02040503050406030204" pitchFamily="18" charset="0"/>
                                <a:cs typeface="Calibri" panose="020F0502020204030204" pitchFamily="34" charset="0"/>
                                <a:sym typeface="EB Garamond"/>
                              </a:rPr>
                            </m:ctrlPr>
                          </m:naryPr>
                          <m:sub>
                            <m:r>
                              <m:rPr>
                                <m:brk m:alnAt="23"/>
                              </m:rPr>
                              <a:rPr lang="en-US" sz="1200" i="1">
                                <a:solidFill>
                                  <a:schemeClr val="tx1"/>
                                </a:solidFill>
                                <a:latin typeface="Cambria Math" panose="02040503050406030204" pitchFamily="18" charset="0"/>
                                <a:cs typeface="Calibri" panose="020F0502020204030204" pitchFamily="34" charset="0"/>
                                <a:sym typeface="EB Garamond"/>
                              </a:rPr>
                              <m:t>𝑖</m:t>
                            </m:r>
                          </m:sub>
                          <m:sup>
                            <m:r>
                              <a:rPr lang="en-US" sz="1200" i="1">
                                <a:solidFill>
                                  <a:schemeClr val="tx1"/>
                                </a:solidFill>
                                <a:latin typeface="Cambria Math" panose="02040503050406030204" pitchFamily="18" charset="0"/>
                                <a:cs typeface="Calibri" panose="020F0502020204030204" pitchFamily="34" charset="0"/>
                                <a:sym typeface="EB Garamond"/>
                              </a:rPr>
                              <m:t>𝑛</m:t>
                            </m:r>
                          </m:sup>
                          <m:e>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m:t>
                            </m:r>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Xi</m:t>
                            </m:r>
                            <m:r>
                              <m:rPr>
                                <m:nor/>
                              </m:rPr>
                              <a:rPr lang="en-US" sz="1200" b="0" i="0" baseline="-25000" dirty="0" smtClean="0">
                                <a:solidFill>
                                  <a:schemeClr val="tx1"/>
                                </a:solidFill>
                                <a:latin typeface="Calibri" panose="020F0502020204030204" pitchFamily="34" charset="0"/>
                                <a:ea typeface="EB Garamond"/>
                                <a:cs typeface="Calibri" panose="020F0502020204030204" pitchFamily="34" charset="0"/>
                                <a:sym typeface="EB Garamond"/>
                              </a:rPr>
                              <m:t>L</m:t>
                            </m:r>
                            <m:r>
                              <m:rPr>
                                <m:nor/>
                              </m:rPr>
                              <a:rPr lang="en-US" sz="1200" dirty="0">
                                <a:solidFill>
                                  <a:schemeClr val="tx1"/>
                                </a:solidFill>
                                <a:latin typeface="Calibri" panose="020F0502020204030204" pitchFamily="34" charset="0"/>
                                <a:ea typeface="EB Garamond"/>
                                <a:cs typeface="Calibri" panose="020F0502020204030204" pitchFamily="34" charset="0"/>
                                <a:sym typeface="EB Garamond"/>
                              </a:rPr>
                              <m:t>− </m:t>
                            </m:r>
                            <m:r>
                              <m:rPr>
                                <m:nor/>
                              </m:rPr>
                              <a:rPr lang="en-US" sz="1200">
                                <a:solidFill>
                                  <a:schemeClr val="tx1"/>
                                </a:solidFill>
                                <a:latin typeface="Calibri" panose="020F0502020204030204" pitchFamily="34" charset="0"/>
                                <a:ea typeface="EB Garamond"/>
                                <a:cs typeface="Calibri" panose="020F0502020204030204" pitchFamily="34" charset="0"/>
                                <a:sym typeface="EB Garamond"/>
                              </a:rPr>
                              <m:t>X</m:t>
                            </m:r>
                            <m:r>
                              <m:rPr>
                                <m:nor/>
                              </m:rPr>
                              <a:rPr lang="en-US" sz="1200" b="0" i="0" baseline="30000" smtClean="0">
                                <a:solidFill>
                                  <a:schemeClr val="tx1"/>
                                </a:solidFill>
                                <a:latin typeface="Calibri" panose="020F0502020204030204" pitchFamily="34" charset="0"/>
                                <a:ea typeface="EB Garamond"/>
                                <a:cs typeface="Calibri" panose="020F0502020204030204" pitchFamily="34" charset="0"/>
                                <a:sym typeface="EB Garamond"/>
                              </a:rPr>
                              <m:t>L</m:t>
                            </m:r>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m:t>
                            </m:r>
                            <m:r>
                              <a:rPr lang="en-US" sz="1200" i="1" baseline="30000" dirty="0">
                                <a:solidFill>
                                  <a:schemeClr val="tx1"/>
                                </a:solidFill>
                                <a:latin typeface="Cambria Math" panose="02040503050406030204" pitchFamily="18" charset="0"/>
                                <a:ea typeface="EB Garamond"/>
                                <a:cs typeface="Calibri" panose="020F0502020204030204" pitchFamily="34" charset="0"/>
                                <a:sym typeface="EB Garamond"/>
                              </a:rPr>
                              <m:t>2</m:t>
                            </m:r>
                          </m:e>
                        </m:nary>
                      </m:e>
                    </m:nary>
                  </m:oMath>
                </a14:m>
                <a:r>
                  <a:rPr lang="en" sz="1200" dirty="0">
                    <a:solidFill>
                      <a:schemeClr val="tx1"/>
                    </a:solidFill>
                    <a:latin typeface="Calibri" panose="020F0502020204030204" pitchFamily="34" charset="0"/>
                    <a:ea typeface="EB Garamond"/>
                    <a:cs typeface="Calibri" panose="020F0502020204030204" pitchFamily="34" charset="0"/>
                    <a:sym typeface="EB Garamond"/>
                  </a:rPr>
                  <a:t>  =   </a:t>
                </a:r>
                <a14:m>
                  <m:oMath xmlns:m="http://schemas.openxmlformats.org/officeDocument/2006/math">
                    <m:nary>
                      <m:naryPr>
                        <m:chr m:val="∑"/>
                        <m:supHide m:val="on"/>
                        <m:ctrlPr>
                          <a:rPr lang="en" sz="1200" i="1">
                            <a:solidFill>
                              <a:schemeClr val="tx1"/>
                            </a:solidFill>
                            <a:latin typeface="Cambria Math" panose="02040503050406030204" pitchFamily="18" charset="0"/>
                            <a:cs typeface="Calibri" panose="020F0502020204030204" pitchFamily="34" charset="0"/>
                            <a:sym typeface="EB Garamond"/>
                          </a:rPr>
                        </m:ctrlPr>
                      </m:naryPr>
                      <m:sub>
                        <m:r>
                          <m:rPr>
                            <m:brk m:alnAt="7"/>
                          </m:rPr>
                          <a:rPr lang="en-US" sz="1200" i="1">
                            <a:solidFill>
                              <a:schemeClr val="tx1"/>
                            </a:solidFill>
                            <a:latin typeface="Cambria Math" panose="02040503050406030204" pitchFamily="18" charset="0"/>
                            <a:cs typeface="Calibri" panose="020F0502020204030204" pitchFamily="34" charset="0"/>
                            <a:sym typeface="EB Garamond"/>
                          </a:rPr>
                          <m:t>𝐿</m:t>
                        </m:r>
                        <m:r>
                          <a:rPr lang="en-US" sz="1200" i="1">
                            <a:solidFill>
                              <a:schemeClr val="tx1"/>
                            </a:solidFill>
                            <a:latin typeface="Cambria Math" panose="02040503050406030204" pitchFamily="18" charset="0"/>
                            <a:cs typeface="Calibri" panose="020F0502020204030204" pitchFamily="34" charset="0"/>
                            <a:sym typeface="EB Garamond"/>
                          </a:rPr>
                          <m:t>=</m:t>
                        </m:r>
                        <m:r>
                          <a:rPr lang="en-US" sz="1200" i="1">
                            <a:solidFill>
                              <a:schemeClr val="tx1"/>
                            </a:solidFill>
                            <a:latin typeface="Cambria Math" panose="02040503050406030204" pitchFamily="18" charset="0"/>
                            <a:cs typeface="Calibri" panose="020F0502020204030204" pitchFamily="34" charset="0"/>
                            <a:sym typeface="EB Garamond"/>
                          </a:rPr>
                          <m:t>𝐴</m:t>
                        </m:r>
                        <m:r>
                          <a:rPr lang="en-US" sz="1200" i="1">
                            <a:solidFill>
                              <a:schemeClr val="tx1"/>
                            </a:solidFill>
                            <a:latin typeface="Cambria Math" panose="02040503050406030204" pitchFamily="18" charset="0"/>
                            <a:cs typeface="Calibri" panose="020F0502020204030204" pitchFamily="34" charset="0"/>
                            <a:sym typeface="EB Garamond"/>
                          </a:rPr>
                          <m:t>,</m:t>
                        </m:r>
                        <m:r>
                          <a:rPr lang="en-US" sz="1200" i="1">
                            <a:solidFill>
                              <a:schemeClr val="tx1"/>
                            </a:solidFill>
                            <a:latin typeface="Cambria Math" panose="02040503050406030204" pitchFamily="18" charset="0"/>
                            <a:cs typeface="Calibri" panose="020F0502020204030204" pitchFamily="34" charset="0"/>
                            <a:sym typeface="EB Garamond"/>
                          </a:rPr>
                          <m:t>𝐵</m:t>
                        </m:r>
                        <m:r>
                          <a:rPr lang="en-US" sz="1200" i="1">
                            <a:solidFill>
                              <a:schemeClr val="tx1"/>
                            </a:solidFill>
                            <a:latin typeface="Cambria Math" panose="02040503050406030204" pitchFamily="18" charset="0"/>
                            <a:cs typeface="Calibri" panose="020F0502020204030204" pitchFamily="34" charset="0"/>
                            <a:sym typeface="EB Garamond"/>
                          </a:rPr>
                          <m:t>,</m:t>
                        </m:r>
                        <m:r>
                          <a:rPr lang="en-US" sz="1200" i="1">
                            <a:solidFill>
                              <a:schemeClr val="tx1"/>
                            </a:solidFill>
                            <a:latin typeface="Cambria Math" panose="02040503050406030204" pitchFamily="18" charset="0"/>
                            <a:cs typeface="Calibri" panose="020F0502020204030204" pitchFamily="34" charset="0"/>
                            <a:sym typeface="EB Garamond"/>
                          </a:rPr>
                          <m:t>𝐶</m:t>
                        </m:r>
                      </m:sub>
                      <m:sup/>
                      <m:e>
                        <m:nary>
                          <m:naryPr>
                            <m:chr m:val="∑"/>
                            <m:ctrlPr>
                              <a:rPr lang="el-GR" sz="1200" i="1">
                                <a:solidFill>
                                  <a:schemeClr val="tx1"/>
                                </a:solidFill>
                                <a:latin typeface="Cambria Math" panose="02040503050406030204" pitchFamily="18" charset="0"/>
                                <a:cs typeface="Calibri" panose="020F0502020204030204" pitchFamily="34" charset="0"/>
                                <a:sym typeface="EB Garamond"/>
                              </a:rPr>
                            </m:ctrlPr>
                          </m:naryPr>
                          <m:sub>
                            <m:r>
                              <m:rPr>
                                <m:brk m:alnAt="23"/>
                              </m:rPr>
                              <a:rPr lang="en-US" sz="1200" i="1">
                                <a:solidFill>
                                  <a:schemeClr val="tx1"/>
                                </a:solidFill>
                                <a:latin typeface="Cambria Math" panose="02040503050406030204" pitchFamily="18" charset="0"/>
                                <a:cs typeface="Calibri" panose="020F0502020204030204" pitchFamily="34" charset="0"/>
                                <a:sym typeface="EB Garamond"/>
                              </a:rPr>
                              <m:t>𝑖</m:t>
                            </m:r>
                          </m:sub>
                          <m:sup>
                            <m:r>
                              <a:rPr lang="en-US" sz="1200" i="1">
                                <a:solidFill>
                                  <a:schemeClr val="tx1"/>
                                </a:solidFill>
                                <a:latin typeface="Cambria Math" panose="02040503050406030204" pitchFamily="18" charset="0"/>
                                <a:cs typeface="Calibri" panose="020F0502020204030204" pitchFamily="34" charset="0"/>
                                <a:sym typeface="EB Garamond"/>
                              </a:rPr>
                              <m:t>𝑛</m:t>
                            </m:r>
                          </m:sup>
                          <m:e>
                            <m:r>
                              <m:rPr>
                                <m:nor/>
                              </m:rPr>
                              <a:rPr lang="en-US" sz="1200">
                                <a:solidFill>
                                  <a:schemeClr val="tx1"/>
                                </a:solidFill>
                                <a:latin typeface="Calibri" panose="020F0502020204030204" pitchFamily="34" charset="0"/>
                                <a:cs typeface="Calibri" panose="020F0502020204030204" pitchFamily="34" charset="0"/>
                                <a:sym typeface="EB Garamond"/>
                              </a:rPr>
                              <m:t>[</m:t>
                            </m:r>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m:t>
                            </m:r>
                            <m:r>
                              <m:rPr>
                                <m:nor/>
                              </m:rPr>
                              <a:rPr lang="en-US" sz="1200">
                                <a:solidFill>
                                  <a:schemeClr val="tx1"/>
                                </a:solidFill>
                                <a:latin typeface="Calibri" panose="020F0502020204030204" pitchFamily="34" charset="0"/>
                                <a:ea typeface="EB Garamond"/>
                                <a:cs typeface="Calibri" panose="020F0502020204030204" pitchFamily="34" charset="0"/>
                                <a:sym typeface="EB Garamond"/>
                              </a:rPr>
                              <m:t>X</m:t>
                            </m:r>
                            <m:r>
                              <m:rPr>
                                <m:nor/>
                              </m:rPr>
                              <a:rPr lang="en-US" sz="1200" b="0" i="0" baseline="30000" smtClean="0">
                                <a:solidFill>
                                  <a:schemeClr val="tx1"/>
                                </a:solidFill>
                                <a:latin typeface="Calibri" panose="020F0502020204030204" pitchFamily="34" charset="0"/>
                                <a:ea typeface="EB Garamond"/>
                                <a:cs typeface="Calibri" panose="020F0502020204030204" pitchFamily="34" charset="0"/>
                                <a:sym typeface="EB Garamond"/>
                              </a:rPr>
                              <m:t>L</m:t>
                            </m:r>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 − </m:t>
                            </m:r>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X</m:t>
                            </m:r>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 + (</m:t>
                            </m:r>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XiA</m:t>
                            </m:r>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 </m:t>
                            </m:r>
                            <m:r>
                              <m:rPr>
                                <m:nor/>
                              </m:rPr>
                              <a:rPr lang="en-US" sz="1200">
                                <a:solidFill>
                                  <a:schemeClr val="tx1"/>
                                </a:solidFill>
                                <a:latin typeface="Calibri" panose="020F0502020204030204" pitchFamily="34" charset="0"/>
                                <a:ea typeface="EB Garamond"/>
                                <a:cs typeface="Calibri" panose="020F0502020204030204" pitchFamily="34" charset="0"/>
                                <a:sym typeface="EB Garamond"/>
                              </a:rPr>
                              <m:t>X</m:t>
                            </m:r>
                            <m:r>
                              <m:rPr>
                                <m:nor/>
                              </m:rPr>
                              <a:rPr lang="en-US" sz="1200" b="0" i="0" baseline="30000" smtClean="0">
                                <a:solidFill>
                                  <a:schemeClr val="tx1"/>
                                </a:solidFill>
                                <a:latin typeface="Calibri" panose="020F0502020204030204" pitchFamily="34" charset="0"/>
                                <a:ea typeface="EB Garamond"/>
                                <a:cs typeface="Calibri" panose="020F0502020204030204" pitchFamily="34" charset="0"/>
                                <a:sym typeface="EB Garamond"/>
                              </a:rPr>
                              <m:t>L</m:t>
                            </m:r>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m:t>
                            </m:r>
                          </m:e>
                        </m:nary>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m:t>
                        </m:r>
                        <m:r>
                          <m:rPr>
                            <m:nor/>
                          </m:rPr>
                          <a:rPr lang="en" sz="1200" baseline="30000" dirty="0">
                            <a:solidFill>
                              <a:schemeClr val="tx1"/>
                            </a:solidFill>
                            <a:latin typeface="Calibri" panose="020F0502020204030204" pitchFamily="34" charset="0"/>
                            <a:ea typeface="EB Garamond"/>
                            <a:cs typeface="Calibri" panose="020F0502020204030204" pitchFamily="34" charset="0"/>
                            <a:sym typeface="EB Garamond"/>
                          </a:rPr>
                          <m:t>2</m:t>
                        </m:r>
                      </m:e>
                    </m:nary>
                  </m:oMath>
                </a14:m>
                <a:endParaRPr lang="en" sz="1200" dirty="0">
                  <a:solidFill>
                    <a:schemeClr val="tx1"/>
                  </a:solidFill>
                  <a:latin typeface="Calibri" panose="020F0502020204030204" pitchFamily="34" charset="0"/>
                  <a:ea typeface="EB Garamond"/>
                  <a:cs typeface="Calibri" panose="020F0502020204030204" pitchFamily="34" charset="0"/>
                  <a:sym typeface="EB Garamond"/>
                </a:endParaRPr>
              </a:p>
              <a:p>
                <a:pPr marL="1706865" lvl="3" indent="-365760">
                  <a:lnSpc>
                    <a:spcPct val="100000"/>
                  </a:lnSpc>
                  <a:spcBef>
                    <a:spcPts val="0"/>
                  </a:spcBef>
                  <a:buClrTx/>
                  <a:buSzPct val="80000"/>
                  <a:buFont typeface="Courier New" panose="02070309020205020404" pitchFamily="49" charset="0"/>
                  <a:buChar char="o"/>
                  <a:defRPr/>
                </a:pPr>
                <a:endParaRPr lang="en" sz="1600" dirty="0">
                  <a:solidFill>
                    <a:schemeClr val="tx1"/>
                  </a:solidFill>
                  <a:latin typeface="Calibri" panose="020F0502020204030204" pitchFamily="34" charset="0"/>
                  <a:ea typeface="EB Garamond"/>
                  <a:cs typeface="Calibri" panose="020F0502020204030204" pitchFamily="34" charset="0"/>
                  <a:sym typeface="EB Garamond"/>
                </a:endParaRPr>
              </a:p>
              <a:p>
                <a:pPr marL="1706865" lvl="3" indent="-365760">
                  <a:lnSpc>
                    <a:spcPct val="100000"/>
                  </a:lnSpc>
                  <a:spcBef>
                    <a:spcPts val="0"/>
                  </a:spcBef>
                  <a:buClrTx/>
                  <a:buSzPct val="80000"/>
                  <a:buFont typeface="Courier New" panose="02070309020205020404" pitchFamily="49" charset="0"/>
                  <a:buChar char="o"/>
                  <a:defRPr/>
                </a:pPr>
                <a:r>
                  <a:rPr lang="en" sz="1600" dirty="0">
                    <a:solidFill>
                      <a:schemeClr val="tx1"/>
                    </a:solidFill>
                    <a:latin typeface="Calibri" panose="020F0502020204030204" pitchFamily="34" charset="0"/>
                    <a:ea typeface="EB Garamond"/>
                    <a:cs typeface="Calibri" panose="020F0502020204030204" pitchFamily="34" charset="0"/>
                    <a:sym typeface="EB Garamond"/>
                  </a:rPr>
                  <a:t>TSS (n-1 df) = SSB (L-1 df) + SSW (N-L df)</a:t>
                </a:r>
              </a:p>
              <a:p>
                <a:pPr marL="2057057" lvl="5" indent="-365760">
                  <a:lnSpc>
                    <a:spcPct val="100000"/>
                  </a:lnSpc>
                  <a:spcBef>
                    <a:spcPts val="0"/>
                  </a:spcBef>
                  <a:buClrTx/>
                  <a:buSzPct val="80000"/>
                  <a:buFont typeface="Wingdings" panose="05000000000000000000" pitchFamily="2" charset="2"/>
                  <a:buChar char="§"/>
                  <a:defRPr/>
                </a:pPr>
                <a:r>
                  <a:rPr lang="en" sz="1600" dirty="0">
                    <a:solidFill>
                      <a:srgbClr val="000000"/>
                    </a:solidFill>
                    <a:latin typeface="Calibri" panose="020F0502020204030204" pitchFamily="34" charset="0"/>
                    <a:cs typeface="Calibri" panose="020F0502020204030204" pitchFamily="34" charset="0"/>
                    <a:sym typeface="EB Garamond"/>
                  </a:rPr>
                  <a:t>SSB = Sum of Square </a:t>
                </a:r>
                <a:r>
                  <a:rPr lang="en" sz="1600" b="1" dirty="0">
                    <a:solidFill>
                      <a:srgbClr val="000000"/>
                    </a:solidFill>
                    <a:latin typeface="Calibri" panose="020F0502020204030204" pitchFamily="34" charset="0"/>
                    <a:cs typeface="Calibri" panose="020F0502020204030204" pitchFamily="34" charset="0"/>
                    <a:sym typeface="EB Garamond"/>
                  </a:rPr>
                  <a:t>Between</a:t>
                </a:r>
                <a:r>
                  <a:rPr lang="en" sz="1600" dirty="0">
                    <a:solidFill>
                      <a:srgbClr val="000000"/>
                    </a:solidFill>
                    <a:latin typeface="Calibri" panose="020F0502020204030204" pitchFamily="34" charset="0"/>
                    <a:cs typeface="Calibri" panose="020F0502020204030204" pitchFamily="34" charset="0"/>
                    <a:sym typeface="EB Garamond"/>
                  </a:rPr>
                  <a:t>, SSW (SSE) = Sum of Square </a:t>
                </a:r>
                <a:r>
                  <a:rPr lang="en" sz="1600" b="1" dirty="0">
                    <a:solidFill>
                      <a:srgbClr val="000000"/>
                    </a:solidFill>
                    <a:latin typeface="Calibri" panose="020F0502020204030204" pitchFamily="34" charset="0"/>
                    <a:cs typeface="Calibri" panose="020F0502020204030204" pitchFamily="34" charset="0"/>
                    <a:sym typeface="EB Garamond"/>
                  </a:rPr>
                  <a:t>Within</a:t>
                </a:r>
                <a:r>
                  <a:rPr lang="en" sz="1600" dirty="0">
                    <a:solidFill>
                      <a:srgbClr val="000000"/>
                    </a:solidFill>
                    <a:latin typeface="Calibri" panose="020F0502020204030204" pitchFamily="34" charset="0"/>
                    <a:cs typeface="Calibri" panose="020F0502020204030204" pitchFamily="34" charset="0"/>
                    <a:sym typeface="EB Garamond"/>
                  </a:rPr>
                  <a:t> (Sum of Square </a:t>
                </a:r>
                <a:r>
                  <a:rPr lang="en" sz="1600" b="1" dirty="0">
                    <a:solidFill>
                      <a:srgbClr val="000000"/>
                    </a:solidFill>
                    <a:latin typeface="Calibri" panose="020F0502020204030204" pitchFamily="34" charset="0"/>
                    <a:cs typeface="Calibri" panose="020F0502020204030204" pitchFamily="34" charset="0"/>
                    <a:sym typeface="EB Garamond"/>
                  </a:rPr>
                  <a:t>Error</a:t>
                </a:r>
                <a:r>
                  <a:rPr lang="en" sz="1600" dirty="0">
                    <a:solidFill>
                      <a:srgbClr val="000000"/>
                    </a:solidFill>
                    <a:latin typeface="Calibri" panose="020F0502020204030204" pitchFamily="34" charset="0"/>
                    <a:cs typeface="Calibri" panose="020F0502020204030204" pitchFamily="34" charset="0"/>
                    <a:sym typeface="EB Garamond"/>
                  </a:rPr>
                  <a:t>)</a:t>
                </a:r>
              </a:p>
              <a:p>
                <a:pPr marL="2057057" lvl="5" indent="-365760">
                  <a:lnSpc>
                    <a:spcPct val="100000"/>
                  </a:lnSpc>
                  <a:spcBef>
                    <a:spcPts val="0"/>
                  </a:spcBef>
                  <a:buClrTx/>
                  <a:buSzPct val="80000"/>
                  <a:buFont typeface="Wingdings" panose="05000000000000000000" pitchFamily="2" charset="2"/>
                  <a:buChar char="§"/>
                  <a:defRPr/>
                </a:pPr>
                <a:endParaRPr lang="en" sz="1600" dirty="0">
                  <a:solidFill>
                    <a:srgbClr val="000000"/>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dirty="0">
                    <a:solidFill>
                      <a:srgbClr val="000000"/>
                    </a:solidFill>
                    <a:latin typeface="Calibri" panose="020F0502020204030204" pitchFamily="34" charset="0"/>
                    <a:cs typeface="Calibri" panose="020F0502020204030204" pitchFamily="34" charset="0"/>
                  </a:rPr>
                  <a:t>A successful partitioning (if </a:t>
                </a:r>
                <a:r>
                  <a:rPr lang="en" dirty="0">
                    <a:solidFill>
                      <a:schemeClr val="tx1"/>
                    </a:solidFill>
                    <a:latin typeface="Calibri" panose="020F0502020204030204" pitchFamily="34" charset="0"/>
                    <a:ea typeface="EB Garamond"/>
                    <a:cs typeface="Calibri" panose="020F0502020204030204" pitchFamily="34" charset="0"/>
                    <a:sym typeface="EB Garamond"/>
                  </a:rPr>
                  <a:t>H</a:t>
                </a:r>
                <a:r>
                  <a:rPr lang="en" baseline="-25000" dirty="0">
                    <a:solidFill>
                      <a:schemeClr val="tx1"/>
                    </a:solidFill>
                    <a:latin typeface="Calibri" panose="020F0502020204030204" pitchFamily="34" charset="0"/>
                    <a:ea typeface="EB Garamond"/>
                    <a:cs typeface="Calibri" panose="020F0502020204030204" pitchFamily="34" charset="0"/>
                    <a:sym typeface="EB Garamond"/>
                  </a:rPr>
                  <a:t>0 </a:t>
                </a:r>
                <a:r>
                  <a:rPr lang="en-US" dirty="0">
                    <a:solidFill>
                      <a:srgbClr val="000000"/>
                    </a:solidFill>
                    <a:latin typeface="Calibri" panose="020F0502020204030204" pitchFamily="34" charset="0"/>
                    <a:cs typeface="Calibri" panose="020F0502020204030204" pitchFamily="34" charset="0"/>
                    <a:sym typeface="EB Garamond"/>
                  </a:rPr>
                  <a:t>is false) w</a:t>
                </a:r>
                <a:r>
                  <a:rPr lang="en-US" dirty="0">
                    <a:solidFill>
                      <a:srgbClr val="000000"/>
                    </a:solidFill>
                    <a:latin typeface="Calibri" panose="020F0502020204030204" pitchFamily="34" charset="0"/>
                    <a:cs typeface="Calibri" panose="020F0502020204030204" pitchFamily="34" charset="0"/>
                  </a:rPr>
                  <a:t>ould be such that</a:t>
                </a:r>
              </a:p>
              <a:p>
                <a:pPr marL="1706865" lvl="3" indent="-365760">
                  <a:lnSpc>
                    <a:spcPct val="100000"/>
                  </a:lnSpc>
                  <a:spcBef>
                    <a:spcPts val="0"/>
                  </a:spcBef>
                  <a:buClrTx/>
                  <a:buSzPct val="80000"/>
                  <a:buFont typeface="Courier New" panose="02070309020205020404" pitchFamily="49" charset="0"/>
                  <a:buChar char="o"/>
                  <a:defRPr/>
                </a:pPr>
                <a:r>
                  <a:rPr lang="en-US" sz="1600" dirty="0">
                    <a:solidFill>
                      <a:srgbClr val="000000"/>
                    </a:solidFill>
                    <a:latin typeface="Calibri" panose="020F0502020204030204" pitchFamily="34" charset="0"/>
                    <a:cs typeface="Calibri" panose="020F0502020204030204" pitchFamily="34" charset="0"/>
                  </a:rPr>
                  <a:t>Mean CS of each store is distinct; within a store, low variance of CS ratings </a:t>
                </a:r>
                <a:endParaRPr lang="en" sz="1600" dirty="0">
                  <a:solidFill>
                    <a:srgbClr val="000000"/>
                  </a:solidFill>
                  <a:latin typeface="Calibri" panose="020F0502020204030204" pitchFamily="34" charset="0"/>
                  <a:cs typeface="Calibri" panose="020F0502020204030204" pitchFamily="34" charset="0"/>
                  <a:sym typeface="EB Garamond"/>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734900"/>
                <a:ext cx="10058400" cy="4570106"/>
              </a:xfrm>
              <a:blipFill>
                <a:blip r:embed="rId2"/>
                <a:stretch>
                  <a:fillRect t="-1068" b="-2003"/>
                </a:stretch>
              </a:blipFill>
            </p:spPr>
            <p:txBody>
              <a:bodyPr/>
              <a:lstStyle/>
              <a:p>
                <a:r>
                  <a:rPr lang="en-US">
                    <a:noFill/>
                  </a:rPr>
                  <a:t> </a:t>
                </a:r>
              </a:p>
            </p:txBody>
          </p:sp>
        </mc:Fallback>
      </mc:AlternateContent>
    </p:spTree>
    <p:extLst>
      <p:ext uri="{BB962C8B-B14F-4D97-AF65-F5344CB8AC3E}">
        <p14:creationId xmlns:p14="http://schemas.microsoft.com/office/powerpoint/2010/main" val="134082507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1652</TotalTime>
  <Words>6212</Words>
  <Application>Microsoft Office PowerPoint</Application>
  <PresentationFormat>Widescreen</PresentationFormat>
  <Paragraphs>659</Paragraphs>
  <Slides>59</Slides>
  <Notes>1</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Retrospect</vt:lpstr>
      <vt:lpstr>MBAN 6400  S2 – MV Regression and Analysis of Variance  (statistical and partial control)  Hemant Sangwan</vt:lpstr>
      <vt:lpstr>Agenda – MV Regression and Analysis of Variance </vt:lpstr>
      <vt:lpstr>Variance Partitioning in Data</vt:lpstr>
      <vt:lpstr>Multivariate Analytics </vt:lpstr>
      <vt:lpstr>Sources of Variance </vt:lpstr>
      <vt:lpstr>Variance Partitioning to identify sources of variance</vt:lpstr>
      <vt:lpstr>Statistical Control – A key terminology in variance partitioning and modeling</vt:lpstr>
      <vt:lpstr>Different methods of statistical control (or explaining variance ) </vt:lpstr>
      <vt:lpstr>Example – ANOVA (where the variance is coming from?) </vt:lpstr>
      <vt:lpstr>Analysis of Variance (ANOVA and MANOVA) </vt:lpstr>
      <vt:lpstr>Examples – Statistical Control and Variance Partitioning</vt:lpstr>
      <vt:lpstr>Partial correlations</vt:lpstr>
      <vt:lpstr>Partial correlations – zero, first, and higher order</vt:lpstr>
      <vt:lpstr>Partial correlations – without linear regression</vt:lpstr>
      <vt:lpstr>Activity – Partial correlation </vt:lpstr>
      <vt:lpstr>Partial correlations – Limitations </vt:lpstr>
      <vt:lpstr>Semi-partial correlations</vt:lpstr>
      <vt:lpstr>Partial and Semi-partial correlations – Visualization </vt:lpstr>
      <vt:lpstr>Semi-partial correlations</vt:lpstr>
      <vt:lpstr>Other important concepts in Variance Partitioning </vt:lpstr>
      <vt:lpstr>Mediation</vt:lpstr>
      <vt:lpstr>Moderation</vt:lpstr>
      <vt:lpstr>Activity – Examples </vt:lpstr>
      <vt:lpstr>Multiple Linear Regression (Supervised ML)</vt:lpstr>
      <vt:lpstr>Machine Learning - Definition </vt:lpstr>
      <vt:lpstr>Machine learning - Supervised and Unsupervised</vt:lpstr>
      <vt:lpstr>Supervised Machine learning – Linear Regression</vt:lpstr>
      <vt:lpstr>Key questions Linear Regression can help answer</vt:lpstr>
      <vt:lpstr>Linear Regression - Example </vt:lpstr>
      <vt:lpstr>Regression vs Causation </vt:lpstr>
      <vt:lpstr>Regression vs Causation </vt:lpstr>
      <vt:lpstr>Regression vs Correlation </vt:lpstr>
      <vt:lpstr>Regression vs Causation vs Correlation </vt:lpstr>
      <vt:lpstr>Regression Terminology</vt:lpstr>
      <vt:lpstr>Regression – Functional forms and assumptions</vt:lpstr>
      <vt:lpstr>Assumption violated – Linearity of relationship between (x,y)</vt:lpstr>
      <vt:lpstr>Assumption violated – Error terms have equal variance</vt:lpstr>
      <vt:lpstr>Regression – Interpretation of Coefficient and Error Terms</vt:lpstr>
      <vt:lpstr>Regression Estimation – Challenges</vt:lpstr>
      <vt:lpstr>Regression Estimation – Closed form solution  </vt:lpstr>
      <vt:lpstr>Regression Estimation – ML algorithm (Gradient Descent, GDD) </vt:lpstr>
      <vt:lpstr>Regression using ML algorithm – Key terminology</vt:lpstr>
      <vt:lpstr>Regression Estimation – Closed form vs ML algorithm</vt:lpstr>
      <vt:lpstr>Questions – Regression</vt:lpstr>
      <vt:lpstr>Questions – Regression</vt:lpstr>
      <vt:lpstr>Questions – Regression</vt:lpstr>
      <vt:lpstr>Regression – Housing Data</vt:lpstr>
      <vt:lpstr>Regression – Key Takeaways</vt:lpstr>
      <vt:lpstr>Multivariate Linear Regression</vt:lpstr>
      <vt:lpstr>Need for Multivariate Regression</vt:lpstr>
      <vt:lpstr>Multivariate Regression</vt:lpstr>
      <vt:lpstr>Example – Univariate and Multivariate Tests</vt:lpstr>
      <vt:lpstr>Data – Univariate and Multivariate Tests</vt:lpstr>
      <vt:lpstr>Univariate tests for means </vt:lpstr>
      <vt:lpstr>Multivariate tests for means </vt:lpstr>
      <vt:lpstr>R code – Univariate test</vt:lpstr>
      <vt:lpstr>R code – Multivariate test</vt:lpstr>
      <vt:lpstr>Recommended Readings </vt:lpstr>
      <vt:lpstr>Next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Science  MMI 1030  Hemant Sangwan</dc:title>
  <dc:creator>Hemant Sangwan</dc:creator>
  <cp:lastModifiedBy>Xingkai Wu</cp:lastModifiedBy>
  <cp:revision>157</cp:revision>
  <dcterms:created xsi:type="dcterms:W3CDTF">2021-08-05T09:50:20Z</dcterms:created>
  <dcterms:modified xsi:type="dcterms:W3CDTF">2022-01-21T02:14:40Z</dcterms:modified>
</cp:coreProperties>
</file>