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4" r:id="rId3"/>
    <p:sldId id="410" r:id="rId4"/>
    <p:sldId id="411" r:id="rId5"/>
    <p:sldId id="416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50" r:id="rId17"/>
    <p:sldId id="449" r:id="rId18"/>
    <p:sldId id="418" r:id="rId19"/>
    <p:sldId id="413" r:id="rId20"/>
    <p:sldId id="451" r:id="rId21"/>
    <p:sldId id="452" r:id="rId22"/>
    <p:sldId id="454" r:id="rId23"/>
    <p:sldId id="455" r:id="rId24"/>
    <p:sldId id="453" r:id="rId25"/>
    <p:sldId id="31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05B7-4C12-45B7-8630-4807B88CCFA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81B6-1389-4AA2-83B0-B676B7F2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DBF81-E95E-4A76-A47C-EA481D1C807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spss/faq/coding-systems-for-categorical-variables-in-regression-analysis/" TargetMode="External"/><Relationship Id="rId2" Type="http://schemas.openxmlformats.org/officeDocument/2006/relationships/hyperlink" Target="https://sites.globalhealth.duke.edu/rdac/wp-content/uploads/sites/27/2020/08/Core-Guide_Dummy-and-Effect-Coding_16-03-20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MBAN 6400</a:t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Coding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Hemant Sangwan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rule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g-1 categorical variables such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=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if n ∈ ith 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level, i=low, medium, high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otherwise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Cases (or observation) belonging to the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(x2 low)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zeros assigned on g-1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3935653621"/>
              </p:ext>
            </p:extLst>
          </p:nvPr>
        </p:nvGraphicFramePr>
        <p:xfrm>
          <a:off x="2871652" y="3744687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dummy coded coefficients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note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results (think of proof)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intercept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mean of y for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omitted variable, a= mean (y)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lang="en-US" sz="16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medium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low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</a:t>
            </a:r>
            <a:r>
              <a:rPr lang="en-US" sz="1600" baseline="-250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high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- 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low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results?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4282805134"/>
              </p:ext>
            </p:extLst>
          </p:nvPr>
        </p:nvGraphicFramePr>
        <p:xfrm>
          <a:off x="2627812" y="4223659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5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testing with dummy coded coefficients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note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you test 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</a:t>
            </a:r>
            <a:r>
              <a:rPr lang="en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: b1=b2 </a:t>
            </a:r>
            <a:endParaRPr lang="en" sz="1600" dirty="0" smtClean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" dirty="0" smtClean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Hint: what would happen if </a:t>
            </a: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</a:t>
            </a:r>
            <a:r>
              <a:rPr lang="en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true?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1: 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 +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(x2</a:t>
            </a:r>
            <a:r>
              <a:rPr lang="en-US" sz="16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sz="16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2: 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 + b1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2682607642"/>
              </p:ext>
            </p:extLst>
          </p:nvPr>
        </p:nvGraphicFramePr>
        <p:xfrm>
          <a:off x="2340429" y="4032070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coding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3609"/>
            <a:ext cx="10058400" cy="107796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representation 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(nominal) and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ordinal variables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is converted into interval scale, i.e., interval of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1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categories, g-1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coded variables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g=3 for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variable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58;p51"/>
          <p:cNvGraphicFramePr/>
          <p:nvPr>
            <p:extLst>
              <p:ext uri="{D42A27DB-BD31-4B8C-83A1-F6EECF244321}">
                <p14:modId xmlns:p14="http://schemas.microsoft.com/office/powerpoint/2010/main" val="2821413750"/>
              </p:ext>
            </p:extLst>
          </p:nvPr>
        </p:nvGraphicFramePr>
        <p:xfrm>
          <a:off x="2758440" y="3444073"/>
          <a:ext cx="5806500" cy="2049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 coding rule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g-1 categorical variables such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=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if n ∈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ith, i &lt; g  level, i=low, medium, high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n∉ ith level AND n∉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gth level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(omitted group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(i)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=-1 otherwise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observation) belonging to the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(x2 low)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 assigned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1055502868"/>
              </p:ext>
            </p:extLst>
          </p:nvPr>
        </p:nvGraphicFramePr>
        <p:xfrm>
          <a:off x="2871652" y="3744687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effect coded coefficients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note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results (think of proof)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intercept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grand mean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of means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sample size is equal across groups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2057057" lvl="5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 mean (y)</a:t>
            </a:r>
            <a:endParaRPr lang="en-US" sz="1600" baseline="-25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medium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y) =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deviation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from grand mean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(y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</a:t>
            </a:r>
            <a:r>
              <a:rPr lang="en-US" sz="1600" baseline="-250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high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- mean (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y) = deviation from grand mean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results?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1605341864"/>
              </p:ext>
            </p:extLst>
          </p:nvPr>
        </p:nvGraphicFramePr>
        <p:xfrm>
          <a:off x="2627812" y="4223659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effect coded coefficients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154194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effect coding, coded vectors reflect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effect, hence the name effect coding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 effect=deviation of mean of the group from the grand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mean,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i.e.,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b1=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mean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(y</a:t>
            </a:r>
            <a:r>
              <a:rPr lang="en-US" sz="14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x2 medium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- mean (y) 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1058875201"/>
              </p:ext>
            </p:extLst>
          </p:nvPr>
        </p:nvGraphicFramePr>
        <p:xfrm>
          <a:off x="2967446" y="3396345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testing with effect coded coefficients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80948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note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lang="en-US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from the analysis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you test 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</a:t>
            </a:r>
            <a:r>
              <a:rPr lang="en" sz="1600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</a:t>
            </a: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: b1=b2 </a:t>
            </a:r>
            <a:endParaRPr lang="en" sz="1600" dirty="0" smtClean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" dirty="0" smtClean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Hint: what would happen if </a:t>
            </a: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</a:t>
            </a:r>
            <a:r>
              <a:rPr lang="en" baseline="-250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0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true?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1: 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 +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(x2</a:t>
            </a:r>
            <a:r>
              <a:rPr lang="en-US" sz="16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r>
              <a:rPr lang="en-US" sz="16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2: 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 + b1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b2 x2</a:t>
            </a:r>
            <a:r>
              <a:rPr lang="en-US" sz="16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e1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65;p52"/>
          <p:cNvGraphicFramePr/>
          <p:nvPr>
            <p:extLst>
              <p:ext uri="{D42A27DB-BD31-4B8C-83A1-F6EECF244321}">
                <p14:modId xmlns:p14="http://schemas.microsoft.com/office/powerpoint/2010/main" val="3757618672"/>
              </p:ext>
            </p:extLst>
          </p:nvPr>
        </p:nvGraphicFramePr>
        <p:xfrm>
          <a:off x="2340429" y="4032070"/>
          <a:ext cx="5806500" cy="2054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11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vs Effect coding </a:t>
            </a:r>
            <a:endParaRPr lang="en-US" sz="20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differences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dummy and effect coding? How do you explain it intuitively?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what situations each coding type is a better method over the other? </a:t>
            </a:r>
          </a:p>
        </p:txBody>
      </p:sp>
    </p:spTree>
    <p:extLst>
      <p:ext uri="{BB962C8B-B14F-4D97-AF65-F5344CB8AC3E}">
        <p14:creationId xmlns:p14="http://schemas.microsoft.com/office/powerpoint/2010/main" val="42587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coding methods – contrast and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Contrast coding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 weighted linear combination (L) of g means expressed in the form: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L =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 + …+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g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g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most instances, the weights, ci , i= 1 to g,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take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on only two values (one positive and one negative), such that the sum of the c(i )=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0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-US" sz="1800" baseline="-250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could be integers or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fractions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By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using two values, two subsets of the original g groups are compared to one another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 useful set of fractions is 1/u and -1/v, where u is the number of groups in one subset, and v is the number of groups in the other subset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using these fractions, the contrast represents the difference between the unweighted means of the groups comprising the two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subsets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 –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coding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vs continuous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 of categorical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– Dummy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effect, and orthogonal coding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coefficients of coded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coding </a:t>
            </a:r>
            <a:r>
              <a:rPr lang="en-US" sz="2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coding methods – contrast and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1731111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Orthogonal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coding is a special form of contrast coding, in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which the products of the weights for the two contrasts sum to zero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A1.A2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=(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 x-1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)+(1 x 0) + (0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 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+ (-1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 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)+(½  x ½ )+(1 x -¼ )=-1+0+0+1+¼-¼= 0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A1 and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A2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are orthogonal contrasts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A2.A3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=0?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graphicFrame>
        <p:nvGraphicFramePr>
          <p:cNvPr id="4" name="Google Shape;337;p63"/>
          <p:cNvGraphicFramePr/>
          <p:nvPr>
            <p:extLst>
              <p:ext uri="{D42A27DB-BD31-4B8C-83A1-F6EECF244321}">
                <p14:modId xmlns:p14="http://schemas.microsoft.com/office/powerpoint/2010/main" val="2827506833"/>
              </p:ext>
            </p:extLst>
          </p:nvPr>
        </p:nvGraphicFramePr>
        <p:xfrm>
          <a:off x="3149261" y="3574200"/>
          <a:ext cx="4071300" cy="2071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Comparison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A1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A2</a:t>
                      </a:r>
                      <a:endParaRPr sz="14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A3</a:t>
                      </a:r>
                      <a:endParaRPr sz="14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2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3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-1/2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4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5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1/2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1/2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6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-1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1/4</a:t>
                      </a:r>
                      <a:endParaRPr sz="14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4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features of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When g–1 orthogonal contrasts are used as independent variables, 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intercept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represents 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unweighted mean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of the g groups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If 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group sizes are equal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then 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intercept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represents the grand mean, even if one or more of the g–1 possible contrasts are omitted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When the fractional coding scheme is used, regression coefficients represent the difference between the unweighted means of the groups forming the two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subsets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996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vs Effect vs Orthogonal coding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Dummy coding: useful when key objective is to compare mean of an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experimental group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with that of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control group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Effect coding: useful when key objective is to compare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treatment effects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of different groups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Orthogonal coding: used when key objective is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orthogonal comparison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means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764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coding does not change the model outcomes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Model: y (DV)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with k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coded vectors (k = number of groups minus one)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reflect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group membership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as the independent variables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R-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sq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regression sum of squares, residual sum of squares, and the F ratio are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same with any coding method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Predictions based on the regression equations resulting from the different coding methods are also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identical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625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coding methods 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What happens when a continuous variable is converted into binary or multinomial values?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Loss in correlation → reduction in explained variance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Loss in statistical power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Cost of coding 1 or 2 vs multiple variables? </a:t>
            </a:r>
          </a:p>
        </p:txBody>
      </p:sp>
    </p:spTree>
    <p:extLst>
      <p:ext uri="{BB962C8B-B14F-4D97-AF65-F5344CB8AC3E}">
        <p14:creationId xmlns:p14="http://schemas.microsoft.com/office/powerpoint/2010/main" val="23567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Recommended Readings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372"/>
            <a:ext cx="10058400" cy="4023360"/>
          </a:xfrm>
        </p:spPr>
        <p:txBody>
          <a:bodyPr>
            <a:noAutofit/>
          </a:bodyPr>
          <a:lstStyle/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Core Guide: Dummy and Effect Coding in the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Analysis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of Factorial Designs. Retrieved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from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https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://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sites.globalhealth.duke.edu/rdac/wp-content/uploads/sites/27/2020/08/Core-Guide_Dummy-and-Effect-Coding_16-03-20.pdf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Coding Systems for Categorical Variables in Regression Analysis. Retrieved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from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3"/>
              </a:rPr>
              <a:t>https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3"/>
              </a:rPr>
              <a:t>://stats.idre.ucla.edu/spss/faq/coding-systems-for-categorical-variables-in-regression-analysis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3"/>
              </a:rPr>
              <a:t>/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56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666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Session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666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vs Continuous Variables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vs Continuous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“either or” type variables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mutually exclusive categories (not always!)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“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not more or less of the same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“more or less” type variables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“degree” of difference among subjects or observations in the same class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cy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Categorical Variables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Manipulated  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 of credit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scores (low: &lt;500, medium: 500-700, high: 700+)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loyalty to a store/ service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 to succeed in MBA program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manipulated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flavours of cereals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colours of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 (red, white, green, etc.)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variables, subjects classified in a given category are treated as being alike on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all conservatives or greens or liberals are treated the same within their respective group for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and research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Categorical Variables suitable for Analytics?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y with a unit change in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(linear regression)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of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with a unit change in x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(logistics regression)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of observation based on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distance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 is not “either or” type measure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making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Occupations influencing voting decisions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influencing purchase decisions for fashion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Categorical Variables suitable for Analytics?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explanatory and predictive analytics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(e.g., regression, clustering, etc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 – a key requirement is,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MUST be AT LEAST on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 scale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categorical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using appropriate techniques (e.g., dummy, effect, etc.) to make it suitable for different analytical techniques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variable coding?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7213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Coding: A set of symbols to which meanings can be assigned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meanings has to follow some rules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rules: male / female : 0/1 coding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rules: occupations, patients, etc.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57057" lvl="5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 (banking, consulting): knowledge (coded 1)</a:t>
            </a:r>
          </a:p>
          <a:p>
            <a:pPr marL="2057057" lvl="5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 (plumber, electrician): trade (coded 2)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variable coding, there is no universal “best” scheme or rule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agreement among researchers for these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disagreements over coding rules affect quality of results?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 coding (easiest of all)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3609"/>
            <a:ext cx="10058400" cy="107796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representation 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(nominal) and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ordinal variables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is converted into interval scale, i.e., interval of 0 to 1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categories, g-1 dummy variables.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g=3 for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variable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Google Shape;258;p51"/>
          <p:cNvGraphicFramePr/>
          <p:nvPr>
            <p:extLst>
              <p:ext uri="{D42A27DB-BD31-4B8C-83A1-F6EECF244321}">
                <p14:modId xmlns:p14="http://schemas.microsoft.com/office/powerpoint/2010/main" val="419709822"/>
              </p:ext>
            </p:extLst>
          </p:nvPr>
        </p:nvGraphicFramePr>
        <p:xfrm>
          <a:off x="2758440" y="3444073"/>
          <a:ext cx="5806500" cy="2049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y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x1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 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Income</a:t>
                      </a:r>
                      <a:endParaRPr sz="16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x2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103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high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155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female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medium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85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male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low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1880</Words>
  <Application>Microsoft Office PowerPoint</Application>
  <PresentationFormat>Widescreen</PresentationFormat>
  <Paragraphs>497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EB Garamond</vt:lpstr>
      <vt:lpstr>Wingdings</vt:lpstr>
      <vt:lpstr>Retrospect</vt:lpstr>
      <vt:lpstr>MBAN 6400  S3 – Variable Coding   Hemant Sangwan</vt:lpstr>
      <vt:lpstr>Agenda – Variable coding</vt:lpstr>
      <vt:lpstr>Categorical vs Continuous Variables</vt:lpstr>
      <vt:lpstr>Categorical vs Continuous Variables</vt:lpstr>
      <vt:lpstr>Types of Categorical Variables</vt:lpstr>
      <vt:lpstr>Are Categorical Variables suitable for Analytics?</vt:lpstr>
      <vt:lpstr>Are Categorical Variables suitable for Analytics?</vt:lpstr>
      <vt:lpstr>What is variable coding?</vt:lpstr>
      <vt:lpstr>Dummy coding (easiest of all) </vt:lpstr>
      <vt:lpstr>Dummy coding rule </vt:lpstr>
      <vt:lpstr>Interpretation of dummy coded coefficients</vt:lpstr>
      <vt:lpstr>Hypothesis testing with dummy coded coefficients</vt:lpstr>
      <vt:lpstr>Effect coding </vt:lpstr>
      <vt:lpstr>Effect coding rule </vt:lpstr>
      <vt:lpstr>Interpretation of effect coded coefficients</vt:lpstr>
      <vt:lpstr>Interpretation of effect coded coefficients</vt:lpstr>
      <vt:lpstr>Hypothesis testing with effect coded coefficients</vt:lpstr>
      <vt:lpstr>Dummy vs Effect coding </vt:lpstr>
      <vt:lpstr>Other coding methods – contrast and orthogonal coding</vt:lpstr>
      <vt:lpstr>Other coding methods – contrast and orthogonal coding</vt:lpstr>
      <vt:lpstr>Key features of orthogonal coding</vt:lpstr>
      <vt:lpstr>Dummy vs Effect vs Orthogonal coding</vt:lpstr>
      <vt:lpstr>Variable coding does not change the model outcomes</vt:lpstr>
      <vt:lpstr>Limitations of coding methods </vt:lpstr>
      <vt:lpstr>Recommended Readings 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Science  MMI 1030  Hemant Sangwan</dc:title>
  <dc:creator>Hemant Sangwan</dc:creator>
  <cp:lastModifiedBy>Hemant Sangwan</cp:lastModifiedBy>
  <cp:revision>173</cp:revision>
  <dcterms:created xsi:type="dcterms:W3CDTF">2021-08-05T09:50:20Z</dcterms:created>
  <dcterms:modified xsi:type="dcterms:W3CDTF">2021-11-25T14:55:56Z</dcterms:modified>
</cp:coreProperties>
</file>