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64" r:id="rId3"/>
    <p:sldId id="410" r:id="rId4"/>
    <p:sldId id="411"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16" r:id="rId22"/>
    <p:sldId id="472" r:id="rId23"/>
    <p:sldId id="473" r:id="rId24"/>
    <p:sldId id="479" r:id="rId25"/>
    <p:sldId id="480" r:id="rId26"/>
    <p:sldId id="475" r:id="rId27"/>
    <p:sldId id="481" r:id="rId28"/>
    <p:sldId id="476" r:id="rId29"/>
    <p:sldId id="477" r:id="rId30"/>
    <p:sldId id="478" r:id="rId31"/>
    <p:sldId id="439" r:id="rId32"/>
    <p:sldId id="440" r:id="rId33"/>
    <p:sldId id="313"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11/30/2021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11/30/2021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orbes.com/sites/adammillsap/2016/07/19/recessions-dont-have-the-same-impact-on-every-city/#1d54f4f7478d" TargetMode="External"/><Relationship Id="rId2" Type="http://schemas.openxmlformats.org/officeDocument/2006/relationships/hyperlink" Target="https://www.nytimes.com/2017/10/10/business/economy/big-citi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opentextbc.ca/researchmethods/chapter/experimental-design/" TargetMode="External"/><Relationship Id="rId7" Type="http://schemas.openxmlformats.org/officeDocument/2006/relationships/hyperlink" Target="https://www.forbes.com/sites/adammillsap/2016/07/19/recessions-dont-have-the-same-impact-on-every-city/#1d54f4f7478d" TargetMode="External"/><Relationship Id="rId2" Type="http://schemas.openxmlformats.org/officeDocument/2006/relationships/hyperlink" Target="https://www.scribbr.com/methodology/experimental-design/" TargetMode="External"/><Relationship Id="rId1" Type="http://schemas.openxmlformats.org/officeDocument/2006/relationships/slideLayout" Target="../slideLayouts/slideLayout2.xml"/><Relationship Id="rId6" Type="http://schemas.openxmlformats.org/officeDocument/2006/relationships/hyperlink" Target="https://www.nytimes.com/2017/10/10/business/economy/big-cities.html" TargetMode="External"/><Relationship Id="rId5" Type="http://schemas.openxmlformats.org/officeDocument/2006/relationships/hyperlink" Target="https://www.nobelprize.org/uploads/2021/10/advanced-economicsciencesprize2021.pdf" TargetMode="External"/><Relationship Id="rId4" Type="http://schemas.openxmlformats.org/officeDocument/2006/relationships/hyperlink" Target="https://www.nobelprize.org/uploads/2021/10/popular-economicsciencesprize2021-3.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rPr>
              <a:t>MBAN 6400</a:t>
            </a:r>
            <a:br>
              <a:rPr lang="en-US" sz="3200" spc="0" dirty="0" smtClean="0">
                <a:solidFill>
                  <a:srgbClr val="0070C0"/>
                </a:solidFill>
                <a:latin typeface="Calibri" panose="020F0502020204030204" pitchFamily="34" charset="0"/>
                <a:cs typeface="Calibri" panose="020F0502020204030204" pitchFamily="34" charset="0"/>
              </a:rPr>
            </a:br>
            <a:r>
              <a:rPr lang="en-US" sz="3200" spc="0" dirty="0" smtClean="0">
                <a:solidFill>
                  <a:srgbClr val="0070C0"/>
                </a:solidFill>
                <a:latin typeface="Calibri" panose="020F0502020204030204" pitchFamily="34" charset="0"/>
                <a:cs typeface="Calibri" panose="020F0502020204030204" pitchFamily="34" charset="0"/>
              </a:rPr>
              <a:t/>
            </a:r>
            <a:br>
              <a:rPr lang="en-US" sz="3200" spc="0" dirty="0" smtClean="0">
                <a:solidFill>
                  <a:srgbClr val="0070C0"/>
                </a:solidFill>
                <a:latin typeface="Calibri" panose="020F0502020204030204" pitchFamily="34" charset="0"/>
                <a:cs typeface="Calibri" panose="020F0502020204030204" pitchFamily="34" charset="0"/>
              </a:rPr>
            </a:br>
            <a:r>
              <a:rPr lang="en-US" sz="3200" spc="0" dirty="0" smtClean="0">
                <a:solidFill>
                  <a:srgbClr val="0070C0"/>
                </a:solidFill>
                <a:latin typeface="Calibri" panose="020F0502020204030204" pitchFamily="34" charset="0"/>
                <a:cs typeface="Calibri" panose="020F0502020204030204" pitchFamily="34" charset="0"/>
              </a:rPr>
              <a:t>S4 </a:t>
            </a:r>
            <a:r>
              <a:rPr lang="en-US" sz="3200" spc="0" dirty="0">
                <a:solidFill>
                  <a:srgbClr val="0070C0"/>
                </a:solidFill>
                <a:latin typeface="Calibri" panose="020F0502020204030204" pitchFamily="34" charset="0"/>
                <a:cs typeface="Calibri" panose="020F0502020204030204" pitchFamily="34" charset="0"/>
              </a:rPr>
              <a:t>–</a:t>
            </a:r>
            <a:r>
              <a:rPr lang="en-US" sz="3200" spc="0" dirty="0" smtClean="0">
                <a:solidFill>
                  <a:srgbClr val="0070C0"/>
                </a:solidFill>
                <a:latin typeface="Calibri" panose="020F0502020204030204" pitchFamily="34" charset="0"/>
                <a:cs typeface="Calibri" panose="020F0502020204030204" pitchFamily="34" charset="0"/>
              </a:rPr>
              <a:t> Experimental Design </a:t>
            </a:r>
            <a:br>
              <a:rPr lang="en-US" sz="3200" spc="0" dirty="0" smtClean="0">
                <a:solidFill>
                  <a:srgbClr val="0070C0"/>
                </a:solidFill>
                <a:latin typeface="Calibri" panose="020F0502020204030204" pitchFamily="34" charset="0"/>
                <a:cs typeface="Calibri" panose="020F0502020204030204" pitchFamily="34" charset="0"/>
              </a:rPr>
            </a:br>
            <a:r>
              <a:rPr lang="en-US" sz="2400" spc="0" dirty="0" smtClean="0">
                <a:solidFill>
                  <a:srgbClr val="0070C0"/>
                </a:solidFill>
                <a:latin typeface="Calibri" panose="020F0502020204030204" pitchFamily="34" charset="0"/>
                <a:cs typeface="Calibri" panose="020F0502020204030204" pitchFamily="34" charset="0"/>
              </a:rPr>
              <a:t/>
            </a:r>
            <a:br>
              <a:rPr lang="en-US" sz="2400" spc="0" dirty="0" smtClean="0">
                <a:solidFill>
                  <a:srgbClr val="0070C0"/>
                </a:solidFill>
                <a:latin typeface="Calibri" panose="020F0502020204030204" pitchFamily="34" charset="0"/>
                <a:cs typeface="Calibri" panose="020F0502020204030204" pitchFamily="34" charset="0"/>
              </a:rPr>
            </a:br>
            <a:r>
              <a:rPr lang="en-US" sz="2800" spc="0" dirty="0" smtClean="0">
                <a:solidFill>
                  <a:schemeClr val="tx1"/>
                </a:solidFill>
                <a:latin typeface="Calibri" panose="020F0502020204030204" pitchFamily="34" charset="0"/>
                <a:cs typeface="Calibri" panose="020F0502020204030204" pitchFamily="34" charset="0"/>
              </a:rPr>
              <a:t>Hemant Sangwan</a:t>
            </a:r>
            <a:endParaRPr lang="en-US" sz="2800" spc="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300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Experimental Design – the process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Step 3: Design experimental treatments </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How </a:t>
            </a:r>
            <a:r>
              <a:rPr lang="en-US" sz="1800" b="1" dirty="0" smtClean="0">
                <a:solidFill>
                  <a:schemeClr val="tx1"/>
                </a:solidFill>
                <a:latin typeface="Calibri" panose="020F0502020204030204" pitchFamily="34" charset="0"/>
                <a:cs typeface="Calibri" panose="020F0502020204030204" pitchFamily="34" charset="0"/>
              </a:rPr>
              <a:t>widely</a:t>
            </a:r>
            <a:r>
              <a:rPr lang="en-US" sz="1800" dirty="0" smtClean="0">
                <a:solidFill>
                  <a:schemeClr val="tx1"/>
                </a:solidFill>
                <a:latin typeface="Calibri" panose="020F0502020204030204" pitchFamily="34" charset="0"/>
                <a:cs typeface="Calibri" panose="020F0502020204030204" pitchFamily="34" charset="0"/>
              </a:rPr>
              <a:t> to vary independent variables? For example, cell phone usage: </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10-50 minutes with an incremental value of 10 </a:t>
            </a:r>
            <a:r>
              <a:rPr lang="en-US" sz="1800" dirty="0" smtClean="0">
                <a:solidFill>
                  <a:schemeClr val="tx1"/>
                </a:solidFill>
                <a:latin typeface="Calibri" panose="020F0502020204030204" pitchFamily="34" charset="0"/>
                <a:cs typeface="Calibri" panose="020F0502020204030204" pitchFamily="34" charset="0"/>
              </a:rPr>
              <a:t>minutes, i.e., 10, 20, 30, 40, 50 minutes, with control group 0 minute</a:t>
            </a:r>
          </a:p>
          <a:p>
            <a:pPr marL="2257057" lvl="6" indent="-365760">
              <a:lnSpc>
                <a:spcPct val="100000"/>
              </a:lnSpc>
              <a:spcBef>
                <a:spcPts val="0"/>
              </a:spcBef>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10-100 minutes with an incremental value of 20 minutes, i.e., 20, 40, 60, 80, and 100 minutes, with control group 0 minute</a:t>
            </a: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8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a:t>
            </a:r>
            <a:r>
              <a:rPr lang="en-US" sz="1800" b="1" dirty="0" smtClean="0">
                <a:solidFill>
                  <a:schemeClr val="tx1"/>
                </a:solidFill>
                <a:latin typeface="Calibri" panose="020F0502020204030204" pitchFamily="34" charset="0"/>
                <a:cs typeface="Calibri" panose="020F0502020204030204" pitchFamily="34" charset="0"/>
              </a:rPr>
              <a:t>finely </a:t>
            </a:r>
            <a:r>
              <a:rPr lang="en-US" sz="1800" dirty="0" smtClean="0">
                <a:solidFill>
                  <a:schemeClr val="tx1"/>
                </a:solidFill>
                <a:latin typeface="Calibri" panose="020F0502020204030204" pitchFamily="34" charset="0"/>
                <a:cs typeface="Calibri" panose="020F0502020204030204" pitchFamily="34" charset="0"/>
              </a:rPr>
              <a:t>to </a:t>
            </a:r>
            <a:r>
              <a:rPr lang="en-US" sz="1800" dirty="0">
                <a:solidFill>
                  <a:schemeClr val="tx1"/>
                </a:solidFill>
                <a:latin typeface="Calibri" panose="020F0502020204030204" pitchFamily="34" charset="0"/>
                <a:cs typeface="Calibri" panose="020F0502020204030204" pitchFamily="34" charset="0"/>
              </a:rPr>
              <a:t>vary independent variables? For example, cell phone usage: </a:t>
            </a:r>
          </a:p>
          <a:p>
            <a:pPr marL="2257057" lvl="6" indent="-365760">
              <a:lnSpc>
                <a:spcPct val="100000"/>
              </a:lnSpc>
              <a:spcBef>
                <a:spcPts val="0"/>
              </a:spcBef>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Categorical variable: low (10-20 min), medium (20-40 minutes), and high (40-50 minutes) </a:t>
            </a:r>
          </a:p>
          <a:p>
            <a:pPr marL="2257057" lvl="6" indent="-365760">
              <a:lnSpc>
                <a:spcPct val="100000"/>
              </a:lnSpc>
              <a:spcBef>
                <a:spcPts val="0"/>
              </a:spcBef>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Continuous variable: actual measured minutes </a:t>
            </a: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050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Experimental Design – the process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Step 4: Assigning subjects to treatment groups  </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Completely </a:t>
            </a:r>
            <a:r>
              <a:rPr lang="en-US" sz="1800" dirty="0">
                <a:solidFill>
                  <a:schemeClr val="tx1"/>
                </a:solidFill>
                <a:latin typeface="Calibri" panose="020F0502020204030204" pitchFamily="34" charset="0"/>
                <a:cs typeface="Calibri" panose="020F0502020204030204" pitchFamily="34" charset="0"/>
              </a:rPr>
              <a:t>Randomized  vs Randomized Block (or stratified random) design</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Completely randomized: every subject is assigned to a treatment group at random. E.g. with cell phone usage low / high, each subject is assigned to one of the groups randomly</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Randomized block: first subjects are grouped by, for example, age and then in the group they are randomly assigned between low/high cell phone usage</a:t>
            </a:r>
          </a:p>
          <a:p>
            <a:pPr marL="1706865" lvl="3" indent="-365760">
              <a:lnSpc>
                <a:spcPct val="100000"/>
              </a:lnSpc>
              <a:spcBef>
                <a:spcPts val="0"/>
              </a:spcBef>
              <a:buClrTx/>
              <a:buSzPct val="80000"/>
              <a:buFont typeface="Courier New" panose="02070309020205020404" pitchFamily="49" charset="0"/>
              <a:buChar char="o"/>
            </a:pPr>
            <a:endParaRPr lang="en-US" sz="18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Between-subjects </a:t>
            </a:r>
            <a:r>
              <a:rPr lang="en-US" sz="1800" dirty="0">
                <a:solidFill>
                  <a:schemeClr val="tx1"/>
                </a:solidFill>
                <a:latin typeface="Calibri" panose="020F0502020204030204" pitchFamily="34" charset="0"/>
                <a:cs typeface="Calibri" panose="020F0502020204030204" pitchFamily="34" charset="0"/>
              </a:rPr>
              <a:t>vs Within-subjects (or repeated measure) design</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Between-subjects: each subject receives ONLY 1 of the possible treatments, i.e., either low or high cell phone usage</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Within-subjects: each subject, sequentially, receives ALL possible treatments and their response to each treatment is measured</a:t>
            </a:r>
          </a:p>
          <a:p>
            <a:pPr marL="1706865" lvl="3" indent="-365760">
              <a:lnSpc>
                <a:spcPct val="100000"/>
              </a:lnSpc>
              <a:spcBef>
                <a:spcPts val="0"/>
              </a:spcBef>
              <a:buClrTx/>
              <a:buSzPct val="80000"/>
              <a:buFont typeface="Courier New" panose="02070309020205020404" pitchFamily="49" charset="0"/>
              <a:buChar char="o"/>
            </a:pPr>
            <a:endParaRPr lang="en-US" sz="18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Quasi-Experiment </a:t>
            </a:r>
            <a:r>
              <a:rPr lang="en-US" sz="1800" dirty="0">
                <a:solidFill>
                  <a:schemeClr val="tx1"/>
                </a:solidFill>
                <a:latin typeface="Calibri" panose="020F0502020204030204" pitchFamily="34" charset="0"/>
                <a:cs typeface="Calibri" panose="020F0502020204030204" pitchFamily="34" charset="0"/>
              </a:rPr>
              <a:t>design: subjects are assigned to groups based on non-random </a:t>
            </a:r>
            <a:r>
              <a:rPr lang="en-US" sz="1800" dirty="0" smtClean="0">
                <a:solidFill>
                  <a:schemeClr val="tx1"/>
                </a:solidFill>
                <a:latin typeface="Calibri" panose="020F0502020204030204" pitchFamily="34" charset="0"/>
                <a:cs typeface="Calibri" panose="020F0502020204030204" pitchFamily="34" charset="0"/>
              </a:rPr>
              <a:t>criteria</a:t>
            </a: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5359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Experimental Design – the process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Step 5: Measurement of Dependent variable   </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Pretest</a:t>
            </a:r>
            <a:r>
              <a:rPr lang="en-US" sz="1800" dirty="0">
                <a:solidFill>
                  <a:schemeClr val="tx1"/>
                </a:solidFill>
                <a:latin typeface="Calibri" panose="020F0502020204030204" pitchFamily="34" charset="0"/>
                <a:cs typeface="Calibri" panose="020F0502020204030204" pitchFamily="34" charset="0"/>
              </a:rPr>
              <a:t>: Measurement of the dependent variable </a:t>
            </a:r>
            <a:r>
              <a:rPr lang="en-US" sz="1800" b="1" dirty="0">
                <a:solidFill>
                  <a:schemeClr val="tx1"/>
                </a:solidFill>
                <a:latin typeface="Calibri" panose="020F0502020204030204" pitchFamily="34" charset="0"/>
                <a:cs typeface="Calibri" panose="020F0502020204030204" pitchFamily="34" charset="0"/>
              </a:rPr>
              <a:t>prior to changing </a:t>
            </a:r>
            <a:r>
              <a:rPr lang="en-US" sz="1800" dirty="0">
                <a:solidFill>
                  <a:schemeClr val="tx1"/>
                </a:solidFill>
                <a:latin typeface="Calibri" panose="020F0502020204030204" pitchFamily="34" charset="0"/>
                <a:cs typeface="Calibri" panose="020F0502020204030204" pitchFamily="34" charset="0"/>
              </a:rPr>
              <a:t>the independent variable</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Posttest</a:t>
            </a:r>
            <a:r>
              <a:rPr lang="en-US" sz="1800" dirty="0">
                <a:solidFill>
                  <a:schemeClr val="tx1"/>
                </a:solidFill>
                <a:latin typeface="Calibri" panose="020F0502020204030204" pitchFamily="34" charset="0"/>
                <a:cs typeface="Calibri" panose="020F0502020204030204" pitchFamily="34" charset="0"/>
              </a:rPr>
              <a:t>: Measuring the dependent variable </a:t>
            </a:r>
            <a:r>
              <a:rPr lang="en-US" sz="1800" b="1" dirty="0">
                <a:solidFill>
                  <a:schemeClr val="tx1"/>
                </a:solidFill>
                <a:latin typeface="Calibri" panose="020F0502020204030204" pitchFamily="34" charset="0"/>
                <a:cs typeface="Calibri" panose="020F0502020204030204" pitchFamily="34" charset="0"/>
              </a:rPr>
              <a:t>after changing </a:t>
            </a:r>
            <a:r>
              <a:rPr lang="en-US" sz="1800" dirty="0">
                <a:solidFill>
                  <a:schemeClr val="tx1"/>
                </a:solidFill>
                <a:latin typeface="Calibri" panose="020F0502020204030204" pitchFamily="34" charset="0"/>
                <a:cs typeface="Calibri" panose="020F0502020204030204" pitchFamily="34" charset="0"/>
              </a:rPr>
              <a:t>the independent </a:t>
            </a:r>
            <a:r>
              <a:rPr lang="en-US" sz="1800" dirty="0" smtClean="0">
                <a:solidFill>
                  <a:schemeClr val="tx1"/>
                </a:solidFill>
                <a:latin typeface="Calibri" panose="020F0502020204030204" pitchFamily="34" charset="0"/>
                <a:cs typeface="Calibri" panose="020F0502020204030204" pitchFamily="34" charset="0"/>
              </a:rPr>
              <a:t>variable</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Other considerations: Validity and Reliability of the experiment     </a:t>
            </a:r>
            <a:endParaRPr lang="en-US" b="1"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An experiment is valid if:</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The observed change in the dependent variable is due to the independent variable (</a:t>
            </a:r>
            <a:r>
              <a:rPr lang="en-US" sz="1600" b="1" dirty="0">
                <a:solidFill>
                  <a:schemeClr val="tx1"/>
                </a:solidFill>
                <a:latin typeface="Calibri" panose="020F0502020204030204" pitchFamily="34" charset="0"/>
                <a:cs typeface="Calibri" panose="020F0502020204030204" pitchFamily="34" charset="0"/>
              </a:rPr>
              <a:t>internal</a:t>
            </a:r>
            <a:r>
              <a:rPr lang="en-US" sz="1600" dirty="0">
                <a:solidFill>
                  <a:schemeClr val="tx1"/>
                </a:solidFill>
                <a:latin typeface="Calibri" panose="020F0502020204030204" pitchFamily="34" charset="0"/>
                <a:cs typeface="Calibri" panose="020F0502020204030204" pitchFamily="34" charset="0"/>
              </a:rPr>
              <a:t> </a:t>
            </a:r>
            <a:r>
              <a:rPr lang="en-US" sz="1600" b="1" dirty="0" smtClean="0">
                <a:solidFill>
                  <a:schemeClr val="tx1"/>
                </a:solidFill>
                <a:latin typeface="Calibri" panose="020F0502020204030204" pitchFamily="34" charset="0"/>
                <a:cs typeface="Calibri" panose="020F0502020204030204" pitchFamily="34" charset="0"/>
              </a:rPr>
              <a:t>validity</a:t>
            </a:r>
            <a:r>
              <a:rPr lang="en-US" sz="1600" dirty="0" smtClean="0">
                <a:solidFill>
                  <a:schemeClr val="tx1"/>
                </a:solidFill>
                <a:latin typeface="Calibri" panose="020F0502020204030204" pitchFamily="34" charset="0"/>
                <a:cs typeface="Calibri" panose="020F0502020204030204" pitchFamily="34" charset="0"/>
              </a:rPr>
              <a:t>), i.e., the way study was </a:t>
            </a:r>
            <a:r>
              <a:rPr lang="en-US" sz="1600" dirty="0">
                <a:solidFill>
                  <a:schemeClr val="tx1"/>
                </a:solidFill>
                <a:latin typeface="Calibri" panose="020F0502020204030204" pitchFamily="34" charset="0"/>
                <a:cs typeface="Calibri" panose="020F0502020204030204" pitchFamily="34" charset="0"/>
              </a:rPr>
              <a:t>conducted supports the conclusion that the independent variable caused any observed differences in the dependent </a:t>
            </a:r>
            <a:r>
              <a:rPr lang="en-US" sz="1600" dirty="0" smtClean="0">
                <a:solidFill>
                  <a:schemeClr val="tx1"/>
                </a:solidFill>
                <a:latin typeface="Calibri" panose="020F0502020204030204" pitchFamily="34" charset="0"/>
                <a:cs typeface="Calibri" panose="020F0502020204030204" pitchFamily="34" charset="0"/>
              </a:rPr>
              <a:t>variable</a:t>
            </a:r>
            <a:endParaRPr lang="en-US" sz="1600" dirty="0">
              <a:solidFill>
                <a:schemeClr val="tx1"/>
              </a:solidFill>
              <a:latin typeface="Calibri" panose="020F0502020204030204" pitchFamily="34" charset="0"/>
              <a:cs typeface="Calibri" panose="020F0502020204030204" pitchFamily="34" charset="0"/>
            </a:endParaRP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The results of the experiment apply to the “real world” outside the experimental setting (</a:t>
            </a:r>
            <a:r>
              <a:rPr lang="en-US" sz="1600" b="1" dirty="0">
                <a:solidFill>
                  <a:schemeClr val="tx1"/>
                </a:solidFill>
                <a:latin typeface="Calibri" panose="020F0502020204030204" pitchFamily="34" charset="0"/>
                <a:cs typeface="Calibri" panose="020F0502020204030204" pitchFamily="34" charset="0"/>
              </a:rPr>
              <a:t>external validity</a:t>
            </a:r>
            <a:r>
              <a:rPr lang="en-US" sz="1600" dirty="0">
                <a:solidFill>
                  <a:schemeClr val="tx1"/>
                </a:solidFill>
                <a:latin typeface="Calibri" panose="020F0502020204030204" pitchFamily="34" charset="0"/>
                <a:cs typeface="Calibri" panose="020F0502020204030204" pitchFamily="34" charset="0"/>
              </a:rPr>
              <a:t>), i.e., </a:t>
            </a:r>
            <a:r>
              <a:rPr lang="en-US" sz="1600" dirty="0" smtClean="0">
                <a:solidFill>
                  <a:schemeClr val="tx1"/>
                </a:solidFill>
                <a:latin typeface="Calibri" panose="020F0502020204030204" pitchFamily="34" charset="0"/>
                <a:cs typeface="Calibri" panose="020F0502020204030204" pitchFamily="34" charset="0"/>
              </a:rPr>
              <a:t>the way study was </a:t>
            </a:r>
            <a:r>
              <a:rPr lang="en-US" sz="1600" dirty="0">
                <a:solidFill>
                  <a:schemeClr val="tx1"/>
                </a:solidFill>
                <a:latin typeface="Calibri" panose="020F0502020204030204" pitchFamily="34" charset="0"/>
                <a:cs typeface="Calibri" panose="020F0502020204030204" pitchFamily="34" charset="0"/>
              </a:rPr>
              <a:t>conducted supports </a:t>
            </a:r>
            <a:r>
              <a:rPr lang="en-US" sz="1600" b="1" dirty="0">
                <a:solidFill>
                  <a:schemeClr val="tx1"/>
                </a:solidFill>
                <a:latin typeface="Calibri" panose="020F0502020204030204" pitchFamily="34" charset="0"/>
                <a:cs typeface="Calibri" panose="020F0502020204030204" pitchFamily="34" charset="0"/>
              </a:rPr>
              <a:t>generalizing</a:t>
            </a:r>
            <a:r>
              <a:rPr lang="en-US" sz="1600" dirty="0">
                <a:solidFill>
                  <a:schemeClr val="tx1"/>
                </a:solidFill>
                <a:latin typeface="Calibri" panose="020F0502020204030204" pitchFamily="34" charset="0"/>
                <a:cs typeface="Calibri" panose="020F0502020204030204" pitchFamily="34" charset="0"/>
              </a:rPr>
              <a:t> the results to people and situations beyond those actually </a:t>
            </a:r>
            <a:r>
              <a:rPr lang="en-US" sz="1600" dirty="0" smtClean="0">
                <a:solidFill>
                  <a:schemeClr val="tx1"/>
                </a:solidFill>
                <a:latin typeface="Calibri" panose="020F0502020204030204" pitchFamily="34" charset="0"/>
                <a:cs typeface="Calibri" panose="020F0502020204030204" pitchFamily="34" charset="0"/>
              </a:rPr>
              <a:t>studied</a:t>
            </a: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An experience is reliable </a:t>
            </a:r>
            <a:r>
              <a:rPr lang="en-US" sz="1800" dirty="0">
                <a:solidFill>
                  <a:schemeClr val="tx1"/>
                </a:solidFill>
                <a:latin typeface="Calibri" panose="020F0502020204030204" pitchFamily="34" charset="0"/>
                <a:cs typeface="Calibri" panose="020F0502020204030204" pitchFamily="34" charset="0"/>
              </a:rPr>
              <a:t>if </a:t>
            </a:r>
            <a:r>
              <a:rPr lang="en-US" sz="1800" dirty="0" smtClean="0">
                <a:solidFill>
                  <a:schemeClr val="tx1"/>
                </a:solidFill>
                <a:latin typeface="Calibri" panose="020F0502020204030204" pitchFamily="34" charset="0"/>
                <a:cs typeface="Calibri" panose="020F0502020204030204" pitchFamily="34" charset="0"/>
              </a:rPr>
              <a:t>results are </a:t>
            </a:r>
            <a:r>
              <a:rPr lang="en-US" sz="1800" b="1" dirty="0" smtClean="0">
                <a:solidFill>
                  <a:schemeClr val="tx1"/>
                </a:solidFill>
                <a:latin typeface="Calibri" panose="020F0502020204030204" pitchFamily="34" charset="0"/>
                <a:cs typeface="Calibri" panose="020F0502020204030204" pitchFamily="34" charset="0"/>
              </a:rPr>
              <a:t>consistence</a:t>
            </a:r>
            <a:r>
              <a:rPr lang="en-US" sz="1800" dirty="0" smtClean="0">
                <a:solidFill>
                  <a:schemeClr val="tx1"/>
                </a:solidFill>
                <a:latin typeface="Calibri" panose="020F0502020204030204" pitchFamily="34" charset="0"/>
                <a:cs typeface="Calibri" panose="020F0502020204030204" pitchFamily="34" charset="0"/>
              </a:rPr>
              <a:t>, i.e., results </a:t>
            </a:r>
            <a:r>
              <a:rPr lang="en-US" sz="1800" dirty="0">
                <a:solidFill>
                  <a:schemeClr val="tx1"/>
                </a:solidFill>
                <a:latin typeface="Calibri" panose="020F0502020204030204" pitchFamily="34" charset="0"/>
                <a:cs typeface="Calibri" panose="020F0502020204030204" pitchFamily="34" charset="0"/>
              </a:rPr>
              <a:t>can be reproduced under the same </a:t>
            </a:r>
            <a:r>
              <a:rPr lang="en-US" sz="1800" dirty="0" smtClean="0">
                <a:solidFill>
                  <a:schemeClr val="tx1"/>
                </a:solidFill>
                <a:latin typeface="Calibri" panose="020F0502020204030204" pitchFamily="34" charset="0"/>
                <a:cs typeface="Calibri" panose="020F0502020204030204" pitchFamily="34" charset="0"/>
              </a:rPr>
              <a:t>conditions</a:t>
            </a: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695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Experimental Design </a:t>
            </a:r>
            <a:r>
              <a:rPr lang="en-US" sz="3200" spc="0" dirty="0" smtClean="0">
                <a:solidFill>
                  <a:srgbClr val="0070C0"/>
                </a:solidFill>
                <a:latin typeface="Calibri" panose="020F0502020204030204" pitchFamily="34" charset="0"/>
                <a:cs typeface="Calibri" panose="020F0502020204030204" pitchFamily="34" charset="0"/>
              </a:rPr>
              <a:t>when manipulating two or more IVs</a:t>
            </a:r>
            <a:br>
              <a:rPr lang="en-US" sz="3200" spc="0" dirty="0" smtClean="0">
                <a:solidFill>
                  <a:srgbClr val="0070C0"/>
                </a:solidFill>
                <a:latin typeface="Calibri" panose="020F0502020204030204" pitchFamily="34" charset="0"/>
                <a:cs typeface="Calibri" panose="020F0502020204030204" pitchFamily="34" charset="0"/>
              </a:rPr>
            </a:br>
            <a:r>
              <a:rPr lang="en-US" sz="2000" spc="0" dirty="0" smtClean="0">
                <a:solidFill>
                  <a:srgbClr val="0070C0"/>
                </a:solidFill>
                <a:latin typeface="Calibri" panose="020F0502020204030204" pitchFamily="34" charset="0"/>
                <a:cs typeface="Calibri" panose="020F0502020204030204" pitchFamily="34" charset="0"/>
              </a:rPr>
              <a:t>(Factorial design)</a:t>
            </a:r>
            <a:r>
              <a:rPr lang="en-US" sz="2000" spc="0" dirty="0" smtClean="0">
                <a:solidFill>
                  <a:srgbClr val="0070C0"/>
                </a:solidFill>
                <a:latin typeface="Calibri" panose="020F0502020204030204" pitchFamily="34" charset="0"/>
                <a:cs typeface="Calibri" panose="020F0502020204030204" pitchFamily="34" charset="0"/>
              </a:rPr>
              <a:t> </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Factorial </a:t>
            </a:r>
            <a:r>
              <a:rPr lang="en-US" b="1" dirty="0">
                <a:solidFill>
                  <a:schemeClr val="tx1"/>
                </a:solidFill>
                <a:latin typeface="Calibri" panose="020F0502020204030204" pitchFamily="34" charset="0"/>
                <a:cs typeface="Calibri" panose="020F0502020204030204" pitchFamily="34" charset="0"/>
              </a:rPr>
              <a:t>design: </a:t>
            </a:r>
            <a:r>
              <a:rPr lang="en-US" dirty="0">
                <a:solidFill>
                  <a:schemeClr val="tx1"/>
                </a:solidFill>
                <a:latin typeface="Calibri" panose="020F0502020204030204" pitchFamily="34" charset="0"/>
                <a:cs typeface="Calibri" panose="020F0502020204030204" pitchFamily="34" charset="0"/>
              </a:rPr>
              <a:t>A</a:t>
            </a:r>
            <a:r>
              <a:rPr lang="en-US" dirty="0" smtClean="0">
                <a:solidFill>
                  <a:schemeClr val="tx1"/>
                </a:solidFill>
                <a:latin typeface="Calibri" panose="020F0502020204030204" pitchFamily="34" charset="0"/>
                <a:cs typeface="Calibri" panose="020F0502020204030204" pitchFamily="34" charset="0"/>
              </a:rPr>
              <a:t>n </a:t>
            </a:r>
            <a:r>
              <a:rPr lang="en-US" dirty="0">
                <a:solidFill>
                  <a:schemeClr val="tx1"/>
                </a:solidFill>
                <a:latin typeface="Calibri" panose="020F0502020204030204" pitchFamily="34" charset="0"/>
                <a:cs typeface="Calibri" panose="020F0502020204030204" pitchFamily="34" charset="0"/>
              </a:rPr>
              <a:t>experimental design that consists of two or more </a:t>
            </a:r>
            <a:r>
              <a:rPr lang="en-US" dirty="0" smtClean="0">
                <a:solidFill>
                  <a:schemeClr val="tx1"/>
                </a:solidFill>
                <a:latin typeface="Calibri" panose="020F0502020204030204" pitchFamily="34" charset="0"/>
                <a:cs typeface="Calibri" panose="020F0502020204030204" pitchFamily="34" charset="0"/>
              </a:rPr>
              <a:t>factors (IVs), </a:t>
            </a:r>
            <a:r>
              <a:rPr lang="en-US" dirty="0">
                <a:solidFill>
                  <a:schemeClr val="tx1"/>
                </a:solidFill>
                <a:latin typeface="Calibri" panose="020F0502020204030204" pitchFamily="34" charset="0"/>
                <a:cs typeface="Calibri" panose="020F0502020204030204" pitchFamily="34" charset="0"/>
              </a:rPr>
              <a:t>with each factor having multiple discrete possible values or “levels</a:t>
            </a:r>
            <a:r>
              <a:rPr lang="en-US" dirty="0" smtClean="0">
                <a:solidFill>
                  <a:schemeClr val="tx1"/>
                </a:solidFill>
                <a:latin typeface="Calibri" panose="020F0502020204030204" pitchFamily="34" charset="0"/>
                <a:cs typeface="Calibri" panose="020F0502020204030204" pitchFamily="34" charset="0"/>
              </a:rPr>
              <a:t>”</a:t>
            </a:r>
          </a:p>
          <a:p>
            <a:pPr marL="1706865" lvl="3" indent="-365760">
              <a:lnSpc>
                <a:spcPct val="100000"/>
              </a:lnSpc>
              <a:spcBef>
                <a:spcPts val="0"/>
              </a:spcBef>
              <a:buClrTx/>
              <a:buSzPct val="80000"/>
              <a:buFont typeface="Courier New" panose="02070309020205020404" pitchFamily="49" charset="0"/>
              <a:buChar char="o"/>
            </a:pPr>
            <a:endParaRPr lang="en-US" sz="18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Full factorial design (fully crossed design): All possible factor levels combinations are investigated</a:t>
            </a: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8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Partial </a:t>
            </a:r>
            <a:r>
              <a:rPr lang="en-US" sz="1800" dirty="0">
                <a:solidFill>
                  <a:schemeClr val="tx1"/>
                </a:solidFill>
                <a:latin typeface="Calibri" panose="020F0502020204030204" pitchFamily="34" charset="0"/>
                <a:cs typeface="Calibri" panose="020F0502020204030204" pitchFamily="34" charset="0"/>
              </a:rPr>
              <a:t>factorial </a:t>
            </a:r>
            <a:r>
              <a:rPr lang="en-US" sz="1800" dirty="0" smtClean="0">
                <a:solidFill>
                  <a:schemeClr val="tx1"/>
                </a:solidFill>
                <a:latin typeface="Calibri" panose="020F0502020204030204" pitchFamily="34" charset="0"/>
                <a:cs typeface="Calibri" panose="020F0502020204030204" pitchFamily="34" charset="0"/>
              </a:rPr>
              <a:t>design: Only selected factor-level combinations are investigated </a:t>
            </a: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2280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Example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Factorial Design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62607"/>
            <a:ext cx="10058401" cy="1050262"/>
          </a:xfrm>
        </p:spPr>
        <p:txBody>
          <a:bodyPr>
            <a:noAutofit/>
          </a:bodyPr>
          <a:lstStyle/>
          <a:p>
            <a:pPr marL="891540" lvl="1" indent="-342900">
              <a:lnSpc>
                <a:spcPct val="100000"/>
              </a:lnSpc>
              <a:spcBef>
                <a:spcPts val="0"/>
              </a:spcBef>
              <a:spcAft>
                <a:spcPts val="0"/>
              </a:spcAft>
              <a:buClrTx/>
              <a:buSzPct val="100000"/>
              <a:buFont typeface="Arial" panose="020B0604020202020204" pitchFamily="34" charset="0"/>
              <a:buChar char="•"/>
            </a:pPr>
            <a:r>
              <a:rPr lang="en-US" sz="2400" dirty="0" smtClean="0">
                <a:solidFill>
                  <a:srgbClr val="000000"/>
                </a:solidFill>
                <a:latin typeface="Calibri" panose="020F0502020204030204" pitchFamily="34" charset="0"/>
                <a:ea typeface="EB Garamond"/>
                <a:cs typeface="Calibri" panose="020F0502020204030204" pitchFamily="34" charset="0"/>
              </a:rPr>
              <a:t>Two factors or IVs – Shape and Colour of cookies Toronto</a:t>
            </a:r>
            <a:r>
              <a:rPr lang="en-US" sz="2400" dirty="0" smtClean="0">
                <a:solidFill>
                  <a:srgbClr val="000000"/>
                </a:solidFill>
                <a:latin typeface="Calibri" panose="020F0502020204030204" pitchFamily="34" charset="0"/>
                <a:ea typeface="EB Garamond"/>
                <a:cs typeface="Calibri" panose="020F0502020204030204" pitchFamily="34" charset="0"/>
              </a:rPr>
              <a:t>, Montreal </a:t>
            </a:r>
          </a:p>
          <a:p>
            <a:pPr marL="1097280" lvl="2" indent="-342900">
              <a:lnSpc>
                <a:spcPct val="100000"/>
              </a:lnSpc>
              <a:spcBef>
                <a:spcPts val="0"/>
              </a:spcBef>
              <a:spcAft>
                <a:spcPts val="0"/>
              </a:spcAft>
              <a:buClr>
                <a:srgbClr val="000000"/>
              </a:buClr>
              <a:buSzPct val="80000"/>
              <a:buFont typeface="EB Garamond"/>
              <a:buChar char="○"/>
              <a:defRPr/>
            </a:pPr>
            <a:r>
              <a:rPr lang="en-US" sz="1800" b="1" dirty="0" smtClean="0">
                <a:solidFill>
                  <a:schemeClr val="tx1"/>
                </a:solidFill>
                <a:latin typeface="Calibri" panose="020F0502020204030204" pitchFamily="34" charset="0"/>
                <a:cs typeface="Calibri" panose="020F0502020204030204" pitchFamily="34" charset="0"/>
              </a:rPr>
              <a:t>Shape</a:t>
            </a:r>
            <a:r>
              <a:rPr lang="en-US" sz="1800" dirty="0" smtClean="0">
                <a:solidFill>
                  <a:schemeClr val="tx1"/>
                </a:solidFill>
                <a:latin typeface="Calibri" panose="020F0502020204030204" pitchFamily="34" charset="0"/>
                <a:cs typeface="Calibri" panose="020F0502020204030204" pitchFamily="34" charset="0"/>
              </a:rPr>
              <a:t>: three levels – triangle, circle, square.  </a:t>
            </a:r>
            <a:r>
              <a:rPr lang="en-US" sz="1800" b="1" dirty="0" smtClean="0">
                <a:solidFill>
                  <a:schemeClr val="tx1"/>
                </a:solidFill>
                <a:latin typeface="Calibri" panose="020F0502020204030204" pitchFamily="34" charset="0"/>
                <a:cs typeface="Calibri" panose="020F0502020204030204" pitchFamily="34" charset="0"/>
              </a:rPr>
              <a:t>Colour</a:t>
            </a:r>
            <a:r>
              <a:rPr lang="en-US" sz="1800" dirty="0" smtClean="0">
                <a:solidFill>
                  <a:schemeClr val="tx1"/>
                </a:solidFill>
                <a:latin typeface="Calibri" panose="020F0502020204030204" pitchFamily="34" charset="0"/>
                <a:cs typeface="Calibri" panose="020F0502020204030204" pitchFamily="34" charset="0"/>
              </a:rPr>
              <a:t>: three levels – red, blue, yellow </a:t>
            </a:r>
          </a:p>
          <a:p>
            <a:pPr marL="1097280" lvl="2" indent="-342900">
              <a:lnSpc>
                <a:spcPct val="100000"/>
              </a:lnSpc>
              <a:spcBef>
                <a:spcPts val="0"/>
              </a:spcBef>
              <a:spcAft>
                <a:spcPts val="0"/>
              </a:spcAft>
              <a:buClr>
                <a:srgbClr val="000000"/>
              </a:buClr>
              <a:buSzPct val="80000"/>
              <a:buFont typeface="EB Garamond"/>
              <a:buChar char="○"/>
              <a:defRPr/>
            </a:pPr>
            <a:r>
              <a:rPr lang="en-US" sz="1800" dirty="0" smtClean="0">
                <a:solidFill>
                  <a:schemeClr val="tx1"/>
                </a:solidFill>
                <a:latin typeface="Calibri" panose="020F0502020204030204" pitchFamily="34" charset="0"/>
                <a:cs typeface="Calibri" panose="020F0502020204030204" pitchFamily="34" charset="0"/>
              </a:rPr>
              <a:t>DV: Preference </a:t>
            </a:r>
            <a:r>
              <a:rPr lang="en-US" sz="1800" dirty="0">
                <a:solidFill>
                  <a:schemeClr val="tx1"/>
                </a:solidFill>
                <a:latin typeface="Calibri" panose="020F0502020204030204" pitchFamily="34" charset="0"/>
                <a:cs typeface="Calibri" panose="020F0502020204030204" pitchFamily="34" charset="0"/>
              </a:rPr>
              <a:t>for </a:t>
            </a:r>
            <a:r>
              <a:rPr lang="en-US" sz="1800" dirty="0" smtClean="0">
                <a:solidFill>
                  <a:schemeClr val="tx1"/>
                </a:solidFill>
                <a:latin typeface="Calibri" panose="020F0502020204030204" pitchFamily="34" charset="0"/>
                <a:cs typeface="Calibri" panose="020F0502020204030204" pitchFamily="34" charset="0"/>
              </a:rPr>
              <a:t>cookies: 1 </a:t>
            </a:r>
            <a:r>
              <a:rPr lang="en-US" sz="1800" dirty="0">
                <a:solidFill>
                  <a:schemeClr val="tx1"/>
                </a:solidFill>
                <a:latin typeface="Calibri" panose="020F0502020204030204" pitchFamily="34" charset="0"/>
                <a:cs typeface="Calibri" panose="020F0502020204030204" pitchFamily="34" charset="0"/>
              </a:rPr>
              <a:t>is the most preferred, 9 is the least preferred</a:t>
            </a:r>
          </a:p>
          <a:p>
            <a:pPr marL="1097280" lvl="2"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548640" lvl="1" indent="0">
              <a:lnSpc>
                <a:spcPct val="100000"/>
              </a:lnSpc>
              <a:spcBef>
                <a:spcPts val="0"/>
              </a:spcBef>
              <a:spcAft>
                <a:spcPts val="0"/>
              </a:spcAft>
              <a:buClrTx/>
              <a:buSzPct val="100000"/>
              <a:buNone/>
            </a:pPr>
            <a:endParaRPr lang="en-US" sz="2400" i="1" dirty="0">
              <a:solidFill>
                <a:srgbClr val="000000"/>
              </a:solidFill>
              <a:latin typeface="Calibri" panose="020F0502020204030204" pitchFamily="34" charset="0"/>
              <a:ea typeface="EB Garamond"/>
              <a:cs typeface="Calibri" panose="020F0502020204030204" pitchFamily="34" charset="0"/>
              <a:sym typeface="EB Garamond"/>
            </a:endParaRPr>
          </a:p>
        </p:txBody>
      </p:sp>
      <p:pic>
        <p:nvPicPr>
          <p:cNvPr id="5" name="Google Shape;926;gc3a4e366fe_0_12"/>
          <p:cNvPicPr preferRelativeResize="0"/>
          <p:nvPr/>
        </p:nvPicPr>
        <p:blipFill>
          <a:blip r:embed="rId2">
            <a:alphaModFix/>
          </a:blip>
          <a:stretch>
            <a:fillRect/>
          </a:stretch>
        </p:blipFill>
        <p:spPr>
          <a:xfrm>
            <a:off x="1994263" y="3074302"/>
            <a:ext cx="3936274" cy="1976846"/>
          </a:xfrm>
          <a:prstGeom prst="rect">
            <a:avLst/>
          </a:prstGeom>
          <a:noFill/>
          <a:ln>
            <a:noFill/>
          </a:ln>
        </p:spPr>
      </p:pic>
      <p:sp>
        <p:nvSpPr>
          <p:cNvPr id="7" name="TextBox 6"/>
          <p:cNvSpPr txBox="1"/>
          <p:nvPr/>
        </p:nvSpPr>
        <p:spPr>
          <a:xfrm>
            <a:off x="2534195" y="5303519"/>
            <a:ext cx="2609689" cy="369332"/>
          </a:xfrm>
          <a:prstGeom prst="rect">
            <a:avLst/>
          </a:prstGeom>
          <a:noFill/>
        </p:spPr>
        <p:txBody>
          <a:bodyPr wrap="none" rtlCol="0">
            <a:spAutoFit/>
          </a:bodyPr>
          <a:lstStyle/>
          <a:p>
            <a:r>
              <a:rPr lang="en-US" dirty="0" smtClean="0"/>
              <a:t>3 x 3 FULL factorial design</a:t>
            </a:r>
            <a:endParaRPr lang="en-US" dirty="0"/>
          </a:p>
        </p:txBody>
      </p:sp>
      <p:pic>
        <p:nvPicPr>
          <p:cNvPr id="9" name="Picture 8"/>
          <p:cNvPicPr>
            <a:picLocks noChangeAspect="1"/>
          </p:cNvPicPr>
          <p:nvPr/>
        </p:nvPicPr>
        <p:blipFill rotWithShape="1">
          <a:blip r:embed="rId3"/>
          <a:srcRect r="27666" b="33922"/>
          <a:stretch/>
        </p:blipFill>
        <p:spPr>
          <a:xfrm>
            <a:off x="7314158" y="3410110"/>
            <a:ext cx="2848745" cy="1305230"/>
          </a:xfrm>
          <a:prstGeom prst="rect">
            <a:avLst/>
          </a:prstGeom>
        </p:spPr>
      </p:pic>
      <p:sp>
        <p:nvSpPr>
          <p:cNvPr id="10" name="TextBox 9"/>
          <p:cNvSpPr txBox="1"/>
          <p:nvPr/>
        </p:nvSpPr>
        <p:spPr>
          <a:xfrm>
            <a:off x="7531873" y="5303519"/>
            <a:ext cx="2811539" cy="369332"/>
          </a:xfrm>
          <a:prstGeom prst="rect">
            <a:avLst/>
          </a:prstGeom>
          <a:noFill/>
        </p:spPr>
        <p:txBody>
          <a:bodyPr wrap="none" rtlCol="0">
            <a:spAutoFit/>
          </a:bodyPr>
          <a:lstStyle/>
          <a:p>
            <a:r>
              <a:rPr lang="en-US" dirty="0" smtClean="0"/>
              <a:t>2 x 2 Partial factorial design</a:t>
            </a:r>
            <a:endParaRPr lang="en-US" dirty="0"/>
          </a:p>
        </p:txBody>
      </p:sp>
    </p:spTree>
    <p:extLst>
      <p:ext uri="{BB962C8B-B14F-4D97-AF65-F5344CB8AC3E}">
        <p14:creationId xmlns:p14="http://schemas.microsoft.com/office/powerpoint/2010/main" val="2039600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Example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Factorial Design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62607"/>
            <a:ext cx="10058401" cy="1303866"/>
          </a:xfrm>
        </p:spPr>
        <p:txBody>
          <a:bodyPr>
            <a:noAutofit/>
          </a:bodyPr>
          <a:lstStyle/>
          <a:p>
            <a:pPr marL="891540" lvl="1" indent="-342900">
              <a:lnSpc>
                <a:spcPct val="100000"/>
              </a:lnSpc>
              <a:spcBef>
                <a:spcPts val="0"/>
              </a:spcBef>
              <a:spcAft>
                <a:spcPts val="0"/>
              </a:spcAft>
              <a:buClrTx/>
              <a:buSzPct val="100000"/>
              <a:buFont typeface="Arial" panose="020B0604020202020204" pitchFamily="34" charset="0"/>
              <a:buChar char="•"/>
            </a:pPr>
            <a:r>
              <a:rPr lang="en-US" sz="2400" dirty="0" smtClean="0">
                <a:solidFill>
                  <a:srgbClr val="000000"/>
                </a:solidFill>
                <a:latin typeface="Calibri" panose="020F0502020204030204" pitchFamily="34" charset="0"/>
                <a:ea typeface="EB Garamond"/>
                <a:cs typeface="Calibri" panose="020F0502020204030204" pitchFamily="34" charset="0"/>
              </a:rPr>
              <a:t>Three factors or IVs – Shape, Colour, City  </a:t>
            </a:r>
            <a:endParaRPr lang="en-US" sz="2400" dirty="0" smtClean="0">
              <a:solidFill>
                <a:srgbClr val="000000"/>
              </a:solidFill>
              <a:latin typeface="Calibri" panose="020F0502020204030204" pitchFamily="34" charset="0"/>
              <a:ea typeface="EB Garamond"/>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defRPr/>
            </a:pPr>
            <a:r>
              <a:rPr lang="en-US" sz="1800" b="1" dirty="0" smtClean="0">
                <a:solidFill>
                  <a:schemeClr val="tx1"/>
                </a:solidFill>
                <a:latin typeface="Calibri" panose="020F0502020204030204" pitchFamily="34" charset="0"/>
                <a:cs typeface="Calibri" panose="020F0502020204030204" pitchFamily="34" charset="0"/>
              </a:rPr>
              <a:t>Shape</a:t>
            </a:r>
            <a:r>
              <a:rPr lang="en-US" sz="1800" dirty="0" smtClean="0">
                <a:solidFill>
                  <a:schemeClr val="tx1"/>
                </a:solidFill>
                <a:latin typeface="Calibri" panose="020F0502020204030204" pitchFamily="34" charset="0"/>
                <a:cs typeface="Calibri" panose="020F0502020204030204" pitchFamily="34" charset="0"/>
              </a:rPr>
              <a:t>: three levels – triangle, circle, square.  </a:t>
            </a:r>
            <a:r>
              <a:rPr lang="en-US" sz="1800" b="1" dirty="0" smtClean="0">
                <a:solidFill>
                  <a:schemeClr val="tx1"/>
                </a:solidFill>
                <a:latin typeface="Calibri" panose="020F0502020204030204" pitchFamily="34" charset="0"/>
                <a:cs typeface="Calibri" panose="020F0502020204030204" pitchFamily="34" charset="0"/>
              </a:rPr>
              <a:t>Colour</a:t>
            </a:r>
            <a:r>
              <a:rPr lang="en-US" sz="1800" dirty="0" smtClean="0">
                <a:solidFill>
                  <a:schemeClr val="tx1"/>
                </a:solidFill>
                <a:latin typeface="Calibri" panose="020F0502020204030204" pitchFamily="34" charset="0"/>
                <a:cs typeface="Calibri" panose="020F0502020204030204" pitchFamily="34" charset="0"/>
              </a:rPr>
              <a:t>: three levels – red, blue, yellow. City: Two levels – Toronto, Montreal </a:t>
            </a:r>
          </a:p>
          <a:p>
            <a:pPr marL="1097280" lvl="2" indent="-342900">
              <a:lnSpc>
                <a:spcPct val="100000"/>
              </a:lnSpc>
              <a:spcBef>
                <a:spcPts val="0"/>
              </a:spcBef>
              <a:spcAft>
                <a:spcPts val="0"/>
              </a:spcAft>
              <a:buClr>
                <a:srgbClr val="000000"/>
              </a:buClr>
              <a:buSzPct val="80000"/>
              <a:buFont typeface="EB Garamond"/>
              <a:buChar char="○"/>
              <a:defRPr/>
            </a:pPr>
            <a:r>
              <a:rPr lang="en-US" sz="1800" dirty="0" smtClean="0">
                <a:solidFill>
                  <a:schemeClr val="tx1"/>
                </a:solidFill>
                <a:latin typeface="Calibri" panose="020F0502020204030204" pitchFamily="34" charset="0"/>
                <a:cs typeface="Calibri" panose="020F0502020204030204" pitchFamily="34" charset="0"/>
              </a:rPr>
              <a:t>DV: Preference </a:t>
            </a:r>
            <a:r>
              <a:rPr lang="en-US" sz="1800" dirty="0">
                <a:solidFill>
                  <a:schemeClr val="tx1"/>
                </a:solidFill>
                <a:latin typeface="Calibri" panose="020F0502020204030204" pitchFamily="34" charset="0"/>
                <a:cs typeface="Calibri" panose="020F0502020204030204" pitchFamily="34" charset="0"/>
              </a:rPr>
              <a:t>for </a:t>
            </a:r>
            <a:r>
              <a:rPr lang="en-US" sz="1800" dirty="0" smtClean="0">
                <a:solidFill>
                  <a:schemeClr val="tx1"/>
                </a:solidFill>
                <a:latin typeface="Calibri" panose="020F0502020204030204" pitchFamily="34" charset="0"/>
                <a:cs typeface="Calibri" panose="020F0502020204030204" pitchFamily="34" charset="0"/>
              </a:rPr>
              <a:t>cookies: 1 </a:t>
            </a:r>
            <a:r>
              <a:rPr lang="en-US" sz="1800" dirty="0">
                <a:solidFill>
                  <a:schemeClr val="tx1"/>
                </a:solidFill>
                <a:latin typeface="Calibri" panose="020F0502020204030204" pitchFamily="34" charset="0"/>
                <a:cs typeface="Calibri" panose="020F0502020204030204" pitchFamily="34" charset="0"/>
              </a:rPr>
              <a:t>is the most preferred, 9 is the least preferred</a:t>
            </a:r>
          </a:p>
          <a:p>
            <a:pPr marL="1097280" lvl="2"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548640" lvl="1" indent="0">
              <a:lnSpc>
                <a:spcPct val="100000"/>
              </a:lnSpc>
              <a:spcBef>
                <a:spcPts val="0"/>
              </a:spcBef>
              <a:spcAft>
                <a:spcPts val="0"/>
              </a:spcAft>
              <a:buClrTx/>
              <a:buSzPct val="100000"/>
              <a:buNone/>
            </a:pPr>
            <a:endParaRPr lang="en-US" sz="2400" i="1" dirty="0">
              <a:solidFill>
                <a:srgbClr val="000000"/>
              </a:solidFill>
              <a:latin typeface="Calibri" panose="020F0502020204030204" pitchFamily="34" charset="0"/>
              <a:ea typeface="EB Garamond"/>
              <a:cs typeface="Calibri" panose="020F0502020204030204" pitchFamily="34" charset="0"/>
              <a:sym typeface="EB Garamond"/>
            </a:endParaRPr>
          </a:p>
        </p:txBody>
      </p:sp>
      <p:pic>
        <p:nvPicPr>
          <p:cNvPr id="5" name="Google Shape;926;gc3a4e366fe_0_12"/>
          <p:cNvPicPr preferRelativeResize="0"/>
          <p:nvPr/>
        </p:nvPicPr>
        <p:blipFill>
          <a:blip r:embed="rId2">
            <a:alphaModFix/>
          </a:blip>
          <a:stretch>
            <a:fillRect/>
          </a:stretch>
        </p:blipFill>
        <p:spPr>
          <a:xfrm>
            <a:off x="2215451" y="3339947"/>
            <a:ext cx="3096797" cy="2370575"/>
          </a:xfrm>
          <a:prstGeom prst="rect">
            <a:avLst/>
          </a:prstGeom>
          <a:noFill/>
          <a:ln>
            <a:noFill/>
          </a:ln>
        </p:spPr>
      </p:pic>
      <p:pic>
        <p:nvPicPr>
          <p:cNvPr id="6" name="Google Shape;927;gc3a4e366fe_0_12"/>
          <p:cNvPicPr preferRelativeResize="0"/>
          <p:nvPr/>
        </p:nvPicPr>
        <p:blipFill>
          <a:blip r:embed="rId3">
            <a:alphaModFix/>
          </a:blip>
          <a:stretch>
            <a:fillRect/>
          </a:stretch>
        </p:blipFill>
        <p:spPr>
          <a:xfrm>
            <a:off x="6881352" y="3455521"/>
            <a:ext cx="3045891" cy="2332585"/>
          </a:xfrm>
          <a:prstGeom prst="rect">
            <a:avLst/>
          </a:prstGeom>
          <a:noFill/>
          <a:ln>
            <a:noFill/>
          </a:ln>
        </p:spPr>
      </p:pic>
      <p:sp>
        <p:nvSpPr>
          <p:cNvPr id="4" name="TextBox 3"/>
          <p:cNvSpPr txBox="1"/>
          <p:nvPr/>
        </p:nvSpPr>
        <p:spPr>
          <a:xfrm>
            <a:off x="3346812" y="3001393"/>
            <a:ext cx="834074" cy="338554"/>
          </a:xfrm>
          <a:prstGeom prst="rect">
            <a:avLst/>
          </a:prstGeom>
          <a:noFill/>
        </p:spPr>
        <p:txBody>
          <a:bodyPr wrap="none" rtlCol="0">
            <a:spAutoFit/>
          </a:bodyPr>
          <a:lstStyle/>
          <a:p>
            <a:r>
              <a:rPr lang="en-US" sz="1600" dirty="0" smtClean="0">
                <a:latin typeface="Calibri" panose="020F0502020204030204" pitchFamily="34" charset="0"/>
                <a:cs typeface="Calibri" panose="020F0502020204030204" pitchFamily="34" charset="0"/>
              </a:rPr>
              <a:t>Toronto</a:t>
            </a:r>
            <a:endParaRPr lang="en-US" sz="1600" dirty="0">
              <a:latin typeface="Calibri" panose="020F0502020204030204" pitchFamily="34" charset="0"/>
              <a:cs typeface="Calibri" panose="020F0502020204030204" pitchFamily="34" charset="0"/>
            </a:endParaRPr>
          </a:p>
        </p:txBody>
      </p:sp>
      <p:sp>
        <p:nvSpPr>
          <p:cNvPr id="8" name="TextBox 7"/>
          <p:cNvSpPr txBox="1"/>
          <p:nvPr/>
        </p:nvSpPr>
        <p:spPr>
          <a:xfrm>
            <a:off x="8034498" y="3033933"/>
            <a:ext cx="959109" cy="338554"/>
          </a:xfrm>
          <a:prstGeom prst="rect">
            <a:avLst/>
          </a:prstGeom>
          <a:noFill/>
        </p:spPr>
        <p:txBody>
          <a:bodyPr wrap="none" rtlCol="0">
            <a:spAutoFit/>
          </a:bodyPr>
          <a:lstStyle/>
          <a:p>
            <a:r>
              <a:rPr lang="en-US" sz="1600" dirty="0" smtClean="0">
                <a:latin typeface="Calibri" panose="020F0502020204030204" pitchFamily="34" charset="0"/>
                <a:cs typeface="Calibri" panose="020F0502020204030204" pitchFamily="34" charset="0"/>
              </a:rPr>
              <a:t>Montreal</a:t>
            </a:r>
            <a:endParaRPr lang="en-US" sz="1600" dirty="0">
              <a:latin typeface="Calibri" panose="020F0502020204030204" pitchFamily="34" charset="0"/>
              <a:cs typeface="Calibri" panose="020F0502020204030204" pitchFamily="34" charset="0"/>
            </a:endParaRPr>
          </a:p>
        </p:txBody>
      </p:sp>
      <p:sp>
        <p:nvSpPr>
          <p:cNvPr id="9" name="TextBox 8"/>
          <p:cNvSpPr txBox="1"/>
          <p:nvPr/>
        </p:nvSpPr>
        <p:spPr>
          <a:xfrm>
            <a:off x="4467498" y="5871140"/>
            <a:ext cx="2931893" cy="369332"/>
          </a:xfrm>
          <a:prstGeom prst="rect">
            <a:avLst/>
          </a:prstGeom>
          <a:noFill/>
        </p:spPr>
        <p:txBody>
          <a:bodyPr wrap="none" rtlCol="0">
            <a:spAutoFit/>
          </a:bodyPr>
          <a:lstStyle/>
          <a:p>
            <a:r>
              <a:rPr lang="en-US" dirty="0" smtClean="0"/>
              <a:t>3 x 3 x 2 FULL factorial design</a:t>
            </a:r>
            <a:endParaRPr lang="en-US" dirty="0"/>
          </a:p>
        </p:txBody>
      </p:sp>
    </p:spTree>
    <p:extLst>
      <p:ext uri="{BB962C8B-B14F-4D97-AF65-F5344CB8AC3E}">
        <p14:creationId xmlns:p14="http://schemas.microsoft.com/office/powerpoint/2010/main" val="1382407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Main and Interaction effects in factorial design</a:t>
            </a:r>
            <a:r>
              <a:rPr lang="en-US" sz="2000" spc="0" dirty="0" smtClean="0">
                <a:solidFill>
                  <a:srgbClr val="0070C0"/>
                </a:solidFill>
                <a:latin typeface="Calibri" panose="020F0502020204030204" pitchFamily="34" charset="0"/>
                <a:cs typeface="Calibri" panose="020F0502020204030204" pitchFamily="34" charset="0"/>
              </a:rPr>
              <a:t> </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Main effects: </a:t>
            </a:r>
            <a:r>
              <a:rPr lang="en-US" dirty="0" smtClean="0">
                <a:solidFill>
                  <a:schemeClr val="tx1"/>
                </a:solidFill>
                <a:latin typeface="Calibri" panose="020F0502020204030204" pitchFamily="34" charset="0"/>
                <a:cs typeface="Calibri" panose="020F0502020204030204" pitchFamily="34" charset="0"/>
              </a:rPr>
              <a:t>The effects of just 1 independent variable on dependent variable, ignoring the effects of the rest of the independent variables</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Effect of red colour on consumer choice: (1+2+3) / 3 = 2</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Effect of triangle on consumer choice: (1+4+7)/3 = 4</a:t>
            </a: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Interaction effects</a:t>
            </a:r>
            <a:r>
              <a:rPr lang="en-US" b="1" dirty="0">
                <a:solidFill>
                  <a:schemeClr val="tx1"/>
                </a:solidFill>
                <a:latin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cs typeface="Calibri" panose="020F0502020204030204" pitchFamily="34" charset="0"/>
              </a:rPr>
              <a:t>When effect of an independent variable (on DV) </a:t>
            </a:r>
            <a:r>
              <a:rPr lang="en-US" b="1" dirty="0" smtClean="0">
                <a:solidFill>
                  <a:schemeClr val="tx1"/>
                </a:solidFill>
                <a:latin typeface="Calibri" panose="020F0502020204030204" pitchFamily="34" charset="0"/>
                <a:cs typeface="Calibri" panose="020F0502020204030204" pitchFamily="34" charset="0"/>
              </a:rPr>
              <a:t>depends</a:t>
            </a:r>
            <a:r>
              <a:rPr lang="en-US" dirty="0" smtClean="0">
                <a:solidFill>
                  <a:schemeClr val="tx1"/>
                </a:solidFill>
                <a:latin typeface="Calibri" panose="020F0502020204030204" pitchFamily="34" charset="0"/>
                <a:cs typeface="Calibri" panose="020F0502020204030204" pitchFamily="34" charset="0"/>
              </a:rPr>
              <a:t> on the level of another independent variable. </a:t>
            </a:r>
            <a:r>
              <a:rPr lang="en-US" dirty="0">
                <a:solidFill>
                  <a:schemeClr val="tx1"/>
                </a:solidFill>
                <a:latin typeface="Calibri" panose="020F0502020204030204" pitchFamily="34" charset="0"/>
                <a:cs typeface="Calibri" panose="020F0502020204030204" pitchFamily="34" charset="0"/>
                <a:sym typeface="EB Garamond"/>
              </a:rPr>
              <a:t>When effect of x1→ y changes with the level of another variable x2,</a:t>
            </a:r>
            <a:r>
              <a:rPr lang="en-US" b="1" dirty="0">
                <a:solidFill>
                  <a:schemeClr val="tx1"/>
                </a:solidFill>
                <a:latin typeface="Calibri" panose="020F0502020204030204" pitchFamily="34" charset="0"/>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i.e., x1</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x2=a</a:t>
            </a:r>
            <a:r>
              <a:rPr lang="en-US" sz="1600" dirty="0">
                <a:solidFill>
                  <a:srgbClr val="000000"/>
                </a:solidFill>
                <a:latin typeface="Calibri" panose="020F0502020204030204" pitchFamily="34" charset="0"/>
                <a:ea typeface="EB Garamond"/>
                <a:cs typeface="Calibri" panose="020F0502020204030204" pitchFamily="34" charset="0"/>
                <a:sym typeface="EB Garamond"/>
              </a:rPr>
              <a:t>→ y ≠ x1</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x2=b</a:t>
            </a:r>
            <a:r>
              <a:rPr lang="en-US" sz="1600" dirty="0">
                <a:solidFill>
                  <a:srgbClr val="000000"/>
                </a:solidFill>
                <a:latin typeface="Calibri" panose="020F0502020204030204" pitchFamily="34" charset="0"/>
                <a:ea typeface="EB Garamond"/>
                <a:cs typeface="Calibri" panose="020F0502020204030204" pitchFamily="34" charset="0"/>
                <a:sym typeface="EB Garamond"/>
              </a:rPr>
              <a:t>→ </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y</a:t>
            </a:r>
            <a:endParaRPr lang="en-US"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Effect of </a:t>
            </a:r>
            <a:r>
              <a:rPr lang="en-US" sz="1600" b="1" dirty="0">
                <a:solidFill>
                  <a:schemeClr val="tx1"/>
                </a:solidFill>
                <a:latin typeface="Calibri" panose="020F0502020204030204" pitchFamily="34" charset="0"/>
                <a:cs typeface="Calibri" panose="020F0502020204030204" pitchFamily="34" charset="0"/>
              </a:rPr>
              <a:t>red colour </a:t>
            </a:r>
            <a:r>
              <a:rPr lang="en-US" sz="1600" dirty="0">
                <a:solidFill>
                  <a:schemeClr val="tx1"/>
                </a:solidFill>
                <a:latin typeface="Calibri" panose="020F0502020204030204" pitchFamily="34" charset="0"/>
                <a:cs typeface="Calibri" panose="020F0502020204030204" pitchFamily="34" charset="0"/>
              </a:rPr>
              <a:t>on consumer </a:t>
            </a:r>
            <a:r>
              <a:rPr lang="en-US" sz="1600" dirty="0" smtClean="0">
                <a:solidFill>
                  <a:schemeClr val="tx1"/>
                </a:solidFill>
                <a:latin typeface="Calibri" panose="020F0502020204030204" pitchFamily="34" charset="0"/>
                <a:cs typeface="Calibri" panose="020F0502020204030204" pitchFamily="34" charset="0"/>
              </a:rPr>
              <a:t>choice depends on the </a:t>
            </a:r>
            <a:r>
              <a:rPr lang="en-US" sz="1600" b="1" dirty="0" smtClean="0">
                <a:solidFill>
                  <a:schemeClr val="tx1"/>
                </a:solidFill>
                <a:latin typeface="Calibri" panose="020F0502020204030204" pitchFamily="34" charset="0"/>
                <a:cs typeface="Calibri" panose="020F0502020204030204" pitchFamily="34" charset="0"/>
              </a:rPr>
              <a:t>shape</a:t>
            </a:r>
            <a:r>
              <a:rPr lang="en-US" sz="1600" dirty="0" smtClean="0">
                <a:solidFill>
                  <a:schemeClr val="tx1"/>
                </a:solidFill>
                <a:latin typeface="Calibri" panose="020F0502020204030204" pitchFamily="34" charset="0"/>
                <a:cs typeface="Calibri" panose="020F0502020204030204" pitchFamily="34" charset="0"/>
              </a:rPr>
              <a:t> </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When shape is triangle: 1</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When shape is circle: 2</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When the shape is square: </a:t>
            </a:r>
            <a:r>
              <a:rPr lang="en-US" sz="1600" dirty="0" smtClean="0">
                <a:solidFill>
                  <a:schemeClr val="tx1"/>
                </a:solidFill>
                <a:latin typeface="Calibri" panose="020F0502020204030204" pitchFamily="34" charset="0"/>
                <a:cs typeface="Calibri" panose="020F0502020204030204" pitchFamily="34" charset="0"/>
              </a:rPr>
              <a:t>3</a:t>
            </a: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sym typeface="EB Garamond"/>
              </a:rPr>
              <a:t>Interaction </a:t>
            </a:r>
            <a:r>
              <a:rPr lang="en-US" dirty="0">
                <a:solidFill>
                  <a:schemeClr val="tx1"/>
                </a:solidFill>
                <a:latin typeface="Calibri" panose="020F0502020204030204" pitchFamily="34" charset="0"/>
                <a:cs typeface="Calibri" panose="020F0502020204030204" pitchFamily="34" charset="0"/>
                <a:sym typeface="EB Garamond"/>
              </a:rPr>
              <a:t>is also known as “It-depends” effect, i.e., what is the effect of x1 → y? It depends on level of x2</a:t>
            </a:r>
            <a:r>
              <a:rPr lang="en-US" dirty="0" smtClean="0">
                <a:solidFill>
                  <a:schemeClr val="tx1"/>
                </a:solidFill>
                <a:latin typeface="Calibri" panose="020F0502020204030204" pitchFamily="34" charset="0"/>
                <a:cs typeface="Calibri" panose="020F0502020204030204" pitchFamily="34" charset="0"/>
                <a:sym typeface="EB Garamond"/>
              </a:rPr>
              <a:t>!</a:t>
            </a: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rgbClr val="000000"/>
                </a:solidFill>
                <a:latin typeface="Calibri" panose="020F0502020204030204" pitchFamily="34" charset="0"/>
                <a:ea typeface="EB Garamond"/>
                <a:cs typeface="Calibri" panose="020F0502020204030204" pitchFamily="34" charset="0"/>
                <a:sym typeface="EB Garamond"/>
              </a:rPr>
              <a:t>“</a:t>
            </a:r>
            <a:r>
              <a:rPr lang="en-US" dirty="0">
                <a:solidFill>
                  <a:srgbClr val="000000"/>
                </a:solidFill>
                <a:latin typeface="Calibri" panose="020F0502020204030204" pitchFamily="34" charset="0"/>
                <a:ea typeface="EB Garamond"/>
                <a:cs typeface="Calibri" panose="020F0502020204030204" pitchFamily="34" charset="0"/>
                <a:sym typeface="EB Garamond"/>
              </a:rPr>
              <a:t>Sum is greater (or less) than the parts”</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1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Example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Main and Interaction effects</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i="1" dirty="0">
                <a:solidFill>
                  <a:schemeClr val="tx1"/>
                </a:solidFill>
                <a:latin typeface="Calibri" panose="020F0502020204030204" pitchFamily="34" charset="0"/>
                <a:cs typeface="Calibri" panose="020F0502020204030204" pitchFamily="34" charset="0"/>
              </a:rPr>
              <a:t>“To prove his point, Mr. Muro compared the 100 largest metropolitan areas in the country, those with populations above 550,000, with the 182 smallest, which have populations ranging from 80,000 to about 215,000. On average, the big ones got out of the recession faster than the small ones</a:t>
            </a:r>
            <a:r>
              <a:rPr lang="en-US" i="1" dirty="0" smtClean="0">
                <a:solidFill>
                  <a:schemeClr val="tx1"/>
                </a:solidFill>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x1= recession, y=economic activities, x2=size of a city (small, large</a:t>
            </a:r>
            <a:r>
              <a:rPr lang="en-US" sz="1600" dirty="0" smtClean="0">
                <a:solidFill>
                  <a:schemeClr val="tx1"/>
                </a:solidFill>
                <a:latin typeface="Calibri" panose="020F0502020204030204" pitchFamily="34" charset="0"/>
                <a:cs typeface="Calibri" panose="020F0502020204030204" pitchFamily="34" charset="0"/>
              </a:rPr>
              <a:t>)</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x1</a:t>
            </a:r>
            <a:r>
              <a:rPr lang="en-US" sz="1600" baseline="-25000" dirty="0" smtClean="0">
                <a:solidFill>
                  <a:srgbClr val="000000"/>
                </a:solidFill>
                <a:latin typeface="Calibri" panose="020F0502020204030204" pitchFamily="34" charset="0"/>
                <a:ea typeface="EB Garamond"/>
                <a:cs typeface="Calibri" panose="020F0502020204030204" pitchFamily="34" charset="0"/>
                <a:sym typeface="EB Garamond"/>
              </a:rPr>
              <a:t>x2=small</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y ≠ </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x1</a:t>
            </a:r>
            <a:r>
              <a:rPr lang="en-US" sz="1600" baseline="-25000" dirty="0" smtClean="0">
                <a:solidFill>
                  <a:srgbClr val="000000"/>
                </a:solidFill>
                <a:latin typeface="Calibri" panose="020F0502020204030204" pitchFamily="34" charset="0"/>
                <a:ea typeface="EB Garamond"/>
                <a:cs typeface="Calibri" panose="020F0502020204030204" pitchFamily="34" charset="0"/>
                <a:sym typeface="EB Garamond"/>
              </a:rPr>
              <a:t>x2=large</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 y</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Size of city x2 in this case is also called </a:t>
            </a:r>
            <a:r>
              <a:rPr lang="en-US" sz="1600" b="1" dirty="0" smtClean="0">
                <a:solidFill>
                  <a:srgbClr val="000000"/>
                </a:solidFill>
                <a:latin typeface="Calibri" panose="020F0502020204030204" pitchFamily="34" charset="0"/>
                <a:ea typeface="EB Garamond"/>
                <a:cs typeface="Calibri" panose="020F0502020204030204" pitchFamily="34" charset="0"/>
                <a:sym typeface="EB Garamond"/>
              </a:rPr>
              <a:t>moderating</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 variable, i.e., it moderates the effect of </a:t>
            </a:r>
            <a:r>
              <a:rPr lang="en-US" sz="1600" dirty="0" err="1" smtClean="0">
                <a:solidFill>
                  <a:srgbClr val="000000"/>
                </a:solidFill>
                <a:latin typeface="Calibri" panose="020F0502020204030204" pitchFamily="34" charset="0"/>
                <a:ea typeface="EB Garamond"/>
                <a:cs typeface="Calibri" panose="020F0502020204030204" pitchFamily="34" charset="0"/>
                <a:sym typeface="EB Garamond"/>
              </a:rPr>
              <a:t>x1</a:t>
            </a:r>
            <a:r>
              <a:rPr lang="en-US" sz="1600" dirty="0" err="1" smtClean="0">
                <a:solidFill>
                  <a:srgbClr val="000000"/>
                </a:solidFill>
                <a:latin typeface="Calibri" panose="020F0502020204030204" pitchFamily="34" charset="0"/>
                <a:ea typeface="EB Garamond"/>
                <a:cs typeface="Calibri" panose="020F0502020204030204" pitchFamily="34" charset="0"/>
                <a:sym typeface="Wingdings" panose="05000000000000000000" pitchFamily="2" charset="2"/>
              </a:rPr>
              <a:t>y</a:t>
            </a:r>
            <a:r>
              <a:rPr lang="en-US" sz="1600" dirty="0" smtClean="0">
                <a:solidFill>
                  <a:srgbClr val="000000"/>
                </a:solidFill>
                <a:latin typeface="Calibri" panose="020F0502020204030204" pitchFamily="34" charset="0"/>
                <a:ea typeface="EB Garamond"/>
                <a:cs typeface="Calibri" panose="020F0502020204030204" pitchFamily="34" charset="0"/>
                <a:sym typeface="Wingdings" panose="05000000000000000000" pitchFamily="2" charset="2"/>
              </a:rPr>
              <a:t> </a:t>
            </a: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endParaRPr lang="en-US" dirty="0" smtClean="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endParaRPr lang="en-US" sz="1400" dirty="0" smtClean="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400" dirty="0" smtClean="0">
                <a:solidFill>
                  <a:schemeClr val="tx1"/>
                </a:solidFill>
                <a:latin typeface="Calibri" panose="020F0502020204030204" pitchFamily="34" charset="0"/>
                <a:cs typeface="Calibri" panose="020F0502020204030204" pitchFamily="34" charset="0"/>
              </a:rPr>
              <a:t>Sources</a:t>
            </a:r>
            <a:endParaRPr lang="en-US" sz="14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endParaRPr lang="en-US" sz="1400" dirty="0" smtClean="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400" dirty="0" smtClean="0">
                <a:solidFill>
                  <a:schemeClr val="tx1"/>
                </a:solidFill>
                <a:latin typeface="Calibri" panose="020F0502020204030204" pitchFamily="34" charset="0"/>
                <a:cs typeface="Calibri" panose="020F0502020204030204" pitchFamily="34" charset="0"/>
              </a:rPr>
              <a:t>Eduardo </a:t>
            </a:r>
            <a:r>
              <a:rPr lang="en-US" sz="1400" dirty="0">
                <a:solidFill>
                  <a:schemeClr val="tx1"/>
                </a:solidFill>
                <a:latin typeface="Calibri" panose="020F0502020204030204" pitchFamily="34" charset="0"/>
                <a:cs typeface="Calibri" panose="020F0502020204030204" pitchFamily="34" charset="0"/>
              </a:rPr>
              <a:t>Porter. Why Big Cities Thrive, and Smaller Ones Are Being Left Behind (NY Times, Oct 2017). Retrieved from </a:t>
            </a:r>
            <a:r>
              <a:rPr lang="en-US" sz="1400" dirty="0">
                <a:solidFill>
                  <a:schemeClr val="tx1"/>
                </a:solidFill>
                <a:latin typeface="Calibri" panose="020F0502020204030204" pitchFamily="34" charset="0"/>
                <a:cs typeface="Calibri" panose="020F0502020204030204" pitchFamily="34" charset="0"/>
                <a:hlinkClick r:id="rId2"/>
              </a:rPr>
              <a:t>https://</a:t>
            </a:r>
            <a:r>
              <a:rPr lang="en-US" sz="1400" dirty="0" smtClean="0">
                <a:solidFill>
                  <a:schemeClr val="tx1"/>
                </a:solidFill>
                <a:latin typeface="Calibri" panose="020F0502020204030204" pitchFamily="34" charset="0"/>
                <a:cs typeface="Calibri" panose="020F0502020204030204" pitchFamily="34" charset="0"/>
                <a:hlinkClick r:id="rId2"/>
              </a:rPr>
              <a:t>www.nytimes.com/2017/10/10/business/economy/big-cities.html</a:t>
            </a:r>
            <a:r>
              <a:rPr lang="en-US" sz="1400" dirty="0" smtClean="0">
                <a:solidFill>
                  <a:schemeClr val="tx1"/>
                </a:solidFill>
                <a:latin typeface="Calibri" panose="020F0502020204030204" pitchFamily="34" charset="0"/>
                <a:cs typeface="Calibri" panose="020F0502020204030204" pitchFamily="34" charset="0"/>
              </a:rPr>
              <a:t> </a:t>
            </a:r>
            <a:endParaRPr lang="en-US" sz="1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14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400" dirty="0">
                <a:solidFill>
                  <a:schemeClr val="tx1"/>
                </a:solidFill>
                <a:latin typeface="Calibri" panose="020F0502020204030204" pitchFamily="34" charset="0"/>
                <a:cs typeface="Calibri" panose="020F0502020204030204" pitchFamily="34" charset="0"/>
              </a:rPr>
              <a:t>Adam Millsap. Recessions Don't Have The Same Impact On Every City (Forbes, July 2016). Retrieved from </a:t>
            </a:r>
            <a:r>
              <a:rPr lang="en-US" sz="1400" dirty="0">
                <a:solidFill>
                  <a:schemeClr val="tx1"/>
                </a:solidFill>
                <a:latin typeface="Calibri" panose="020F0502020204030204" pitchFamily="34" charset="0"/>
                <a:cs typeface="Calibri" panose="020F0502020204030204" pitchFamily="34" charset="0"/>
                <a:hlinkClick r:id="rId3"/>
              </a:rPr>
              <a:t>https://www.forbes.com/sites/adammillsap/2016/07/19/recessions-dont-have-the-same-impact-on-every-city/#</a:t>
            </a:r>
            <a:r>
              <a:rPr lang="en-US" sz="1400" dirty="0" smtClean="0">
                <a:solidFill>
                  <a:schemeClr val="tx1"/>
                </a:solidFill>
                <a:latin typeface="Calibri" panose="020F0502020204030204" pitchFamily="34" charset="0"/>
                <a:cs typeface="Calibri" panose="020F0502020204030204" pitchFamily="34" charset="0"/>
                <a:hlinkClick r:id="rId3"/>
              </a:rPr>
              <a:t>1d54f4f7478d</a:t>
            </a:r>
            <a:r>
              <a:rPr lang="en-US" sz="1400" dirty="0" smtClean="0">
                <a:solidFill>
                  <a:schemeClr val="tx1"/>
                </a:solidFill>
                <a:latin typeface="Calibri" panose="020F0502020204030204" pitchFamily="34" charset="0"/>
                <a:cs typeface="Calibri" panose="020F0502020204030204" pitchFamily="34" charset="0"/>
              </a:rPr>
              <a:t> </a:t>
            </a:r>
            <a:endParaRPr lang="en-US"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6625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Example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Main and Interaction effects</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Select your most preferred </a:t>
            </a:r>
            <a:r>
              <a:rPr lang="en-US" dirty="0" smtClean="0">
                <a:solidFill>
                  <a:schemeClr val="tx1"/>
                </a:solidFill>
                <a:latin typeface="Calibri" panose="020F0502020204030204" pitchFamily="34" charset="0"/>
                <a:cs typeface="Calibri" panose="020F0502020204030204" pitchFamily="34" charset="0"/>
              </a:rPr>
              <a:t>choice and assign it is a number (1-10, 10= most preferred)? </a:t>
            </a:r>
            <a:r>
              <a:rPr lang="en-US" dirty="0">
                <a:solidFill>
                  <a:schemeClr val="tx1"/>
                </a:solidFill>
                <a:latin typeface="Calibri" panose="020F0502020204030204" pitchFamily="34" charset="0"/>
                <a:cs typeface="Calibri" panose="020F0502020204030204" pitchFamily="34" charset="0"/>
              </a:rPr>
              <a:t>(only 1 option) </a:t>
            </a:r>
            <a:endParaRPr lang="en-US"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BBQ food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Ice Cream</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Based on your response in the previous quesiton, create </a:t>
            </a:r>
            <a:r>
              <a:rPr lang="en-US" dirty="0">
                <a:solidFill>
                  <a:schemeClr val="tx1"/>
                </a:solidFill>
                <a:latin typeface="Calibri" panose="020F0502020204030204" pitchFamily="34" charset="0"/>
                <a:cs typeface="Calibri" panose="020F0502020204030204" pitchFamily="34" charset="0"/>
              </a:rPr>
              <a:t>a combination will give you maximum happiness? The combination can have as many options as you like</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Ketchup</a:t>
            </a: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Chocolate sauce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Mustard</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Cake</a:t>
            </a:r>
          </a:p>
          <a:p>
            <a:pPr marL="1341105" lvl="3" indent="0">
              <a:lnSpc>
                <a:spcPct val="100000"/>
              </a:lnSpc>
              <a:spcBef>
                <a:spcPts val="0"/>
              </a:spcBef>
              <a:buClrTx/>
              <a:buSzPct val="80000"/>
              <a:buNone/>
            </a:pPr>
            <a:endParaRPr lang="en-US" sz="1800"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How would you show </a:t>
            </a:r>
            <a:r>
              <a:rPr lang="en-US" b="1" dirty="0">
                <a:solidFill>
                  <a:schemeClr val="tx1"/>
                </a:solidFill>
                <a:latin typeface="Calibri" panose="020F0502020204030204" pitchFamily="34" charset="0"/>
                <a:cs typeface="Calibri" panose="020F0502020204030204" pitchFamily="34" charset="0"/>
              </a:rPr>
              <a:t>visual </a:t>
            </a:r>
            <a:r>
              <a:rPr lang="en-US" b="1" dirty="0">
                <a:solidFill>
                  <a:schemeClr val="tx1"/>
                </a:solidFill>
                <a:latin typeface="Calibri" panose="020F0502020204030204" pitchFamily="34" charset="0"/>
                <a:cs typeface="Calibri" panose="020F0502020204030204" pitchFamily="34" charset="0"/>
              </a:rPr>
              <a:t>representation </a:t>
            </a:r>
            <a:r>
              <a:rPr lang="en-US" dirty="0">
                <a:solidFill>
                  <a:schemeClr val="tx1"/>
                </a:solidFill>
                <a:latin typeface="Calibri" panose="020F0502020204030204" pitchFamily="34" charset="0"/>
                <a:cs typeface="Calibri" panose="020F0502020204030204" pitchFamily="34" charset="0"/>
              </a:rPr>
              <a:t>of your preferences. How? </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7753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Example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Main and Interaction effects</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221879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DV: Concerns about global warming and climate crisis (1= not at all concerned, 10= highly concerned)</a:t>
            </a:r>
          </a:p>
          <a:p>
            <a:pPr marL="914400" lvl="1" indent="-365760">
              <a:lnSpc>
                <a:spcPct val="100000"/>
              </a:lnSpc>
              <a:spcBef>
                <a:spcPts val="0"/>
              </a:spcBef>
              <a:spcAft>
                <a:spcPts val="0"/>
              </a:spcAft>
              <a:buClrTx/>
              <a:buSzPct val="100000"/>
              <a:buFont typeface="Arial" panose="020B0604020202020204" pitchFamily="34" charset="0"/>
              <a:buChar char="•"/>
            </a:pPr>
            <a:r>
              <a:rPr lang="en-US" sz="1800" dirty="0" smtClean="0">
                <a:solidFill>
                  <a:schemeClr val="tx1"/>
                </a:solidFill>
                <a:latin typeface="Calibri" panose="020F0502020204030204" pitchFamily="34" charset="0"/>
                <a:cs typeface="Calibri" panose="020F0502020204030204" pitchFamily="34" charset="0"/>
              </a:rPr>
              <a:t>IVs: Gender (Male, female), Political Affiliation (Democrat, Republican) </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Main effects</a:t>
            </a:r>
          </a:p>
          <a:p>
            <a:pPr marL="1706865" lvl="3" indent="-365760">
              <a:lnSpc>
                <a:spcPct val="100000"/>
              </a:lnSpc>
              <a:spcBef>
                <a:spcPts val="0"/>
              </a:spcBef>
              <a:buClrTx/>
              <a:buSzPct val="80000"/>
              <a:buFont typeface="Courier New" panose="02070309020205020404" pitchFamily="49" charset="0"/>
              <a:buChar char="o"/>
            </a:pPr>
            <a:r>
              <a:rPr lang="en-US" dirty="0" smtClean="0">
                <a:solidFill>
                  <a:schemeClr val="tx1"/>
                </a:solidFill>
                <a:latin typeface="Calibri" panose="020F0502020204030204" pitchFamily="34" charset="0"/>
                <a:cs typeface="Calibri" panose="020F0502020204030204" pitchFamily="34" charset="0"/>
              </a:rPr>
              <a:t>Male = (</a:t>
            </a:r>
            <a:r>
              <a:rPr lang="en-US" dirty="0">
                <a:solidFill>
                  <a:schemeClr val="tx1"/>
                </a:solidFill>
                <a:latin typeface="Calibri" panose="020F0502020204030204" pitchFamily="34" charset="0"/>
                <a:cs typeface="Calibri" panose="020F0502020204030204" pitchFamily="34" charset="0"/>
              </a:rPr>
              <a:t>9+3)/2= </a:t>
            </a:r>
            <a:r>
              <a:rPr lang="en-US" dirty="0" smtClean="0">
                <a:solidFill>
                  <a:schemeClr val="tx1"/>
                </a:solidFill>
                <a:latin typeface="Calibri" panose="020F0502020204030204" pitchFamily="34" charset="0"/>
                <a:cs typeface="Calibri" panose="020F0502020204030204" pitchFamily="34" charset="0"/>
              </a:rPr>
              <a:t>6; 			Female = (6+8)/2 = 7</a:t>
            </a:r>
          </a:p>
          <a:p>
            <a:pPr marL="1706865" lvl="3" indent="-365760">
              <a:lnSpc>
                <a:spcPct val="100000"/>
              </a:lnSpc>
              <a:spcBef>
                <a:spcPts val="0"/>
              </a:spcBef>
              <a:buClrTx/>
              <a:buSzPct val="80000"/>
              <a:buFont typeface="Courier New" panose="02070309020205020404" pitchFamily="49" charset="0"/>
              <a:buChar char="o"/>
            </a:pPr>
            <a:r>
              <a:rPr lang="en-US" dirty="0" smtClean="0">
                <a:solidFill>
                  <a:schemeClr val="tx1"/>
                </a:solidFill>
                <a:latin typeface="Calibri" panose="020F0502020204030204" pitchFamily="34" charset="0"/>
                <a:cs typeface="Calibri" panose="020F0502020204030204" pitchFamily="34" charset="0"/>
              </a:rPr>
              <a:t>Democrat = (9+6)/2=7.5			Republican=(3+8)=5.5</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Interaction effects</a:t>
            </a: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dirty="0" smtClean="0">
                <a:solidFill>
                  <a:schemeClr val="tx1"/>
                </a:solidFill>
                <a:latin typeface="Calibri" panose="020F0502020204030204" pitchFamily="34" charset="0"/>
                <a:cs typeface="Calibri" panose="020F0502020204030204" pitchFamily="34" charset="0"/>
              </a:rPr>
              <a:t>(Male, Democrats) have </a:t>
            </a:r>
            <a:r>
              <a:rPr lang="en-US" b="1" dirty="0" smtClean="0">
                <a:solidFill>
                  <a:schemeClr val="tx1"/>
                </a:solidFill>
                <a:latin typeface="Calibri" panose="020F0502020204030204" pitchFamily="34" charset="0"/>
                <a:cs typeface="Calibri" panose="020F0502020204030204" pitchFamily="34" charset="0"/>
              </a:rPr>
              <a:t>higher concerns </a:t>
            </a:r>
            <a:r>
              <a:rPr lang="en-US" dirty="0" smtClean="0">
                <a:solidFill>
                  <a:schemeClr val="tx1"/>
                </a:solidFill>
                <a:latin typeface="Calibri" panose="020F0502020204030204" pitchFamily="34" charset="0"/>
                <a:cs typeface="Calibri" panose="020F0502020204030204" pitchFamily="34" charset="0"/>
              </a:rPr>
              <a:t>than (Female, Democrats) but the pattern reverses for Republicans, i.e., </a:t>
            </a:r>
          </a:p>
          <a:p>
            <a:pPr marL="1706865" lvl="3" indent="-365760">
              <a:lnSpc>
                <a:spcPct val="100000"/>
              </a:lnSpc>
              <a:spcBef>
                <a:spcPts val="0"/>
              </a:spcBef>
              <a:buClrTx/>
              <a:buSzPct val="80000"/>
              <a:buFont typeface="Courier New" panose="02070309020205020404" pitchFamily="49" charset="0"/>
              <a:buChar char="o"/>
            </a:pPr>
            <a:r>
              <a:rPr lang="en-US" dirty="0" smtClean="0">
                <a:solidFill>
                  <a:schemeClr val="tx1"/>
                </a:solidFill>
                <a:latin typeface="Calibri" panose="020F0502020204030204" pitchFamily="34" charset="0"/>
                <a:cs typeface="Calibri" panose="020F0502020204030204" pitchFamily="34" charset="0"/>
              </a:rPr>
              <a:t>(Male</a:t>
            </a:r>
            <a:r>
              <a:rPr lang="en-US" dirty="0">
                <a:solidFill>
                  <a:schemeClr val="tx1"/>
                </a:solidFill>
                <a:latin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cs typeface="Calibri" panose="020F0502020204030204" pitchFamily="34" charset="0"/>
              </a:rPr>
              <a:t>Republicans) have </a:t>
            </a:r>
            <a:r>
              <a:rPr lang="en-US" b="1" dirty="0" smtClean="0">
                <a:solidFill>
                  <a:schemeClr val="tx1"/>
                </a:solidFill>
                <a:latin typeface="Calibri" panose="020F0502020204030204" pitchFamily="34" charset="0"/>
                <a:cs typeface="Calibri" panose="020F0502020204030204" pitchFamily="34" charset="0"/>
              </a:rPr>
              <a:t>lower concerns </a:t>
            </a:r>
            <a:r>
              <a:rPr lang="en-US" dirty="0" smtClean="0">
                <a:solidFill>
                  <a:schemeClr val="tx1"/>
                </a:solidFill>
                <a:latin typeface="Calibri" panose="020F0502020204030204" pitchFamily="34" charset="0"/>
                <a:cs typeface="Calibri" panose="020F0502020204030204" pitchFamily="34" charset="0"/>
              </a:rPr>
              <a:t>than (female, Republicans) </a:t>
            </a:r>
          </a:p>
          <a:p>
            <a:pPr marL="1706865" lvl="3" indent="-365760">
              <a:lnSpc>
                <a:spcPct val="100000"/>
              </a:lnSpc>
              <a:spcBef>
                <a:spcPts val="0"/>
              </a:spcBef>
              <a:buClrTx/>
              <a:buSzPct val="80000"/>
              <a:buFont typeface="Courier New" panose="02070309020205020404" pitchFamily="49" charset="0"/>
              <a:buChar char="o"/>
            </a:pPr>
            <a:r>
              <a:rPr lang="en-US" dirty="0" smtClean="0">
                <a:solidFill>
                  <a:schemeClr val="tx1"/>
                </a:solidFill>
                <a:latin typeface="Calibri" panose="020F0502020204030204" pitchFamily="34" charset="0"/>
                <a:cs typeface="Calibri" panose="020F0502020204030204" pitchFamily="34" charset="0"/>
              </a:rPr>
              <a:t>Political affiliation is </a:t>
            </a:r>
            <a:r>
              <a:rPr lang="en-US" b="1" dirty="0" smtClean="0">
                <a:solidFill>
                  <a:schemeClr val="tx1"/>
                </a:solidFill>
                <a:latin typeface="Calibri" panose="020F0502020204030204" pitchFamily="34" charset="0"/>
                <a:cs typeface="Calibri" panose="020F0502020204030204" pitchFamily="34" charset="0"/>
              </a:rPr>
              <a:t>interacting</a:t>
            </a:r>
            <a:r>
              <a:rPr lang="en-US" dirty="0" smtClean="0">
                <a:solidFill>
                  <a:schemeClr val="tx1"/>
                </a:solidFill>
                <a:latin typeface="Calibri" panose="020F0502020204030204" pitchFamily="34" charset="0"/>
                <a:cs typeface="Calibri" panose="020F0502020204030204" pitchFamily="34" charset="0"/>
              </a:rPr>
              <a:t> with gender! </a:t>
            </a:r>
            <a:endParaRPr lang="en-US" dirty="0">
              <a:solidFill>
                <a:schemeClr val="tx1"/>
              </a:solidFill>
              <a:latin typeface="Calibri" panose="020F0502020204030204" pitchFamily="34" charset="0"/>
              <a:cs typeface="Calibri" panose="020F0502020204030204" pitchFamily="34" charset="0"/>
            </a:endParaRPr>
          </a:p>
        </p:txBody>
      </p:sp>
      <p:graphicFrame>
        <p:nvGraphicFramePr>
          <p:cNvPr id="4" name="Google Shape;236;p47"/>
          <p:cNvGraphicFramePr/>
          <p:nvPr>
            <p:extLst>
              <p:ext uri="{D42A27DB-BD31-4B8C-83A1-F6EECF244321}">
                <p14:modId xmlns:p14="http://schemas.microsoft.com/office/powerpoint/2010/main" val="3697162701"/>
              </p:ext>
            </p:extLst>
          </p:nvPr>
        </p:nvGraphicFramePr>
        <p:xfrm>
          <a:off x="2778035" y="4754879"/>
          <a:ext cx="4258491" cy="1455737"/>
        </p:xfrm>
        <a:graphic>
          <a:graphicData uri="http://schemas.openxmlformats.org/drawingml/2006/table">
            <a:tbl>
              <a:tblPr>
                <a:noFill/>
              </a:tblPr>
              <a:tblGrid>
                <a:gridCol w="1419497">
                  <a:extLst>
                    <a:ext uri="{9D8B030D-6E8A-4147-A177-3AD203B41FA5}">
                      <a16:colId xmlns:a16="http://schemas.microsoft.com/office/drawing/2014/main" val="20000"/>
                    </a:ext>
                  </a:extLst>
                </a:gridCol>
                <a:gridCol w="1419497">
                  <a:extLst>
                    <a:ext uri="{9D8B030D-6E8A-4147-A177-3AD203B41FA5}">
                      <a16:colId xmlns:a16="http://schemas.microsoft.com/office/drawing/2014/main" val="20001"/>
                    </a:ext>
                  </a:extLst>
                </a:gridCol>
                <a:gridCol w="1419497">
                  <a:extLst>
                    <a:ext uri="{9D8B030D-6E8A-4147-A177-3AD203B41FA5}">
                      <a16:colId xmlns:a16="http://schemas.microsoft.com/office/drawing/2014/main" val="20002"/>
                    </a:ext>
                  </a:extLst>
                </a:gridCol>
              </a:tblGrid>
              <a:tr h="647876">
                <a:tc>
                  <a:txBody>
                    <a:bodyPr/>
                    <a:lstStyle/>
                    <a:p>
                      <a:pPr marL="0" lvl="0" indent="0" algn="ctr" rtl="0">
                        <a:lnSpc>
                          <a:spcPct val="115000"/>
                        </a:lnSpc>
                        <a:spcBef>
                          <a:spcPts val="0"/>
                        </a:spcBef>
                        <a:spcAft>
                          <a:spcPts val="0"/>
                        </a:spcAft>
                        <a:buNone/>
                      </a:pPr>
                      <a:r>
                        <a:rPr lang="en-US" sz="1400" b="1" dirty="0" smtClean="0">
                          <a:latin typeface="Calibri" panose="020F0502020204030204" pitchFamily="34" charset="0"/>
                          <a:ea typeface="EB Garamond"/>
                          <a:cs typeface="Calibri" panose="020F0502020204030204" pitchFamily="34" charset="0"/>
                          <a:sym typeface="EB Garamond"/>
                        </a:rPr>
                        <a:t>Average rating </a:t>
                      </a:r>
                      <a:r>
                        <a:rPr lang="en-US" sz="1100" b="1" dirty="0" smtClean="0">
                          <a:latin typeface="Calibri" panose="020F0502020204030204" pitchFamily="34" charset="0"/>
                          <a:ea typeface="EB Garamond"/>
                          <a:cs typeface="Calibri" panose="020F0502020204030204" pitchFamily="34" charset="0"/>
                          <a:sym typeface="EB Garamond"/>
                        </a:rPr>
                        <a:t>(N=1000, each cell n=250)</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Democrat</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Republican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08206">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78495">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Female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8</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3924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Experimental Design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What is </a:t>
            </a:r>
            <a:r>
              <a:rPr lang="en-US" sz="2400" dirty="0" smtClean="0">
                <a:solidFill>
                  <a:schemeClr val="tx1"/>
                </a:solidFill>
                <a:latin typeface="Calibri" panose="020F0502020204030204" pitchFamily="34" charset="0"/>
                <a:cs typeface="Calibri" panose="020F0502020204030204" pitchFamily="34" charset="0"/>
              </a:rPr>
              <a:t>Experiment and Experimental </a:t>
            </a:r>
            <a:r>
              <a:rPr lang="en-US" sz="2400" dirty="0" smtClean="0">
                <a:solidFill>
                  <a:schemeClr val="tx1"/>
                </a:solidFill>
                <a:latin typeface="Calibri" panose="020F0502020204030204" pitchFamily="34" charset="0"/>
                <a:cs typeface="Calibri" panose="020F0502020204030204" pitchFamily="34" charset="0"/>
              </a:rPr>
              <a:t>Design</a:t>
            </a: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Types of Experimental Design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Importance of Experimental Design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Main and Interaction Effects</a:t>
            </a:r>
            <a:endParaRPr lang="en-US" sz="2400"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Limitations of Experimental Design  </a:t>
            </a:r>
          </a:p>
        </p:txBody>
      </p:sp>
    </p:spTree>
    <p:extLst>
      <p:ext uri="{BB962C8B-B14F-4D97-AF65-F5344CB8AC3E}">
        <p14:creationId xmlns:p14="http://schemas.microsoft.com/office/powerpoint/2010/main" val="4037672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Example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Main and Interaction effects</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46114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DV: Concerns about global warming and climate crisis (1= not at all concerned, 10= highly concerned)</a:t>
            </a:r>
          </a:p>
          <a:p>
            <a:pPr marL="914400" lvl="1" indent="-365760">
              <a:lnSpc>
                <a:spcPct val="100000"/>
              </a:lnSpc>
              <a:spcBef>
                <a:spcPts val="0"/>
              </a:spcBef>
              <a:spcAft>
                <a:spcPts val="0"/>
              </a:spcAft>
              <a:buClrTx/>
              <a:buSzPct val="100000"/>
              <a:buFont typeface="Arial" panose="020B0604020202020204" pitchFamily="34" charset="0"/>
              <a:buChar char="•"/>
            </a:pPr>
            <a:r>
              <a:rPr lang="en-US" sz="1800" dirty="0" smtClean="0">
                <a:solidFill>
                  <a:schemeClr val="tx1"/>
                </a:solidFill>
                <a:latin typeface="Calibri" panose="020F0502020204030204" pitchFamily="34" charset="0"/>
                <a:cs typeface="Calibri" panose="020F0502020204030204" pitchFamily="34" charset="0"/>
              </a:rPr>
              <a:t>IVs: Gender (Male, female), Political Affiliation (Democrat, Republican) </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No Interaction effects: effect of Male is higher irrespective of the political affiliation </a:t>
            </a:r>
            <a:endParaRPr lang="en-US" sz="1800" dirty="0">
              <a:solidFill>
                <a:schemeClr val="tx1"/>
              </a:solidFill>
              <a:latin typeface="Calibri" panose="020F0502020204030204" pitchFamily="34" charset="0"/>
              <a:cs typeface="Calibri" panose="020F0502020204030204" pitchFamily="34" charset="0"/>
            </a:endParaRPr>
          </a:p>
        </p:txBody>
      </p:sp>
      <p:grpSp>
        <p:nvGrpSpPr>
          <p:cNvPr id="8" name="Group 7"/>
          <p:cNvGrpSpPr/>
          <p:nvPr/>
        </p:nvGrpSpPr>
        <p:grpSpPr>
          <a:xfrm>
            <a:off x="1576251" y="3405053"/>
            <a:ext cx="9009016" cy="1969541"/>
            <a:chOff x="1576251" y="3405053"/>
            <a:chExt cx="9009016" cy="1969541"/>
          </a:xfrm>
        </p:grpSpPr>
        <p:graphicFrame>
          <p:nvGraphicFramePr>
            <p:cNvPr id="4" name="Google Shape;236;p47"/>
            <p:cNvGraphicFramePr/>
            <p:nvPr>
              <p:extLst>
                <p:ext uri="{D42A27DB-BD31-4B8C-83A1-F6EECF244321}">
                  <p14:modId xmlns:p14="http://schemas.microsoft.com/office/powerpoint/2010/main" val="2977501178"/>
                </p:ext>
              </p:extLst>
            </p:nvPr>
          </p:nvGraphicFramePr>
          <p:xfrm>
            <a:off x="1576251" y="3901438"/>
            <a:ext cx="4258491" cy="1455737"/>
          </p:xfrm>
          <a:graphic>
            <a:graphicData uri="http://schemas.openxmlformats.org/drawingml/2006/table">
              <a:tbl>
                <a:tblPr>
                  <a:noFill/>
                </a:tblPr>
                <a:tblGrid>
                  <a:gridCol w="1419497">
                    <a:extLst>
                      <a:ext uri="{9D8B030D-6E8A-4147-A177-3AD203B41FA5}">
                        <a16:colId xmlns:a16="http://schemas.microsoft.com/office/drawing/2014/main" val="20000"/>
                      </a:ext>
                    </a:extLst>
                  </a:gridCol>
                  <a:gridCol w="1419497">
                    <a:extLst>
                      <a:ext uri="{9D8B030D-6E8A-4147-A177-3AD203B41FA5}">
                        <a16:colId xmlns:a16="http://schemas.microsoft.com/office/drawing/2014/main" val="20001"/>
                      </a:ext>
                    </a:extLst>
                  </a:gridCol>
                  <a:gridCol w="1419497">
                    <a:extLst>
                      <a:ext uri="{9D8B030D-6E8A-4147-A177-3AD203B41FA5}">
                        <a16:colId xmlns:a16="http://schemas.microsoft.com/office/drawing/2014/main" val="20002"/>
                      </a:ext>
                    </a:extLst>
                  </a:gridCol>
                </a:tblGrid>
                <a:tr h="647876">
                  <a:tc>
                    <a:txBody>
                      <a:bodyPr/>
                      <a:lstStyle/>
                      <a:p>
                        <a:pPr marL="0" lvl="0" indent="0" algn="ctr" rtl="0">
                          <a:lnSpc>
                            <a:spcPct val="115000"/>
                          </a:lnSpc>
                          <a:spcBef>
                            <a:spcPts val="0"/>
                          </a:spcBef>
                          <a:spcAft>
                            <a:spcPts val="0"/>
                          </a:spcAft>
                          <a:buNone/>
                        </a:pPr>
                        <a:r>
                          <a:rPr lang="en-US" sz="1400" b="1" dirty="0" smtClean="0">
                            <a:latin typeface="Calibri" panose="020F0502020204030204" pitchFamily="34" charset="0"/>
                            <a:ea typeface="EB Garamond"/>
                            <a:cs typeface="Calibri" panose="020F0502020204030204" pitchFamily="34" charset="0"/>
                            <a:sym typeface="EB Garamond"/>
                          </a:rPr>
                          <a:t>Average rating </a:t>
                        </a:r>
                        <a:r>
                          <a:rPr lang="en-US" sz="1100" b="1" dirty="0" smtClean="0">
                            <a:latin typeface="Calibri" panose="020F0502020204030204" pitchFamily="34" charset="0"/>
                            <a:ea typeface="EB Garamond"/>
                            <a:cs typeface="Calibri" panose="020F0502020204030204" pitchFamily="34" charset="0"/>
                            <a:sym typeface="EB Garamond"/>
                          </a:rPr>
                          <a:t>(N=1000, each cell n=250)</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Democrat</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Republican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08206">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78495">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Female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8</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5" name="Google Shape;236;p47"/>
            <p:cNvGraphicFramePr/>
            <p:nvPr>
              <p:extLst>
                <p:ext uri="{D42A27DB-BD31-4B8C-83A1-F6EECF244321}">
                  <p14:modId xmlns:p14="http://schemas.microsoft.com/office/powerpoint/2010/main" val="2558306224"/>
                </p:ext>
              </p:extLst>
            </p:nvPr>
          </p:nvGraphicFramePr>
          <p:xfrm>
            <a:off x="6326776" y="3918857"/>
            <a:ext cx="4258491" cy="1455737"/>
          </p:xfrm>
          <a:graphic>
            <a:graphicData uri="http://schemas.openxmlformats.org/drawingml/2006/table">
              <a:tbl>
                <a:tblPr>
                  <a:noFill/>
                </a:tblPr>
                <a:tblGrid>
                  <a:gridCol w="1419497">
                    <a:extLst>
                      <a:ext uri="{9D8B030D-6E8A-4147-A177-3AD203B41FA5}">
                        <a16:colId xmlns:a16="http://schemas.microsoft.com/office/drawing/2014/main" val="20000"/>
                      </a:ext>
                    </a:extLst>
                  </a:gridCol>
                  <a:gridCol w="1419497">
                    <a:extLst>
                      <a:ext uri="{9D8B030D-6E8A-4147-A177-3AD203B41FA5}">
                        <a16:colId xmlns:a16="http://schemas.microsoft.com/office/drawing/2014/main" val="20001"/>
                      </a:ext>
                    </a:extLst>
                  </a:gridCol>
                  <a:gridCol w="1419497">
                    <a:extLst>
                      <a:ext uri="{9D8B030D-6E8A-4147-A177-3AD203B41FA5}">
                        <a16:colId xmlns:a16="http://schemas.microsoft.com/office/drawing/2014/main" val="20002"/>
                      </a:ext>
                    </a:extLst>
                  </a:gridCol>
                </a:tblGrid>
                <a:tr h="647876">
                  <a:tc>
                    <a:txBody>
                      <a:bodyPr/>
                      <a:lstStyle/>
                      <a:p>
                        <a:pPr marL="0" lvl="0" indent="0" algn="ctr" rtl="0">
                          <a:lnSpc>
                            <a:spcPct val="115000"/>
                          </a:lnSpc>
                          <a:spcBef>
                            <a:spcPts val="0"/>
                          </a:spcBef>
                          <a:spcAft>
                            <a:spcPts val="0"/>
                          </a:spcAft>
                          <a:buNone/>
                        </a:pPr>
                        <a:r>
                          <a:rPr lang="en-US" sz="1400" b="1" dirty="0" smtClean="0">
                            <a:latin typeface="Calibri" panose="020F0502020204030204" pitchFamily="34" charset="0"/>
                            <a:ea typeface="EB Garamond"/>
                            <a:cs typeface="Calibri" panose="020F0502020204030204" pitchFamily="34" charset="0"/>
                            <a:sym typeface="EB Garamond"/>
                          </a:rPr>
                          <a:t>Average rating </a:t>
                        </a:r>
                        <a:r>
                          <a:rPr lang="en-US" sz="1100" b="1" dirty="0" smtClean="0">
                            <a:latin typeface="Calibri" panose="020F0502020204030204" pitchFamily="34" charset="0"/>
                            <a:ea typeface="EB Garamond"/>
                            <a:cs typeface="Calibri" panose="020F0502020204030204" pitchFamily="34" charset="0"/>
                            <a:sym typeface="EB Garamond"/>
                          </a:rPr>
                          <a:t>(N=1000, each cell n=250)</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Democrat</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Republican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08206">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78495">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Female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2</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 name="TextBox 5"/>
            <p:cNvSpPr txBox="1"/>
            <p:nvPr/>
          </p:nvSpPr>
          <p:spPr>
            <a:xfrm>
              <a:off x="7628709" y="3405054"/>
              <a:ext cx="1761380" cy="307777"/>
            </a:xfrm>
            <a:prstGeom prst="rect">
              <a:avLst/>
            </a:prstGeom>
            <a:noFill/>
          </p:spPr>
          <p:txBody>
            <a:bodyPr wrap="none" rtlCol="0">
              <a:spAutoFit/>
            </a:bodyPr>
            <a:lstStyle/>
            <a:p>
              <a:r>
                <a:rPr lang="en-US" sz="1400" dirty="0" smtClean="0">
                  <a:latin typeface="Calibri" panose="020F0502020204030204" pitchFamily="34" charset="0"/>
                  <a:cs typeface="Calibri" panose="020F0502020204030204" pitchFamily="34" charset="0"/>
                </a:rPr>
                <a:t>No Interaction effects</a:t>
              </a:r>
              <a:endParaRPr lang="en-US" sz="1400" dirty="0">
                <a:latin typeface="Calibri" panose="020F0502020204030204" pitchFamily="34" charset="0"/>
                <a:cs typeface="Calibri" panose="020F0502020204030204" pitchFamily="34" charset="0"/>
              </a:endParaRPr>
            </a:p>
          </p:txBody>
        </p:sp>
        <p:sp>
          <p:nvSpPr>
            <p:cNvPr id="7" name="TextBox 6"/>
            <p:cNvSpPr txBox="1"/>
            <p:nvPr/>
          </p:nvSpPr>
          <p:spPr>
            <a:xfrm>
              <a:off x="2704011" y="3405053"/>
              <a:ext cx="1511311" cy="307777"/>
            </a:xfrm>
            <a:prstGeom prst="rect">
              <a:avLst/>
            </a:prstGeom>
            <a:noFill/>
          </p:spPr>
          <p:txBody>
            <a:bodyPr wrap="none" rtlCol="0">
              <a:spAutoFit/>
            </a:bodyPr>
            <a:lstStyle/>
            <a:p>
              <a:r>
                <a:rPr lang="en-US" sz="1400" dirty="0" smtClean="0">
                  <a:latin typeface="Calibri" panose="020F0502020204030204" pitchFamily="34" charset="0"/>
                  <a:cs typeface="Calibri" panose="020F0502020204030204" pitchFamily="34" charset="0"/>
                </a:rPr>
                <a:t>Interaction effects</a:t>
              </a:r>
              <a:endParaRPr lang="en-US" sz="14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63765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Advantages and Limitations of Factorial design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Advantages  </a:t>
            </a:r>
            <a:endParaRPr lang="en-US" sz="24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Studying impacts of </a:t>
            </a:r>
            <a:r>
              <a:rPr lang="en-US" sz="1800" b="1" dirty="0" smtClean="0">
                <a:solidFill>
                  <a:schemeClr val="tx1"/>
                </a:solidFill>
                <a:latin typeface="Calibri" panose="020F0502020204030204" pitchFamily="34" charset="0"/>
                <a:cs typeface="Calibri" panose="020F0502020204030204" pitchFamily="34" charset="0"/>
              </a:rPr>
              <a:t>two</a:t>
            </a:r>
            <a:r>
              <a:rPr lang="en-US" sz="1800" dirty="0" smtClean="0">
                <a:solidFill>
                  <a:schemeClr val="tx1"/>
                </a:solidFill>
                <a:latin typeface="Calibri" panose="020F0502020204030204" pitchFamily="34" charset="0"/>
                <a:cs typeface="Calibri" panose="020F0502020204030204" pitchFamily="34" charset="0"/>
              </a:rPr>
              <a:t> </a:t>
            </a:r>
            <a:r>
              <a:rPr lang="en-US" sz="1800" dirty="0">
                <a:solidFill>
                  <a:schemeClr val="tx1"/>
                </a:solidFill>
                <a:latin typeface="Calibri" panose="020F0502020204030204" pitchFamily="34" charset="0"/>
                <a:cs typeface="Calibri" panose="020F0502020204030204" pitchFamily="34" charset="0"/>
              </a:rPr>
              <a:t>or more variables (e.g., gender, political affiliation) on DV (e.g</a:t>
            </a:r>
            <a:r>
              <a:rPr lang="en-US" sz="1800" dirty="0" smtClean="0">
                <a:solidFill>
                  <a:schemeClr val="tx1"/>
                </a:solidFill>
                <a:latin typeface="Calibri" panose="020F0502020204030204" pitchFamily="34" charset="0"/>
                <a:cs typeface="Calibri" panose="020F0502020204030204" pitchFamily="34" charset="0"/>
              </a:rPr>
              <a:t>., </a:t>
            </a:r>
            <a:r>
              <a:rPr lang="en-US" sz="1800" dirty="0">
                <a:solidFill>
                  <a:schemeClr val="tx1"/>
                </a:solidFill>
                <a:latin typeface="Calibri" panose="020F0502020204030204" pitchFamily="34" charset="0"/>
                <a:cs typeface="Calibri" panose="020F0502020204030204" pitchFamily="34" charset="0"/>
              </a:rPr>
              <a:t>position on a particular policy, etc.)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Assessing if IVs </a:t>
            </a:r>
            <a:r>
              <a:rPr lang="en-US" sz="1800" b="1" dirty="0">
                <a:solidFill>
                  <a:schemeClr val="tx1"/>
                </a:solidFill>
                <a:latin typeface="Calibri" panose="020F0502020204030204" pitchFamily="34" charset="0"/>
                <a:cs typeface="Calibri" panose="020F0502020204030204" pitchFamily="34" charset="0"/>
              </a:rPr>
              <a:t>interact or not </a:t>
            </a:r>
            <a:r>
              <a:rPr lang="en-US" sz="1800" dirty="0">
                <a:solidFill>
                  <a:schemeClr val="tx1"/>
                </a:solidFill>
                <a:latin typeface="Calibri" panose="020F0502020204030204" pitchFamily="34" charset="0"/>
                <a:cs typeface="Calibri" panose="020F0502020204030204" pitchFamily="34" charset="0"/>
              </a:rPr>
              <a:t>in their influence on DV</a:t>
            </a:r>
          </a:p>
          <a:p>
            <a:pPr marL="1706865" lvl="3" indent="-365760">
              <a:lnSpc>
                <a:spcPct val="100000"/>
              </a:lnSpc>
              <a:spcBef>
                <a:spcPts val="0"/>
              </a:spcBef>
              <a:buClrTx/>
              <a:buSzPct val="80000"/>
              <a:buFont typeface="Courier New" panose="02070309020205020404" pitchFamily="49" charset="0"/>
              <a:buChar char="o"/>
            </a:pPr>
            <a:r>
              <a:rPr lang="en-US" sz="1800" b="1" dirty="0" smtClean="0">
                <a:solidFill>
                  <a:schemeClr val="tx1"/>
                </a:solidFill>
                <a:latin typeface="Calibri" panose="020F0502020204030204" pitchFamily="34" charset="0"/>
                <a:cs typeface="Calibri" panose="020F0502020204030204" pitchFamily="34" charset="0"/>
              </a:rPr>
              <a:t>Greater </a:t>
            </a:r>
            <a:r>
              <a:rPr lang="en-US" sz="1800" b="1" dirty="0">
                <a:solidFill>
                  <a:schemeClr val="tx1"/>
                </a:solidFill>
                <a:latin typeface="Calibri" panose="020F0502020204030204" pitchFamily="34" charset="0"/>
                <a:cs typeface="Calibri" panose="020F0502020204030204" pitchFamily="34" charset="0"/>
              </a:rPr>
              <a:t>control </a:t>
            </a:r>
            <a:r>
              <a:rPr lang="en-US" sz="1800" dirty="0">
                <a:solidFill>
                  <a:schemeClr val="tx1"/>
                </a:solidFill>
                <a:latin typeface="Calibri" panose="020F0502020204030204" pitchFamily="34" charset="0"/>
                <a:cs typeface="Calibri" panose="020F0502020204030204" pitchFamily="34" charset="0"/>
              </a:rPr>
              <a:t>over the model, more sensitive tests possible than design without interactions</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IVs without interactions: Variance not explained = error variance. </a:t>
            </a:r>
            <a:r>
              <a:rPr lang="en-US" sz="1600" dirty="0">
                <a:solidFill>
                  <a:schemeClr val="tx1"/>
                </a:solidFill>
                <a:latin typeface="Calibri" panose="020F0502020204030204" pitchFamily="34" charset="0"/>
                <a:cs typeface="Calibri" panose="020F0502020204030204" pitchFamily="34" charset="0"/>
              </a:rPr>
              <a:t>And to reduce error variance, identify as many sources of systematic variances as possible, i.e., identify as many newer IVs as </a:t>
            </a:r>
            <a:r>
              <a:rPr lang="en-US" sz="1600" dirty="0" smtClean="0">
                <a:solidFill>
                  <a:schemeClr val="tx1"/>
                </a:solidFill>
                <a:latin typeface="Calibri" panose="020F0502020204030204" pitchFamily="34" charset="0"/>
                <a:cs typeface="Calibri" panose="020F0502020204030204" pitchFamily="34" charset="0"/>
              </a:rPr>
              <a:t>possible. The alternative is to </a:t>
            </a:r>
            <a:r>
              <a:rPr lang="en-US" sz="1600" b="1" dirty="0" smtClean="0">
                <a:solidFill>
                  <a:schemeClr val="tx1"/>
                </a:solidFill>
                <a:latin typeface="Calibri" panose="020F0502020204030204" pitchFamily="34" charset="0"/>
                <a:cs typeface="Calibri" panose="020F0502020204030204" pitchFamily="34" charset="0"/>
              </a:rPr>
              <a:t>add interactions </a:t>
            </a:r>
            <a:r>
              <a:rPr lang="en-US" sz="1600" dirty="0">
                <a:solidFill>
                  <a:schemeClr val="tx1"/>
                </a:solidFill>
                <a:latin typeface="Calibri" panose="020F0502020204030204" pitchFamily="34" charset="0"/>
                <a:cs typeface="Calibri" panose="020F0502020204030204" pitchFamily="34" charset="0"/>
              </a:rPr>
              <a:t>among </a:t>
            </a:r>
            <a:r>
              <a:rPr lang="en-US" sz="1600" dirty="0" smtClean="0">
                <a:solidFill>
                  <a:schemeClr val="tx1"/>
                </a:solidFill>
                <a:latin typeface="Calibri" panose="020F0502020204030204" pitchFamily="34" charset="0"/>
                <a:cs typeface="Calibri" panose="020F0502020204030204" pitchFamily="34" charset="0"/>
              </a:rPr>
              <a:t>IVs, </a:t>
            </a:r>
            <a:r>
              <a:rPr lang="en-US" sz="1600" b="1" dirty="0" smtClean="0">
                <a:solidFill>
                  <a:schemeClr val="tx1"/>
                </a:solidFill>
                <a:latin typeface="Calibri" panose="020F0502020204030204" pitchFamily="34" charset="0"/>
                <a:cs typeface="Calibri" panose="020F0502020204030204" pitchFamily="34" charset="0"/>
              </a:rPr>
              <a:t>without</a:t>
            </a:r>
            <a:r>
              <a:rPr lang="en-US" sz="1600" dirty="0" smtClean="0">
                <a:solidFill>
                  <a:schemeClr val="tx1"/>
                </a:solidFill>
                <a:latin typeface="Calibri" panose="020F0502020204030204" pitchFamily="34" charset="0"/>
                <a:cs typeface="Calibri" panose="020F0502020204030204" pitchFamily="34" charset="0"/>
              </a:rPr>
              <a:t> adding new IVs. </a:t>
            </a:r>
          </a:p>
          <a:p>
            <a:pPr marL="2257057" lvl="6" indent="-365760">
              <a:lnSpc>
                <a:spcPct val="100000"/>
              </a:lnSpc>
              <a:spcBef>
                <a:spcPts val="0"/>
              </a:spcBef>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sym typeface="EB Garamond"/>
              </a:rPr>
              <a:t>If </a:t>
            </a:r>
            <a:r>
              <a:rPr lang="en-US" sz="1800" dirty="0">
                <a:solidFill>
                  <a:schemeClr val="tx1"/>
                </a:solidFill>
                <a:latin typeface="Calibri" panose="020F0502020204030204" pitchFamily="34" charset="0"/>
                <a:cs typeface="Calibri" panose="020F0502020204030204" pitchFamily="34" charset="0"/>
                <a:sym typeface="EB Garamond"/>
              </a:rPr>
              <a:t>there is a balanced gender split, then we can measure </a:t>
            </a:r>
            <a:r>
              <a:rPr lang="en-US" sz="1800" dirty="0" smtClean="0">
                <a:solidFill>
                  <a:schemeClr val="tx1"/>
                </a:solidFill>
                <a:latin typeface="Calibri" panose="020F0502020204030204" pitchFamily="34" charset="0"/>
                <a:cs typeface="Calibri" panose="020F0502020204030204" pitchFamily="34" charset="0"/>
                <a:sym typeface="EB Garamond"/>
              </a:rPr>
              <a:t>separate impact </a:t>
            </a:r>
            <a:r>
              <a:rPr lang="en-US" sz="1800" dirty="0">
                <a:solidFill>
                  <a:schemeClr val="tx1"/>
                </a:solidFill>
                <a:latin typeface="Calibri" panose="020F0502020204030204" pitchFamily="34" charset="0"/>
                <a:cs typeface="Calibri" panose="020F0502020204030204" pitchFamily="34" charset="0"/>
                <a:sym typeface="EB Garamond"/>
              </a:rPr>
              <a:t>of x1 on y by </a:t>
            </a:r>
            <a:r>
              <a:rPr lang="en-US" sz="1800" dirty="0" smtClean="0">
                <a:solidFill>
                  <a:schemeClr val="tx1"/>
                </a:solidFill>
                <a:latin typeface="Calibri" panose="020F0502020204030204" pitchFamily="34" charset="0"/>
                <a:cs typeface="Calibri" panose="020F0502020204030204" pitchFamily="34" charset="0"/>
                <a:sym typeface="EB Garamond"/>
              </a:rPr>
              <a:t>x2, i.e., estimating both (</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x1</a:t>
            </a:r>
            <a:r>
              <a:rPr lang="en-US" sz="1600" baseline="-25000" dirty="0" smtClean="0">
                <a:solidFill>
                  <a:srgbClr val="000000"/>
                </a:solidFill>
                <a:latin typeface="Calibri" panose="020F0502020204030204" pitchFamily="34" charset="0"/>
                <a:ea typeface="EB Garamond"/>
                <a:cs typeface="Calibri" panose="020F0502020204030204" pitchFamily="34" charset="0"/>
                <a:sym typeface="EB Garamond"/>
              </a:rPr>
              <a:t>x2=Democrat</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 y) and (x1</a:t>
            </a:r>
            <a:r>
              <a:rPr lang="en-US" sz="1600" baseline="-25000" dirty="0" smtClean="0">
                <a:solidFill>
                  <a:srgbClr val="000000"/>
                </a:solidFill>
                <a:latin typeface="Calibri" panose="020F0502020204030204" pitchFamily="34" charset="0"/>
                <a:ea typeface="EB Garamond"/>
                <a:cs typeface="Calibri" panose="020F0502020204030204" pitchFamily="34" charset="0"/>
                <a:sym typeface="EB Garamond"/>
              </a:rPr>
              <a:t>x2=Republican</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 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Individual and joint effects are studied in the same dataset with the same observations (efficiency)</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Effect </a:t>
            </a:r>
            <a:r>
              <a:rPr lang="en-US" sz="1800" dirty="0">
                <a:solidFill>
                  <a:schemeClr val="tx1"/>
                </a:solidFill>
                <a:latin typeface="Calibri" panose="020F0502020204030204" pitchFamily="34" charset="0"/>
                <a:cs typeface="Calibri" panose="020F0502020204030204" pitchFamily="34" charset="0"/>
              </a:rPr>
              <a:t>of a treatment is studied across </a:t>
            </a:r>
            <a:r>
              <a:rPr lang="en-US" sz="1800" b="1" dirty="0">
                <a:solidFill>
                  <a:schemeClr val="tx1"/>
                </a:solidFill>
                <a:latin typeface="Calibri" panose="020F0502020204030204" pitchFamily="34" charset="0"/>
                <a:cs typeface="Calibri" panose="020F0502020204030204" pitchFamily="34" charset="0"/>
              </a:rPr>
              <a:t>different conditions </a:t>
            </a:r>
            <a:r>
              <a:rPr lang="en-US" sz="1800" dirty="0">
                <a:solidFill>
                  <a:schemeClr val="tx1"/>
                </a:solidFill>
                <a:latin typeface="Calibri" panose="020F0502020204030204" pitchFamily="34" charset="0"/>
                <a:cs typeface="Calibri" panose="020F0502020204030204" pitchFamily="34" charset="0"/>
              </a:rPr>
              <a:t>of other treatments (broader generalization)</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3775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Advantages and Limitations of Factorial design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Limitations  </a:t>
            </a:r>
            <a:endParaRPr lang="en-US" sz="2400" dirty="0">
              <a:solidFill>
                <a:schemeClr val="tx1"/>
              </a:solidFill>
              <a:latin typeface="Calibri" panose="020F0502020204030204" pitchFamily="34" charset="0"/>
              <a:cs typeface="Calibri" panose="020F0502020204030204" pitchFamily="34" charset="0"/>
            </a:endParaRP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0477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Questions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Factorial design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Is it possible to have...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Individual effects of IVs are ~0 but their joint effect is significant </a:t>
            </a:r>
            <a:endParaRPr lang="en-US" sz="18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Individual </a:t>
            </a:r>
            <a:r>
              <a:rPr lang="en-US" sz="1800" dirty="0">
                <a:solidFill>
                  <a:schemeClr val="tx1"/>
                </a:solidFill>
                <a:latin typeface="Calibri" panose="020F0502020204030204" pitchFamily="34" charset="0"/>
                <a:cs typeface="Calibri" panose="020F0502020204030204" pitchFamily="34" charset="0"/>
              </a:rPr>
              <a:t>effects of IVs are significant but their joint effect is ~</a:t>
            </a:r>
            <a:r>
              <a:rPr lang="en-US" sz="1800" dirty="0" smtClean="0">
                <a:solidFill>
                  <a:schemeClr val="tx1"/>
                </a:solidFill>
                <a:latin typeface="Calibri" panose="020F0502020204030204" pitchFamily="34" charset="0"/>
                <a:cs typeface="Calibri" panose="020F0502020204030204" pitchFamily="34" charset="0"/>
              </a:rPr>
              <a:t>0 </a:t>
            </a:r>
            <a:endParaRPr lang="en-US" sz="1800" dirty="0">
              <a:solidFill>
                <a:schemeClr val="tx1"/>
              </a:solidFill>
              <a:latin typeface="Calibri" panose="020F0502020204030204" pitchFamily="34" charset="0"/>
              <a:cs typeface="Calibri" panose="020F0502020204030204" pitchFamily="34" charset="0"/>
            </a:endParaRP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780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Interaction is modeled by including </a:t>
            </a:r>
            <a:r>
              <a:rPr lang="en-US" sz="2400" b="1" dirty="0">
                <a:solidFill>
                  <a:schemeClr val="tx1"/>
                </a:solidFill>
                <a:latin typeface="Calibri" panose="020F0502020204030204" pitchFamily="34" charset="0"/>
                <a:cs typeface="Calibri" panose="020F0502020204030204" pitchFamily="34" charset="0"/>
              </a:rPr>
              <a:t>product terms </a:t>
            </a:r>
            <a:r>
              <a:rPr lang="en-US" sz="2400" dirty="0">
                <a:solidFill>
                  <a:schemeClr val="tx1"/>
                </a:solidFill>
                <a:latin typeface="Calibri" panose="020F0502020204030204" pitchFamily="34" charset="0"/>
                <a:cs typeface="Calibri" panose="020F0502020204030204" pitchFamily="34" charset="0"/>
              </a:rPr>
              <a:t>involving ALL possible combination of IVs and </a:t>
            </a:r>
            <a:r>
              <a:rPr lang="en-US" sz="2400" dirty="0" smtClean="0">
                <a:solidFill>
                  <a:schemeClr val="tx1"/>
                </a:solidFill>
                <a:latin typeface="Calibri" panose="020F0502020204030204" pitchFamily="34" charset="0"/>
                <a:cs typeface="Calibri" panose="020F0502020204030204" pitchFamily="34" charset="0"/>
              </a:rPr>
              <a:t>Moderating </a:t>
            </a:r>
            <a:r>
              <a:rPr lang="en-US" sz="2400" dirty="0">
                <a:solidFill>
                  <a:schemeClr val="tx1"/>
                </a:solidFill>
                <a:latin typeface="Calibri" panose="020F0502020204030204" pitchFamily="34" charset="0"/>
                <a:cs typeface="Calibri" panose="020F0502020204030204" pitchFamily="34" charset="0"/>
              </a:rPr>
              <a:t>variables, i.e., interaction is represented by single product term once all lower order product terms have been </a:t>
            </a:r>
            <a:r>
              <a:rPr lang="en-US" sz="2400" dirty="0" smtClean="0">
                <a:solidFill>
                  <a:schemeClr val="tx1"/>
                </a:solidFill>
                <a:latin typeface="Calibri" panose="020F0502020204030204" pitchFamily="34" charset="0"/>
                <a:cs typeface="Calibri" panose="020F0502020204030204" pitchFamily="34" charset="0"/>
              </a:rPr>
              <a:t>partialled out </a:t>
            </a:r>
            <a:r>
              <a:rPr lang="en-US" sz="2400" dirty="0">
                <a:solidFill>
                  <a:schemeClr val="tx1"/>
                </a:solidFill>
                <a:latin typeface="Calibri" panose="020F0502020204030204" pitchFamily="34" charset="0"/>
                <a:cs typeface="Calibri" panose="020F0502020204030204" pitchFamily="34" charset="0"/>
              </a:rPr>
              <a:t>or accounted </a:t>
            </a:r>
            <a:r>
              <a:rPr lang="en-US" sz="2400" dirty="0" smtClean="0">
                <a:solidFill>
                  <a:schemeClr val="tx1"/>
                </a:solidFill>
                <a:latin typeface="Calibri" panose="020F0502020204030204" pitchFamily="34" charset="0"/>
                <a:cs typeface="Calibri" panose="020F0502020204030204" pitchFamily="34" charset="0"/>
              </a:rPr>
              <a:t>for</a:t>
            </a:r>
          </a:p>
          <a:p>
            <a:pPr marL="1280160" lvl="3" indent="-342900">
              <a:lnSpc>
                <a:spcPct val="100000"/>
              </a:lnSpc>
              <a:spcBef>
                <a:spcPts val="0"/>
              </a:spcBef>
              <a:spcAft>
                <a:spcPts val="0"/>
              </a:spcAft>
              <a:buClr>
                <a:srgbClr val="000000"/>
              </a:buClr>
              <a:buSzPct val="80000"/>
              <a:buFont typeface="EB Garamond"/>
              <a:buChar char="○"/>
            </a:pPr>
            <a:endParaRPr lang="en-US" sz="18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y</a:t>
            </a:r>
            <a:r>
              <a:rPr lang="en-US" sz="1800" dirty="0">
                <a:solidFill>
                  <a:srgbClr val="000000"/>
                </a:solidFill>
                <a:latin typeface="Calibri" panose="020F0502020204030204" pitchFamily="34" charset="0"/>
                <a:ea typeface="EB Garamond"/>
                <a:cs typeface="Calibri" panose="020F0502020204030204" pitchFamily="34" charset="0"/>
                <a:sym typeface="EB Garamond"/>
              </a:rPr>
              <a:t>= a</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aseline="-25000" dirty="0" smtClean="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m + </a:t>
            </a:r>
            <a:r>
              <a:rPr lang="en-US" sz="1800" b="1" i="1" dirty="0"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smtClean="0">
                <a:solidFill>
                  <a:srgbClr val="000000"/>
                </a:solidFill>
                <a:latin typeface="Calibri" panose="020F0502020204030204" pitchFamily="34" charset="0"/>
                <a:ea typeface="EB Garamond"/>
                <a:cs typeface="Calibri" panose="020F0502020204030204" pitchFamily="34" charset="0"/>
                <a:sym typeface="EB Garamond"/>
              </a:rPr>
              <a:t>3</a:t>
            </a:r>
            <a:r>
              <a:rPr lang="en-US" sz="1800" b="1" i="1" dirty="0"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b="1" i="1" baseline="-25000" dirty="0" smtClean="0">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smtClean="0">
                <a:solidFill>
                  <a:srgbClr val="000000"/>
                </a:solidFill>
                <a:latin typeface="Calibri" panose="020F0502020204030204" pitchFamily="34" charset="0"/>
                <a:ea typeface="EB Garamond"/>
                <a:cs typeface="Calibri" panose="020F0502020204030204" pitchFamily="34" charset="0"/>
                <a:sym typeface="EB Garamond"/>
              </a:rPr>
              <a:t>m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e</a:t>
            </a:r>
            <a:r>
              <a:rPr lang="en-US" sz="1800" baseline="-25000" dirty="0" smtClean="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p>
          <a:p>
            <a:pPr marL="1280160" lvl="3" indent="-342900">
              <a:lnSpc>
                <a:spcPct val="100000"/>
              </a:lnSpc>
              <a:spcBef>
                <a:spcPts val="0"/>
              </a:spcBef>
              <a:spcAft>
                <a:spcPts val="0"/>
              </a:spcAft>
              <a:buClr>
                <a:srgbClr val="000000"/>
              </a:buClr>
              <a:buSzPct val="80000"/>
              <a:buFont typeface="EB Garamond"/>
              <a:buChar char="○"/>
            </a:pPr>
            <a:endParaRPr lang="en-US" sz="18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y</a:t>
            </a:r>
            <a:r>
              <a:rPr lang="en-US" sz="1800" dirty="0">
                <a:solidFill>
                  <a:srgbClr val="000000"/>
                </a:solidFill>
                <a:latin typeface="Calibri" panose="020F0502020204030204" pitchFamily="34" charset="0"/>
                <a:ea typeface="EB Garamond"/>
                <a:cs typeface="Calibri" panose="020F0502020204030204" pitchFamily="34" charset="0"/>
                <a:sym typeface="EB Garamond"/>
              </a:rPr>
              <a:t>= a</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err="1"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aseline="-25000" dirty="0" err="1" smtClean="0">
                <a:solidFill>
                  <a:srgbClr val="000000"/>
                </a:solidFill>
                <a:latin typeface="Calibri" panose="020F0502020204030204" pitchFamily="34" charset="0"/>
                <a:ea typeface="EB Garamond"/>
                <a:cs typeface="Calibri" panose="020F0502020204030204" pitchFamily="34" charset="0"/>
                <a:sym typeface="EB Garamond"/>
              </a:rPr>
              <a:t>3</a:t>
            </a:r>
            <a:r>
              <a:rPr lang="en-US" sz="1800" dirty="0" err="1" smtClean="0">
                <a:solidFill>
                  <a:srgbClr val="000000"/>
                </a:solidFill>
                <a:latin typeface="Calibri" panose="020F0502020204030204" pitchFamily="34" charset="0"/>
                <a:ea typeface="EB Garamond"/>
                <a:cs typeface="Calibri" panose="020F0502020204030204" pitchFamily="34" charset="0"/>
                <a:sym typeface="EB Garamond"/>
              </a:rPr>
              <a:t>m</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 </a:t>
            </a:r>
            <a:r>
              <a:rPr lang="en-US" sz="1800" b="1" i="1" dirty="0" err="1"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12</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2</a:t>
            </a:r>
            <a:r>
              <a:rPr lang="en-US" sz="1800" i="1" baseline="-250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b="1" i="1" dirty="0" err="1"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13</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.m</a:t>
            </a:r>
            <a:r>
              <a:rPr lang="en-US" sz="1800" i="1"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b="1" i="1" dirty="0" err="1"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23</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2</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.m</a:t>
            </a:r>
            <a:r>
              <a:rPr lang="en-US" sz="1800" i="1"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e</a:t>
            </a:r>
            <a:r>
              <a:rPr lang="en-US" sz="1800" baseline="-25000" dirty="0" smtClean="0">
                <a:solidFill>
                  <a:srgbClr val="000000"/>
                </a:solidFill>
                <a:latin typeface="Calibri" panose="020F0502020204030204" pitchFamily="34" charset="0"/>
                <a:ea typeface="EB Garamond"/>
                <a:cs typeface="Calibri" panose="020F0502020204030204" pitchFamily="34" charset="0"/>
                <a:sym typeface="EB Garamond"/>
              </a:rPr>
              <a:t>2</a:t>
            </a:r>
          </a:p>
          <a:p>
            <a:pPr marL="1280160" lvl="3" indent="-342900">
              <a:lnSpc>
                <a:spcPct val="100000"/>
              </a:lnSpc>
              <a:spcBef>
                <a:spcPts val="0"/>
              </a:spcBef>
              <a:spcAft>
                <a:spcPts val="0"/>
              </a:spcAft>
              <a:buClr>
                <a:srgbClr val="000000"/>
              </a:buClr>
              <a:buSzPct val="80000"/>
              <a:buFont typeface="EB Garamond"/>
              <a:buChar char="○"/>
            </a:pPr>
            <a:endParaRPr lang="en-US" sz="1800" baseline="-25000" dirty="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 sz="1600" dirty="0">
                <a:solidFill>
                  <a:srgbClr val="000000"/>
                </a:solidFill>
                <a:latin typeface="Calibri" panose="020F0502020204030204" pitchFamily="34" charset="0"/>
                <a:ea typeface="EB Garamond"/>
                <a:cs typeface="Calibri" panose="020F0502020204030204" pitchFamily="34" charset="0"/>
                <a:sym typeface="EB Garamond"/>
              </a:rPr>
              <a:t>b</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 sz="1600" dirty="0">
                <a:solidFill>
                  <a:srgbClr val="000000"/>
                </a:solidFill>
                <a:latin typeface="Calibri" panose="020F0502020204030204" pitchFamily="34" charset="0"/>
                <a:ea typeface="EB Garamond"/>
                <a:cs typeface="Calibri" panose="020F0502020204030204" pitchFamily="34" charset="0"/>
                <a:sym typeface="EB Garamond"/>
              </a:rPr>
              <a:t>=interaction effect of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 sz="1600" dirty="0">
                <a:solidFill>
                  <a:srgbClr val="000000"/>
                </a:solidFill>
                <a:latin typeface="Calibri" panose="020F0502020204030204" pitchFamily="34" charset="0"/>
                <a:ea typeface="EB Garamond"/>
                <a:cs typeface="Calibri" panose="020F0502020204030204" pitchFamily="34" charset="0"/>
                <a:sym typeface="EB Garamond"/>
              </a:rPr>
              <a:t>, m</a:t>
            </a:r>
            <a:r>
              <a:rPr lang="en" sz="1600" dirty="0" smtClean="0">
                <a:solidFill>
                  <a:srgbClr val="000000"/>
                </a:solidFill>
                <a:latin typeface="Calibri" panose="020F0502020204030204" pitchFamily="34" charset="0"/>
                <a:ea typeface="EB Garamond"/>
                <a:cs typeface="Calibri" panose="020F0502020204030204" pitchFamily="34" charset="0"/>
                <a:sym typeface="EB Garamond"/>
              </a:rPr>
              <a:t>)</a:t>
            </a:r>
          </a:p>
          <a:p>
            <a:pPr marL="1280160" lvl="3" indent="-342900">
              <a:lnSpc>
                <a:spcPct val="100000"/>
              </a:lnSpc>
              <a:spcBef>
                <a:spcPts val="0"/>
              </a:spcBef>
              <a:spcAft>
                <a:spcPts val="0"/>
              </a:spcAft>
              <a:buClr>
                <a:srgbClr val="000000"/>
              </a:buClr>
              <a:buSzPct val="80000"/>
              <a:buFont typeface="EB Garamond"/>
              <a:buChar char="○"/>
            </a:pPr>
            <a:r>
              <a:rPr lang="en" sz="1600" dirty="0" smtClean="0">
                <a:solidFill>
                  <a:srgbClr val="000000"/>
                </a:solidFill>
                <a:latin typeface="Calibri" panose="020F0502020204030204" pitchFamily="34" charset="0"/>
                <a:ea typeface="EB Garamond"/>
                <a:cs typeface="Calibri" panose="020F0502020204030204" pitchFamily="34" charset="0"/>
                <a:sym typeface="EB Garamond"/>
              </a:rPr>
              <a:t>b</a:t>
            </a:r>
            <a:r>
              <a:rPr lang="en" sz="1600" baseline="-25000" dirty="0" smtClean="0">
                <a:solidFill>
                  <a:srgbClr val="000000"/>
                </a:solidFill>
                <a:latin typeface="Calibri" panose="020F0502020204030204" pitchFamily="34" charset="0"/>
                <a:ea typeface="EB Garamond"/>
                <a:cs typeface="Calibri" panose="020F0502020204030204" pitchFamily="34" charset="0"/>
                <a:sym typeface="EB Garamond"/>
              </a:rPr>
              <a:t>12</a:t>
            </a:r>
            <a:r>
              <a:rPr lang="en" sz="1600" dirty="0" smtClean="0">
                <a:solidFill>
                  <a:srgbClr val="000000"/>
                </a:solidFill>
                <a:latin typeface="Calibri" panose="020F0502020204030204" pitchFamily="34" charset="0"/>
                <a:ea typeface="EB Garamond"/>
                <a:cs typeface="Calibri" panose="020F0502020204030204" pitchFamily="34" charset="0"/>
                <a:sym typeface="EB Garamond"/>
              </a:rPr>
              <a:t>=interaction </a:t>
            </a:r>
            <a:r>
              <a:rPr lang="en" sz="1600" dirty="0">
                <a:solidFill>
                  <a:srgbClr val="000000"/>
                </a:solidFill>
                <a:latin typeface="Calibri" panose="020F0502020204030204" pitchFamily="34" charset="0"/>
                <a:ea typeface="EB Garamond"/>
                <a:cs typeface="Calibri" panose="020F0502020204030204" pitchFamily="34" charset="0"/>
                <a:sym typeface="EB Garamond"/>
              </a:rPr>
              <a:t>effect of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 sz="1600" dirty="0">
                <a:solidFill>
                  <a:srgbClr val="000000"/>
                </a:solidFill>
                <a:latin typeface="Calibri" panose="020F0502020204030204" pitchFamily="34" charset="0"/>
                <a:ea typeface="EB Garamond"/>
                <a:cs typeface="Calibri" panose="020F0502020204030204" pitchFamily="34" charset="0"/>
                <a:sym typeface="EB Garamond"/>
              </a:rPr>
              <a:t>,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 sz="1600" dirty="0" smtClean="0">
                <a:solidFill>
                  <a:srgbClr val="000000"/>
                </a:solidFill>
                <a:latin typeface="Calibri" panose="020F0502020204030204" pitchFamily="34" charset="0"/>
                <a:ea typeface="EB Garamond"/>
                <a:cs typeface="Calibri" panose="020F0502020204030204" pitchFamily="34" charset="0"/>
                <a:sym typeface="EB Garamond"/>
              </a:rPr>
              <a:t>)</a:t>
            </a:r>
            <a:endParaRPr lang="en-US" sz="1600" dirty="0">
              <a:solidFill>
                <a:schemeClr val="tx1"/>
              </a:solidFill>
              <a:latin typeface="Calibri" panose="020F0502020204030204" pitchFamily="34" charset="0"/>
              <a:cs typeface="Calibri" panose="020F0502020204030204" pitchFamily="34" charset="0"/>
            </a:endParaRPr>
          </a:p>
          <a:p>
            <a:pPr marL="2657057" lvl="8"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6190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Interaction is modeled by including </a:t>
            </a:r>
            <a:r>
              <a:rPr lang="en-US" sz="2400" b="1" dirty="0">
                <a:solidFill>
                  <a:schemeClr val="tx1"/>
                </a:solidFill>
                <a:latin typeface="Calibri" panose="020F0502020204030204" pitchFamily="34" charset="0"/>
                <a:cs typeface="Calibri" panose="020F0502020204030204" pitchFamily="34" charset="0"/>
              </a:rPr>
              <a:t>product terms </a:t>
            </a:r>
            <a:r>
              <a:rPr lang="en-US" sz="2400" dirty="0">
                <a:solidFill>
                  <a:schemeClr val="tx1"/>
                </a:solidFill>
                <a:latin typeface="Calibri" panose="020F0502020204030204" pitchFamily="34" charset="0"/>
                <a:cs typeface="Calibri" panose="020F0502020204030204" pitchFamily="34" charset="0"/>
              </a:rPr>
              <a:t>involving ALL possible combination of IVs and </a:t>
            </a:r>
            <a:r>
              <a:rPr lang="en-US" sz="2400" dirty="0" smtClean="0">
                <a:solidFill>
                  <a:schemeClr val="tx1"/>
                </a:solidFill>
                <a:latin typeface="Calibri" panose="020F0502020204030204" pitchFamily="34" charset="0"/>
                <a:cs typeface="Calibri" panose="020F0502020204030204" pitchFamily="34" charset="0"/>
              </a:rPr>
              <a:t>Moderating </a:t>
            </a:r>
            <a:r>
              <a:rPr lang="en-US" sz="2400" dirty="0">
                <a:solidFill>
                  <a:schemeClr val="tx1"/>
                </a:solidFill>
                <a:latin typeface="Calibri" panose="020F0502020204030204" pitchFamily="34" charset="0"/>
                <a:cs typeface="Calibri" panose="020F0502020204030204" pitchFamily="34" charset="0"/>
              </a:rPr>
              <a:t>variables, i.e., interaction is represented by single product term once all lower order product terms have been </a:t>
            </a:r>
            <a:r>
              <a:rPr lang="en-US" sz="2400" dirty="0" smtClean="0">
                <a:solidFill>
                  <a:schemeClr val="tx1"/>
                </a:solidFill>
                <a:latin typeface="Calibri" panose="020F0502020204030204" pitchFamily="34" charset="0"/>
                <a:cs typeface="Calibri" panose="020F0502020204030204" pitchFamily="34" charset="0"/>
              </a:rPr>
              <a:t>partialled out </a:t>
            </a:r>
            <a:r>
              <a:rPr lang="en-US" sz="2400" dirty="0">
                <a:solidFill>
                  <a:schemeClr val="tx1"/>
                </a:solidFill>
                <a:latin typeface="Calibri" panose="020F0502020204030204" pitchFamily="34" charset="0"/>
                <a:cs typeface="Calibri" panose="020F0502020204030204" pitchFamily="34" charset="0"/>
              </a:rPr>
              <a:t>or accounted </a:t>
            </a:r>
            <a:r>
              <a:rPr lang="en-US" sz="2400" dirty="0" smtClean="0">
                <a:solidFill>
                  <a:schemeClr val="tx1"/>
                </a:solidFill>
                <a:latin typeface="Calibri" panose="020F0502020204030204" pitchFamily="34" charset="0"/>
                <a:cs typeface="Calibri" panose="020F0502020204030204" pitchFamily="34" charset="0"/>
              </a:rPr>
              <a:t>for</a:t>
            </a:r>
          </a:p>
          <a:p>
            <a:pPr marL="1280160" lvl="3" indent="-342900">
              <a:lnSpc>
                <a:spcPct val="100000"/>
              </a:lnSpc>
              <a:spcBef>
                <a:spcPts val="0"/>
              </a:spcBef>
              <a:spcAft>
                <a:spcPts val="0"/>
              </a:spcAft>
              <a:buClr>
                <a:srgbClr val="000000"/>
              </a:buClr>
              <a:buSzPct val="80000"/>
              <a:buFont typeface="EB Garamond"/>
              <a:buChar char="○"/>
            </a:pPr>
            <a:endParaRPr lang="en-US" sz="18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y</a:t>
            </a:r>
            <a:r>
              <a:rPr lang="en-US" sz="1800" dirty="0">
                <a:solidFill>
                  <a:srgbClr val="000000"/>
                </a:solidFill>
                <a:latin typeface="Calibri" panose="020F0502020204030204" pitchFamily="34" charset="0"/>
                <a:ea typeface="EB Garamond"/>
                <a:cs typeface="Calibri" panose="020F0502020204030204" pitchFamily="34" charset="0"/>
                <a:sym typeface="EB Garamond"/>
              </a:rPr>
              <a:t>= a</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aseline="-25000" dirty="0" smtClean="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m + </a:t>
            </a:r>
            <a:r>
              <a:rPr lang="en-US" sz="1800" b="1" i="1" dirty="0"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smtClean="0">
                <a:solidFill>
                  <a:srgbClr val="000000"/>
                </a:solidFill>
                <a:latin typeface="Calibri" panose="020F0502020204030204" pitchFamily="34" charset="0"/>
                <a:ea typeface="EB Garamond"/>
                <a:cs typeface="Calibri" panose="020F0502020204030204" pitchFamily="34" charset="0"/>
                <a:sym typeface="EB Garamond"/>
              </a:rPr>
              <a:t>3</a:t>
            </a:r>
            <a:r>
              <a:rPr lang="en-US" sz="1800" b="1" i="1" dirty="0"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b="1" i="1" baseline="-25000" dirty="0" smtClean="0">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smtClean="0">
                <a:solidFill>
                  <a:srgbClr val="000000"/>
                </a:solidFill>
                <a:latin typeface="Calibri" panose="020F0502020204030204" pitchFamily="34" charset="0"/>
                <a:ea typeface="EB Garamond"/>
                <a:cs typeface="Calibri" panose="020F0502020204030204" pitchFamily="34" charset="0"/>
                <a:sym typeface="EB Garamond"/>
              </a:rPr>
              <a:t>m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e</a:t>
            </a:r>
            <a:r>
              <a:rPr lang="en-US" sz="1800" baseline="-25000" dirty="0" smtClean="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p>
          <a:p>
            <a:pPr marL="1280160" lvl="3" indent="-342900">
              <a:lnSpc>
                <a:spcPct val="100000"/>
              </a:lnSpc>
              <a:spcBef>
                <a:spcPts val="0"/>
              </a:spcBef>
              <a:spcAft>
                <a:spcPts val="0"/>
              </a:spcAft>
              <a:buClr>
                <a:srgbClr val="000000"/>
              </a:buClr>
              <a:buSzPct val="80000"/>
              <a:buFont typeface="EB Garamond"/>
              <a:buChar char="○"/>
            </a:pPr>
            <a:endParaRPr lang="en-US" sz="18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y</a:t>
            </a:r>
            <a:r>
              <a:rPr lang="en-US" sz="1800" dirty="0">
                <a:solidFill>
                  <a:srgbClr val="000000"/>
                </a:solidFill>
                <a:latin typeface="Calibri" panose="020F0502020204030204" pitchFamily="34" charset="0"/>
                <a:ea typeface="EB Garamond"/>
                <a:cs typeface="Calibri" panose="020F0502020204030204" pitchFamily="34" charset="0"/>
                <a:sym typeface="EB Garamond"/>
              </a:rPr>
              <a:t>= a</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err="1"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aseline="-25000" dirty="0" err="1" smtClean="0">
                <a:solidFill>
                  <a:srgbClr val="000000"/>
                </a:solidFill>
                <a:latin typeface="Calibri" panose="020F0502020204030204" pitchFamily="34" charset="0"/>
                <a:ea typeface="EB Garamond"/>
                <a:cs typeface="Calibri" panose="020F0502020204030204" pitchFamily="34" charset="0"/>
                <a:sym typeface="EB Garamond"/>
              </a:rPr>
              <a:t>3</a:t>
            </a:r>
            <a:r>
              <a:rPr lang="en-US" sz="1800" dirty="0" err="1" smtClean="0">
                <a:solidFill>
                  <a:srgbClr val="000000"/>
                </a:solidFill>
                <a:latin typeface="Calibri" panose="020F0502020204030204" pitchFamily="34" charset="0"/>
                <a:ea typeface="EB Garamond"/>
                <a:cs typeface="Calibri" panose="020F0502020204030204" pitchFamily="34" charset="0"/>
                <a:sym typeface="EB Garamond"/>
              </a:rPr>
              <a:t>m</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 </a:t>
            </a:r>
            <a:r>
              <a:rPr lang="en-US" sz="1800" b="1" i="1" dirty="0" err="1"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12</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2</a:t>
            </a:r>
            <a:r>
              <a:rPr lang="en-US" sz="1800" i="1" baseline="-250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b="1" i="1" dirty="0" err="1"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13</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.m</a:t>
            </a:r>
            <a:r>
              <a:rPr lang="en-US" sz="1800" i="1"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b="1" i="1" dirty="0" err="1" smtClean="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23</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smtClean="0">
                <a:solidFill>
                  <a:srgbClr val="000000"/>
                </a:solidFill>
                <a:latin typeface="Calibri" panose="020F0502020204030204" pitchFamily="34" charset="0"/>
                <a:ea typeface="EB Garamond"/>
                <a:cs typeface="Calibri" panose="020F0502020204030204" pitchFamily="34" charset="0"/>
                <a:sym typeface="EB Garamond"/>
              </a:rPr>
              <a:t>2</a:t>
            </a:r>
            <a:r>
              <a:rPr lang="en-US" sz="1800" i="1" dirty="0" err="1" smtClean="0">
                <a:solidFill>
                  <a:srgbClr val="000000"/>
                </a:solidFill>
                <a:latin typeface="Calibri" panose="020F0502020204030204" pitchFamily="34" charset="0"/>
                <a:ea typeface="EB Garamond"/>
                <a:cs typeface="Calibri" panose="020F0502020204030204" pitchFamily="34" charset="0"/>
                <a:sym typeface="EB Garamond"/>
              </a:rPr>
              <a:t>.m</a:t>
            </a:r>
            <a:r>
              <a:rPr lang="en-US" sz="1800" i="1"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 e</a:t>
            </a:r>
            <a:r>
              <a:rPr lang="en-US" sz="1800" baseline="-25000" dirty="0" smtClean="0">
                <a:solidFill>
                  <a:srgbClr val="000000"/>
                </a:solidFill>
                <a:latin typeface="Calibri" panose="020F0502020204030204" pitchFamily="34" charset="0"/>
                <a:ea typeface="EB Garamond"/>
                <a:cs typeface="Calibri" panose="020F0502020204030204" pitchFamily="34" charset="0"/>
                <a:sym typeface="EB Garamond"/>
              </a:rPr>
              <a:t>2</a:t>
            </a:r>
          </a:p>
          <a:p>
            <a:pPr marL="1280160" lvl="3" indent="-342900">
              <a:lnSpc>
                <a:spcPct val="100000"/>
              </a:lnSpc>
              <a:spcBef>
                <a:spcPts val="0"/>
              </a:spcBef>
              <a:spcAft>
                <a:spcPts val="0"/>
              </a:spcAft>
              <a:buClr>
                <a:srgbClr val="000000"/>
              </a:buClr>
              <a:buSzPct val="80000"/>
              <a:buFont typeface="EB Garamond"/>
              <a:buChar char="○"/>
            </a:pPr>
            <a:endParaRPr lang="en-US" sz="1800" baseline="-25000" dirty="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 sz="1600" dirty="0">
                <a:solidFill>
                  <a:srgbClr val="000000"/>
                </a:solidFill>
                <a:latin typeface="Calibri" panose="020F0502020204030204" pitchFamily="34" charset="0"/>
                <a:ea typeface="EB Garamond"/>
                <a:cs typeface="Calibri" panose="020F0502020204030204" pitchFamily="34" charset="0"/>
                <a:sym typeface="EB Garamond"/>
              </a:rPr>
              <a:t>b</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 sz="1600" dirty="0">
                <a:solidFill>
                  <a:srgbClr val="000000"/>
                </a:solidFill>
                <a:latin typeface="Calibri" panose="020F0502020204030204" pitchFamily="34" charset="0"/>
                <a:ea typeface="EB Garamond"/>
                <a:cs typeface="Calibri" panose="020F0502020204030204" pitchFamily="34" charset="0"/>
                <a:sym typeface="EB Garamond"/>
              </a:rPr>
              <a:t>=interaction effect of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 sz="1600" dirty="0">
                <a:solidFill>
                  <a:srgbClr val="000000"/>
                </a:solidFill>
                <a:latin typeface="Calibri" panose="020F0502020204030204" pitchFamily="34" charset="0"/>
                <a:ea typeface="EB Garamond"/>
                <a:cs typeface="Calibri" panose="020F0502020204030204" pitchFamily="34" charset="0"/>
                <a:sym typeface="EB Garamond"/>
              </a:rPr>
              <a:t>, m</a:t>
            </a:r>
            <a:r>
              <a:rPr lang="en" sz="1600" dirty="0" smtClean="0">
                <a:solidFill>
                  <a:srgbClr val="000000"/>
                </a:solidFill>
                <a:latin typeface="Calibri" panose="020F0502020204030204" pitchFamily="34" charset="0"/>
                <a:ea typeface="EB Garamond"/>
                <a:cs typeface="Calibri" panose="020F0502020204030204" pitchFamily="34" charset="0"/>
                <a:sym typeface="EB Garamond"/>
              </a:rPr>
              <a:t>)</a:t>
            </a:r>
          </a:p>
          <a:p>
            <a:pPr marL="1280160" lvl="3" indent="-342900">
              <a:lnSpc>
                <a:spcPct val="100000"/>
              </a:lnSpc>
              <a:spcBef>
                <a:spcPts val="0"/>
              </a:spcBef>
              <a:spcAft>
                <a:spcPts val="0"/>
              </a:spcAft>
              <a:buClr>
                <a:srgbClr val="000000"/>
              </a:buClr>
              <a:buSzPct val="80000"/>
              <a:buFont typeface="EB Garamond"/>
              <a:buChar char="○"/>
            </a:pPr>
            <a:r>
              <a:rPr lang="en" sz="1600" dirty="0" smtClean="0">
                <a:solidFill>
                  <a:srgbClr val="000000"/>
                </a:solidFill>
                <a:latin typeface="Calibri" panose="020F0502020204030204" pitchFamily="34" charset="0"/>
                <a:ea typeface="EB Garamond"/>
                <a:cs typeface="Calibri" panose="020F0502020204030204" pitchFamily="34" charset="0"/>
                <a:sym typeface="EB Garamond"/>
              </a:rPr>
              <a:t>b</a:t>
            </a:r>
            <a:r>
              <a:rPr lang="en" sz="1600" baseline="-25000" dirty="0" smtClean="0">
                <a:solidFill>
                  <a:srgbClr val="000000"/>
                </a:solidFill>
                <a:latin typeface="Calibri" panose="020F0502020204030204" pitchFamily="34" charset="0"/>
                <a:ea typeface="EB Garamond"/>
                <a:cs typeface="Calibri" panose="020F0502020204030204" pitchFamily="34" charset="0"/>
                <a:sym typeface="EB Garamond"/>
              </a:rPr>
              <a:t>12</a:t>
            </a:r>
            <a:r>
              <a:rPr lang="en" sz="1600" dirty="0" smtClean="0">
                <a:solidFill>
                  <a:srgbClr val="000000"/>
                </a:solidFill>
                <a:latin typeface="Calibri" panose="020F0502020204030204" pitchFamily="34" charset="0"/>
                <a:ea typeface="EB Garamond"/>
                <a:cs typeface="Calibri" panose="020F0502020204030204" pitchFamily="34" charset="0"/>
                <a:sym typeface="EB Garamond"/>
              </a:rPr>
              <a:t>=interaction </a:t>
            </a:r>
            <a:r>
              <a:rPr lang="en" sz="1600" dirty="0">
                <a:solidFill>
                  <a:srgbClr val="000000"/>
                </a:solidFill>
                <a:latin typeface="Calibri" panose="020F0502020204030204" pitchFamily="34" charset="0"/>
                <a:ea typeface="EB Garamond"/>
                <a:cs typeface="Calibri" panose="020F0502020204030204" pitchFamily="34" charset="0"/>
                <a:sym typeface="EB Garamond"/>
              </a:rPr>
              <a:t>effect of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 sz="1600" dirty="0">
                <a:solidFill>
                  <a:srgbClr val="000000"/>
                </a:solidFill>
                <a:latin typeface="Calibri" panose="020F0502020204030204" pitchFamily="34" charset="0"/>
                <a:ea typeface="EB Garamond"/>
                <a:cs typeface="Calibri" panose="020F0502020204030204" pitchFamily="34" charset="0"/>
                <a:sym typeface="EB Garamond"/>
              </a:rPr>
              <a:t>,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 sz="1600" dirty="0" smtClean="0">
                <a:solidFill>
                  <a:srgbClr val="000000"/>
                </a:solidFill>
                <a:latin typeface="Calibri" panose="020F0502020204030204" pitchFamily="34" charset="0"/>
                <a:ea typeface="EB Garamond"/>
                <a:cs typeface="Calibri" panose="020F0502020204030204" pitchFamily="34" charset="0"/>
                <a:sym typeface="EB Garamond"/>
              </a:rPr>
              <a:t>)</a:t>
            </a:r>
            <a:endParaRPr lang="en-US" sz="1600" dirty="0">
              <a:solidFill>
                <a:schemeClr val="tx1"/>
              </a:solidFill>
              <a:latin typeface="Calibri" panose="020F0502020204030204" pitchFamily="34" charset="0"/>
              <a:cs typeface="Calibri" panose="020F0502020204030204" pitchFamily="34" charset="0"/>
            </a:endParaRPr>
          </a:p>
          <a:p>
            <a:pPr marL="2657057" lvl="8"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400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r>
              <a:rPr lang="en-US" sz="4400" spc="0" dirty="0">
                <a:solidFill>
                  <a:srgbClr val="0070C0"/>
                </a:solidFill>
                <a:latin typeface="Calibri" panose="020F0502020204030204" pitchFamily="34" charset="0"/>
                <a:cs typeface="Calibri" panose="020F0502020204030204" pitchFamily="34" charset="0"/>
              </a:rPr>
              <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both IV and </a:t>
            </a:r>
            <a:r>
              <a:rPr lang="en-US" sz="1800" spc="0" dirty="0" smtClean="0">
                <a:solidFill>
                  <a:srgbClr val="0070C0"/>
                </a:solidFill>
                <a:latin typeface="Calibri" panose="020F0502020204030204" pitchFamily="34" charset="0"/>
                <a:cs typeface="Calibri" panose="020F0502020204030204" pitchFamily="34" charset="0"/>
              </a:rPr>
              <a:t>moderating </a:t>
            </a:r>
            <a:r>
              <a:rPr lang="en-US" sz="1800" spc="0" dirty="0">
                <a:solidFill>
                  <a:srgbClr val="0070C0"/>
                </a:solidFill>
                <a:latin typeface="Calibri" panose="020F0502020204030204" pitchFamily="34" charset="0"/>
                <a:cs typeface="Calibri" panose="020F0502020204030204" pitchFamily="34" charset="0"/>
              </a:rPr>
              <a:t>variable are </a:t>
            </a:r>
            <a:r>
              <a:rPr lang="en-US" sz="1800" b="1" spc="0" dirty="0">
                <a:solidFill>
                  <a:srgbClr val="0070C0"/>
                </a:solidFill>
                <a:latin typeface="Calibri" panose="020F0502020204030204" pitchFamily="34" charset="0"/>
                <a:cs typeface="Calibri" panose="020F0502020204030204" pitchFamily="34" charset="0"/>
              </a:rPr>
              <a:t>categorical</a:t>
            </a:r>
            <a:r>
              <a:rPr lang="en-US" sz="1800" spc="0" dirty="0">
                <a:solidFill>
                  <a:srgbClr val="0070C0"/>
                </a:solidFill>
                <a:latin typeface="Calibri" panose="020F0502020204030204" pitchFamily="34" charset="0"/>
                <a:cs typeface="Calibri" panose="020F0502020204030204" pitchFamily="34" charset="0"/>
              </a:rPr>
              <a:t>) </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6365966" cy="452656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Effect of promotions on purchase behaviour during holidays (vs non-holiday) periods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y=amount spent on purchasing gifts </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m= (holidays, non-holidays)</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iv</a:t>
            </a:r>
            <a:r>
              <a:rPr lang="en-US" sz="1800" dirty="0">
                <a:solidFill>
                  <a:schemeClr val="tx1"/>
                </a:solidFill>
                <a:latin typeface="Calibri" panose="020F0502020204030204" pitchFamily="34" charset="0"/>
                <a:cs typeface="Calibri" panose="020F0502020204030204" pitchFamily="34" charset="0"/>
              </a:rPr>
              <a:t>= (male, female)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Male spending is </a:t>
            </a:r>
            <a:r>
              <a:rPr lang="en-US" b="1" dirty="0">
                <a:solidFill>
                  <a:schemeClr val="tx1"/>
                </a:solidFill>
                <a:latin typeface="Calibri" panose="020F0502020204030204" pitchFamily="34" charset="0"/>
                <a:cs typeface="Calibri" panose="020F0502020204030204" pitchFamily="34" charset="0"/>
              </a:rPr>
              <a:t>higher</a:t>
            </a:r>
            <a:r>
              <a:rPr lang="en-US" dirty="0">
                <a:solidFill>
                  <a:schemeClr val="tx1"/>
                </a:solidFill>
                <a:latin typeface="Calibri" panose="020F0502020204030204" pitchFamily="34" charset="0"/>
                <a:cs typeface="Calibri" panose="020F0502020204030204" pitchFamily="34" charset="0"/>
              </a:rPr>
              <a:t> over </a:t>
            </a:r>
            <a:r>
              <a:rPr lang="en-US" b="1" dirty="0" smtClean="0">
                <a:solidFill>
                  <a:schemeClr val="tx1"/>
                </a:solidFill>
                <a:latin typeface="Calibri" panose="020F0502020204030204" pitchFamily="34" charset="0"/>
                <a:cs typeface="Calibri" panose="020F0502020204030204" pitchFamily="34" charset="0"/>
              </a:rPr>
              <a:t>non-holidays</a:t>
            </a: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Female spending </a:t>
            </a:r>
            <a:r>
              <a:rPr lang="en-US" dirty="0">
                <a:solidFill>
                  <a:schemeClr val="tx1"/>
                </a:solidFill>
                <a:latin typeface="Calibri" panose="020F0502020204030204" pitchFamily="34" charset="0"/>
                <a:cs typeface="Calibri" panose="020F0502020204030204" pitchFamily="34" charset="0"/>
              </a:rPr>
              <a:t>is </a:t>
            </a:r>
            <a:r>
              <a:rPr lang="en-US" b="1" dirty="0">
                <a:solidFill>
                  <a:schemeClr val="tx1"/>
                </a:solidFill>
                <a:latin typeface="Calibri" panose="020F0502020204030204" pitchFamily="34" charset="0"/>
                <a:cs typeface="Calibri" panose="020F0502020204030204" pitchFamily="34" charset="0"/>
              </a:rPr>
              <a:t>higher</a:t>
            </a:r>
            <a:r>
              <a:rPr lang="en-US" dirty="0">
                <a:solidFill>
                  <a:schemeClr val="tx1"/>
                </a:solidFill>
                <a:latin typeface="Calibri" panose="020F0502020204030204" pitchFamily="34" charset="0"/>
                <a:cs typeface="Calibri" panose="020F0502020204030204" pitchFamily="34" charset="0"/>
              </a:rPr>
              <a:t> over </a:t>
            </a:r>
            <a:r>
              <a:rPr lang="en-US" b="1" dirty="0" smtClean="0">
                <a:solidFill>
                  <a:schemeClr val="tx1"/>
                </a:solidFill>
                <a:latin typeface="Calibri" panose="020F0502020204030204" pitchFamily="34" charset="0"/>
                <a:cs typeface="Calibri" panose="020F0502020204030204" pitchFamily="34" charset="0"/>
              </a:rPr>
              <a:t>holidays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OR </a:t>
            </a:r>
            <a:r>
              <a:rPr lang="en-US" sz="1800" dirty="0">
                <a:solidFill>
                  <a:schemeClr val="tx1"/>
                </a:solidFill>
                <a:latin typeface="Calibri" panose="020F0502020204030204" pitchFamily="34" charset="0"/>
                <a:cs typeface="Calibri" panose="020F0502020204030204" pitchFamily="34" charset="0"/>
              </a:rPr>
              <a:t>difference </a:t>
            </a:r>
            <a:r>
              <a:rPr lang="en-US" sz="1800" dirty="0">
                <a:solidFill>
                  <a:schemeClr val="tx1"/>
                </a:solidFill>
                <a:latin typeface="Calibri" panose="020F0502020204030204" pitchFamily="34" charset="0"/>
                <a:cs typeface="Calibri" panose="020F0502020204030204" pitchFamily="34" charset="0"/>
              </a:rPr>
              <a:t>between male/female </a:t>
            </a:r>
            <a:r>
              <a:rPr lang="en-US" sz="1800" dirty="0">
                <a:solidFill>
                  <a:schemeClr val="tx1"/>
                </a:solidFill>
                <a:latin typeface="Calibri" panose="020F0502020204030204" pitchFamily="34" charset="0"/>
                <a:cs typeface="Calibri" panose="020F0502020204030204" pitchFamily="34" charset="0"/>
              </a:rPr>
              <a:t>spending changes by </a:t>
            </a:r>
            <a:r>
              <a:rPr lang="en-US" sz="1800" dirty="0" smtClean="0">
                <a:solidFill>
                  <a:schemeClr val="tx1"/>
                </a:solidFill>
                <a:latin typeface="Calibri" panose="020F0502020204030204" pitchFamily="34" charset="0"/>
                <a:cs typeface="Calibri" panose="020F0502020204030204" pitchFamily="34" charset="0"/>
              </a:rPr>
              <a:t>(holiday vs non-holiday period) or the by the level of </a:t>
            </a:r>
            <a:r>
              <a:rPr lang="en-US" sz="1800" dirty="0">
                <a:solidFill>
                  <a:schemeClr val="tx1"/>
                </a:solidFill>
                <a:latin typeface="Calibri" panose="020F0502020204030204" pitchFamily="34" charset="0"/>
                <a:cs typeface="Calibri" panose="020F0502020204030204" pitchFamily="34" charset="0"/>
              </a:rPr>
              <a:t>the </a:t>
            </a:r>
            <a:r>
              <a:rPr lang="en-US" sz="1800" dirty="0">
                <a:solidFill>
                  <a:schemeClr val="tx1"/>
                </a:solidFill>
                <a:latin typeface="Calibri" panose="020F0502020204030204" pitchFamily="34" charset="0"/>
                <a:cs typeface="Calibri" panose="020F0502020204030204" pitchFamily="34" charset="0"/>
              </a:rPr>
              <a:t>moderator </a:t>
            </a:r>
            <a:r>
              <a:rPr lang="en-US" sz="1800" dirty="0">
                <a:solidFill>
                  <a:schemeClr val="tx1"/>
                </a:solidFill>
                <a:latin typeface="Calibri" panose="020F0502020204030204" pitchFamily="34" charset="0"/>
                <a:cs typeface="Calibri" panose="020F0502020204030204" pitchFamily="34" charset="0"/>
              </a:rPr>
              <a:t>variable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male </a:t>
            </a:r>
            <a:r>
              <a:rPr lang="en-US" dirty="0">
                <a:solidFill>
                  <a:schemeClr val="tx1"/>
                </a:solidFill>
                <a:latin typeface="Calibri" panose="020F0502020204030204" pitchFamily="34" charset="0"/>
                <a:cs typeface="Calibri" panose="020F0502020204030204" pitchFamily="34" charset="0"/>
              </a:rPr>
              <a:t>/ female: $85-$70= $15</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male / female: $90-$150= -$60</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4" name="Google Shape;329;p61"/>
          <p:cNvGraphicFramePr/>
          <p:nvPr>
            <p:extLst>
              <p:ext uri="{D42A27DB-BD31-4B8C-83A1-F6EECF244321}">
                <p14:modId xmlns:p14="http://schemas.microsoft.com/office/powerpoint/2010/main" val="3304223992"/>
              </p:ext>
            </p:extLst>
          </p:nvPr>
        </p:nvGraphicFramePr>
        <p:xfrm>
          <a:off x="7590705" y="1917683"/>
          <a:ext cx="3564975" cy="1097280"/>
        </p:xfrm>
        <a:graphic>
          <a:graphicData uri="http://schemas.openxmlformats.org/drawingml/2006/table">
            <a:tbl>
              <a:tblPr>
                <a:noFill/>
              </a:tblPr>
              <a:tblGrid>
                <a:gridCol w="1188325">
                  <a:extLst>
                    <a:ext uri="{9D8B030D-6E8A-4147-A177-3AD203B41FA5}">
                      <a16:colId xmlns:a16="http://schemas.microsoft.com/office/drawing/2014/main" val="20000"/>
                    </a:ext>
                  </a:extLst>
                </a:gridCol>
                <a:gridCol w="1188325">
                  <a:extLst>
                    <a:ext uri="{9D8B030D-6E8A-4147-A177-3AD203B41FA5}">
                      <a16:colId xmlns:a16="http://schemas.microsoft.com/office/drawing/2014/main" val="20001"/>
                    </a:ext>
                  </a:extLst>
                </a:gridCol>
                <a:gridCol w="1188325">
                  <a:extLst>
                    <a:ext uri="{9D8B030D-6E8A-4147-A177-3AD203B41FA5}">
                      <a16:colId xmlns:a16="http://schemas.microsoft.com/office/drawing/2014/main" val="20002"/>
                    </a:ext>
                  </a:extLst>
                </a:gridCol>
              </a:tblGrid>
              <a:tr h="365760">
                <a:tc>
                  <a:txBody>
                    <a:bodyPr/>
                    <a:lstStyle/>
                    <a:p>
                      <a:pPr marL="0" lvl="0" indent="0" algn="ctr" rtl="0">
                        <a:spcBef>
                          <a:spcPts val="0"/>
                        </a:spcBef>
                        <a:spcAft>
                          <a:spcPts val="0"/>
                        </a:spcAft>
                        <a:buClr>
                          <a:schemeClr val="dk2"/>
                        </a:buClr>
                        <a:buSzPts val="1100"/>
                        <a:buFont typeface="Arial"/>
                        <a:buNone/>
                      </a:pPr>
                      <a:r>
                        <a:rPr lang="en" sz="1200" dirty="0" smtClean="0">
                          <a:latin typeface="Calibri" panose="020F0502020204030204" pitchFamily="34" charset="0"/>
                          <a:ea typeface="EB Garamond"/>
                          <a:cs typeface="Calibri" panose="020F0502020204030204" pitchFamily="34" charset="0"/>
                          <a:sym typeface="EB Garamond"/>
                        </a:rPr>
                        <a:t>Avg spending</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Non-holidays</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Holidays</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65760">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$85</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$90</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1"/>
                  </a:ext>
                </a:extLst>
              </a:tr>
              <a:tr h="365760">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$70</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$150</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2514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r>
              <a:rPr lang="en-US" sz="4400" spc="0" dirty="0">
                <a:solidFill>
                  <a:srgbClr val="0070C0"/>
                </a:solidFill>
                <a:latin typeface="Calibri" panose="020F0502020204030204" pitchFamily="34" charset="0"/>
                <a:cs typeface="Calibri" panose="020F0502020204030204" pitchFamily="34" charset="0"/>
              </a:rPr>
              <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both IV and </a:t>
            </a:r>
            <a:r>
              <a:rPr lang="en-US" sz="1800" spc="0" dirty="0" smtClean="0">
                <a:solidFill>
                  <a:srgbClr val="0070C0"/>
                </a:solidFill>
                <a:latin typeface="Calibri" panose="020F0502020204030204" pitchFamily="34" charset="0"/>
                <a:cs typeface="Calibri" panose="020F0502020204030204" pitchFamily="34" charset="0"/>
              </a:rPr>
              <a:t>moderating </a:t>
            </a:r>
            <a:r>
              <a:rPr lang="en-US" sz="1800" spc="0" dirty="0">
                <a:solidFill>
                  <a:srgbClr val="0070C0"/>
                </a:solidFill>
                <a:latin typeface="Calibri" panose="020F0502020204030204" pitchFamily="34" charset="0"/>
                <a:cs typeface="Calibri" panose="020F0502020204030204" pitchFamily="34" charset="0"/>
              </a:rPr>
              <a:t>variable are </a:t>
            </a:r>
            <a:r>
              <a:rPr lang="en-US" sz="1800" b="1" spc="0" dirty="0">
                <a:solidFill>
                  <a:srgbClr val="0070C0"/>
                </a:solidFill>
                <a:latin typeface="Calibri" panose="020F0502020204030204" pitchFamily="34" charset="0"/>
                <a:cs typeface="Calibri" panose="020F0502020204030204" pitchFamily="34" charset="0"/>
              </a:rPr>
              <a:t>categorical</a:t>
            </a:r>
            <a:r>
              <a:rPr lang="en-US" sz="1800" spc="0" dirty="0">
                <a:solidFill>
                  <a:srgbClr val="0070C0"/>
                </a:solidFill>
                <a:latin typeface="Calibri" panose="020F0502020204030204" pitchFamily="34" charset="0"/>
                <a:cs typeface="Calibri" panose="020F0502020204030204" pitchFamily="34" charset="0"/>
              </a:rPr>
              <a:t>) </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9" y="1734900"/>
            <a:ext cx="7297783" cy="452656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Effect of promotions on purchase behaviour during holidays (vs non-holiday) periods</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y=amount spent on purchasing gifts </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m= (holidays, non-holidays)</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iv</a:t>
            </a:r>
            <a:r>
              <a:rPr lang="en-US" sz="1600" dirty="0">
                <a:solidFill>
                  <a:schemeClr val="tx1"/>
                </a:solidFill>
                <a:latin typeface="Calibri" panose="020F0502020204030204" pitchFamily="34" charset="0"/>
                <a:cs typeface="Calibri" panose="020F0502020204030204" pitchFamily="34" charset="0"/>
              </a:rPr>
              <a:t>= (male, female)</a:t>
            </a: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smtClean="0">
                <a:solidFill>
                  <a:srgbClr val="000000"/>
                </a:solidFill>
                <a:latin typeface="Calibri" panose="020F0502020204030204" pitchFamily="34" charset="0"/>
                <a:ea typeface="EB Garamond"/>
                <a:cs typeface="Calibri" panose="020F0502020204030204" pitchFamily="34" charset="0"/>
                <a:sym typeface="EB Garamond"/>
              </a:rPr>
              <a:t>y</a:t>
            </a:r>
            <a:r>
              <a:rPr lang="en-US" sz="1400" dirty="0">
                <a:solidFill>
                  <a:srgbClr val="000000"/>
                </a:solidFill>
                <a:latin typeface="Calibri" panose="020F0502020204030204" pitchFamily="34" charset="0"/>
                <a:ea typeface="EB Garamond"/>
                <a:cs typeface="Calibri" panose="020F0502020204030204" pitchFamily="34" charset="0"/>
                <a:sym typeface="EB Garamond"/>
              </a:rPr>
              <a:t>= a</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 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400" dirty="0">
                <a:solidFill>
                  <a:srgbClr val="000000"/>
                </a:solidFill>
                <a:latin typeface="Calibri" panose="020F0502020204030204" pitchFamily="34" charset="0"/>
                <a:ea typeface="EB Garamond"/>
                <a:cs typeface="Calibri" panose="020F0502020204030204" pitchFamily="34" charset="0"/>
                <a:sym typeface="EB Garamond"/>
              </a:rPr>
              <a:t>m+</a:t>
            </a:r>
            <a:r>
              <a:rPr lang="en-US" sz="1400" i="1" dirty="0">
                <a:solidFill>
                  <a:srgbClr val="000000"/>
                </a:solidFill>
                <a:latin typeface="Calibri" panose="020F0502020204030204" pitchFamily="34" charset="0"/>
                <a:ea typeface="EB Garamond"/>
                <a:cs typeface="Calibri" panose="020F0502020204030204" pitchFamily="34" charset="0"/>
                <a:sym typeface="EB Garamond"/>
              </a:rPr>
              <a:t>b</a:t>
            </a:r>
            <a:r>
              <a:rPr lang="en-US" sz="1400" i="1"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sz="1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1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i="1" dirty="0">
                <a:solidFill>
                  <a:srgbClr val="000000"/>
                </a:solidFill>
                <a:latin typeface="Calibri" panose="020F0502020204030204" pitchFamily="34" charset="0"/>
                <a:ea typeface="EB Garamond"/>
                <a:cs typeface="Calibri" panose="020F0502020204030204" pitchFamily="34" charset="0"/>
                <a:sym typeface="EB Garamond"/>
              </a:rPr>
              <a:t>m</a:t>
            </a:r>
            <a:r>
              <a:rPr lang="en-US" sz="1400" dirty="0">
                <a:solidFill>
                  <a:srgbClr val="000000"/>
                </a:solidFill>
                <a:latin typeface="Calibri" panose="020F0502020204030204" pitchFamily="34" charset="0"/>
                <a:ea typeface="EB Garamond"/>
                <a:cs typeface="Calibri" panose="020F0502020204030204" pitchFamily="34" charset="0"/>
                <a:sym typeface="EB Garamond"/>
              </a:rPr>
              <a:t>+e</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a:t>
            </a:r>
          </a:p>
          <a:p>
            <a:pPr marL="1371600" lvl="2" indent="-317500">
              <a:lnSpc>
                <a:spcPct val="100000"/>
              </a:lnSpc>
              <a:spcBef>
                <a:spcPts val="0"/>
              </a:spcBef>
              <a:spcAft>
                <a:spcPts val="0"/>
              </a:spcAft>
              <a:buClr>
                <a:srgbClr val="000000"/>
              </a:buClr>
              <a:buSzPct val="80000"/>
              <a:buFont typeface="Courier New" panose="02070309020205020404" pitchFamily="49" charset="0"/>
              <a:buChar char="o"/>
            </a:pPr>
            <a:r>
              <a:rPr lang="en-US" dirty="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=gender coded as (0,1) </a:t>
            </a:r>
            <a:r>
              <a:rPr lang="en-US" dirty="0" smtClean="0">
                <a:solidFill>
                  <a:srgbClr val="000000"/>
                </a:solidFill>
                <a:latin typeface="Calibri" panose="020F0502020204030204" pitchFamily="34" charset="0"/>
                <a:ea typeface="EB Garamond"/>
                <a:cs typeface="Calibri" panose="020F0502020204030204" pitchFamily="34" charset="0"/>
                <a:sym typeface="EB Garamond"/>
              </a:rPr>
              <a:t> m=holidays </a:t>
            </a:r>
            <a:r>
              <a:rPr lang="en-US" dirty="0">
                <a:solidFill>
                  <a:srgbClr val="000000"/>
                </a:solidFill>
                <a:latin typeface="Calibri" panose="020F0502020204030204" pitchFamily="34" charset="0"/>
                <a:ea typeface="EB Garamond"/>
                <a:cs typeface="Calibri" panose="020F0502020204030204" pitchFamily="34" charset="0"/>
                <a:sym typeface="EB Garamond"/>
              </a:rPr>
              <a:t>coded as (0,1) </a:t>
            </a:r>
          </a:p>
          <a:p>
            <a:pPr marL="1200150" lvl="0" indent="-285750">
              <a:lnSpc>
                <a:spcPct val="100000"/>
              </a:lnSpc>
              <a:spcBef>
                <a:spcPts val="0"/>
              </a:spcBef>
              <a:spcAft>
                <a:spcPts val="0"/>
              </a:spcAft>
              <a:buSzPct val="80000"/>
              <a:buFont typeface="Courier New" panose="02070309020205020404" pitchFamily="49" charset="0"/>
              <a:buChar char="o"/>
            </a:pPr>
            <a:endParaRPr lang="en-US" sz="14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y=a</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sz="1400" baseline="-250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400" dirty="0" smtClean="0">
                <a:solidFill>
                  <a:srgbClr val="000000"/>
                </a:solidFill>
                <a:latin typeface="Calibri" panose="020F0502020204030204" pitchFamily="34" charset="0"/>
                <a:ea typeface="EB Garamond"/>
                <a:cs typeface="Calibri" panose="020F0502020204030204" pitchFamily="34" charset="0"/>
                <a:sym typeface="EB Garamond"/>
              </a:rPr>
              <a:t>when 		(</a:t>
            </a:r>
            <a:r>
              <a:rPr lang="en-US" sz="1400" dirty="0">
                <a:solidFill>
                  <a:srgbClr val="000000"/>
                </a:solidFill>
                <a:latin typeface="Calibri" panose="020F0502020204030204" pitchFamily="34" charset="0"/>
                <a:ea typeface="EB Garamond"/>
                <a:cs typeface="Calibri" panose="020F0502020204030204" pitchFamily="34" charset="0"/>
                <a:sym typeface="EB Garamond"/>
              </a:rPr>
              <a:t>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=0,  m=0</a:t>
            </a:r>
            <a:r>
              <a:rPr lang="en-US" sz="1400" dirty="0" smtClean="0">
                <a:solidFill>
                  <a:srgbClr val="000000"/>
                </a:solidFill>
                <a:latin typeface="Calibri" panose="020F0502020204030204" pitchFamily="34" charset="0"/>
                <a:ea typeface="EB Garamond"/>
                <a:cs typeface="Calibri" panose="020F0502020204030204" pitchFamily="34" charset="0"/>
                <a:sym typeface="EB Garamond"/>
              </a:rPr>
              <a:t>)</a:t>
            </a:r>
            <a:r>
              <a:rPr lang="en-US" sz="1400" dirty="0">
                <a:solidFill>
                  <a:srgbClr val="000000"/>
                </a:solidFill>
                <a:latin typeface="Calibri" panose="020F0502020204030204" pitchFamily="34" charset="0"/>
                <a:ea typeface="EB Garamond"/>
                <a:cs typeface="Calibri" panose="020F0502020204030204" pitchFamily="34" charset="0"/>
                <a:sym typeface="EB Garamond"/>
              </a:rPr>
              <a:t>		</a:t>
            </a:r>
            <a:endParaRPr lang="en-US" sz="14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smtClean="0">
                <a:solidFill>
                  <a:srgbClr val="000000"/>
                </a:solidFill>
                <a:latin typeface="Calibri" panose="020F0502020204030204" pitchFamily="34" charset="0"/>
                <a:ea typeface="EB Garamond"/>
                <a:cs typeface="Calibri" panose="020F0502020204030204" pitchFamily="34" charset="0"/>
                <a:sym typeface="EB Garamond"/>
              </a:rPr>
              <a:t>y=a</a:t>
            </a:r>
            <a:r>
              <a:rPr lang="en-US" sz="1400" baseline="-25000" dirty="0" smtClean="0">
                <a:solidFill>
                  <a:srgbClr val="000000"/>
                </a:solidFill>
                <a:latin typeface="Calibri" panose="020F0502020204030204" pitchFamily="34" charset="0"/>
                <a:ea typeface="EB Garamond"/>
                <a:cs typeface="Calibri" panose="020F0502020204030204" pitchFamily="34" charset="0"/>
                <a:sym typeface="EB Garamond"/>
              </a:rPr>
              <a:t>1 </a:t>
            </a:r>
            <a:r>
              <a:rPr lang="en-US" sz="1400" dirty="0">
                <a:solidFill>
                  <a:srgbClr val="000000"/>
                </a:solidFill>
                <a:latin typeface="Calibri" panose="020F0502020204030204" pitchFamily="34" charset="0"/>
                <a:ea typeface="EB Garamond"/>
                <a:cs typeface="Calibri" panose="020F0502020204030204" pitchFamily="34" charset="0"/>
                <a:sym typeface="EB Garamond"/>
              </a:rPr>
              <a:t>+b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when 	(x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=1,  m=0)</a:t>
            </a: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y=a</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sz="1400" dirty="0">
                <a:solidFill>
                  <a:srgbClr val="000000"/>
                </a:solidFill>
                <a:latin typeface="Calibri" panose="020F0502020204030204" pitchFamily="34" charset="0"/>
                <a:ea typeface="EB Garamond"/>
                <a:cs typeface="Calibri" panose="020F0502020204030204" pitchFamily="34" charset="0"/>
                <a:sym typeface="EB Garamond"/>
              </a:rPr>
              <a:t>+b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400" dirty="0">
                <a:solidFill>
                  <a:srgbClr val="000000"/>
                </a:solidFill>
                <a:latin typeface="Calibri" panose="020F0502020204030204" pitchFamily="34" charset="0"/>
                <a:ea typeface="EB Garamond"/>
                <a:cs typeface="Calibri" panose="020F0502020204030204" pitchFamily="34" charset="0"/>
                <a:sym typeface="EB Garamond"/>
              </a:rPr>
              <a:t> when 	(x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=0,  m=1)  		</a:t>
            </a:r>
            <a:endParaRPr lang="en-US" sz="14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smtClean="0">
                <a:solidFill>
                  <a:srgbClr val="000000"/>
                </a:solidFill>
                <a:latin typeface="Calibri" panose="020F0502020204030204" pitchFamily="34" charset="0"/>
                <a:ea typeface="EB Garamond"/>
                <a:cs typeface="Calibri" panose="020F0502020204030204" pitchFamily="34" charset="0"/>
                <a:sym typeface="EB Garamond"/>
              </a:rPr>
              <a:t>y=a</a:t>
            </a:r>
            <a:r>
              <a:rPr lang="en-US" sz="1400" baseline="-25000" dirty="0" smtClean="0">
                <a:solidFill>
                  <a:srgbClr val="000000"/>
                </a:solidFill>
                <a:latin typeface="Calibri" panose="020F0502020204030204" pitchFamily="34" charset="0"/>
                <a:ea typeface="EB Garamond"/>
                <a:cs typeface="Calibri" panose="020F0502020204030204" pitchFamily="34" charset="0"/>
                <a:sym typeface="EB Garamond"/>
              </a:rPr>
              <a:t>1 </a:t>
            </a:r>
            <a:r>
              <a:rPr lang="en-US" sz="1400" dirty="0">
                <a:solidFill>
                  <a:srgbClr val="000000"/>
                </a:solidFill>
                <a:latin typeface="Calibri" panose="020F0502020204030204" pitchFamily="34" charset="0"/>
                <a:ea typeface="EB Garamond"/>
                <a:cs typeface="Calibri" panose="020F0502020204030204" pitchFamily="34" charset="0"/>
                <a:sym typeface="EB Garamond"/>
              </a:rPr>
              <a:t>+b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400" dirty="0">
                <a:solidFill>
                  <a:srgbClr val="000000"/>
                </a:solidFill>
                <a:latin typeface="Calibri" panose="020F0502020204030204" pitchFamily="34" charset="0"/>
                <a:ea typeface="EB Garamond"/>
                <a:cs typeface="Calibri" panose="020F0502020204030204" pitchFamily="34" charset="0"/>
                <a:sym typeface="EB Garamond"/>
              </a:rPr>
              <a:t> +b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sz="1400" dirty="0">
                <a:solidFill>
                  <a:srgbClr val="000000"/>
                </a:solidFill>
                <a:latin typeface="Calibri" panose="020F0502020204030204" pitchFamily="34" charset="0"/>
                <a:ea typeface="EB Garamond"/>
                <a:cs typeface="Calibri" panose="020F0502020204030204" pitchFamily="34" charset="0"/>
                <a:sym typeface="EB Garamond"/>
              </a:rPr>
              <a:t> when </a:t>
            </a:r>
            <a:r>
              <a:rPr lang="en-US" sz="14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400" dirty="0">
                <a:solidFill>
                  <a:srgbClr val="000000"/>
                </a:solidFill>
                <a:latin typeface="Calibri" panose="020F0502020204030204" pitchFamily="34" charset="0"/>
                <a:ea typeface="EB Garamond"/>
                <a:cs typeface="Calibri" panose="020F0502020204030204" pitchFamily="34" charset="0"/>
                <a:sym typeface="EB Garamond"/>
              </a:rPr>
              <a:t>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=1,  m=1)</a:t>
            </a:r>
          </a:p>
          <a:p>
            <a:pPr marL="1200150" lvl="0" indent="-285750">
              <a:lnSpc>
                <a:spcPct val="100000"/>
              </a:lnSpc>
              <a:spcBef>
                <a:spcPts val="0"/>
              </a:spcBef>
              <a:spcAft>
                <a:spcPts val="0"/>
              </a:spcAft>
              <a:buSzPct val="80000"/>
              <a:buFont typeface="Courier New" panose="02070309020205020404" pitchFamily="49" charset="0"/>
              <a:buChar char="o"/>
            </a:pPr>
            <a:endParaRPr lang="en-US" sz="14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Effect of gender, during </a:t>
            </a:r>
            <a:r>
              <a:rPr lang="en-US" sz="1400" b="1" dirty="0">
                <a:solidFill>
                  <a:srgbClr val="000000"/>
                </a:solidFill>
                <a:latin typeface="Calibri" panose="020F0502020204030204" pitchFamily="34" charset="0"/>
                <a:ea typeface="EB Garamond"/>
                <a:cs typeface="Calibri" panose="020F0502020204030204" pitchFamily="34" charset="0"/>
                <a:sym typeface="EB Garamond"/>
              </a:rPr>
              <a:t>non-holidays</a:t>
            </a:r>
            <a:r>
              <a:rPr lang="en-US" sz="1400" dirty="0">
                <a:solidFill>
                  <a:srgbClr val="000000"/>
                </a:solidFill>
                <a:latin typeface="Calibri" panose="020F0502020204030204" pitchFamily="34" charset="0"/>
                <a:ea typeface="EB Garamond"/>
                <a:cs typeface="Calibri" panose="020F0502020204030204" pitchFamily="34" charset="0"/>
                <a:sym typeface="EB Garamond"/>
              </a:rPr>
              <a:t>, i.e., m=0</a:t>
            </a:r>
          </a:p>
          <a:p>
            <a:pPr marL="1371600" lvl="2" indent="-317500">
              <a:lnSpc>
                <a:spcPct val="100000"/>
              </a:lnSpc>
              <a:spcBef>
                <a:spcPts val="0"/>
              </a:spcBef>
              <a:spcAft>
                <a:spcPts val="0"/>
              </a:spcAft>
              <a:buClr>
                <a:srgbClr val="000000"/>
              </a:buClr>
              <a:buSzPct val="80000"/>
              <a:buFont typeface="Courier New" panose="02070309020205020404" pitchFamily="49" charset="0"/>
              <a:buChar char="o"/>
            </a:pPr>
            <a:r>
              <a:rPr lang="en-US" dirty="0">
                <a:solidFill>
                  <a:srgbClr val="000000"/>
                </a:solidFill>
                <a:latin typeface="Calibri" panose="020F0502020204030204" pitchFamily="34" charset="0"/>
                <a:ea typeface="EB Garamond"/>
                <a:cs typeface="Calibri" panose="020F0502020204030204" pitchFamily="34" charset="0"/>
                <a:sym typeface="EB Garamond"/>
              </a:rPr>
              <a:t>[y(x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=1,  m=0) - y((x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=0,  m=0)]=a</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dirty="0">
                <a:solidFill>
                  <a:srgbClr val="000000"/>
                </a:solidFill>
                <a:latin typeface="Calibri" panose="020F0502020204030204" pitchFamily="34" charset="0"/>
                <a:ea typeface="EB Garamond"/>
                <a:cs typeface="Calibri" panose="020F0502020204030204" pitchFamily="34" charset="0"/>
                <a:sym typeface="EB Garamond"/>
              </a:rPr>
              <a:t>+b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 -a</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a:t>
            </a:r>
            <a:r>
              <a:rPr lang="en-US" b="1" dirty="0">
                <a:solidFill>
                  <a:srgbClr val="000000"/>
                </a:solidFill>
                <a:latin typeface="Calibri" panose="020F0502020204030204" pitchFamily="34" charset="0"/>
                <a:ea typeface="EB Garamond"/>
                <a:cs typeface="Calibri" panose="020F0502020204030204" pitchFamily="34" charset="0"/>
                <a:sym typeface="EB Garamond"/>
              </a:rPr>
              <a:t>b</a:t>
            </a:r>
            <a:r>
              <a:rPr lang="en-US" b="1" baseline="-25000" dirty="0">
                <a:solidFill>
                  <a:srgbClr val="000000"/>
                </a:solidFill>
                <a:latin typeface="Calibri" panose="020F0502020204030204" pitchFamily="34" charset="0"/>
                <a:ea typeface="EB Garamond"/>
                <a:cs typeface="Calibri" panose="020F0502020204030204" pitchFamily="34" charset="0"/>
                <a:sym typeface="EB Garamond"/>
              </a:rPr>
              <a:t>1</a:t>
            </a: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endParaRPr lang="en-US" sz="14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smtClean="0">
                <a:solidFill>
                  <a:srgbClr val="000000"/>
                </a:solidFill>
                <a:latin typeface="Calibri" panose="020F0502020204030204" pitchFamily="34" charset="0"/>
                <a:ea typeface="EB Garamond"/>
                <a:cs typeface="Calibri" panose="020F0502020204030204" pitchFamily="34" charset="0"/>
                <a:sym typeface="EB Garamond"/>
              </a:rPr>
              <a:t>Effect </a:t>
            </a:r>
            <a:r>
              <a:rPr lang="en-US" sz="1400" dirty="0">
                <a:solidFill>
                  <a:srgbClr val="000000"/>
                </a:solidFill>
                <a:latin typeface="Calibri" panose="020F0502020204030204" pitchFamily="34" charset="0"/>
                <a:ea typeface="EB Garamond"/>
                <a:cs typeface="Calibri" panose="020F0502020204030204" pitchFamily="34" charset="0"/>
                <a:sym typeface="EB Garamond"/>
              </a:rPr>
              <a:t>of gender, during </a:t>
            </a:r>
            <a:r>
              <a:rPr lang="en-US" sz="1400" b="1" dirty="0">
                <a:solidFill>
                  <a:srgbClr val="000000"/>
                </a:solidFill>
                <a:latin typeface="Calibri" panose="020F0502020204030204" pitchFamily="34" charset="0"/>
                <a:ea typeface="EB Garamond"/>
                <a:cs typeface="Calibri" panose="020F0502020204030204" pitchFamily="34" charset="0"/>
                <a:sym typeface="EB Garamond"/>
              </a:rPr>
              <a:t>holidays</a:t>
            </a:r>
            <a:r>
              <a:rPr lang="en-US" sz="1400" dirty="0">
                <a:solidFill>
                  <a:srgbClr val="000000"/>
                </a:solidFill>
                <a:latin typeface="Calibri" panose="020F0502020204030204" pitchFamily="34" charset="0"/>
                <a:ea typeface="EB Garamond"/>
                <a:cs typeface="Calibri" panose="020F0502020204030204" pitchFamily="34" charset="0"/>
                <a:sym typeface="EB Garamond"/>
              </a:rPr>
              <a:t>, i.e., m=1	</a:t>
            </a:r>
          </a:p>
          <a:p>
            <a:pPr marL="1371600" lvl="2" indent="-317500">
              <a:lnSpc>
                <a:spcPct val="100000"/>
              </a:lnSpc>
              <a:spcBef>
                <a:spcPts val="0"/>
              </a:spcBef>
              <a:spcAft>
                <a:spcPts val="0"/>
              </a:spcAft>
              <a:buClr>
                <a:srgbClr val="000000"/>
              </a:buClr>
              <a:buSzPct val="80000"/>
              <a:buFont typeface="Courier New" panose="02070309020205020404" pitchFamily="49" charset="0"/>
              <a:buChar char="o"/>
            </a:pPr>
            <a:r>
              <a:rPr lang="en-US" dirty="0">
                <a:solidFill>
                  <a:srgbClr val="000000"/>
                </a:solidFill>
                <a:latin typeface="Calibri" panose="020F0502020204030204" pitchFamily="34" charset="0"/>
                <a:ea typeface="EB Garamond"/>
                <a:cs typeface="Calibri" panose="020F0502020204030204" pitchFamily="34" charset="0"/>
                <a:sym typeface="EB Garamond"/>
              </a:rPr>
              <a:t>[y(x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=1,  m=1) - y((x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=0,  m=1)]=a</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dirty="0">
                <a:solidFill>
                  <a:srgbClr val="000000"/>
                </a:solidFill>
                <a:latin typeface="Calibri" panose="020F0502020204030204" pitchFamily="34" charset="0"/>
                <a:ea typeface="EB Garamond"/>
                <a:cs typeface="Calibri" panose="020F0502020204030204" pitchFamily="34" charset="0"/>
                <a:sym typeface="EB Garamond"/>
              </a:rPr>
              <a:t>+b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 +b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dirty="0">
                <a:solidFill>
                  <a:srgbClr val="000000"/>
                </a:solidFill>
                <a:latin typeface="Calibri" panose="020F0502020204030204" pitchFamily="34" charset="0"/>
                <a:ea typeface="EB Garamond"/>
                <a:cs typeface="Calibri" panose="020F0502020204030204" pitchFamily="34" charset="0"/>
                <a:sym typeface="EB Garamond"/>
              </a:rPr>
              <a:t> +b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dirty="0">
                <a:solidFill>
                  <a:srgbClr val="000000"/>
                </a:solidFill>
                <a:latin typeface="Calibri" panose="020F0502020204030204" pitchFamily="34" charset="0"/>
                <a:ea typeface="EB Garamond"/>
                <a:cs typeface="Calibri" panose="020F0502020204030204" pitchFamily="34" charset="0"/>
                <a:sym typeface="EB Garamond"/>
              </a:rPr>
              <a:t> -a</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dirty="0">
                <a:solidFill>
                  <a:srgbClr val="000000"/>
                </a:solidFill>
                <a:latin typeface="Calibri" panose="020F0502020204030204" pitchFamily="34" charset="0"/>
                <a:ea typeface="EB Garamond"/>
                <a:cs typeface="Calibri" panose="020F0502020204030204" pitchFamily="34" charset="0"/>
                <a:sym typeface="EB Garamond"/>
              </a:rPr>
              <a:t>-b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dirty="0">
                <a:solidFill>
                  <a:srgbClr val="000000"/>
                </a:solidFill>
                <a:latin typeface="Calibri" panose="020F0502020204030204" pitchFamily="34" charset="0"/>
                <a:ea typeface="EB Garamond"/>
                <a:cs typeface="Calibri" panose="020F0502020204030204" pitchFamily="34" charset="0"/>
                <a:sym typeface="EB Garamond"/>
              </a:rPr>
              <a:t> =</a:t>
            </a:r>
            <a:r>
              <a:rPr lang="en-US" b="1" dirty="0">
                <a:solidFill>
                  <a:srgbClr val="000000"/>
                </a:solidFill>
                <a:latin typeface="Calibri" panose="020F0502020204030204" pitchFamily="34" charset="0"/>
                <a:ea typeface="EB Garamond"/>
                <a:cs typeface="Calibri" panose="020F0502020204030204" pitchFamily="34" charset="0"/>
                <a:sym typeface="EB Garamond"/>
              </a:rPr>
              <a:t>b</a:t>
            </a:r>
            <a:r>
              <a:rPr lang="en-US" b="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b="1" dirty="0">
                <a:solidFill>
                  <a:srgbClr val="000000"/>
                </a:solidFill>
                <a:latin typeface="Calibri" panose="020F0502020204030204" pitchFamily="34" charset="0"/>
                <a:ea typeface="EB Garamond"/>
                <a:cs typeface="Calibri" panose="020F0502020204030204" pitchFamily="34" charset="0"/>
                <a:sym typeface="EB Garamond"/>
              </a:rPr>
              <a:t> </a:t>
            </a:r>
            <a:r>
              <a:rPr lang="en-US" b="1" dirty="0" smtClean="0">
                <a:solidFill>
                  <a:srgbClr val="000000"/>
                </a:solidFill>
                <a:latin typeface="Calibri" panose="020F0502020204030204" pitchFamily="34" charset="0"/>
                <a:ea typeface="EB Garamond"/>
                <a:cs typeface="Calibri" panose="020F0502020204030204" pitchFamily="34" charset="0"/>
                <a:sym typeface="EB Garamond"/>
              </a:rPr>
              <a:t>+ b</a:t>
            </a:r>
            <a:r>
              <a:rPr lang="en-US" b="1" baseline="-25000" dirty="0" smtClean="0">
                <a:solidFill>
                  <a:srgbClr val="000000"/>
                </a:solidFill>
                <a:latin typeface="Calibri" panose="020F0502020204030204" pitchFamily="34" charset="0"/>
                <a:ea typeface="EB Garamond"/>
                <a:cs typeface="Calibri" panose="020F0502020204030204" pitchFamily="34" charset="0"/>
                <a:sym typeface="EB Garamond"/>
              </a:rPr>
              <a:t>3</a:t>
            </a:r>
            <a:endParaRPr lang="en-US" b="1" baseline="-25000" dirty="0">
              <a:solidFill>
                <a:srgbClr val="000000"/>
              </a:solidFill>
              <a:latin typeface="Calibri" panose="020F0502020204030204" pitchFamily="34" charset="0"/>
              <a:ea typeface="EB Garamond"/>
              <a:cs typeface="Calibri" panose="020F0502020204030204" pitchFamily="34" charset="0"/>
              <a:sym typeface="EB Garamond"/>
            </a:endParaRPr>
          </a:p>
          <a:p>
            <a:pPr marL="1657350" lvl="0" indent="-285750">
              <a:lnSpc>
                <a:spcPct val="100000"/>
              </a:lnSpc>
              <a:spcBef>
                <a:spcPts val="0"/>
              </a:spcBef>
              <a:spcAft>
                <a:spcPts val="0"/>
              </a:spcAft>
              <a:buSzPct val="80000"/>
              <a:buFont typeface="Courier New" panose="02070309020205020404" pitchFamily="49" charset="0"/>
              <a:buChar char="o"/>
            </a:pPr>
            <a:endParaRPr lang="en-US" sz="1400" b="1" baseline="-250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How would you interpret </a:t>
            </a:r>
            <a:r>
              <a:rPr lang="en-US" sz="1400" b="1" dirty="0">
                <a:solidFill>
                  <a:srgbClr val="000000"/>
                </a:solidFill>
                <a:latin typeface="Calibri" panose="020F0502020204030204" pitchFamily="34" charset="0"/>
                <a:ea typeface="EB Garamond"/>
                <a:cs typeface="Calibri" panose="020F0502020204030204" pitchFamily="34" charset="0"/>
                <a:sym typeface="EB Garamond"/>
              </a:rPr>
              <a:t>b</a:t>
            </a:r>
            <a:r>
              <a:rPr lang="en-US" sz="1400" b="1"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sz="1400" dirty="0">
                <a:solidFill>
                  <a:srgbClr val="000000"/>
                </a:solidFill>
                <a:latin typeface="Calibri" panose="020F0502020204030204" pitchFamily="34" charset="0"/>
                <a:ea typeface="EB Garamond"/>
                <a:cs typeface="Calibri" panose="020F0502020204030204" pitchFamily="34" charset="0"/>
                <a:sym typeface="EB Garamond"/>
              </a:rPr>
              <a:t>? </a:t>
            </a:r>
            <a:r>
              <a:rPr lang="en-US" sz="1400" dirty="0" smtClean="0">
                <a:solidFill>
                  <a:srgbClr val="000000"/>
                </a:solidFill>
                <a:latin typeface="Calibri" panose="020F0502020204030204" pitchFamily="34" charset="0"/>
                <a:ea typeface="EB Garamond"/>
                <a:cs typeface="Calibri" panose="020F0502020204030204" pitchFamily="34" charset="0"/>
                <a:sym typeface="EB Garamond"/>
              </a:rPr>
              <a:t>In simple terms, i.e., plain English</a:t>
            </a:r>
            <a:endParaRPr lang="en-US" sz="1400" b="1" baseline="-25000" dirty="0">
              <a:solidFill>
                <a:srgbClr val="000000"/>
              </a:solidFill>
              <a:latin typeface="Calibri" panose="020F0502020204030204" pitchFamily="34" charset="0"/>
              <a:ea typeface="EB Garamond"/>
              <a:cs typeface="Calibri" panose="020F0502020204030204" pitchFamily="34" charset="0"/>
              <a:sym typeface="EB Garamond"/>
            </a:endParaRPr>
          </a:p>
        </p:txBody>
      </p:sp>
      <p:graphicFrame>
        <p:nvGraphicFramePr>
          <p:cNvPr id="4" name="Google Shape;329;p61"/>
          <p:cNvGraphicFramePr/>
          <p:nvPr>
            <p:extLst>
              <p:ext uri="{D42A27DB-BD31-4B8C-83A1-F6EECF244321}">
                <p14:modId xmlns:p14="http://schemas.microsoft.com/office/powerpoint/2010/main" val="1010631540"/>
              </p:ext>
            </p:extLst>
          </p:nvPr>
        </p:nvGraphicFramePr>
        <p:xfrm>
          <a:off x="8473440" y="2072639"/>
          <a:ext cx="2682240" cy="1280070"/>
        </p:xfrm>
        <a:graphic>
          <a:graphicData uri="http://schemas.openxmlformats.org/drawingml/2006/table">
            <a:tbl>
              <a:tblPr>
                <a:noFill/>
              </a:tblPr>
              <a:tblGrid>
                <a:gridCol w="894080">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gridCol w="894080">
                  <a:extLst>
                    <a:ext uri="{9D8B030D-6E8A-4147-A177-3AD203B41FA5}">
                      <a16:colId xmlns:a16="http://schemas.microsoft.com/office/drawing/2014/main" val="20002"/>
                    </a:ext>
                  </a:extLst>
                </a:gridCol>
              </a:tblGrid>
              <a:tr h="314108">
                <a:tc>
                  <a:txBody>
                    <a:bodyPr/>
                    <a:lstStyle/>
                    <a:p>
                      <a:pPr marL="0" lvl="0" indent="0" algn="ctr" rtl="0">
                        <a:spcBef>
                          <a:spcPts val="0"/>
                        </a:spcBef>
                        <a:spcAft>
                          <a:spcPts val="0"/>
                        </a:spcAft>
                        <a:buClr>
                          <a:schemeClr val="dk2"/>
                        </a:buClr>
                        <a:buSzPts val="1100"/>
                        <a:buFont typeface="Arial"/>
                        <a:buNone/>
                      </a:pPr>
                      <a:r>
                        <a:rPr lang="en" sz="1200" dirty="0" smtClean="0">
                          <a:latin typeface="Calibri" panose="020F0502020204030204" pitchFamily="34" charset="0"/>
                          <a:ea typeface="EB Garamond"/>
                          <a:cs typeface="Calibri" panose="020F0502020204030204" pitchFamily="34" charset="0"/>
                          <a:sym typeface="EB Garamond"/>
                        </a:rPr>
                        <a:t>Avg spending</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Non-holidays</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Holidays</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14108">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$85</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$90</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1"/>
                  </a:ext>
                </a:extLst>
              </a:tr>
              <a:tr h="314108">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$70</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$150</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18406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r>
              <a:rPr lang="en-US" sz="4400" spc="0" dirty="0">
                <a:solidFill>
                  <a:srgbClr val="0070C0"/>
                </a:solidFill>
                <a:latin typeface="Calibri" panose="020F0502020204030204" pitchFamily="34" charset="0"/>
                <a:cs typeface="Calibri" panose="020F0502020204030204" pitchFamily="34" charset="0"/>
              </a:rPr>
              <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a:t>
            </a:r>
            <a:r>
              <a:rPr lang="en-US" sz="1800" spc="0" dirty="0" smtClean="0">
                <a:solidFill>
                  <a:srgbClr val="0070C0"/>
                </a:solidFill>
                <a:latin typeface="Calibri" panose="020F0502020204030204" pitchFamily="34" charset="0"/>
                <a:cs typeface="Calibri" panose="020F0502020204030204" pitchFamily="34" charset="0"/>
              </a:rPr>
              <a:t>IV is </a:t>
            </a:r>
            <a:r>
              <a:rPr lang="en-US" sz="1800" b="1" spc="0" dirty="0" smtClean="0">
                <a:solidFill>
                  <a:srgbClr val="0070C0"/>
                </a:solidFill>
                <a:latin typeface="Calibri" panose="020F0502020204030204" pitchFamily="34" charset="0"/>
                <a:cs typeface="Calibri" panose="020F0502020204030204" pitchFamily="34" charset="0"/>
              </a:rPr>
              <a:t>continuous</a:t>
            </a:r>
            <a:r>
              <a:rPr lang="en-US" sz="1800" spc="0" dirty="0" smtClean="0">
                <a:solidFill>
                  <a:srgbClr val="0070C0"/>
                </a:solidFill>
                <a:latin typeface="Calibri" panose="020F0502020204030204" pitchFamily="34" charset="0"/>
                <a:cs typeface="Calibri" panose="020F0502020204030204" pitchFamily="34" charset="0"/>
              </a:rPr>
              <a:t> but moderating </a:t>
            </a:r>
            <a:r>
              <a:rPr lang="en-US" sz="1800" spc="0" dirty="0">
                <a:solidFill>
                  <a:srgbClr val="0070C0"/>
                </a:solidFill>
                <a:latin typeface="Calibri" panose="020F0502020204030204" pitchFamily="34" charset="0"/>
                <a:cs typeface="Calibri" panose="020F0502020204030204" pitchFamily="34" charset="0"/>
              </a:rPr>
              <a:t>variable </a:t>
            </a:r>
            <a:r>
              <a:rPr lang="en-US" sz="1800" spc="0" dirty="0" smtClean="0">
                <a:solidFill>
                  <a:srgbClr val="0070C0"/>
                </a:solidFill>
                <a:latin typeface="Calibri" panose="020F0502020204030204" pitchFamily="34" charset="0"/>
                <a:cs typeface="Calibri" panose="020F0502020204030204" pitchFamily="34" charset="0"/>
              </a:rPr>
              <a:t>is </a:t>
            </a:r>
            <a:r>
              <a:rPr lang="en-US" sz="1800" b="1" spc="0" dirty="0" smtClean="0">
                <a:solidFill>
                  <a:srgbClr val="0070C0"/>
                </a:solidFill>
                <a:latin typeface="Calibri" panose="020F0502020204030204" pitchFamily="34" charset="0"/>
                <a:cs typeface="Calibri" panose="020F0502020204030204" pitchFamily="34" charset="0"/>
              </a:rPr>
              <a:t>categorical</a:t>
            </a:r>
            <a:r>
              <a:rPr lang="en-US" sz="1800" spc="0" dirty="0">
                <a:solidFill>
                  <a:srgbClr val="0070C0"/>
                </a:solidFill>
                <a:latin typeface="Calibri" panose="020F0502020204030204" pitchFamily="34" charset="0"/>
                <a:cs typeface="Calibri" panose="020F0502020204030204" pitchFamily="34" charset="0"/>
              </a:rPr>
              <a:t>) </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9" y="1734901"/>
            <a:ext cx="6418217" cy="451785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Economic activities have stronger impact on </a:t>
            </a:r>
            <a:r>
              <a:rPr lang="en-US" dirty="0" smtClean="0">
                <a:solidFill>
                  <a:schemeClr val="tx1"/>
                </a:solidFill>
                <a:latin typeface="Calibri" panose="020F0502020204030204" pitchFamily="34" charset="0"/>
                <a:cs typeface="Calibri" panose="020F0502020204030204" pitchFamily="34" charset="0"/>
              </a:rPr>
              <a:t>business </a:t>
            </a:r>
            <a:r>
              <a:rPr lang="en-US" dirty="0">
                <a:solidFill>
                  <a:schemeClr val="tx1"/>
                </a:solidFill>
                <a:latin typeface="Calibri" panose="020F0502020204030204" pitchFamily="34" charset="0"/>
                <a:cs typeface="Calibri" panose="020F0502020204030204" pitchFamily="34" charset="0"/>
              </a:rPr>
              <a:t>performance in larger city (0.56), i.e., slope of </a:t>
            </a:r>
            <a:r>
              <a:rPr lang="en-US" dirty="0" smtClean="0">
                <a:solidFill>
                  <a:schemeClr val="tx1"/>
                </a:solidFill>
                <a:latin typeface="Calibri" panose="020F0502020204030204" pitchFamily="34" charset="0"/>
                <a:cs typeface="Calibri" panose="020F0502020204030204" pitchFamily="34" charset="0"/>
              </a:rPr>
              <a:t>(</a:t>
            </a:r>
            <a:r>
              <a:rPr lang="en-US" dirty="0">
                <a:solidFill>
                  <a:schemeClr val="tx1"/>
                </a:solidFill>
                <a:latin typeface="Calibri" panose="020F0502020204030204" pitchFamily="34" charset="0"/>
                <a:cs typeface="Calibri" panose="020F0502020204030204" pitchFamily="34" charset="0"/>
              </a:rPr>
              <a:t>y, </a:t>
            </a:r>
            <a:r>
              <a:rPr lang="en-US" dirty="0" smtClean="0">
                <a:solidFill>
                  <a:schemeClr val="tx1"/>
                </a:solidFill>
                <a:latin typeface="Calibri" panose="020F0502020204030204" pitchFamily="34" charset="0"/>
                <a:cs typeface="Calibri" panose="020F0502020204030204" pitchFamily="34" charset="0"/>
              </a:rPr>
              <a:t>x1) </a:t>
            </a:r>
            <a:r>
              <a:rPr lang="en-US" dirty="0">
                <a:solidFill>
                  <a:schemeClr val="tx1"/>
                </a:solidFill>
                <a:latin typeface="Calibri" panose="020F0502020204030204" pitchFamily="34" charset="0"/>
                <a:cs typeface="Calibri" panose="020F0502020204030204" pitchFamily="34" charset="0"/>
              </a:rPr>
              <a:t>is different (0.35 vs 0.56) by city size</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4" name="Google Shape;329;p61"/>
          <p:cNvGraphicFramePr/>
          <p:nvPr>
            <p:extLst>
              <p:ext uri="{D42A27DB-BD31-4B8C-83A1-F6EECF244321}">
                <p14:modId xmlns:p14="http://schemas.microsoft.com/office/powerpoint/2010/main" val="2552855238"/>
              </p:ext>
            </p:extLst>
          </p:nvPr>
        </p:nvGraphicFramePr>
        <p:xfrm>
          <a:off x="7590705" y="1917683"/>
          <a:ext cx="3564975" cy="1891224"/>
        </p:xfrm>
        <a:graphic>
          <a:graphicData uri="http://schemas.openxmlformats.org/drawingml/2006/table">
            <a:tbl>
              <a:tblPr>
                <a:noFill/>
              </a:tblPr>
              <a:tblGrid>
                <a:gridCol w="1188325">
                  <a:extLst>
                    <a:ext uri="{9D8B030D-6E8A-4147-A177-3AD203B41FA5}">
                      <a16:colId xmlns:a16="http://schemas.microsoft.com/office/drawing/2014/main" val="20000"/>
                    </a:ext>
                  </a:extLst>
                </a:gridCol>
                <a:gridCol w="1188325">
                  <a:extLst>
                    <a:ext uri="{9D8B030D-6E8A-4147-A177-3AD203B41FA5}">
                      <a16:colId xmlns:a16="http://schemas.microsoft.com/office/drawing/2014/main" val="20001"/>
                    </a:ext>
                  </a:extLst>
                </a:gridCol>
                <a:gridCol w="1188325">
                  <a:extLst>
                    <a:ext uri="{9D8B030D-6E8A-4147-A177-3AD203B41FA5}">
                      <a16:colId xmlns:a16="http://schemas.microsoft.com/office/drawing/2014/main" val="20002"/>
                    </a:ext>
                  </a:extLst>
                </a:gridCol>
              </a:tblGrid>
              <a:tr h="365760">
                <a:tc>
                  <a:txBody>
                    <a:bodyPr/>
                    <a:lstStyle/>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EB Garamond"/>
                          <a:cs typeface="Calibri" panose="020F0502020204030204" pitchFamily="34" charset="0"/>
                          <a:sym typeface="EB Garamond"/>
                        </a:rPr>
                        <a:t>Y</a:t>
                      </a:r>
                      <a:r>
                        <a:rPr lang="en" sz="1200" dirty="0" smtClean="0">
                          <a:latin typeface="Calibri" panose="020F0502020204030204" pitchFamily="34" charset="0"/>
                          <a:ea typeface="EB Garamond"/>
                          <a:cs typeface="Calibri" panose="020F0502020204030204" pitchFamily="34" charset="0"/>
                          <a:sym typeface="EB Garamond"/>
                        </a:rPr>
                        <a:t>=a+</a:t>
                      </a:r>
                      <a:r>
                        <a:rPr lang="en" sz="1200" dirty="0" smtClean="0">
                          <a:latin typeface="Calibri" panose="020F0502020204030204" pitchFamily="34" charset="0"/>
                          <a:ea typeface="Roboto"/>
                          <a:cs typeface="Calibri" panose="020F0502020204030204" pitchFamily="34" charset="0"/>
                          <a:sym typeface="Roboto"/>
                        </a:rPr>
                        <a:t>𝛃 x1</a:t>
                      </a:r>
                    </a:p>
                    <a:p>
                      <a:pPr marL="0" lvl="0" indent="0" algn="ctr" rtl="0">
                        <a:spcBef>
                          <a:spcPts val="0"/>
                        </a:spcBef>
                        <a:spcAft>
                          <a:spcPts val="0"/>
                        </a:spcAft>
                        <a:buClr>
                          <a:schemeClr val="dk2"/>
                        </a:buClr>
                        <a:buSzPts val="1100"/>
                        <a:buFont typeface="Arial"/>
                        <a:buNone/>
                      </a:pPr>
                      <a:endParaRPr lang="en-US" sz="1200" dirty="0" smtClean="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Roboto"/>
                          <a:cs typeface="Calibri" panose="020F0502020204030204" pitchFamily="34" charset="0"/>
                          <a:sym typeface="Roboto"/>
                        </a:rPr>
                        <a:t>Y= business performance,</a:t>
                      </a:r>
                    </a:p>
                    <a:p>
                      <a:pPr marL="0" lvl="0" indent="0" algn="ctr" rtl="0">
                        <a:spcBef>
                          <a:spcPts val="0"/>
                        </a:spcBef>
                        <a:spcAft>
                          <a:spcPts val="0"/>
                        </a:spcAft>
                        <a:buClr>
                          <a:schemeClr val="dk2"/>
                        </a:buClr>
                        <a:buSzPts val="1100"/>
                        <a:buFont typeface="Arial"/>
                        <a:buNone/>
                      </a:pPr>
                      <a:endParaRPr lang="en-US" sz="1200" dirty="0" smtClean="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Roboto"/>
                          <a:cs typeface="Calibri" panose="020F0502020204030204" pitchFamily="34" charset="0"/>
                          <a:sym typeface="Roboto"/>
                        </a:rPr>
                        <a:t>x</a:t>
                      </a:r>
                      <a:r>
                        <a:rPr lang="en" sz="1200" dirty="0" smtClean="0">
                          <a:latin typeface="Calibri" panose="020F0502020204030204" pitchFamily="34" charset="0"/>
                          <a:ea typeface="Roboto"/>
                          <a:cs typeface="Calibri" panose="020F0502020204030204" pitchFamily="34" charset="0"/>
                          <a:sym typeface="Roboto"/>
                        </a:rPr>
                        <a:t>1= economic activity </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smtClean="0">
                          <a:latin typeface="Calibri" panose="020F0502020204030204" pitchFamily="34" charset="0"/>
                          <a:ea typeface="EB Garamond"/>
                          <a:cs typeface="Calibri" panose="020F0502020204030204" pitchFamily="34" charset="0"/>
                          <a:sym typeface="EB Garamond"/>
                        </a:rPr>
                        <a:t>Small city</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smtClean="0">
                          <a:latin typeface="Calibri" panose="020F0502020204030204" pitchFamily="34" charset="0"/>
                          <a:ea typeface="EB Garamond"/>
                          <a:cs typeface="Calibri" panose="020F0502020204030204" pitchFamily="34" charset="0"/>
                          <a:sym typeface="EB Garamond"/>
                        </a:rPr>
                        <a:t>Large city</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65760">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Roboto"/>
                          <a:cs typeface="Calibri" panose="020F0502020204030204" pitchFamily="34" charset="0"/>
                          <a:sym typeface="Roboto"/>
                        </a:rPr>
                        <a:t>𝛃</a:t>
                      </a:r>
                      <a:r>
                        <a:rPr lang="en" sz="1400" baseline="-25000" dirty="0">
                          <a:latin typeface="Calibri" panose="020F0502020204030204" pitchFamily="34" charset="0"/>
                          <a:ea typeface="Roboto"/>
                          <a:cs typeface="Calibri" panose="020F0502020204030204" pitchFamily="34" charset="0"/>
                          <a:sym typeface="Roboto"/>
                        </a:rPr>
                        <a:t>econ activity</a:t>
                      </a:r>
                      <a:endParaRPr sz="1400" baseline="-250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0.35</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0.56</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5786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r>
              <a:rPr lang="en-US" sz="4400" spc="0" dirty="0">
                <a:solidFill>
                  <a:srgbClr val="0070C0"/>
                </a:solidFill>
                <a:latin typeface="Calibri" panose="020F0502020204030204" pitchFamily="34" charset="0"/>
                <a:cs typeface="Calibri" panose="020F0502020204030204" pitchFamily="34" charset="0"/>
              </a:rPr>
              <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a:t>
            </a:r>
            <a:r>
              <a:rPr lang="en-US" sz="1800" spc="0" dirty="0" smtClean="0">
                <a:solidFill>
                  <a:srgbClr val="0070C0"/>
                </a:solidFill>
                <a:latin typeface="Calibri" panose="020F0502020204030204" pitchFamily="34" charset="0"/>
                <a:cs typeface="Calibri" panose="020F0502020204030204" pitchFamily="34" charset="0"/>
              </a:rPr>
              <a:t>IV is </a:t>
            </a:r>
            <a:r>
              <a:rPr lang="en-US" sz="1800" b="1" spc="0" dirty="0" smtClean="0">
                <a:solidFill>
                  <a:srgbClr val="0070C0"/>
                </a:solidFill>
                <a:latin typeface="Calibri" panose="020F0502020204030204" pitchFamily="34" charset="0"/>
                <a:cs typeface="Calibri" panose="020F0502020204030204" pitchFamily="34" charset="0"/>
              </a:rPr>
              <a:t>categorical </a:t>
            </a:r>
            <a:r>
              <a:rPr lang="en-US" sz="1800" spc="0" dirty="0" smtClean="0">
                <a:solidFill>
                  <a:srgbClr val="0070C0"/>
                </a:solidFill>
                <a:latin typeface="Calibri" panose="020F0502020204030204" pitchFamily="34" charset="0"/>
                <a:cs typeface="Calibri" panose="020F0502020204030204" pitchFamily="34" charset="0"/>
              </a:rPr>
              <a:t>but moderating </a:t>
            </a:r>
            <a:r>
              <a:rPr lang="en-US" sz="1800" spc="0" dirty="0">
                <a:solidFill>
                  <a:srgbClr val="0070C0"/>
                </a:solidFill>
                <a:latin typeface="Calibri" panose="020F0502020204030204" pitchFamily="34" charset="0"/>
                <a:cs typeface="Calibri" panose="020F0502020204030204" pitchFamily="34" charset="0"/>
              </a:rPr>
              <a:t>variable </a:t>
            </a:r>
            <a:r>
              <a:rPr lang="en-US" sz="1800" spc="0" dirty="0" smtClean="0">
                <a:solidFill>
                  <a:srgbClr val="0070C0"/>
                </a:solidFill>
                <a:latin typeface="Calibri" panose="020F0502020204030204" pitchFamily="34" charset="0"/>
                <a:cs typeface="Calibri" panose="020F0502020204030204" pitchFamily="34" charset="0"/>
              </a:rPr>
              <a:t>is </a:t>
            </a:r>
            <a:r>
              <a:rPr lang="en-US" sz="1800" b="1" spc="0" dirty="0" smtClean="0">
                <a:solidFill>
                  <a:srgbClr val="0070C0"/>
                </a:solidFill>
                <a:latin typeface="Calibri" panose="020F0502020204030204" pitchFamily="34" charset="0"/>
                <a:cs typeface="Calibri" panose="020F0502020204030204" pitchFamily="34" charset="0"/>
              </a:rPr>
              <a:t>continuous</a:t>
            </a:r>
            <a:r>
              <a:rPr lang="en-US" sz="1800" spc="0" dirty="0" smtClean="0">
                <a:solidFill>
                  <a:srgbClr val="0070C0"/>
                </a:solidFill>
                <a:latin typeface="Calibri" panose="020F0502020204030204" pitchFamily="34" charset="0"/>
                <a:cs typeface="Calibri" panose="020F0502020204030204" pitchFamily="34" charset="0"/>
              </a:rPr>
              <a:t>) </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9" y="1734901"/>
            <a:ext cx="6418217" cy="451785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Effect of location (urban, rural) on spending on healthy lifestyle choice</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4" name="Google Shape;329;p61"/>
          <p:cNvGraphicFramePr/>
          <p:nvPr>
            <p:extLst>
              <p:ext uri="{D42A27DB-BD31-4B8C-83A1-F6EECF244321}">
                <p14:modId xmlns:p14="http://schemas.microsoft.com/office/powerpoint/2010/main" val="621509544"/>
              </p:ext>
            </p:extLst>
          </p:nvPr>
        </p:nvGraphicFramePr>
        <p:xfrm>
          <a:off x="7590705" y="1917683"/>
          <a:ext cx="3564975" cy="2319438"/>
        </p:xfrm>
        <a:graphic>
          <a:graphicData uri="http://schemas.openxmlformats.org/drawingml/2006/table">
            <a:tbl>
              <a:tblPr>
                <a:noFill/>
              </a:tblPr>
              <a:tblGrid>
                <a:gridCol w="1188325">
                  <a:extLst>
                    <a:ext uri="{9D8B030D-6E8A-4147-A177-3AD203B41FA5}">
                      <a16:colId xmlns:a16="http://schemas.microsoft.com/office/drawing/2014/main" val="20000"/>
                    </a:ext>
                  </a:extLst>
                </a:gridCol>
                <a:gridCol w="1188325">
                  <a:extLst>
                    <a:ext uri="{9D8B030D-6E8A-4147-A177-3AD203B41FA5}">
                      <a16:colId xmlns:a16="http://schemas.microsoft.com/office/drawing/2014/main" val="20001"/>
                    </a:ext>
                  </a:extLst>
                </a:gridCol>
                <a:gridCol w="1188325">
                  <a:extLst>
                    <a:ext uri="{9D8B030D-6E8A-4147-A177-3AD203B41FA5}">
                      <a16:colId xmlns:a16="http://schemas.microsoft.com/office/drawing/2014/main" val="20002"/>
                    </a:ext>
                  </a:extLst>
                </a:gridCol>
              </a:tblGrid>
              <a:tr h="365760">
                <a:tc>
                  <a:txBody>
                    <a:bodyPr/>
                    <a:lstStyle/>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EB Garamond"/>
                          <a:cs typeface="Calibri" panose="020F0502020204030204" pitchFamily="34" charset="0"/>
                          <a:sym typeface="EB Garamond"/>
                        </a:rPr>
                        <a:t>Y</a:t>
                      </a:r>
                      <a:r>
                        <a:rPr lang="en" sz="1200" dirty="0" smtClean="0">
                          <a:latin typeface="Calibri" panose="020F0502020204030204" pitchFamily="34" charset="0"/>
                          <a:ea typeface="EB Garamond"/>
                          <a:cs typeface="Calibri" panose="020F0502020204030204" pitchFamily="34" charset="0"/>
                          <a:sym typeface="EB Garamond"/>
                        </a:rPr>
                        <a:t>=a+</a:t>
                      </a:r>
                      <a:r>
                        <a:rPr lang="en" sz="1200" dirty="0" smtClean="0">
                          <a:latin typeface="Calibri" panose="020F0502020204030204" pitchFamily="34" charset="0"/>
                          <a:ea typeface="Roboto"/>
                          <a:cs typeface="Calibri" panose="020F0502020204030204" pitchFamily="34" charset="0"/>
                          <a:sym typeface="Roboto"/>
                        </a:rPr>
                        <a:t>𝛃 x1</a:t>
                      </a:r>
                    </a:p>
                    <a:p>
                      <a:pPr marL="0" lvl="0" indent="0" algn="ctr" rtl="0">
                        <a:spcBef>
                          <a:spcPts val="0"/>
                        </a:spcBef>
                        <a:spcAft>
                          <a:spcPts val="0"/>
                        </a:spcAft>
                        <a:buClr>
                          <a:schemeClr val="dk2"/>
                        </a:buClr>
                        <a:buSzPts val="1100"/>
                        <a:buFont typeface="Arial"/>
                        <a:buNone/>
                      </a:pPr>
                      <a:endParaRPr lang="en-US" sz="1200" dirty="0" smtClean="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Roboto"/>
                          <a:cs typeface="Calibri" panose="020F0502020204030204" pitchFamily="34" charset="0"/>
                          <a:sym typeface="Roboto"/>
                        </a:rPr>
                        <a:t>Y= spending on healthy lifestyle </a:t>
                      </a:r>
                    </a:p>
                    <a:p>
                      <a:pPr marL="0" lvl="0" indent="0" algn="ctr" rtl="0">
                        <a:spcBef>
                          <a:spcPts val="0"/>
                        </a:spcBef>
                        <a:spcAft>
                          <a:spcPts val="0"/>
                        </a:spcAft>
                        <a:buClr>
                          <a:schemeClr val="dk2"/>
                        </a:buClr>
                        <a:buSzPts val="1100"/>
                        <a:buFont typeface="Arial"/>
                        <a:buNone/>
                      </a:pPr>
                      <a:endParaRPr lang="en-US" sz="1200" dirty="0" smtClean="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Roboto"/>
                          <a:cs typeface="Calibri" panose="020F0502020204030204" pitchFamily="34" charset="0"/>
                          <a:sym typeface="Roboto"/>
                        </a:rPr>
                        <a:t>x1</a:t>
                      </a:r>
                      <a:r>
                        <a:rPr lang="en" sz="1200" dirty="0" smtClean="0">
                          <a:latin typeface="Calibri" panose="020F0502020204030204" pitchFamily="34" charset="0"/>
                          <a:ea typeface="Roboto"/>
                          <a:cs typeface="Calibri" panose="020F0502020204030204" pitchFamily="34" charset="0"/>
                          <a:sym typeface="Roboto"/>
                        </a:rPr>
                        <a:t>= (urban, rural) </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smtClean="0">
                          <a:latin typeface="Calibri" panose="020F0502020204030204" pitchFamily="34" charset="0"/>
                          <a:ea typeface="EB Garamond"/>
                          <a:cs typeface="Calibri" panose="020F0502020204030204" pitchFamily="34" charset="0"/>
                          <a:sym typeface="EB Garamond"/>
                        </a:rPr>
                        <a:t>Low income </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US" sz="1200" dirty="0" smtClean="0">
                          <a:latin typeface="Calibri" panose="020F0502020204030204" pitchFamily="34" charset="0"/>
                          <a:ea typeface="EB Garamond"/>
                          <a:cs typeface="Calibri" panose="020F0502020204030204" pitchFamily="34" charset="0"/>
                          <a:sym typeface="EB Garamond"/>
                        </a:rPr>
                        <a:t>H</a:t>
                      </a:r>
                      <a:r>
                        <a:rPr lang="en" sz="1200" dirty="0" smtClean="0">
                          <a:latin typeface="Calibri" panose="020F0502020204030204" pitchFamily="34" charset="0"/>
                          <a:ea typeface="EB Garamond"/>
                          <a:cs typeface="Calibri" panose="020F0502020204030204" pitchFamily="34" charset="0"/>
                          <a:sym typeface="EB Garamond"/>
                        </a:rPr>
                        <a:t>igh income</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65760">
                <a:tc>
                  <a:txBody>
                    <a:bodyPr/>
                    <a:lstStyle/>
                    <a:p>
                      <a:pPr marL="0" lvl="0" indent="0" algn="ctr" rtl="0">
                        <a:lnSpc>
                          <a:spcPct val="115000"/>
                        </a:lnSpc>
                        <a:spcBef>
                          <a:spcPts val="0"/>
                        </a:spcBef>
                        <a:spcAft>
                          <a:spcPts val="0"/>
                        </a:spcAft>
                        <a:buNone/>
                      </a:pPr>
                      <a:r>
                        <a:rPr lang="en" sz="1400" dirty="0" smtClean="0">
                          <a:latin typeface="Calibri" panose="020F0502020204030204" pitchFamily="34" charset="0"/>
                          <a:ea typeface="Roboto"/>
                          <a:cs typeface="Calibri" panose="020F0502020204030204" pitchFamily="34" charset="0"/>
                          <a:sym typeface="Roboto"/>
                        </a:rPr>
                        <a:t>𝛃</a:t>
                      </a:r>
                      <a:r>
                        <a:rPr lang="en" sz="1400" baseline="-25000" dirty="0" smtClean="0">
                          <a:latin typeface="Calibri" panose="020F0502020204030204" pitchFamily="34" charset="0"/>
                          <a:ea typeface="Roboto"/>
                          <a:cs typeface="Calibri" panose="020F0502020204030204" pitchFamily="34" charset="0"/>
                          <a:sym typeface="Roboto"/>
                        </a:rPr>
                        <a:t>urban</a:t>
                      </a:r>
                      <a:endParaRPr sz="1400" baseline="-250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$12</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$50</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r h="365760">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Calibri" panose="020F0502020204030204" pitchFamily="34" charset="0"/>
                          <a:ea typeface="Roboto"/>
                          <a:cs typeface="Calibri" panose="020F0502020204030204" pitchFamily="34" charset="0"/>
                          <a:sym typeface="Roboto"/>
                        </a:rPr>
                        <a:t>𝛃</a:t>
                      </a:r>
                      <a:r>
                        <a:rPr lang="en-US" sz="1400" baseline="-25000" dirty="0" smtClean="0">
                          <a:latin typeface="Calibri" panose="020F0502020204030204" pitchFamily="34" charset="0"/>
                          <a:ea typeface="Roboto"/>
                          <a:cs typeface="Calibri" panose="020F0502020204030204" pitchFamily="34" charset="0"/>
                          <a:sym typeface="Roboto"/>
                        </a:rPr>
                        <a:t>rural</a:t>
                      </a:r>
                      <a:endParaRPr sz="1400" baseline="-250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US" sz="1400" dirty="0" smtClean="0">
                          <a:latin typeface="Calibri" panose="020F0502020204030204" pitchFamily="34" charset="0"/>
                          <a:ea typeface="EB Garamond"/>
                          <a:cs typeface="Calibri" panose="020F0502020204030204" pitchFamily="34" charset="0"/>
                          <a:sym typeface="EB Garamond"/>
                        </a:rPr>
                        <a:t>$15</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US" sz="1400" dirty="0" smtClean="0">
                          <a:latin typeface="Calibri" panose="020F0502020204030204" pitchFamily="34" charset="0"/>
                          <a:ea typeface="EB Garamond"/>
                          <a:cs typeface="Calibri" panose="020F0502020204030204" pitchFamily="34" charset="0"/>
                          <a:sym typeface="EB Garamond"/>
                        </a:rPr>
                        <a:t>$20</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19553649"/>
                  </a:ext>
                </a:extLst>
              </a:tr>
            </a:tbl>
          </a:graphicData>
        </a:graphic>
      </p:graphicFrame>
    </p:spTree>
    <p:extLst>
      <p:ext uri="{BB962C8B-B14F-4D97-AF65-F5344CB8AC3E}">
        <p14:creationId xmlns:p14="http://schemas.microsoft.com/office/powerpoint/2010/main" val="692075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rPr>
              <a:t>Experiment</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6714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r>
              <a:rPr lang="en-US" sz="4400" spc="0" dirty="0">
                <a:solidFill>
                  <a:srgbClr val="0070C0"/>
                </a:solidFill>
                <a:latin typeface="Calibri" panose="020F0502020204030204" pitchFamily="34" charset="0"/>
                <a:cs typeface="Calibri" panose="020F0502020204030204" pitchFamily="34" charset="0"/>
              </a:rPr>
              <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a:t>
            </a:r>
            <a:r>
              <a:rPr lang="en-US" sz="1800" spc="0" dirty="0" smtClean="0">
                <a:solidFill>
                  <a:srgbClr val="0070C0"/>
                </a:solidFill>
                <a:latin typeface="Calibri" panose="020F0502020204030204" pitchFamily="34" charset="0"/>
                <a:cs typeface="Calibri" panose="020F0502020204030204" pitchFamily="34" charset="0"/>
              </a:rPr>
              <a:t>both IV and moderating </a:t>
            </a:r>
            <a:r>
              <a:rPr lang="en-US" sz="1800" spc="0" dirty="0">
                <a:solidFill>
                  <a:srgbClr val="0070C0"/>
                </a:solidFill>
                <a:latin typeface="Calibri" panose="020F0502020204030204" pitchFamily="34" charset="0"/>
                <a:cs typeface="Calibri" panose="020F0502020204030204" pitchFamily="34" charset="0"/>
              </a:rPr>
              <a:t>variable </a:t>
            </a:r>
            <a:r>
              <a:rPr lang="en-US" sz="1800" spc="0" dirty="0" smtClean="0">
                <a:solidFill>
                  <a:srgbClr val="0070C0"/>
                </a:solidFill>
                <a:latin typeface="Calibri" panose="020F0502020204030204" pitchFamily="34" charset="0"/>
                <a:cs typeface="Calibri" panose="020F0502020204030204" pitchFamily="34" charset="0"/>
              </a:rPr>
              <a:t>are </a:t>
            </a:r>
            <a:r>
              <a:rPr lang="en-US" sz="1800" b="1" spc="0" dirty="0" smtClean="0">
                <a:solidFill>
                  <a:srgbClr val="0070C0"/>
                </a:solidFill>
                <a:latin typeface="Calibri" panose="020F0502020204030204" pitchFamily="34" charset="0"/>
                <a:cs typeface="Calibri" panose="020F0502020204030204" pitchFamily="34" charset="0"/>
              </a:rPr>
              <a:t>continuous</a:t>
            </a:r>
            <a:r>
              <a:rPr lang="en-US" sz="1800" spc="0" dirty="0" smtClean="0">
                <a:solidFill>
                  <a:srgbClr val="0070C0"/>
                </a:solidFill>
                <a:latin typeface="Calibri" panose="020F0502020204030204" pitchFamily="34" charset="0"/>
                <a:cs typeface="Calibri" panose="020F0502020204030204" pitchFamily="34" charset="0"/>
              </a:rPr>
              <a:t>) </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9" y="1734901"/>
            <a:ext cx="6418217" cy="451785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Effect of sales promotion on luxury goods </a:t>
            </a:r>
            <a:r>
              <a:rPr lang="en-US" dirty="0" smtClean="0">
                <a:solidFill>
                  <a:schemeClr val="tx1"/>
                </a:solidFill>
                <a:latin typeface="Calibri" panose="020F0502020204030204" pitchFamily="34" charset="0"/>
                <a:cs typeface="Calibri" panose="020F0502020204030204" pitchFamily="34" charset="0"/>
              </a:rPr>
              <a:t>spending</a:t>
            </a:r>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4" name="Google Shape;329;p61"/>
          <p:cNvGraphicFramePr/>
          <p:nvPr>
            <p:extLst>
              <p:ext uri="{D42A27DB-BD31-4B8C-83A1-F6EECF244321}">
                <p14:modId xmlns:p14="http://schemas.microsoft.com/office/powerpoint/2010/main" val="2399869816"/>
              </p:ext>
            </p:extLst>
          </p:nvPr>
        </p:nvGraphicFramePr>
        <p:xfrm>
          <a:off x="7590705" y="1917683"/>
          <a:ext cx="3564975" cy="1891224"/>
        </p:xfrm>
        <a:graphic>
          <a:graphicData uri="http://schemas.openxmlformats.org/drawingml/2006/table">
            <a:tbl>
              <a:tblPr>
                <a:noFill/>
              </a:tblPr>
              <a:tblGrid>
                <a:gridCol w="1188325">
                  <a:extLst>
                    <a:ext uri="{9D8B030D-6E8A-4147-A177-3AD203B41FA5}">
                      <a16:colId xmlns:a16="http://schemas.microsoft.com/office/drawing/2014/main" val="20000"/>
                    </a:ext>
                  </a:extLst>
                </a:gridCol>
                <a:gridCol w="1188325">
                  <a:extLst>
                    <a:ext uri="{9D8B030D-6E8A-4147-A177-3AD203B41FA5}">
                      <a16:colId xmlns:a16="http://schemas.microsoft.com/office/drawing/2014/main" val="20001"/>
                    </a:ext>
                  </a:extLst>
                </a:gridCol>
                <a:gridCol w="1188325">
                  <a:extLst>
                    <a:ext uri="{9D8B030D-6E8A-4147-A177-3AD203B41FA5}">
                      <a16:colId xmlns:a16="http://schemas.microsoft.com/office/drawing/2014/main" val="20002"/>
                    </a:ext>
                  </a:extLst>
                </a:gridCol>
              </a:tblGrid>
              <a:tr h="365760">
                <a:tc>
                  <a:txBody>
                    <a:bodyPr/>
                    <a:lstStyle/>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EB Garamond"/>
                          <a:cs typeface="Calibri" panose="020F0502020204030204" pitchFamily="34" charset="0"/>
                          <a:sym typeface="EB Garamond"/>
                        </a:rPr>
                        <a:t>Y</a:t>
                      </a:r>
                      <a:r>
                        <a:rPr lang="en" sz="1200" dirty="0" smtClean="0">
                          <a:latin typeface="Calibri" panose="020F0502020204030204" pitchFamily="34" charset="0"/>
                          <a:ea typeface="EB Garamond"/>
                          <a:cs typeface="Calibri" panose="020F0502020204030204" pitchFamily="34" charset="0"/>
                          <a:sym typeface="EB Garamond"/>
                        </a:rPr>
                        <a:t>=a+</a:t>
                      </a:r>
                      <a:r>
                        <a:rPr lang="en" sz="1200" dirty="0" smtClean="0">
                          <a:latin typeface="Calibri" panose="020F0502020204030204" pitchFamily="34" charset="0"/>
                          <a:ea typeface="Roboto"/>
                          <a:cs typeface="Calibri" panose="020F0502020204030204" pitchFamily="34" charset="0"/>
                          <a:sym typeface="Roboto"/>
                        </a:rPr>
                        <a:t>𝛃 x1</a:t>
                      </a:r>
                    </a:p>
                    <a:p>
                      <a:pPr marL="0" lvl="0" indent="0" algn="ctr" rtl="0">
                        <a:spcBef>
                          <a:spcPts val="0"/>
                        </a:spcBef>
                        <a:spcAft>
                          <a:spcPts val="0"/>
                        </a:spcAft>
                        <a:buClr>
                          <a:schemeClr val="dk2"/>
                        </a:buClr>
                        <a:buSzPts val="1100"/>
                        <a:buFont typeface="Arial"/>
                        <a:buNone/>
                      </a:pPr>
                      <a:endParaRPr lang="en-US" sz="1200" dirty="0" smtClean="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Roboto"/>
                          <a:cs typeface="Calibri" panose="020F0502020204030204" pitchFamily="34" charset="0"/>
                          <a:sym typeface="Roboto"/>
                        </a:rPr>
                        <a:t>Y= spending on luxury items </a:t>
                      </a:r>
                    </a:p>
                    <a:p>
                      <a:pPr marL="0" lvl="0" indent="0" algn="ctr" rtl="0">
                        <a:spcBef>
                          <a:spcPts val="0"/>
                        </a:spcBef>
                        <a:spcAft>
                          <a:spcPts val="0"/>
                        </a:spcAft>
                        <a:buClr>
                          <a:schemeClr val="dk2"/>
                        </a:buClr>
                        <a:buSzPts val="1100"/>
                        <a:buFont typeface="Arial"/>
                        <a:buNone/>
                      </a:pPr>
                      <a:endParaRPr lang="en-US" sz="1200" dirty="0" smtClean="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smtClean="0">
                          <a:latin typeface="Calibri" panose="020F0502020204030204" pitchFamily="34" charset="0"/>
                          <a:ea typeface="Roboto"/>
                          <a:cs typeface="Calibri" panose="020F0502020204030204" pitchFamily="34" charset="0"/>
                          <a:sym typeface="Roboto"/>
                        </a:rPr>
                        <a:t>x1</a:t>
                      </a:r>
                      <a:r>
                        <a:rPr lang="en" sz="1200" dirty="0" smtClean="0">
                          <a:latin typeface="Calibri" panose="020F0502020204030204" pitchFamily="34" charset="0"/>
                          <a:ea typeface="Roboto"/>
                          <a:cs typeface="Calibri" panose="020F0502020204030204" pitchFamily="34" charset="0"/>
                          <a:sym typeface="Roboto"/>
                        </a:rPr>
                        <a:t>= sales promotion</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smtClean="0">
                          <a:latin typeface="Calibri" panose="020F0502020204030204" pitchFamily="34" charset="0"/>
                          <a:ea typeface="EB Garamond"/>
                          <a:cs typeface="Calibri" panose="020F0502020204030204" pitchFamily="34" charset="0"/>
                          <a:sym typeface="EB Garamond"/>
                        </a:rPr>
                        <a:t>Low income </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US" sz="1200" dirty="0" smtClean="0">
                          <a:latin typeface="Calibri" panose="020F0502020204030204" pitchFamily="34" charset="0"/>
                          <a:ea typeface="EB Garamond"/>
                          <a:cs typeface="Calibri" panose="020F0502020204030204" pitchFamily="34" charset="0"/>
                          <a:sym typeface="EB Garamond"/>
                        </a:rPr>
                        <a:t>H</a:t>
                      </a:r>
                      <a:r>
                        <a:rPr lang="en" sz="1200" dirty="0" smtClean="0">
                          <a:latin typeface="Calibri" panose="020F0502020204030204" pitchFamily="34" charset="0"/>
                          <a:ea typeface="EB Garamond"/>
                          <a:cs typeface="Calibri" panose="020F0502020204030204" pitchFamily="34" charset="0"/>
                          <a:sym typeface="EB Garamond"/>
                        </a:rPr>
                        <a:t>igh income</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65760">
                <a:tc>
                  <a:txBody>
                    <a:bodyPr/>
                    <a:lstStyle/>
                    <a:p>
                      <a:pPr marL="0" lvl="0" indent="0" algn="ctr" rtl="0">
                        <a:lnSpc>
                          <a:spcPct val="115000"/>
                        </a:lnSpc>
                        <a:spcBef>
                          <a:spcPts val="0"/>
                        </a:spcBef>
                        <a:spcAft>
                          <a:spcPts val="0"/>
                        </a:spcAft>
                        <a:buNone/>
                      </a:pPr>
                      <a:r>
                        <a:rPr lang="en" sz="1400" dirty="0" smtClean="0">
                          <a:latin typeface="Calibri" panose="020F0502020204030204" pitchFamily="34" charset="0"/>
                          <a:ea typeface="Roboto"/>
                          <a:cs typeface="Calibri" panose="020F0502020204030204" pitchFamily="34" charset="0"/>
                          <a:sym typeface="Roboto"/>
                        </a:rPr>
                        <a:t>𝛃</a:t>
                      </a:r>
                      <a:r>
                        <a:rPr lang="en" sz="1400" baseline="-25000" dirty="0" smtClean="0">
                          <a:latin typeface="Calibri" panose="020F0502020204030204" pitchFamily="34" charset="0"/>
                          <a:ea typeface="Roboto"/>
                          <a:cs typeface="Calibri" panose="020F0502020204030204" pitchFamily="34" charset="0"/>
                          <a:sym typeface="Roboto"/>
                        </a:rPr>
                        <a:t>promotion</a:t>
                      </a:r>
                      <a:endParaRPr sz="1400" baseline="-250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0.12</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smtClean="0">
                          <a:latin typeface="Calibri" panose="020F0502020204030204" pitchFamily="34" charset="0"/>
                          <a:ea typeface="EB Garamond"/>
                          <a:cs typeface="Calibri" panose="020F0502020204030204" pitchFamily="34" charset="0"/>
                          <a:sym typeface="EB Garamond"/>
                        </a:rPr>
                        <a:t>0.05</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16868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Summary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Modeling Interaction </a:t>
            </a:r>
            <a:r>
              <a:rPr lang="en-US" sz="3200" spc="0" dirty="0" smtClean="0">
                <a:solidFill>
                  <a:srgbClr val="0070C0"/>
                </a:solidFill>
                <a:latin typeface="Calibri" panose="020F0502020204030204" pitchFamily="34" charset="0"/>
                <a:cs typeface="Calibri" panose="020F0502020204030204" pitchFamily="34" charset="0"/>
              </a:rPr>
              <a:t>effects </a:t>
            </a:r>
            <a:endParaRPr lang="en-US" sz="3200" spc="0" dirty="0">
              <a:solidFill>
                <a:srgbClr val="0070C0"/>
              </a:solidFill>
              <a:latin typeface="Calibri" panose="020F0502020204030204" pitchFamily="34" charset="0"/>
              <a:cs typeface="Calibri" panose="020F0502020204030204" pitchFamily="34" charset="0"/>
            </a:endParaRPr>
          </a:p>
        </p:txBody>
      </p:sp>
      <p:graphicFrame>
        <p:nvGraphicFramePr>
          <p:cNvPr id="5" name="Google Shape;322;p60"/>
          <p:cNvGraphicFramePr/>
          <p:nvPr>
            <p:extLst>
              <p:ext uri="{D42A27DB-BD31-4B8C-83A1-F6EECF244321}">
                <p14:modId xmlns:p14="http://schemas.microsoft.com/office/powerpoint/2010/main" val="874607005"/>
              </p:ext>
            </p:extLst>
          </p:nvPr>
        </p:nvGraphicFramePr>
        <p:xfrm>
          <a:off x="2108124" y="2095975"/>
          <a:ext cx="7955280" cy="3474630"/>
        </p:xfrm>
        <a:graphic>
          <a:graphicData uri="http://schemas.openxmlformats.org/drawingml/2006/table">
            <a:tbl>
              <a:tblPr>
                <a:noFill/>
              </a:tblPr>
              <a:tblGrid>
                <a:gridCol w="2651760">
                  <a:extLst>
                    <a:ext uri="{9D8B030D-6E8A-4147-A177-3AD203B41FA5}">
                      <a16:colId xmlns:a16="http://schemas.microsoft.com/office/drawing/2014/main" val="20000"/>
                    </a:ext>
                  </a:extLst>
                </a:gridCol>
                <a:gridCol w="2651760">
                  <a:extLst>
                    <a:ext uri="{9D8B030D-6E8A-4147-A177-3AD203B41FA5}">
                      <a16:colId xmlns:a16="http://schemas.microsoft.com/office/drawing/2014/main" val="20001"/>
                    </a:ext>
                  </a:extLst>
                </a:gridCol>
                <a:gridCol w="2651760">
                  <a:extLst>
                    <a:ext uri="{9D8B030D-6E8A-4147-A177-3AD203B41FA5}">
                      <a16:colId xmlns:a16="http://schemas.microsoft.com/office/drawing/2014/main" val="20002"/>
                    </a:ext>
                  </a:extLst>
                </a:gridCol>
              </a:tblGrid>
              <a:tr h="0">
                <a:tc>
                  <a:txBody>
                    <a:bodyPr/>
                    <a:lstStyle/>
                    <a:p>
                      <a:pPr marL="914400" lvl="0" indent="0" algn="r"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Moderator variable </a:t>
                      </a:r>
                      <a:endParaRPr sz="16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endParaRPr sz="16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Independent </a:t>
                      </a:r>
                      <a:endParaRPr sz="16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US" sz="1600" b="1" dirty="0" smtClean="0">
                          <a:latin typeface="Calibri" panose="020F0502020204030204" pitchFamily="34" charset="0"/>
                          <a:ea typeface="EB Garamond"/>
                          <a:cs typeface="Calibri" panose="020F0502020204030204" pitchFamily="34" charset="0"/>
                          <a:sym typeface="EB Garamond"/>
                        </a:rPr>
                        <a:t>V</a:t>
                      </a:r>
                      <a:r>
                        <a:rPr lang="en" sz="1600" b="1" dirty="0" smtClean="0">
                          <a:latin typeface="Calibri" panose="020F0502020204030204" pitchFamily="34" charset="0"/>
                          <a:ea typeface="EB Garamond"/>
                          <a:cs typeface="Calibri" panose="020F0502020204030204" pitchFamily="34" charset="0"/>
                          <a:sym typeface="EB Garamond"/>
                        </a:rPr>
                        <a:t>ariable</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Categorical</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600" b="1">
                          <a:latin typeface="Calibri" panose="020F0502020204030204" pitchFamily="34" charset="0"/>
                          <a:ea typeface="EB Garamond"/>
                          <a:cs typeface="Calibri" panose="020F0502020204030204" pitchFamily="34" charset="0"/>
                          <a:sym typeface="EB Garamond"/>
                        </a:rPr>
                        <a:t>Continuous</a:t>
                      </a:r>
                      <a:endParaRPr sz="1600" b="1">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Categorical</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Clr>
                          <a:schemeClr val="dk2"/>
                        </a:buClr>
                        <a:buSzPts val="1100"/>
                        <a:buFont typeface="Arial"/>
                        <a:buNone/>
                      </a:pPr>
                      <a:r>
                        <a:rPr lang="en" sz="1600" dirty="0">
                          <a:latin typeface="Calibri" panose="020F0502020204030204" pitchFamily="34" charset="0"/>
                          <a:ea typeface="EB Garamond"/>
                          <a:cs typeface="Calibri" panose="020F0502020204030204" pitchFamily="34" charset="0"/>
                          <a:sym typeface="EB Garamond"/>
                        </a:rPr>
                        <a:t>Difference between group means vary by group membership of moderator variable</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Difference between group means vary by level of moderator</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600" b="1">
                          <a:latin typeface="Calibri" panose="020F0502020204030204" pitchFamily="34" charset="0"/>
                          <a:ea typeface="EB Garamond"/>
                          <a:cs typeface="Calibri" panose="020F0502020204030204" pitchFamily="34" charset="0"/>
                          <a:sym typeface="EB Garamond"/>
                        </a:rPr>
                        <a:t>Continuous</a:t>
                      </a:r>
                      <a:endParaRPr sz="1600" b="1">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Slope of relationship (y,x1) differs by groups represented by categorical variable </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Slope of regression line (or relationship between y, x1) varies by level of moderator</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6160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Interaction effects </a:t>
            </a:r>
            <a:r>
              <a:rPr lang="en-US" sz="3200" spc="0" dirty="0" smtClean="0">
                <a:solidFill>
                  <a:srgbClr val="0070C0"/>
                </a:solidFill>
                <a:latin typeface="Calibri" panose="020F0502020204030204" pitchFamily="34" charset="0"/>
                <a:cs typeface="Calibri" panose="020F0502020204030204" pitchFamily="34" charset="0"/>
              </a:rPr>
              <a:t>and scaling</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Interaction term, </a:t>
            </a:r>
            <a:r>
              <a:rPr lang="en-US" sz="2400" dirty="0">
                <a:solidFill>
                  <a:schemeClr val="tx1"/>
                </a:solidFill>
                <a:latin typeface="Calibri" panose="020F0502020204030204" pitchFamily="34" charset="0"/>
                <a:cs typeface="Calibri" panose="020F0502020204030204" pitchFamily="34" charset="0"/>
              </a:rPr>
              <a:t>x1 x2 </a:t>
            </a:r>
            <a:r>
              <a:rPr lang="en-US" sz="2400" dirty="0">
                <a:solidFill>
                  <a:schemeClr val="tx1"/>
                </a:solidFill>
                <a:latin typeface="Calibri" panose="020F0502020204030204" pitchFamily="34" charset="0"/>
                <a:cs typeface="Calibri" panose="020F0502020204030204" pitchFamily="34" charset="0"/>
              </a:rPr>
              <a:t>, may be correlated with x1 or x2→ Multicollinearity </a:t>
            </a:r>
            <a:r>
              <a:rPr lang="en-US" sz="2400" dirty="0" smtClean="0">
                <a:solidFill>
                  <a:schemeClr val="tx1"/>
                </a:solidFill>
                <a:latin typeface="Calibri" panose="020F0502020204030204" pitchFamily="34" charset="0"/>
                <a:cs typeface="Calibri" panose="020F0502020204030204" pitchFamily="34" charset="0"/>
              </a:rPr>
              <a:t>problem. How </a:t>
            </a:r>
            <a:r>
              <a:rPr lang="en-US" sz="2400" dirty="0">
                <a:solidFill>
                  <a:schemeClr val="tx1"/>
                </a:solidFill>
                <a:latin typeface="Calibri" panose="020F0502020204030204" pitchFamily="34" charset="0"/>
                <a:cs typeface="Calibri" panose="020F0502020204030204" pitchFamily="34" charset="0"/>
              </a:rPr>
              <a:t>do we fix it</a:t>
            </a:r>
            <a:r>
              <a:rPr lang="en-US" sz="2400" dirty="0">
                <a:solidFill>
                  <a:schemeClr val="tx1"/>
                </a:solidFill>
                <a:latin typeface="Calibri" panose="020F0502020204030204" pitchFamily="34" charset="0"/>
                <a:cs typeface="Calibri" panose="020F0502020204030204" pitchFamily="34" charset="0"/>
              </a:rPr>
              <a: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ea typeface="EB Garamond"/>
                <a:cs typeface="Calibri" panose="020F0502020204030204" pitchFamily="34" charset="0"/>
                <a:sym typeface="EB Garamond"/>
              </a:rPr>
              <a:t>Suppose we have a model </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y= a</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 b</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 + b</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2 </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+b</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12</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+e</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dirty="0">
                <a:solidFill>
                  <a:srgbClr val="000000"/>
                </a:solidFill>
                <a:latin typeface="Calibri" panose="020F0502020204030204" pitchFamily="34" charset="0"/>
                <a:ea typeface="EB Garamond"/>
                <a:cs typeface="Calibri" panose="020F0502020204030204" pitchFamily="34" charset="0"/>
                <a:sym typeface="EB Garamond"/>
              </a:rPr>
              <a:t> where variables are measured on </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interval scale</a:t>
            </a:r>
            <a:r>
              <a:rPr lang="en-US" sz="2400" dirty="0">
                <a:solidFill>
                  <a:srgbClr val="000000"/>
                </a:solidFill>
                <a:latin typeface="Calibri" panose="020F0502020204030204" pitchFamily="34" charset="0"/>
                <a:ea typeface="EB Garamond"/>
                <a:cs typeface="Calibri" panose="020F0502020204030204" pitchFamily="34" charset="0"/>
                <a:sym typeface="EB Garamond"/>
              </a:rPr>
              <a:t> and therefore have no rational zero point</a:t>
            </a:r>
          </a:p>
          <a:p>
            <a:pPr marL="1706865" lvl="3" indent="-365760">
              <a:lnSpc>
                <a:spcPct val="100000"/>
              </a:lnSpc>
              <a:spcBef>
                <a:spcPts val="0"/>
              </a:spcBef>
              <a:buClrTx/>
              <a:buSzPct val="80000"/>
              <a:buFont typeface="Courier New" panose="02070309020205020404" pitchFamily="49" charset="0"/>
              <a:buChar char="o"/>
            </a:pPr>
            <a:r>
              <a:rPr lang="en-US" sz="2000" dirty="0" smtClean="0">
                <a:solidFill>
                  <a:schemeClr val="tx1"/>
                </a:solidFill>
                <a:latin typeface="Calibri" panose="020F0502020204030204" pitchFamily="34" charset="0"/>
                <a:cs typeface="Calibri" panose="020F0502020204030204" pitchFamily="34" charset="0"/>
                <a:sym typeface="EB Garamond"/>
              </a:rPr>
              <a:t>x1</a:t>
            </a:r>
            <a:r>
              <a:rPr lang="en-US" sz="2000" dirty="0">
                <a:solidFill>
                  <a:schemeClr val="tx1"/>
                </a:solidFill>
                <a:latin typeface="Calibri" panose="020F0502020204030204" pitchFamily="34" charset="0"/>
                <a:cs typeface="Calibri" panose="020F0502020204030204" pitchFamily="34" charset="0"/>
                <a:sym typeface="EB Garamond"/>
              </a:rPr>
              <a:t>= performance rating of a car on safety, measured on a scale of 1-5</a:t>
            </a:r>
          </a:p>
          <a:p>
            <a:pPr marL="1706865" lvl="3" indent="-365760">
              <a:lnSpc>
                <a:spcPct val="100000"/>
              </a:lnSpc>
              <a:spcBef>
                <a:spcPts val="0"/>
              </a:spcBef>
              <a:buClrTx/>
              <a:buSzPct val="80000"/>
              <a:buFont typeface="Courier New" panose="02070309020205020404" pitchFamily="49" charset="0"/>
              <a:buChar char="o"/>
            </a:pPr>
            <a:r>
              <a:rPr lang="en-US" sz="2000" dirty="0">
                <a:solidFill>
                  <a:schemeClr val="tx1"/>
                </a:solidFill>
                <a:latin typeface="Calibri" panose="020F0502020204030204" pitchFamily="34" charset="0"/>
                <a:cs typeface="Calibri" panose="020F0502020204030204" pitchFamily="34" charset="0"/>
                <a:sym typeface="EB Garamond"/>
              </a:rPr>
              <a:t>x2= price perception, measured on a scale of 1-5</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rgbClr val="000000"/>
                </a:solidFill>
                <a:latin typeface="Calibri" panose="020F0502020204030204" pitchFamily="34" charset="0"/>
                <a:cs typeface="Calibri" panose="020F0502020204030204" pitchFamily="34" charset="0"/>
              </a:rPr>
              <a:t>If we rescale x1, x2, what would be the revised interaction effects? </a:t>
            </a:r>
          </a:p>
          <a:p>
            <a:pPr marL="1830352" lvl="6"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30000" dirty="0">
                <a:solidFill>
                  <a:srgbClr val="000000"/>
                </a:solidFill>
                <a:latin typeface="Calibri" panose="020F0502020204030204" pitchFamily="34" charset="0"/>
                <a:ea typeface="EB Garamond"/>
                <a:cs typeface="Calibri" panose="020F0502020204030204" pitchFamily="34" charset="0"/>
                <a:sym typeface="EB Garamond"/>
              </a:rPr>
              <a:t>*</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-𝛿</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smtClean="0">
                <a:solidFill>
                  <a:srgbClr val="000000"/>
                </a:solidFill>
                <a:latin typeface="Calibri" panose="020F0502020204030204" pitchFamily="34" charset="0"/>
                <a:ea typeface="EB Garamond"/>
                <a:cs typeface="Calibri" panose="020F0502020204030204" pitchFamily="34" charset="0"/>
                <a:sym typeface="EB Garamond"/>
              </a:rPr>
              <a:t>and x</a:t>
            </a:r>
            <a:r>
              <a:rPr lang="en-US" sz="1800" baseline="30000" dirty="0" smtClean="0">
                <a:solidFill>
                  <a:srgbClr val="000000"/>
                </a:solidFill>
                <a:latin typeface="Calibri" panose="020F0502020204030204" pitchFamily="34" charset="0"/>
                <a:ea typeface="EB Garamond"/>
                <a:cs typeface="Calibri" panose="020F0502020204030204" pitchFamily="34" charset="0"/>
                <a:sym typeface="EB Garamond"/>
              </a:rPr>
              <a:t>*</a:t>
            </a:r>
            <a:r>
              <a:rPr lang="en-US" sz="1800" baseline="-25000" dirty="0" smtClean="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 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-𝛿</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7830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A guide to experimental design. Retrieved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from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hlinkClick r:id="rId2"/>
              </a:rPr>
              <a:t>https</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2"/>
              </a:rPr>
              <a:t>://www.scribbr.com/methodology/experimental-design</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hlinkClick r:id="rId2"/>
              </a:rPr>
              <a:t>/</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 </a:t>
            </a: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smtClean="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Experimental </a:t>
            </a:r>
            <a:r>
              <a:rPr lang="en-US" sz="1600" dirty="0">
                <a:solidFill>
                  <a:schemeClr val="tx1"/>
                </a:solidFill>
                <a:latin typeface="Calibri" panose="020F0502020204030204" pitchFamily="34" charset="0"/>
                <a:ea typeface="EB Garamond"/>
                <a:cs typeface="Calibri" panose="020F0502020204030204" pitchFamily="34" charset="0"/>
                <a:sym typeface="EB Garamond"/>
              </a:rPr>
              <a:t>Design. Retrieved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from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hlinkClick r:id="rId3"/>
              </a:rPr>
              <a:t>https</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3"/>
              </a:rPr>
              <a:t>://opentextbc.ca/researchmethods/chapter/experimental-design</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hlinkClick r:id="rId3"/>
              </a:rPr>
              <a:t>/</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   </a:t>
            </a: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Natural experiments help answer important questions. Retrieved from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hlinkClick r:id="rId4"/>
              </a:rPr>
              <a:t>https</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4"/>
              </a:rPr>
              <a:t>://</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hlinkClick r:id="rId4"/>
              </a:rPr>
              <a:t>www.nobelprize.org/uploads/2021/10/popular-economicsciencesprize2021-3.pdf</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  </a:t>
            </a: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A lengthy discussion on the topic (48 pages</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 Answering causal questions about observational data . </a:t>
            </a:r>
            <a:r>
              <a:rPr lang="en-US" sz="1600" dirty="0">
                <a:solidFill>
                  <a:schemeClr val="tx1"/>
                </a:solidFill>
                <a:latin typeface="Calibri" panose="020F0502020204030204" pitchFamily="34" charset="0"/>
                <a:ea typeface="EB Garamond"/>
                <a:cs typeface="Calibri" panose="020F0502020204030204" pitchFamily="34" charset="0"/>
                <a:sym typeface="EB Garamond"/>
              </a:rPr>
              <a:t>Retrieved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from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hlinkClick r:id="rId5"/>
              </a:rPr>
              <a:t>https</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5"/>
              </a:rPr>
              <a:t>://</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hlinkClick r:id="rId5"/>
              </a:rPr>
              <a:t>www.nobelprize.org/uploads/2021/10/advanced-economicsciencesprize2021.pdf</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Eduardo </a:t>
            </a:r>
            <a:r>
              <a:rPr lang="en-US" sz="1600" dirty="0">
                <a:solidFill>
                  <a:schemeClr val="tx1"/>
                </a:solidFill>
                <a:latin typeface="Calibri" panose="020F0502020204030204" pitchFamily="34" charset="0"/>
                <a:cs typeface="Calibri" panose="020F0502020204030204" pitchFamily="34" charset="0"/>
              </a:rPr>
              <a:t>Porter. Why Big Cities Thrive, and Smaller Ones Are Being Left Behind (NY Times, Oct 2017). Retrieved from </a:t>
            </a:r>
            <a:r>
              <a:rPr lang="en-US" sz="1600" dirty="0">
                <a:solidFill>
                  <a:schemeClr val="tx1"/>
                </a:solidFill>
                <a:latin typeface="Calibri" panose="020F0502020204030204" pitchFamily="34" charset="0"/>
                <a:cs typeface="Calibri" panose="020F0502020204030204" pitchFamily="34" charset="0"/>
                <a:hlinkClick r:id="rId6"/>
              </a:rPr>
              <a:t>https://www.nytimes.com/2017/10/10/business/economy/big-cities.html</a:t>
            </a: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smtClean="0">
              <a:solidFill>
                <a:schemeClr val="tx1"/>
              </a:solidFill>
              <a:latin typeface="Calibri" panose="020F0502020204030204" pitchFamily="34" charset="0"/>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Adam </a:t>
            </a:r>
            <a:r>
              <a:rPr lang="en-US" sz="1600" dirty="0">
                <a:solidFill>
                  <a:schemeClr val="tx1"/>
                </a:solidFill>
                <a:latin typeface="Calibri" panose="020F0502020204030204" pitchFamily="34" charset="0"/>
                <a:cs typeface="Calibri" panose="020F0502020204030204" pitchFamily="34" charset="0"/>
              </a:rPr>
              <a:t>Millsap. Recessions Don't Have The Same Impact On Every City (Forbes, July 2016). Retrieved from </a:t>
            </a:r>
            <a:r>
              <a:rPr lang="en-US" sz="1600" dirty="0">
                <a:solidFill>
                  <a:schemeClr val="tx1"/>
                </a:solidFill>
                <a:latin typeface="Calibri" panose="020F0502020204030204" pitchFamily="34" charset="0"/>
                <a:cs typeface="Calibri" panose="020F0502020204030204" pitchFamily="34" charset="0"/>
                <a:hlinkClick r:id="rId7"/>
              </a:rPr>
              <a:t>https://www.forbes.com/sites/adammillsap/2016/07/19/recessions-dont-have-the-same-impact-on-every-city/#1d54f4f7478d</a:t>
            </a:r>
            <a:r>
              <a:rPr lang="en-US" sz="1600" dirty="0">
                <a:solidFill>
                  <a:schemeClr val="tx1"/>
                </a:solidFill>
                <a:latin typeface="Calibri" panose="020F0502020204030204" pitchFamily="34" charset="0"/>
                <a:cs typeface="Calibri" panose="020F0502020204030204" pitchFamily="34" charset="0"/>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smtClean="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rPr>
              <a:t>Next Session</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789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An experiment is defined as </a:t>
            </a:r>
            <a:r>
              <a:rPr lang="en-US" b="1" dirty="0">
                <a:solidFill>
                  <a:schemeClr val="tx1"/>
                </a:solidFill>
                <a:latin typeface="Calibri" panose="020F0502020204030204" pitchFamily="34" charset="0"/>
                <a:cs typeface="Calibri" panose="020F0502020204030204" pitchFamily="34" charset="0"/>
              </a:rPr>
              <a:t>manipulating</a:t>
            </a:r>
            <a:r>
              <a:rPr lang="en-US" dirty="0">
                <a:solidFill>
                  <a:schemeClr val="tx1"/>
                </a:solidFill>
                <a:latin typeface="Calibri" panose="020F0502020204030204" pitchFamily="34" charset="0"/>
                <a:cs typeface="Calibri" panose="020F0502020204030204" pitchFamily="34" charset="0"/>
              </a:rPr>
              <a:t> an </a:t>
            </a:r>
            <a:r>
              <a:rPr lang="en-US" b="1" dirty="0">
                <a:solidFill>
                  <a:schemeClr val="tx1"/>
                </a:solidFill>
                <a:latin typeface="Calibri" panose="020F0502020204030204" pitchFamily="34" charset="0"/>
                <a:cs typeface="Calibri" panose="020F0502020204030204" pitchFamily="34" charset="0"/>
              </a:rPr>
              <a:t>independent variable </a:t>
            </a:r>
            <a:r>
              <a:rPr lang="en-US" dirty="0">
                <a:solidFill>
                  <a:schemeClr val="tx1"/>
                </a:solidFill>
                <a:latin typeface="Calibri" panose="020F0502020204030204" pitchFamily="34" charset="0"/>
                <a:cs typeface="Calibri" panose="020F0502020204030204" pitchFamily="34" charset="0"/>
              </a:rPr>
              <a:t>to see how it affects a </a:t>
            </a:r>
            <a:r>
              <a:rPr lang="en-US" b="1" dirty="0">
                <a:solidFill>
                  <a:schemeClr val="tx1"/>
                </a:solidFill>
                <a:latin typeface="Calibri" panose="020F0502020204030204" pitchFamily="34" charset="0"/>
                <a:cs typeface="Calibri" panose="020F0502020204030204" pitchFamily="34" charset="0"/>
              </a:rPr>
              <a:t>dependent variable</a:t>
            </a:r>
            <a:r>
              <a:rPr lang="en-US" dirty="0">
                <a:solidFill>
                  <a:schemeClr val="tx1"/>
                </a:solidFill>
                <a:latin typeface="Calibri" panose="020F0502020204030204" pitchFamily="34" charset="0"/>
                <a:cs typeface="Calibri" panose="020F0502020204030204" pitchFamily="34" charset="0"/>
              </a:rPr>
              <a:t>, while also controlling the effects of additional </a:t>
            </a:r>
            <a:r>
              <a:rPr lang="en-US" b="1" dirty="0">
                <a:solidFill>
                  <a:schemeClr val="tx1"/>
                </a:solidFill>
                <a:latin typeface="Calibri" panose="020F0502020204030204" pitchFamily="34" charset="0"/>
                <a:cs typeface="Calibri" panose="020F0502020204030204" pitchFamily="34" charset="0"/>
              </a:rPr>
              <a:t>extraneous</a:t>
            </a:r>
            <a:r>
              <a:rPr lang="en-US" dirty="0">
                <a:solidFill>
                  <a:schemeClr val="tx1"/>
                </a:solidFill>
                <a:latin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cs typeface="Calibri" panose="020F0502020204030204" pitchFamily="34" charset="0"/>
              </a:rPr>
              <a:t>variables</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Dependent variable: The researcher has </a:t>
            </a:r>
            <a:r>
              <a:rPr lang="en-US" sz="1800" b="1" dirty="0" smtClean="0">
                <a:solidFill>
                  <a:schemeClr val="tx1"/>
                </a:solidFill>
                <a:latin typeface="Calibri" panose="020F0502020204030204" pitchFamily="34" charset="0"/>
                <a:cs typeface="Calibri" panose="020F0502020204030204" pitchFamily="34" charset="0"/>
              </a:rPr>
              <a:t>no control </a:t>
            </a:r>
            <a:r>
              <a:rPr lang="en-US" sz="1800" dirty="0" smtClean="0">
                <a:solidFill>
                  <a:schemeClr val="tx1"/>
                </a:solidFill>
                <a:latin typeface="Calibri" panose="020F0502020204030204" pitchFamily="34" charset="0"/>
                <a:cs typeface="Calibri" panose="020F0502020204030204" pitchFamily="34" charset="0"/>
              </a:rPr>
              <a:t>over it</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Independent variables: The researcher has </a:t>
            </a:r>
            <a:r>
              <a:rPr lang="en-US" sz="1800" b="1" dirty="0" smtClean="0">
                <a:solidFill>
                  <a:schemeClr val="tx1"/>
                </a:solidFill>
                <a:latin typeface="Calibri" panose="020F0502020204030204" pitchFamily="34" charset="0"/>
                <a:cs typeface="Calibri" panose="020F0502020204030204" pitchFamily="34" charset="0"/>
              </a:rPr>
              <a:t>full</a:t>
            </a:r>
            <a:r>
              <a:rPr lang="en-US" sz="1800" dirty="0" smtClean="0">
                <a:solidFill>
                  <a:schemeClr val="tx1"/>
                </a:solidFill>
                <a:latin typeface="Calibri" panose="020F0502020204030204" pitchFamily="34" charset="0"/>
                <a:cs typeface="Calibri" panose="020F0502020204030204" pitchFamily="34" charset="0"/>
              </a:rPr>
              <a:t> or </a:t>
            </a:r>
            <a:r>
              <a:rPr lang="en-US" sz="1800" b="1" dirty="0" smtClean="0">
                <a:solidFill>
                  <a:schemeClr val="tx1"/>
                </a:solidFill>
                <a:latin typeface="Calibri" panose="020F0502020204030204" pitchFamily="34" charset="0"/>
                <a:cs typeface="Calibri" panose="020F0502020204030204" pitchFamily="34" charset="0"/>
              </a:rPr>
              <a:t>partial control </a:t>
            </a:r>
            <a:r>
              <a:rPr lang="en-US" sz="1800" dirty="0" smtClean="0">
                <a:solidFill>
                  <a:schemeClr val="tx1"/>
                </a:solidFill>
                <a:latin typeface="Calibri" panose="020F0502020204030204" pitchFamily="34" charset="0"/>
                <a:cs typeface="Calibri" panose="020F0502020204030204" pitchFamily="34" charset="0"/>
              </a:rPr>
              <a:t>over it</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Extraneous variables</a:t>
            </a:r>
            <a:r>
              <a:rPr lang="en-US" sz="1800" dirty="0">
                <a:solidFill>
                  <a:schemeClr val="tx1"/>
                </a:solidFill>
                <a:latin typeface="Calibri" panose="020F0502020204030204" pitchFamily="34" charset="0"/>
                <a:cs typeface="Calibri" panose="020F0502020204030204" pitchFamily="34" charset="0"/>
              </a:rPr>
              <a:t>: The researcher has </a:t>
            </a:r>
            <a:r>
              <a:rPr lang="en-US" sz="1800" b="1" dirty="0">
                <a:solidFill>
                  <a:schemeClr val="tx1"/>
                </a:solidFill>
                <a:latin typeface="Calibri" panose="020F0502020204030204" pitchFamily="34" charset="0"/>
                <a:cs typeface="Calibri" panose="020F0502020204030204" pitchFamily="34" charset="0"/>
              </a:rPr>
              <a:t>no control </a:t>
            </a:r>
            <a:r>
              <a:rPr lang="en-US" sz="1800" dirty="0">
                <a:solidFill>
                  <a:schemeClr val="tx1"/>
                </a:solidFill>
                <a:latin typeface="Calibri" panose="020F0502020204030204" pitchFamily="34" charset="0"/>
                <a:cs typeface="Calibri" panose="020F0502020204030204" pitchFamily="34" charset="0"/>
              </a:rPr>
              <a:t>over </a:t>
            </a:r>
            <a:r>
              <a:rPr lang="en-US" sz="1800" dirty="0" smtClean="0">
                <a:solidFill>
                  <a:schemeClr val="tx1"/>
                </a:solidFill>
                <a:latin typeface="Calibri" panose="020F0502020204030204" pitchFamily="34" charset="0"/>
                <a:cs typeface="Calibri" panose="020F0502020204030204" pitchFamily="34" charset="0"/>
              </a:rPr>
              <a:t>it and they affect DV</a:t>
            </a: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Examples</a:t>
            </a:r>
            <a:endParaRPr lang="en-US"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How </a:t>
            </a:r>
            <a:r>
              <a:rPr lang="en-US" sz="1800" dirty="0">
                <a:solidFill>
                  <a:schemeClr val="tx1"/>
                </a:solidFill>
                <a:latin typeface="Calibri" panose="020F0502020204030204" pitchFamily="34" charset="0"/>
                <a:cs typeface="Calibri" panose="020F0502020204030204" pitchFamily="34" charset="0"/>
              </a:rPr>
              <a:t>the </a:t>
            </a:r>
            <a:r>
              <a:rPr lang="en-US" sz="1800" b="1" dirty="0">
                <a:solidFill>
                  <a:schemeClr val="tx1"/>
                </a:solidFill>
                <a:latin typeface="Calibri" panose="020F0502020204030204" pitchFamily="34" charset="0"/>
                <a:cs typeface="Calibri" panose="020F0502020204030204" pitchFamily="34" charset="0"/>
              </a:rPr>
              <a:t>number of minutes </a:t>
            </a:r>
            <a:r>
              <a:rPr lang="en-US" sz="1800" dirty="0">
                <a:solidFill>
                  <a:schemeClr val="tx1"/>
                </a:solidFill>
                <a:latin typeface="Calibri" panose="020F0502020204030204" pitchFamily="34" charset="0"/>
                <a:cs typeface="Calibri" panose="020F0502020204030204" pitchFamily="34" charset="0"/>
              </a:rPr>
              <a:t>a person </a:t>
            </a:r>
            <a:r>
              <a:rPr lang="en-US" sz="1800" b="1" dirty="0">
                <a:solidFill>
                  <a:schemeClr val="tx1"/>
                </a:solidFill>
                <a:latin typeface="Calibri" panose="020F0502020204030204" pitchFamily="34" charset="0"/>
                <a:cs typeface="Calibri" panose="020F0502020204030204" pitchFamily="34" charset="0"/>
              </a:rPr>
              <a:t>uses their phone </a:t>
            </a:r>
            <a:r>
              <a:rPr lang="en-US" sz="1800" dirty="0">
                <a:solidFill>
                  <a:schemeClr val="tx1"/>
                </a:solidFill>
                <a:latin typeface="Calibri" panose="020F0502020204030204" pitchFamily="34" charset="0"/>
                <a:cs typeface="Calibri" panose="020F0502020204030204" pitchFamily="34" charset="0"/>
              </a:rPr>
              <a:t>before sleep affects the number of </a:t>
            </a:r>
            <a:r>
              <a:rPr lang="en-US" sz="1800" b="1" dirty="0">
                <a:solidFill>
                  <a:schemeClr val="tx1"/>
                </a:solidFill>
                <a:latin typeface="Calibri" panose="020F0502020204030204" pitchFamily="34" charset="0"/>
                <a:cs typeface="Calibri" panose="020F0502020204030204" pitchFamily="34" charset="0"/>
              </a:rPr>
              <a:t>hours they </a:t>
            </a:r>
            <a:r>
              <a:rPr lang="en-US" sz="1800" b="1" dirty="0" smtClean="0">
                <a:solidFill>
                  <a:schemeClr val="tx1"/>
                </a:solidFill>
                <a:latin typeface="Calibri" panose="020F0502020204030204" pitchFamily="34" charset="0"/>
                <a:cs typeface="Calibri" panose="020F0502020204030204" pitchFamily="34" charset="0"/>
              </a:rPr>
              <a:t>sleep</a:t>
            </a:r>
          </a:p>
          <a:p>
            <a:pPr marL="2257057" lvl="6" indent="-365760">
              <a:lnSpc>
                <a:spcPct val="100000"/>
              </a:lnSpc>
              <a:spcBef>
                <a:spcPts val="0"/>
              </a:spcBef>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DV: hours of sleep, IV: cell phone usage (in minutes) before bed time, EVs: room temperature, firmness of mattress, natural variations in sleep patterns, etc.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the </a:t>
            </a:r>
            <a:r>
              <a:rPr lang="en-US" sz="1800" b="1" dirty="0" smtClean="0">
                <a:solidFill>
                  <a:schemeClr val="tx1"/>
                </a:solidFill>
                <a:latin typeface="Calibri" panose="020F0502020204030204" pitchFamily="34" charset="0"/>
                <a:cs typeface="Calibri" panose="020F0502020204030204" pitchFamily="34" charset="0"/>
              </a:rPr>
              <a:t>amount of ad spending </a:t>
            </a:r>
            <a:r>
              <a:rPr lang="en-US" sz="1800" dirty="0" smtClean="0">
                <a:solidFill>
                  <a:schemeClr val="tx1"/>
                </a:solidFill>
                <a:latin typeface="Calibri" panose="020F0502020204030204" pitchFamily="34" charset="0"/>
                <a:cs typeface="Calibri" panose="020F0502020204030204" pitchFamily="34" charset="0"/>
              </a:rPr>
              <a:t>for a new product affects its </a:t>
            </a:r>
            <a:r>
              <a:rPr lang="en-US" sz="1800" b="1" dirty="0" smtClean="0">
                <a:solidFill>
                  <a:schemeClr val="tx1"/>
                </a:solidFill>
                <a:latin typeface="Calibri" panose="020F0502020204030204" pitchFamily="34" charset="0"/>
                <a:cs typeface="Calibri" panose="020F0502020204030204" pitchFamily="34" charset="0"/>
              </a:rPr>
              <a:t>sales</a:t>
            </a:r>
            <a:r>
              <a:rPr lang="en-US" sz="1800" dirty="0" smtClean="0">
                <a:solidFill>
                  <a:schemeClr val="tx1"/>
                </a:solidFill>
                <a:latin typeface="Calibri" panose="020F0502020204030204" pitchFamily="34" charset="0"/>
                <a:cs typeface="Calibri" panose="020F0502020204030204" pitchFamily="34" charset="0"/>
              </a:rPr>
              <a:t> in the first week</a:t>
            </a:r>
            <a:endParaRPr lang="en-US" sz="1800" b="1" dirty="0">
              <a:solidFill>
                <a:schemeClr val="tx1"/>
              </a:solidFill>
              <a:latin typeface="Calibri" panose="020F0502020204030204" pitchFamily="34" charset="0"/>
              <a:cs typeface="Calibri" panose="020F0502020204030204" pitchFamily="34" charset="0"/>
            </a:endParaRP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DV: </a:t>
            </a:r>
            <a:r>
              <a:rPr lang="en-US" sz="1800" dirty="0" smtClean="0">
                <a:solidFill>
                  <a:schemeClr val="tx1"/>
                </a:solidFill>
                <a:latin typeface="Calibri" panose="020F0502020204030204" pitchFamily="34" charset="0"/>
                <a:cs typeface="Calibri" panose="020F0502020204030204" pitchFamily="34" charset="0"/>
              </a:rPr>
              <a:t>Sales in the first week since launch, </a:t>
            </a:r>
            <a:r>
              <a:rPr lang="en-US" sz="1800" dirty="0">
                <a:solidFill>
                  <a:schemeClr val="tx1"/>
                </a:solidFill>
                <a:latin typeface="Calibri" panose="020F0502020204030204" pitchFamily="34" charset="0"/>
                <a:cs typeface="Calibri" panose="020F0502020204030204" pitchFamily="34" charset="0"/>
              </a:rPr>
              <a:t>IV: </a:t>
            </a:r>
            <a:r>
              <a:rPr lang="en-US" sz="1800" dirty="0" smtClean="0">
                <a:solidFill>
                  <a:schemeClr val="tx1"/>
                </a:solidFill>
                <a:latin typeface="Calibri" panose="020F0502020204030204" pitchFamily="34" charset="0"/>
                <a:cs typeface="Calibri" panose="020F0502020204030204" pitchFamily="34" charset="0"/>
              </a:rPr>
              <a:t>ad spending, </a:t>
            </a:r>
            <a:r>
              <a:rPr lang="en-US" sz="1800" dirty="0">
                <a:solidFill>
                  <a:schemeClr val="tx1"/>
                </a:solidFill>
                <a:latin typeface="Calibri" panose="020F0502020204030204" pitchFamily="34" charset="0"/>
                <a:cs typeface="Calibri" panose="020F0502020204030204" pitchFamily="34" charset="0"/>
              </a:rPr>
              <a:t>EVs: </a:t>
            </a:r>
            <a:r>
              <a:rPr lang="en-US" sz="1800" dirty="0" smtClean="0">
                <a:solidFill>
                  <a:schemeClr val="tx1"/>
                </a:solidFill>
                <a:latin typeface="Calibri" panose="020F0502020204030204" pitchFamily="34" charset="0"/>
                <a:cs typeface="Calibri" panose="020F0502020204030204" pitchFamily="34" charset="0"/>
              </a:rPr>
              <a:t>customer demographics, store hours, ease of website navigation, etc</a:t>
            </a:r>
            <a:r>
              <a:rPr lang="en-US" sz="1800" dirty="0">
                <a:solidFill>
                  <a:schemeClr val="tx1"/>
                </a:solidFill>
                <a:latin typeface="Calibri" panose="020F0502020204030204" pitchFamily="34" charset="0"/>
                <a:cs typeface="Calibri" panose="020F0502020204030204" pitchFamily="34" charset="0"/>
              </a:rPr>
              <a:t>. </a:t>
            </a:r>
          </a:p>
          <a:p>
            <a:pPr marL="914400" lvl="1" indent="-365760">
              <a:lnSpc>
                <a:spcPct val="100000"/>
              </a:lnSpc>
              <a:spcBef>
                <a:spcPts val="0"/>
              </a:spcBef>
              <a:spcAft>
                <a:spcPts val="0"/>
              </a:spcAft>
              <a:buClrTx/>
              <a:buSzPct val="100000"/>
              <a:buFont typeface="Arial" panose="020B0604020202020204" pitchFamily="34" charset="0"/>
              <a:buChar char="•"/>
            </a:pPr>
            <a:endParaRPr lang="cy-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0153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Experimental Design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An </a:t>
            </a:r>
            <a:r>
              <a:rPr lang="en-US" dirty="0" smtClean="0">
                <a:solidFill>
                  <a:schemeClr val="tx1"/>
                </a:solidFill>
                <a:latin typeface="Calibri" panose="020F0502020204030204" pitchFamily="34" charset="0"/>
                <a:cs typeface="Calibri" panose="020F0502020204030204" pitchFamily="34" charset="0"/>
              </a:rPr>
              <a:t>experimental </a:t>
            </a:r>
            <a:r>
              <a:rPr lang="en-US" dirty="0">
                <a:solidFill>
                  <a:schemeClr val="tx1"/>
                </a:solidFill>
                <a:latin typeface="Calibri" panose="020F0502020204030204" pitchFamily="34" charset="0"/>
                <a:cs typeface="Calibri" panose="020F0502020204030204" pitchFamily="34" charset="0"/>
              </a:rPr>
              <a:t>design </a:t>
            </a:r>
            <a:r>
              <a:rPr lang="en-US" dirty="0" smtClean="0">
                <a:solidFill>
                  <a:schemeClr val="tx1"/>
                </a:solidFill>
                <a:latin typeface="Calibri" panose="020F0502020204030204" pitchFamily="34" charset="0"/>
                <a:cs typeface="Calibri" panose="020F0502020204030204" pitchFamily="34" charset="0"/>
              </a:rPr>
              <a:t>is a </a:t>
            </a:r>
            <a:r>
              <a:rPr lang="en-US" b="1" dirty="0" smtClean="0">
                <a:solidFill>
                  <a:schemeClr val="tx1"/>
                </a:solidFill>
                <a:latin typeface="Calibri" panose="020F0502020204030204" pitchFamily="34" charset="0"/>
                <a:cs typeface="Calibri" panose="020F0502020204030204" pitchFamily="34" charset="0"/>
              </a:rPr>
              <a:t>systematic procedure </a:t>
            </a:r>
            <a:r>
              <a:rPr lang="en-US" dirty="0" smtClean="0">
                <a:solidFill>
                  <a:schemeClr val="tx1"/>
                </a:solidFill>
                <a:latin typeface="Calibri" panose="020F0502020204030204" pitchFamily="34" charset="0"/>
                <a:cs typeface="Calibri" panose="020F0502020204030204" pitchFamily="34" charset="0"/>
              </a:rPr>
              <a:t>such </a:t>
            </a:r>
            <a:r>
              <a:rPr lang="en-US" dirty="0">
                <a:solidFill>
                  <a:schemeClr val="tx1"/>
                </a:solidFill>
                <a:latin typeface="Calibri" panose="020F0502020204030204" pitchFamily="34" charset="0"/>
                <a:cs typeface="Calibri" panose="020F0502020204030204" pitchFamily="34" charset="0"/>
              </a:rPr>
              <a:t>that a change in a dependent variable may be attributed </a:t>
            </a:r>
            <a:r>
              <a:rPr lang="en-US" b="1" dirty="0">
                <a:solidFill>
                  <a:schemeClr val="tx1"/>
                </a:solidFill>
                <a:latin typeface="Calibri" panose="020F0502020204030204" pitchFamily="34" charset="0"/>
                <a:cs typeface="Calibri" panose="020F0502020204030204" pitchFamily="34" charset="0"/>
              </a:rPr>
              <a:t>solely to the change </a:t>
            </a:r>
            <a:r>
              <a:rPr lang="en-US" dirty="0">
                <a:solidFill>
                  <a:schemeClr val="tx1"/>
                </a:solidFill>
                <a:latin typeface="Calibri" panose="020F0502020204030204" pitchFamily="34" charset="0"/>
                <a:cs typeface="Calibri" panose="020F0502020204030204" pitchFamily="34" charset="0"/>
              </a:rPr>
              <a:t>in an independent variable OR a set of procedures to investigate a relationship between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Examples</a:t>
            </a:r>
            <a:endParaRPr lang="en-US"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How </a:t>
            </a:r>
            <a:r>
              <a:rPr lang="en-US" sz="1800" dirty="0">
                <a:solidFill>
                  <a:schemeClr val="tx1"/>
                </a:solidFill>
                <a:latin typeface="Calibri" panose="020F0502020204030204" pitchFamily="34" charset="0"/>
                <a:cs typeface="Calibri" panose="020F0502020204030204" pitchFamily="34" charset="0"/>
              </a:rPr>
              <a:t>the </a:t>
            </a:r>
            <a:r>
              <a:rPr lang="en-US" sz="1800" b="1" dirty="0">
                <a:solidFill>
                  <a:schemeClr val="tx1"/>
                </a:solidFill>
                <a:latin typeface="Calibri" panose="020F0502020204030204" pitchFamily="34" charset="0"/>
                <a:cs typeface="Calibri" panose="020F0502020204030204" pitchFamily="34" charset="0"/>
              </a:rPr>
              <a:t>number of minutes </a:t>
            </a:r>
            <a:r>
              <a:rPr lang="en-US" sz="1800" dirty="0">
                <a:solidFill>
                  <a:schemeClr val="tx1"/>
                </a:solidFill>
                <a:latin typeface="Calibri" panose="020F0502020204030204" pitchFamily="34" charset="0"/>
                <a:cs typeface="Calibri" panose="020F0502020204030204" pitchFamily="34" charset="0"/>
              </a:rPr>
              <a:t>a person </a:t>
            </a:r>
            <a:r>
              <a:rPr lang="en-US" sz="1800" b="1" dirty="0">
                <a:solidFill>
                  <a:schemeClr val="tx1"/>
                </a:solidFill>
                <a:latin typeface="Calibri" panose="020F0502020204030204" pitchFamily="34" charset="0"/>
                <a:cs typeface="Calibri" panose="020F0502020204030204" pitchFamily="34" charset="0"/>
              </a:rPr>
              <a:t>uses their phone </a:t>
            </a:r>
            <a:r>
              <a:rPr lang="en-US" sz="1800" dirty="0">
                <a:solidFill>
                  <a:schemeClr val="tx1"/>
                </a:solidFill>
                <a:latin typeface="Calibri" panose="020F0502020204030204" pitchFamily="34" charset="0"/>
                <a:cs typeface="Calibri" panose="020F0502020204030204" pitchFamily="34" charset="0"/>
              </a:rPr>
              <a:t>before sleep affects the number of </a:t>
            </a:r>
            <a:r>
              <a:rPr lang="en-US" sz="1800" b="1" dirty="0">
                <a:solidFill>
                  <a:schemeClr val="tx1"/>
                </a:solidFill>
                <a:latin typeface="Calibri" panose="020F0502020204030204" pitchFamily="34" charset="0"/>
                <a:cs typeface="Calibri" panose="020F0502020204030204" pitchFamily="34" charset="0"/>
              </a:rPr>
              <a:t>hours they </a:t>
            </a:r>
            <a:r>
              <a:rPr lang="en-US" sz="1800" b="1" dirty="0" smtClean="0">
                <a:solidFill>
                  <a:schemeClr val="tx1"/>
                </a:solidFill>
                <a:latin typeface="Calibri" panose="020F0502020204030204" pitchFamily="34" charset="0"/>
                <a:cs typeface="Calibri" panose="020F0502020204030204" pitchFamily="34" charset="0"/>
              </a:rPr>
              <a:t>sleep</a:t>
            </a:r>
          </a:p>
          <a:p>
            <a:pPr marL="2257057" lvl="6" indent="-365760">
              <a:lnSpc>
                <a:spcPct val="100000"/>
              </a:lnSpc>
              <a:spcBef>
                <a:spcPts val="0"/>
              </a:spcBef>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Two groups – with and without cell phone usage before bed time</a:t>
            </a:r>
          </a:p>
          <a:p>
            <a:pPr marL="2257057" lvl="6" indent="-365760">
              <a:lnSpc>
                <a:spcPct val="100000"/>
              </a:lnSpc>
              <a:spcBef>
                <a:spcPts val="0"/>
              </a:spcBef>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Measure the difference in average hours of sleep for each group</a:t>
            </a:r>
          </a:p>
          <a:p>
            <a:pPr marL="1706865" lvl="3" indent="-365760">
              <a:lnSpc>
                <a:spcPct val="100000"/>
              </a:lnSpc>
              <a:spcBef>
                <a:spcPts val="0"/>
              </a:spcBef>
              <a:buClrTx/>
              <a:buSzPct val="80000"/>
              <a:buFont typeface="Courier New" panose="02070309020205020404" pitchFamily="49" charset="0"/>
              <a:buChar char="o"/>
            </a:pPr>
            <a:endParaRPr lang="en-US" sz="18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How </a:t>
            </a:r>
            <a:r>
              <a:rPr lang="en-US" sz="1800" dirty="0">
                <a:solidFill>
                  <a:schemeClr val="tx1"/>
                </a:solidFill>
                <a:latin typeface="Calibri" panose="020F0502020204030204" pitchFamily="34" charset="0"/>
                <a:cs typeface="Calibri" panose="020F0502020204030204" pitchFamily="34" charset="0"/>
              </a:rPr>
              <a:t>the </a:t>
            </a:r>
            <a:r>
              <a:rPr lang="en-US" sz="1800" b="1" dirty="0" smtClean="0">
                <a:solidFill>
                  <a:schemeClr val="tx1"/>
                </a:solidFill>
                <a:latin typeface="Calibri" panose="020F0502020204030204" pitchFamily="34" charset="0"/>
                <a:cs typeface="Calibri" panose="020F0502020204030204" pitchFamily="34" charset="0"/>
              </a:rPr>
              <a:t>amount of ad spending </a:t>
            </a:r>
            <a:r>
              <a:rPr lang="en-US" sz="1800" dirty="0" smtClean="0">
                <a:solidFill>
                  <a:schemeClr val="tx1"/>
                </a:solidFill>
                <a:latin typeface="Calibri" panose="020F0502020204030204" pitchFamily="34" charset="0"/>
                <a:cs typeface="Calibri" panose="020F0502020204030204" pitchFamily="34" charset="0"/>
              </a:rPr>
              <a:t>for a new product affects its </a:t>
            </a:r>
            <a:r>
              <a:rPr lang="en-US" sz="1800" b="1" dirty="0" smtClean="0">
                <a:solidFill>
                  <a:schemeClr val="tx1"/>
                </a:solidFill>
                <a:latin typeface="Calibri" panose="020F0502020204030204" pitchFamily="34" charset="0"/>
                <a:cs typeface="Calibri" panose="020F0502020204030204" pitchFamily="34" charset="0"/>
              </a:rPr>
              <a:t>sales</a:t>
            </a:r>
            <a:r>
              <a:rPr lang="en-US" sz="1800" dirty="0" smtClean="0">
                <a:solidFill>
                  <a:schemeClr val="tx1"/>
                </a:solidFill>
                <a:latin typeface="Calibri" panose="020F0502020204030204" pitchFamily="34" charset="0"/>
                <a:cs typeface="Calibri" panose="020F0502020204030204" pitchFamily="34" charset="0"/>
              </a:rPr>
              <a:t> in the first week</a:t>
            </a:r>
            <a:endParaRPr lang="en-US" sz="1800" b="1" dirty="0">
              <a:solidFill>
                <a:schemeClr val="tx1"/>
              </a:solidFill>
              <a:latin typeface="Calibri" panose="020F0502020204030204" pitchFamily="34" charset="0"/>
              <a:cs typeface="Calibri" panose="020F0502020204030204" pitchFamily="34" charset="0"/>
            </a:endParaRP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Two </a:t>
            </a:r>
            <a:r>
              <a:rPr lang="en-US" sz="1800" dirty="0" smtClean="0">
                <a:solidFill>
                  <a:schemeClr val="tx1"/>
                </a:solidFill>
                <a:latin typeface="Calibri" panose="020F0502020204030204" pitchFamily="34" charset="0"/>
                <a:cs typeface="Calibri" panose="020F0502020204030204" pitchFamily="34" charset="0"/>
              </a:rPr>
              <a:t>new products from the same category – </a:t>
            </a:r>
            <a:r>
              <a:rPr lang="en-US" sz="1800" dirty="0">
                <a:solidFill>
                  <a:schemeClr val="tx1"/>
                </a:solidFill>
                <a:latin typeface="Calibri" panose="020F0502020204030204" pitchFamily="34" charset="0"/>
                <a:cs typeface="Calibri" panose="020F0502020204030204" pitchFamily="34" charset="0"/>
              </a:rPr>
              <a:t>with and without </a:t>
            </a:r>
            <a:r>
              <a:rPr lang="en-US" sz="1800" dirty="0" smtClean="0">
                <a:solidFill>
                  <a:schemeClr val="tx1"/>
                </a:solidFill>
                <a:latin typeface="Calibri" panose="020F0502020204030204" pitchFamily="34" charset="0"/>
                <a:cs typeface="Calibri" panose="020F0502020204030204" pitchFamily="34" charset="0"/>
              </a:rPr>
              <a:t>ad spending (or low/ high ad spending) </a:t>
            </a:r>
          </a:p>
          <a:p>
            <a:pPr marL="2257057" lvl="6" indent="-365760">
              <a:lnSpc>
                <a:spcPct val="100000"/>
              </a:lnSpc>
              <a:spcBef>
                <a:spcPts val="0"/>
              </a:spcBef>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Measure the difference in first week sales for both products </a:t>
            </a:r>
          </a:p>
          <a:p>
            <a:pPr marL="1891297" lvl="6" indent="0">
              <a:lnSpc>
                <a:spcPct val="100000"/>
              </a:lnSpc>
              <a:spcBef>
                <a:spcPts val="0"/>
              </a:spcBef>
              <a:buClrTx/>
              <a:buSzPct val="80000"/>
              <a:buNone/>
            </a:pPr>
            <a:r>
              <a:rPr lang="en-US" sz="1800" dirty="0" smtClean="0">
                <a:solidFill>
                  <a:schemeClr val="tx1"/>
                </a:solidFill>
                <a:latin typeface="Calibri" panose="020F0502020204030204" pitchFamily="34" charset="0"/>
                <a:cs typeface="Calibri" panose="020F0502020204030204" pitchFamily="34" charset="0"/>
              </a:rPr>
              <a:t> </a:t>
            </a: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cy-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135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Type of Experiments and Experimental Design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Laboratory </a:t>
            </a:r>
            <a:r>
              <a:rPr lang="en-US" b="1" dirty="0" smtClean="0">
                <a:solidFill>
                  <a:schemeClr val="tx1"/>
                </a:solidFill>
                <a:latin typeface="Calibri" panose="020F0502020204030204" pitchFamily="34" charset="0"/>
                <a:cs typeface="Calibri" panose="020F0502020204030204" pitchFamily="34" charset="0"/>
              </a:rPr>
              <a:t>experiment</a:t>
            </a:r>
            <a:r>
              <a:rPr lang="en-US" dirty="0" smtClean="0">
                <a:solidFill>
                  <a:schemeClr val="tx1"/>
                </a:solidFill>
                <a:latin typeface="Calibri" panose="020F0502020204030204" pitchFamily="34" charset="0"/>
                <a:cs typeface="Calibri" panose="020F0502020204030204" pitchFamily="34" charset="0"/>
              </a:rPr>
              <a:t>: complete control over independent variables, IVs are manipulated in a </a:t>
            </a:r>
            <a:r>
              <a:rPr lang="en-US" b="1" dirty="0" smtClean="0">
                <a:solidFill>
                  <a:schemeClr val="tx1"/>
                </a:solidFill>
                <a:latin typeface="Calibri" panose="020F0502020204030204" pitchFamily="34" charset="0"/>
                <a:cs typeface="Calibri" panose="020F0502020204030204" pitchFamily="34" charset="0"/>
              </a:rPr>
              <a:t>simulated</a:t>
            </a:r>
            <a:r>
              <a:rPr lang="en-US" dirty="0" smtClean="0">
                <a:solidFill>
                  <a:schemeClr val="tx1"/>
                </a:solidFill>
                <a:latin typeface="Calibri" panose="020F0502020204030204" pitchFamily="34" charset="0"/>
                <a:cs typeface="Calibri" panose="020F0502020204030204" pitchFamily="34" charset="0"/>
              </a:rPr>
              <a:t> environment</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Cell phone usage is controlled and participants’ sleep pattern is observed in a lab</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Field experiment</a:t>
            </a:r>
            <a:r>
              <a:rPr lang="en-US" dirty="0" smtClean="0">
                <a:solidFill>
                  <a:schemeClr val="tx1"/>
                </a:solidFill>
                <a:latin typeface="Calibri" panose="020F0502020204030204" pitchFamily="34" charset="0"/>
                <a:cs typeface="Calibri" panose="020F0502020204030204" pitchFamily="34" charset="0"/>
              </a:rPr>
              <a:t>: IVs are manipulated in a </a:t>
            </a:r>
            <a:r>
              <a:rPr lang="en-US" b="1" dirty="0" smtClean="0">
                <a:solidFill>
                  <a:schemeClr val="tx1"/>
                </a:solidFill>
                <a:latin typeface="Calibri" panose="020F0502020204030204" pitchFamily="34" charset="0"/>
                <a:cs typeface="Calibri" panose="020F0502020204030204" pitchFamily="34" charset="0"/>
              </a:rPr>
              <a:t>natural</a:t>
            </a:r>
            <a:r>
              <a:rPr lang="en-US" dirty="0" smtClean="0">
                <a:solidFill>
                  <a:schemeClr val="tx1"/>
                </a:solidFill>
                <a:latin typeface="Calibri" panose="020F0502020204030204" pitchFamily="34" charset="0"/>
                <a:cs typeface="Calibri" panose="020F0502020204030204" pitchFamily="34" charset="0"/>
              </a:rPr>
              <a:t> setting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Cell phone usage is controlled and participants’ sleep pattern is observed in </a:t>
            </a:r>
            <a:r>
              <a:rPr lang="en-US" sz="1800" dirty="0" smtClean="0">
                <a:solidFill>
                  <a:schemeClr val="tx1"/>
                </a:solidFill>
                <a:latin typeface="Calibri" panose="020F0502020204030204" pitchFamily="34" charset="0"/>
                <a:cs typeface="Calibri" panose="020F0502020204030204" pitchFamily="34" charset="0"/>
              </a:rPr>
              <a:t>their homes</a:t>
            </a:r>
            <a:endParaRPr lang="en-US"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Natural experiment</a:t>
            </a:r>
            <a:r>
              <a:rPr lang="en-US" dirty="0" smtClean="0">
                <a:solidFill>
                  <a:schemeClr val="tx1"/>
                </a:solidFill>
                <a:latin typeface="Calibri" panose="020F0502020204030204" pitchFamily="34" charset="0"/>
                <a:cs typeface="Calibri" panose="020F0502020204030204" pitchFamily="34" charset="0"/>
              </a:rPr>
              <a:t>: IVs are </a:t>
            </a:r>
            <a:r>
              <a:rPr lang="en-US" b="1" dirty="0" smtClean="0">
                <a:solidFill>
                  <a:schemeClr val="tx1"/>
                </a:solidFill>
                <a:latin typeface="Calibri" panose="020F0502020204030204" pitchFamily="34" charset="0"/>
                <a:cs typeface="Calibri" panose="020F0502020204030204" pitchFamily="34" charset="0"/>
              </a:rPr>
              <a:t>not actively manipulated </a:t>
            </a:r>
            <a:r>
              <a:rPr lang="en-US" dirty="0" smtClean="0">
                <a:solidFill>
                  <a:schemeClr val="tx1"/>
                </a:solidFill>
                <a:latin typeface="Calibri" panose="020F0502020204030204" pitchFamily="34" charset="0"/>
                <a:cs typeface="Calibri" panose="020F0502020204030204" pitchFamily="34" charset="0"/>
              </a:rPr>
              <a:t>by the researcher but the natural outcomes allow for the possibility of measuring their impact on DV </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Identifying two groups with varying degree of cell phone usage (students, working professionals, vs people in trades) and measuring their sleep patterns</a:t>
            </a:r>
          </a:p>
          <a:p>
            <a:pPr marL="1706865" lvl="3" indent="-365760">
              <a:lnSpc>
                <a:spcPct val="100000"/>
              </a:lnSpc>
              <a:spcBef>
                <a:spcPts val="0"/>
              </a:spcBef>
              <a:buClrTx/>
              <a:buSzPct val="80000"/>
              <a:buFont typeface="Courier New" panose="02070309020205020404" pitchFamily="49" charset="0"/>
              <a:buChar char="o"/>
            </a:pPr>
            <a:endParaRPr lang="cy-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2231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Experimental Design – Key concepts and terms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Control group: </a:t>
            </a:r>
            <a:r>
              <a:rPr lang="en-US" dirty="0" smtClean="0">
                <a:solidFill>
                  <a:schemeClr val="tx1"/>
                </a:solidFill>
                <a:latin typeface="Calibri" panose="020F0502020204030204" pitchFamily="34" charset="0"/>
                <a:cs typeface="Calibri" panose="020F0502020204030204" pitchFamily="34" charset="0"/>
              </a:rPr>
              <a:t>The group that has NOT been exposed to change in independent variable </a:t>
            </a: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Experiment group: </a:t>
            </a:r>
            <a:r>
              <a:rPr lang="en-US" dirty="0">
                <a:solidFill>
                  <a:schemeClr val="tx1"/>
                </a:solidFill>
                <a:latin typeface="Calibri" panose="020F0502020204030204" pitchFamily="34" charset="0"/>
                <a:cs typeface="Calibri" panose="020F0502020204030204" pitchFamily="34" charset="0"/>
              </a:rPr>
              <a:t>The group that has </a:t>
            </a:r>
            <a:r>
              <a:rPr lang="en-US" dirty="0" smtClean="0">
                <a:solidFill>
                  <a:schemeClr val="tx1"/>
                </a:solidFill>
                <a:latin typeface="Calibri" panose="020F0502020204030204" pitchFamily="34" charset="0"/>
                <a:cs typeface="Calibri" panose="020F0502020204030204" pitchFamily="34" charset="0"/>
              </a:rPr>
              <a:t>been </a:t>
            </a:r>
            <a:r>
              <a:rPr lang="en-US" dirty="0">
                <a:solidFill>
                  <a:schemeClr val="tx1"/>
                </a:solidFill>
                <a:latin typeface="Calibri" panose="020F0502020204030204" pitchFamily="34" charset="0"/>
                <a:cs typeface="Calibri" panose="020F0502020204030204" pitchFamily="34" charset="0"/>
              </a:rPr>
              <a:t>exposed to change in independent </a:t>
            </a:r>
            <a:r>
              <a:rPr lang="en-US" dirty="0" smtClean="0">
                <a:solidFill>
                  <a:schemeClr val="tx1"/>
                </a:solidFill>
                <a:latin typeface="Calibri" panose="020F0502020204030204" pitchFamily="34" charset="0"/>
                <a:cs typeface="Calibri" panose="020F0502020204030204" pitchFamily="34" charset="0"/>
              </a:rPr>
              <a:t>variable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Completely Randomized  </a:t>
            </a:r>
            <a:r>
              <a:rPr lang="en-US" dirty="0" smtClean="0">
                <a:solidFill>
                  <a:schemeClr val="tx1"/>
                </a:solidFill>
                <a:latin typeface="Calibri" panose="020F0502020204030204" pitchFamily="34" charset="0"/>
                <a:cs typeface="Calibri" panose="020F0502020204030204" pitchFamily="34" charset="0"/>
              </a:rPr>
              <a:t>vs </a:t>
            </a:r>
            <a:r>
              <a:rPr lang="en-US" b="1" dirty="0" smtClean="0">
                <a:solidFill>
                  <a:schemeClr val="tx1"/>
                </a:solidFill>
                <a:latin typeface="Calibri" panose="020F0502020204030204" pitchFamily="34" charset="0"/>
                <a:cs typeface="Calibri" panose="020F0502020204030204" pitchFamily="34" charset="0"/>
              </a:rPr>
              <a:t>Randomized Block (or stratified random) </a:t>
            </a:r>
            <a:r>
              <a:rPr lang="en-US" dirty="0" smtClean="0">
                <a:solidFill>
                  <a:schemeClr val="tx1"/>
                </a:solidFill>
                <a:latin typeface="Calibri" panose="020F0502020204030204" pitchFamily="34" charset="0"/>
                <a:cs typeface="Calibri" panose="020F0502020204030204" pitchFamily="34" charset="0"/>
              </a:rPr>
              <a:t>design</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Completely randomized: every subject is assigned to a treatment group at random. E.g. with cell phone usage low / high, each subject is assigned to one of the groups randomly</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Randomized block: first subjects are grouped by, for example, age and then in the group they are randomly assigned between low/high cell phone usage</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Quasi-Experiment </a:t>
            </a:r>
            <a:r>
              <a:rPr lang="en-US" dirty="0" smtClean="0">
                <a:solidFill>
                  <a:schemeClr val="tx1"/>
                </a:solidFill>
                <a:latin typeface="Calibri" panose="020F0502020204030204" pitchFamily="34" charset="0"/>
                <a:cs typeface="Calibri" panose="020F0502020204030204" pitchFamily="34" charset="0"/>
              </a:rPr>
              <a:t>design</a:t>
            </a:r>
            <a:r>
              <a:rPr lang="en-US" dirty="0">
                <a:solidFill>
                  <a:schemeClr val="tx1"/>
                </a:solidFill>
                <a:latin typeface="Calibri" panose="020F0502020204030204" pitchFamily="34" charset="0"/>
                <a:cs typeface="Calibri" panose="020F0502020204030204" pitchFamily="34" charset="0"/>
              </a:rPr>
              <a:t>: subjects are assigned to groups based on non-random </a:t>
            </a:r>
            <a:r>
              <a:rPr lang="en-US" dirty="0" smtClean="0">
                <a:solidFill>
                  <a:schemeClr val="tx1"/>
                </a:solidFill>
                <a:latin typeface="Calibri" panose="020F0502020204030204" pitchFamily="34" charset="0"/>
                <a:cs typeface="Calibri" panose="020F0502020204030204" pitchFamily="34" charset="0"/>
              </a:rPr>
              <a:t>criteria</a:t>
            </a:r>
          </a:p>
        </p:txBody>
      </p:sp>
    </p:spTree>
    <p:extLst>
      <p:ext uri="{BB962C8B-B14F-4D97-AF65-F5344CB8AC3E}">
        <p14:creationId xmlns:p14="http://schemas.microsoft.com/office/powerpoint/2010/main" val="303604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Experimental Design – Key concepts and terms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Between-subjects</a:t>
            </a:r>
            <a:r>
              <a:rPr lang="en-US" dirty="0" smtClean="0">
                <a:solidFill>
                  <a:schemeClr val="tx1"/>
                </a:solidFill>
                <a:latin typeface="Calibri" panose="020F0502020204030204" pitchFamily="34" charset="0"/>
                <a:cs typeface="Calibri" panose="020F0502020204030204" pitchFamily="34" charset="0"/>
              </a:rPr>
              <a:t> vs </a:t>
            </a:r>
            <a:r>
              <a:rPr lang="en-US" b="1" dirty="0" smtClean="0">
                <a:solidFill>
                  <a:schemeClr val="tx1"/>
                </a:solidFill>
                <a:latin typeface="Calibri" panose="020F0502020204030204" pitchFamily="34" charset="0"/>
                <a:cs typeface="Calibri" panose="020F0502020204030204" pitchFamily="34" charset="0"/>
              </a:rPr>
              <a:t>Within-subjects</a:t>
            </a:r>
            <a:r>
              <a:rPr lang="en-US" dirty="0" smtClean="0">
                <a:solidFill>
                  <a:schemeClr val="tx1"/>
                </a:solidFill>
                <a:latin typeface="Calibri" panose="020F0502020204030204" pitchFamily="34" charset="0"/>
                <a:cs typeface="Calibri" panose="020F0502020204030204" pitchFamily="34" charset="0"/>
              </a:rPr>
              <a:t> (</a:t>
            </a:r>
            <a:r>
              <a:rPr lang="en-US" b="1" dirty="0" smtClean="0">
                <a:solidFill>
                  <a:schemeClr val="tx1"/>
                </a:solidFill>
                <a:latin typeface="Calibri" panose="020F0502020204030204" pitchFamily="34" charset="0"/>
                <a:cs typeface="Calibri" panose="020F0502020204030204" pitchFamily="34" charset="0"/>
              </a:rPr>
              <a:t>or repeated measure</a:t>
            </a:r>
            <a:r>
              <a:rPr lang="en-US" dirty="0" smtClean="0">
                <a:solidFill>
                  <a:schemeClr val="tx1"/>
                </a:solidFill>
                <a:latin typeface="Calibri" panose="020F0502020204030204" pitchFamily="34" charset="0"/>
                <a:cs typeface="Calibri" panose="020F0502020204030204" pitchFamily="34" charset="0"/>
              </a:rPr>
              <a:t>) design</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Between-subjects: each subject receives ONLY 1 of the possible treatments, i.e., either low or high cell phone usage</a:t>
            </a: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Within-subjects: each subject, sequentially, receives ALL possible treatments and their response to each treatment is measured</a:t>
            </a: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Pretest</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Measurement of the dependent variable </a:t>
            </a:r>
            <a:r>
              <a:rPr lang="en-US" b="1" dirty="0" smtClean="0">
                <a:solidFill>
                  <a:schemeClr val="tx1"/>
                </a:solidFill>
                <a:latin typeface="Calibri" panose="020F0502020204030204" pitchFamily="34" charset="0"/>
                <a:cs typeface="Calibri" panose="020F0502020204030204" pitchFamily="34" charset="0"/>
              </a:rPr>
              <a:t>prior </a:t>
            </a:r>
            <a:r>
              <a:rPr lang="en-US" b="1" dirty="0">
                <a:solidFill>
                  <a:schemeClr val="tx1"/>
                </a:solidFill>
                <a:latin typeface="Calibri" panose="020F0502020204030204" pitchFamily="34" charset="0"/>
                <a:cs typeface="Calibri" panose="020F0502020204030204" pitchFamily="34" charset="0"/>
              </a:rPr>
              <a:t>to changing </a:t>
            </a:r>
            <a:r>
              <a:rPr lang="en-US" dirty="0">
                <a:solidFill>
                  <a:schemeClr val="tx1"/>
                </a:solidFill>
                <a:latin typeface="Calibri" panose="020F0502020204030204" pitchFamily="34" charset="0"/>
                <a:cs typeface="Calibri" panose="020F0502020204030204" pitchFamily="34" charset="0"/>
              </a:rPr>
              <a:t>the independent variable</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Posttest</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Measuring the dependent variable </a:t>
            </a:r>
            <a:r>
              <a:rPr lang="en-US" b="1" dirty="0">
                <a:solidFill>
                  <a:schemeClr val="tx1"/>
                </a:solidFill>
                <a:latin typeface="Calibri" panose="020F0502020204030204" pitchFamily="34" charset="0"/>
                <a:cs typeface="Calibri" panose="020F0502020204030204" pitchFamily="34" charset="0"/>
              </a:rPr>
              <a:t>after changing </a:t>
            </a:r>
            <a:r>
              <a:rPr lang="en-US" dirty="0">
                <a:solidFill>
                  <a:schemeClr val="tx1"/>
                </a:solidFill>
                <a:latin typeface="Calibri" panose="020F0502020204030204" pitchFamily="34" charset="0"/>
                <a:cs typeface="Calibri" panose="020F0502020204030204" pitchFamily="34" charset="0"/>
              </a:rPr>
              <a:t>the independent variable</a:t>
            </a:r>
          </a:p>
          <a:p>
            <a:pPr marL="914400" lvl="1" indent="-365760">
              <a:lnSpc>
                <a:spcPct val="100000"/>
              </a:lnSpc>
              <a:spcBef>
                <a:spcPts val="0"/>
              </a:spcBef>
              <a:spcAft>
                <a:spcPts val="0"/>
              </a:spcAft>
              <a:buClrTx/>
              <a:buSzPct val="100000"/>
              <a:buFont typeface="Arial" panose="020B0604020202020204" pitchFamily="34" charset="0"/>
              <a:buChar char="•"/>
            </a:pPr>
            <a:endParaRPr lang="cy-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6392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Experimental Design – the process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Step 0: </a:t>
            </a:r>
            <a:r>
              <a:rPr lang="en-US" dirty="0" smtClean="0">
                <a:solidFill>
                  <a:schemeClr val="tx1"/>
                </a:solidFill>
                <a:latin typeface="Calibri" panose="020F0502020204030204" pitchFamily="34" charset="0"/>
                <a:cs typeface="Calibri" panose="020F0502020204030204" pitchFamily="34" charset="0"/>
              </a:rPr>
              <a:t>Identify specific research question(s)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the number of minutes a person uses their phone before sleep affects the number of hours they sleep</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Step 1: </a:t>
            </a:r>
            <a:r>
              <a:rPr lang="en-US" dirty="0" smtClean="0">
                <a:solidFill>
                  <a:schemeClr val="tx1"/>
                </a:solidFill>
                <a:latin typeface="Calibri" panose="020F0502020204030204" pitchFamily="34" charset="0"/>
                <a:cs typeface="Calibri" panose="020F0502020204030204" pitchFamily="34" charset="0"/>
              </a:rPr>
              <a:t>Define your variables</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DV</a:t>
            </a:r>
            <a:r>
              <a:rPr lang="en-US" sz="1800" dirty="0">
                <a:solidFill>
                  <a:schemeClr val="tx1"/>
                </a:solidFill>
                <a:latin typeface="Calibri" panose="020F0502020204030204" pitchFamily="34" charset="0"/>
                <a:cs typeface="Calibri" panose="020F0502020204030204" pitchFamily="34" charset="0"/>
              </a:rPr>
              <a:t>: hours of </a:t>
            </a:r>
            <a:r>
              <a:rPr lang="en-US" sz="1800" dirty="0" smtClean="0">
                <a:solidFill>
                  <a:schemeClr val="tx1"/>
                </a:solidFill>
                <a:latin typeface="Calibri" panose="020F0502020204030204" pitchFamily="34" charset="0"/>
                <a:cs typeface="Calibri" panose="020F0502020204030204" pitchFamily="34" charset="0"/>
              </a:rPr>
              <a:t>sleep </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IVs: </a:t>
            </a:r>
            <a:r>
              <a:rPr lang="en-US" sz="1800" dirty="0">
                <a:solidFill>
                  <a:schemeClr val="tx1"/>
                </a:solidFill>
                <a:latin typeface="Calibri" panose="020F0502020204030204" pitchFamily="34" charset="0"/>
                <a:cs typeface="Calibri" panose="020F0502020204030204" pitchFamily="34" charset="0"/>
              </a:rPr>
              <a:t>cell phone usage (in minutes) before bed </a:t>
            </a:r>
            <a:r>
              <a:rPr lang="en-US" sz="1800" dirty="0" smtClean="0">
                <a:solidFill>
                  <a:schemeClr val="tx1"/>
                </a:solidFill>
                <a:latin typeface="Calibri" panose="020F0502020204030204" pitchFamily="34" charset="0"/>
                <a:cs typeface="Calibri" panose="020F0502020204030204" pitchFamily="34" charset="0"/>
              </a:rPr>
              <a:t>time </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EVs</a:t>
            </a:r>
            <a:r>
              <a:rPr lang="en-US" sz="1800" dirty="0">
                <a:solidFill>
                  <a:schemeClr val="tx1"/>
                </a:solidFill>
                <a:latin typeface="Calibri" panose="020F0502020204030204" pitchFamily="34" charset="0"/>
                <a:cs typeface="Calibri" panose="020F0502020204030204" pitchFamily="34" charset="0"/>
              </a:rPr>
              <a:t>: room temperature, firmness of mattress, natural variations in sleep patterns, etc. </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Step </a:t>
            </a:r>
            <a:r>
              <a:rPr lang="en-US" b="1" dirty="0" smtClean="0">
                <a:solidFill>
                  <a:schemeClr val="tx1"/>
                </a:solidFill>
                <a:latin typeface="Calibri" panose="020F0502020204030204" pitchFamily="34" charset="0"/>
                <a:cs typeface="Calibri" panose="020F0502020204030204" pitchFamily="34" charset="0"/>
              </a:rPr>
              <a:t>2: List your hypothesis</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H0: Phone </a:t>
            </a:r>
            <a:r>
              <a:rPr lang="en-US" sz="1800" dirty="0">
                <a:solidFill>
                  <a:schemeClr val="tx1"/>
                </a:solidFill>
                <a:latin typeface="Calibri" panose="020F0502020204030204" pitchFamily="34" charset="0"/>
                <a:cs typeface="Calibri" panose="020F0502020204030204" pitchFamily="34" charset="0"/>
              </a:rPr>
              <a:t>use before sleep does not </a:t>
            </a:r>
            <a:r>
              <a:rPr lang="en-US" sz="1800" dirty="0" smtClean="0">
                <a:solidFill>
                  <a:schemeClr val="tx1"/>
                </a:solidFill>
                <a:latin typeface="Calibri" panose="020F0502020204030204" pitchFamily="34" charset="0"/>
                <a:cs typeface="Calibri" panose="020F0502020204030204" pitchFamily="34" charset="0"/>
              </a:rPr>
              <a:t>affect the </a:t>
            </a:r>
            <a:r>
              <a:rPr lang="en-US" sz="1800" dirty="0">
                <a:solidFill>
                  <a:schemeClr val="tx1"/>
                </a:solidFill>
                <a:latin typeface="Calibri" panose="020F0502020204030204" pitchFamily="34" charset="0"/>
                <a:cs typeface="Calibri" panose="020F0502020204030204" pitchFamily="34" charset="0"/>
              </a:rPr>
              <a:t>amount of sleep a person gets</a:t>
            </a:r>
          </a:p>
          <a:p>
            <a:pPr marL="1706865" lvl="3" indent="-365760">
              <a:lnSpc>
                <a:spcPct val="100000"/>
              </a:lnSpc>
              <a:spcBef>
                <a:spcPts val="0"/>
              </a:spcBef>
              <a:buClrTx/>
              <a:buSzPct val="80000"/>
              <a:buFont typeface="Courier New" panose="02070309020205020404" pitchFamily="49" charset="0"/>
              <a:buChar char="o"/>
            </a:pPr>
            <a:r>
              <a:rPr lang="en-US" sz="1800" dirty="0" err="1" smtClean="0">
                <a:solidFill>
                  <a:schemeClr val="tx1"/>
                </a:solidFill>
                <a:latin typeface="Calibri" panose="020F0502020204030204" pitchFamily="34" charset="0"/>
                <a:cs typeface="Calibri" panose="020F0502020204030204" pitchFamily="34" charset="0"/>
              </a:rPr>
              <a:t>H1</a:t>
            </a:r>
            <a:r>
              <a:rPr lang="en-US" sz="1800" dirty="0" smtClean="0">
                <a:solidFill>
                  <a:schemeClr val="tx1"/>
                </a:solidFill>
                <a:latin typeface="Calibri" panose="020F0502020204030204" pitchFamily="34" charset="0"/>
                <a:cs typeface="Calibri" panose="020F0502020204030204" pitchFamily="34" charset="0"/>
              </a:rPr>
              <a:t>: </a:t>
            </a:r>
            <a:r>
              <a:rPr lang="en-US" sz="1800" b="1" dirty="0" smtClean="0">
                <a:solidFill>
                  <a:schemeClr val="tx1"/>
                </a:solidFill>
                <a:latin typeface="Calibri" panose="020F0502020204030204" pitchFamily="34" charset="0"/>
                <a:cs typeface="Calibri" panose="020F0502020204030204" pitchFamily="34" charset="0"/>
              </a:rPr>
              <a:t>Increasing</a:t>
            </a:r>
            <a:r>
              <a:rPr lang="en-US" sz="1800" dirty="0" smtClean="0">
                <a:solidFill>
                  <a:schemeClr val="tx1"/>
                </a:solidFill>
                <a:latin typeface="Calibri" panose="020F0502020204030204" pitchFamily="34" charset="0"/>
                <a:cs typeface="Calibri" panose="020F0502020204030204" pitchFamily="34" charset="0"/>
              </a:rPr>
              <a:t> </a:t>
            </a:r>
            <a:r>
              <a:rPr lang="en-US" sz="1800" dirty="0">
                <a:solidFill>
                  <a:schemeClr val="tx1"/>
                </a:solidFill>
                <a:latin typeface="Calibri" panose="020F0502020204030204" pitchFamily="34" charset="0"/>
                <a:cs typeface="Calibri" panose="020F0502020204030204" pitchFamily="34" charset="0"/>
              </a:rPr>
              <a:t>phone use before sleep leads to a </a:t>
            </a:r>
            <a:r>
              <a:rPr lang="en-US" sz="1800" b="1" dirty="0">
                <a:solidFill>
                  <a:schemeClr val="tx1"/>
                </a:solidFill>
                <a:latin typeface="Calibri" panose="020F0502020204030204" pitchFamily="34" charset="0"/>
                <a:cs typeface="Calibri" panose="020F0502020204030204" pitchFamily="34" charset="0"/>
              </a:rPr>
              <a:t>decrease</a:t>
            </a:r>
            <a:r>
              <a:rPr lang="en-US" sz="1800" dirty="0">
                <a:solidFill>
                  <a:schemeClr val="tx1"/>
                </a:solidFill>
                <a:latin typeface="Calibri" panose="020F0502020204030204" pitchFamily="34" charset="0"/>
                <a:cs typeface="Calibri" panose="020F0502020204030204" pitchFamily="34" charset="0"/>
              </a:rPr>
              <a:t> in sleep</a:t>
            </a:r>
          </a:p>
        </p:txBody>
      </p:sp>
    </p:spTree>
    <p:extLst>
      <p:ext uri="{BB962C8B-B14F-4D97-AF65-F5344CB8AC3E}">
        <p14:creationId xmlns:p14="http://schemas.microsoft.com/office/powerpoint/2010/main" val="3770379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TotalTime>
  <Words>3221</Words>
  <Application>Microsoft Office PowerPoint</Application>
  <PresentationFormat>Widescreen</PresentationFormat>
  <Paragraphs>358</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Courier New</vt:lpstr>
      <vt:lpstr>EB Garamond</vt:lpstr>
      <vt:lpstr>Roboto</vt:lpstr>
      <vt:lpstr>Wingdings</vt:lpstr>
      <vt:lpstr>Retrospect</vt:lpstr>
      <vt:lpstr>MBAN 6400  S4 – Experimental Design   Hemant Sangwan</vt:lpstr>
      <vt:lpstr>Agenda – Experimental Design </vt:lpstr>
      <vt:lpstr>Experiment</vt:lpstr>
      <vt:lpstr>Experiment</vt:lpstr>
      <vt:lpstr>Experimental Design </vt:lpstr>
      <vt:lpstr>Type of Experiments and Experimental Design </vt:lpstr>
      <vt:lpstr>Experimental Design – Key concepts and terms</vt:lpstr>
      <vt:lpstr>Experimental Design – Key concepts and terms</vt:lpstr>
      <vt:lpstr>Experimental Design – the process  </vt:lpstr>
      <vt:lpstr>Experimental Design – the process  </vt:lpstr>
      <vt:lpstr>Experimental Design – the process  </vt:lpstr>
      <vt:lpstr>Experimental Design – the process  </vt:lpstr>
      <vt:lpstr>Experimental Design when manipulating two or more IVs (Factorial design) </vt:lpstr>
      <vt:lpstr>Example – Factorial Design </vt:lpstr>
      <vt:lpstr>Example – Factorial Design</vt:lpstr>
      <vt:lpstr>Main and Interaction effects in factorial design </vt:lpstr>
      <vt:lpstr>Example – Main and Interaction effects</vt:lpstr>
      <vt:lpstr>Example – Main and Interaction effects</vt:lpstr>
      <vt:lpstr>Example – Main and Interaction effects</vt:lpstr>
      <vt:lpstr>Example – Main and Interaction effects</vt:lpstr>
      <vt:lpstr>Advantages and Limitations of Factorial design</vt:lpstr>
      <vt:lpstr>Advantages and Limitations of Factorial design</vt:lpstr>
      <vt:lpstr>Questions – Factorial design</vt:lpstr>
      <vt:lpstr>Modeling Interaction effects</vt:lpstr>
      <vt:lpstr>Modeling Interaction effects</vt:lpstr>
      <vt:lpstr>Modeling Interaction effects (when both IV and moderating variable are categorical) </vt:lpstr>
      <vt:lpstr>Modeling Interaction effects (when both IV and moderating variable are categorical) </vt:lpstr>
      <vt:lpstr>Modeling Interaction effects (when IV is continuous but moderating variable is categorical) </vt:lpstr>
      <vt:lpstr>Modeling Interaction effects (when IV is categorical but moderating variable is continuous) </vt:lpstr>
      <vt:lpstr>Modeling Interaction effects (when both IV and moderating variable are continuous) </vt:lpstr>
      <vt:lpstr>Summary – Modeling Interaction effects </vt:lpstr>
      <vt:lpstr>Interaction effects and scaling</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Hemant Sangwan</cp:lastModifiedBy>
  <cp:revision>208</cp:revision>
  <dcterms:created xsi:type="dcterms:W3CDTF">2021-08-05T09:50:20Z</dcterms:created>
  <dcterms:modified xsi:type="dcterms:W3CDTF">2021-11-30T18:43:17Z</dcterms:modified>
</cp:coreProperties>
</file>