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9" r:id="rId5"/>
    <p:sldId id="260" r:id="rId6"/>
    <p:sldId id="261" r:id="rId7"/>
    <p:sldId id="270" r:id="rId8"/>
    <p:sldId id="272" r:id="rId9"/>
    <p:sldId id="262" r:id="rId10"/>
    <p:sldId id="271" r:id="rId11"/>
    <p:sldId id="26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05B7-4C12-45B7-8630-4807B88CCFA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81B6-1389-4AA2-83B0-B676B7F2B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9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6ea84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6ea84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9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5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4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1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6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5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8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4DBF81-E95E-4A76-A47C-EA481D1C807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6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4DBF81-E95E-4A76-A47C-EA481D1C807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9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_downloads/9ee215ff15fde24bf01791d719084950/Anaconda-Starter-Guide.pdf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tanford.edu/~hastie/ElemStatLearn/printings/ESLII_print12_toc.pdf" TargetMode="External"/><Relationship Id="rId5" Type="http://schemas.openxmlformats.org/officeDocument/2006/relationships/hyperlink" Target="http://web.stanford.edu/~hastie/ElemStatLearn/" TargetMode="External"/><Relationship Id="rId4" Type="http://schemas.openxmlformats.org/officeDocument/2006/relationships/hyperlink" Target="https://docs.anaconda.com/anaconda/user-guide/faq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68188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Multivariate Methods for Analytics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MBAN 6400</a:t>
            </a:r>
            <a:r>
              <a:rPr lang="en-US" sz="24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spc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Hemant Sangwan</a:t>
            </a:r>
            <a:endParaRPr lang="en-US" sz="2800" spc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Materials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81" y="1737360"/>
            <a:ext cx="9133630" cy="4023360"/>
          </a:xfrm>
        </p:spPr>
        <p:txBody>
          <a:bodyPr>
            <a:noAutofit/>
          </a:bodyPr>
          <a:lstStyle/>
          <a:p>
            <a:pPr marL="62179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Prerequisite: Knowledge of 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algebra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undergraduate level</a:t>
            </a:r>
          </a:p>
          <a:p>
            <a:pPr marL="62179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179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Slides and supporting materials (e.g., cases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articles, videos,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etc.) to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posted on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Canvas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179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Laptop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Python/R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installed!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Installation link. Retrieved from 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https://www.anaconda.com/products/individual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Anaconda Distribution Starter Guide. Retrieved from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https://docs.anaconda.com/_downloads/9ee215ff15fde24bf01791d719084950/Anaconda-Starter-Guide.pdf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anaconda. FAQs. Retrieved from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https://docs.anaconda.com/anaconda/user-guide/faq/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179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Applied Multivariate Statistical Analysis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6</a:t>
            </a:r>
            <a:r>
              <a:rPr lang="en-US" sz="16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Edition. Johnson and Wichern. Pearson. ISBN: 9780134995397 </a:t>
            </a: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179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 of Statistical Learnings.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Trevor Hastie, Robert Tibshirani, Jerome Friedman. ISBN: 978-0-387-84857-0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 Edition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Springer. A legal copy of the book is available for free download at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http://web.stanford.edu/~</a:t>
            </a:r>
            <a:r>
              <a:rPr lang="en-US" sz="16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hastie/ElemStatLearn/</a:t>
            </a:r>
            <a:endParaRPr lang="en-US" sz="1600" u="sng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(Second Edition): </a:t>
            </a:r>
            <a:r>
              <a:rPr lang="en-US" sz="16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https://web.stanford.edu/~hastie/ElemStatLearn/printings/ESLII_print12_toc.pdf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179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179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2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you should care about this course?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course is built in such a way to provide you with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hands-on experience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data and marketing analytics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will get an opportunity to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troubleshoot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comprehensive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multivariate analytical modeling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real world brands 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add the project to your portfolio of work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your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profile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improve your skills in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teamwork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2688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Skills you will need in the job market </a:t>
            </a:r>
            <a:r>
              <a:rPr lang="en-US" sz="20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(may not be correlated with grades)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5993"/>
            <a:ext cx="7624306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Presentation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and communication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Financial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literacy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Community involvement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Skills in making informed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decisions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Business and Social skills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Professionalism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Roboto Slab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Remember: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Roboto Slab"/>
            </a:endParaRP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Small things matter and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can have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big impact on your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careers, e.g., respect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for others time, working as a team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How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do you want to position yourself?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Always on time, no unnecessary excuses, flexible and adaptable when working in a team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OR Never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Slab"/>
              </a:rPr>
              <a:t>on time, free rider, always take it easy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1586" y="1911927"/>
            <a:ext cx="2979037" cy="29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      </a:t>
            </a:r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Hemant Sangwan </a:t>
            </a:r>
            <a:endParaRPr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916800" y="1675107"/>
            <a:ext cx="7859600" cy="45594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Full-time professor of Marketing, Seneca College, Toronto</a:t>
            </a:r>
          </a:p>
          <a:p>
            <a:pPr lvl="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Sessional lecturer for courses in data science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machine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learning,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marketing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analytics, and marketing research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Master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in Business Analytics program (MBAN), Schulich School of Business, York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University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Schulich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Executive Education Centre (SEEC) </a:t>
            </a: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School of Continuing Studies (SCS), York University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Rotman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School of Management, University of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Toronto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Font typeface="Courier New" panose="02070309020205020404" pitchFamily="49" charset="0"/>
              <a:buChar char="o"/>
            </a:pP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lvl="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12+ years of industry experience in management consulting, data science &amp; analytics, marketing research, economic consulting &amp; forecasting</a:t>
            </a:r>
          </a:p>
          <a:p>
            <a:pPr lvl="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lvl="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Independent Consultant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(since 2019) and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Expert advisor to a B2B startup in AI/Blockchain with focus on financial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services (2020-21)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lvl="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lvl="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Previous employment: Boston Consulting Group, GfK Canada,  IHS Markit</a:t>
            </a: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3782" y="1764145"/>
            <a:ext cx="2447636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969817" y="4004100"/>
            <a:ext cx="3131128" cy="1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9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PhD in Management </a:t>
            </a:r>
          </a:p>
          <a:p>
            <a:pPr marL="152396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       (</a:t>
            </a: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University of Toronto) </a:t>
            </a:r>
          </a:p>
          <a:p>
            <a:pPr marL="609585" marR="0" lvl="0" indent="-457189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609585" marR="0" lvl="0" indent="-457189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MS in Quantitative Economics </a:t>
            </a:r>
            <a:r>
              <a:rPr kumimoji="0" lang="e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(</a:t>
            </a: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Indian Statistical Institute)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933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little more about me…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023360"/>
          </a:xfrm>
        </p:spPr>
        <p:txBody>
          <a:bodyPr>
            <a:noAutofit/>
          </a:bodyPr>
          <a:lstStyle/>
          <a:p>
            <a:pPr marL="914400" lvl="1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engage in a lively discussion on </a:t>
            </a:r>
          </a:p>
          <a:p>
            <a:pPr marL="1097280" lvl="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Setting up independent business – how/resources needed/key considerations</a:t>
            </a:r>
          </a:p>
          <a:p>
            <a:pPr marL="1097280" lvl="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 (and opportunities) of independent business/consulting</a:t>
            </a:r>
          </a:p>
          <a:p>
            <a:pPr marL="1097280" lvl="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and analytics in public policy</a:t>
            </a:r>
          </a:p>
          <a:p>
            <a:pPr marL="1097280" lvl="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literacy</a:t>
            </a:r>
          </a:p>
          <a:p>
            <a:pPr marL="548640" lvl="1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1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 fact 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endParaRPr lang="en-US" alt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types of courses I teach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023360"/>
          </a:xfrm>
        </p:spPr>
        <p:txBody>
          <a:bodyPr>
            <a:noAutofit/>
          </a:bodyPr>
          <a:lstStyle/>
          <a:p>
            <a:pPr marL="914400" lvl="1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Marketing Fundamentals, Marketing Strategy, Marketing Research, Big Data and Marketing Analytics, Digital and Social Media Marketing</a:t>
            </a:r>
          </a:p>
          <a:p>
            <a:pPr marL="914400" lvl="1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914400" lvl="1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Multivariate Analytics, Analytics Capstone Project, Management Information System, Statistics</a:t>
            </a:r>
          </a:p>
          <a:p>
            <a:pPr marL="914400" lvl="1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914400" lvl="1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Case Presentation</a:t>
            </a:r>
            <a:endParaRPr lang="en-US" alt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1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Learning 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Outcomes (what this course is about)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023360"/>
          </a:xfrm>
        </p:spPr>
        <p:txBody>
          <a:bodyPr>
            <a:noAutofit/>
          </a:bodyPr>
          <a:lstStyle/>
          <a:p>
            <a:pPr marL="914400" lvl="1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topics include an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 of multivariate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methods, partialling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statistical control, nominal and ordinal independent variables,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experimental design, interaction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 and multi-group analyses, curvilinear and piecewise linear effects, discriminant and log-linear analysis, cluster analyses, multivariate regression,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 analysis –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explanatory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confirmatory, ethics and privacy issues in multivariate analytics. </a:t>
            </a:r>
          </a:p>
          <a:p>
            <a:pPr marL="914400" lvl="1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level patterns in the data and prepare data for subsequent analysis</a:t>
            </a:r>
          </a:p>
          <a:p>
            <a:pPr marL="1280160" lvl="3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strengths, limitations, and challenges of multivariate analytics</a:t>
            </a:r>
          </a:p>
          <a:p>
            <a:pPr marL="1280160" lvl="3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specific method(s) to solve real world business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problems (selecting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most appropriate method for a given data) </a:t>
            </a:r>
          </a:p>
          <a:p>
            <a:pPr marL="1280160" lvl="3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 results from multivariate analysis. (data translation and story building, not just reading computer output!)</a:t>
            </a:r>
          </a:p>
          <a:p>
            <a:pPr marL="914400" lvl="1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the successful completion of this course…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023360"/>
          </a:xfrm>
        </p:spPr>
        <p:txBody>
          <a:bodyPr>
            <a:noAutofit/>
          </a:bodyPr>
          <a:lstStyle/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…you should be able to 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endParaRPr lang="en-US" sz="2400" spc="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Help clients (or stakeholders) in framing and structuring multivariate analytics problems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Apply rigorous modeling to identify possible solutions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Track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and measure performance of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multivariate analytics models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Select the most appropriate plan of action for clients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Present solutions in form of a business presentation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None/>
            </a:pP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None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Advise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clients on their marketing initiatives using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analytics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and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data driven approach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607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Structure (high level)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023360"/>
          </a:xfrm>
        </p:spPr>
        <p:txBody>
          <a:bodyPr>
            <a:noAutofit/>
          </a:bodyPr>
          <a:lstStyle/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course will be a combination of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thinking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, reading, analyzing, and solving marketing science and analytics challenges </a:t>
            </a:r>
          </a:p>
          <a:p>
            <a:pPr marL="1630352" lvl="5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conceptual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discussion</a:t>
            </a:r>
          </a:p>
          <a:p>
            <a:pPr marL="1630352" lvl="5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applications of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marketing analytics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framework </a:t>
            </a:r>
          </a:p>
          <a:p>
            <a:pPr marL="1630352" lvl="5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cases and specific readings </a:t>
            </a:r>
          </a:p>
          <a:p>
            <a:pPr marL="1630352" lvl="5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2-way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participation!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expected to be prepared for each class by completing assigned readings, chapter from the textbook, and by actively participating in class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None/>
            </a:pP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6292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Logistics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023360"/>
          </a:xfrm>
        </p:spPr>
        <p:txBody>
          <a:bodyPr>
            <a:noAutofit/>
          </a:bodyPr>
          <a:lstStyle/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will run via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Canvas.  All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materials, communications, assignments, etc. will be posted on Quercus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deliverables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(e.g., assignments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project, etc.) need to be submitted on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Canvas,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i.e., no paper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submission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sending emails to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me,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state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code (e.g.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MBN6400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the subject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6092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Scheme </a:t>
            </a:r>
          </a:p>
        </p:txBody>
      </p:sp>
      <p:graphicFrame>
        <p:nvGraphicFramePr>
          <p:cNvPr id="4" name="Google Shape;112;p20"/>
          <p:cNvGraphicFramePr/>
          <p:nvPr>
            <p:extLst>
              <p:ext uri="{D42A27DB-BD31-4B8C-83A1-F6EECF244321}">
                <p14:modId xmlns:p14="http://schemas.microsoft.com/office/powerpoint/2010/main" val="3046402449"/>
              </p:ext>
            </p:extLst>
          </p:nvPr>
        </p:nvGraphicFramePr>
        <p:xfrm>
          <a:off x="1793966" y="1737360"/>
          <a:ext cx="8116389" cy="45928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3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4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2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Work</a:t>
                      </a:r>
                      <a:endParaRPr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Number</a:t>
                      </a:r>
                      <a:endParaRPr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Weight</a:t>
                      </a:r>
                      <a:endParaRPr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Due date</a:t>
                      </a:r>
                      <a:endParaRPr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43">
                <a:tc>
                  <a:txBody>
                    <a:bodyPr/>
                    <a:lstStyle/>
                    <a:p>
                      <a:pPr marL="5715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Individual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543558"/>
                  </a:ext>
                </a:extLst>
              </a:tr>
              <a:tr h="623117">
                <a:tc>
                  <a:txBody>
                    <a:bodyPr/>
                    <a:lstStyle/>
                    <a:p>
                      <a:pPr marL="5715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DataCamp modules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Ongoing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(must be completed by w/o April 4</a:t>
                      </a:r>
                      <a:r>
                        <a:rPr lang="en-US" sz="14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243">
                <a:tc>
                  <a:txBody>
                    <a:bodyPr/>
                    <a:lstStyle/>
                    <a:p>
                      <a:pPr marL="5715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 Test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21% + 29%  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50%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w/o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 14</a:t>
                      </a:r>
                      <a:r>
                        <a:rPr lang="en-US" sz="14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w/o March 21</a:t>
                      </a:r>
                      <a:r>
                        <a:rPr lang="en-US" sz="14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243">
                <a:tc>
                  <a:txBody>
                    <a:bodyPr/>
                    <a:lstStyle/>
                    <a:p>
                      <a:pPr marL="5715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056515"/>
                  </a:ext>
                </a:extLst>
              </a:tr>
              <a:tr h="623117">
                <a:tc>
                  <a:txBody>
                    <a:bodyPr/>
                    <a:lstStyle/>
                    <a:p>
                      <a:pPr marL="5715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 project – 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marL="5715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(problem framing, preliminary analysis)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w/o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Jan 31</a:t>
                      </a:r>
                      <a:r>
                        <a:rPr lang="en-US" sz="14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243">
                <a:tc>
                  <a:txBody>
                    <a:bodyPr/>
                    <a:lstStyle/>
                    <a:p>
                      <a:pPr marL="5715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 project – B 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715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modeling + final report)</a:t>
                      </a: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w/o March 29</a:t>
                      </a:r>
                      <a:r>
                        <a:rPr lang="en-US" sz="14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243">
                <a:tc>
                  <a:txBody>
                    <a:bodyPr/>
                    <a:lstStyle/>
                    <a:p>
                      <a:pPr marL="5715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 project – Presentation </a:t>
                      </a: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w/o March 29</a:t>
                      </a:r>
                      <a:r>
                        <a:rPr lang="en-US" sz="14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243">
                <a:tc>
                  <a:txBody>
                    <a:bodyPr/>
                    <a:lstStyle/>
                    <a:p>
                      <a:pPr marL="5715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 – Article / topic discussion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Ongoing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12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2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985</Words>
  <Application>Microsoft Office PowerPoint</Application>
  <PresentationFormat>Widescreen</PresentationFormat>
  <Paragraphs>132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EB Garamond</vt:lpstr>
      <vt:lpstr>Roboto Slab</vt:lpstr>
      <vt:lpstr>Times New Roman</vt:lpstr>
      <vt:lpstr>Retrospect</vt:lpstr>
      <vt:lpstr>Multivariate Methods for Analytics  MBAN 6400  Hemant Sangwan</vt:lpstr>
      <vt:lpstr>       Hemant Sangwan </vt:lpstr>
      <vt:lpstr>A little more about me…</vt:lpstr>
      <vt:lpstr>The types of courses I teach</vt:lpstr>
      <vt:lpstr>Course Learning Outcomes (what this course is about)</vt:lpstr>
      <vt:lpstr>At the successful completion of this course…</vt:lpstr>
      <vt:lpstr>Course Structure (high level) </vt:lpstr>
      <vt:lpstr>Course Logistics</vt:lpstr>
      <vt:lpstr>Evaluation Scheme </vt:lpstr>
      <vt:lpstr>Course Materials</vt:lpstr>
      <vt:lpstr>Why you should care about this course? </vt:lpstr>
      <vt:lpstr>Skills you will need in the job market (may not be correlated with grades)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Science  MMI 1030  Hemant Sangwan</dc:title>
  <dc:creator>Hemant Sangwan</dc:creator>
  <cp:lastModifiedBy>Hemant Sangwan</cp:lastModifiedBy>
  <cp:revision>45</cp:revision>
  <dcterms:created xsi:type="dcterms:W3CDTF">2021-08-05T09:50:20Z</dcterms:created>
  <dcterms:modified xsi:type="dcterms:W3CDTF">2021-12-22T14:12:00Z</dcterms:modified>
</cp:coreProperties>
</file>