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7" r:id="rId2"/>
    <p:sldId id="264" r:id="rId3"/>
    <p:sldId id="331" r:id="rId4"/>
    <p:sldId id="332" r:id="rId5"/>
    <p:sldId id="360" r:id="rId6"/>
    <p:sldId id="361" r:id="rId7"/>
    <p:sldId id="36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63" r:id="rId27"/>
    <p:sldId id="280" r:id="rId28"/>
    <p:sldId id="267" r:id="rId29"/>
    <p:sldId id="330" r:id="rId30"/>
    <p:sldId id="329" r:id="rId31"/>
    <p:sldId id="352" r:id="rId32"/>
    <p:sldId id="353" r:id="rId33"/>
    <p:sldId id="354" r:id="rId34"/>
    <p:sldId id="355" r:id="rId35"/>
    <p:sldId id="356" r:id="rId36"/>
    <p:sldId id="357" r:id="rId37"/>
    <p:sldId id="358" r:id="rId38"/>
    <p:sldId id="364" r:id="rId39"/>
    <p:sldId id="365" r:id="rId40"/>
    <p:sldId id="366" r:id="rId41"/>
    <p:sldId id="368" r:id="rId42"/>
    <p:sldId id="367" r:id="rId43"/>
    <p:sldId id="371" r:id="rId44"/>
    <p:sldId id="369" r:id="rId45"/>
    <p:sldId id="370" r:id="rId46"/>
    <p:sldId id="372" r:id="rId47"/>
    <p:sldId id="373" r:id="rId48"/>
    <p:sldId id="374" r:id="rId49"/>
    <p:sldId id="375" r:id="rId50"/>
    <p:sldId id="376" r:id="rId51"/>
    <p:sldId id="377" r:id="rId52"/>
    <p:sldId id="378" r:id="rId53"/>
    <p:sldId id="379" r:id="rId54"/>
    <p:sldId id="380" r:id="rId55"/>
    <p:sldId id="381" r:id="rId56"/>
    <p:sldId id="384" r:id="rId57"/>
    <p:sldId id="382" r:id="rId58"/>
    <p:sldId id="383" r:id="rId59"/>
    <p:sldId id="301" r:id="rId60"/>
    <p:sldId id="306" r:id="rId61"/>
    <p:sldId id="313" r:id="rId62"/>
    <p:sldId id="28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gkai Wu" userId="ff39b276-e29e-4ef7-851e-48539f5803f5" providerId="ADAL" clId="{0185F64E-68E0-AA4B-A140-22167EE21C97}"/>
    <pc:docChg chg="modSld">
      <pc:chgData name="Xingkai Wu" userId="ff39b276-e29e-4ef7-851e-48539f5803f5" providerId="ADAL" clId="{0185F64E-68E0-AA4B-A140-22167EE21C97}" dt="2022-01-14T01:55:39.640" v="0"/>
      <pc:docMkLst>
        <pc:docMk/>
      </pc:docMkLst>
      <pc:sldChg chg="addSp">
        <pc:chgData name="Xingkai Wu" userId="ff39b276-e29e-4ef7-851e-48539f5803f5" providerId="ADAL" clId="{0185F64E-68E0-AA4B-A140-22167EE21C97}" dt="2022-01-14T01:55:39.640" v="0"/>
        <pc:sldMkLst>
          <pc:docMk/>
          <pc:sldMk cId="2105970062" sldId="364"/>
        </pc:sldMkLst>
        <pc:inkChg chg="add">
          <ac:chgData name="Xingkai Wu" userId="ff39b276-e29e-4ef7-851e-48539f5803f5" providerId="ADAL" clId="{0185F64E-68E0-AA4B-A140-22167EE21C97}" dt="2022-01-14T01:55:39.640" v="0"/>
          <ac:inkMkLst>
            <pc:docMk/>
            <pc:sldMk cId="2105970062" sldId="364"/>
            <ac:inkMk id="3" creationId="{C587E1EC-425D-7E48-8421-3FEFBBE0F74A}"/>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1:55:39.614"/>
    </inkml:context>
    <inkml:brush xml:id="br0">
      <inkml:brushProperty name="width" value="0.08571" units="cm"/>
      <inkml:brushProperty name="height" value="0.08571" units="cm"/>
      <inkml:brushProperty name="color" value="#E71224"/>
    </inkml:brush>
  </inkml:definitions>
  <inkml:trace contextRef="#ctx0" brushRef="#br0">44 109 8131,'-14'0'-102,"-1"0"105,10 0 54,-4 0 0,11 0-14,5 0 0,-2 2 1,10 3 113,2 2 1,-5 3 0,2-5 17,3 2 0,3 0 0,1-4 188,1 4-311,0-4 1,0 6 0,-1-9 0,4 3 3,4 4 1,-3-5-1,11 6 1,1-6-26,3-2 1,-4 0-1,-1 0 1,5 0-53,8 0 1,-6 0 0,3-2 0,-5-3 18,5-2 1,-2-3-1,7 5 1,-5-5 13,-3-2 0,-7 7 0,1-4 0,1 1 25,4 1 1,1 0 0,-2 7 0,-2 0 2,-3 0 0,-7 0 0,8 0 1,-1 0-36,-2 0 1,4 0 0,-6 0 1,2 0 7,-8 0 1,13 0 0,-10 0 12,-2 0-13,-3 0 1,5 0-1,0 0 1,-2 0 13,-3 0 0,-2 0 1,-1 0-1,1 0-1,0 0 0,0 0 0,-1 2-36,1 6 0,0-6 0,0 5 1,0-4 0,-1-3 0,1 0 0,0 0 0,0 0 2,-1 0 1,1 0 0,0 0 0,0 0 61,0 0 1,-1 0 0,1 0 35,0 0-83,0 0 0,-1 0 0,1 0 59,0 0-48,0 0 0,0 0 0,-1 0 16,1 0 0,0 0 0,0 0 1,-1 0-20,1 0 0,0 0 0,0 0 0,0 0-37,-1 0 1,1 0-1,0 0 1,0 0 2,-1 0 1,1 0-1,0 0 1,0 0 0,0 0 0,-1 0 1,1 0-1,0 0 9,0 0 0,-1 0 1,1 0-1,0 0 6,0 0 0,0 0 0,-1 0 0,3 0 0,6 0 0,-6 0 0,7 0 26,1 0-25,-8 0 0,15-8 0,-8 1 117,3 2-106,2 3 0,0 2 0,1 0 0,1-2 23,4-6 0,-1 6 1,-3-5-1,-1 2 3,1-3 0,4 6 0,-1-8 1,-3 3-10,-1 0 0,-1 0 0,5 4 1,-2-2-20,-3-2 1,-7 0 0,5 7 0,0 0-24,0 0 0,0-3 0,2-1 1,-5-4-11,1 3 1,-5 3-1,6 2 1,-1 0-22,-6 0 0,-1 0 0,-1 0 37,5 0 4,-5 0 0,8 7 1,-11 1-1,1-4 34,0-1 1,0-3 0,-1 0 0,1 0 15,0 0 1,0 0-1,0 0 1,-1 0 10,1 0 1,0 0 0,0 0-28,-1 0 0,1 2 0,0 3-26,0 2 1,0 1 0,-3-6 16,-5 5 1,6-2 32,-6 10 0,-2-11 30,3 4-11,-10-6-27,4 8-15,-9-8 27,0 8-38,10-10-22,-8 0-10,8 0-248,-10 0-708,0 0 1,0-10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1/13/22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1/13/22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1/13/22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1/13/22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1/13/22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1/13/22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1/13/22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1/13/22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1/13/22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phys.org/news/2016-12-lie-detecting-kiosk-future.html" TargetMode="External"/><Relationship Id="rId2" Type="http://schemas.openxmlformats.org/officeDocument/2006/relationships/hyperlink" Target="https://www.cnbc.com/2018/05/15/lie-detectors-with-artificial-intelligence-are-future-of-border-security.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careerfoundry.com/en/blog/data-analytics/multivariate-analysis/" TargetMode="External"/><Relationship Id="rId2" Type="http://schemas.openxmlformats.org/officeDocument/2006/relationships/hyperlink" Target="https://www.decisionanalyst.com/whitepapers/multivariate/" TargetMode="External"/><Relationship Id="rId1" Type="http://schemas.openxmlformats.org/officeDocument/2006/relationships/slideLayout" Target="../slideLayouts/slideLayout2.xml"/><Relationship Id="rId4" Type="http://schemas.openxmlformats.org/officeDocument/2006/relationships/hyperlink" Target="https://dataedge.ischool.berkeley.edu/2015/schedule/using-decisions-framing-analytics-problems-consulting-perspectiv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MBAN 6400</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S1 – Introduction to Multivariate Analytics</a:t>
            </a:r>
            <a:br>
              <a:rPr lang="en-US" sz="24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r>
              <a:rPr lang="en-US" sz="2800" spc="0" dirty="0">
                <a:solidFill>
                  <a:schemeClr val="tx1"/>
                </a:solidFill>
                <a:latin typeface="Calibri" panose="020F0502020204030204" pitchFamily="34" charset="0"/>
                <a:cs typeface="Calibri" panose="020F0502020204030204" pitchFamily="34" charset="0"/>
              </a:rPr>
              <a:t>Hemant Sangwan</a:t>
            </a:r>
          </a:p>
        </p:txBody>
      </p:sp>
    </p:spTree>
    <p:extLst>
      <p:ext uri="{BB962C8B-B14F-4D97-AF65-F5344CB8AC3E}">
        <p14:creationId xmlns:p14="http://schemas.microsoft.com/office/powerpoint/2010/main" val="31730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is data? </a:t>
            </a:r>
            <a:r>
              <a:rPr lang="en-US" sz="3200" spc="0" dirty="0">
                <a:solidFill>
                  <a:srgbClr val="0070C0"/>
                </a:solidFill>
                <a:latin typeface="Calibri" panose="020F0502020204030204" pitchFamily="34" charset="0"/>
                <a:cs typeface="Calibri" panose="020F0502020204030204" pitchFamily="34" charset="0"/>
                <a:sym typeface="EB Garamond"/>
              </a:rPr>
              <a:t>S</a:t>
            </a:r>
            <a:r>
              <a:rPr lang="en" sz="3200" spc="0" dirty="0">
                <a:solidFill>
                  <a:srgbClr val="0070C0"/>
                </a:solidFill>
                <a:latin typeface="Calibri" panose="020F0502020204030204" pitchFamily="34" charset="0"/>
                <a:cs typeface="Calibri" panose="020F0502020204030204" pitchFamily="34" charset="0"/>
                <a:sym typeface="EB Garamond"/>
              </a:rPr>
              <a:t>preadsheet and numbers?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18024"/>
            <a:ext cx="10058400" cy="77739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b="1" dirty="0">
                <a:solidFill>
                  <a:srgbClr val="000000"/>
                </a:solidFill>
                <a:latin typeface="Calibri" panose="020F0502020204030204" pitchFamily="34" charset="0"/>
                <a:cs typeface="Calibri" panose="020F0502020204030204" pitchFamily="34" charset="0"/>
                <a:sym typeface="EB Garamond"/>
              </a:rPr>
              <a:t>Any piece </a:t>
            </a:r>
            <a:r>
              <a:rPr lang="en-US" sz="2400" dirty="0">
                <a:solidFill>
                  <a:srgbClr val="000000"/>
                </a:solidFill>
                <a:latin typeface="Calibri" panose="020F0502020204030204" pitchFamily="34" charset="0"/>
                <a:cs typeface="Calibri" panose="020F0502020204030204" pitchFamily="34" charset="0"/>
                <a:sym typeface="EB Garamond"/>
              </a:rPr>
              <a:t>of information which can help in </a:t>
            </a:r>
            <a:r>
              <a:rPr lang="en-US" sz="2400" b="1" dirty="0">
                <a:solidFill>
                  <a:srgbClr val="000000"/>
                </a:solidFill>
                <a:latin typeface="Calibri" panose="020F0502020204030204" pitchFamily="34" charset="0"/>
                <a:cs typeface="Calibri" panose="020F0502020204030204" pitchFamily="34" charset="0"/>
                <a:sym typeface="EB Garamond"/>
              </a:rPr>
              <a:t>decision making</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2000" dirty="0">
                <a:solidFill>
                  <a:srgbClr val="000000"/>
                </a:solidFill>
                <a:latin typeface="Calibri" panose="020F0502020204030204" pitchFamily="34" charset="0"/>
                <a:cs typeface="Calibri" panose="020F0502020204030204" pitchFamily="34" charset="0"/>
                <a:sym typeface="EB Garamond"/>
              </a:rPr>
              <a:t>Numeric &amp; Non-numeric</a:t>
            </a:r>
          </a:p>
          <a:p>
            <a:pPr marL="548640" lvl="1" indent="0">
              <a:lnSpc>
                <a:spcPct val="100000"/>
              </a:lnSpc>
              <a:spcBef>
                <a:spcPts val="0"/>
              </a:spcBef>
              <a:spcAft>
                <a:spcPts val="0"/>
              </a:spcAft>
              <a:buClrTx/>
              <a:buSzPct val="100000"/>
              <a:buNone/>
            </a:pPr>
            <a:endParaRPr lang="en-US" sz="2400" spc="2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spc="200" dirty="0">
              <a:solidFill>
                <a:srgbClr val="000000"/>
              </a:solidFill>
              <a:latin typeface="Calibri" panose="020F0502020204030204" pitchFamily="34" charset="0"/>
              <a:cs typeface="Calibri" panose="020F0502020204030204" pitchFamily="34" charset="0"/>
              <a:sym typeface="EB Garamond"/>
            </a:endParaRPr>
          </a:p>
        </p:txBody>
      </p:sp>
      <p:pic>
        <p:nvPicPr>
          <p:cNvPr id="4" name="Google Shape;374;g869499bc1c_0_98"/>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4447651" y="3099389"/>
            <a:ext cx="1314392" cy="811499"/>
          </a:xfrm>
          <a:prstGeom prst="rect">
            <a:avLst/>
          </a:prstGeom>
          <a:noFill/>
          <a:ln>
            <a:noFill/>
          </a:ln>
        </p:spPr>
      </p:pic>
      <p:pic>
        <p:nvPicPr>
          <p:cNvPr id="5" name="Google Shape;375;g869499bc1c_0_98"/>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544597" y="4377855"/>
            <a:ext cx="1558338" cy="811499"/>
          </a:xfrm>
          <a:prstGeom prst="rect">
            <a:avLst/>
          </a:prstGeom>
          <a:noFill/>
          <a:ln>
            <a:noFill/>
          </a:ln>
        </p:spPr>
      </p:pic>
      <p:pic>
        <p:nvPicPr>
          <p:cNvPr id="6" name="Google Shape;376;g869499bc1c_0_98"/>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241836" y="4301655"/>
            <a:ext cx="1280181" cy="932693"/>
          </a:xfrm>
          <a:prstGeom prst="rect">
            <a:avLst/>
          </a:prstGeom>
          <a:noFill/>
          <a:ln>
            <a:noFill/>
          </a:ln>
        </p:spPr>
      </p:pic>
      <p:pic>
        <p:nvPicPr>
          <p:cNvPr id="7" name="Google Shape;377;g869499bc1c_0_98"/>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2073302" y="3099389"/>
            <a:ext cx="1314393" cy="944646"/>
          </a:xfrm>
          <a:prstGeom prst="rect">
            <a:avLst/>
          </a:prstGeom>
          <a:noFill/>
          <a:ln>
            <a:noFill/>
          </a:ln>
        </p:spPr>
      </p:pic>
      <p:pic>
        <p:nvPicPr>
          <p:cNvPr id="8" name="Google Shape;378;g869499bc1c_0_98"/>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7023784" y="3099389"/>
            <a:ext cx="1314393" cy="893527"/>
          </a:xfrm>
          <a:prstGeom prst="rect">
            <a:avLst/>
          </a:prstGeom>
          <a:noFill/>
          <a:ln>
            <a:noFill/>
          </a:ln>
        </p:spPr>
      </p:pic>
    </p:spTree>
    <p:extLst>
      <p:ext uri="{BB962C8B-B14F-4D97-AF65-F5344CB8AC3E}">
        <p14:creationId xmlns:p14="http://schemas.microsoft.com/office/powerpoint/2010/main" val="168797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is data? </a:t>
            </a:r>
            <a:r>
              <a:rPr lang="en-US" sz="3200" spc="0" dirty="0">
                <a:solidFill>
                  <a:srgbClr val="0070C0"/>
                </a:solidFill>
                <a:latin typeface="Calibri" panose="020F0502020204030204" pitchFamily="34" charset="0"/>
                <a:cs typeface="Calibri" panose="020F0502020204030204" pitchFamily="34" charset="0"/>
                <a:sym typeface="EB Garamond"/>
              </a:rPr>
              <a:t>S</a:t>
            </a:r>
            <a:r>
              <a:rPr lang="en" sz="3200" spc="0" dirty="0">
                <a:solidFill>
                  <a:srgbClr val="0070C0"/>
                </a:solidFill>
                <a:latin typeface="Calibri" panose="020F0502020204030204" pitchFamily="34" charset="0"/>
                <a:cs typeface="Calibri" panose="020F0502020204030204" pitchFamily="34" charset="0"/>
                <a:sym typeface="EB Garamond"/>
              </a:rPr>
              <a:t>preadsheet and numbers?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18024"/>
            <a:ext cx="10058400" cy="77739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Data alone is not sufficient, Data </a:t>
            </a:r>
            <a:r>
              <a:rPr lang="en-US" sz="2400" dirty="0">
                <a:solidFill>
                  <a:schemeClr val="tx1"/>
                </a:solidFill>
                <a:latin typeface="Calibri" panose="020F0502020204030204" pitchFamily="34" charset="0"/>
                <a:cs typeface="Calibri" panose="020F0502020204030204" pitchFamily="34" charset="0"/>
                <a:sym typeface="Symbol" pitchFamily="18" charset="2"/>
              </a:rPr>
              <a:t> Insight! </a:t>
            </a:r>
            <a:endParaRPr lang="en-US" sz="2400" spc="200" dirty="0">
              <a:solidFill>
                <a:schemeClr val="tx1"/>
              </a:solidFill>
              <a:latin typeface="Calibri" panose="020F0502020204030204" pitchFamily="34" charset="0"/>
              <a:cs typeface="Calibri" panose="020F0502020204030204" pitchFamily="34" charset="0"/>
              <a:sym typeface="EB Garamond"/>
            </a:endParaRPr>
          </a:p>
        </p:txBody>
      </p:sp>
      <p:pic>
        <p:nvPicPr>
          <p:cNvPr id="9" name="Picture 3" descr="pic1_kp"/>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558472" y="2595418"/>
            <a:ext cx="5892800" cy="3322963"/>
          </a:xfrm>
          <a:prstGeom prst="rect">
            <a:avLst/>
          </a:prstGeom>
          <a:noFill/>
        </p:spPr>
      </p:pic>
    </p:spTree>
    <p:extLst>
      <p:ext uri="{BB962C8B-B14F-4D97-AF65-F5344CB8AC3E}">
        <p14:creationId xmlns:p14="http://schemas.microsoft.com/office/powerpoint/2010/main" val="248081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Data sources – traditional and non traditional</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36496"/>
            <a:ext cx="10058400" cy="77739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Any </a:t>
            </a:r>
            <a:r>
              <a:rPr lang="en-US" sz="2400" b="1" dirty="0">
                <a:solidFill>
                  <a:srgbClr val="000000"/>
                </a:solidFill>
                <a:latin typeface="Calibri" panose="020F0502020204030204" pitchFamily="34" charset="0"/>
                <a:cs typeface="Calibri" panose="020F0502020204030204" pitchFamily="34" charset="0"/>
                <a:sym typeface="EB Garamond"/>
              </a:rPr>
              <a:t>source</a:t>
            </a:r>
            <a:r>
              <a:rPr lang="en-US" sz="2400" dirty="0">
                <a:solidFill>
                  <a:srgbClr val="000000"/>
                </a:solidFill>
                <a:latin typeface="Calibri" panose="020F0502020204030204" pitchFamily="34" charset="0"/>
                <a:cs typeface="Calibri" panose="020F0502020204030204" pitchFamily="34" charset="0"/>
                <a:sym typeface="EB Garamond"/>
              </a:rPr>
              <a:t> which can provide information which can help in decision making</a:t>
            </a:r>
          </a:p>
          <a:p>
            <a:pPr marL="548640" lvl="1" indent="0">
              <a:lnSpc>
                <a:spcPct val="100000"/>
              </a:lnSpc>
              <a:spcBef>
                <a:spcPts val="0"/>
              </a:spcBef>
              <a:spcAft>
                <a:spcPts val="0"/>
              </a:spcAft>
              <a:buClrTx/>
              <a:buSzPct val="100000"/>
              <a:buNone/>
            </a:pPr>
            <a:endParaRPr lang="en-US" sz="2400" spc="2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spc="200" dirty="0">
              <a:solidFill>
                <a:srgbClr val="000000"/>
              </a:solidFill>
              <a:latin typeface="Calibri" panose="020F0502020204030204" pitchFamily="34" charset="0"/>
              <a:cs typeface="Calibri" panose="020F0502020204030204" pitchFamily="34" charset="0"/>
              <a:sym typeface="EB Garamond"/>
            </a:endParaRPr>
          </a:p>
        </p:txBody>
      </p:sp>
      <p:grpSp>
        <p:nvGrpSpPr>
          <p:cNvPr id="9" name="Google Shape;397;g869499bc1c_0_113"/>
          <p:cNvGrpSpPr/>
          <p:nvPr/>
        </p:nvGrpSpPr>
        <p:grpSpPr>
          <a:xfrm>
            <a:off x="3393515" y="2741731"/>
            <a:ext cx="4466631" cy="2994051"/>
            <a:chOff x="-60433" y="-254000"/>
            <a:chExt cx="4184898" cy="3987714"/>
          </a:xfrm>
        </p:grpSpPr>
        <p:sp>
          <p:nvSpPr>
            <p:cNvPr id="10" name="Google Shape;398;g869499bc1c_0_113"/>
            <p:cNvSpPr/>
            <p:nvPr/>
          </p:nvSpPr>
          <p:spPr>
            <a:xfrm>
              <a:off x="1376531" y="1230893"/>
              <a:ext cx="1297200" cy="1297200"/>
            </a:xfrm>
            <a:prstGeom prst="ellipse">
              <a:avLst/>
            </a:prstGeom>
            <a:solidFill>
              <a:srgbClr val="D9E99E"/>
            </a:solidFill>
            <a:ln w="10775" cap="flat" cmpd="sng">
              <a:solidFill>
                <a:srgbClr val="95B02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399;g869499bc1c_0_113"/>
            <p:cNvSpPr txBox="1"/>
            <p:nvPr/>
          </p:nvSpPr>
          <p:spPr>
            <a:xfrm>
              <a:off x="1566485" y="1420847"/>
              <a:ext cx="917100" cy="917100"/>
            </a:xfrm>
            <a:prstGeom prst="rect">
              <a:avLst/>
            </a:prstGeom>
            <a:noFill/>
            <a:ln>
              <a:noFill/>
            </a:ln>
          </p:spPr>
          <p:txBody>
            <a:bodyPr spcFirstLastPara="1" wrap="square" lIns="35550" tIns="35550" rIns="35550" bIns="35550" anchor="ctr" anchorCtr="0">
              <a:noAutofit/>
            </a:bodyPr>
            <a:lstStyle/>
            <a:p>
              <a:pPr algn="ctr">
                <a:lnSpc>
                  <a:spcPct val="80000"/>
                </a:lnSpc>
                <a:buClr>
                  <a:srgbClr val="FFFFFF"/>
                </a:buClr>
                <a:buSzPts val="1300"/>
              </a:pPr>
              <a:r>
                <a:rPr lang="en" sz="1400" spc="200" dirty="0">
                  <a:solidFill>
                    <a:srgbClr val="000000"/>
                  </a:solidFill>
                  <a:latin typeface="Calibri" panose="020F0502020204030204" pitchFamily="34" charset="0"/>
                  <a:cs typeface="Calibri" panose="020F0502020204030204" pitchFamily="34" charset="0"/>
                  <a:sym typeface="EB Garamond"/>
                </a:rPr>
                <a:t>Data Sources</a:t>
              </a:r>
              <a:endParaRPr sz="1400" spc="200" dirty="0">
                <a:solidFill>
                  <a:srgbClr val="000000"/>
                </a:solidFill>
                <a:latin typeface="Calibri" panose="020F0502020204030204" pitchFamily="34" charset="0"/>
                <a:cs typeface="Calibri" panose="020F0502020204030204" pitchFamily="34" charset="0"/>
                <a:sym typeface="EB Garamond"/>
              </a:endParaRPr>
            </a:p>
          </p:txBody>
        </p:sp>
        <p:sp>
          <p:nvSpPr>
            <p:cNvPr id="12" name="Google Shape;400;g869499bc1c_0_113"/>
            <p:cNvSpPr/>
            <p:nvPr/>
          </p:nvSpPr>
          <p:spPr>
            <a:xfrm rot="-5400000">
              <a:off x="1954873" y="1160693"/>
              <a:ext cx="140400" cy="0"/>
            </a:xfrm>
            <a:custGeom>
              <a:avLst/>
              <a:gdLst/>
              <a:ahLst/>
              <a:cxnLst/>
              <a:rect l="l" t="t" r="r" b="b"/>
              <a:pathLst>
                <a:path w="120000" h="120000" extrusionOk="0">
                  <a:moveTo>
                    <a:pt x="0" y="0"/>
                  </a:moveTo>
                  <a:lnTo>
                    <a:pt x="120000" y="0"/>
                  </a:lnTo>
                </a:path>
              </a:pathLst>
            </a:custGeom>
            <a:noFill/>
            <a:ln w="10775" cap="flat" cmpd="sng">
              <a:solidFill>
                <a:srgbClr val="748B1D"/>
              </a:solidFill>
              <a:prstDash val="solid"/>
              <a:round/>
              <a:headEnd type="none" w="sm" len="sm"/>
              <a:tailEnd type="none" w="sm" len="sm"/>
            </a:ln>
          </p:spPr>
        </p:sp>
        <p:sp>
          <p:nvSpPr>
            <p:cNvPr id="13" name="Google Shape;401;g869499bc1c_0_113"/>
            <p:cNvSpPr/>
            <p:nvPr/>
          </p:nvSpPr>
          <p:spPr>
            <a:xfrm>
              <a:off x="1315439" y="-254000"/>
              <a:ext cx="1419300" cy="1344300"/>
            </a:xfrm>
            <a:prstGeom prst="ellipse">
              <a:avLst/>
            </a:prstGeom>
            <a:solidFill>
              <a:srgbClr val="95B026"/>
            </a:solidFill>
            <a:ln w="107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02;g869499bc1c_0_113"/>
            <p:cNvSpPr txBox="1"/>
            <p:nvPr/>
          </p:nvSpPr>
          <p:spPr>
            <a:xfrm>
              <a:off x="1523286" y="-57119"/>
              <a:ext cx="1003500" cy="950700"/>
            </a:xfrm>
            <a:prstGeom prst="rect">
              <a:avLst/>
            </a:prstGeom>
            <a:noFill/>
            <a:ln>
              <a:noFill/>
            </a:ln>
          </p:spPr>
          <p:txBody>
            <a:bodyPr spcFirstLastPara="1" wrap="square" lIns="33000" tIns="128000" rIns="33000" bIns="33000" anchor="ctr" anchorCtr="0">
              <a:noAutofit/>
            </a:bodyPr>
            <a:lstStyle/>
            <a:p>
              <a:pPr marL="0" marR="0" lvl="0" indent="0" algn="ctr" rtl="0">
                <a:lnSpc>
                  <a:spcPct val="80000"/>
                </a:lnSpc>
                <a:spcBef>
                  <a:spcPts val="0"/>
                </a:spcBef>
                <a:spcAft>
                  <a:spcPts val="0"/>
                </a:spcAft>
                <a:buClr>
                  <a:srgbClr val="FFFFFF"/>
                </a:buClr>
                <a:buSzPts val="1300"/>
                <a:buFont typeface="Roboto Condensed Light"/>
                <a:buNone/>
              </a:pPr>
              <a:r>
                <a:rPr lang="en" sz="1400" spc="200" dirty="0">
                  <a:solidFill>
                    <a:srgbClr val="000000"/>
                  </a:solidFill>
                  <a:latin typeface="Calibri" panose="020F0502020204030204" pitchFamily="34" charset="0"/>
                  <a:cs typeface="Calibri" panose="020F0502020204030204" pitchFamily="34" charset="0"/>
                  <a:sym typeface="EB Garamond"/>
                </a:rPr>
                <a:t>Documents/Sheets</a:t>
              </a:r>
              <a:endParaRPr sz="1400" spc="200" dirty="0">
                <a:solidFill>
                  <a:srgbClr val="000000"/>
                </a:solidFill>
                <a:latin typeface="Calibri" panose="020F0502020204030204" pitchFamily="34" charset="0"/>
                <a:cs typeface="Calibri" panose="020F0502020204030204" pitchFamily="34" charset="0"/>
                <a:sym typeface="EB Garamond"/>
              </a:endParaRPr>
            </a:p>
          </p:txBody>
        </p:sp>
        <p:sp>
          <p:nvSpPr>
            <p:cNvPr id="15" name="Google Shape;403;g869499bc1c_0_113"/>
            <p:cNvSpPr/>
            <p:nvPr/>
          </p:nvSpPr>
          <p:spPr>
            <a:xfrm rot="-1076547">
              <a:off x="2672811" y="1663611"/>
              <a:ext cx="33110" cy="0"/>
            </a:xfrm>
            <a:custGeom>
              <a:avLst/>
              <a:gdLst/>
              <a:ahLst/>
              <a:cxnLst/>
              <a:rect l="l" t="t" r="r" b="b"/>
              <a:pathLst>
                <a:path w="120000" h="120000" extrusionOk="0">
                  <a:moveTo>
                    <a:pt x="0" y="0"/>
                  </a:moveTo>
                  <a:lnTo>
                    <a:pt x="120000" y="0"/>
                  </a:lnTo>
                </a:path>
              </a:pathLst>
            </a:custGeom>
            <a:noFill/>
            <a:ln w="10775" cap="flat" cmpd="sng">
              <a:solidFill>
                <a:srgbClr val="748B1D"/>
              </a:solidFill>
              <a:prstDash val="solid"/>
              <a:round/>
              <a:headEnd type="none" w="sm" len="sm"/>
              <a:tailEnd type="none" w="sm" len="sm"/>
            </a:ln>
          </p:spPr>
        </p:sp>
        <p:sp>
          <p:nvSpPr>
            <p:cNvPr id="16" name="Google Shape;404;g869499bc1c_0_113"/>
            <p:cNvSpPr/>
            <p:nvPr/>
          </p:nvSpPr>
          <p:spPr>
            <a:xfrm>
              <a:off x="2705165" y="755694"/>
              <a:ext cx="1419300" cy="1344300"/>
            </a:xfrm>
            <a:prstGeom prst="ellipse">
              <a:avLst/>
            </a:prstGeom>
            <a:solidFill>
              <a:srgbClr val="95B026"/>
            </a:solidFill>
            <a:ln w="107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405;g869499bc1c_0_113"/>
            <p:cNvSpPr txBox="1"/>
            <p:nvPr/>
          </p:nvSpPr>
          <p:spPr>
            <a:xfrm>
              <a:off x="2913012" y="952575"/>
              <a:ext cx="1003500" cy="950700"/>
            </a:xfrm>
            <a:prstGeom prst="rect">
              <a:avLst/>
            </a:prstGeom>
            <a:noFill/>
            <a:ln>
              <a:noFill/>
            </a:ln>
          </p:spPr>
          <p:txBody>
            <a:bodyPr spcFirstLastPara="1" wrap="square" lIns="33000" tIns="128000" rIns="33000" bIns="33000" anchor="ctr" anchorCtr="0">
              <a:noAutofit/>
            </a:bodyPr>
            <a:lstStyle/>
            <a:p>
              <a:pPr marR="0" lvl="0" indent="0" algn="ctr">
                <a:lnSpc>
                  <a:spcPct val="80000"/>
                </a:lnSpc>
                <a:spcBef>
                  <a:spcPts val="0"/>
                </a:spcBef>
                <a:spcAft>
                  <a:spcPts val="0"/>
                </a:spcAft>
                <a:buClr>
                  <a:srgbClr val="FFFFFF"/>
                </a:buClr>
                <a:buSzPts val="1300"/>
                <a:buFont typeface="Roboto Condensed Light"/>
                <a:buNone/>
              </a:pPr>
              <a:r>
                <a:rPr lang="en" sz="1400" spc="200" dirty="0">
                  <a:solidFill>
                    <a:srgbClr val="000000"/>
                  </a:solidFill>
                  <a:latin typeface="Calibri" panose="020F0502020204030204" pitchFamily="34" charset="0"/>
                  <a:cs typeface="Calibri" panose="020F0502020204030204" pitchFamily="34" charset="0"/>
                  <a:sym typeface="EB Garamond"/>
                </a:rPr>
                <a:t>Published Sources</a:t>
              </a:r>
              <a:endParaRPr sz="1400" spc="200" dirty="0">
                <a:solidFill>
                  <a:srgbClr val="000000"/>
                </a:solidFill>
                <a:latin typeface="Calibri" panose="020F0502020204030204" pitchFamily="34" charset="0"/>
                <a:cs typeface="Calibri" panose="020F0502020204030204" pitchFamily="34" charset="0"/>
                <a:sym typeface="EB Garamond"/>
              </a:endParaRPr>
            </a:p>
          </p:txBody>
        </p:sp>
        <p:sp>
          <p:nvSpPr>
            <p:cNvPr id="18" name="Google Shape;406;g869499bc1c_0_113"/>
            <p:cNvSpPr/>
            <p:nvPr/>
          </p:nvSpPr>
          <p:spPr>
            <a:xfrm rot="-7561642">
              <a:off x="2360177" y="2458678"/>
              <a:ext cx="171379" cy="0"/>
            </a:xfrm>
            <a:custGeom>
              <a:avLst/>
              <a:gdLst/>
              <a:ahLst/>
              <a:cxnLst/>
              <a:rect l="l" t="t" r="r" b="b"/>
              <a:pathLst>
                <a:path w="120000" h="120000" extrusionOk="0">
                  <a:moveTo>
                    <a:pt x="0" y="0"/>
                  </a:moveTo>
                  <a:lnTo>
                    <a:pt x="120000" y="0"/>
                  </a:lnTo>
                </a:path>
              </a:pathLst>
            </a:custGeom>
            <a:noFill/>
            <a:ln w="10775" cap="flat" cmpd="sng">
              <a:solidFill>
                <a:srgbClr val="748B1D"/>
              </a:solidFill>
              <a:prstDash val="solid"/>
              <a:round/>
              <a:headEnd type="none" w="sm" len="sm"/>
              <a:tailEnd type="none" w="sm" len="sm"/>
            </a:ln>
          </p:spPr>
        </p:sp>
        <p:sp>
          <p:nvSpPr>
            <p:cNvPr id="19" name="Google Shape;407;g869499bc1c_0_113"/>
            <p:cNvSpPr/>
            <p:nvPr/>
          </p:nvSpPr>
          <p:spPr>
            <a:xfrm>
              <a:off x="2174337" y="2389414"/>
              <a:ext cx="1419300" cy="1344300"/>
            </a:xfrm>
            <a:prstGeom prst="ellipse">
              <a:avLst/>
            </a:prstGeom>
            <a:solidFill>
              <a:srgbClr val="95B026"/>
            </a:solidFill>
            <a:ln w="107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408;g869499bc1c_0_113"/>
            <p:cNvSpPr txBox="1"/>
            <p:nvPr/>
          </p:nvSpPr>
          <p:spPr>
            <a:xfrm>
              <a:off x="2382184" y="2586295"/>
              <a:ext cx="1003500" cy="950700"/>
            </a:xfrm>
            <a:prstGeom prst="rect">
              <a:avLst/>
            </a:prstGeom>
            <a:noFill/>
            <a:ln>
              <a:noFill/>
            </a:ln>
          </p:spPr>
          <p:txBody>
            <a:bodyPr spcFirstLastPara="1" wrap="square" lIns="33000" tIns="128000" rIns="33000" bIns="33000" anchor="ctr" anchorCtr="0">
              <a:noAutofit/>
            </a:bodyPr>
            <a:lstStyle/>
            <a:p>
              <a:pPr marR="0" lvl="0" indent="0" algn="ctr">
                <a:lnSpc>
                  <a:spcPct val="80000"/>
                </a:lnSpc>
                <a:spcBef>
                  <a:spcPts val="0"/>
                </a:spcBef>
                <a:spcAft>
                  <a:spcPts val="0"/>
                </a:spcAft>
                <a:buClr>
                  <a:srgbClr val="FFFFFF"/>
                </a:buClr>
                <a:buSzPts val="1300"/>
                <a:buFont typeface="Roboto Condensed Light"/>
                <a:buNone/>
              </a:pPr>
              <a:r>
                <a:rPr lang="en" sz="1400" spc="200" dirty="0">
                  <a:solidFill>
                    <a:srgbClr val="000000"/>
                  </a:solidFill>
                  <a:latin typeface="Calibri" panose="020F0502020204030204" pitchFamily="34" charset="0"/>
                  <a:cs typeface="Calibri" panose="020F0502020204030204" pitchFamily="34" charset="0"/>
                  <a:sym typeface="EB Garamond"/>
                </a:rPr>
                <a:t>Mobile Apps</a:t>
              </a:r>
              <a:endParaRPr sz="1400" spc="200" dirty="0">
                <a:solidFill>
                  <a:srgbClr val="000000"/>
                </a:solidFill>
                <a:latin typeface="Calibri" panose="020F0502020204030204" pitchFamily="34" charset="0"/>
                <a:cs typeface="Calibri" panose="020F0502020204030204" pitchFamily="34" charset="0"/>
                <a:sym typeface="EB Garamond"/>
              </a:endParaRPr>
            </a:p>
          </p:txBody>
        </p:sp>
        <p:sp>
          <p:nvSpPr>
            <p:cNvPr id="21" name="Google Shape;409;g869499bc1c_0_113"/>
            <p:cNvSpPr/>
            <p:nvPr/>
          </p:nvSpPr>
          <p:spPr>
            <a:xfrm rot="-3238358">
              <a:off x="1518591" y="2458678"/>
              <a:ext cx="171379" cy="0"/>
            </a:xfrm>
            <a:custGeom>
              <a:avLst/>
              <a:gdLst/>
              <a:ahLst/>
              <a:cxnLst/>
              <a:rect l="l" t="t" r="r" b="b"/>
              <a:pathLst>
                <a:path w="120000" h="120000" extrusionOk="0">
                  <a:moveTo>
                    <a:pt x="0" y="0"/>
                  </a:moveTo>
                  <a:lnTo>
                    <a:pt x="120000" y="0"/>
                  </a:lnTo>
                </a:path>
              </a:pathLst>
            </a:custGeom>
            <a:noFill/>
            <a:ln w="10775" cap="flat" cmpd="sng">
              <a:solidFill>
                <a:srgbClr val="748B1D"/>
              </a:solidFill>
              <a:prstDash val="solid"/>
              <a:round/>
              <a:headEnd type="none" w="sm" len="sm"/>
              <a:tailEnd type="none" w="sm" len="sm"/>
            </a:ln>
          </p:spPr>
        </p:sp>
        <p:sp>
          <p:nvSpPr>
            <p:cNvPr id="22" name="Google Shape;410;g869499bc1c_0_113"/>
            <p:cNvSpPr/>
            <p:nvPr/>
          </p:nvSpPr>
          <p:spPr>
            <a:xfrm>
              <a:off x="456541" y="2389414"/>
              <a:ext cx="1419300" cy="1344300"/>
            </a:xfrm>
            <a:prstGeom prst="ellipse">
              <a:avLst/>
            </a:prstGeom>
            <a:solidFill>
              <a:srgbClr val="95B026"/>
            </a:solidFill>
            <a:ln w="107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411;g869499bc1c_0_113"/>
            <p:cNvSpPr txBox="1"/>
            <p:nvPr/>
          </p:nvSpPr>
          <p:spPr>
            <a:xfrm>
              <a:off x="664388" y="2586295"/>
              <a:ext cx="1003500" cy="950700"/>
            </a:xfrm>
            <a:prstGeom prst="rect">
              <a:avLst/>
            </a:prstGeom>
            <a:noFill/>
            <a:ln>
              <a:noFill/>
            </a:ln>
          </p:spPr>
          <p:txBody>
            <a:bodyPr spcFirstLastPara="1" wrap="square" lIns="33000" tIns="128000" rIns="33000" bIns="33000" anchor="ctr" anchorCtr="0">
              <a:noAutofit/>
            </a:bodyPr>
            <a:lstStyle/>
            <a:p>
              <a:pPr algn="ctr">
                <a:lnSpc>
                  <a:spcPct val="80000"/>
                </a:lnSpc>
                <a:buClr>
                  <a:srgbClr val="FFFFFF"/>
                </a:buClr>
                <a:buSzPts val="1300"/>
              </a:pPr>
              <a:r>
                <a:rPr lang="en" sz="1400" spc="200" dirty="0">
                  <a:solidFill>
                    <a:srgbClr val="000000"/>
                  </a:solidFill>
                  <a:latin typeface="Calibri" panose="020F0502020204030204" pitchFamily="34" charset="0"/>
                  <a:cs typeface="Calibri" panose="020F0502020204030204" pitchFamily="34" charset="0"/>
                  <a:sym typeface="EB Garamond"/>
                </a:rPr>
                <a:t>Electronic Gadgets</a:t>
              </a:r>
              <a:endParaRPr sz="1400" spc="200" dirty="0">
                <a:solidFill>
                  <a:srgbClr val="000000"/>
                </a:solidFill>
                <a:latin typeface="Calibri" panose="020F0502020204030204" pitchFamily="34" charset="0"/>
                <a:cs typeface="Calibri" panose="020F0502020204030204" pitchFamily="34" charset="0"/>
                <a:sym typeface="EB Garamond"/>
              </a:endParaRPr>
            </a:p>
          </p:txBody>
        </p:sp>
        <p:sp>
          <p:nvSpPr>
            <p:cNvPr id="24" name="Google Shape;412;g869499bc1c_0_113"/>
            <p:cNvSpPr/>
            <p:nvPr/>
          </p:nvSpPr>
          <p:spPr>
            <a:xfrm rot="-9721295">
              <a:off x="1330067" y="1661362"/>
              <a:ext cx="47625" cy="0"/>
            </a:xfrm>
            <a:custGeom>
              <a:avLst/>
              <a:gdLst/>
              <a:ahLst/>
              <a:cxnLst/>
              <a:rect l="l" t="t" r="r" b="b"/>
              <a:pathLst>
                <a:path w="120000" h="120000" extrusionOk="0">
                  <a:moveTo>
                    <a:pt x="0" y="0"/>
                  </a:moveTo>
                  <a:lnTo>
                    <a:pt x="120000" y="0"/>
                  </a:lnTo>
                </a:path>
              </a:pathLst>
            </a:custGeom>
            <a:noFill/>
            <a:ln w="10775" cap="flat" cmpd="sng">
              <a:solidFill>
                <a:srgbClr val="748B1D"/>
              </a:solidFill>
              <a:prstDash val="solid"/>
              <a:round/>
              <a:headEnd type="none" w="sm" len="sm"/>
              <a:tailEnd type="none" w="sm" len="sm"/>
            </a:ln>
          </p:spPr>
        </p:sp>
        <p:sp>
          <p:nvSpPr>
            <p:cNvPr id="25" name="Google Shape;413;g869499bc1c_0_113"/>
            <p:cNvSpPr/>
            <p:nvPr/>
          </p:nvSpPr>
          <p:spPr>
            <a:xfrm>
              <a:off x="-60433" y="755694"/>
              <a:ext cx="1391700" cy="1344300"/>
            </a:xfrm>
            <a:prstGeom prst="ellipse">
              <a:avLst/>
            </a:prstGeom>
            <a:solidFill>
              <a:srgbClr val="95B026"/>
            </a:solidFill>
            <a:ln w="107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414;g869499bc1c_0_113"/>
            <p:cNvSpPr txBox="1"/>
            <p:nvPr/>
          </p:nvSpPr>
          <p:spPr>
            <a:xfrm>
              <a:off x="143357" y="952575"/>
              <a:ext cx="984000" cy="950700"/>
            </a:xfrm>
            <a:prstGeom prst="rect">
              <a:avLst/>
            </a:prstGeom>
            <a:noFill/>
            <a:ln>
              <a:noFill/>
            </a:ln>
          </p:spPr>
          <p:txBody>
            <a:bodyPr spcFirstLastPara="1" wrap="square" lIns="33000" tIns="128000" rIns="33000" bIns="33000" anchor="ctr" anchorCtr="0">
              <a:noAutofit/>
            </a:bodyPr>
            <a:lstStyle/>
            <a:p>
              <a:pPr marL="0" marR="0" lvl="0" indent="0" algn="ctr" rtl="0">
                <a:lnSpc>
                  <a:spcPct val="80000"/>
                </a:lnSpc>
                <a:spcBef>
                  <a:spcPts val="0"/>
                </a:spcBef>
                <a:spcAft>
                  <a:spcPts val="0"/>
                </a:spcAft>
                <a:buClr>
                  <a:srgbClr val="FFFFFF"/>
                </a:buClr>
                <a:buSzPts val="1250"/>
                <a:buFont typeface="Roboto Condensed Light"/>
                <a:buNone/>
              </a:pPr>
              <a:r>
                <a:rPr lang="en" sz="1400" spc="200" dirty="0">
                  <a:solidFill>
                    <a:srgbClr val="000000"/>
                  </a:solidFill>
                  <a:latin typeface="Calibri" panose="020F0502020204030204" pitchFamily="34" charset="0"/>
                  <a:cs typeface="Calibri" panose="020F0502020204030204" pitchFamily="34" charset="0"/>
                  <a:sym typeface="EB Garamond"/>
                </a:rPr>
                <a:t>Customer</a:t>
              </a:r>
              <a:r>
                <a:rPr lang="en" sz="1400" b="0" i="0" u="none" strike="noStrike" cap="none" dirty="0">
                  <a:solidFill>
                    <a:srgbClr val="FFFFFF"/>
                  </a:solidFill>
                  <a:latin typeface="EB Garamond"/>
                  <a:ea typeface="EB Garamond"/>
                  <a:cs typeface="EB Garamond"/>
                  <a:sym typeface="EB Garamond"/>
                </a:rPr>
                <a:t> </a:t>
              </a:r>
              <a:r>
                <a:rPr lang="en" sz="1400" spc="200" dirty="0">
                  <a:solidFill>
                    <a:srgbClr val="000000"/>
                  </a:solidFill>
                  <a:latin typeface="Calibri" panose="020F0502020204030204" pitchFamily="34" charset="0"/>
                  <a:cs typeface="Calibri" panose="020F0502020204030204" pitchFamily="34" charset="0"/>
                  <a:sym typeface="EB Garamond"/>
                </a:rPr>
                <a:t>Observations</a:t>
              </a:r>
              <a:endParaRPr sz="1400" spc="200" dirty="0">
                <a:solidFill>
                  <a:srgbClr val="000000"/>
                </a:solidFill>
                <a:latin typeface="Calibri" panose="020F0502020204030204" pitchFamily="34" charset="0"/>
                <a:cs typeface="Calibri" panose="020F0502020204030204" pitchFamily="34" charset="0"/>
                <a:sym typeface="EB Garamond"/>
              </a:endParaRPr>
            </a:p>
          </p:txBody>
        </p:sp>
      </p:grpSp>
    </p:spTree>
    <p:extLst>
      <p:ext uri="{BB962C8B-B14F-4D97-AF65-F5344CB8AC3E}">
        <p14:creationId xmlns:p14="http://schemas.microsoft.com/office/powerpoint/2010/main" val="629327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Data sources – zero, first, second, and third party data</a:t>
            </a:r>
            <a:endParaRPr lang="en-US" sz="3200" spc="0" dirty="0">
              <a:solidFill>
                <a:srgbClr val="0070C0"/>
              </a:solidFill>
              <a:latin typeface="Calibri" panose="020F0502020204030204" pitchFamily="34" charset="0"/>
              <a:cs typeface="Calibri" panose="020F0502020204030204" pitchFamily="34" charset="0"/>
            </a:endParaRPr>
          </a:p>
        </p:txBody>
      </p:sp>
      <p:pic>
        <p:nvPicPr>
          <p:cNvPr id="27" name="3e1b3267-bc8a-4d7b-9432-8ea3026e2915" descr="Image"/>
          <p:cNvPicPr/>
          <p:nvPr/>
        </p:nvPicPr>
        <p:blipFill>
          <a:blip r:embed="rId2">
            <a:extLst>
              <a:ext uri="{28A0092B-C50C-407E-A947-70E740481C1C}">
                <a14:useLocalDpi xmlns:a14="http://schemas.microsoft.com/office/drawing/2010/main"/>
              </a:ext>
            </a:extLst>
          </a:blip>
          <a:srcRect/>
          <a:stretch>
            <a:fillRect/>
          </a:stretch>
        </p:blipFill>
        <p:spPr bwMode="auto">
          <a:xfrm>
            <a:off x="2798618" y="1856509"/>
            <a:ext cx="5618595" cy="4177491"/>
          </a:xfrm>
          <a:prstGeom prst="rect">
            <a:avLst/>
          </a:prstGeom>
          <a:noFill/>
          <a:ln>
            <a:noFill/>
          </a:ln>
        </p:spPr>
      </p:pic>
    </p:spTree>
    <p:extLst>
      <p:ext uri="{BB962C8B-B14F-4D97-AF65-F5344CB8AC3E}">
        <p14:creationId xmlns:p14="http://schemas.microsoft.com/office/powerpoint/2010/main" val="150583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How much data is there?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18024"/>
            <a:ext cx="10058400" cy="4023360"/>
          </a:xfrm>
        </p:spPr>
        <p:txBody>
          <a:bodyPr>
            <a:noAutofit/>
          </a:bodyPr>
          <a:lstStyle/>
          <a:p>
            <a:pPr marL="548640" lvl="1" indent="0">
              <a:lnSpc>
                <a:spcPct val="100000"/>
              </a:lnSpc>
              <a:spcBef>
                <a:spcPts val="0"/>
              </a:spcBef>
              <a:spcAft>
                <a:spcPts val="0"/>
              </a:spcAft>
              <a:buClrTx/>
              <a:buSzPct val="100000"/>
              <a:buNone/>
            </a:pPr>
            <a:r>
              <a:rPr lang="en-US" sz="2400" dirty="0">
                <a:solidFill>
                  <a:srgbClr val="000000"/>
                </a:solidFill>
                <a:latin typeface="Calibri" panose="020F0502020204030204" pitchFamily="34" charset="0"/>
                <a:cs typeface="Calibri" panose="020F0502020204030204" pitchFamily="34" charset="0"/>
              </a:rPr>
              <a:t>In One Day</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500 million tweets are sent</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294 billion emails are sent</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5 billion searches are made</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4 petabytes of data are created on Facebook</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65 billion messages are sent on WhatsApp</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40 million: Walmart daily shoppers</a:t>
            </a:r>
          </a:p>
          <a:p>
            <a:pPr marL="548640" lvl="1" indent="0">
              <a:lnSpc>
                <a:spcPct val="100000"/>
              </a:lnSpc>
              <a:spcBef>
                <a:spcPts val="0"/>
              </a:spcBef>
              <a:spcAft>
                <a:spcPts val="0"/>
              </a:spcAft>
              <a:buClrTx/>
              <a:buSzPct val="100000"/>
              <a:buNone/>
            </a:pPr>
            <a:endParaRPr lang="en-US" sz="1600" dirty="0">
              <a:solidFill>
                <a:srgbClr val="000000"/>
              </a:solidFill>
              <a:latin typeface="EB Garamond"/>
              <a:ea typeface="EB Garamond"/>
              <a:cs typeface="EB Garamond"/>
            </a:endParaRPr>
          </a:p>
          <a:p>
            <a:pPr marL="548640" lvl="1" indent="0">
              <a:lnSpc>
                <a:spcPct val="100000"/>
              </a:lnSpc>
              <a:spcBef>
                <a:spcPts val="0"/>
              </a:spcBef>
              <a:spcAft>
                <a:spcPts val="0"/>
              </a:spcAft>
              <a:buClrTx/>
              <a:buSzPct val="100000"/>
              <a:buNone/>
            </a:pPr>
            <a:r>
              <a:rPr lang="en-US" sz="2400" dirty="0">
                <a:solidFill>
                  <a:srgbClr val="000000"/>
                </a:solidFill>
                <a:latin typeface="Calibri" panose="020F0502020204030204" pitchFamily="34" charset="0"/>
                <a:cs typeface="Calibri" panose="020F0502020204030204" pitchFamily="34" charset="0"/>
              </a:rPr>
              <a:t>2.7 Zettabytes of data exists in our digital universe now. By 2025, 0.46 Zettabytes would be generated per day </a:t>
            </a:r>
          </a:p>
          <a:p>
            <a:pPr marL="548640" lvl="1" indent="0" algn="ctr">
              <a:lnSpc>
                <a:spcPct val="100000"/>
              </a:lnSpc>
              <a:spcBef>
                <a:spcPts val="0"/>
              </a:spcBef>
              <a:spcAft>
                <a:spcPts val="0"/>
              </a:spcAft>
              <a:buClrTx/>
              <a:buSzPct val="100000"/>
              <a:buNone/>
            </a:pPr>
            <a:r>
              <a:rPr lang="en-US" sz="1600" dirty="0">
                <a:solidFill>
                  <a:srgbClr val="000000"/>
                </a:solidFill>
                <a:latin typeface="Calibri" panose="020F0502020204030204" pitchFamily="34" charset="0"/>
                <a:cs typeface="Calibri" panose="020F0502020204030204" pitchFamily="34" charset="0"/>
              </a:rPr>
              <a:t>(1 Zettabyte = 1 followed by 21 zeros)</a:t>
            </a:r>
          </a:p>
          <a:p>
            <a:pPr marL="548640" lvl="1" indent="0">
              <a:lnSpc>
                <a:spcPct val="100000"/>
              </a:lnSpc>
              <a:spcBef>
                <a:spcPts val="0"/>
              </a:spcBef>
              <a:spcAft>
                <a:spcPts val="0"/>
              </a:spcAft>
              <a:buClrTx/>
              <a:buSzPct val="100000"/>
              <a:buNone/>
            </a:pPr>
            <a:endParaRPr lang="en-US" sz="2400" dirty="0">
              <a:solidFill>
                <a:srgbClr val="000000"/>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pPr>
            <a:r>
              <a:rPr lang="en-US" sz="1400" dirty="0">
                <a:solidFill>
                  <a:srgbClr val="000000"/>
                </a:solidFill>
                <a:latin typeface="Calibri" panose="020F0502020204030204" pitchFamily="34" charset="0"/>
                <a:cs typeface="Calibri" panose="020F0502020204030204" pitchFamily="34" charset="0"/>
                <a:sym typeface="EB Garamond"/>
              </a:rPr>
              <a:t>Source: World Economic Forum</a:t>
            </a:r>
          </a:p>
        </p:txBody>
      </p:sp>
    </p:spTree>
    <p:extLst>
      <p:ext uri="{BB962C8B-B14F-4D97-AF65-F5344CB8AC3E}">
        <p14:creationId xmlns:p14="http://schemas.microsoft.com/office/powerpoint/2010/main" val="357877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How much data is there?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27260"/>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a:t>
            </a:r>
            <a:r>
              <a:rPr lang="en-US" sz="2400" i="1" dirty="0">
                <a:solidFill>
                  <a:srgbClr val="000000"/>
                </a:solidFill>
                <a:latin typeface="Calibri" panose="020F0502020204030204" pitchFamily="34" charset="0"/>
                <a:cs typeface="Calibri" panose="020F0502020204030204" pitchFamily="34" charset="0"/>
                <a:sym typeface="EB Garamond"/>
              </a:rPr>
              <a:t>At the beginning of 2020, the number of bytes in the digital universe was 40 times more than the number of stars in the observable universe</a:t>
            </a:r>
            <a:r>
              <a:rPr lang="en-US" sz="2400" dirty="0">
                <a:solidFill>
                  <a:srgbClr val="000000"/>
                </a:solidFill>
                <a:latin typeface="Calibri" panose="020F0502020204030204" pitchFamily="34" charset="0"/>
                <a:cs typeface="Calibri" panose="020F0502020204030204" pitchFamily="34" charset="0"/>
                <a:sym typeface="EB Garamond"/>
              </a:rPr>
              <a:t>.” </a:t>
            </a:r>
            <a:r>
              <a:rPr lang="en-US" sz="2400" b="1" dirty="0">
                <a:solidFill>
                  <a:srgbClr val="000000"/>
                </a:solidFill>
                <a:latin typeface="Calibri" panose="020F0502020204030204" pitchFamily="34" charset="0"/>
                <a:cs typeface="Calibri" panose="020F0502020204030204" pitchFamily="34" charset="0"/>
                <a:sym typeface="EB Garamond"/>
              </a:rPr>
              <a:t>World Economic Forum 2019</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 sz="2400" i="1" dirty="0">
                <a:solidFill>
                  <a:srgbClr val="000000"/>
                </a:solidFill>
                <a:latin typeface="Calibri" panose="020F0502020204030204" pitchFamily="34" charset="0"/>
                <a:cs typeface="Calibri" panose="020F0502020204030204" pitchFamily="34" charset="0"/>
                <a:sym typeface="EB Garamond"/>
              </a:rPr>
              <a:t>“Google, Facebook, Microsoft, and Amazon are custodians of at least 1,200 petabytes of people’s information”  </a:t>
            </a:r>
            <a:r>
              <a:rPr lang="en" sz="2400" b="1" dirty="0">
                <a:solidFill>
                  <a:srgbClr val="000000"/>
                </a:solidFill>
                <a:latin typeface="Calibri" panose="020F0502020204030204" pitchFamily="34" charset="0"/>
                <a:cs typeface="Calibri" panose="020F0502020204030204" pitchFamily="34" charset="0"/>
                <a:sym typeface="EB Garamond"/>
              </a:rPr>
              <a:t>Science Focus and CCN </a:t>
            </a:r>
          </a:p>
          <a:p>
            <a:pPr marL="914400" lvl="1" indent="-365760">
              <a:lnSpc>
                <a:spcPct val="100000"/>
              </a:lnSpc>
              <a:spcBef>
                <a:spcPts val="0"/>
              </a:spcBef>
              <a:spcAft>
                <a:spcPts val="0"/>
              </a:spcAft>
              <a:buClrTx/>
              <a:buSzPct val="100000"/>
              <a:buFont typeface="Arial" panose="020B0604020202020204" pitchFamily="34" charset="0"/>
              <a:buChar char="•"/>
            </a:pPr>
            <a:endParaRPr lang="en"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 sz="2400" dirty="0">
                <a:solidFill>
                  <a:srgbClr val="000000"/>
                </a:solidFill>
                <a:latin typeface="Calibri" panose="020F0502020204030204" pitchFamily="34" charset="0"/>
                <a:cs typeface="Calibri" panose="020F0502020204030204" pitchFamily="34" charset="0"/>
                <a:sym typeface="EB Garamond"/>
              </a:rPr>
              <a:t>About 20% data is structured (e.g., spreadhseet, databases, etc.) and the remaining 80% is unstructured (e.g., text, non- numeric, etc.)</a:t>
            </a:r>
          </a:p>
        </p:txBody>
      </p:sp>
    </p:spTree>
    <p:extLst>
      <p:ext uri="{BB962C8B-B14F-4D97-AF65-F5344CB8AC3E}">
        <p14:creationId xmlns:p14="http://schemas.microsoft.com/office/powerpoint/2010/main" val="70120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to do with the data we have?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27260"/>
            <a:ext cx="10058400" cy="4023360"/>
          </a:xfrm>
        </p:spPr>
        <p:txBody>
          <a:bodyPr>
            <a:noAutofit/>
          </a:bodyPr>
          <a:lstStyle/>
          <a:p>
            <a:pPr marL="548640" lvl="1" indent="0">
              <a:lnSpc>
                <a:spcPct val="100000"/>
              </a:lnSpc>
              <a:spcBef>
                <a:spcPts val="0"/>
              </a:spcBef>
              <a:spcAft>
                <a:spcPts val="0"/>
              </a:spcAft>
              <a:buClrTx/>
              <a:buSzPct val="100000"/>
              <a:buNone/>
            </a:pPr>
            <a:r>
              <a:rPr lang="en-US" sz="2400" dirty="0">
                <a:solidFill>
                  <a:srgbClr val="000000"/>
                </a:solidFill>
                <a:latin typeface="Calibri" panose="020F0502020204030204" pitchFamily="34" charset="0"/>
                <a:cs typeface="Calibri" panose="020F0502020204030204" pitchFamily="34" charset="0"/>
                <a:sym typeface="EB Garamond"/>
              </a:rPr>
              <a:t>Data = understanding</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a:t>
            </a:r>
            <a:r>
              <a:rPr lang="en-US" sz="2400" i="1" dirty="0">
                <a:solidFill>
                  <a:srgbClr val="000000"/>
                </a:solidFill>
                <a:latin typeface="Calibri" panose="020F0502020204030204" pitchFamily="34" charset="0"/>
                <a:cs typeface="Calibri" panose="020F0502020204030204" pitchFamily="34" charset="0"/>
              </a:rPr>
              <a:t>Things get done only if the data we gather can inform and inspire those in a position to make [a] difference</a:t>
            </a:r>
            <a:r>
              <a:rPr lang="en-US" sz="2400" dirty="0">
                <a:solidFill>
                  <a:srgbClr val="000000"/>
                </a:solidFill>
                <a:latin typeface="Calibri" panose="020F0502020204030204" pitchFamily="34" charset="0"/>
                <a:cs typeface="Calibri" panose="020F0502020204030204" pitchFamily="34" charset="0"/>
              </a:rPr>
              <a:t>.” Mike Schmoker, former school administrator, English teacher and football coach, author</a:t>
            </a:r>
          </a:p>
          <a:p>
            <a:pPr marL="548640" lvl="1" indent="0">
              <a:lnSpc>
                <a:spcPct val="100000"/>
              </a:lnSpc>
              <a:spcBef>
                <a:spcPts val="0"/>
              </a:spcBef>
              <a:spcAft>
                <a:spcPts val="0"/>
              </a:spcAft>
              <a:buClrTx/>
              <a:buSzPct val="100000"/>
              <a:buNone/>
            </a:pPr>
            <a:endParaRPr lang="en-US" sz="24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i="1" dirty="0">
                <a:solidFill>
                  <a:srgbClr val="000000"/>
                </a:solidFill>
                <a:latin typeface="Calibri" panose="020F0502020204030204" pitchFamily="34" charset="0"/>
                <a:cs typeface="Calibri" panose="020F0502020204030204" pitchFamily="34" charset="0"/>
              </a:rPr>
              <a:t>“Without big data analytics, companies are blind and deaf, wandering out onto the web like deer on a freeway.”  </a:t>
            </a:r>
            <a:r>
              <a:rPr lang="en-US" sz="2400" dirty="0">
                <a:solidFill>
                  <a:srgbClr val="000000"/>
                </a:solidFill>
                <a:latin typeface="Calibri" panose="020F0502020204030204" pitchFamily="34" charset="0"/>
                <a:cs typeface="Calibri" panose="020F0502020204030204" pitchFamily="34" charset="0"/>
              </a:rPr>
              <a:t>Geoffrey Moore, author and consultant</a:t>
            </a:r>
            <a:endParaRPr lang="en" sz="2400" dirty="0">
              <a:solidFill>
                <a:srgbClr val="000000"/>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23234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Questions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18024"/>
            <a:ext cx="10058400" cy="4023360"/>
          </a:xfrm>
        </p:spPr>
        <p:txBody>
          <a:bodyPr>
            <a:noAutofit/>
          </a:bodyPr>
          <a:lstStyle/>
          <a:p>
            <a:pPr marL="457200" lvl="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Identify and list 3-5 </a:t>
            </a:r>
            <a:r>
              <a:rPr lang="en-US" sz="2400" b="1" dirty="0">
                <a:solidFill>
                  <a:srgbClr val="000000"/>
                </a:solidFill>
                <a:latin typeface="Calibri" panose="020F0502020204030204" pitchFamily="34" charset="0"/>
                <a:cs typeface="Calibri" panose="020F0502020204030204" pitchFamily="34" charset="0"/>
                <a:sym typeface="EB Garamond"/>
              </a:rPr>
              <a:t>unusual</a:t>
            </a:r>
            <a:r>
              <a:rPr lang="en-US" sz="2400" dirty="0">
                <a:solidFill>
                  <a:srgbClr val="000000"/>
                </a:solidFill>
                <a:latin typeface="Calibri" panose="020F0502020204030204" pitchFamily="34" charset="0"/>
                <a:cs typeface="Calibri" panose="020F0502020204030204" pitchFamily="34" charset="0"/>
                <a:sym typeface="EB Garamond"/>
              </a:rPr>
              <a:t> sources of data from your industry</a:t>
            </a:r>
          </a:p>
          <a:p>
            <a:pPr marL="749808" lvl="1" indent="-381000">
              <a:lnSpc>
                <a:spcPct val="100000"/>
              </a:lnSpc>
              <a:spcBef>
                <a:spcPts val="0"/>
              </a:spcBef>
              <a:spcAft>
                <a:spcPts val="0"/>
              </a:spcAft>
              <a:buClr>
                <a:srgbClr val="000000"/>
              </a:buClr>
              <a:buSzPts val="2400"/>
              <a:buFont typeface="EB Garamond"/>
              <a:buChar char="•"/>
            </a:pPr>
            <a:endParaRPr lang="en-US" sz="2200" dirty="0">
              <a:solidFill>
                <a:srgbClr val="000000"/>
              </a:solidFill>
              <a:latin typeface="EB Garamond"/>
              <a:ea typeface="EB Garamond"/>
              <a:cs typeface="EB Garamond"/>
              <a:sym typeface="EB Garamond"/>
            </a:endParaRPr>
          </a:p>
          <a:p>
            <a:pPr marL="45720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How can the unusual data be drivers of growth and change?</a:t>
            </a:r>
          </a:p>
          <a:p>
            <a:pPr marL="76200" lvl="0" indent="0">
              <a:lnSpc>
                <a:spcPct val="100000"/>
              </a:lnSpc>
              <a:spcBef>
                <a:spcPts val="0"/>
              </a:spcBef>
              <a:spcAft>
                <a:spcPts val="0"/>
              </a:spcAft>
              <a:buClr>
                <a:srgbClr val="000000"/>
              </a:buClr>
              <a:buSzPts val="2400"/>
              <a:buNone/>
            </a:pPr>
            <a:endParaRPr lang="en-US" sz="2400" dirty="0">
              <a:solidFill>
                <a:srgbClr val="000000"/>
              </a:solidFill>
              <a:latin typeface="EB Garamond"/>
              <a:ea typeface="EB Garamond"/>
              <a:cs typeface="EB Garamond"/>
              <a:sym typeface="EB Garamond"/>
            </a:endParaRPr>
          </a:p>
        </p:txBody>
      </p:sp>
    </p:spTree>
    <p:extLst>
      <p:ext uri="{BB962C8B-B14F-4D97-AF65-F5344CB8AC3E}">
        <p14:creationId xmlns:p14="http://schemas.microsoft.com/office/powerpoint/2010/main" val="1660136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Data and KPI (Key performance indicators)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27260"/>
            <a:ext cx="10058400" cy="4023360"/>
          </a:xfrm>
        </p:spPr>
        <p:txBody>
          <a:bodyPr>
            <a:noAutofit/>
          </a:bodyPr>
          <a:lstStyle/>
          <a:p>
            <a:pPr marL="457200" lvl="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Suppose you want to measure customer experience (CS) on an ecommerce website</a:t>
            </a:r>
          </a:p>
          <a:p>
            <a:pPr marL="457200" lvl="0" indent="-381000">
              <a:lnSpc>
                <a:spcPct val="100000"/>
              </a:lnSpc>
              <a:spcBef>
                <a:spcPts val="0"/>
              </a:spcBef>
              <a:spcAft>
                <a:spcPts val="0"/>
              </a:spcAft>
              <a:buClr>
                <a:srgbClr val="000000"/>
              </a:buClr>
              <a:buSzPts val="2400"/>
              <a:buFont typeface="EB Garamond"/>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457200" lvl="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Identify and list 3-5 specific metrics you would use to measure CS </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Eye movement</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Facial expression</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Tangible metrics</a:t>
            </a:r>
          </a:p>
          <a:p>
            <a:pPr marL="457200" indent="-381000">
              <a:lnSpc>
                <a:spcPct val="100000"/>
              </a:lnSpc>
              <a:spcBef>
                <a:spcPts val="0"/>
              </a:spcBef>
              <a:spcAft>
                <a:spcPts val="0"/>
              </a:spcAft>
              <a:buClr>
                <a:srgbClr val="000000"/>
              </a:buClr>
              <a:buSzPts val="2400"/>
              <a:buFont typeface="EB Garamond"/>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How each metric will help you in your end goal?</a:t>
            </a:r>
            <a:endParaRPr lang="en-US" sz="2400" dirty="0">
              <a:solidFill>
                <a:srgbClr val="000000"/>
              </a:solidFill>
              <a:latin typeface="EB Garamond"/>
              <a:ea typeface="EB Garamond"/>
              <a:cs typeface="EB Garamond"/>
              <a:sym typeface="EB Garamond"/>
            </a:endParaRPr>
          </a:p>
        </p:txBody>
      </p:sp>
    </p:spTree>
    <p:extLst>
      <p:ext uri="{BB962C8B-B14F-4D97-AF65-F5344CB8AC3E}">
        <p14:creationId xmlns:p14="http://schemas.microsoft.com/office/powerpoint/2010/main" val="2404585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are Models?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53374"/>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 model is a </a:t>
            </a:r>
            <a:r>
              <a:rPr lang="en-US" sz="2400" b="1" dirty="0">
                <a:solidFill>
                  <a:schemeClr val="tx1"/>
                </a:solidFill>
                <a:latin typeface="Calibri" panose="020F0502020204030204" pitchFamily="34" charset="0"/>
                <a:cs typeface="Calibri" panose="020F0502020204030204" pitchFamily="34" charset="0"/>
              </a:rPr>
              <a:t>stylized representation </a:t>
            </a:r>
            <a:r>
              <a:rPr lang="en-US" sz="2400" dirty="0">
                <a:solidFill>
                  <a:schemeClr val="tx1"/>
                </a:solidFill>
                <a:latin typeface="Calibri" panose="020F0502020204030204" pitchFamily="34" charset="0"/>
                <a:cs typeface="Calibri" panose="020F0502020204030204" pitchFamily="34" charset="0"/>
              </a:rPr>
              <a:t>of reality that is easier to deal than reality itself.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Models allow us to explore and simulate for specific purposes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Types of Models</a:t>
            </a:r>
          </a:p>
          <a:p>
            <a:pPr marL="1465760" lvl="5"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Physical Models</a:t>
            </a:r>
          </a:p>
          <a:p>
            <a:pPr marL="1465760" lvl="5"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Mathematical Model</a:t>
            </a:r>
          </a:p>
          <a:p>
            <a:pPr marL="1465760" lvl="5"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Analytical Model</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Verbal</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Box and Arrow</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Graphical</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Statistical</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Spreadsheets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061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Introduction to Multivariate Analytics</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rgbClr val="000000"/>
                </a:solidFill>
                <a:latin typeface="Calibri" panose="020F0502020204030204" pitchFamily="34" charset="0"/>
                <a:cs typeface="Calibri" panose="020F0502020204030204" pitchFamily="34" charset="0"/>
              </a:rPr>
              <a:t>Modeling and Analytics</a:t>
            </a: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rgbClr val="000000"/>
                </a:solidFill>
                <a:latin typeface="Calibri" panose="020F0502020204030204" pitchFamily="34" charset="0"/>
                <a:cs typeface="Calibri" panose="020F0502020204030204" pitchFamily="34" charset="0"/>
              </a:rPr>
              <a:t>Data and Decision Making</a:t>
            </a: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Overview of Multivariate Analytics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Multivariate as an extension to univariate and bivariate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Multivariate methods – Interdependence and dependence models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Types of multivariate data – variables and sample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Key concepts in multivariate analytics</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Variate, measurement scale, reliability, validity, hypothesis testing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Multivariate data preparation: data structure, missing data, outliers, etc. </a:t>
            </a:r>
          </a:p>
        </p:txBody>
      </p:sp>
    </p:spTree>
    <p:extLst>
      <p:ext uri="{BB962C8B-B14F-4D97-AF65-F5344CB8AC3E}">
        <p14:creationId xmlns:p14="http://schemas.microsoft.com/office/powerpoint/2010/main" val="403767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Types of Model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53374"/>
            <a:ext cx="5024118" cy="1781349"/>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600" b="1" dirty="0">
                <a:solidFill>
                  <a:schemeClr val="tx1"/>
                </a:solidFill>
                <a:latin typeface="Calibri" panose="020F0502020204030204" pitchFamily="34" charset="0"/>
                <a:cs typeface="Calibri" panose="020F0502020204030204" pitchFamily="34" charset="0"/>
              </a:rPr>
              <a:t>Verbal Model</a:t>
            </a:r>
            <a:r>
              <a:rPr lang="en-US" sz="1600" dirty="0">
                <a:solidFill>
                  <a:schemeClr val="tx1"/>
                </a:solidFill>
                <a:latin typeface="Calibri" panose="020F0502020204030204" pitchFamily="34" charset="0"/>
                <a:cs typeface="Calibri" panose="020F0502020204030204" pitchFamily="34" charset="0"/>
              </a:rPr>
              <a:t>: </a:t>
            </a:r>
            <a:r>
              <a:rPr lang="en-US" sz="1600" dirty="0">
                <a:solidFill>
                  <a:srgbClr val="000000"/>
                </a:solidFill>
                <a:latin typeface="Calibri" panose="020F0502020204030204" pitchFamily="34" charset="0"/>
                <a:cs typeface="Calibri" panose="020F0502020204030204" pitchFamily="34" charset="0"/>
              </a:rPr>
              <a:t>Sales of a new product often start slowly as “innovators” in the population adopt the product. The innovators influence “imitators,” leading to accelerated sales growth. As more people in the population purchase the product, sales continue to increase but sales growth slows down.</a:t>
            </a:r>
          </a:p>
          <a:p>
            <a:pPr marL="548640" lvl="1" indent="0">
              <a:lnSpc>
                <a:spcPct val="100000"/>
              </a:lnSpc>
              <a:spcBef>
                <a:spcPts val="0"/>
              </a:spcBef>
              <a:spcAft>
                <a:spcPts val="0"/>
              </a:spcAft>
              <a:buClrTx/>
              <a:buSzPct val="100000"/>
              <a:buNone/>
            </a:pPr>
            <a:endParaRPr lang="en-US" sz="2400" dirty="0">
              <a:solidFill>
                <a:schemeClr val="tx1"/>
              </a:solidFill>
              <a:latin typeface="Calibri" panose="020F0502020204030204" pitchFamily="34" charset="0"/>
              <a:cs typeface="Calibri" panose="020F0502020204030204" pitchFamily="34" charset="0"/>
            </a:endParaRPr>
          </a:p>
        </p:txBody>
      </p:sp>
      <p:grpSp>
        <p:nvGrpSpPr>
          <p:cNvPr id="25" name="Group 24"/>
          <p:cNvGrpSpPr/>
          <p:nvPr/>
        </p:nvGrpSpPr>
        <p:grpSpPr>
          <a:xfrm>
            <a:off x="6572463" y="2027692"/>
            <a:ext cx="4658014" cy="2983206"/>
            <a:chOff x="430213" y="1893888"/>
            <a:chExt cx="8301037" cy="4349754"/>
          </a:xfrm>
        </p:grpSpPr>
        <p:sp>
          <p:nvSpPr>
            <p:cNvPr id="4" name="Line 2"/>
            <p:cNvSpPr>
              <a:spLocks noChangeShapeType="1"/>
            </p:cNvSpPr>
            <p:nvPr/>
          </p:nvSpPr>
          <p:spPr bwMode="auto">
            <a:xfrm flipH="1">
              <a:off x="1916113" y="2711450"/>
              <a:ext cx="2641600" cy="388938"/>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5" name="Line 3"/>
            <p:cNvSpPr>
              <a:spLocks noChangeShapeType="1"/>
            </p:cNvSpPr>
            <p:nvPr/>
          </p:nvSpPr>
          <p:spPr bwMode="auto">
            <a:xfrm>
              <a:off x="1941513" y="3819525"/>
              <a:ext cx="0" cy="611188"/>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6" name="Line 4"/>
            <p:cNvSpPr>
              <a:spLocks noChangeShapeType="1"/>
            </p:cNvSpPr>
            <p:nvPr/>
          </p:nvSpPr>
          <p:spPr bwMode="auto">
            <a:xfrm>
              <a:off x="7169150" y="3803650"/>
              <a:ext cx="0" cy="611188"/>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7" name="Line 5"/>
            <p:cNvSpPr>
              <a:spLocks noChangeShapeType="1"/>
            </p:cNvSpPr>
            <p:nvPr/>
          </p:nvSpPr>
          <p:spPr bwMode="auto">
            <a:xfrm>
              <a:off x="3505200" y="3443288"/>
              <a:ext cx="2133600" cy="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8" name="Line 6"/>
            <p:cNvSpPr>
              <a:spLocks noChangeShapeType="1"/>
            </p:cNvSpPr>
            <p:nvPr/>
          </p:nvSpPr>
          <p:spPr bwMode="auto">
            <a:xfrm>
              <a:off x="4551363" y="2720975"/>
              <a:ext cx="2641600" cy="388938"/>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9" name="Rectangle 8"/>
            <p:cNvSpPr>
              <a:spLocks noChangeArrowheads="1"/>
            </p:cNvSpPr>
            <p:nvPr/>
          </p:nvSpPr>
          <p:spPr bwMode="auto">
            <a:xfrm>
              <a:off x="3030538" y="1893888"/>
              <a:ext cx="3022600" cy="793750"/>
            </a:xfrm>
            <a:prstGeom prst="rect">
              <a:avLst/>
            </a:prstGeom>
            <a:solidFill>
              <a:schemeClr val="bg1"/>
            </a:solidFill>
            <a:ln w="25400">
              <a:solidFill>
                <a:schemeClr val="tx2"/>
              </a:solidFill>
              <a:miter lim="800000"/>
              <a:headEnd/>
              <a:tailEnd/>
            </a:ln>
          </p:spPr>
          <p:txBody>
            <a:bodyPr wrap="none" anchor="ctr"/>
            <a:lstStyle/>
            <a:p>
              <a:endParaRPr lang="en-CA" sz="1000">
                <a:latin typeface="Calibri" panose="020F0502020204030204" pitchFamily="34" charset="0"/>
                <a:cs typeface="Calibri" panose="020F0502020204030204" pitchFamily="34" charset="0"/>
              </a:endParaRPr>
            </a:p>
          </p:txBody>
        </p:sp>
        <p:sp>
          <p:nvSpPr>
            <p:cNvPr id="10" name="Rectangle 9"/>
            <p:cNvSpPr>
              <a:spLocks noChangeArrowheads="1"/>
            </p:cNvSpPr>
            <p:nvPr/>
          </p:nvSpPr>
          <p:spPr bwMode="auto">
            <a:xfrm>
              <a:off x="5657850" y="4446588"/>
              <a:ext cx="3022600" cy="641350"/>
            </a:xfrm>
            <a:prstGeom prst="rect">
              <a:avLst/>
            </a:prstGeom>
            <a:solidFill>
              <a:schemeClr val="bg1"/>
            </a:solidFill>
            <a:ln w="25400">
              <a:solidFill>
                <a:schemeClr val="tx2"/>
              </a:solidFill>
              <a:miter lim="800000"/>
              <a:headEnd/>
              <a:tailEnd/>
            </a:ln>
          </p:spPr>
          <p:txBody>
            <a:bodyPr wrap="none" anchor="ctr"/>
            <a:lstStyle/>
            <a:p>
              <a:endParaRPr lang="en-CA" sz="1000">
                <a:latin typeface="Calibri" panose="020F0502020204030204" pitchFamily="34" charset="0"/>
                <a:cs typeface="Calibri" panose="020F0502020204030204" pitchFamily="34" charset="0"/>
              </a:endParaRPr>
            </a:p>
          </p:txBody>
        </p:sp>
        <p:sp>
          <p:nvSpPr>
            <p:cNvPr id="11" name="Rectangle 10"/>
            <p:cNvSpPr>
              <a:spLocks noChangeArrowheads="1"/>
            </p:cNvSpPr>
            <p:nvPr/>
          </p:nvSpPr>
          <p:spPr bwMode="auto">
            <a:xfrm>
              <a:off x="5657850" y="3132138"/>
              <a:ext cx="3022600" cy="641350"/>
            </a:xfrm>
            <a:prstGeom prst="rect">
              <a:avLst/>
            </a:prstGeom>
            <a:solidFill>
              <a:schemeClr val="bg1"/>
            </a:solidFill>
            <a:ln w="25400">
              <a:solidFill>
                <a:schemeClr val="tx2"/>
              </a:solidFill>
              <a:miter lim="800000"/>
              <a:headEnd/>
              <a:tailEnd/>
            </a:ln>
          </p:spPr>
          <p:txBody>
            <a:bodyPr wrap="none" anchor="ctr"/>
            <a:lstStyle/>
            <a:p>
              <a:endParaRPr lang="en-CA" sz="1000">
                <a:latin typeface="Calibri" panose="020F0502020204030204" pitchFamily="34" charset="0"/>
                <a:cs typeface="Calibri" panose="020F0502020204030204" pitchFamily="34" charset="0"/>
              </a:endParaRPr>
            </a:p>
          </p:txBody>
        </p:sp>
        <p:sp>
          <p:nvSpPr>
            <p:cNvPr id="12" name="Rectangle 11"/>
            <p:cNvSpPr>
              <a:spLocks noChangeArrowheads="1"/>
            </p:cNvSpPr>
            <p:nvPr/>
          </p:nvSpPr>
          <p:spPr bwMode="auto">
            <a:xfrm>
              <a:off x="436563" y="3127375"/>
              <a:ext cx="3022600" cy="641350"/>
            </a:xfrm>
            <a:prstGeom prst="rect">
              <a:avLst/>
            </a:prstGeom>
            <a:solidFill>
              <a:schemeClr val="bg1"/>
            </a:solidFill>
            <a:ln w="25400">
              <a:solidFill>
                <a:schemeClr val="tx2"/>
              </a:solidFill>
              <a:miter lim="800000"/>
              <a:headEnd/>
              <a:tailEnd/>
            </a:ln>
          </p:spPr>
          <p:txBody>
            <a:bodyPr wrap="none" anchor="ctr"/>
            <a:lstStyle/>
            <a:p>
              <a:endParaRPr lang="en-CA" sz="1000">
                <a:latin typeface="Calibri" panose="020F0502020204030204" pitchFamily="34" charset="0"/>
                <a:cs typeface="Calibri" panose="020F0502020204030204" pitchFamily="34" charset="0"/>
              </a:endParaRPr>
            </a:p>
          </p:txBody>
        </p:sp>
        <p:sp>
          <p:nvSpPr>
            <p:cNvPr id="13" name="Rectangle 12"/>
            <p:cNvSpPr>
              <a:spLocks noChangeArrowheads="1"/>
            </p:cNvSpPr>
            <p:nvPr/>
          </p:nvSpPr>
          <p:spPr bwMode="auto">
            <a:xfrm>
              <a:off x="430213" y="4445000"/>
              <a:ext cx="3022600" cy="641350"/>
            </a:xfrm>
            <a:prstGeom prst="rect">
              <a:avLst/>
            </a:prstGeom>
            <a:solidFill>
              <a:schemeClr val="bg1"/>
            </a:solidFill>
            <a:ln w="25400">
              <a:solidFill>
                <a:schemeClr val="tx2"/>
              </a:solidFill>
              <a:miter lim="800000"/>
              <a:headEnd/>
              <a:tailEnd/>
            </a:ln>
          </p:spPr>
          <p:txBody>
            <a:bodyPr wrap="none" anchor="ctr"/>
            <a:lstStyle/>
            <a:p>
              <a:endParaRPr lang="en-CA" sz="1000">
                <a:latin typeface="Calibri" panose="020F0502020204030204" pitchFamily="34" charset="0"/>
                <a:cs typeface="Calibri" panose="020F0502020204030204" pitchFamily="34" charset="0"/>
              </a:endParaRPr>
            </a:p>
          </p:txBody>
        </p:sp>
        <p:sp>
          <p:nvSpPr>
            <p:cNvPr id="14" name="Rectangle 13"/>
            <p:cNvSpPr>
              <a:spLocks noChangeArrowheads="1"/>
            </p:cNvSpPr>
            <p:nvPr/>
          </p:nvSpPr>
          <p:spPr bwMode="auto">
            <a:xfrm>
              <a:off x="3265488" y="1939925"/>
              <a:ext cx="2554286" cy="584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dirty="0">
                  <a:latin typeface="Calibri" panose="020F0502020204030204" pitchFamily="34" charset="0"/>
                  <a:cs typeface="Calibri" panose="020F0502020204030204" pitchFamily="34" charset="0"/>
                </a:rPr>
                <a:t>Fixed </a:t>
              </a:r>
            </a:p>
            <a:p>
              <a:pPr algn="ctr" eaLnBrk="0" hangingPunct="0"/>
              <a:r>
                <a:rPr lang="en-US" sz="1000" b="1" dirty="0">
                  <a:latin typeface="Calibri" panose="020F0502020204030204" pitchFamily="34" charset="0"/>
                  <a:cs typeface="Calibri" panose="020F0502020204030204" pitchFamily="34" charset="0"/>
                </a:rPr>
                <a:t>Population Size</a:t>
              </a:r>
            </a:p>
          </p:txBody>
        </p:sp>
        <p:sp>
          <p:nvSpPr>
            <p:cNvPr id="15" name="Rectangle 14"/>
            <p:cNvSpPr>
              <a:spLocks noChangeArrowheads="1"/>
            </p:cNvSpPr>
            <p:nvPr/>
          </p:nvSpPr>
          <p:spPr bwMode="auto">
            <a:xfrm>
              <a:off x="6569075" y="3248025"/>
              <a:ext cx="1200150" cy="35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Imitators</a:t>
              </a:r>
            </a:p>
          </p:txBody>
        </p:sp>
        <p:sp>
          <p:nvSpPr>
            <p:cNvPr id="16" name="Rectangle 15"/>
            <p:cNvSpPr>
              <a:spLocks noChangeArrowheads="1"/>
            </p:cNvSpPr>
            <p:nvPr/>
          </p:nvSpPr>
          <p:spPr bwMode="auto">
            <a:xfrm>
              <a:off x="569913" y="4414838"/>
              <a:ext cx="2971800" cy="584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Timing of  Purchases by</a:t>
              </a:r>
            </a:p>
            <a:p>
              <a:pPr algn="ctr" eaLnBrk="0" hangingPunct="0"/>
              <a:r>
                <a:rPr lang="en-US" sz="1000" b="1">
                  <a:latin typeface="Calibri" panose="020F0502020204030204" pitchFamily="34" charset="0"/>
                  <a:cs typeface="Calibri" panose="020F0502020204030204" pitchFamily="34" charset="0"/>
                </a:rPr>
                <a:t>Innovators</a:t>
              </a:r>
            </a:p>
          </p:txBody>
        </p:sp>
        <p:sp>
          <p:nvSpPr>
            <p:cNvPr id="17" name="Rectangle 16"/>
            <p:cNvSpPr>
              <a:spLocks noChangeArrowheads="1"/>
            </p:cNvSpPr>
            <p:nvPr/>
          </p:nvSpPr>
          <p:spPr bwMode="auto">
            <a:xfrm>
              <a:off x="5607051" y="4410076"/>
              <a:ext cx="3124199" cy="584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Timing of Purchases by</a:t>
              </a:r>
            </a:p>
            <a:p>
              <a:pPr algn="ctr" eaLnBrk="0" hangingPunct="0"/>
              <a:r>
                <a:rPr lang="en-US" sz="1000" b="1">
                  <a:latin typeface="Calibri" panose="020F0502020204030204" pitchFamily="34" charset="0"/>
                  <a:cs typeface="Calibri" panose="020F0502020204030204" pitchFamily="34" charset="0"/>
                </a:rPr>
                <a:t>Imitators</a:t>
              </a:r>
            </a:p>
          </p:txBody>
        </p:sp>
        <p:grpSp>
          <p:nvGrpSpPr>
            <p:cNvPr id="18" name="Group 17"/>
            <p:cNvGrpSpPr>
              <a:grpSpLocks/>
            </p:cNvGrpSpPr>
            <p:nvPr/>
          </p:nvGrpSpPr>
          <p:grpSpPr bwMode="auto">
            <a:xfrm>
              <a:off x="3014663" y="5576892"/>
              <a:ext cx="3225800" cy="666750"/>
              <a:chOff x="1899" y="3513"/>
              <a:chExt cx="2032" cy="420"/>
            </a:xfrm>
          </p:grpSpPr>
          <p:sp>
            <p:nvSpPr>
              <p:cNvPr id="19" name="Rectangle 18"/>
              <p:cNvSpPr>
                <a:spLocks noChangeArrowheads="1"/>
              </p:cNvSpPr>
              <p:nvPr/>
            </p:nvSpPr>
            <p:spPr bwMode="auto">
              <a:xfrm>
                <a:off x="1955" y="3513"/>
                <a:ext cx="192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20" name="Rectangle 19"/>
              <p:cNvSpPr>
                <a:spLocks noChangeArrowheads="1"/>
              </p:cNvSpPr>
              <p:nvPr/>
            </p:nvSpPr>
            <p:spPr bwMode="auto">
              <a:xfrm>
                <a:off x="1899" y="3540"/>
                <a:ext cx="2032" cy="368"/>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Pattern of Sales Growth</a:t>
                </a:r>
              </a:p>
              <a:p>
                <a:pPr algn="ctr" eaLnBrk="0" hangingPunct="0"/>
                <a:r>
                  <a:rPr lang="en-US" sz="1000" b="1">
                    <a:latin typeface="Calibri" panose="020F0502020204030204" pitchFamily="34" charset="0"/>
                    <a:cs typeface="Calibri" panose="020F0502020204030204" pitchFamily="34" charset="0"/>
                  </a:rPr>
                  <a:t>of New Product</a:t>
                </a:r>
              </a:p>
            </p:txBody>
          </p:sp>
        </p:grpSp>
        <p:sp>
          <p:nvSpPr>
            <p:cNvPr id="21" name="Rectangle 20"/>
            <p:cNvSpPr>
              <a:spLocks noChangeArrowheads="1"/>
            </p:cNvSpPr>
            <p:nvPr/>
          </p:nvSpPr>
          <p:spPr bwMode="auto">
            <a:xfrm>
              <a:off x="3903663" y="3436938"/>
              <a:ext cx="1371601" cy="808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Innovators</a:t>
              </a:r>
            </a:p>
            <a:p>
              <a:pPr algn="ctr" eaLnBrk="0" hangingPunct="0"/>
              <a:r>
                <a:rPr lang="en-US" sz="1000" b="1">
                  <a:latin typeface="Calibri" panose="020F0502020204030204" pitchFamily="34" charset="0"/>
                  <a:cs typeface="Calibri" panose="020F0502020204030204" pitchFamily="34" charset="0"/>
                </a:rPr>
                <a:t>Influence</a:t>
              </a:r>
            </a:p>
            <a:p>
              <a:pPr algn="ctr" eaLnBrk="0" hangingPunct="0"/>
              <a:r>
                <a:rPr lang="en-US" sz="1000" b="1">
                  <a:latin typeface="Calibri" panose="020F0502020204030204" pitchFamily="34" charset="0"/>
                  <a:cs typeface="Calibri" panose="020F0502020204030204" pitchFamily="34" charset="0"/>
                </a:rPr>
                <a:t>Imitators</a:t>
              </a:r>
            </a:p>
          </p:txBody>
        </p:sp>
        <p:sp>
          <p:nvSpPr>
            <p:cNvPr id="22" name="Rectangle 21"/>
            <p:cNvSpPr>
              <a:spLocks noChangeArrowheads="1"/>
            </p:cNvSpPr>
            <p:nvPr/>
          </p:nvSpPr>
          <p:spPr bwMode="auto">
            <a:xfrm>
              <a:off x="1257301" y="3249613"/>
              <a:ext cx="1370013" cy="35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000" b="1">
                  <a:latin typeface="Calibri" panose="020F0502020204030204" pitchFamily="34" charset="0"/>
                  <a:cs typeface="Calibri" panose="020F0502020204030204" pitchFamily="34" charset="0"/>
                </a:rPr>
                <a:t>Innovators</a:t>
              </a:r>
            </a:p>
          </p:txBody>
        </p:sp>
        <p:sp>
          <p:nvSpPr>
            <p:cNvPr id="23" name="Line 22"/>
            <p:cNvSpPr>
              <a:spLocks noChangeShapeType="1"/>
            </p:cNvSpPr>
            <p:nvPr/>
          </p:nvSpPr>
          <p:spPr bwMode="auto">
            <a:xfrm>
              <a:off x="1925638" y="5111750"/>
              <a:ext cx="2197100" cy="4699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sp>
          <p:nvSpPr>
            <p:cNvPr id="24" name="Line 23"/>
            <p:cNvSpPr>
              <a:spLocks noChangeShapeType="1"/>
            </p:cNvSpPr>
            <p:nvPr/>
          </p:nvSpPr>
          <p:spPr bwMode="auto">
            <a:xfrm flipH="1">
              <a:off x="5049838" y="5111750"/>
              <a:ext cx="2197100" cy="4699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00">
                <a:latin typeface="Calibri" panose="020F0502020204030204" pitchFamily="34" charset="0"/>
                <a:cs typeface="Calibri" panose="020F0502020204030204" pitchFamily="34" charset="0"/>
              </a:endParaRPr>
            </a:p>
          </p:txBody>
        </p:sp>
      </p:grpSp>
      <p:sp>
        <p:nvSpPr>
          <p:cNvPr id="26" name="TextBox 25"/>
          <p:cNvSpPr txBox="1"/>
          <p:nvPr/>
        </p:nvSpPr>
        <p:spPr>
          <a:xfrm>
            <a:off x="8012069" y="1701401"/>
            <a:ext cx="177093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Box and Arrow Model</a:t>
            </a:r>
          </a:p>
        </p:txBody>
      </p:sp>
      <p:grpSp>
        <p:nvGrpSpPr>
          <p:cNvPr id="34" name="Group 33"/>
          <p:cNvGrpSpPr/>
          <p:nvPr/>
        </p:nvGrpSpPr>
        <p:grpSpPr>
          <a:xfrm>
            <a:off x="2076166" y="3997258"/>
            <a:ext cx="3680383" cy="2202202"/>
            <a:chOff x="1289068" y="1905000"/>
            <a:chExt cx="6824645" cy="3660604"/>
          </a:xfrm>
        </p:grpSpPr>
        <p:sp>
          <p:nvSpPr>
            <p:cNvPr id="27" name="Line 2"/>
            <p:cNvSpPr>
              <a:spLocks noChangeShapeType="1"/>
            </p:cNvSpPr>
            <p:nvPr/>
          </p:nvSpPr>
          <p:spPr bwMode="auto">
            <a:xfrm>
              <a:off x="1611313" y="3394075"/>
              <a:ext cx="6502400"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CA" sz="1200">
                <a:latin typeface="Calibri" panose="020F0502020204030204" pitchFamily="34" charset="0"/>
                <a:cs typeface="Calibri" panose="020F0502020204030204" pitchFamily="34" charset="0"/>
              </a:endParaRPr>
            </a:p>
          </p:txBody>
        </p:sp>
        <p:sp>
          <p:nvSpPr>
            <p:cNvPr id="28" name="Freeform 3"/>
            <p:cNvSpPr>
              <a:spLocks/>
            </p:cNvSpPr>
            <p:nvPr/>
          </p:nvSpPr>
          <p:spPr bwMode="auto">
            <a:xfrm>
              <a:off x="2263775" y="3395663"/>
              <a:ext cx="5329238" cy="1798637"/>
            </a:xfrm>
            <a:custGeom>
              <a:avLst/>
              <a:gdLst>
                <a:gd name="T0" fmla="*/ 0 w 3357"/>
                <a:gd name="T1" fmla="*/ 2147483647 h 1133"/>
                <a:gd name="T2" fmla="*/ 2147483647 w 3357"/>
                <a:gd name="T3" fmla="*/ 2147483647 h 1133"/>
                <a:gd name="T4" fmla="*/ 2147483647 w 3357"/>
                <a:gd name="T5" fmla="*/ 2147483647 h 1133"/>
                <a:gd name="T6" fmla="*/ 2147483647 w 3357"/>
                <a:gd name="T7" fmla="*/ 2147483647 h 1133"/>
                <a:gd name="T8" fmla="*/ 2147483647 w 3357"/>
                <a:gd name="T9" fmla="*/ 2147483647 h 1133"/>
                <a:gd name="T10" fmla="*/ 2147483647 w 3357"/>
                <a:gd name="T11" fmla="*/ 2147483647 h 1133"/>
                <a:gd name="T12" fmla="*/ 2147483647 w 3357"/>
                <a:gd name="T13" fmla="*/ 2147483647 h 1133"/>
                <a:gd name="T14" fmla="*/ 2147483647 w 3357"/>
                <a:gd name="T15" fmla="*/ 2147483647 h 1133"/>
                <a:gd name="T16" fmla="*/ 2147483647 w 3357"/>
                <a:gd name="T17" fmla="*/ 2147483647 h 1133"/>
                <a:gd name="T18" fmla="*/ 2147483647 w 3357"/>
                <a:gd name="T19" fmla="*/ 2147483647 h 1133"/>
                <a:gd name="T20" fmla="*/ 2147483647 w 3357"/>
                <a:gd name="T21" fmla="*/ 2147483647 h 1133"/>
                <a:gd name="T22" fmla="*/ 2147483647 w 3357"/>
                <a:gd name="T23" fmla="*/ 2147483647 h 1133"/>
                <a:gd name="T24" fmla="*/ 2147483647 w 3357"/>
                <a:gd name="T25" fmla="*/ 2147483647 h 1133"/>
                <a:gd name="T26" fmla="*/ 2147483647 w 3357"/>
                <a:gd name="T27" fmla="*/ 0 h 11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57"/>
                <a:gd name="T43" fmla="*/ 0 h 1133"/>
                <a:gd name="T44" fmla="*/ 3357 w 3357"/>
                <a:gd name="T45" fmla="*/ 1133 h 11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57" h="1133">
                  <a:moveTo>
                    <a:pt x="0" y="1132"/>
                  </a:moveTo>
                  <a:lnTo>
                    <a:pt x="313" y="1112"/>
                  </a:lnTo>
                  <a:lnTo>
                    <a:pt x="488" y="1093"/>
                  </a:lnTo>
                  <a:lnTo>
                    <a:pt x="683" y="1054"/>
                  </a:lnTo>
                  <a:lnTo>
                    <a:pt x="830" y="1005"/>
                  </a:lnTo>
                  <a:lnTo>
                    <a:pt x="1093" y="897"/>
                  </a:lnTo>
                  <a:lnTo>
                    <a:pt x="1358" y="746"/>
                  </a:lnTo>
                  <a:lnTo>
                    <a:pt x="1766" y="439"/>
                  </a:lnTo>
                  <a:lnTo>
                    <a:pt x="2078" y="224"/>
                  </a:lnTo>
                  <a:lnTo>
                    <a:pt x="2283" y="127"/>
                  </a:lnTo>
                  <a:lnTo>
                    <a:pt x="2556" y="58"/>
                  </a:lnTo>
                  <a:lnTo>
                    <a:pt x="2859" y="29"/>
                  </a:lnTo>
                  <a:lnTo>
                    <a:pt x="3083" y="10"/>
                  </a:lnTo>
                  <a:lnTo>
                    <a:pt x="3356"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CA" sz="1200">
                <a:latin typeface="Calibri" panose="020F0502020204030204" pitchFamily="34" charset="0"/>
                <a:cs typeface="Calibri" panose="020F0502020204030204" pitchFamily="34" charset="0"/>
              </a:endParaRPr>
            </a:p>
          </p:txBody>
        </p:sp>
        <p:sp>
          <p:nvSpPr>
            <p:cNvPr id="29" name="Line 6"/>
            <p:cNvSpPr>
              <a:spLocks noChangeShapeType="1"/>
            </p:cNvSpPr>
            <p:nvPr/>
          </p:nvSpPr>
          <p:spPr bwMode="auto">
            <a:xfrm>
              <a:off x="1611313" y="2708275"/>
              <a:ext cx="0" cy="2514600"/>
            </a:xfrm>
            <a:prstGeom prst="line">
              <a:avLst/>
            </a:prstGeom>
            <a:noFill/>
            <a:ln w="25400">
              <a:solidFill>
                <a:schemeClr val="tx2"/>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CA" sz="1200">
                <a:latin typeface="Calibri" panose="020F0502020204030204" pitchFamily="34" charset="0"/>
                <a:cs typeface="Calibri" panose="020F0502020204030204" pitchFamily="34" charset="0"/>
              </a:endParaRPr>
            </a:p>
          </p:txBody>
        </p:sp>
        <p:sp>
          <p:nvSpPr>
            <p:cNvPr id="30" name="Line 7"/>
            <p:cNvSpPr>
              <a:spLocks noChangeShapeType="1"/>
            </p:cNvSpPr>
            <p:nvPr/>
          </p:nvSpPr>
          <p:spPr bwMode="auto">
            <a:xfrm>
              <a:off x="1611313" y="5222875"/>
              <a:ext cx="6502400"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200">
                <a:latin typeface="Calibri" panose="020F0502020204030204" pitchFamily="34" charset="0"/>
                <a:cs typeface="Calibri" panose="020F0502020204030204" pitchFamily="34" charset="0"/>
              </a:endParaRPr>
            </a:p>
          </p:txBody>
        </p:sp>
        <p:sp>
          <p:nvSpPr>
            <p:cNvPr id="31" name="Rectangle 8"/>
            <p:cNvSpPr>
              <a:spLocks noChangeArrowheads="1"/>
            </p:cNvSpPr>
            <p:nvPr/>
          </p:nvSpPr>
          <p:spPr bwMode="auto">
            <a:xfrm>
              <a:off x="7201640" y="5287963"/>
              <a:ext cx="503343"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Calibri" panose="020F0502020204030204" pitchFamily="34" charset="0"/>
                  <a:cs typeface="Calibri" panose="020F0502020204030204" pitchFamily="34" charset="0"/>
                </a:rPr>
                <a:t>Time</a:t>
              </a:r>
            </a:p>
          </p:txBody>
        </p:sp>
        <p:sp>
          <p:nvSpPr>
            <p:cNvPr id="32" name="Rectangle 9"/>
            <p:cNvSpPr>
              <a:spLocks noChangeArrowheads="1"/>
            </p:cNvSpPr>
            <p:nvPr/>
          </p:nvSpPr>
          <p:spPr bwMode="auto">
            <a:xfrm>
              <a:off x="6623156" y="2654300"/>
              <a:ext cx="11666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Calibri" panose="020F0502020204030204" pitchFamily="34" charset="0"/>
                  <a:cs typeface="Calibri" panose="020F0502020204030204" pitchFamily="34" charset="0"/>
                </a:rPr>
                <a:t>Fixed</a:t>
              </a:r>
            </a:p>
            <a:p>
              <a:pPr algn="ctr" eaLnBrk="0" hangingPunct="0"/>
              <a:r>
                <a:rPr lang="en-US" sz="1200" b="1">
                  <a:latin typeface="Calibri" panose="020F0502020204030204" pitchFamily="34" charset="0"/>
                  <a:cs typeface="Calibri" panose="020F0502020204030204" pitchFamily="34" charset="0"/>
                </a:rPr>
                <a:t>Population Size</a:t>
              </a:r>
            </a:p>
          </p:txBody>
        </p:sp>
        <p:sp>
          <p:nvSpPr>
            <p:cNvPr id="33" name="Rectangle 10"/>
            <p:cNvSpPr>
              <a:spLocks noChangeArrowheads="1"/>
            </p:cNvSpPr>
            <p:nvPr/>
          </p:nvSpPr>
          <p:spPr bwMode="auto">
            <a:xfrm>
              <a:off x="1289068" y="1905000"/>
              <a:ext cx="126996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dirty="0">
                  <a:latin typeface="Calibri" panose="020F0502020204030204" pitchFamily="34" charset="0"/>
                  <a:cs typeface="Calibri" panose="020F0502020204030204" pitchFamily="34" charset="0"/>
                </a:rPr>
                <a:t>Cumulative Sales</a:t>
              </a:r>
            </a:p>
            <a:p>
              <a:pPr algn="ctr" eaLnBrk="0" hangingPunct="0"/>
              <a:r>
                <a:rPr lang="en-US" sz="1200" b="1" dirty="0">
                  <a:latin typeface="Calibri" panose="020F0502020204030204" pitchFamily="34" charset="0"/>
                  <a:cs typeface="Calibri" panose="020F0502020204030204" pitchFamily="34" charset="0"/>
                </a:rPr>
                <a:t>of a Product</a:t>
              </a:r>
            </a:p>
          </p:txBody>
        </p:sp>
      </p:grpSp>
      <p:sp>
        <p:nvSpPr>
          <p:cNvPr id="35" name="TextBox 34"/>
          <p:cNvSpPr txBox="1"/>
          <p:nvPr/>
        </p:nvSpPr>
        <p:spPr>
          <a:xfrm>
            <a:off x="2823054" y="3701646"/>
            <a:ext cx="1433085"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Graphical Model</a:t>
            </a:r>
          </a:p>
        </p:txBody>
      </p:sp>
    </p:spTree>
    <p:extLst>
      <p:ext uri="{BB962C8B-B14F-4D97-AF65-F5344CB8AC3E}">
        <p14:creationId xmlns:p14="http://schemas.microsoft.com/office/powerpoint/2010/main" val="105157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Types of Model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80407" y="3284377"/>
            <a:ext cx="10058399" cy="2537133"/>
          </a:xfrm>
        </p:spPr>
        <p:txBody>
          <a:bodyPr>
            <a:noAutofit/>
          </a:bodyPr>
          <a:lstStyle/>
          <a:p>
            <a:pPr marL="0" indent="-365760" defTabSz="685800">
              <a:lnSpc>
                <a:spcPct val="100000"/>
              </a:lnSpc>
              <a:spcBef>
                <a:spcPts val="0"/>
              </a:spcBef>
              <a:spcAft>
                <a:spcPts val="0"/>
              </a:spcAft>
              <a:buNone/>
              <a:tabLst>
                <a:tab pos="571500" algn="r"/>
                <a:tab pos="762000" algn="l"/>
              </a:tabLst>
            </a:pPr>
            <a:r>
              <a:rPr lang="en-US" sz="1800" dirty="0">
                <a:solidFill>
                  <a:schemeClr val="tx1"/>
                </a:solidFill>
                <a:latin typeface="Calibri" panose="020F0502020204030204" pitchFamily="34" charset="0"/>
                <a:cs typeface="Calibri" panose="020F0502020204030204" pitchFamily="34" charset="0"/>
              </a:rPr>
              <a:t>Statistical Model</a:t>
            </a:r>
          </a:p>
          <a:p>
            <a:pPr marL="0" indent="-365760" defTabSz="685800">
              <a:lnSpc>
                <a:spcPct val="100000"/>
              </a:lnSpc>
              <a:spcBef>
                <a:spcPts val="0"/>
              </a:spcBef>
              <a:spcAft>
                <a:spcPts val="0"/>
              </a:spcAft>
              <a:buNone/>
              <a:tabLst>
                <a:tab pos="571500" algn="r"/>
                <a:tab pos="762000" algn="l"/>
              </a:tabLst>
            </a:pPr>
            <a:r>
              <a:rPr lang="en-US" sz="1800" dirty="0">
                <a:solidFill>
                  <a:schemeClr val="tx1"/>
                </a:solidFill>
                <a:latin typeface="Calibri" panose="020F0502020204030204" pitchFamily="34" charset="0"/>
                <a:cs typeface="Calibri" panose="020F0502020204030204" pitchFamily="34" charset="0"/>
              </a:rPr>
              <a:t>f(t) 		= 	pdf of adoption at time </a:t>
            </a:r>
            <a:r>
              <a:rPr lang="en-US" sz="1800" i="1" dirty="0">
                <a:solidFill>
                  <a:schemeClr val="tx1"/>
                </a:solidFill>
                <a:latin typeface="Calibri" panose="020F0502020204030204" pitchFamily="34" charset="0"/>
                <a:cs typeface="Calibri" panose="020F0502020204030204" pitchFamily="34" charset="0"/>
              </a:rPr>
              <a:t>t</a:t>
            </a:r>
            <a:endParaRPr lang="en-US" sz="1800" dirty="0">
              <a:solidFill>
                <a:schemeClr val="tx1"/>
              </a:solidFill>
              <a:latin typeface="Calibri" panose="020F0502020204030204" pitchFamily="34" charset="0"/>
              <a:cs typeface="Calibri" panose="020F0502020204030204" pitchFamily="34" charset="0"/>
            </a:endParaRPr>
          </a:p>
          <a:p>
            <a:pPr marL="0" indent="-365760" defTabSz="685800">
              <a:lnSpc>
                <a:spcPct val="100000"/>
              </a:lnSpc>
              <a:spcBef>
                <a:spcPts val="0"/>
              </a:spcBef>
              <a:spcAft>
                <a:spcPts val="0"/>
              </a:spcAft>
              <a:buNone/>
              <a:tabLst>
                <a:tab pos="571500" algn="r"/>
                <a:tab pos="762000" algn="l"/>
              </a:tabLst>
            </a:pPr>
            <a:r>
              <a:rPr lang="en-US" sz="1800" dirty="0">
                <a:solidFill>
                  <a:schemeClr val="tx1"/>
                </a:solidFill>
                <a:latin typeface="Calibri" panose="020F0502020204030204" pitchFamily="34" charset="0"/>
                <a:cs typeface="Calibri" panose="020F0502020204030204" pitchFamily="34" charset="0"/>
              </a:rPr>
              <a:t>F(t) 		= 	cdf of adoption at time </a:t>
            </a:r>
            <a:r>
              <a:rPr lang="en-US" sz="1800" i="1" dirty="0">
                <a:solidFill>
                  <a:schemeClr val="tx1"/>
                </a:solidFill>
                <a:latin typeface="Calibri" panose="020F0502020204030204" pitchFamily="34" charset="0"/>
                <a:cs typeface="Calibri" panose="020F0502020204030204" pitchFamily="34" charset="0"/>
              </a:rPr>
              <a:t>t</a:t>
            </a:r>
            <a:endParaRPr lang="en-US" sz="1800" dirty="0">
              <a:solidFill>
                <a:schemeClr val="tx1"/>
              </a:solidFill>
              <a:latin typeface="Calibri" panose="020F0502020204030204" pitchFamily="34" charset="0"/>
              <a:cs typeface="Calibri" panose="020F0502020204030204" pitchFamily="34" charset="0"/>
            </a:endParaRPr>
          </a:p>
          <a:p>
            <a:pPr marL="0" indent="-365760" defTabSz="685800">
              <a:lnSpc>
                <a:spcPct val="100000"/>
              </a:lnSpc>
              <a:spcBef>
                <a:spcPts val="0"/>
              </a:spcBef>
              <a:spcAft>
                <a:spcPts val="0"/>
              </a:spcAft>
              <a:buNone/>
              <a:tabLst>
                <a:tab pos="571500" algn="r"/>
                <a:tab pos="762000" algn="l"/>
              </a:tabLst>
            </a:pPr>
            <a:r>
              <a:rPr lang="en-US" sz="1800" i="1" dirty="0">
                <a:solidFill>
                  <a:schemeClr val="tx1"/>
                </a:solidFill>
                <a:latin typeface="Calibri" panose="020F0502020204030204" pitchFamily="34" charset="0"/>
                <a:cs typeface="Calibri" panose="020F0502020204030204" pitchFamily="34" charset="0"/>
              </a:rPr>
              <a:t>N(t)</a:t>
            </a:r>
            <a:r>
              <a:rPr lang="en-US" sz="1800" dirty="0">
                <a:solidFill>
                  <a:schemeClr val="tx1"/>
                </a:solidFill>
                <a:latin typeface="Calibri" panose="020F0502020204030204" pitchFamily="34" charset="0"/>
                <a:cs typeface="Calibri" panose="020F0502020204030204" pitchFamily="34" charset="0"/>
              </a:rPr>
              <a:t>		=	Total number of people who have adopted product by time </a:t>
            </a:r>
            <a:r>
              <a:rPr lang="en-US" sz="1800" i="1" dirty="0">
                <a:solidFill>
                  <a:schemeClr val="tx1"/>
                </a:solidFill>
                <a:latin typeface="Calibri" panose="020F0502020204030204" pitchFamily="34" charset="0"/>
                <a:cs typeface="Calibri" panose="020F0502020204030204" pitchFamily="34" charset="0"/>
              </a:rPr>
              <a:t>t</a:t>
            </a:r>
            <a:endParaRPr lang="en-US" sz="1800" dirty="0">
              <a:solidFill>
                <a:schemeClr val="tx1"/>
              </a:solidFill>
              <a:latin typeface="Calibri" panose="020F0502020204030204" pitchFamily="34" charset="0"/>
              <a:cs typeface="Calibri" panose="020F0502020204030204" pitchFamily="34" charset="0"/>
            </a:endParaRPr>
          </a:p>
          <a:p>
            <a:pPr marL="0" indent="-365760" defTabSz="685800">
              <a:lnSpc>
                <a:spcPct val="100000"/>
              </a:lnSpc>
              <a:spcBef>
                <a:spcPts val="0"/>
              </a:spcBef>
              <a:spcAft>
                <a:spcPts val="0"/>
              </a:spcAft>
              <a:buNone/>
              <a:tabLst>
                <a:tab pos="571500" algn="r"/>
                <a:tab pos="762000" algn="l"/>
              </a:tabLst>
            </a:pPr>
            <a:r>
              <a:rPr lang="en-US" sz="1800" i="1" dirty="0">
                <a:solidFill>
                  <a:schemeClr val="tx1"/>
                </a:solidFill>
                <a:latin typeface="Calibri" panose="020F0502020204030204" pitchFamily="34" charset="0"/>
                <a:cs typeface="Calibri" panose="020F0502020204030204" pitchFamily="34" charset="0"/>
              </a:rPr>
              <a:t>N</a:t>
            </a:r>
            <a:r>
              <a:rPr lang="en-US" sz="1800" dirty="0">
                <a:solidFill>
                  <a:schemeClr val="tx1"/>
                </a:solidFill>
                <a:latin typeface="Calibri" panose="020F0502020204030204" pitchFamily="34" charset="0"/>
                <a:cs typeface="Calibri" panose="020F0502020204030204" pitchFamily="34" charset="0"/>
              </a:rPr>
              <a:t>		=	Population size</a:t>
            </a:r>
          </a:p>
          <a:p>
            <a:pPr marL="0" indent="-365760" defTabSz="685800">
              <a:lnSpc>
                <a:spcPct val="100000"/>
              </a:lnSpc>
              <a:spcBef>
                <a:spcPts val="0"/>
              </a:spcBef>
              <a:spcAft>
                <a:spcPts val="0"/>
              </a:spcAft>
              <a:buNone/>
              <a:tabLst>
                <a:tab pos="571500" algn="r"/>
                <a:tab pos="762000" algn="l"/>
              </a:tabLst>
            </a:pPr>
            <a:r>
              <a:rPr lang="en-US" sz="1800" i="1" dirty="0">
                <a:solidFill>
                  <a:schemeClr val="tx1"/>
                </a:solidFill>
                <a:latin typeface="Calibri" panose="020F0502020204030204" pitchFamily="34" charset="0"/>
                <a:cs typeface="Calibri" panose="020F0502020204030204" pitchFamily="34" charset="0"/>
              </a:rPr>
              <a:t>p</a:t>
            </a:r>
            <a:r>
              <a:rPr lang="en-US" sz="1800" dirty="0">
                <a:solidFill>
                  <a:schemeClr val="tx1"/>
                </a:solidFill>
                <a:latin typeface="Calibri" panose="020F0502020204030204" pitchFamily="34" charset="0"/>
                <a:cs typeface="Calibri" panose="020F0502020204030204" pitchFamily="34" charset="0"/>
              </a:rPr>
              <a:t>, </a:t>
            </a:r>
            <a:r>
              <a:rPr lang="en-US" sz="1800" i="1" dirty="0">
                <a:solidFill>
                  <a:schemeClr val="tx1"/>
                </a:solidFill>
                <a:latin typeface="Calibri" panose="020F0502020204030204" pitchFamily="34" charset="0"/>
                <a:cs typeface="Calibri" panose="020F0502020204030204" pitchFamily="34" charset="0"/>
              </a:rPr>
              <a:t>q</a:t>
            </a:r>
            <a:r>
              <a:rPr lang="en-US" sz="1800" dirty="0">
                <a:solidFill>
                  <a:schemeClr val="tx1"/>
                </a:solidFill>
                <a:latin typeface="Calibri" panose="020F0502020204030204" pitchFamily="34" charset="0"/>
                <a:cs typeface="Calibri" panose="020F0502020204030204" pitchFamily="34" charset="0"/>
              </a:rPr>
              <a:t>		=	Constants to be determined. Impact the actual path of the curve</a:t>
            </a:r>
          </a:p>
          <a:p>
            <a:pPr marL="548640" lvl="1" indent="0">
              <a:lnSpc>
                <a:spcPct val="100000"/>
              </a:lnSpc>
              <a:spcBef>
                <a:spcPts val="0"/>
              </a:spcBef>
              <a:spcAft>
                <a:spcPts val="0"/>
              </a:spcAft>
              <a:buClrTx/>
              <a:buSzPct val="100000"/>
              <a:buNone/>
            </a:pPr>
            <a:endParaRPr lang="en-US" sz="2400"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4014650" y="2064781"/>
                <a:ext cx="3570515" cy="680699"/>
              </a:xfrm>
              <a:prstGeom prst="rect">
                <a:avLst/>
              </a:prstGeom>
              <a:noFill/>
            </p:spPr>
            <p:txBody>
              <a:bodyPr wrap="square" rtlCol="0">
                <a:spAutoFit/>
              </a:bodyPr>
              <a:lstStyle/>
              <a:p>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r>
                          <a:rPr lang="en-US" sz="2400" b="0" i="1" smtClean="0">
                            <a:latin typeface="Cambria Math" panose="02040503050406030204" pitchFamily="18" charset="0"/>
                          </a:rPr>
                          <m:t>1−</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den>
                    </m:f>
                  </m:oMath>
                </a14:m>
                <a:r>
                  <a:rPr lang="en-US" sz="2400" dirty="0">
                    <a:latin typeface="Calibri" panose="020F0502020204030204" pitchFamily="34" charset="0"/>
                    <a:cs typeface="Calibri" panose="020F0502020204030204" pitchFamily="34" charset="0"/>
                  </a:rPr>
                  <a:t>= p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𝑞</m:t>
                        </m:r>
                        <m:r>
                          <a:rPr lang="en-US" sz="2400" b="0" i="1" smtClean="0">
                            <a:latin typeface="Cambria Math" panose="02040503050406030204" pitchFamily="18" charset="0"/>
                          </a:rPr>
                          <m:t> </m:t>
                        </m:r>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r>
                          <a:rPr lang="en-US" sz="2400" b="0" i="1" smtClean="0">
                            <a:latin typeface="Cambria Math" panose="02040503050406030204" pitchFamily="18" charset="0"/>
                          </a:rPr>
                          <m:t>𝑁</m:t>
                        </m:r>
                      </m:den>
                    </m:f>
                    <m:r>
                      <a:rPr lang="en-US" sz="2400" b="0" i="0" smtClean="0">
                        <a:latin typeface="Cambria Math" panose="02040503050406030204" pitchFamily="18" charset="0"/>
                      </a:rPr>
                      <m:t>+</m:t>
                    </m:r>
                    <m:r>
                      <m:rPr>
                        <m:sty m:val="p"/>
                      </m:rPr>
                      <a:rPr lang="en-US" sz="2400" b="0" i="0" smtClean="0">
                        <a:latin typeface="Cambria Math" panose="02040503050406030204" pitchFamily="18" charset="0"/>
                      </a:rPr>
                      <m:t>errors</m:t>
                    </m:r>
                  </m:oMath>
                </a14:m>
                <a:endParaRPr lang="en-US" sz="2400" dirty="0">
                  <a:latin typeface="Calibri" panose="020F0502020204030204" pitchFamily="34" charset="0"/>
                  <a:cs typeface="Calibri" panose="020F050202020403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014650" y="2064781"/>
                <a:ext cx="3570515" cy="680699"/>
              </a:xfrm>
              <a:prstGeom prst="rect">
                <a:avLst/>
              </a:prstGeom>
              <a:blipFill>
                <a:blip r:embed="rId2"/>
                <a:stretch>
                  <a:fillRect b="-1802"/>
                </a:stretch>
              </a:blipFill>
            </p:spPr>
            <p:txBody>
              <a:bodyPr/>
              <a:lstStyle/>
              <a:p>
                <a:r>
                  <a:rPr lang="en-US">
                    <a:noFill/>
                  </a:rPr>
                  <a:t> </a:t>
                </a:r>
              </a:p>
            </p:txBody>
          </p:sp>
        </mc:Fallback>
      </mc:AlternateContent>
    </p:spTree>
    <p:extLst>
      <p:ext uri="{BB962C8B-B14F-4D97-AF65-F5344CB8AC3E}">
        <p14:creationId xmlns:p14="http://schemas.microsoft.com/office/powerpoint/2010/main" val="438688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Benefits of Model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53374"/>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Small models can offer insight – they can change goals and priorities, and  influence your decisions.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They can help align management beliefs with marketing policy</a:t>
            </a:r>
            <a:br>
              <a:rPr lang="en-US" sz="2400" dirty="0">
                <a:solidFill>
                  <a:schemeClr val="tx1"/>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They may be very simple…You don’t need hard data to get value from models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Help to increase profits</a:t>
            </a:r>
          </a:p>
        </p:txBody>
      </p:sp>
    </p:spTree>
    <p:extLst>
      <p:ext uri="{BB962C8B-B14F-4D97-AF65-F5344CB8AC3E}">
        <p14:creationId xmlns:p14="http://schemas.microsoft.com/office/powerpoint/2010/main" val="196065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Question – Characteristics of a good model?</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10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Are models the ‘complete’ answers to the challenges?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53374"/>
            <a:ext cx="9945716" cy="4023360"/>
          </a:xfrm>
        </p:spPr>
        <p:txBody>
          <a:bodyPr>
            <a:noAutofit/>
          </a:bodyPr>
          <a:lstStyle/>
          <a:p>
            <a:pPr marL="548640" lvl="1" indent="0">
              <a:lnSpc>
                <a:spcPct val="100000"/>
              </a:lnSpc>
              <a:spcBef>
                <a:spcPts val="0"/>
              </a:spcBef>
              <a:spcAft>
                <a:spcPts val="0"/>
              </a:spcAft>
              <a:buClrTx/>
              <a:buSzPct val="100000"/>
              <a:buNone/>
              <a:tabLst>
                <a:tab pos="387350" algn="r"/>
                <a:tab pos="6858000" algn="r"/>
              </a:tabLst>
            </a:pPr>
            <a:r>
              <a:rPr lang="en-US" i="1" dirty="0">
                <a:solidFill>
                  <a:schemeClr val="tx1"/>
                </a:solidFill>
                <a:latin typeface="Calibri" panose="020F0502020204030204" pitchFamily="34" charset="0"/>
                <a:cs typeface="Calibri" panose="020F0502020204030204" pitchFamily="34" charset="0"/>
              </a:rPr>
              <a:t>“The widespread availability of statistical packages has put mathematical bazookas in the hands of those who would be dangerous with an abacus.”</a:t>
            </a:r>
            <a:r>
              <a:rPr lang="en-US" dirty="0">
                <a:solidFill>
                  <a:schemeClr val="tx1"/>
                </a:solidFill>
                <a:latin typeface="Calibri" panose="020F0502020204030204" pitchFamily="34" charset="0"/>
                <a:cs typeface="Calibri" panose="020F0502020204030204" pitchFamily="34" charset="0"/>
              </a:rPr>
              <a:t>   Barnett</a:t>
            </a:r>
          </a:p>
          <a:p>
            <a:pPr marL="548640" lvl="1" indent="0" algn="r">
              <a:lnSpc>
                <a:spcPct val="100000"/>
              </a:lnSpc>
              <a:spcBef>
                <a:spcPts val="0"/>
              </a:spcBef>
              <a:spcAft>
                <a:spcPts val="0"/>
              </a:spcAft>
              <a:buClrTx/>
              <a:buSzPct val="100000"/>
              <a:buNone/>
              <a:tabLst>
                <a:tab pos="387350" algn="r"/>
                <a:tab pos="6858000" algn="r"/>
              </a:tabLst>
            </a:pPr>
            <a:endParaRPr lang="en-US"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tabLst>
                <a:tab pos="387350" algn="r"/>
                <a:tab pos="6858000" algn="r"/>
              </a:tabLst>
            </a:pPr>
            <a:r>
              <a:rPr lang="en-US" dirty="0">
                <a:solidFill>
                  <a:schemeClr val="tx1"/>
                </a:solidFill>
                <a:latin typeface="Calibri" panose="020F0502020204030204" pitchFamily="34" charset="0"/>
                <a:cs typeface="Calibri" panose="020F0502020204030204" pitchFamily="34" charset="0"/>
              </a:rPr>
              <a:t>“Decision aids do not guarantee perfect decisions but when appropriately used they will yield better decisions on average than intuition.” Hogarth</a:t>
            </a:r>
          </a:p>
          <a:p>
            <a:pPr marL="548640" lvl="1" indent="0">
              <a:lnSpc>
                <a:spcPct val="100000"/>
              </a:lnSpc>
              <a:spcBef>
                <a:spcPts val="0"/>
              </a:spcBef>
              <a:spcAft>
                <a:spcPts val="0"/>
              </a:spcAft>
              <a:buClrTx/>
              <a:buSzPct val="100000"/>
              <a:buNone/>
              <a:tabLst>
                <a:tab pos="387350" algn="r"/>
                <a:tab pos="6858000" algn="r"/>
              </a:tabLst>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387350" algn="r"/>
                <a:tab pos="6858000" algn="r"/>
              </a:tabLst>
            </a:pPr>
            <a:r>
              <a:rPr lang="en-US" sz="2400" dirty="0">
                <a:solidFill>
                  <a:schemeClr val="tx1"/>
                </a:solidFill>
                <a:latin typeface="Calibri" panose="020F0502020204030204" pitchFamily="34" charset="0"/>
                <a:cs typeface="Calibri" panose="020F0502020204030204" pitchFamily="34" charset="0"/>
              </a:rPr>
              <a:t>To evaluate any decision aid, you need a proper baseline.</a:t>
            </a:r>
          </a:p>
          <a:p>
            <a:pPr marL="914400" lvl="1" indent="-365760">
              <a:lnSpc>
                <a:spcPct val="100000"/>
              </a:lnSpc>
              <a:spcBef>
                <a:spcPts val="0"/>
              </a:spcBef>
              <a:spcAft>
                <a:spcPts val="0"/>
              </a:spcAft>
              <a:buClrTx/>
              <a:buSzPct val="100000"/>
              <a:buFont typeface="Arial" panose="020B0604020202020204" pitchFamily="34" charset="0"/>
              <a:buChar char="•"/>
              <a:tabLst>
                <a:tab pos="387350" algn="r"/>
                <a:tab pos="6858000" algn="r"/>
              </a:tabLst>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387350" algn="r"/>
                <a:tab pos="6858000" algn="r"/>
              </a:tabLst>
            </a:pPr>
            <a:r>
              <a:rPr lang="en-US" sz="2400" dirty="0">
                <a:solidFill>
                  <a:schemeClr val="tx1"/>
                </a:solidFill>
                <a:latin typeface="Calibri" panose="020F0502020204030204" pitchFamily="34" charset="0"/>
                <a:cs typeface="Calibri" panose="020F0502020204030204" pitchFamily="34" charset="0"/>
              </a:rPr>
              <a:t>When driving at night with your headlights on you do not necessarily see too well. But turning them off will not improve the situation</a:t>
            </a:r>
          </a:p>
        </p:txBody>
      </p:sp>
    </p:spTree>
    <p:extLst>
      <p:ext uri="{BB962C8B-B14F-4D97-AF65-F5344CB8AC3E}">
        <p14:creationId xmlns:p14="http://schemas.microsoft.com/office/powerpoint/2010/main" val="736946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Social media, bigdata, and digital analytics – case study</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5720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Exploiting connectivity of devices over the internet to make better decisions</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Thermostat settings by humans are guesswork and driven by preferences at extreme</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Even smart thermostats are static in nature (e.g. three settings, </a:t>
            </a:r>
            <a:r>
              <a:rPr lang="en-US" sz="1800" dirty="0" err="1">
                <a:solidFill>
                  <a:srgbClr val="000000"/>
                </a:solidFill>
                <a:latin typeface="Calibri" panose="020F0502020204030204" pitchFamily="34" charset="0"/>
                <a:cs typeface="Calibri" panose="020F0502020204030204" pitchFamily="34" charset="0"/>
                <a:sym typeface="EB Garamond"/>
              </a:rPr>
              <a:t>7am</a:t>
            </a:r>
            <a:r>
              <a:rPr lang="en-US" sz="1800" dirty="0">
                <a:solidFill>
                  <a:srgbClr val="000000"/>
                </a:solidFill>
                <a:latin typeface="Calibri" panose="020F0502020204030204" pitchFamily="34" charset="0"/>
                <a:cs typeface="Calibri" panose="020F0502020204030204" pitchFamily="34" charset="0"/>
                <a:sym typeface="EB Garamond"/>
              </a:rPr>
              <a:t>-11am, 11am-</a:t>
            </a:r>
            <a:r>
              <a:rPr lang="en-US" sz="1800" dirty="0" err="1">
                <a:solidFill>
                  <a:srgbClr val="000000"/>
                </a:solidFill>
                <a:latin typeface="Calibri" panose="020F0502020204030204" pitchFamily="34" charset="0"/>
                <a:cs typeface="Calibri" panose="020F0502020204030204" pitchFamily="34" charset="0"/>
                <a:sym typeface="EB Garamond"/>
              </a:rPr>
              <a:t>8pm</a:t>
            </a:r>
            <a:r>
              <a:rPr lang="en-US" sz="1800" dirty="0">
                <a:solidFill>
                  <a:srgbClr val="000000"/>
                </a:solidFill>
                <a:latin typeface="Calibri" panose="020F0502020204030204" pitchFamily="34" charset="0"/>
                <a:cs typeface="Calibri" panose="020F0502020204030204" pitchFamily="34" charset="0"/>
                <a:sym typeface="EB Garamond"/>
              </a:rPr>
              <a:t>, 8pm-7am) </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The </a:t>
            </a:r>
            <a:r>
              <a:rPr lang="en-US" sz="1800" b="1" u="sng" dirty="0">
                <a:solidFill>
                  <a:srgbClr val="000000"/>
                </a:solidFill>
                <a:latin typeface="Calibri" panose="020F0502020204030204" pitchFamily="34" charset="0"/>
                <a:cs typeface="Calibri" panose="020F0502020204030204" pitchFamily="34" charset="0"/>
                <a:sym typeface="EB Garamond"/>
              </a:rPr>
              <a:t>company</a:t>
            </a:r>
            <a:r>
              <a:rPr lang="en-US" sz="1800" dirty="0">
                <a:solidFill>
                  <a:srgbClr val="000000"/>
                </a:solidFill>
                <a:latin typeface="Calibri" panose="020F0502020204030204" pitchFamily="34" charset="0"/>
                <a:cs typeface="Calibri" panose="020F0502020204030204" pitchFamily="34" charset="0"/>
                <a:sym typeface="EB Garamond"/>
              </a:rPr>
              <a:t> took advantages of “smaller” connected devices to improve decision making for customers → saving $ on utilities</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b="1" dirty="0">
                <a:solidFill>
                  <a:srgbClr val="000000"/>
                </a:solidFill>
                <a:latin typeface="Calibri" panose="020F0502020204030204" pitchFamily="34" charset="0"/>
                <a:cs typeface="Calibri" panose="020F0502020204030204" pitchFamily="34" charset="0"/>
                <a:sym typeface="EB Garamond"/>
              </a:rPr>
              <a:t>Data used</a:t>
            </a:r>
            <a:r>
              <a:rPr lang="en-US" sz="1800" dirty="0">
                <a:solidFill>
                  <a:srgbClr val="000000"/>
                </a:solidFill>
                <a:latin typeface="Calibri" panose="020F0502020204030204" pitchFamily="34" charset="0"/>
                <a:cs typeface="Calibri" panose="020F0502020204030204" pitchFamily="34" charset="0"/>
                <a:sym typeface="EB Garamond"/>
              </a:rPr>
              <a:t>: location, temperature, humidity, density, behavioural data using social media, internet tracking</a:t>
            </a:r>
          </a:p>
          <a:p>
            <a:pPr marL="457200" indent="-381000">
              <a:lnSpc>
                <a:spcPct val="100000"/>
              </a:lnSpc>
              <a:spcBef>
                <a:spcPts val="0"/>
              </a:spcBef>
              <a:spcAft>
                <a:spcPts val="0"/>
              </a:spcAft>
              <a:buClr>
                <a:srgbClr val="000000"/>
              </a:buClr>
              <a:buSzPts val="2400"/>
              <a:buFont typeface="EB Garamond"/>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Can you guess the name of the company?</a:t>
            </a:r>
          </a:p>
          <a:p>
            <a:pPr marL="457200" indent="-381000">
              <a:lnSpc>
                <a:spcPct val="100000"/>
              </a:lnSpc>
              <a:spcBef>
                <a:spcPts val="0"/>
              </a:spcBef>
              <a:spcAft>
                <a:spcPts val="0"/>
              </a:spcAft>
              <a:buClr>
                <a:srgbClr val="000000"/>
              </a:buClr>
              <a:buSzPts val="2400"/>
              <a:buFont typeface="EB Garamond"/>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For each data type, identify and list 2 specific variables (KPIs)</a:t>
            </a:r>
          </a:p>
          <a:p>
            <a:pPr marL="457200" indent="-381000">
              <a:lnSpc>
                <a:spcPct val="100000"/>
              </a:lnSpc>
              <a:spcBef>
                <a:spcPts val="0"/>
              </a:spcBef>
              <a:spcAft>
                <a:spcPts val="0"/>
              </a:spcAft>
              <a:buClr>
                <a:srgbClr val="000000"/>
              </a:buClr>
              <a:buSzPts val="2400"/>
              <a:buFont typeface="EB Garamond"/>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Identify and discuss examples from a different industry where the company or brand used SM data (behavioural, perception, etc.) in their marketing activities </a:t>
            </a:r>
          </a:p>
        </p:txBody>
      </p:sp>
    </p:spTree>
    <p:extLst>
      <p:ext uri="{BB962C8B-B14F-4D97-AF65-F5344CB8AC3E}">
        <p14:creationId xmlns:p14="http://schemas.microsoft.com/office/powerpoint/2010/main" val="2699374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Multivariate Applications in Business – case study</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57200" indent="-381000">
              <a:lnSpc>
                <a:spcPct val="100000"/>
              </a:lnSpc>
              <a:spcBef>
                <a:spcPts val="0"/>
              </a:spcBef>
              <a:spcAft>
                <a:spcPts val="0"/>
              </a:spcAft>
              <a:buClr>
                <a:srgbClr val="000000"/>
              </a:buClr>
              <a:buSzPts val="24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Key features of Starbucks (BigData + Analytics) platform</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90 million transactions in a week</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Purchased items, location, day &amp; time, price paid, ...</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25,000 stores worldwide</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Music or no music stores!</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Using ALL data, not just samples</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Exploit correlational nature to understand if customers tend to buy certain combinations together or never at the same time</a:t>
            </a:r>
          </a:p>
          <a:p>
            <a:pPr marL="457200" indent="-381000">
              <a:lnSpc>
                <a:spcPct val="100000"/>
              </a:lnSpc>
              <a:spcBef>
                <a:spcPts val="0"/>
              </a:spcBef>
              <a:spcAft>
                <a:spcPts val="0"/>
              </a:spcAft>
              <a:buClr>
                <a:srgbClr val="000000"/>
              </a:buClr>
              <a:buSzPts val="24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The data collected for primary reasons have valuable secondary usage</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Location choice for new stores</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Expansion of products into grocery store setting</a:t>
            </a:r>
          </a:p>
          <a:p>
            <a:pPr marL="932688" lvl="2" indent="-381000">
              <a:lnSpc>
                <a:spcPct val="100000"/>
              </a:lnSpc>
              <a:spcBef>
                <a:spcPts val="0"/>
              </a:spcBef>
              <a:spcAft>
                <a:spcPts val="0"/>
              </a:spcAft>
              <a:buClr>
                <a:srgbClr val="000000"/>
              </a:buClr>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Menu updates: 87,000 combinations of products, with different margins &amp; sales potential!</a:t>
            </a:r>
          </a:p>
        </p:txBody>
      </p:sp>
    </p:spTree>
    <p:extLst>
      <p:ext uri="{BB962C8B-B14F-4D97-AF65-F5344CB8AC3E}">
        <p14:creationId xmlns:p14="http://schemas.microsoft.com/office/powerpoint/2010/main" val="3818176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Overview of Multivariate Analytics </a:t>
            </a:r>
          </a:p>
        </p:txBody>
      </p:sp>
    </p:spTree>
    <p:extLst>
      <p:ext uri="{BB962C8B-B14F-4D97-AF65-F5344CB8AC3E}">
        <p14:creationId xmlns:p14="http://schemas.microsoft.com/office/powerpoint/2010/main" val="46000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What is Multivariate Analytics – Business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Multivariate is a </a:t>
            </a:r>
            <a:r>
              <a:rPr lang="en-US" sz="2400" b="1" dirty="0">
                <a:solidFill>
                  <a:srgbClr val="000000"/>
                </a:solidFill>
                <a:latin typeface="Calibri" panose="020F0502020204030204" pitchFamily="34" charset="0"/>
                <a:cs typeface="Calibri" panose="020F0502020204030204" pitchFamily="34" charset="0"/>
                <a:sym typeface="EB Garamond"/>
              </a:rPr>
              <a:t>closer</a:t>
            </a:r>
            <a:r>
              <a:rPr lang="en-US" sz="2400" dirty="0">
                <a:solidFill>
                  <a:srgbClr val="000000"/>
                </a:solidFill>
                <a:latin typeface="Calibri" panose="020F0502020204030204" pitchFamily="34" charset="0"/>
                <a:cs typeface="Calibri" panose="020F0502020204030204" pitchFamily="34" charset="0"/>
                <a:sym typeface="EB Garamond"/>
              </a:rPr>
              <a:t> approximation to model real world scenarios than univariate or bivariate methods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Examples (Business)</a:t>
            </a: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 banks wants to </a:t>
            </a:r>
            <a:r>
              <a:rPr lang="en-US" sz="1800" b="1" dirty="0">
                <a:solidFill>
                  <a:schemeClr val="tx1"/>
                </a:solidFill>
                <a:latin typeface="Calibri" panose="020F0502020204030204" pitchFamily="34" charset="0"/>
                <a:cs typeface="Calibri" panose="020F0502020204030204" pitchFamily="34" charset="0"/>
                <a:sym typeface="EB Garamond"/>
              </a:rPr>
              <a:t>differentiate</a:t>
            </a:r>
            <a:r>
              <a:rPr lang="en-US" sz="1800" dirty="0">
                <a:solidFill>
                  <a:schemeClr val="tx1"/>
                </a:solidFill>
                <a:latin typeface="Calibri" panose="020F0502020204030204" pitchFamily="34" charset="0"/>
                <a:cs typeface="Calibri" panose="020F0502020204030204" pitchFamily="34" charset="0"/>
                <a:sym typeface="EB Garamond"/>
              </a:rPr>
              <a:t> between high and low risk customers for mortgage loans</a:t>
            </a:r>
          </a:p>
          <a:p>
            <a:pPr marL="1280160" lvl="3"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Does demand affect supply or the supply affect demand or both affect each other?</a:t>
            </a:r>
          </a:p>
          <a:p>
            <a:pPr marL="1280160" lvl="3"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would be the </a:t>
            </a:r>
            <a:r>
              <a:rPr lang="en-US" sz="1800" b="1" dirty="0">
                <a:solidFill>
                  <a:schemeClr val="tx1"/>
                </a:solidFill>
                <a:latin typeface="Calibri" panose="020F0502020204030204" pitchFamily="34" charset="0"/>
                <a:cs typeface="Calibri" panose="020F0502020204030204" pitchFamily="34" charset="0"/>
                <a:sym typeface="EB Garamond"/>
              </a:rPr>
              <a:t>unique contribution </a:t>
            </a:r>
            <a:r>
              <a:rPr lang="en-US" sz="1800" dirty="0">
                <a:solidFill>
                  <a:schemeClr val="tx1"/>
                </a:solidFill>
                <a:latin typeface="Calibri" panose="020F0502020204030204" pitchFamily="34" charset="0"/>
                <a:cs typeface="Calibri" panose="020F0502020204030204" pitchFamily="34" charset="0"/>
                <a:sym typeface="EB Garamond"/>
              </a:rPr>
              <a:t>of a digital marketing campaign on sales, relative to TV and print advertising?</a:t>
            </a:r>
          </a:p>
          <a:p>
            <a:pPr marL="914400" lvl="3" indent="0">
              <a:lnSpc>
                <a:spcPct val="100000"/>
              </a:lnSpc>
              <a:spcBef>
                <a:spcPts val="0"/>
              </a:spcBef>
              <a:spcAft>
                <a:spcPts val="0"/>
              </a:spcAft>
              <a:buClrTx/>
              <a:buSzPct val="80000"/>
              <a:buNone/>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925505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What is Multivariate Analytics – Conceptual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Multivariate is a </a:t>
            </a:r>
            <a:r>
              <a:rPr lang="en-US" sz="2400" b="1" dirty="0">
                <a:solidFill>
                  <a:srgbClr val="000000"/>
                </a:solidFill>
                <a:latin typeface="Calibri" panose="020F0502020204030204" pitchFamily="34" charset="0"/>
                <a:cs typeface="Calibri" panose="020F0502020204030204" pitchFamily="34" charset="0"/>
                <a:sym typeface="EB Garamond"/>
              </a:rPr>
              <a:t>closer</a:t>
            </a:r>
            <a:r>
              <a:rPr lang="en-US" sz="2400" dirty="0">
                <a:solidFill>
                  <a:srgbClr val="000000"/>
                </a:solidFill>
                <a:latin typeface="Calibri" panose="020F0502020204030204" pitchFamily="34" charset="0"/>
                <a:cs typeface="Calibri" panose="020F0502020204030204" pitchFamily="34" charset="0"/>
                <a:sym typeface="EB Garamond"/>
              </a:rPr>
              <a:t> approximation to model real world scenarios than univariate or bivariate methods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Examples (conceptual / technical)</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is positive-definite matrix? Why it is important?</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is </a:t>
            </a:r>
            <a:r>
              <a:rPr lang="en-US" sz="1800" b="1" dirty="0">
                <a:solidFill>
                  <a:schemeClr val="tx1"/>
                </a:solidFill>
                <a:latin typeface="Calibri" panose="020F0502020204030204" pitchFamily="34" charset="0"/>
                <a:cs typeface="Calibri" panose="020F0502020204030204" pitchFamily="34" charset="0"/>
                <a:sym typeface="EB Garamond"/>
              </a:rPr>
              <a:t>interaction</a:t>
            </a:r>
            <a:r>
              <a:rPr lang="en-US" sz="1800" dirty="0">
                <a:solidFill>
                  <a:schemeClr val="tx1"/>
                </a:solidFill>
                <a:latin typeface="Calibri" panose="020F0502020204030204" pitchFamily="34" charset="0"/>
                <a:cs typeface="Calibri" panose="020F0502020204030204" pitchFamily="34" charset="0"/>
                <a:sym typeface="EB Garamond"/>
              </a:rPr>
              <a:t> effect?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is the difference between partial- and semi-partial correlations?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How are direct- and indirect effects estimated in path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How is </a:t>
            </a:r>
            <a:r>
              <a:rPr lang="en-US" sz="1800" b="1" dirty="0">
                <a:solidFill>
                  <a:schemeClr val="tx1"/>
                </a:solidFill>
                <a:latin typeface="Calibri" panose="020F0502020204030204" pitchFamily="34" charset="0"/>
                <a:cs typeface="Calibri" panose="020F0502020204030204" pitchFamily="34" charset="0"/>
                <a:sym typeface="EB Garamond"/>
              </a:rPr>
              <a:t>exploratory</a:t>
            </a:r>
            <a:r>
              <a:rPr lang="en-US" sz="1800" dirty="0">
                <a:solidFill>
                  <a:schemeClr val="tx1"/>
                </a:solidFill>
                <a:latin typeface="Calibri" panose="020F0502020204030204" pitchFamily="34" charset="0"/>
                <a:cs typeface="Calibri" panose="020F0502020204030204" pitchFamily="34" charset="0"/>
                <a:sym typeface="EB Garamond"/>
              </a:rPr>
              <a:t> factor analysis (EFA) different from </a:t>
            </a:r>
            <a:r>
              <a:rPr lang="en-US" sz="1800" b="1" dirty="0">
                <a:solidFill>
                  <a:schemeClr val="tx1"/>
                </a:solidFill>
                <a:latin typeface="Calibri" panose="020F0502020204030204" pitchFamily="34" charset="0"/>
                <a:cs typeface="Calibri" panose="020F0502020204030204" pitchFamily="34" charset="0"/>
                <a:sym typeface="EB Garamond"/>
              </a:rPr>
              <a:t>confirmatory</a:t>
            </a:r>
            <a:r>
              <a:rPr lang="en-US" sz="1800" dirty="0">
                <a:solidFill>
                  <a:schemeClr val="tx1"/>
                </a:solidFill>
                <a:latin typeface="Calibri" panose="020F0502020204030204" pitchFamily="34" charset="0"/>
                <a:cs typeface="Calibri" panose="020F0502020204030204" pitchFamily="34" charset="0"/>
                <a:sym typeface="EB Garamond"/>
              </a:rPr>
              <a:t> factor analysis (CFA)?</a:t>
            </a:r>
          </a:p>
        </p:txBody>
      </p:sp>
    </p:spTree>
    <p:extLst>
      <p:ext uri="{BB962C8B-B14F-4D97-AF65-F5344CB8AC3E}">
        <p14:creationId xmlns:p14="http://schemas.microsoft.com/office/powerpoint/2010/main" val="333399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Modeling and Analytics</a:t>
            </a:r>
          </a:p>
        </p:txBody>
      </p:sp>
    </p:spTree>
    <p:extLst>
      <p:ext uri="{BB962C8B-B14F-4D97-AF65-F5344CB8AC3E}">
        <p14:creationId xmlns:p14="http://schemas.microsoft.com/office/powerpoint/2010/main" val="3220133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Univariate and Bivariate Analytics </a:t>
            </a:r>
          </a:p>
        </p:txBody>
      </p:sp>
      <p:sp>
        <p:nvSpPr>
          <p:cNvPr id="3" name="Content Placeholder 2"/>
          <p:cNvSpPr>
            <a:spLocks noGrp="1"/>
          </p:cNvSpPr>
          <p:nvPr>
            <p:ph idx="1"/>
          </p:nvPr>
        </p:nvSpPr>
        <p:spPr>
          <a:xfrm>
            <a:off x="1097280" y="1744136"/>
            <a:ext cx="6923314"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What would be the best predictor of 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y=1,2,3,4,5,6,7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Predicted y</a:t>
            </a:r>
            <a:r>
              <a:rPr lang="en-US" sz="1800" dirty="0">
                <a:solidFill>
                  <a:schemeClr val="tx1"/>
                </a:solidFill>
                <a:latin typeface="Calibri" panose="020F0502020204030204" pitchFamily="34" charset="0"/>
                <a:cs typeface="Calibri" panose="020F0502020204030204" pitchFamily="34" charset="0"/>
                <a:sym typeface="EB Garamond"/>
              </a:rPr>
              <a:t> = mean y = </a:t>
            </a:r>
            <a:r>
              <a:rPr lang="en-US" sz="1800" b="1" dirty="0">
                <a:solidFill>
                  <a:schemeClr val="tx1"/>
                </a:solidFill>
                <a:latin typeface="Calibri" panose="020F0502020204030204" pitchFamily="34" charset="0"/>
                <a:cs typeface="Calibri" panose="020F0502020204030204" pitchFamily="34" charset="0"/>
                <a:sym typeface="EB Garamond"/>
              </a:rPr>
              <a:t>4</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Residuals: -3,-2,-1,0,1,2,3</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Sum of residuals square: 2 x (9+4+1)=28</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Residual variance: 28/7 = 4</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What would be the best predictor of 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x=1,2,3,4,5,5,7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y=2,3,1,5,7,3.5, 5.5</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Predicted y = a + b mean (x)</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Residuals: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Sum of residuals square: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Residual variance: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p:txBody>
      </p:sp>
      <p:pic>
        <p:nvPicPr>
          <p:cNvPr id="4" name="Google Shape;179;p34"/>
          <p:cNvPicPr preferRelativeResize="0"/>
          <p:nvPr/>
        </p:nvPicPr>
        <p:blipFill rotWithShape="1">
          <a:blip r:embed="rId2">
            <a:alphaModFix/>
          </a:blip>
          <a:srcRect l="23896" t="40581" r="46228" b="8888"/>
          <a:stretch/>
        </p:blipFill>
        <p:spPr>
          <a:xfrm>
            <a:off x="8247017" y="3735977"/>
            <a:ext cx="2749733" cy="2564443"/>
          </a:xfrm>
          <a:prstGeom prst="rect">
            <a:avLst/>
          </a:prstGeom>
          <a:noFill/>
          <a:ln>
            <a:noFill/>
          </a:ln>
        </p:spPr>
      </p:pic>
    </p:spTree>
    <p:extLst>
      <p:ext uri="{BB962C8B-B14F-4D97-AF65-F5344CB8AC3E}">
        <p14:creationId xmlns:p14="http://schemas.microsoft.com/office/powerpoint/2010/main" val="1581892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What is Multivariate Analytics?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Univariate: </a:t>
            </a:r>
            <a:r>
              <a:rPr lang="en-US" sz="2400" b="1" dirty="0">
                <a:solidFill>
                  <a:srgbClr val="000000"/>
                </a:solidFill>
                <a:latin typeface="Calibri" panose="020F0502020204030204" pitchFamily="34" charset="0"/>
                <a:cs typeface="Calibri" panose="020F0502020204030204" pitchFamily="34" charset="0"/>
                <a:sym typeface="EB Garamond"/>
              </a:rPr>
              <a:t>a point</a:t>
            </a:r>
            <a:r>
              <a:rPr lang="en-US" sz="2400" dirty="0">
                <a:solidFill>
                  <a:srgbClr val="000000"/>
                </a:solidFill>
                <a:latin typeface="Calibri" panose="020F0502020204030204" pitchFamily="34" charset="0"/>
                <a:cs typeface="Calibri" panose="020F0502020204030204" pitchFamily="34" charset="0"/>
                <a:sym typeface="EB Garamond"/>
              </a:rPr>
              <a:t>. y=4</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Bivariate: </a:t>
            </a:r>
            <a:r>
              <a:rPr lang="en-US" sz="2400" b="1" dirty="0">
                <a:solidFill>
                  <a:srgbClr val="000000"/>
                </a:solidFill>
                <a:latin typeface="Calibri" panose="020F0502020204030204" pitchFamily="34" charset="0"/>
                <a:cs typeface="Calibri" panose="020F0502020204030204" pitchFamily="34" charset="0"/>
                <a:sym typeface="EB Garamond"/>
              </a:rPr>
              <a:t>a line. </a:t>
            </a:r>
            <a:r>
              <a:rPr lang="en-US" sz="2400" dirty="0">
                <a:solidFill>
                  <a:srgbClr val="000000"/>
                </a:solidFill>
                <a:latin typeface="Calibri" panose="020F0502020204030204" pitchFamily="34" charset="0"/>
                <a:cs typeface="Calibri" panose="020F0502020204030204" pitchFamily="34" charset="0"/>
                <a:sym typeface="EB Garamond"/>
              </a:rPr>
              <a:t> y=a + bx</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Trivariate: </a:t>
            </a:r>
            <a:r>
              <a:rPr lang="en-US" sz="2400" b="1" dirty="0">
                <a:solidFill>
                  <a:srgbClr val="000000"/>
                </a:solidFill>
                <a:latin typeface="Calibri" panose="020F0502020204030204" pitchFamily="34" charset="0"/>
                <a:cs typeface="Calibri" panose="020F0502020204030204" pitchFamily="34" charset="0"/>
                <a:sym typeface="EB Garamond"/>
              </a:rPr>
              <a:t>a plane. </a:t>
            </a:r>
            <a:r>
              <a:rPr lang="en-US" sz="2400" dirty="0">
                <a:solidFill>
                  <a:srgbClr val="000000"/>
                </a:solidFill>
                <a:latin typeface="Calibri" panose="020F0502020204030204" pitchFamily="34" charset="0"/>
                <a:cs typeface="Calibri" panose="020F0502020204030204" pitchFamily="34" charset="0"/>
                <a:sym typeface="EB Garamond"/>
              </a:rPr>
              <a:t>y=a + </a:t>
            </a:r>
            <a:r>
              <a:rPr lang="en-US" sz="2400" dirty="0" err="1">
                <a:solidFill>
                  <a:srgbClr val="000000"/>
                </a:solidFill>
                <a:latin typeface="Calibri" panose="020F0502020204030204" pitchFamily="34" charset="0"/>
                <a:cs typeface="Calibri" panose="020F0502020204030204" pitchFamily="34" charset="0"/>
                <a:sym typeface="EB Garamond"/>
              </a:rPr>
              <a:t>bx1</a:t>
            </a:r>
            <a:r>
              <a:rPr lang="en-US" sz="2400" dirty="0">
                <a:solidFill>
                  <a:srgbClr val="000000"/>
                </a:solidFill>
                <a:latin typeface="Calibri" panose="020F0502020204030204" pitchFamily="34" charset="0"/>
                <a:cs typeface="Calibri" panose="020F0502020204030204" pitchFamily="34" charset="0"/>
                <a:sym typeface="EB Garamond"/>
              </a:rPr>
              <a:t> + </a:t>
            </a:r>
            <a:r>
              <a:rPr lang="en-US" sz="2400" dirty="0" err="1">
                <a:solidFill>
                  <a:srgbClr val="000000"/>
                </a:solidFill>
                <a:latin typeface="Calibri" panose="020F0502020204030204" pitchFamily="34" charset="0"/>
                <a:cs typeface="Calibri" panose="020F0502020204030204" pitchFamily="34" charset="0"/>
                <a:sym typeface="EB Garamond"/>
              </a:rPr>
              <a:t>cx2</a:t>
            </a: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Multivariate: (n-1) dimensional plane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Analyzing </a:t>
            </a:r>
            <a:r>
              <a:rPr lang="en-US" sz="1800" b="1" dirty="0">
                <a:solidFill>
                  <a:schemeClr val="tx1"/>
                </a:solidFill>
                <a:latin typeface="Calibri" panose="020F0502020204030204" pitchFamily="34" charset="0"/>
                <a:cs typeface="Calibri" panose="020F0502020204030204" pitchFamily="34" charset="0"/>
                <a:sym typeface="EB Garamond"/>
              </a:rPr>
              <a:t>two</a:t>
            </a:r>
            <a:r>
              <a:rPr lang="en-US" sz="1800" dirty="0">
                <a:solidFill>
                  <a:schemeClr val="tx1"/>
                </a:solidFill>
                <a:latin typeface="Calibri" panose="020F0502020204030204" pitchFamily="34" charset="0"/>
                <a:cs typeface="Calibri" panose="020F0502020204030204" pitchFamily="34" charset="0"/>
                <a:sym typeface="EB Garamond"/>
              </a:rPr>
              <a:t> or </a:t>
            </a:r>
            <a:r>
              <a:rPr lang="en-US" sz="1800" b="1" dirty="0">
                <a:solidFill>
                  <a:schemeClr val="tx1"/>
                </a:solidFill>
                <a:latin typeface="Calibri" panose="020F0502020204030204" pitchFamily="34" charset="0"/>
                <a:cs typeface="Calibri" panose="020F0502020204030204" pitchFamily="34" charset="0"/>
                <a:sym typeface="EB Garamond"/>
              </a:rPr>
              <a:t>more</a:t>
            </a:r>
            <a:r>
              <a:rPr lang="en-US" sz="1800" dirty="0">
                <a:solidFill>
                  <a:schemeClr val="tx1"/>
                </a:solidFill>
                <a:latin typeface="Calibri" panose="020F0502020204030204" pitchFamily="34" charset="0"/>
                <a:cs typeface="Calibri" panose="020F0502020204030204" pitchFamily="34" charset="0"/>
                <a:sym typeface="EB Garamond"/>
              </a:rPr>
              <a:t> variables </a:t>
            </a:r>
            <a:r>
              <a:rPr lang="en-US" sz="1800" b="1" dirty="0">
                <a:solidFill>
                  <a:schemeClr val="tx1"/>
                </a:solidFill>
                <a:latin typeface="Calibri" panose="020F0502020204030204" pitchFamily="34" charset="0"/>
                <a:cs typeface="Calibri" panose="020F0502020204030204" pitchFamily="34" charset="0"/>
                <a:sym typeface="EB Garamond"/>
              </a:rPr>
              <a:t>simultaneously</a:t>
            </a:r>
            <a:r>
              <a:rPr lang="en-US" sz="1800" dirty="0">
                <a:solidFill>
                  <a:schemeClr val="tx1"/>
                </a:solidFill>
                <a:latin typeface="Calibri" panose="020F0502020204030204" pitchFamily="34" charset="0"/>
                <a:cs typeface="Calibri" panose="020F0502020204030204" pitchFamily="34" charset="0"/>
                <a:sym typeface="EB Garamond"/>
              </a:rPr>
              <a:t> to... </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Discover patterns of relationships among many variables, including hidden and barely visible patterns</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Measure relative importance of a set of variables in explaining or predicting important outcome(s)</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Make predictions of important outcomes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Several measurements on a single unit of analysis (e.g., consumer, sportsperson, bank, etc.)</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You may lose distinction between </a:t>
            </a:r>
            <a:r>
              <a:rPr lang="en-US" sz="1800" b="1" dirty="0">
                <a:solidFill>
                  <a:schemeClr val="tx1"/>
                </a:solidFill>
                <a:latin typeface="Calibri" panose="020F0502020204030204" pitchFamily="34" charset="0"/>
                <a:cs typeface="Calibri" panose="020F0502020204030204" pitchFamily="34" charset="0"/>
                <a:sym typeface="EB Garamond"/>
              </a:rPr>
              <a:t>independent</a:t>
            </a:r>
            <a:r>
              <a:rPr lang="en-US" sz="1800" dirty="0">
                <a:solidFill>
                  <a:schemeClr val="tx1"/>
                </a:solidFill>
                <a:latin typeface="Calibri" panose="020F0502020204030204" pitchFamily="34" charset="0"/>
                <a:cs typeface="Calibri" panose="020F0502020204030204" pitchFamily="34" charset="0"/>
                <a:sym typeface="EB Garamond"/>
              </a:rPr>
              <a:t> and </a:t>
            </a:r>
            <a:r>
              <a:rPr lang="en-US" sz="1800" b="1" dirty="0">
                <a:solidFill>
                  <a:schemeClr val="tx1"/>
                </a:solidFill>
                <a:latin typeface="Calibri" panose="020F0502020204030204" pitchFamily="34" charset="0"/>
                <a:cs typeface="Calibri" panose="020F0502020204030204" pitchFamily="34" charset="0"/>
                <a:sym typeface="EB Garamond"/>
              </a:rPr>
              <a:t>dependent</a:t>
            </a:r>
            <a:r>
              <a:rPr lang="en-US" sz="1800" dirty="0">
                <a:solidFill>
                  <a:schemeClr val="tx1"/>
                </a:solidFill>
                <a:latin typeface="Calibri" panose="020F0502020204030204" pitchFamily="34" charset="0"/>
                <a:cs typeface="Calibri" panose="020F0502020204030204" pitchFamily="34" charset="0"/>
                <a:sym typeface="EB Garamond"/>
              </a:rPr>
              <a:t> sets of variables in multivariate analytics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630435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Interdependence and dependence Multivariate Analytics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Interdependence methods (exploratory, descriptive)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No distinction between independent and dependent variables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Analyzing information contained in a large set of variables </a:t>
            </a:r>
            <a:r>
              <a:rPr lang="en-US" sz="1800" b="1" dirty="0">
                <a:solidFill>
                  <a:schemeClr val="tx1"/>
                </a:solidFill>
                <a:latin typeface="Calibri" panose="020F0502020204030204" pitchFamily="34" charset="0"/>
                <a:cs typeface="Calibri" panose="020F0502020204030204" pitchFamily="34" charset="0"/>
                <a:sym typeface="EB Garamond"/>
              </a:rPr>
              <a:t>without modeling causality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Examples: Principal components (PCA), Factor analysis (FA), Clustering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Dependence methods (causal, predictive)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Modeling how </a:t>
            </a:r>
            <a:r>
              <a:rPr lang="en-US" sz="1800" b="1" dirty="0">
                <a:solidFill>
                  <a:schemeClr val="tx1"/>
                </a:solidFill>
                <a:latin typeface="Calibri" panose="020F0502020204030204" pitchFamily="34" charset="0"/>
                <a:cs typeface="Calibri" panose="020F0502020204030204" pitchFamily="34" charset="0"/>
                <a:sym typeface="EB Garamond"/>
              </a:rPr>
              <a:t>two</a:t>
            </a:r>
            <a:r>
              <a:rPr lang="en-US" sz="1800" dirty="0">
                <a:solidFill>
                  <a:schemeClr val="tx1"/>
                </a:solidFill>
                <a:latin typeface="Calibri" panose="020F0502020204030204" pitchFamily="34" charset="0"/>
                <a:cs typeface="Calibri" panose="020F0502020204030204" pitchFamily="34" charset="0"/>
                <a:sym typeface="EB Garamond"/>
              </a:rPr>
              <a:t> or more variables are related</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Examples: Linear Discriminant analysis (LDA), logistic regression, structural equation modeling (SEM), multivariate linear regression</a:t>
            </a:r>
          </a:p>
        </p:txBody>
      </p:sp>
    </p:spTree>
    <p:extLst>
      <p:ext uri="{BB962C8B-B14F-4D97-AF65-F5344CB8AC3E}">
        <p14:creationId xmlns:p14="http://schemas.microsoft.com/office/powerpoint/2010/main" val="3869573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and variable types in Multivariate Analytics </a:t>
            </a:r>
          </a:p>
        </p:txBody>
      </p:sp>
      <p:graphicFrame>
        <p:nvGraphicFramePr>
          <p:cNvPr id="4" name="Google Shape;221;p41"/>
          <p:cNvGraphicFramePr/>
          <p:nvPr>
            <p:extLst>
              <p:ext uri="{D42A27DB-BD31-4B8C-83A1-F6EECF244321}">
                <p14:modId xmlns:p14="http://schemas.microsoft.com/office/powerpoint/2010/main" val="493742845"/>
              </p:ext>
            </p:extLst>
          </p:nvPr>
        </p:nvGraphicFramePr>
        <p:xfrm>
          <a:off x="2098765" y="2031987"/>
          <a:ext cx="7994470" cy="3907258"/>
        </p:xfrm>
        <a:graphic>
          <a:graphicData uri="http://schemas.openxmlformats.org/drawingml/2006/table">
            <a:tbl>
              <a:tblPr>
                <a:noFill/>
              </a:tblPr>
              <a:tblGrid>
                <a:gridCol w="1589730">
                  <a:extLst>
                    <a:ext uri="{9D8B030D-6E8A-4147-A177-3AD203B41FA5}">
                      <a16:colId xmlns:a16="http://schemas.microsoft.com/office/drawing/2014/main" val="20000"/>
                    </a:ext>
                  </a:extLst>
                </a:gridCol>
                <a:gridCol w="1939346">
                  <a:extLst>
                    <a:ext uri="{9D8B030D-6E8A-4147-A177-3AD203B41FA5}">
                      <a16:colId xmlns:a16="http://schemas.microsoft.com/office/drawing/2014/main" val="20001"/>
                    </a:ext>
                  </a:extLst>
                </a:gridCol>
                <a:gridCol w="2232697">
                  <a:extLst>
                    <a:ext uri="{9D8B030D-6E8A-4147-A177-3AD203B41FA5}">
                      <a16:colId xmlns:a16="http://schemas.microsoft.com/office/drawing/2014/main" val="20002"/>
                    </a:ext>
                  </a:extLst>
                </a:gridCol>
                <a:gridCol w="2232697">
                  <a:extLst>
                    <a:ext uri="{9D8B030D-6E8A-4147-A177-3AD203B41FA5}">
                      <a16:colId xmlns:a16="http://schemas.microsoft.com/office/drawing/2014/main" val="20003"/>
                    </a:ext>
                  </a:extLst>
                </a:gridCol>
              </a:tblGrid>
              <a:tr h="1734958">
                <a:tc>
                  <a:txBody>
                    <a:bodyPr/>
                    <a:lstStyle/>
                    <a:p>
                      <a:pPr marL="0" lvl="0" indent="0" algn="r" rtl="0">
                        <a:spcBef>
                          <a:spcPts val="0"/>
                        </a:spcBef>
                        <a:spcAft>
                          <a:spcPts val="0"/>
                        </a:spcAft>
                        <a:buNone/>
                      </a:pPr>
                      <a:r>
                        <a:rPr lang="en" sz="1800" b="1" dirty="0">
                          <a:latin typeface="Calibri" panose="020F0502020204030204" pitchFamily="34" charset="0"/>
                          <a:ea typeface="EB Garamond"/>
                          <a:cs typeface="Calibri" panose="020F0502020204030204" pitchFamily="34" charset="0"/>
                          <a:sym typeface="EB Garamond"/>
                        </a:rPr>
                        <a:t>Sample→</a:t>
                      </a:r>
                      <a:endParaRPr sz="1800" b="1" dirty="0">
                        <a:latin typeface="Calibri" panose="020F0502020204030204" pitchFamily="34" charset="0"/>
                        <a:ea typeface="EB Garamond"/>
                        <a:cs typeface="Calibri" panose="020F0502020204030204" pitchFamily="34" charset="0"/>
                        <a:sym typeface="EB Garamond"/>
                      </a:endParaRPr>
                    </a:p>
                    <a:p>
                      <a:pPr marL="0" lvl="0" indent="0" algn="r" rtl="0">
                        <a:spcBef>
                          <a:spcPts val="0"/>
                        </a:spcBef>
                        <a:spcAft>
                          <a:spcPts val="0"/>
                        </a:spcAft>
                        <a:buNone/>
                      </a:pPr>
                      <a:r>
                        <a:rPr lang="en" sz="1800" b="1" dirty="0">
                          <a:latin typeface="Calibri" panose="020F0502020204030204" pitchFamily="34" charset="0"/>
                          <a:ea typeface="EB Garamond"/>
                          <a:cs typeface="Calibri" panose="020F0502020204030204" pitchFamily="34" charset="0"/>
                          <a:sym typeface="EB Garamond"/>
                        </a:rPr>
                        <a:t> </a:t>
                      </a:r>
                      <a:endParaRPr sz="1800" b="1"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800" b="1" dirty="0">
                          <a:latin typeface="Calibri" panose="020F0502020204030204" pitchFamily="34" charset="0"/>
                          <a:ea typeface="EB Garamond"/>
                          <a:cs typeface="Calibri" panose="020F0502020204030204" pitchFamily="34" charset="0"/>
                          <a:sym typeface="EB Garamond"/>
                        </a:rPr>
                        <a:t>SET of variables </a:t>
                      </a:r>
                      <a:endParaRPr sz="18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800" dirty="0">
                          <a:latin typeface="Calibri" panose="020F0502020204030204" pitchFamily="34" charset="0"/>
                          <a:ea typeface="EB Garamond"/>
                          <a:cs typeface="Calibri" panose="020F0502020204030204" pitchFamily="34" charset="0"/>
                          <a:sym typeface="EB Garamond"/>
                        </a:rPr>
                        <a:t>Single</a:t>
                      </a: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800" dirty="0">
                          <a:latin typeface="Calibri" panose="020F0502020204030204" pitchFamily="34" charset="0"/>
                          <a:ea typeface="EB Garamond"/>
                          <a:cs typeface="Calibri" panose="020F0502020204030204" pitchFamily="34" charset="0"/>
                          <a:sym typeface="EB Garamond"/>
                        </a:rPr>
                        <a:t>Two</a:t>
                      </a: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800">
                          <a:latin typeface="Calibri" panose="020F0502020204030204" pitchFamily="34" charset="0"/>
                          <a:ea typeface="EB Garamond"/>
                          <a:cs typeface="Calibri" panose="020F0502020204030204" pitchFamily="34" charset="0"/>
                          <a:sym typeface="EB Garamond"/>
                        </a:rPr>
                        <a:t>Multiple</a:t>
                      </a: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0"/>
                  </a:ext>
                </a:extLst>
              </a:tr>
              <a:tr h="776349">
                <a:tc>
                  <a:txBody>
                    <a:bodyPr/>
                    <a:lstStyle/>
                    <a:p>
                      <a:pPr marL="0" lvl="0" indent="0" algn="l" rtl="0">
                        <a:spcBef>
                          <a:spcPts val="0"/>
                        </a:spcBef>
                        <a:spcAft>
                          <a:spcPts val="0"/>
                        </a:spcAft>
                        <a:buNone/>
                      </a:pPr>
                      <a:r>
                        <a:rPr lang="en" sz="1800">
                          <a:latin typeface="Calibri" panose="020F0502020204030204" pitchFamily="34" charset="0"/>
                          <a:ea typeface="EB Garamond"/>
                          <a:cs typeface="Calibri" panose="020F0502020204030204" pitchFamily="34" charset="0"/>
                          <a:sym typeface="EB Garamond"/>
                        </a:rPr>
                        <a:t>Single </a:t>
                      </a: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a:txBody>
                  <a:tcPr marL="91425" marR="91425" marT="91425" marB="91425"/>
                </a:tc>
                <a:tc>
                  <a:txBody>
                    <a:bodyPr/>
                    <a:lstStyle/>
                    <a:p>
                      <a:pPr marL="0" lvl="0" indent="0" algn="l" rtl="0">
                        <a:spcBef>
                          <a:spcPts val="0"/>
                        </a:spcBef>
                        <a:spcAft>
                          <a:spcPts val="0"/>
                        </a:spcAft>
                        <a:buNone/>
                      </a:pP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1"/>
                  </a:ext>
                </a:extLst>
              </a:tr>
              <a:tr h="619602">
                <a:tc>
                  <a:txBody>
                    <a:bodyPr/>
                    <a:lstStyle/>
                    <a:p>
                      <a:pPr marL="0" lvl="0" indent="0" algn="l" rtl="0">
                        <a:spcBef>
                          <a:spcPts val="0"/>
                        </a:spcBef>
                        <a:spcAft>
                          <a:spcPts val="0"/>
                        </a:spcAft>
                        <a:buNone/>
                      </a:pPr>
                      <a:r>
                        <a:rPr lang="en" sz="1800">
                          <a:latin typeface="Calibri" panose="020F0502020204030204" pitchFamily="34" charset="0"/>
                          <a:ea typeface="EB Garamond"/>
                          <a:cs typeface="Calibri" panose="020F0502020204030204" pitchFamily="34" charset="0"/>
                          <a:sym typeface="EB Garamond"/>
                        </a:rPr>
                        <a:t>Two</a:t>
                      </a: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a:txBody>
                  <a:tcPr marL="91425" marR="91425" marT="91425" marB="91425"/>
                </a:tc>
                <a:tc>
                  <a:txBody>
                    <a:bodyPr/>
                    <a:lstStyle/>
                    <a:p>
                      <a:pPr marL="0" lvl="0" indent="0" algn="l" rtl="0">
                        <a:spcBef>
                          <a:spcPts val="0"/>
                        </a:spcBef>
                        <a:spcAft>
                          <a:spcPts val="0"/>
                        </a:spcAft>
                        <a:buNone/>
                      </a:pP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2"/>
                  </a:ext>
                </a:extLst>
              </a:tr>
              <a:tr h="776349">
                <a:tc>
                  <a:txBody>
                    <a:bodyPr/>
                    <a:lstStyle/>
                    <a:p>
                      <a:pPr marL="0" lvl="0" indent="0" algn="l" rtl="0">
                        <a:spcBef>
                          <a:spcPts val="0"/>
                        </a:spcBef>
                        <a:spcAft>
                          <a:spcPts val="0"/>
                        </a:spcAft>
                        <a:buNone/>
                      </a:pPr>
                      <a:r>
                        <a:rPr lang="en" sz="1800">
                          <a:latin typeface="Calibri" panose="020F0502020204030204" pitchFamily="34" charset="0"/>
                          <a:ea typeface="EB Garamond"/>
                          <a:cs typeface="Calibri" panose="020F0502020204030204" pitchFamily="34" charset="0"/>
                          <a:sym typeface="EB Garamond"/>
                        </a:rPr>
                        <a:t>Multiple</a:t>
                      </a: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a:txBody>
                  <a:tcPr marL="91425" marR="91425" marT="91425" marB="91425"/>
                </a:tc>
                <a:tc>
                  <a:txBody>
                    <a:bodyPr/>
                    <a:lstStyle/>
                    <a:p>
                      <a:pPr marL="0" lvl="0" indent="0" algn="l" rtl="0">
                        <a:spcBef>
                          <a:spcPts val="0"/>
                        </a:spcBef>
                        <a:spcAft>
                          <a:spcPts val="0"/>
                        </a:spcAft>
                        <a:buNone/>
                      </a:pPr>
                      <a:endParaRPr sz="180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sz="18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70004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and variable types in Multivariate Analytics</a:t>
            </a:r>
            <a:br>
              <a:rPr lang="en-US" sz="32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Single sample, </a:t>
            </a:r>
            <a:r>
              <a:rPr lang="en-US" sz="1800" b="1" spc="0" dirty="0">
                <a:solidFill>
                  <a:srgbClr val="0070C0"/>
                </a:solidFill>
                <a:latin typeface="Calibri" panose="020F0502020204030204" pitchFamily="34" charset="0"/>
                <a:cs typeface="Calibri" panose="020F0502020204030204" pitchFamily="34" charset="0"/>
              </a:rPr>
              <a:t>1 SET </a:t>
            </a:r>
            <a:r>
              <a:rPr lang="en-US" sz="1800" spc="0" dirty="0">
                <a:solidFill>
                  <a:srgbClr val="0070C0"/>
                </a:solidFill>
                <a:latin typeface="Calibri" panose="020F0502020204030204" pitchFamily="34" charset="0"/>
                <a:cs typeface="Calibri" panose="020F0502020204030204" pitchFamily="34" charset="0"/>
              </a:rPr>
              <a:t>of variables (financial health) </a:t>
            </a:r>
            <a:endParaRPr lang="en-US" sz="3200" spc="0" dirty="0">
              <a:solidFill>
                <a:srgbClr val="0070C0"/>
              </a:solidFill>
              <a:latin typeface="Calibri" panose="020F0502020204030204" pitchFamily="34" charset="0"/>
              <a:cs typeface="Calibri" panose="020F0502020204030204" pitchFamily="34" charset="0"/>
            </a:endParaRPr>
          </a:p>
        </p:txBody>
      </p:sp>
      <p:graphicFrame>
        <p:nvGraphicFramePr>
          <p:cNvPr id="5" name="Google Shape;228;p42"/>
          <p:cNvGraphicFramePr/>
          <p:nvPr>
            <p:extLst>
              <p:ext uri="{D42A27DB-BD31-4B8C-83A1-F6EECF244321}">
                <p14:modId xmlns:p14="http://schemas.microsoft.com/office/powerpoint/2010/main" val="1103077918"/>
              </p:ext>
            </p:extLst>
          </p:nvPr>
        </p:nvGraphicFramePr>
        <p:xfrm>
          <a:off x="1223219" y="1945619"/>
          <a:ext cx="4203300" cy="3118104"/>
        </p:xfrm>
        <a:graphic>
          <a:graphicData uri="http://schemas.openxmlformats.org/drawingml/2006/table">
            <a:tbl>
              <a:tblPr>
                <a:noFill/>
              </a:tblPr>
              <a:tblGrid>
                <a:gridCol w="1050825">
                  <a:extLst>
                    <a:ext uri="{9D8B030D-6E8A-4147-A177-3AD203B41FA5}">
                      <a16:colId xmlns:a16="http://schemas.microsoft.com/office/drawing/2014/main" val="20000"/>
                    </a:ext>
                  </a:extLst>
                </a:gridCol>
                <a:gridCol w="1050825">
                  <a:extLst>
                    <a:ext uri="{9D8B030D-6E8A-4147-A177-3AD203B41FA5}">
                      <a16:colId xmlns:a16="http://schemas.microsoft.com/office/drawing/2014/main" val="20001"/>
                    </a:ext>
                  </a:extLst>
                </a:gridCol>
                <a:gridCol w="1050825">
                  <a:extLst>
                    <a:ext uri="{9D8B030D-6E8A-4147-A177-3AD203B41FA5}">
                      <a16:colId xmlns:a16="http://schemas.microsoft.com/office/drawing/2014/main" val="20002"/>
                    </a:ext>
                  </a:extLst>
                </a:gridCol>
                <a:gridCol w="1050825">
                  <a:extLst>
                    <a:ext uri="{9D8B030D-6E8A-4147-A177-3AD203B41FA5}">
                      <a16:colId xmlns:a16="http://schemas.microsoft.com/office/drawing/2014/main" val="20003"/>
                    </a:ext>
                  </a:extLst>
                </a:gridCol>
              </a:tblGrid>
              <a:tr h="205350">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id</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Credit score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Net Assets</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Income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05350">
                <a:tc>
                  <a:txBody>
                    <a:bodyPr/>
                    <a:lstStyle/>
                    <a:p>
                      <a:pPr marL="0" lvl="0" indent="0" algn="ctr" rtl="0">
                        <a:lnSpc>
                          <a:spcPct val="115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R1</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799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$100k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R2</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635</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250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R4</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799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$35k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550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$75k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450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$25k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345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$15k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R8</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835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$50k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Less than 25k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375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$60k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25k-49k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05350">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R10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675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$10k</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25k-49k</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6" name="Content Placeholder 2"/>
          <p:cNvSpPr>
            <a:spLocks noGrp="1"/>
          </p:cNvSpPr>
          <p:nvPr>
            <p:ph idx="1"/>
          </p:nvPr>
        </p:nvSpPr>
        <p:spPr>
          <a:xfrm>
            <a:off x="5556070" y="1820090"/>
            <a:ext cx="5599610" cy="3947405"/>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Types of possible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Means of (credit scores, income) have specified values, i.e., MV hypothesis testing</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Variables are (un)correlated</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Combination of variables which explains maximum variance in the data, i.e., PCA</a:t>
            </a:r>
          </a:p>
        </p:txBody>
      </p:sp>
    </p:spTree>
    <p:extLst>
      <p:ext uri="{BB962C8B-B14F-4D97-AF65-F5344CB8AC3E}">
        <p14:creationId xmlns:p14="http://schemas.microsoft.com/office/powerpoint/2010/main" val="1828434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and variable types in Multivariate Analytics</a:t>
            </a:r>
            <a:br>
              <a:rPr lang="en-US" sz="32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Single sample, </a:t>
            </a:r>
            <a:r>
              <a:rPr lang="en-US" sz="1800" b="1" spc="0" dirty="0">
                <a:solidFill>
                  <a:srgbClr val="0070C0"/>
                </a:solidFill>
                <a:latin typeface="Calibri" panose="020F0502020204030204" pitchFamily="34" charset="0"/>
                <a:cs typeface="Calibri" panose="020F0502020204030204" pitchFamily="34" charset="0"/>
              </a:rPr>
              <a:t>2 SET </a:t>
            </a:r>
            <a:r>
              <a:rPr lang="en-US" sz="1800" spc="0" dirty="0">
                <a:solidFill>
                  <a:srgbClr val="0070C0"/>
                </a:solidFill>
                <a:latin typeface="Calibri" panose="020F0502020204030204" pitchFamily="34" charset="0"/>
                <a:cs typeface="Calibri" panose="020F0502020204030204" pitchFamily="34" charset="0"/>
              </a:rPr>
              <a:t>of variables (financial health, demography)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975566" y="1820090"/>
            <a:ext cx="4241074" cy="3947405"/>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Types of possible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Relationship between 2 sets of variables</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Can we predict credit score on the basis of demography? New assets?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Which way is causality? net assets → income or income → net assets? </a:t>
            </a:r>
          </a:p>
        </p:txBody>
      </p:sp>
      <p:graphicFrame>
        <p:nvGraphicFramePr>
          <p:cNvPr id="7" name="Google Shape;235;p43"/>
          <p:cNvGraphicFramePr/>
          <p:nvPr>
            <p:extLst>
              <p:ext uri="{D42A27DB-BD31-4B8C-83A1-F6EECF244321}">
                <p14:modId xmlns:p14="http://schemas.microsoft.com/office/powerpoint/2010/main" val="2124163421"/>
              </p:ext>
            </p:extLst>
          </p:nvPr>
        </p:nvGraphicFramePr>
        <p:xfrm>
          <a:off x="1227908" y="1820090"/>
          <a:ext cx="5468982" cy="4088307"/>
        </p:xfrm>
        <a:graphic>
          <a:graphicData uri="http://schemas.openxmlformats.org/drawingml/2006/table">
            <a:tbl>
              <a:tblPr>
                <a:noFill/>
              </a:tblPr>
              <a:tblGrid>
                <a:gridCol w="911497">
                  <a:extLst>
                    <a:ext uri="{9D8B030D-6E8A-4147-A177-3AD203B41FA5}">
                      <a16:colId xmlns:a16="http://schemas.microsoft.com/office/drawing/2014/main" val="20000"/>
                    </a:ext>
                  </a:extLst>
                </a:gridCol>
                <a:gridCol w="911497">
                  <a:extLst>
                    <a:ext uri="{9D8B030D-6E8A-4147-A177-3AD203B41FA5}">
                      <a16:colId xmlns:a16="http://schemas.microsoft.com/office/drawing/2014/main" val="20001"/>
                    </a:ext>
                  </a:extLst>
                </a:gridCol>
                <a:gridCol w="911497">
                  <a:extLst>
                    <a:ext uri="{9D8B030D-6E8A-4147-A177-3AD203B41FA5}">
                      <a16:colId xmlns:a16="http://schemas.microsoft.com/office/drawing/2014/main" val="20002"/>
                    </a:ext>
                  </a:extLst>
                </a:gridCol>
                <a:gridCol w="911497">
                  <a:extLst>
                    <a:ext uri="{9D8B030D-6E8A-4147-A177-3AD203B41FA5}">
                      <a16:colId xmlns:a16="http://schemas.microsoft.com/office/drawing/2014/main" val="20003"/>
                    </a:ext>
                  </a:extLst>
                </a:gridCol>
                <a:gridCol w="911497">
                  <a:extLst>
                    <a:ext uri="{9D8B030D-6E8A-4147-A177-3AD203B41FA5}">
                      <a16:colId xmlns:a16="http://schemas.microsoft.com/office/drawing/2014/main" val="20004"/>
                    </a:ext>
                  </a:extLst>
                </a:gridCol>
                <a:gridCol w="911497">
                  <a:extLst>
                    <a:ext uri="{9D8B030D-6E8A-4147-A177-3AD203B41FA5}">
                      <a16:colId xmlns:a16="http://schemas.microsoft.com/office/drawing/2014/main" val="20005"/>
                    </a:ext>
                  </a:extLst>
                </a:gridCol>
              </a:tblGrid>
              <a:tr h="444603">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id</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Age</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Gender</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Credit score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Net Assets</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Income</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18-24</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799</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R2</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Female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635</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R3</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25-34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250</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$35k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799</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$35k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550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R6</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450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R7</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345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400218">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R8</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18-24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835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18987">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R9</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18987">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84979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and variable types in Multivariate Analytics</a:t>
            </a:r>
            <a:br>
              <a:rPr lang="en-US" sz="32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Two samples, &gt;</a:t>
            </a:r>
            <a:r>
              <a:rPr lang="en-US" sz="1800" b="1" spc="0" dirty="0">
                <a:solidFill>
                  <a:srgbClr val="0070C0"/>
                </a:solidFill>
                <a:latin typeface="Calibri" panose="020F0502020204030204" pitchFamily="34" charset="0"/>
                <a:cs typeface="Calibri" panose="020F0502020204030204" pitchFamily="34" charset="0"/>
              </a:rPr>
              <a:t>2 SET </a:t>
            </a:r>
            <a:r>
              <a:rPr lang="en-US" sz="1800" spc="0" dirty="0">
                <a:solidFill>
                  <a:srgbClr val="0070C0"/>
                </a:solidFill>
                <a:latin typeface="Calibri" panose="020F0502020204030204" pitchFamily="34" charset="0"/>
                <a:cs typeface="Calibri" panose="020F0502020204030204" pitchFamily="34" charset="0"/>
              </a:rPr>
              <a:t>of variables (credit score – low-high, demography)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696891" y="1820090"/>
            <a:ext cx="4519749" cy="3947405"/>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Types of possible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set of variables BEST separate hi- and low-score customers?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Can we create a rule to predict customer score type (hi, low) based on demographic and other variables?</a:t>
            </a:r>
          </a:p>
        </p:txBody>
      </p:sp>
      <p:graphicFrame>
        <p:nvGraphicFramePr>
          <p:cNvPr id="5" name="Google Shape;242;p44"/>
          <p:cNvGraphicFramePr/>
          <p:nvPr>
            <p:extLst>
              <p:ext uri="{D42A27DB-BD31-4B8C-83A1-F6EECF244321}">
                <p14:modId xmlns:p14="http://schemas.microsoft.com/office/powerpoint/2010/main" val="4166318483"/>
              </p:ext>
            </p:extLst>
          </p:nvPr>
        </p:nvGraphicFramePr>
        <p:xfrm>
          <a:off x="1175407" y="1820090"/>
          <a:ext cx="5142450" cy="3986415"/>
        </p:xfrm>
        <a:graphic>
          <a:graphicData uri="http://schemas.openxmlformats.org/drawingml/2006/table">
            <a:tbl>
              <a:tblPr>
                <a:noFill/>
              </a:tblPr>
              <a:tblGrid>
                <a:gridCol w="857075">
                  <a:extLst>
                    <a:ext uri="{9D8B030D-6E8A-4147-A177-3AD203B41FA5}">
                      <a16:colId xmlns:a16="http://schemas.microsoft.com/office/drawing/2014/main" val="20000"/>
                    </a:ext>
                  </a:extLst>
                </a:gridCol>
                <a:gridCol w="857075">
                  <a:extLst>
                    <a:ext uri="{9D8B030D-6E8A-4147-A177-3AD203B41FA5}">
                      <a16:colId xmlns:a16="http://schemas.microsoft.com/office/drawing/2014/main" val="20001"/>
                    </a:ext>
                  </a:extLst>
                </a:gridCol>
                <a:gridCol w="857075">
                  <a:extLst>
                    <a:ext uri="{9D8B030D-6E8A-4147-A177-3AD203B41FA5}">
                      <a16:colId xmlns:a16="http://schemas.microsoft.com/office/drawing/2014/main" val="20002"/>
                    </a:ext>
                  </a:extLst>
                </a:gridCol>
                <a:gridCol w="857075">
                  <a:extLst>
                    <a:ext uri="{9D8B030D-6E8A-4147-A177-3AD203B41FA5}">
                      <a16:colId xmlns:a16="http://schemas.microsoft.com/office/drawing/2014/main" val="20003"/>
                    </a:ext>
                  </a:extLst>
                </a:gridCol>
                <a:gridCol w="857075">
                  <a:extLst>
                    <a:ext uri="{9D8B030D-6E8A-4147-A177-3AD203B41FA5}">
                      <a16:colId xmlns:a16="http://schemas.microsoft.com/office/drawing/2014/main" val="20004"/>
                    </a:ext>
                  </a:extLst>
                </a:gridCol>
                <a:gridCol w="857075">
                  <a:extLst>
                    <a:ext uri="{9D8B030D-6E8A-4147-A177-3AD203B41FA5}">
                      <a16:colId xmlns:a16="http://schemas.microsoft.com/office/drawing/2014/main" val="20005"/>
                    </a:ext>
                  </a:extLst>
                </a:gridCol>
              </a:tblGrid>
              <a:tr h="313575">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id</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Age</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Gender</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Credit score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Net Assets</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Income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18-24</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799</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R2</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35-44</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Female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635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R3</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25-34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Female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250</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3"/>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799</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550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R6</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450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6"/>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R7</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345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7"/>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R8</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18-24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835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69850">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R9</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9"/>
                  </a:ext>
                </a:extLst>
              </a:tr>
              <a:tr h="169850">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79667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and variable types in Multivariate Analytics</a:t>
            </a:r>
            <a:br>
              <a:rPr lang="en-US" sz="32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Three samples, &gt;</a:t>
            </a:r>
            <a:r>
              <a:rPr lang="en-US" sz="1800" b="1" spc="0" dirty="0">
                <a:solidFill>
                  <a:srgbClr val="0070C0"/>
                </a:solidFill>
                <a:latin typeface="Calibri" panose="020F0502020204030204" pitchFamily="34" charset="0"/>
                <a:cs typeface="Calibri" panose="020F0502020204030204" pitchFamily="34" charset="0"/>
              </a:rPr>
              <a:t>2 SET </a:t>
            </a:r>
            <a:r>
              <a:rPr lang="en-US" sz="1800" spc="0" dirty="0">
                <a:solidFill>
                  <a:srgbClr val="0070C0"/>
                </a:solidFill>
                <a:latin typeface="Calibri" panose="020F0502020204030204" pitchFamily="34" charset="0"/>
                <a:cs typeface="Calibri" panose="020F0502020204030204" pitchFamily="34" charset="0"/>
              </a:rPr>
              <a:t>of variables (credit score – low-medium-high, demography)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696891" y="1820090"/>
            <a:ext cx="4519749" cy="3947405"/>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Types of possible analysis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What is a function that allocates newer observations into one of the three score types? </a:t>
            </a:r>
          </a:p>
        </p:txBody>
      </p:sp>
      <p:graphicFrame>
        <p:nvGraphicFramePr>
          <p:cNvPr id="7" name="Google Shape;249;p45"/>
          <p:cNvGraphicFramePr/>
          <p:nvPr>
            <p:extLst>
              <p:ext uri="{D42A27DB-BD31-4B8C-83A1-F6EECF244321}">
                <p14:modId xmlns:p14="http://schemas.microsoft.com/office/powerpoint/2010/main" val="225479786"/>
              </p:ext>
            </p:extLst>
          </p:nvPr>
        </p:nvGraphicFramePr>
        <p:xfrm>
          <a:off x="1166698" y="1820090"/>
          <a:ext cx="5142450" cy="3986415"/>
        </p:xfrm>
        <a:graphic>
          <a:graphicData uri="http://schemas.openxmlformats.org/drawingml/2006/table">
            <a:tbl>
              <a:tblPr>
                <a:noFill/>
              </a:tblPr>
              <a:tblGrid>
                <a:gridCol w="857075">
                  <a:extLst>
                    <a:ext uri="{9D8B030D-6E8A-4147-A177-3AD203B41FA5}">
                      <a16:colId xmlns:a16="http://schemas.microsoft.com/office/drawing/2014/main" val="20000"/>
                    </a:ext>
                  </a:extLst>
                </a:gridCol>
                <a:gridCol w="857075">
                  <a:extLst>
                    <a:ext uri="{9D8B030D-6E8A-4147-A177-3AD203B41FA5}">
                      <a16:colId xmlns:a16="http://schemas.microsoft.com/office/drawing/2014/main" val="20001"/>
                    </a:ext>
                  </a:extLst>
                </a:gridCol>
                <a:gridCol w="857075">
                  <a:extLst>
                    <a:ext uri="{9D8B030D-6E8A-4147-A177-3AD203B41FA5}">
                      <a16:colId xmlns:a16="http://schemas.microsoft.com/office/drawing/2014/main" val="20002"/>
                    </a:ext>
                  </a:extLst>
                </a:gridCol>
                <a:gridCol w="857075">
                  <a:extLst>
                    <a:ext uri="{9D8B030D-6E8A-4147-A177-3AD203B41FA5}">
                      <a16:colId xmlns:a16="http://schemas.microsoft.com/office/drawing/2014/main" val="20003"/>
                    </a:ext>
                  </a:extLst>
                </a:gridCol>
                <a:gridCol w="857075">
                  <a:extLst>
                    <a:ext uri="{9D8B030D-6E8A-4147-A177-3AD203B41FA5}">
                      <a16:colId xmlns:a16="http://schemas.microsoft.com/office/drawing/2014/main" val="20004"/>
                    </a:ext>
                  </a:extLst>
                </a:gridCol>
                <a:gridCol w="857075">
                  <a:extLst>
                    <a:ext uri="{9D8B030D-6E8A-4147-A177-3AD203B41FA5}">
                      <a16:colId xmlns:a16="http://schemas.microsoft.com/office/drawing/2014/main" val="20005"/>
                    </a:ext>
                  </a:extLst>
                </a:gridCol>
              </a:tblGrid>
              <a:tr h="313575">
                <a:tc>
                  <a:txBody>
                    <a:bodyPr/>
                    <a:lstStyle/>
                    <a:p>
                      <a:pPr marL="0" lvl="0" indent="0" algn="ctr" rtl="0">
                        <a:lnSpc>
                          <a:spcPct val="115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id</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Age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Gender</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Credit score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Net Assets</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Income</a:t>
                      </a:r>
                      <a:endParaRPr sz="12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18-24</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799</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R2</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Female</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635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extLst>
                  <a:ext uri="{0D108BD9-81ED-4DB2-BD59-A6C34878D82A}">
                    <a16:rowId xmlns:a16="http://schemas.microsoft.com/office/drawing/2014/main" val="10002"/>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R3</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25-34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250</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3"/>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799</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550</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$75k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extLst>
                  <a:ext uri="{0D108BD9-81ED-4DB2-BD59-A6C34878D82A}">
                    <a16:rowId xmlns:a16="http://schemas.microsoft.com/office/drawing/2014/main" val="10005"/>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R6</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450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Less than 25k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6"/>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R7</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345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7"/>
                  </a:ext>
                </a:extLst>
              </a:tr>
              <a:tr h="313575">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R8</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18-24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835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Less than 25k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69850">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R9</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35-44</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6B8AF"/>
                    </a:solidFill>
                  </a:tcPr>
                </a:tc>
                <a:extLst>
                  <a:ext uri="{0D108BD9-81ED-4DB2-BD59-A6C34878D82A}">
                    <a16:rowId xmlns:a16="http://schemas.microsoft.com/office/drawing/2014/main" val="10009"/>
                  </a:ext>
                </a:extLst>
              </a:tr>
              <a:tr h="169850">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R10</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675</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$10k</a:t>
                      </a:r>
                      <a:endParaRPr sz="12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25k-49k</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00"/>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3120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Key Concepts in Multivariate Analytics</a:t>
            </a:r>
            <a:br>
              <a:rPr lang="en-US" sz="32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(Variate, Measurement scale, Validity and Reliability, Hypothesis and its testing, Type-I and II errors)</a:t>
            </a:r>
            <a:br>
              <a:rPr lang="en-US" sz="3200" spc="0" dirty="0">
                <a:solidFill>
                  <a:srgbClr val="0070C0"/>
                </a:solidFill>
                <a:latin typeface="Calibri" panose="020F0502020204030204" pitchFamily="34" charset="0"/>
                <a:cs typeface="Calibri" panose="020F0502020204030204" pitchFamily="34" charset="0"/>
              </a:rPr>
            </a:br>
            <a:endParaRPr lang="en-US" sz="3200" spc="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587E1EC-425D-7E48-8421-3FEFBBE0F74A}"/>
                  </a:ext>
                </a:extLst>
              </p14:cNvPr>
              <p14:cNvContentPartPr/>
              <p14:nvPr/>
            </p14:nvContentPartPr>
            <p14:xfrm>
              <a:off x="2458221" y="2806680"/>
              <a:ext cx="1771920" cy="70920"/>
            </p14:xfrm>
          </p:contentPart>
        </mc:Choice>
        <mc:Fallback>
          <p:pic>
            <p:nvPicPr>
              <p:cNvPr id="3" name="Ink 2">
                <a:extLst>
                  <a:ext uri="{FF2B5EF4-FFF2-40B4-BE49-F238E27FC236}">
                    <a16:creationId xmlns:a16="http://schemas.microsoft.com/office/drawing/2014/main" id="{C587E1EC-425D-7E48-8421-3FEFBBE0F74A}"/>
                  </a:ext>
                </a:extLst>
              </p:cNvPr>
              <p:cNvPicPr/>
              <p:nvPr/>
            </p:nvPicPr>
            <p:blipFill>
              <a:blip r:embed="rId3"/>
              <a:stretch>
                <a:fillRect/>
              </a:stretch>
            </p:blipFill>
            <p:spPr>
              <a:xfrm>
                <a:off x="2443101" y="2791200"/>
                <a:ext cx="1802520" cy="101520"/>
              </a:xfrm>
              <a:prstGeom prst="rect">
                <a:avLst/>
              </a:prstGeom>
            </p:spPr>
          </p:pic>
        </mc:Fallback>
      </mc:AlternateContent>
    </p:spTree>
    <p:extLst>
      <p:ext uri="{BB962C8B-B14F-4D97-AF65-F5344CB8AC3E}">
        <p14:creationId xmlns:p14="http://schemas.microsoft.com/office/powerpoint/2010/main" val="2105970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Variate </a:t>
            </a:r>
          </a:p>
        </p:txBody>
      </p:sp>
      <p:sp>
        <p:nvSpPr>
          <p:cNvPr id="3" name="Content Placeholder 2"/>
          <p:cNvSpPr>
            <a:spLocks noGrp="1"/>
          </p:cNvSpPr>
          <p:nvPr>
            <p:ph idx="1"/>
          </p:nvPr>
        </p:nvSpPr>
        <p:spPr>
          <a:xfrm>
            <a:off x="1097280" y="1744136"/>
            <a:ext cx="10058400" cy="4023360"/>
          </a:xfrm>
        </p:spPr>
        <p:txBody>
          <a:bodyPr>
            <a:noAutofit/>
          </a:bodyPr>
          <a:lstStyle/>
          <a:p>
            <a:pPr marL="548640" lvl="1" indent="0">
              <a:lnSpc>
                <a:spcPct val="100000"/>
              </a:lnSpc>
              <a:spcBef>
                <a:spcPts val="0"/>
              </a:spcBef>
              <a:spcAft>
                <a:spcPts val="0"/>
              </a:spcAft>
              <a:buClrTx/>
              <a:buSzPct val="100000"/>
              <a:buNone/>
            </a:pPr>
            <a:r>
              <a:rPr lang="en-US" sz="2400" dirty="0">
                <a:solidFill>
                  <a:schemeClr val="tx1"/>
                </a:solidFill>
                <a:latin typeface="Calibri" panose="020F0502020204030204" pitchFamily="34" charset="0"/>
                <a:cs typeface="Calibri" panose="020F0502020204030204" pitchFamily="34" charset="0"/>
                <a:sym typeface="EB Garamond"/>
              </a:rPr>
              <a:t>A variate is a linear combination of variables </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Performance in baseball = w1*</a:t>
            </a:r>
            <a:r>
              <a:rPr lang="en-US" sz="2400" dirty="0" err="1">
                <a:solidFill>
                  <a:schemeClr val="tx1"/>
                </a:solidFill>
                <a:latin typeface="Calibri" panose="020F0502020204030204" pitchFamily="34" charset="0"/>
                <a:cs typeface="Calibri" panose="020F0502020204030204" pitchFamily="34" charset="0"/>
                <a:sym typeface="EB Garamond"/>
              </a:rPr>
              <a:t>p1</a:t>
            </a:r>
            <a:r>
              <a:rPr lang="en-US" sz="2400" dirty="0">
                <a:solidFill>
                  <a:schemeClr val="tx1"/>
                </a:solidFill>
                <a:latin typeface="Calibri" panose="020F0502020204030204" pitchFamily="34" charset="0"/>
                <a:cs typeface="Calibri" panose="020F0502020204030204" pitchFamily="34" charset="0"/>
                <a:sym typeface="EB Garamond"/>
              </a:rPr>
              <a:t> + w2*</a:t>
            </a:r>
            <a:r>
              <a:rPr lang="en-US" sz="2400" dirty="0" err="1">
                <a:solidFill>
                  <a:schemeClr val="tx1"/>
                </a:solidFill>
                <a:latin typeface="Calibri" panose="020F0502020204030204" pitchFamily="34" charset="0"/>
                <a:cs typeface="Calibri" panose="020F0502020204030204" pitchFamily="34" charset="0"/>
                <a:sym typeface="EB Garamond"/>
              </a:rPr>
              <a:t>p2</a:t>
            </a:r>
            <a:r>
              <a:rPr lang="en-US" sz="2400" dirty="0">
                <a:solidFill>
                  <a:schemeClr val="tx1"/>
                </a:solidFill>
                <a:latin typeface="Calibri" panose="020F0502020204030204" pitchFamily="34" charset="0"/>
                <a:cs typeface="Calibri" panose="020F0502020204030204" pitchFamily="34" charset="0"/>
                <a:sym typeface="EB Garamond"/>
              </a:rPr>
              <a:t>+ w3*</a:t>
            </a:r>
            <a:r>
              <a:rPr lang="en-US" sz="2400" dirty="0" err="1">
                <a:solidFill>
                  <a:schemeClr val="tx1"/>
                </a:solidFill>
                <a:latin typeface="Calibri" panose="020F0502020204030204" pitchFamily="34" charset="0"/>
                <a:cs typeface="Calibri" panose="020F0502020204030204" pitchFamily="34" charset="0"/>
                <a:sym typeface="EB Garamond"/>
              </a:rPr>
              <a:t>p3</a:t>
            </a:r>
            <a:r>
              <a:rPr lang="en-US" sz="2400" dirty="0">
                <a:solidFill>
                  <a:schemeClr val="tx1"/>
                </a:solidFill>
                <a:latin typeface="Calibri" panose="020F0502020204030204" pitchFamily="34" charset="0"/>
                <a:cs typeface="Calibri" panose="020F0502020204030204" pitchFamily="34" charset="0"/>
                <a:sym typeface="EB Garamond"/>
              </a:rPr>
              <a:t>+.......+ </a:t>
            </a:r>
            <a:r>
              <a:rPr lang="en-US" sz="2400" dirty="0" err="1">
                <a:solidFill>
                  <a:schemeClr val="tx1"/>
                </a:solidFill>
                <a:latin typeface="Calibri" panose="020F0502020204030204" pitchFamily="34" charset="0"/>
                <a:cs typeface="Calibri" panose="020F0502020204030204" pitchFamily="34" charset="0"/>
                <a:sym typeface="EB Garamond"/>
              </a:rPr>
              <a:t>wn</a:t>
            </a:r>
            <a:r>
              <a:rPr lang="en-US" sz="2400" dirty="0">
                <a:solidFill>
                  <a:schemeClr val="tx1"/>
                </a:solidFill>
                <a:latin typeface="Calibri" panose="020F0502020204030204" pitchFamily="34" charset="0"/>
                <a:cs typeface="Calibri" panose="020F0502020204030204" pitchFamily="34" charset="0"/>
                <a:sym typeface="EB Garamond"/>
              </a:rPr>
              <a:t>*</a:t>
            </a:r>
            <a:r>
              <a:rPr lang="en-US" sz="2400" dirty="0" err="1">
                <a:solidFill>
                  <a:schemeClr val="tx1"/>
                </a:solidFill>
                <a:latin typeface="Calibri" panose="020F0502020204030204" pitchFamily="34" charset="0"/>
                <a:cs typeface="Calibri" panose="020F0502020204030204" pitchFamily="34" charset="0"/>
                <a:sym typeface="EB Garamond"/>
              </a:rPr>
              <a:t>pn</a:t>
            </a: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P’s are variables determined by researcher (</a:t>
            </a:r>
            <a:r>
              <a:rPr lang="en-US" sz="2400" dirty="0" err="1">
                <a:solidFill>
                  <a:schemeClr val="tx1"/>
                </a:solidFill>
                <a:latin typeface="Calibri" panose="020F0502020204030204" pitchFamily="34" charset="0"/>
                <a:cs typeface="Calibri" panose="020F0502020204030204" pitchFamily="34" charset="0"/>
                <a:sym typeface="EB Garamond"/>
              </a:rPr>
              <a:t>p1</a:t>
            </a:r>
            <a:r>
              <a:rPr lang="en-US" sz="2400" dirty="0">
                <a:solidFill>
                  <a:schemeClr val="tx1"/>
                </a:solidFill>
                <a:latin typeface="Calibri" panose="020F0502020204030204" pitchFamily="34" charset="0"/>
                <a:cs typeface="Calibri" panose="020F0502020204030204" pitchFamily="34" charset="0"/>
                <a:sym typeface="EB Garamond"/>
              </a:rPr>
              <a:t>=agility, </a:t>
            </a:r>
            <a:r>
              <a:rPr lang="en-US" sz="2400" dirty="0" err="1">
                <a:solidFill>
                  <a:schemeClr val="tx1"/>
                </a:solidFill>
                <a:latin typeface="Calibri" panose="020F0502020204030204" pitchFamily="34" charset="0"/>
                <a:cs typeface="Calibri" panose="020F0502020204030204" pitchFamily="34" charset="0"/>
                <a:sym typeface="EB Garamond"/>
              </a:rPr>
              <a:t>p2</a:t>
            </a:r>
            <a:r>
              <a:rPr lang="en-US" sz="2400" dirty="0">
                <a:solidFill>
                  <a:schemeClr val="tx1"/>
                </a:solidFill>
                <a:latin typeface="Calibri" panose="020F0502020204030204" pitchFamily="34" charset="0"/>
                <a:cs typeface="Calibri" panose="020F0502020204030204" pitchFamily="34" charset="0"/>
                <a:sym typeface="EB Garamond"/>
              </a:rPr>
              <a:t>=speed of throw, etc.)</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W’s are weights determined by multivariate technique(s)</a:t>
            </a:r>
          </a:p>
        </p:txBody>
      </p:sp>
    </p:spTree>
    <p:extLst>
      <p:ext uri="{BB962C8B-B14F-4D97-AF65-F5344CB8AC3E}">
        <p14:creationId xmlns:p14="http://schemas.microsoft.com/office/powerpoint/2010/main" val="250710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is Modeling Science?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53374"/>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Development and use of interactive, customizable, decision models for analyzing, planning, and implementing marketing strategies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Utilization of business concepts and theories for interpreting </a:t>
            </a:r>
            <a:r>
              <a:rPr lang="en-US" sz="2400" b="1" dirty="0">
                <a:solidFill>
                  <a:schemeClr val="tx1"/>
                </a:solidFill>
                <a:latin typeface="Calibri" panose="020F0502020204030204" pitchFamily="34" charset="0"/>
                <a:cs typeface="Calibri" panose="020F0502020204030204" pitchFamily="34" charset="0"/>
              </a:rPr>
              <a:t>data</a:t>
            </a:r>
            <a:r>
              <a:rPr lang="en-US" sz="2400" dirty="0">
                <a:solidFill>
                  <a:schemeClr val="tx1"/>
                </a:solidFill>
                <a:latin typeface="Calibri" panose="020F0502020204030204" pitchFamily="34" charset="0"/>
                <a:cs typeface="Calibri" panose="020F0502020204030204" pitchFamily="34" charset="0"/>
              </a:rPr>
              <a:t> and making decisions</a:t>
            </a:r>
          </a:p>
        </p:txBody>
      </p:sp>
      <p:pic>
        <p:nvPicPr>
          <p:cNvPr id="4" name="Google Shape;123;p22"/>
          <p:cNvPicPr preferRelativeResize="0"/>
          <p:nvPr/>
        </p:nvPicPr>
        <p:blipFill>
          <a:blip r:embed="rId2">
            <a:alphaModFix/>
          </a:blip>
          <a:stretch>
            <a:fillRect/>
          </a:stretch>
        </p:blipFill>
        <p:spPr>
          <a:xfrm>
            <a:off x="2586446" y="4075611"/>
            <a:ext cx="7389556" cy="2109609"/>
          </a:xfrm>
          <a:prstGeom prst="rect">
            <a:avLst/>
          </a:prstGeom>
          <a:noFill/>
          <a:ln>
            <a:noFill/>
          </a:ln>
        </p:spPr>
      </p:pic>
    </p:spTree>
    <p:extLst>
      <p:ext uri="{BB962C8B-B14F-4D97-AF65-F5344CB8AC3E}">
        <p14:creationId xmlns:p14="http://schemas.microsoft.com/office/powerpoint/2010/main" val="2883276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Measurement Scale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Measurement scale will dictate the </a:t>
            </a:r>
            <a:r>
              <a:rPr lang="en-US" b="1" dirty="0">
                <a:solidFill>
                  <a:schemeClr val="tx1"/>
                </a:solidFill>
                <a:latin typeface="Calibri" panose="020F0502020204030204" pitchFamily="34" charset="0"/>
                <a:cs typeface="Calibri" panose="020F0502020204030204" pitchFamily="34" charset="0"/>
                <a:sym typeface="EB Garamond"/>
              </a:rPr>
              <a:t>type of specific</a:t>
            </a:r>
            <a:r>
              <a:rPr lang="en-US" dirty="0">
                <a:solidFill>
                  <a:schemeClr val="tx1"/>
                </a:solidFill>
                <a:latin typeface="Calibri" panose="020F0502020204030204" pitchFamily="34" charset="0"/>
                <a:cs typeface="Calibri" panose="020F0502020204030204" pitchFamily="34" charset="0"/>
                <a:sym typeface="EB Garamond"/>
              </a:rPr>
              <a:t> multivariate technique used </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Numbers do not have any meaning without knowing the type of scale from which they came from? 24 is twice as large as 12? </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Types of Measurement Scale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Non metric</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b="1" dirty="0">
                <a:solidFill>
                  <a:schemeClr val="tx1"/>
                </a:solidFill>
                <a:latin typeface="Calibri" panose="020F0502020204030204" pitchFamily="34" charset="0"/>
                <a:cs typeface="Calibri" panose="020F0502020204030204" pitchFamily="34" charset="0"/>
                <a:sym typeface="EB Garamond"/>
              </a:rPr>
              <a:t>Nominal/categorical</a:t>
            </a:r>
            <a:r>
              <a:rPr lang="en-US" sz="1800" dirty="0">
                <a:solidFill>
                  <a:schemeClr val="tx1"/>
                </a:solidFill>
                <a:latin typeface="Calibri" panose="020F0502020204030204" pitchFamily="34" charset="0"/>
                <a:cs typeface="Calibri" panose="020F0502020204030204" pitchFamily="34" charset="0"/>
                <a:sym typeface="EB Garamond"/>
              </a:rPr>
              <a:t>: preference for colour in cars, preference for electric vs gas engine</a:t>
            </a:r>
            <a:endParaRPr lang="en-US" sz="2400" dirty="0">
              <a:solidFill>
                <a:schemeClr val="tx1"/>
              </a:solidFill>
              <a:latin typeface="Calibri" panose="020F0502020204030204" pitchFamily="34" charset="0"/>
              <a:cs typeface="Calibri" panose="020F0502020204030204" pitchFamily="34" charset="0"/>
              <a:sym typeface="EB Garamond"/>
            </a:endParaRPr>
          </a:p>
          <a:p>
            <a:pPr marL="1630352" lvl="5" indent="-365760">
              <a:lnSpc>
                <a:spcPct val="100000"/>
              </a:lnSpc>
              <a:spcBef>
                <a:spcPts val="0"/>
              </a:spcBef>
              <a:spcAft>
                <a:spcPts val="0"/>
              </a:spcAft>
              <a:buClrTx/>
              <a:buSzPct val="80000"/>
              <a:buFont typeface="Wingdings" panose="05000000000000000000" pitchFamily="2" charset="2"/>
              <a:buChar char="§"/>
            </a:pPr>
            <a:r>
              <a:rPr lang="en-US" sz="1800" b="1" dirty="0">
                <a:solidFill>
                  <a:schemeClr val="tx1"/>
                </a:solidFill>
                <a:latin typeface="Calibri" panose="020F0502020204030204" pitchFamily="34" charset="0"/>
                <a:cs typeface="Calibri" panose="020F0502020204030204" pitchFamily="34" charset="0"/>
                <a:sym typeface="EB Garamond"/>
              </a:rPr>
              <a:t>Ordinal</a:t>
            </a:r>
            <a:r>
              <a:rPr lang="en-US" sz="1800" dirty="0">
                <a:solidFill>
                  <a:schemeClr val="tx1"/>
                </a:solidFill>
                <a:latin typeface="Calibri" panose="020F0502020204030204" pitchFamily="34" charset="0"/>
                <a:cs typeface="Calibri" panose="020F0502020204030204" pitchFamily="34" charset="0"/>
                <a:sym typeface="EB Garamond"/>
              </a:rPr>
              <a:t>: Ranking. </a:t>
            </a:r>
            <a:r>
              <a:rPr lang="en-US" sz="1800" b="1" dirty="0">
                <a:solidFill>
                  <a:schemeClr val="tx1"/>
                </a:solidFill>
                <a:latin typeface="Calibri" panose="020F0502020204030204" pitchFamily="34" charset="0"/>
                <a:cs typeface="Calibri" panose="020F0502020204030204" pitchFamily="34" charset="0"/>
                <a:sym typeface="EB Garamond"/>
              </a:rPr>
              <a:t>Tight</a:t>
            </a:r>
            <a:r>
              <a:rPr lang="en-US" sz="1800" dirty="0">
                <a:solidFill>
                  <a:schemeClr val="tx1"/>
                </a:solidFill>
                <a:latin typeface="Calibri" panose="020F0502020204030204" pitchFamily="34" charset="0"/>
                <a:cs typeface="Calibri" panose="020F0502020204030204" pitchFamily="34" charset="0"/>
                <a:sym typeface="EB Garamond"/>
              </a:rPr>
              <a:t> or </a:t>
            </a:r>
            <a:r>
              <a:rPr lang="en-US" sz="1800" b="1" dirty="0">
                <a:solidFill>
                  <a:schemeClr val="tx1"/>
                </a:solidFill>
                <a:latin typeface="Calibri" panose="020F0502020204030204" pitchFamily="34" charset="0"/>
                <a:cs typeface="Calibri" panose="020F0502020204030204" pitchFamily="34" charset="0"/>
                <a:sym typeface="EB Garamond"/>
              </a:rPr>
              <a:t>moderate</a:t>
            </a:r>
            <a:r>
              <a:rPr lang="en-US" sz="1800" dirty="0">
                <a:solidFill>
                  <a:schemeClr val="tx1"/>
                </a:solidFill>
                <a:latin typeface="Calibri" panose="020F0502020204030204" pitchFamily="34" charset="0"/>
                <a:cs typeface="Calibri" panose="020F0502020204030204" pitchFamily="34" charset="0"/>
                <a:sym typeface="EB Garamond"/>
              </a:rPr>
              <a:t> monetary policy, low-medium-high credit score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Metric</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b="1" dirty="0">
                <a:solidFill>
                  <a:schemeClr val="tx1"/>
                </a:solidFill>
                <a:latin typeface="Calibri" panose="020F0502020204030204" pitchFamily="34" charset="0"/>
                <a:cs typeface="Calibri" panose="020F0502020204030204" pitchFamily="34" charset="0"/>
                <a:sym typeface="EB Garamond"/>
              </a:rPr>
              <a:t>Interval</a:t>
            </a:r>
            <a:r>
              <a:rPr lang="en-US" sz="1800" dirty="0">
                <a:solidFill>
                  <a:schemeClr val="tx1"/>
                </a:solidFill>
                <a:latin typeface="Calibri" panose="020F0502020204030204" pitchFamily="34" charset="0"/>
                <a:cs typeface="Calibri" panose="020F0502020204030204" pitchFamily="34" charset="0"/>
                <a:sym typeface="EB Garamond"/>
              </a:rPr>
              <a:t>: Anchor around an arbitrary point, i.e., relative zero, satisfaction on a 1-5 point scale, or -2 to +2 scale. Temperature</a:t>
            </a:r>
          </a:p>
          <a:p>
            <a:pPr marL="1630352" lvl="5" indent="-365760">
              <a:lnSpc>
                <a:spcPct val="100000"/>
              </a:lnSpc>
              <a:spcBef>
                <a:spcPts val="0"/>
              </a:spcBef>
              <a:spcAft>
                <a:spcPts val="0"/>
              </a:spcAft>
              <a:buClrTx/>
              <a:buSzPct val="80000"/>
              <a:buFont typeface="Wingdings" panose="05000000000000000000" pitchFamily="2" charset="2"/>
              <a:buChar char="§"/>
            </a:pPr>
            <a:r>
              <a:rPr lang="en-US" sz="1800" b="1" dirty="0">
                <a:solidFill>
                  <a:schemeClr val="tx1"/>
                </a:solidFill>
                <a:latin typeface="Calibri" panose="020F0502020204030204" pitchFamily="34" charset="0"/>
                <a:cs typeface="Calibri" panose="020F0502020204030204" pitchFamily="34" charset="0"/>
                <a:sym typeface="EB Garamond"/>
              </a:rPr>
              <a:t>Ratio</a:t>
            </a:r>
            <a:r>
              <a:rPr lang="en-US" sz="1800" dirty="0">
                <a:solidFill>
                  <a:schemeClr val="tx1"/>
                </a:solidFill>
                <a:latin typeface="Calibri" panose="020F0502020204030204" pitchFamily="34" charset="0"/>
                <a:cs typeface="Calibri" panose="020F0502020204030204" pitchFamily="34" charset="0"/>
                <a:sym typeface="EB Garamond"/>
              </a:rPr>
              <a:t>: Presence of absolute zero. Income (cannot be below zero)</a:t>
            </a:r>
          </a:p>
          <a:p>
            <a:pPr marL="1630352" lvl="5" indent="-365760">
              <a:lnSpc>
                <a:spcPct val="100000"/>
              </a:lnSpc>
              <a:spcBef>
                <a:spcPts val="0"/>
              </a:spcBef>
              <a:spcAft>
                <a:spcPts val="0"/>
              </a:spcAft>
              <a:buClrTx/>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What are possible types of techniques/analysis suitable for each scale type? </a:t>
            </a:r>
          </a:p>
          <a:p>
            <a:pPr marL="1630352" lvl="5" indent="-365760">
              <a:lnSpc>
                <a:spcPct val="100000"/>
              </a:lnSpc>
              <a:spcBef>
                <a:spcPts val="0"/>
              </a:spcBef>
              <a:spcAft>
                <a:spcPts val="0"/>
              </a:spcAft>
              <a:buClrTx/>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058542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Measurement Scale and Analysis </a:t>
            </a:r>
          </a:p>
        </p:txBody>
      </p:sp>
      <p:pic>
        <p:nvPicPr>
          <p:cNvPr id="5" name="Picture 4"/>
          <p:cNvPicPr>
            <a:picLocks noChangeAspect="1"/>
          </p:cNvPicPr>
          <p:nvPr/>
        </p:nvPicPr>
        <p:blipFill>
          <a:blip r:embed="rId2"/>
          <a:stretch>
            <a:fillRect/>
          </a:stretch>
        </p:blipFill>
        <p:spPr>
          <a:xfrm>
            <a:off x="3190147" y="2159566"/>
            <a:ext cx="5480779" cy="3688400"/>
          </a:xfrm>
          <a:prstGeom prst="rect">
            <a:avLst/>
          </a:prstGeom>
        </p:spPr>
      </p:pic>
    </p:spTree>
    <p:extLst>
      <p:ext uri="{BB962C8B-B14F-4D97-AF65-F5344CB8AC3E}">
        <p14:creationId xmlns:p14="http://schemas.microsoft.com/office/powerpoint/2010/main" val="387611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Importance of knowing Measurement Scale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For most (almost all) multivariate techniques...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You would need data which are AT LEAST at interval scale</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If your raw data are not on interval or ratio scale, you would need to convert it into one of these scales</a:t>
            </a:r>
          </a:p>
          <a:p>
            <a:pPr marL="1630352" lvl="5" indent="-365760">
              <a:lnSpc>
                <a:spcPct val="100000"/>
              </a:lnSpc>
              <a:spcBef>
                <a:spcPts val="0"/>
              </a:spcBef>
              <a:spcAft>
                <a:spcPts val="0"/>
              </a:spcAft>
              <a:buClrTx/>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Why? At high level, multivariate/analytics is about </a:t>
            </a:r>
            <a:r>
              <a:rPr lang="en-US" sz="1800" b="1" dirty="0">
                <a:solidFill>
                  <a:schemeClr val="tx1"/>
                </a:solidFill>
                <a:latin typeface="Calibri" panose="020F0502020204030204" pitchFamily="34" charset="0"/>
                <a:cs typeface="Calibri" panose="020F0502020204030204" pitchFamily="34" charset="0"/>
                <a:sym typeface="EB Garamond"/>
              </a:rPr>
              <a:t>identifying</a:t>
            </a:r>
            <a:r>
              <a:rPr lang="en-US" sz="1800" dirty="0">
                <a:solidFill>
                  <a:schemeClr val="tx1"/>
                </a:solidFill>
                <a:latin typeface="Calibri" panose="020F0502020204030204" pitchFamily="34" charset="0"/>
                <a:cs typeface="Calibri" panose="020F0502020204030204" pitchFamily="34" charset="0"/>
                <a:sym typeface="EB Garamond"/>
              </a:rPr>
              <a:t> patterns and </a:t>
            </a:r>
            <a:r>
              <a:rPr lang="en-US" sz="1800" b="1" dirty="0">
                <a:solidFill>
                  <a:schemeClr val="tx1"/>
                </a:solidFill>
                <a:latin typeface="Calibri" panose="020F0502020204030204" pitchFamily="34" charset="0"/>
                <a:cs typeface="Calibri" panose="020F0502020204030204" pitchFamily="34" charset="0"/>
                <a:sym typeface="EB Garamond"/>
              </a:rPr>
              <a:t>explaining</a:t>
            </a:r>
            <a:r>
              <a:rPr lang="en-US" sz="1800" dirty="0">
                <a:solidFill>
                  <a:schemeClr val="tx1"/>
                </a:solidFill>
                <a:latin typeface="Calibri" panose="020F0502020204030204" pitchFamily="34" charset="0"/>
                <a:cs typeface="Calibri" panose="020F0502020204030204" pitchFamily="34" charset="0"/>
                <a:sym typeface="EB Garamond"/>
              </a:rPr>
              <a:t> variations in data by using specific technique(s)</a:t>
            </a:r>
          </a:p>
          <a:p>
            <a:pPr marL="1630352" lvl="5" indent="-365760">
              <a:lnSpc>
                <a:spcPct val="100000"/>
              </a:lnSpc>
              <a:spcBef>
                <a:spcPts val="0"/>
              </a:spcBef>
              <a:spcAft>
                <a:spcPts val="0"/>
              </a:spcAft>
              <a:buClrTx/>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630352" lvl="5"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Techniques to identify patterns, explaining variations need data at least at interval scale</a:t>
            </a:r>
          </a:p>
        </p:txBody>
      </p:sp>
    </p:spTree>
    <p:extLst>
      <p:ext uri="{BB962C8B-B14F-4D97-AF65-F5344CB8AC3E}">
        <p14:creationId xmlns:p14="http://schemas.microsoft.com/office/powerpoint/2010/main" val="1064471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Measurement Scale </a:t>
            </a:r>
          </a:p>
        </p:txBody>
      </p:sp>
      <p:sp>
        <p:nvSpPr>
          <p:cNvPr id="3" name="Content Placeholder 2"/>
          <p:cNvSpPr>
            <a:spLocks noGrp="1"/>
          </p:cNvSpPr>
          <p:nvPr>
            <p:ph idx="1"/>
          </p:nvPr>
        </p:nvSpPr>
        <p:spPr>
          <a:xfrm>
            <a:off x="1097280" y="1744136"/>
            <a:ext cx="10058400" cy="441715"/>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Identify measurement scale for the following variables</a:t>
            </a:r>
          </a:p>
        </p:txBody>
      </p:sp>
      <p:graphicFrame>
        <p:nvGraphicFramePr>
          <p:cNvPr id="4" name="Google Shape;255;p46"/>
          <p:cNvGraphicFramePr/>
          <p:nvPr>
            <p:extLst>
              <p:ext uri="{D42A27DB-BD31-4B8C-83A1-F6EECF244321}">
                <p14:modId xmlns:p14="http://schemas.microsoft.com/office/powerpoint/2010/main" val="1202566046"/>
              </p:ext>
            </p:extLst>
          </p:nvPr>
        </p:nvGraphicFramePr>
        <p:xfrm>
          <a:off x="1900223" y="2258414"/>
          <a:ext cx="7527450" cy="3047820"/>
        </p:xfrm>
        <a:graphic>
          <a:graphicData uri="http://schemas.openxmlformats.org/drawingml/2006/table">
            <a:tbl>
              <a:tblPr>
                <a:noFill/>
              </a:tblPr>
              <a:tblGrid>
                <a:gridCol w="1693650">
                  <a:extLst>
                    <a:ext uri="{9D8B030D-6E8A-4147-A177-3AD203B41FA5}">
                      <a16:colId xmlns:a16="http://schemas.microsoft.com/office/drawing/2014/main" val="20000"/>
                    </a:ext>
                  </a:extLst>
                </a:gridCol>
                <a:gridCol w="2916900">
                  <a:extLst>
                    <a:ext uri="{9D8B030D-6E8A-4147-A177-3AD203B41FA5}">
                      <a16:colId xmlns:a16="http://schemas.microsoft.com/office/drawing/2014/main" val="20001"/>
                    </a:ext>
                  </a:extLst>
                </a:gridCol>
                <a:gridCol w="291690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Units</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Variables</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Measurment Scale</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Students</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Gender, Grades in math</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People</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Height, weight, BMI</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Firms</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Advertising spending, raw material costs, privacy policy </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Birds</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Length of various bones</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Applicants for mortgages</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Income, current debt ratios, neighbourhood, credit rating</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3489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Measurement Scale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Suppose you have data </a:t>
            </a:r>
            <a:r>
              <a:rPr lang="en-US" sz="2400" b="1" dirty="0">
                <a:solidFill>
                  <a:schemeClr val="tx1"/>
                </a:solidFill>
                <a:latin typeface="Calibri" panose="020F0502020204030204" pitchFamily="34" charset="0"/>
                <a:cs typeface="Calibri" panose="020F0502020204030204" pitchFamily="34" charset="0"/>
                <a:sym typeface="EB Garamond"/>
              </a:rPr>
              <a:t>only on </a:t>
            </a:r>
            <a:r>
              <a:rPr lang="en-US" sz="2400" dirty="0">
                <a:solidFill>
                  <a:schemeClr val="tx1"/>
                </a:solidFill>
                <a:latin typeface="Calibri" panose="020F0502020204030204" pitchFamily="34" charset="0"/>
                <a:cs typeface="Calibri" panose="020F0502020204030204" pitchFamily="34" charset="0"/>
                <a:sym typeface="EB Garamond"/>
              </a:rPr>
              <a:t>customer id and their preferences for colours in car (e.g., yellow, white, red, etc.). How would you segment customers on the basis of colour preferences? What technique or algorithm you would use?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Do you have data on </a:t>
            </a:r>
            <a:r>
              <a:rPr lang="en-US" sz="1800" b="1" dirty="0">
                <a:solidFill>
                  <a:schemeClr val="tx1"/>
                </a:solidFill>
                <a:latin typeface="Calibri" panose="020F0502020204030204" pitchFamily="34" charset="0"/>
                <a:cs typeface="Calibri" panose="020F0502020204030204" pitchFamily="34" charset="0"/>
                <a:sym typeface="EB Garamond"/>
              </a:rPr>
              <a:t>interval</a:t>
            </a:r>
            <a:r>
              <a:rPr lang="en-US" sz="1800" dirty="0">
                <a:solidFill>
                  <a:schemeClr val="tx1"/>
                </a:solidFill>
                <a:latin typeface="Calibri" panose="020F0502020204030204" pitchFamily="34" charset="0"/>
                <a:cs typeface="Calibri" panose="020F0502020204030204" pitchFamily="34" charset="0"/>
                <a:sym typeface="EB Garamond"/>
              </a:rPr>
              <a:t> or </a:t>
            </a:r>
            <a:r>
              <a:rPr lang="en-US" sz="1800" b="1" dirty="0">
                <a:solidFill>
                  <a:schemeClr val="tx1"/>
                </a:solidFill>
                <a:latin typeface="Calibri" panose="020F0502020204030204" pitchFamily="34" charset="0"/>
                <a:cs typeface="Calibri" panose="020F0502020204030204" pitchFamily="34" charset="0"/>
                <a:sym typeface="EB Garamond"/>
              </a:rPr>
              <a:t>ratio</a:t>
            </a:r>
            <a:r>
              <a:rPr lang="en-US" sz="1800" dirty="0">
                <a:solidFill>
                  <a:schemeClr val="tx1"/>
                </a:solidFill>
                <a:latin typeface="Calibri" panose="020F0502020204030204" pitchFamily="34" charset="0"/>
                <a:cs typeface="Calibri" panose="020F0502020204030204" pitchFamily="34" charset="0"/>
                <a:sym typeface="EB Garamond"/>
              </a:rPr>
              <a:t> scale?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Do you need to convert the data into interval scale?</a:t>
            </a:r>
          </a:p>
        </p:txBody>
      </p:sp>
    </p:spTree>
    <p:extLst>
      <p:ext uri="{BB962C8B-B14F-4D97-AF65-F5344CB8AC3E}">
        <p14:creationId xmlns:p14="http://schemas.microsoft.com/office/powerpoint/2010/main" val="2634967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Measurement Errors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degree to which observed variables are not representative of “true” variables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Observed = True + Contamination (or noise)</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are key sources of contamination?</a:t>
            </a:r>
          </a:p>
        </p:txBody>
      </p:sp>
    </p:spTree>
    <p:extLst>
      <p:ext uri="{BB962C8B-B14F-4D97-AF65-F5344CB8AC3E}">
        <p14:creationId xmlns:p14="http://schemas.microsoft.com/office/powerpoint/2010/main" val="547502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Reliability and Validity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sym typeface="EB Garamond"/>
              </a:rPr>
              <a:t>Reliability</a:t>
            </a:r>
            <a:r>
              <a:rPr lang="en-US" sz="2400" dirty="0">
                <a:solidFill>
                  <a:schemeClr val="tx1"/>
                </a:solidFill>
                <a:latin typeface="Calibri" panose="020F0502020204030204" pitchFamily="34" charset="0"/>
                <a:cs typeface="Calibri" panose="020F0502020204030204" pitchFamily="34" charset="0"/>
                <a:sym typeface="EB Garamond"/>
              </a:rPr>
              <a:t>: In repeated trials/occasions, does the process measuring a variable or concept provide </a:t>
            </a:r>
            <a:r>
              <a:rPr lang="en-US" sz="2400" b="1" dirty="0">
                <a:solidFill>
                  <a:schemeClr val="tx1"/>
                </a:solidFill>
                <a:latin typeface="Calibri" panose="020F0502020204030204" pitchFamily="34" charset="0"/>
                <a:cs typeface="Calibri" panose="020F0502020204030204" pitchFamily="34" charset="0"/>
                <a:sym typeface="EB Garamond"/>
              </a:rPr>
              <a:t>consistent</a:t>
            </a:r>
            <a:r>
              <a:rPr lang="en-US" sz="2400" dirty="0">
                <a:solidFill>
                  <a:schemeClr val="tx1"/>
                </a:solidFill>
                <a:latin typeface="Calibri" panose="020F0502020204030204" pitchFamily="34" charset="0"/>
                <a:cs typeface="Calibri" panose="020F0502020204030204" pitchFamily="34" charset="0"/>
                <a:sym typeface="EB Garamond"/>
              </a:rPr>
              <a:t> results?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In a survey of brand affinity, scores for top 5 brands fluctuate by more than 40% on quarterly basis</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sym typeface="EB Garamond"/>
              </a:rPr>
              <a:t>Validity</a:t>
            </a:r>
            <a:r>
              <a:rPr lang="en-US" sz="2400" dirty="0">
                <a:solidFill>
                  <a:schemeClr val="tx1"/>
                </a:solidFill>
                <a:latin typeface="Calibri" panose="020F0502020204030204" pitchFamily="34" charset="0"/>
                <a:cs typeface="Calibri" panose="020F0502020204030204" pitchFamily="34" charset="0"/>
                <a:sym typeface="EB Garamond"/>
              </a:rPr>
              <a:t>: Is the process measuring what it supposed to be measuring?</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In a survey questionnaire about </a:t>
            </a:r>
            <a:r>
              <a:rPr lang="en-US" sz="2400" b="1" dirty="0">
                <a:solidFill>
                  <a:schemeClr val="tx1"/>
                </a:solidFill>
                <a:latin typeface="Calibri" panose="020F0502020204030204" pitchFamily="34" charset="0"/>
                <a:cs typeface="Calibri" panose="020F0502020204030204" pitchFamily="34" charset="0"/>
                <a:sym typeface="EB Garamond"/>
              </a:rPr>
              <a:t>satisfaction</a:t>
            </a:r>
            <a:r>
              <a:rPr lang="en-US" sz="2400" dirty="0">
                <a:solidFill>
                  <a:schemeClr val="tx1"/>
                </a:solidFill>
                <a:latin typeface="Calibri" panose="020F0502020204030204" pitchFamily="34" charset="0"/>
                <a:cs typeface="Calibri" panose="020F0502020204030204" pitchFamily="34" charset="0"/>
                <a:sym typeface="EB Garamond"/>
              </a:rPr>
              <a:t> with product, consumers are reporting their </a:t>
            </a:r>
            <a:r>
              <a:rPr lang="en-US" sz="2400" b="1" dirty="0">
                <a:solidFill>
                  <a:schemeClr val="tx1"/>
                </a:solidFill>
                <a:latin typeface="Calibri" panose="020F0502020204030204" pitchFamily="34" charset="0"/>
                <a:cs typeface="Calibri" panose="020F0502020204030204" pitchFamily="34" charset="0"/>
                <a:sym typeface="EB Garamond"/>
              </a:rPr>
              <a:t>excitement</a:t>
            </a:r>
            <a:r>
              <a:rPr lang="en-US" sz="2400" dirty="0">
                <a:solidFill>
                  <a:schemeClr val="tx1"/>
                </a:solidFill>
                <a:latin typeface="Calibri" panose="020F0502020204030204" pitchFamily="34" charset="0"/>
                <a:cs typeface="Calibri" panose="020F0502020204030204" pitchFamily="34" charset="0"/>
                <a:sym typeface="EB Garamond"/>
              </a:rPr>
              <a:t> about the package</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035779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Tests for Reliability and Validity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Reliability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Test-retest</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Split-half</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Coefficient alpha (inter-correlation among all items, multiple-item scale)</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Validity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Content validity (i.e., face validity)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Criterion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Convergent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Discriminant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Fit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Construct validity</a:t>
            </a:r>
          </a:p>
        </p:txBody>
      </p:sp>
    </p:spTree>
    <p:extLst>
      <p:ext uri="{BB962C8B-B14F-4D97-AF65-F5344CB8AC3E}">
        <p14:creationId xmlns:p14="http://schemas.microsoft.com/office/powerpoint/2010/main" val="857951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Tests for Reliability</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Reliability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Test-retest</a:t>
            </a:r>
            <a:r>
              <a:rPr lang="en-US" sz="1800" dirty="0">
                <a:solidFill>
                  <a:schemeClr val="tx1"/>
                </a:solidFill>
                <a:latin typeface="Calibri" panose="020F0502020204030204" pitchFamily="34" charset="0"/>
                <a:cs typeface="Calibri" panose="020F0502020204030204" pitchFamily="34" charset="0"/>
                <a:sym typeface="EB Garamond"/>
              </a:rPr>
              <a:t>: </a:t>
            </a:r>
            <a:r>
              <a:rPr lang="en" sz="1800" dirty="0">
                <a:solidFill>
                  <a:schemeClr val="tx1"/>
                </a:solidFill>
                <a:latin typeface="Calibri" panose="020F0502020204030204" pitchFamily="34" charset="0"/>
                <a:cs typeface="Calibri" panose="020F0502020204030204" pitchFamily="34" charset="0"/>
                <a:sym typeface="EB Garamond"/>
              </a:rPr>
              <a:t>Administering the </a:t>
            </a:r>
            <a:r>
              <a:rPr lang="en" sz="1800" b="1" dirty="0">
                <a:solidFill>
                  <a:schemeClr val="tx1"/>
                </a:solidFill>
                <a:latin typeface="Calibri" panose="020F0502020204030204" pitchFamily="34" charset="0"/>
                <a:cs typeface="Calibri" panose="020F0502020204030204" pitchFamily="34" charset="0"/>
                <a:sym typeface="EB Garamond"/>
              </a:rPr>
              <a:t>same measure </a:t>
            </a:r>
            <a:r>
              <a:rPr lang="en" sz="1800" dirty="0">
                <a:solidFill>
                  <a:schemeClr val="tx1"/>
                </a:solidFill>
                <a:latin typeface="Calibri" panose="020F0502020204030204" pitchFamily="34" charset="0"/>
                <a:cs typeface="Calibri" panose="020F0502020204030204" pitchFamily="34" charset="0"/>
                <a:sym typeface="EB Garamond"/>
              </a:rPr>
              <a:t>to the </a:t>
            </a:r>
            <a:r>
              <a:rPr lang="en" sz="1800" b="1" dirty="0">
                <a:solidFill>
                  <a:schemeClr val="tx1"/>
                </a:solidFill>
                <a:latin typeface="Calibri" panose="020F0502020204030204" pitchFamily="34" charset="0"/>
                <a:cs typeface="Calibri" panose="020F0502020204030204" pitchFamily="34" charset="0"/>
                <a:sym typeface="EB Garamond"/>
              </a:rPr>
              <a:t>same respondents </a:t>
            </a:r>
            <a:r>
              <a:rPr lang="en" sz="1800" dirty="0">
                <a:solidFill>
                  <a:schemeClr val="tx1"/>
                </a:solidFill>
                <a:latin typeface="Calibri" panose="020F0502020204030204" pitchFamily="34" charset="0"/>
                <a:cs typeface="Calibri" panose="020F0502020204030204" pitchFamily="34" charset="0"/>
                <a:sym typeface="EB Garamond"/>
              </a:rPr>
              <a:t>at two separate times </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If the measure is stable over time, the test, administered under the same conditions each time, should obtain similar results</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Represents a measure’s </a:t>
            </a:r>
            <a:r>
              <a:rPr lang="en-US" sz="1800" b="1" dirty="0">
                <a:solidFill>
                  <a:schemeClr val="tx1"/>
                </a:solidFill>
                <a:latin typeface="Calibri" panose="020F0502020204030204" pitchFamily="34" charset="0"/>
                <a:cs typeface="Calibri" panose="020F0502020204030204" pitchFamily="34" charset="0"/>
                <a:sym typeface="EB Garamond"/>
              </a:rPr>
              <a:t>repeatability</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Split-half</a:t>
            </a:r>
            <a:r>
              <a:rPr lang="en-US" sz="1800" dirty="0">
                <a:solidFill>
                  <a:schemeClr val="tx1"/>
                </a:solidFill>
                <a:latin typeface="Calibri" panose="020F0502020204030204" pitchFamily="34" charset="0"/>
                <a:cs typeface="Calibri" panose="020F0502020204030204" pitchFamily="34" charset="0"/>
                <a:sym typeface="EB Garamond"/>
              </a:rPr>
              <a:t>: Take half the items from the scale and checking them against the results from the other half. The two scale halves should: correlate highly, produce similar scores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Coefficient alpha: </a:t>
            </a:r>
            <a:r>
              <a:rPr lang="en-US" sz="1800" dirty="0">
                <a:solidFill>
                  <a:schemeClr val="tx1"/>
                </a:solidFill>
                <a:latin typeface="Calibri" panose="020F0502020204030204" pitchFamily="34" charset="0"/>
                <a:cs typeface="Calibri" panose="020F0502020204030204" pitchFamily="34" charset="0"/>
                <a:sym typeface="EB Garamond"/>
              </a:rPr>
              <a:t>(inter-correlation among all items, multiple-item scale): computing the average of all possible split-half reliabilities for a multiple-item scale. The coefficient demonstrates whether or not the different items converge</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Ranges in value from 0 (no consistency) to 1 (complete consistency) </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0.80 - 0.96: </a:t>
            </a:r>
            <a:r>
              <a:rPr lang="en-US" sz="1800" b="1" dirty="0">
                <a:solidFill>
                  <a:schemeClr val="tx1"/>
                </a:solidFill>
                <a:latin typeface="Calibri" panose="020F0502020204030204" pitchFamily="34" charset="0"/>
                <a:cs typeface="Calibri" panose="020F0502020204030204" pitchFamily="34" charset="0"/>
                <a:sym typeface="EB Garamond"/>
              </a:rPr>
              <a:t>very good </a:t>
            </a:r>
            <a:r>
              <a:rPr lang="en-US" sz="1800" dirty="0">
                <a:solidFill>
                  <a:schemeClr val="tx1"/>
                </a:solidFill>
                <a:latin typeface="Calibri" panose="020F0502020204030204" pitchFamily="34" charset="0"/>
                <a:cs typeface="Calibri" panose="020F0502020204030204" pitchFamily="34" charset="0"/>
                <a:sym typeface="EB Garamond"/>
              </a:rPr>
              <a:t>reliability; 0.70 - 0.80: </a:t>
            </a:r>
            <a:r>
              <a:rPr lang="en-US" sz="1800" b="1" dirty="0">
                <a:solidFill>
                  <a:schemeClr val="tx1"/>
                </a:solidFill>
                <a:latin typeface="Calibri" panose="020F0502020204030204" pitchFamily="34" charset="0"/>
                <a:cs typeface="Calibri" panose="020F0502020204030204" pitchFamily="34" charset="0"/>
                <a:sym typeface="EB Garamond"/>
              </a:rPr>
              <a:t>good</a:t>
            </a:r>
            <a:r>
              <a:rPr lang="en-US" sz="1800" dirty="0">
                <a:solidFill>
                  <a:schemeClr val="tx1"/>
                </a:solidFill>
                <a:latin typeface="Calibri" panose="020F0502020204030204" pitchFamily="34" charset="0"/>
                <a:cs typeface="Calibri" panose="020F0502020204030204" pitchFamily="34" charset="0"/>
                <a:sym typeface="EB Garamond"/>
              </a:rPr>
              <a:t> reliability; 0.60 - 0.70: </a:t>
            </a:r>
            <a:r>
              <a:rPr lang="en-US" sz="1800" b="1" dirty="0">
                <a:solidFill>
                  <a:schemeClr val="tx1"/>
                </a:solidFill>
                <a:latin typeface="Calibri" panose="020F0502020204030204" pitchFamily="34" charset="0"/>
                <a:cs typeface="Calibri" panose="020F0502020204030204" pitchFamily="34" charset="0"/>
                <a:sym typeface="EB Garamond"/>
              </a:rPr>
              <a:t>fair</a:t>
            </a:r>
            <a:r>
              <a:rPr lang="en-US" sz="1800" dirty="0">
                <a:solidFill>
                  <a:schemeClr val="tx1"/>
                </a:solidFill>
                <a:latin typeface="Calibri" panose="020F0502020204030204" pitchFamily="34" charset="0"/>
                <a:cs typeface="Calibri" panose="020F0502020204030204" pitchFamily="34" charset="0"/>
                <a:sym typeface="EB Garamond"/>
              </a:rPr>
              <a:t> reliability; Below 0.60: </a:t>
            </a:r>
            <a:r>
              <a:rPr lang="en-US" sz="1800" b="1" dirty="0">
                <a:solidFill>
                  <a:schemeClr val="tx1"/>
                </a:solidFill>
                <a:latin typeface="Calibri" panose="020F0502020204030204" pitchFamily="34" charset="0"/>
                <a:cs typeface="Calibri" panose="020F0502020204030204" pitchFamily="34" charset="0"/>
                <a:sym typeface="EB Garamond"/>
              </a:rPr>
              <a:t>poor</a:t>
            </a:r>
            <a:r>
              <a:rPr lang="en-US" sz="1800" dirty="0">
                <a:solidFill>
                  <a:schemeClr val="tx1"/>
                </a:solidFill>
                <a:latin typeface="Calibri" panose="020F0502020204030204" pitchFamily="34" charset="0"/>
                <a:cs typeface="Calibri" panose="020F0502020204030204" pitchFamily="34" charset="0"/>
                <a:sym typeface="EB Garamond"/>
              </a:rPr>
              <a:t> reliability</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03145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Tests for Validity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Validity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Content validity </a:t>
            </a:r>
            <a:r>
              <a:rPr lang="en-US" sz="1800" dirty="0">
                <a:solidFill>
                  <a:schemeClr val="tx1"/>
                </a:solidFill>
                <a:latin typeface="Calibri" panose="020F0502020204030204" pitchFamily="34" charset="0"/>
                <a:cs typeface="Calibri" panose="020F0502020204030204" pitchFamily="34" charset="0"/>
                <a:sym typeface="EB Garamond"/>
              </a:rPr>
              <a:t>(i.e., face validity): the </a:t>
            </a:r>
            <a:r>
              <a:rPr lang="en-US" sz="1800" b="1" dirty="0">
                <a:solidFill>
                  <a:schemeClr val="tx1"/>
                </a:solidFill>
                <a:latin typeface="Calibri" panose="020F0502020204030204" pitchFamily="34" charset="0"/>
                <a:cs typeface="Calibri" panose="020F0502020204030204" pitchFamily="34" charset="0"/>
                <a:sym typeface="EB Garamond"/>
              </a:rPr>
              <a:t>subjective agreement </a:t>
            </a:r>
            <a:r>
              <a:rPr lang="en-US" sz="1800" dirty="0">
                <a:solidFill>
                  <a:schemeClr val="tx1"/>
                </a:solidFill>
                <a:latin typeface="Calibri" panose="020F0502020204030204" pitchFamily="34" charset="0"/>
                <a:cs typeface="Calibri" panose="020F0502020204030204" pitchFamily="34" charset="0"/>
                <a:sym typeface="EB Garamond"/>
              </a:rPr>
              <a:t>among professionals that a scale logically reflects the concept being measured</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Criterion validity: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Convergent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Discriminant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Fit validity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Construct validity</a:t>
            </a:r>
            <a:r>
              <a:rPr lang="en-US" sz="1800" dirty="0">
                <a:solidFill>
                  <a:schemeClr val="tx1"/>
                </a:solidFill>
                <a:latin typeface="Calibri" panose="020F0502020204030204" pitchFamily="34" charset="0"/>
                <a:cs typeface="Calibri" panose="020F0502020204030204" pitchFamily="34" charset="0"/>
                <a:sym typeface="EB Garamond"/>
              </a:rPr>
              <a:t>: If a measure reliably measures and truthfully represent unique concept and consists of the following</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Face validity, Criterion validity, Convergent validity, Discriminant validity, Fit validity</a:t>
            </a: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90307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is Modeling and Analtyics?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Analytics is tools for decision making</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b="1" dirty="0">
                <a:solidFill>
                  <a:srgbClr val="000000"/>
                </a:solidFill>
                <a:latin typeface="Calibri" panose="020F0502020204030204" pitchFamily="34" charset="0"/>
                <a:cs typeface="Calibri" panose="020F0502020204030204" pitchFamily="34" charset="0"/>
              </a:rPr>
              <a:t>Breaking down </a:t>
            </a:r>
            <a:r>
              <a:rPr lang="en-US" sz="1800" dirty="0">
                <a:solidFill>
                  <a:srgbClr val="000000"/>
                </a:solidFill>
                <a:latin typeface="Calibri" panose="020F0502020204030204" pitchFamily="34" charset="0"/>
                <a:cs typeface="Calibri" panose="020F0502020204030204" pitchFamily="34" charset="0"/>
              </a:rPr>
              <a:t>problem into single and manageable components</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b="1" dirty="0">
                <a:solidFill>
                  <a:srgbClr val="000000"/>
                </a:solidFill>
                <a:latin typeface="Calibri" panose="020F0502020204030204" pitchFamily="34" charset="0"/>
                <a:cs typeface="Calibri" panose="020F0502020204030204" pitchFamily="34" charset="0"/>
              </a:rPr>
              <a:t>Solving</a:t>
            </a:r>
            <a:r>
              <a:rPr lang="en-US" sz="1800" dirty="0">
                <a:solidFill>
                  <a:srgbClr val="000000"/>
                </a:solidFill>
                <a:latin typeface="Calibri" panose="020F0502020204030204" pitchFamily="34" charset="0"/>
                <a:cs typeface="Calibri" panose="020F0502020204030204" pitchFamily="34" charset="0"/>
              </a:rPr>
              <a:t> each component and identify its solutions</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b="1" dirty="0">
                <a:solidFill>
                  <a:srgbClr val="000000"/>
                </a:solidFill>
                <a:latin typeface="Calibri" panose="020F0502020204030204" pitchFamily="34" charset="0"/>
                <a:cs typeface="Calibri" panose="020F0502020204030204" pitchFamily="34" charset="0"/>
              </a:rPr>
              <a:t>Analyze</a:t>
            </a:r>
            <a:r>
              <a:rPr lang="en-US" sz="1800" dirty="0">
                <a:solidFill>
                  <a:srgbClr val="000000"/>
                </a:solidFill>
                <a:latin typeface="Calibri" panose="020F0502020204030204" pitchFamily="34" charset="0"/>
                <a:cs typeface="Calibri" panose="020F0502020204030204" pitchFamily="34" charset="0"/>
              </a:rPr>
              <a:t> a set of solutions from components to arrive cohesive conclusions</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Analytics thinking is logical, simplifies the process of finding solutions, minimizing the chances of missing out on something important</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Analytical thinking helps in exploring past and predicting future in objective ways</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In a manner where we have clear assessments of what can or cannot done</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Such that it has visible impacts on the bottom line</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285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Hypothesis</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 </a:t>
            </a:r>
            <a:r>
              <a:rPr lang="en-US" sz="2400" b="1" dirty="0">
                <a:solidFill>
                  <a:schemeClr val="tx1"/>
                </a:solidFill>
                <a:latin typeface="Calibri" panose="020F0502020204030204" pitchFamily="34" charset="0"/>
                <a:cs typeface="Calibri" panose="020F0502020204030204" pitchFamily="34" charset="0"/>
                <a:sym typeface="EB Garamond"/>
              </a:rPr>
              <a:t>statement</a:t>
            </a:r>
            <a:r>
              <a:rPr lang="en-US" sz="2400" dirty="0">
                <a:solidFill>
                  <a:schemeClr val="tx1"/>
                </a:solidFill>
                <a:latin typeface="Calibri" panose="020F0502020204030204" pitchFamily="34" charset="0"/>
                <a:cs typeface="Calibri" panose="020F0502020204030204" pitchFamily="34" charset="0"/>
                <a:sym typeface="EB Garamond"/>
              </a:rPr>
              <a:t>, made on the basis of </a:t>
            </a:r>
            <a:r>
              <a:rPr lang="en-US" sz="2400" b="1" dirty="0">
                <a:solidFill>
                  <a:schemeClr val="tx1"/>
                </a:solidFill>
                <a:latin typeface="Calibri" panose="020F0502020204030204" pitchFamily="34" charset="0"/>
                <a:cs typeface="Calibri" panose="020F0502020204030204" pitchFamily="34" charset="0"/>
                <a:sym typeface="EB Garamond"/>
              </a:rPr>
              <a:t>limited evidence </a:t>
            </a:r>
            <a:r>
              <a:rPr lang="en-US" sz="2400" dirty="0">
                <a:solidFill>
                  <a:schemeClr val="tx1"/>
                </a:solidFill>
                <a:latin typeface="Calibri" panose="020F0502020204030204" pitchFamily="34" charset="0"/>
                <a:cs typeface="Calibri" panose="020F0502020204030204" pitchFamily="34" charset="0"/>
                <a:sym typeface="EB Garamond"/>
              </a:rPr>
              <a:t>and often as a starting point for further investigation</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Average height of an NHL player in 2018 is 5’5</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Blockchain technology in payment processing improved customer satisfaction by 15% for a major Canadian bank</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Canadian auto production increased by 10% in 2018</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Average starting salary of an MBAN graduate is $100,000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Legal cases often start with making a hypothesis and then arguing and presenting competing evidences to arrive at the final verdict</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choice of technique(s) and need for data often start with formulating key hypotheses</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53972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Hypothesis Testing</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H0: Blockchain technology improved customer satisfaction by 15%</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err="1">
                <a:solidFill>
                  <a:schemeClr val="tx1"/>
                </a:solidFill>
                <a:latin typeface="Calibri" panose="020F0502020204030204" pitchFamily="34" charset="0"/>
                <a:cs typeface="Calibri" panose="020F0502020204030204" pitchFamily="34" charset="0"/>
                <a:sym typeface="EB Garamond"/>
              </a:rPr>
              <a:t>H1</a:t>
            </a:r>
            <a:r>
              <a:rPr lang="en-US" sz="2400" dirty="0">
                <a:solidFill>
                  <a:schemeClr val="tx1"/>
                </a:solidFill>
                <a:latin typeface="Calibri" panose="020F0502020204030204" pitchFamily="34" charset="0"/>
                <a:cs typeface="Calibri" panose="020F0502020204030204" pitchFamily="34" charset="0"/>
                <a:sym typeface="EB Garamond"/>
              </a:rPr>
              <a:t>: “Not H0” or ~ H0</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“Not H0” set could have many elements, not necessarily mutually exclusive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err="1">
                <a:solidFill>
                  <a:schemeClr val="tx1"/>
                </a:solidFill>
                <a:latin typeface="Calibri" panose="020F0502020204030204" pitchFamily="34" charset="0"/>
                <a:cs typeface="Calibri" panose="020F0502020204030204" pitchFamily="34" charset="0"/>
                <a:sym typeface="EB Garamond"/>
              </a:rPr>
              <a:t>H1a</a:t>
            </a:r>
            <a:r>
              <a:rPr lang="en-US" sz="1800" dirty="0">
                <a:solidFill>
                  <a:schemeClr val="tx1"/>
                </a:solidFill>
                <a:latin typeface="Calibri" panose="020F0502020204030204" pitchFamily="34" charset="0"/>
                <a:cs typeface="Calibri" panose="020F0502020204030204" pitchFamily="34" charset="0"/>
                <a:sym typeface="EB Garamond"/>
              </a:rPr>
              <a:t>: satisfaction did not improve by 15%, i.e., it could be any other value but not 15%</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err="1">
                <a:solidFill>
                  <a:schemeClr val="tx1"/>
                </a:solidFill>
                <a:latin typeface="Calibri" panose="020F0502020204030204" pitchFamily="34" charset="0"/>
                <a:cs typeface="Calibri" panose="020F0502020204030204" pitchFamily="34" charset="0"/>
                <a:sym typeface="EB Garamond"/>
              </a:rPr>
              <a:t>H1b</a:t>
            </a:r>
            <a:r>
              <a:rPr lang="en-US" sz="1800" dirty="0">
                <a:solidFill>
                  <a:schemeClr val="tx1"/>
                </a:solidFill>
                <a:latin typeface="Calibri" panose="020F0502020204030204" pitchFamily="34" charset="0"/>
                <a:cs typeface="Calibri" panose="020F0502020204030204" pitchFamily="34" charset="0"/>
                <a:sym typeface="EB Garamond"/>
              </a:rPr>
              <a:t>: satisfaction improved by 18%</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err="1">
                <a:solidFill>
                  <a:schemeClr val="tx1"/>
                </a:solidFill>
                <a:latin typeface="Calibri" panose="020F0502020204030204" pitchFamily="34" charset="0"/>
                <a:cs typeface="Calibri" panose="020F0502020204030204" pitchFamily="34" charset="0"/>
                <a:sym typeface="EB Garamond"/>
              </a:rPr>
              <a:t>H1c</a:t>
            </a:r>
            <a:r>
              <a:rPr lang="en-US" sz="1800" dirty="0">
                <a:solidFill>
                  <a:schemeClr val="tx1"/>
                </a:solidFill>
                <a:latin typeface="Calibri" panose="020F0502020204030204" pitchFamily="34" charset="0"/>
                <a:cs typeface="Calibri" panose="020F0502020204030204" pitchFamily="34" charset="0"/>
                <a:sym typeface="EB Garamond"/>
              </a:rPr>
              <a:t>: satisfaction improved by 8%</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err="1">
                <a:solidFill>
                  <a:schemeClr val="tx1"/>
                </a:solidFill>
                <a:latin typeface="Calibri" panose="020F0502020204030204" pitchFamily="34" charset="0"/>
                <a:cs typeface="Calibri" panose="020F0502020204030204" pitchFamily="34" charset="0"/>
                <a:sym typeface="EB Garamond"/>
              </a:rPr>
              <a:t>H1d</a:t>
            </a:r>
            <a:r>
              <a:rPr lang="en-US" sz="1800" dirty="0">
                <a:solidFill>
                  <a:schemeClr val="tx1"/>
                </a:solidFill>
                <a:latin typeface="Calibri" panose="020F0502020204030204" pitchFamily="34" charset="0"/>
                <a:cs typeface="Calibri" panose="020F0502020204030204" pitchFamily="34" charset="0"/>
                <a:sym typeface="EB Garamond"/>
              </a:rPr>
              <a: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Why it is important to recognize multiplicity of the set </a:t>
            </a:r>
            <a:r>
              <a:rPr lang="en-US" sz="2400" dirty="0" err="1">
                <a:solidFill>
                  <a:schemeClr val="tx1"/>
                </a:solidFill>
                <a:latin typeface="Calibri" panose="020F0502020204030204" pitchFamily="34" charset="0"/>
                <a:cs typeface="Calibri" panose="020F0502020204030204" pitchFamily="34" charset="0"/>
                <a:sym typeface="EB Garamond"/>
              </a:rPr>
              <a:t>H1</a:t>
            </a:r>
            <a:r>
              <a:rPr lang="en-US" sz="2400" dirty="0">
                <a:solidFill>
                  <a:schemeClr val="tx1"/>
                </a:solidFill>
                <a:latin typeface="Calibri" panose="020F0502020204030204" pitchFamily="34" charset="0"/>
                <a:cs typeface="Calibri" panose="020F0502020204030204" pitchFamily="34" charset="0"/>
                <a:sym typeface="EB Garamond"/>
              </a:rPr>
              <a:t>?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492571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Hypothesis Testing – Key steps</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If null H0 is true, i.e., if satisfaction DID improve by 15%, what distribution it will have? </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i.e., which observed value(s) of improvement in satisfaction are more or less likely to come from the same distribution?</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Is 18% more likely? How about 27% or 3% or 14%?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If you get values which are less likely, you should / tend to reject null hypothesis.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For example, if you observed 27% improvement in the data you have, you should reject the null, even though there is a very small probability that null is true (</a:t>
            </a:r>
            <a:r>
              <a:rPr lang="en-US" sz="1800" b="1" dirty="0">
                <a:solidFill>
                  <a:schemeClr val="tx1"/>
                </a:solidFill>
                <a:latin typeface="Calibri" panose="020F0502020204030204" pitchFamily="34" charset="0"/>
                <a:cs typeface="Calibri" panose="020F0502020204030204" pitchFamily="34" charset="0"/>
                <a:sym typeface="EB Garamond"/>
              </a:rPr>
              <a:t>Type I-error </a:t>
            </a:r>
            <a:r>
              <a:rPr lang="en-US" sz="1800" dirty="0">
                <a:solidFill>
                  <a:schemeClr val="tx1"/>
                </a:solidFill>
                <a:latin typeface="Calibri" panose="020F0502020204030204" pitchFamily="34" charset="0"/>
                <a:cs typeface="Calibri" panose="020F0502020204030204" pitchFamily="34" charset="0"/>
                <a:sym typeface="EB Garamond"/>
              </a:rPr>
              <a:t>or false positive)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Suppose null is false, i.e., in reality improvement was 22%, not 15% . If you observed value 16%, you fail to reject null when it is false (</a:t>
            </a:r>
            <a:r>
              <a:rPr lang="en-US" b="1" dirty="0">
                <a:solidFill>
                  <a:schemeClr val="tx1"/>
                </a:solidFill>
                <a:latin typeface="Calibri" panose="020F0502020204030204" pitchFamily="34" charset="0"/>
                <a:cs typeface="Calibri" panose="020F0502020204030204" pitchFamily="34" charset="0"/>
                <a:sym typeface="EB Garamond"/>
              </a:rPr>
              <a:t>Type-II error </a:t>
            </a:r>
            <a:r>
              <a:rPr lang="en-US" dirty="0">
                <a:solidFill>
                  <a:schemeClr val="tx1"/>
                </a:solidFill>
                <a:latin typeface="Calibri" panose="020F0502020204030204" pitchFamily="34" charset="0"/>
                <a:cs typeface="Calibri" panose="020F0502020204030204" pitchFamily="34" charset="0"/>
                <a:sym typeface="EB Garamond"/>
              </a:rPr>
              <a:t>or false negative)</a:t>
            </a:r>
          </a:p>
        </p:txBody>
      </p:sp>
    </p:spTree>
    <p:extLst>
      <p:ext uri="{BB962C8B-B14F-4D97-AF65-F5344CB8AC3E}">
        <p14:creationId xmlns:p14="http://schemas.microsoft.com/office/powerpoint/2010/main" val="865687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Hypothesis Testing – Power of the test</a:t>
            </a:r>
          </a:p>
        </p:txBody>
      </p:sp>
      <p:sp>
        <p:nvSpPr>
          <p:cNvPr id="3" name="Content Placeholder 2"/>
          <p:cNvSpPr>
            <a:spLocks noGrp="1"/>
          </p:cNvSpPr>
          <p:nvPr>
            <p:ph idx="1"/>
          </p:nvPr>
        </p:nvSpPr>
        <p:spPr>
          <a:xfrm>
            <a:off x="1097280" y="1744136"/>
            <a:ext cx="10058400" cy="72909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sym typeface="EB Garamond"/>
              </a:rPr>
              <a:t>Power of a test is an indication of how “smart” the test is in rejecting null when it is false.  Power = 1-𝛃 = 1- Type II error</a:t>
            </a:r>
          </a:p>
        </p:txBody>
      </p:sp>
      <p:pic>
        <p:nvPicPr>
          <p:cNvPr id="4" name="Google Shape;364;p64"/>
          <p:cNvPicPr preferRelativeResize="0"/>
          <p:nvPr/>
        </p:nvPicPr>
        <p:blipFill rotWithShape="1">
          <a:blip r:embed="rId2">
            <a:alphaModFix/>
          </a:blip>
          <a:srcRect l="21992" t="12077" r="19827" b="8519"/>
          <a:stretch/>
        </p:blipFill>
        <p:spPr>
          <a:xfrm>
            <a:off x="3479750" y="2786309"/>
            <a:ext cx="4375381" cy="3048433"/>
          </a:xfrm>
          <a:prstGeom prst="rect">
            <a:avLst/>
          </a:prstGeom>
          <a:noFill/>
          <a:ln>
            <a:noFill/>
          </a:ln>
        </p:spPr>
      </p:pic>
    </p:spTree>
    <p:extLst>
      <p:ext uri="{BB962C8B-B14F-4D97-AF65-F5344CB8AC3E}">
        <p14:creationId xmlns:p14="http://schemas.microsoft.com/office/powerpoint/2010/main" val="2176089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Hypothesis Testing – </a:t>
            </a:r>
            <a:r>
              <a:rPr lang="en-US" sz="2000" spc="0" dirty="0">
                <a:solidFill>
                  <a:srgbClr val="0070C0"/>
                </a:solidFill>
                <a:latin typeface="Calibri" panose="020F0502020204030204" pitchFamily="34" charset="0"/>
                <a:cs typeface="Calibri" panose="020F0502020204030204" pitchFamily="34" charset="0"/>
              </a:rPr>
              <a:t>Relationship between Type-I, II, power, and sample size</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happens to type-I and type-II errors if sample size is </a:t>
            </a:r>
            <a:r>
              <a:rPr lang="en-US" sz="2400" b="1" dirty="0">
                <a:solidFill>
                  <a:schemeClr val="tx1"/>
                </a:solidFill>
                <a:latin typeface="Calibri" panose="020F0502020204030204" pitchFamily="34" charset="0"/>
                <a:cs typeface="Calibri" panose="020F0502020204030204" pitchFamily="34" charset="0"/>
                <a:sym typeface="EB Garamond"/>
              </a:rPr>
              <a:t>increased</a:t>
            </a:r>
            <a:r>
              <a:rPr lang="en-US" sz="2400" dirty="0">
                <a:solidFill>
                  <a:schemeClr val="tx1"/>
                </a:solidFill>
                <a:latin typeface="Calibri" panose="020F0502020204030204" pitchFamily="34" charset="0"/>
                <a:cs typeface="Calibri" panose="020F0502020204030204" pitchFamily="34" charset="0"/>
                <a:sym typeface="EB Garamond"/>
              </a:rPr>
              <a:t>? Or decreased</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Small differences APPEAR significant with large N, a fact often overlooked during analysis and reporting phase!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are key considerations around 𝛂, 𝛃, and n?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Choose appropriate level of 𝛂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Understand impact of sample size on hypothesis testing</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084509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Preparation for Multivariate Analytics </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Data Structure in Multivariate Analytics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Before collecting the data</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After data have been collected</a:t>
            </a:r>
          </a:p>
        </p:txBody>
      </p:sp>
    </p:spTree>
    <p:extLst>
      <p:ext uri="{BB962C8B-B14F-4D97-AF65-F5344CB8AC3E}">
        <p14:creationId xmlns:p14="http://schemas.microsoft.com/office/powerpoint/2010/main" val="3164081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Preparation for Multivariate Analytics </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60960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Missing data</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sym typeface="EB Garamond"/>
              </a:rPr>
              <a:t>How much missing data is too much?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sym typeface="EB Garamond"/>
              </a:rPr>
              <a:t>How do you impute missing values? Is it necessary?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sym typeface="EB Garamond"/>
              </a:rPr>
              <a:t>Practical tips for imputing missing values?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Outliers: You have to first define “normal” to find outliers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42900">
              <a:lnSpc>
                <a:spcPct val="100000"/>
              </a:lnSpc>
              <a:spcBef>
                <a:spcPts val="628"/>
              </a:spcBef>
              <a:spcAft>
                <a:spcPts val="0"/>
              </a:spcAft>
              <a:buClr>
                <a:srgbClr val="000000"/>
              </a:buClr>
              <a:buSzPts val="1800"/>
              <a:buFont typeface="EB Garamond"/>
              <a:buChar char="○"/>
            </a:pPr>
            <a:r>
              <a:rPr lang="en-US" dirty="0">
                <a:solidFill>
                  <a:schemeClr val="tx1"/>
                </a:solidFill>
                <a:latin typeface="Calibri" panose="020F0502020204030204" pitchFamily="34" charset="0"/>
                <a:cs typeface="Calibri" panose="020F0502020204030204" pitchFamily="34" charset="0"/>
                <a:sym typeface="EB Garamond"/>
              </a:rPr>
              <a:t>Assumptions on data distributions and their testing: Graphical and non-graphical methods of detecting normality (Histogram, CDF, P-P Plot, Q-Q Plot)</a:t>
            </a:r>
          </a:p>
        </p:txBody>
      </p:sp>
      <p:graphicFrame>
        <p:nvGraphicFramePr>
          <p:cNvPr id="4" name="Google Shape;389;p68"/>
          <p:cNvGraphicFramePr/>
          <p:nvPr/>
        </p:nvGraphicFramePr>
        <p:xfrm>
          <a:off x="7264997" y="1857671"/>
          <a:ext cx="3890682" cy="1462950"/>
        </p:xfrm>
        <a:graphic>
          <a:graphicData uri="http://schemas.openxmlformats.org/drawingml/2006/table">
            <a:tbl>
              <a:tblPr>
                <a:noFill/>
              </a:tblPr>
              <a:tblGrid>
                <a:gridCol w="1296894">
                  <a:extLst>
                    <a:ext uri="{9D8B030D-6E8A-4147-A177-3AD203B41FA5}">
                      <a16:colId xmlns:a16="http://schemas.microsoft.com/office/drawing/2014/main" val="20000"/>
                    </a:ext>
                  </a:extLst>
                </a:gridCol>
                <a:gridCol w="1296894">
                  <a:extLst>
                    <a:ext uri="{9D8B030D-6E8A-4147-A177-3AD203B41FA5}">
                      <a16:colId xmlns:a16="http://schemas.microsoft.com/office/drawing/2014/main" val="20001"/>
                    </a:ext>
                  </a:extLst>
                </a:gridCol>
                <a:gridCol w="1296894">
                  <a:extLst>
                    <a:ext uri="{9D8B030D-6E8A-4147-A177-3AD203B41FA5}">
                      <a16:colId xmlns:a16="http://schemas.microsoft.com/office/drawing/2014/main" val="20002"/>
                    </a:ext>
                  </a:extLst>
                </a:gridCol>
              </a:tblGrid>
              <a:tr h="612594">
                <a:tc>
                  <a:txBody>
                    <a:bodyPr/>
                    <a:lstStyle/>
                    <a:p>
                      <a:pPr marL="0" lvl="0" indent="0" algn="r"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Type→</a:t>
                      </a:r>
                      <a:endParaRPr sz="1200" b="1" dirty="0">
                        <a:latin typeface="Calibri" panose="020F0502020204030204" pitchFamily="34" charset="0"/>
                        <a:ea typeface="EB Garamond"/>
                        <a:cs typeface="Calibri" panose="020F0502020204030204" pitchFamily="34" charset="0"/>
                        <a:sym typeface="EB Garamond"/>
                      </a:endParaRPr>
                    </a:p>
                    <a:p>
                      <a:pPr marL="0" lvl="0" indent="0" algn="r"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 </a:t>
                      </a:r>
                      <a:endParaRPr sz="1200" b="1"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Missing data</a:t>
                      </a:r>
                      <a:endParaRPr sz="12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Ignorable</a:t>
                      </a:r>
                      <a:endParaRPr sz="12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Non-ignorable</a:t>
                      </a:r>
                      <a:endParaRPr sz="1200" b="1">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0"/>
                  </a:ext>
                </a:extLst>
              </a:tr>
              <a:tr h="306284">
                <a:tc>
                  <a:txBody>
                    <a:bodyPr/>
                    <a:lstStyle/>
                    <a:p>
                      <a:pPr marL="0" lvl="0" indent="0" algn="r"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At Random</a:t>
                      </a:r>
                      <a:endParaRPr sz="12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sz="1200" dirty="0">
                        <a:latin typeface="Calibri" panose="020F0502020204030204" pitchFamily="34" charset="0"/>
                        <a:cs typeface="Calibri" panose="020F0502020204030204" pitchFamily="34" charset="0"/>
                      </a:endParaRPr>
                    </a:p>
                  </a:txBody>
                  <a:tcPr marL="91425" marR="91425" marT="91425" marB="91425"/>
                </a:tc>
                <a:tc>
                  <a:txBody>
                    <a:bodyPr/>
                    <a:lstStyle/>
                    <a:p>
                      <a:pPr marL="0" lvl="0" indent="0" algn="l" rtl="0">
                        <a:spcBef>
                          <a:spcPts val="0"/>
                        </a:spcBef>
                        <a:spcAft>
                          <a:spcPts val="0"/>
                        </a:spcAft>
                        <a:buNone/>
                      </a:pP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1"/>
                  </a:ext>
                </a:extLst>
              </a:tr>
              <a:tr h="306284">
                <a:tc>
                  <a:txBody>
                    <a:bodyPr/>
                    <a:lstStyle/>
                    <a:p>
                      <a:pPr marL="0" lvl="0" indent="0" algn="r" rtl="0">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Systematically</a:t>
                      </a:r>
                      <a:endParaRPr sz="12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l" rtl="0">
                        <a:spcBef>
                          <a:spcPts val="0"/>
                        </a:spcBef>
                        <a:spcAft>
                          <a:spcPts val="0"/>
                        </a:spcAft>
                        <a:buNone/>
                      </a:pPr>
                      <a:endParaRPr sz="1200">
                        <a:latin typeface="Calibri" panose="020F0502020204030204" pitchFamily="34" charset="0"/>
                        <a:cs typeface="Calibri" panose="020F0502020204030204" pitchFamily="34" charset="0"/>
                      </a:endParaRPr>
                    </a:p>
                  </a:txBody>
                  <a:tcPr marL="91425" marR="91425" marT="91425" marB="91425"/>
                </a:tc>
                <a:tc>
                  <a:txBody>
                    <a:bodyPr/>
                    <a:lstStyle/>
                    <a:p>
                      <a:pPr marL="0" lvl="0" indent="0" algn="l" rtl="0">
                        <a:spcBef>
                          <a:spcPts val="0"/>
                        </a:spcBef>
                        <a:spcAft>
                          <a:spcPts val="0"/>
                        </a:spcAft>
                        <a:buNone/>
                      </a:pP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2"/>
          <a:stretch>
            <a:fillRect/>
          </a:stretch>
        </p:blipFill>
        <p:spPr>
          <a:xfrm>
            <a:off x="7261931" y="3570514"/>
            <a:ext cx="3893747" cy="1052516"/>
          </a:xfrm>
          <a:prstGeom prst="rect">
            <a:avLst/>
          </a:prstGeom>
        </p:spPr>
      </p:pic>
    </p:spTree>
    <p:extLst>
      <p:ext uri="{BB962C8B-B14F-4D97-AF65-F5344CB8AC3E}">
        <p14:creationId xmlns:p14="http://schemas.microsoft.com/office/powerpoint/2010/main" val="11802342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Case study: AVATAR</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Automated Virtual Agent for Truth Assessments in Real Time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Every year about 100 million passengers pass through US Airports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Traditional airport security measures focused on detecting dangerous, illegal items but emphasis soon shifted towards detecting “bad” people</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Airport officials and security personnel are humans, vulnerable to making mistakes, getting tired, mentally and physically</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Detection and classification based on 3 types of data - eye movements, body language, voice data</a:t>
            </a:r>
          </a:p>
          <a:p>
            <a:pPr marL="548640" lvl="1" indent="0">
              <a:lnSpc>
                <a:spcPct val="100000"/>
              </a:lnSpc>
              <a:spcBef>
                <a:spcPts val="0"/>
              </a:spcBef>
              <a:spcAft>
                <a:spcPts val="0"/>
              </a:spcAft>
              <a:buClrTx/>
              <a:buSzPct val="80000"/>
              <a:buNone/>
            </a:pPr>
            <a:endParaRPr lang="en-US" sz="12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80000"/>
              <a:buNone/>
            </a:pPr>
            <a:endParaRPr lang="en-US" sz="12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80000"/>
              <a:buNone/>
            </a:pPr>
            <a:r>
              <a:rPr lang="en-US" sz="1200" dirty="0">
                <a:solidFill>
                  <a:schemeClr val="tx1"/>
                </a:solidFill>
                <a:latin typeface="Calibri" panose="020F0502020204030204" pitchFamily="34" charset="0"/>
                <a:cs typeface="Calibri" panose="020F0502020204030204" pitchFamily="34" charset="0"/>
                <a:sym typeface="EB Garamond"/>
              </a:rPr>
              <a:t>Source: </a:t>
            </a:r>
          </a:p>
          <a:p>
            <a:pPr marL="720090" lvl="1" indent="-171450">
              <a:lnSpc>
                <a:spcPct val="100000"/>
              </a:lnSpc>
              <a:spcBef>
                <a:spcPts val="0"/>
              </a:spcBef>
              <a:spcAft>
                <a:spcPts val="0"/>
              </a:spcAft>
              <a:buClrTx/>
              <a:buSzPct val="80000"/>
            </a:pPr>
            <a:r>
              <a:rPr lang="en-US" sz="1200" dirty="0">
                <a:solidFill>
                  <a:schemeClr val="tx1"/>
                </a:solidFill>
                <a:latin typeface="Calibri" panose="020F0502020204030204" pitchFamily="34" charset="0"/>
                <a:cs typeface="Calibri" panose="020F0502020204030204" pitchFamily="34" charset="0"/>
                <a:sym typeface="EB Garamond"/>
              </a:rPr>
              <a:t>Lie-detecting computer kiosks equipped with artificial intelligence look like the future of border security. Retrieved from </a:t>
            </a:r>
            <a:r>
              <a:rPr lang="en-US" sz="1200" dirty="0">
                <a:solidFill>
                  <a:schemeClr val="tx1"/>
                </a:solidFill>
                <a:latin typeface="Calibri" panose="020F0502020204030204" pitchFamily="34" charset="0"/>
                <a:cs typeface="Calibri" panose="020F0502020204030204" pitchFamily="34" charset="0"/>
                <a:sym typeface="EB Garamond"/>
                <a:hlinkClick r:id="rId2"/>
              </a:rPr>
              <a:t>https://www.cnbc.com/2018/05/15/lie-detectors-with-artificial-intelligence-are-future-of-border-security.html</a:t>
            </a:r>
            <a:endParaRPr lang="en-US" sz="1200" dirty="0">
              <a:solidFill>
                <a:schemeClr val="tx1"/>
              </a:solidFill>
              <a:latin typeface="Calibri" panose="020F0502020204030204" pitchFamily="34" charset="0"/>
              <a:cs typeface="Calibri" panose="020F0502020204030204" pitchFamily="34" charset="0"/>
              <a:sym typeface="EB Garamond"/>
            </a:endParaRPr>
          </a:p>
          <a:p>
            <a:pPr marL="720090" lvl="1" indent="-171450">
              <a:lnSpc>
                <a:spcPct val="100000"/>
              </a:lnSpc>
              <a:spcBef>
                <a:spcPts val="0"/>
              </a:spcBef>
              <a:spcAft>
                <a:spcPts val="0"/>
              </a:spcAft>
              <a:buClrTx/>
              <a:buSzPct val="80000"/>
            </a:pPr>
            <a:endParaRPr lang="en-US" sz="1200" dirty="0">
              <a:solidFill>
                <a:schemeClr val="tx1"/>
              </a:solidFill>
              <a:latin typeface="Calibri" panose="020F0502020204030204" pitchFamily="34" charset="0"/>
              <a:cs typeface="Calibri" panose="020F0502020204030204" pitchFamily="34" charset="0"/>
              <a:sym typeface="EB Garamond"/>
            </a:endParaRPr>
          </a:p>
          <a:p>
            <a:pPr marL="720090" lvl="1" indent="-171450">
              <a:lnSpc>
                <a:spcPct val="100000"/>
              </a:lnSpc>
              <a:spcBef>
                <a:spcPts val="0"/>
              </a:spcBef>
              <a:spcAft>
                <a:spcPts val="0"/>
              </a:spcAft>
              <a:buClrTx/>
              <a:buSzPct val="80000"/>
            </a:pPr>
            <a:r>
              <a:rPr lang="en-US" sz="1200" dirty="0">
                <a:solidFill>
                  <a:schemeClr val="tx1"/>
                </a:solidFill>
                <a:latin typeface="Calibri" panose="020F0502020204030204" pitchFamily="34" charset="0"/>
                <a:cs typeface="Calibri" panose="020F0502020204030204" pitchFamily="34" charset="0"/>
                <a:sym typeface="EB Garamond"/>
              </a:rPr>
              <a:t>The lie-detecting security kiosk of the future. Retrieved from  </a:t>
            </a:r>
            <a:r>
              <a:rPr lang="en-US" sz="1200" dirty="0">
                <a:solidFill>
                  <a:schemeClr val="tx1"/>
                </a:solidFill>
                <a:latin typeface="Calibri" panose="020F0502020204030204" pitchFamily="34" charset="0"/>
                <a:cs typeface="Calibri" panose="020F0502020204030204" pitchFamily="34" charset="0"/>
                <a:sym typeface="EB Garamond"/>
                <a:hlinkClick r:id="rId3"/>
              </a:rPr>
              <a:t>https://phys.org/news/2016-12-lie-detecting-kiosk-future.html</a:t>
            </a:r>
            <a:r>
              <a:rPr lang="en-US" sz="1200" dirty="0">
                <a:solidFill>
                  <a:schemeClr val="tx1"/>
                </a:solidFill>
                <a:latin typeface="Calibri" panose="020F0502020204030204" pitchFamily="34" charset="0"/>
                <a:cs typeface="Calibri" panose="020F0502020204030204" pitchFamily="34" charset="0"/>
                <a:sym typeface="EB Garamond"/>
              </a:rPr>
              <a:t> </a:t>
            </a:r>
          </a:p>
          <a:p>
            <a:pPr marL="548640" lvl="1" indent="0">
              <a:lnSpc>
                <a:spcPct val="100000"/>
              </a:lnSpc>
              <a:spcBef>
                <a:spcPts val="0"/>
              </a:spcBef>
              <a:spcAft>
                <a:spcPts val="0"/>
              </a:spcAft>
              <a:buClrTx/>
              <a:buSzPct val="80000"/>
              <a:buNone/>
            </a:pPr>
            <a:endParaRPr lang="en-US" sz="12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540462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Questions – Case study: AVATAR</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For each category of data – eye movements, body language, voice data, identify </a:t>
            </a:r>
            <a:r>
              <a:rPr lang="en-US" b="1" dirty="0">
                <a:solidFill>
                  <a:schemeClr val="tx1"/>
                </a:solidFill>
                <a:latin typeface="Calibri" panose="020F0502020204030204" pitchFamily="34" charset="0"/>
                <a:cs typeface="Calibri" panose="020F0502020204030204" pitchFamily="34" charset="0"/>
                <a:sym typeface="EB Garamond"/>
              </a:rPr>
              <a:t>three</a:t>
            </a:r>
            <a:r>
              <a:rPr lang="en-US" dirty="0">
                <a:solidFill>
                  <a:schemeClr val="tx1"/>
                </a:solidFill>
                <a:latin typeface="Calibri" panose="020F0502020204030204" pitchFamily="34" charset="0"/>
                <a:cs typeface="Calibri" panose="020F0502020204030204" pitchFamily="34" charset="0"/>
                <a:sym typeface="EB Garamond"/>
              </a:rPr>
              <a:t> specific variables</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For each variable, identify its scale (nominal, interval, etc.)</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What are the </a:t>
            </a:r>
            <a:r>
              <a:rPr lang="en-US" b="1" dirty="0">
                <a:solidFill>
                  <a:schemeClr val="tx1"/>
                </a:solidFill>
                <a:latin typeface="Calibri" panose="020F0502020204030204" pitchFamily="34" charset="0"/>
                <a:cs typeface="Calibri" panose="020F0502020204030204" pitchFamily="34" charset="0"/>
                <a:sym typeface="EB Garamond"/>
              </a:rPr>
              <a:t>two</a:t>
            </a:r>
            <a:r>
              <a:rPr lang="en-US" dirty="0">
                <a:solidFill>
                  <a:schemeClr val="tx1"/>
                </a:solidFill>
                <a:latin typeface="Calibri" panose="020F0502020204030204" pitchFamily="34" charset="0"/>
                <a:cs typeface="Calibri" panose="020F0502020204030204" pitchFamily="34" charset="0"/>
                <a:sym typeface="EB Garamond"/>
              </a:rPr>
              <a:t> key multivariate techniques used for detecting “bad” people</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Can you use the data in its original form or do you have to convert it into appropriate scale type for the above techniques to work?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Suppose your model of detecting “bad” people have a success rate of 99%, i.e., correctly identifying “bad” person. Is it a good model?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Suppose you can save $100 mm by lowering the success rate to 98%. Would you propose this idea to your manager? </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How much you are willing to invest to improve success rate to 99.5%? 100%? </a:t>
            </a:r>
          </a:p>
        </p:txBody>
      </p:sp>
    </p:spTree>
    <p:extLst>
      <p:ext uri="{BB962C8B-B14F-4D97-AF65-F5344CB8AC3E}">
        <p14:creationId xmlns:p14="http://schemas.microsoft.com/office/powerpoint/2010/main" val="2040536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Summary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Multivariate Analytics is about applying scientific principles using data and analytics to make fact-based decisions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Data + Multivariate Analytics → must help in decision making </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Data are not just numbers and spreadsheets!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Model is a representation of reality, not the reality itself</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Multivariate models can be of two types – Interdependence and dependence models</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Measurement scale dictates the choice of specific MV technique which can be used</a:t>
            </a:r>
          </a:p>
          <a:p>
            <a:pPr marL="1463040" lvl="4"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Key concepts in MV – variate, measurement, reliability and validity, data structure, hypothesis, data distribution</a:t>
            </a:r>
          </a:p>
        </p:txBody>
      </p:sp>
    </p:spTree>
    <p:extLst>
      <p:ext uri="{BB962C8B-B14F-4D97-AF65-F5344CB8AC3E}">
        <p14:creationId xmlns:p14="http://schemas.microsoft.com/office/powerpoint/2010/main" val="75752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Example – </a:t>
            </a:r>
            <a:r>
              <a:rPr lang="en-US" sz="3200" spc="0" dirty="0">
                <a:solidFill>
                  <a:srgbClr val="0070C0"/>
                </a:solidFill>
                <a:latin typeface="Calibri" panose="020F0502020204030204" pitchFamily="34" charset="0"/>
                <a:cs typeface="Calibri" panose="020F0502020204030204" pitchFamily="34" charset="0"/>
                <a:sym typeface="EB Garamond"/>
              </a:rPr>
              <a:t>Analytics + Analytical thinking</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Your client, a health insurance provider, is facing </a:t>
            </a:r>
            <a:r>
              <a:rPr lang="en-US" b="1" dirty="0">
                <a:solidFill>
                  <a:schemeClr val="tx1"/>
                </a:solidFill>
                <a:latin typeface="Calibri" panose="020F0502020204030204" pitchFamily="34" charset="0"/>
                <a:cs typeface="Calibri" panose="020F0502020204030204" pitchFamily="34" charset="0"/>
              </a:rPr>
              <a:t>declining profit </a:t>
            </a:r>
            <a:r>
              <a:rPr lang="en-US" dirty="0">
                <a:solidFill>
                  <a:schemeClr val="tx1"/>
                </a:solidFill>
                <a:latin typeface="Calibri" panose="020F0502020204030204" pitchFamily="34" charset="0"/>
                <a:cs typeface="Calibri" panose="020F0502020204030204" pitchFamily="34" charset="0"/>
              </a:rPr>
              <a:t>in a region with population 5 million. You have been asked by the senior management to investigate the problem, identifying causes, and coming up with effective yet feasible solutions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How would you approach the problem?</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I think the company needs to lower the prices (premium)</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People following healthy lifestyle and don't see much value in the policy</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There is a new competitor in the market which is providing the same service at a lower price</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Operating costs of running the business in the region gone up recently (sales force expenses, traveling costs, taxes, etc.), making the business expenses higher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I have no idea...</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9822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Activity /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546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sym typeface="EB Garamond"/>
              </a:rPr>
              <a:t>What is the </a:t>
            </a:r>
            <a:r>
              <a:rPr lang="en-US" b="1" dirty="0">
                <a:solidFill>
                  <a:srgbClr val="000000"/>
                </a:solidFill>
                <a:latin typeface="Calibri" panose="020F0502020204030204" pitchFamily="34" charset="0"/>
                <a:cs typeface="Calibri" panose="020F0502020204030204" pitchFamily="34" charset="0"/>
                <a:sym typeface="EB Garamond"/>
              </a:rPr>
              <a:t>most</a:t>
            </a:r>
            <a:r>
              <a:rPr lang="en-US" dirty="0">
                <a:solidFill>
                  <a:srgbClr val="000000"/>
                </a:solidFill>
                <a:latin typeface="Calibri" panose="020F0502020204030204" pitchFamily="34" charset="0"/>
                <a:cs typeface="Calibri" panose="020F0502020204030204" pitchFamily="34" charset="0"/>
                <a:sym typeface="EB Garamond"/>
              </a:rPr>
              <a:t> surprising finding? </a:t>
            </a:r>
            <a:r>
              <a:rPr lang="en-US" b="1" dirty="0">
                <a:solidFill>
                  <a:srgbClr val="000000"/>
                </a:solidFill>
                <a:latin typeface="Calibri" panose="020F0502020204030204" pitchFamily="34" charset="0"/>
                <a:cs typeface="Calibri" panose="020F0502020204030204" pitchFamily="34" charset="0"/>
                <a:sym typeface="EB Garamond"/>
              </a:rPr>
              <a:t>Least</a:t>
            </a:r>
            <a:r>
              <a:rPr lang="en-US" dirty="0">
                <a:solidFill>
                  <a:srgbClr val="000000"/>
                </a:solidFill>
                <a:latin typeface="Calibri" panose="020F0502020204030204" pitchFamily="34" charset="0"/>
                <a:cs typeface="Calibri" panose="020F0502020204030204" pitchFamily="34" charset="0"/>
                <a:sym typeface="EB Garamond"/>
              </a:rPr>
              <a:t> surprising? Implications?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sym typeface="EB Garamond"/>
            </a:endParaRP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3602057" y="404366"/>
            <a:ext cx="4154770" cy="7579362"/>
          </a:xfrm>
          <a:prstGeom prst="rect">
            <a:avLst/>
          </a:prstGeom>
        </p:spPr>
      </p:pic>
    </p:spTree>
    <p:extLst>
      <p:ext uri="{BB962C8B-B14F-4D97-AF65-F5344CB8AC3E}">
        <p14:creationId xmlns:p14="http://schemas.microsoft.com/office/powerpoint/2010/main" val="28571070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Recommended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Eleven Multivariate Analysis Techniques: Key Tools In Your Marketing Research Survival Kit. Retrieved 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2"/>
              </a:rPr>
              <a:t>https://www.decisionanalyst.com/whitepapers/multivariate/</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An Introduction to Multivariate Analysis. Retrieved 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3"/>
              </a:rPr>
              <a:t>https://careerfoundry.com/en/blog/data-analytics/multivariate-analysis/</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rgbClr val="000000"/>
                </a:solidFill>
                <a:latin typeface="Calibri" panose="020F0502020204030204" pitchFamily="34" charset="0"/>
                <a:ea typeface="EB Garamond"/>
                <a:cs typeface="Calibri" panose="020F0502020204030204" pitchFamily="34" charset="0"/>
              </a:rPr>
              <a:t>Asking Better Questions in Analytics. </a:t>
            </a:r>
            <a:r>
              <a:rPr lang="en-US" sz="1800" dirty="0">
                <a:solidFill>
                  <a:srgbClr val="000000"/>
                </a:solidFill>
                <a:latin typeface="Calibri" panose="020F0502020204030204" pitchFamily="34" charset="0"/>
                <a:cs typeface="Calibri" panose="020F0502020204030204" pitchFamily="34" charset="0"/>
                <a:sym typeface="EB Garamond"/>
              </a:rPr>
              <a:t>Retrieved from </a:t>
            </a:r>
            <a:r>
              <a:rPr lang="en-US" sz="1800" u="sng" dirty="0">
                <a:solidFill>
                  <a:srgbClr val="000000">
                    <a:lumMod val="75000"/>
                    <a:lumOff val="25000"/>
                  </a:srgbClr>
                </a:solidFill>
                <a:latin typeface="Calibri" panose="020F0502020204030204" pitchFamily="34" charset="0"/>
                <a:cs typeface="Calibri" panose="020F0502020204030204" pitchFamily="34" charset="0"/>
                <a:hlinkClick r:id="rId4"/>
              </a:rPr>
              <a:t>https://dataedge.ischool.berkeley.edu/2015/schedule/using-decisions-framing-analytics-problems-consulting-perspective</a:t>
            </a:r>
            <a:endParaRPr lang="en-US" sz="1800" dirty="0">
              <a:solidFill>
                <a:srgbClr val="000000"/>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1569235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Next Session</a:t>
            </a:r>
          </a:p>
        </p:txBody>
      </p:sp>
    </p:spTree>
    <p:extLst>
      <p:ext uri="{BB962C8B-B14F-4D97-AF65-F5344CB8AC3E}">
        <p14:creationId xmlns:p14="http://schemas.microsoft.com/office/powerpoint/2010/main" val="1867896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Example – </a:t>
            </a:r>
            <a:r>
              <a:rPr lang="en-US" sz="3200" spc="0" dirty="0">
                <a:solidFill>
                  <a:srgbClr val="0070C0"/>
                </a:solidFill>
                <a:latin typeface="Calibri" panose="020F0502020204030204" pitchFamily="34" charset="0"/>
                <a:cs typeface="Calibri" panose="020F0502020204030204" pitchFamily="34" charset="0"/>
                <a:sym typeface="EB Garamond"/>
              </a:rPr>
              <a:t>Analytics + Analytical thinking</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Profit = Revenue - Cost (Revenue &lt; Cost)</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Revenue = price x sales = price 1  x sales 1 + price 2 x sales 2</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Cost= Fixed costs + variable costs</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Fixed costs= salaries </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Variable costs= running costs of operation (e.g., traveling costs, etc.)</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Once all pieces of puzzles are in front of us, we can identify the problem and come up with feasible solution(s)</a:t>
            </a:r>
          </a:p>
        </p:txBody>
      </p:sp>
    </p:spTree>
    <p:extLst>
      <p:ext uri="{BB962C8B-B14F-4D97-AF65-F5344CB8AC3E}">
        <p14:creationId xmlns:p14="http://schemas.microsoft.com/office/powerpoint/2010/main" val="410937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Analytics Modeling capabilities (and challenges)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68% of companies rate their senior management as committed to analytics</a:t>
            </a:r>
          </a:p>
          <a:p>
            <a:pPr marL="914400" lvl="1" indent="-365760">
              <a:lnSpc>
                <a:spcPct val="100000"/>
              </a:lnSpc>
              <a:spcBef>
                <a:spcPts val="0"/>
              </a:spcBef>
              <a:spcAft>
                <a:spcPts val="0"/>
              </a:spcAft>
              <a:buClrTx/>
              <a:buSzPct val="100000"/>
              <a:buFont typeface="Arial" panose="020B0604020202020204" pitchFamily="34" charset="0"/>
              <a:buChar char="•"/>
            </a:pPr>
            <a:endParaRPr lang="en-CA"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chemeClr val="tx1"/>
                </a:solidFill>
                <a:latin typeface="Calibri" panose="020F0502020204030204" pitchFamily="34" charset="0"/>
                <a:cs typeface="Calibri" panose="020F0502020204030204" pitchFamily="34" charset="0"/>
              </a:rPr>
              <a:t>60% of practitioners use analytics to generate better customer experience, with more than half seeing strong results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t>
            </a:r>
            <a:r>
              <a:rPr lang="en-US" sz="2400" i="1" dirty="0">
                <a:solidFill>
                  <a:schemeClr val="tx1"/>
                </a:solidFill>
                <a:latin typeface="Calibri" panose="020F0502020204030204" pitchFamily="34" charset="0"/>
                <a:cs typeface="Calibri" panose="020F0502020204030204" pitchFamily="34" charset="0"/>
              </a:rPr>
              <a:t>What’s ubiquitous and cheap</a:t>
            </a:r>
            <a:r>
              <a:rPr lang="en-US" sz="2400" dirty="0">
                <a:solidFill>
                  <a:schemeClr val="tx1"/>
                </a:solidFill>
                <a:latin typeface="Calibri" panose="020F0502020204030204" pitchFamily="34" charset="0"/>
                <a:cs typeface="Calibri" panose="020F0502020204030204" pitchFamily="34" charset="0"/>
              </a:rPr>
              <a:t>?’ ‘</a:t>
            </a:r>
            <a:r>
              <a:rPr lang="en-US" sz="2400" i="1" dirty="0">
                <a:solidFill>
                  <a:schemeClr val="tx1"/>
                </a:solidFill>
                <a:latin typeface="Calibri" panose="020F0502020204030204" pitchFamily="34" charset="0"/>
                <a:cs typeface="Calibri" panose="020F0502020204030204" pitchFamily="34" charset="0"/>
              </a:rPr>
              <a:t>Data</a:t>
            </a:r>
            <a:r>
              <a:rPr lang="en-US" sz="2400" dirty="0">
                <a:solidFill>
                  <a:schemeClr val="tx1"/>
                </a:solidFill>
                <a:latin typeface="Calibri" panose="020F0502020204030204" pitchFamily="34" charset="0"/>
                <a:cs typeface="Calibri" panose="020F0502020204030204" pitchFamily="34" charset="0"/>
              </a:rPr>
              <a:t>.’ ‘</a:t>
            </a:r>
            <a:r>
              <a:rPr lang="en-US" sz="2400" i="1" dirty="0">
                <a:solidFill>
                  <a:schemeClr val="tx1"/>
                </a:solidFill>
                <a:latin typeface="Calibri" panose="020F0502020204030204" pitchFamily="34" charset="0"/>
                <a:cs typeface="Calibri" panose="020F0502020204030204" pitchFamily="34" charset="0"/>
              </a:rPr>
              <a:t>And what is scarce</a:t>
            </a:r>
            <a:r>
              <a:rPr lang="en-US" sz="2400" dirty="0">
                <a:solidFill>
                  <a:schemeClr val="tx1"/>
                </a:solidFill>
                <a:latin typeface="Calibri" panose="020F0502020204030204" pitchFamily="34" charset="0"/>
                <a:cs typeface="Calibri" panose="020F0502020204030204" pitchFamily="34" charset="0"/>
              </a:rPr>
              <a:t>? </a:t>
            </a:r>
            <a:r>
              <a:rPr lang="en-US" sz="2400" i="1" dirty="0">
                <a:solidFill>
                  <a:schemeClr val="tx1"/>
                </a:solidFill>
                <a:latin typeface="Calibri" panose="020F0502020204030204" pitchFamily="34" charset="0"/>
                <a:cs typeface="Calibri" panose="020F0502020204030204" pitchFamily="34" charset="0"/>
              </a:rPr>
              <a:t>The analytic ability to utilize that data</a:t>
            </a:r>
            <a:r>
              <a:rPr lang="en-US" sz="2400" dirty="0">
                <a:solidFill>
                  <a:schemeClr val="tx1"/>
                </a:solidFill>
                <a:latin typeface="Calibri" panose="020F0502020204030204" pitchFamily="34" charset="0"/>
                <a:cs typeface="Calibri" panose="020F0502020204030204" pitchFamily="34" charset="0"/>
              </a:rPr>
              <a:t>.’ </a:t>
            </a:r>
            <a:r>
              <a:rPr lang="en-CA" dirty="0">
                <a:solidFill>
                  <a:schemeClr val="tx1"/>
                </a:solidFill>
                <a:latin typeface="Calibri" panose="020F0502020204030204" pitchFamily="34" charset="0"/>
                <a:cs typeface="Calibri" panose="020F0502020204030204" pitchFamily="34" charset="0"/>
              </a:rPr>
              <a:t>Hal Varian, former Google chief economist, UC Berkeley Economics Professor</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91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What is Data?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808788"/>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 sz="2400" dirty="0">
                <a:solidFill>
                  <a:srgbClr val="000000"/>
                </a:solidFill>
                <a:latin typeface="Calibri" panose="020F0502020204030204" pitchFamily="34" charset="0"/>
                <a:cs typeface="Calibri" panose="020F0502020204030204" pitchFamily="34" charset="0"/>
                <a:sym typeface="EB Garamond"/>
              </a:rPr>
              <a:t>What do you see </a:t>
            </a:r>
            <a:r>
              <a:rPr lang="en" sz="2400" b="1" u="sng" dirty="0">
                <a:solidFill>
                  <a:srgbClr val="000000"/>
                </a:solidFill>
                <a:latin typeface="Calibri" panose="020F0502020204030204" pitchFamily="34" charset="0"/>
                <a:cs typeface="Calibri" panose="020F0502020204030204" pitchFamily="34" charset="0"/>
                <a:sym typeface="EB Garamond"/>
              </a:rPr>
              <a:t>common</a:t>
            </a:r>
            <a:r>
              <a:rPr lang="en" sz="2400" dirty="0">
                <a:solidFill>
                  <a:srgbClr val="000000"/>
                </a:solidFill>
                <a:latin typeface="Calibri" panose="020F0502020204030204" pitchFamily="34" charset="0"/>
                <a:cs typeface="Calibri" panose="020F0502020204030204" pitchFamily="34" charset="0"/>
                <a:sym typeface="EB Garamond"/>
              </a:rPr>
              <a:t> in the following scenarios?</a:t>
            </a:r>
            <a:endParaRPr lang="en-US" sz="24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Insurance companies flag potentially fraudulent claims based on </a:t>
            </a:r>
            <a:r>
              <a:rPr lang="en-US" sz="1800" b="1" dirty="0">
                <a:solidFill>
                  <a:srgbClr val="000000"/>
                </a:solidFill>
                <a:latin typeface="Calibri" panose="020F0502020204030204" pitchFamily="34" charset="0"/>
                <a:cs typeface="Calibri" panose="020F0502020204030204" pitchFamily="34" charset="0"/>
                <a:sym typeface="EB Garamond"/>
              </a:rPr>
              <a:t>pictures</a:t>
            </a:r>
            <a:r>
              <a:rPr lang="en-US" sz="1800" dirty="0">
                <a:solidFill>
                  <a:srgbClr val="000000"/>
                </a:solidFill>
                <a:latin typeface="Calibri" panose="020F0502020204030204" pitchFamily="34" charset="0"/>
                <a:cs typeface="Calibri" panose="020F0502020204030204" pitchFamily="34" charset="0"/>
                <a:sym typeface="EB Garamond"/>
              </a:rPr>
              <a:t> submitted by customers</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Credit card companies approve (or reject) applications based on </a:t>
            </a:r>
            <a:r>
              <a:rPr lang="en-US" sz="1800" b="1" dirty="0">
                <a:solidFill>
                  <a:srgbClr val="000000"/>
                </a:solidFill>
                <a:latin typeface="Calibri" panose="020F0502020204030204" pitchFamily="34" charset="0"/>
                <a:cs typeface="Calibri" panose="020F0502020204030204" pitchFamily="34" charset="0"/>
                <a:sym typeface="EB Garamond"/>
              </a:rPr>
              <a:t>social media profiles </a:t>
            </a:r>
            <a:r>
              <a:rPr lang="en-US" sz="1800" dirty="0">
                <a:solidFill>
                  <a:srgbClr val="000000"/>
                </a:solidFill>
                <a:latin typeface="Calibri" panose="020F0502020204030204" pitchFamily="34" charset="0"/>
                <a:cs typeface="Calibri" panose="020F0502020204030204" pitchFamily="34" charset="0"/>
                <a:sym typeface="EB Garamond"/>
              </a:rPr>
              <a:t>and activities</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A local coffee shop </a:t>
            </a:r>
            <a:r>
              <a:rPr lang="en-US" sz="1800" b="1" dirty="0">
                <a:solidFill>
                  <a:srgbClr val="000000"/>
                </a:solidFill>
                <a:latin typeface="Calibri" panose="020F0502020204030204" pitchFamily="34" charset="0"/>
                <a:cs typeface="Calibri" panose="020F0502020204030204" pitchFamily="34" charset="0"/>
                <a:sym typeface="EB Garamond"/>
              </a:rPr>
              <a:t>geo targets </a:t>
            </a:r>
            <a:r>
              <a:rPr lang="en-US" sz="1800" dirty="0">
                <a:solidFill>
                  <a:srgbClr val="000000"/>
                </a:solidFill>
                <a:latin typeface="Calibri" panose="020F0502020204030204" pitchFamily="34" charset="0"/>
                <a:cs typeface="Calibri" panose="020F0502020204030204" pitchFamily="34" charset="0"/>
                <a:sym typeface="EB Garamond"/>
              </a:rPr>
              <a:t>customers who are within </a:t>
            </a:r>
            <a:r>
              <a:rPr lang="en-US" sz="1800" dirty="0" err="1">
                <a:solidFill>
                  <a:srgbClr val="000000"/>
                </a:solidFill>
                <a:latin typeface="Calibri" panose="020F0502020204030204" pitchFamily="34" charset="0"/>
                <a:cs typeface="Calibri" panose="020F0502020204030204" pitchFamily="34" charset="0"/>
                <a:sym typeface="EB Garamond"/>
              </a:rPr>
              <a:t>2km</a:t>
            </a:r>
            <a:r>
              <a:rPr lang="en-US" sz="1800" dirty="0">
                <a:solidFill>
                  <a:srgbClr val="000000"/>
                </a:solidFill>
                <a:latin typeface="Calibri" panose="020F0502020204030204" pitchFamily="34" charset="0"/>
                <a:cs typeface="Calibri" panose="020F0502020204030204" pitchFamily="34" charset="0"/>
                <a:sym typeface="EB Garamond"/>
              </a:rPr>
              <a:t> distance of its store</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A real estate agent delivers financial advice via AI </a:t>
            </a:r>
            <a:r>
              <a:rPr lang="en-US" sz="1800" dirty="0" err="1">
                <a:solidFill>
                  <a:srgbClr val="000000"/>
                </a:solidFill>
                <a:latin typeface="Calibri" panose="020F0502020204030204" pitchFamily="34" charset="0"/>
                <a:cs typeface="Calibri" panose="020F0502020204030204" pitchFamily="34" charset="0"/>
                <a:sym typeface="EB Garamond"/>
              </a:rPr>
              <a:t>robos</a:t>
            </a: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An outdoor equipment company gives discount based on “share” on social media posts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spc="2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spc="200" dirty="0">
              <a:solidFill>
                <a:srgbClr val="000000"/>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0775737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4432</Words>
  <Application>Microsoft Office PowerPoint</Application>
  <PresentationFormat>Widescreen</PresentationFormat>
  <Paragraphs>721</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Retrospect</vt:lpstr>
      <vt:lpstr>MBAN 6400  S1 – Introduction to Multivariate Analytics  Hemant Sangwan</vt:lpstr>
      <vt:lpstr>Agenda – Introduction to Multivariate Analytics</vt:lpstr>
      <vt:lpstr>Modeling and Analytics</vt:lpstr>
      <vt:lpstr>What is Modeling Science? </vt:lpstr>
      <vt:lpstr>What is Modeling and Analtyics? </vt:lpstr>
      <vt:lpstr>Example – Analytics + Analytical thinking</vt:lpstr>
      <vt:lpstr>Example – Analytics + Analytical thinking</vt:lpstr>
      <vt:lpstr>Analytics Modeling capabilities (and challenges) </vt:lpstr>
      <vt:lpstr>What is Data? </vt:lpstr>
      <vt:lpstr>What is data? Spreadsheet and numbers? </vt:lpstr>
      <vt:lpstr>What is data? Spreadsheet and numbers? </vt:lpstr>
      <vt:lpstr>Data sources – traditional and non traditional</vt:lpstr>
      <vt:lpstr>Data sources – zero, first, second, and third party data</vt:lpstr>
      <vt:lpstr>How much data is there? </vt:lpstr>
      <vt:lpstr>How much data is there? </vt:lpstr>
      <vt:lpstr>What to do with the data we have? </vt:lpstr>
      <vt:lpstr>Questions </vt:lpstr>
      <vt:lpstr>Data and KPI (Key performance indicators)</vt:lpstr>
      <vt:lpstr>What are Models? </vt:lpstr>
      <vt:lpstr>Types of Model </vt:lpstr>
      <vt:lpstr>Types of Model </vt:lpstr>
      <vt:lpstr>Benefits of Model </vt:lpstr>
      <vt:lpstr>Question – Characteristics of a good model?</vt:lpstr>
      <vt:lpstr>Are models the ‘complete’ answers to the challenges?</vt:lpstr>
      <vt:lpstr>Social media, bigdata, and digital analytics – case study</vt:lpstr>
      <vt:lpstr>Multivariate Applications in Business – case study</vt:lpstr>
      <vt:lpstr>Overview of Multivariate Analytics </vt:lpstr>
      <vt:lpstr>What is Multivariate Analytics – Business </vt:lpstr>
      <vt:lpstr>What is Multivariate Analytics – Conceptual  </vt:lpstr>
      <vt:lpstr>Univariate and Bivariate Analytics </vt:lpstr>
      <vt:lpstr>What is Multivariate Analytics? </vt:lpstr>
      <vt:lpstr>Interdependence and dependence Multivariate Analytics </vt:lpstr>
      <vt:lpstr>Data and variable types in Multivariate Analytics </vt:lpstr>
      <vt:lpstr>Data and variable types in Multivariate Analytics Single sample, 1 SET of variables (financial health) </vt:lpstr>
      <vt:lpstr>Data and variable types in Multivariate Analytics Single sample, 2 SET of variables (financial health, demography) </vt:lpstr>
      <vt:lpstr>Data and variable types in Multivariate Analytics Two samples, &gt;2 SET of variables (credit score – low-high, demography) </vt:lpstr>
      <vt:lpstr>Data and variable types in Multivariate Analytics Three samples, &gt;2 SET of variables (credit score – low-medium-high, demography) </vt:lpstr>
      <vt:lpstr>Key Concepts in Multivariate Analytics (Variate, Measurement scale, Validity and Reliability, Hypothesis and its testing, Type-I and II errors) </vt:lpstr>
      <vt:lpstr>Variate </vt:lpstr>
      <vt:lpstr>Measurement Scale </vt:lpstr>
      <vt:lpstr>Measurement Scale and Analysis </vt:lpstr>
      <vt:lpstr>Importance of knowing Measurement Scale </vt:lpstr>
      <vt:lpstr>Activity – Measurement Scale </vt:lpstr>
      <vt:lpstr>Activity – Measurement Scale </vt:lpstr>
      <vt:lpstr>Measurement Errors </vt:lpstr>
      <vt:lpstr>Reliability and Validity </vt:lpstr>
      <vt:lpstr>Tests for Reliability and Validity </vt:lpstr>
      <vt:lpstr>Tests for Reliability</vt:lpstr>
      <vt:lpstr>Tests for Validity </vt:lpstr>
      <vt:lpstr>Hypothesis</vt:lpstr>
      <vt:lpstr>Hypothesis Testing</vt:lpstr>
      <vt:lpstr>Hypothesis Testing – Key steps</vt:lpstr>
      <vt:lpstr>Hypothesis Testing – Power of the test</vt:lpstr>
      <vt:lpstr>Hypothesis Testing – Relationship between Type-I, II, power, and sample size</vt:lpstr>
      <vt:lpstr>Data Preparation for Multivariate Analytics </vt:lpstr>
      <vt:lpstr>Data Preparation for Multivariate Analytics </vt:lpstr>
      <vt:lpstr>Case study: AVATAR</vt:lpstr>
      <vt:lpstr>Questions – Case study: AVATAR</vt:lpstr>
      <vt:lpstr>Summary </vt:lpstr>
      <vt:lpstr>Activity / Readings </vt:lpstr>
      <vt:lpstr>Recommended Readings </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Xingkai Wu</cp:lastModifiedBy>
  <cp:revision>99</cp:revision>
  <dcterms:created xsi:type="dcterms:W3CDTF">2021-08-05T09:50:20Z</dcterms:created>
  <dcterms:modified xsi:type="dcterms:W3CDTF">2022-01-14T01:55:50Z</dcterms:modified>
</cp:coreProperties>
</file>