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6" r:id="rId4"/>
    <p:sldId id="318" r:id="rId5"/>
    <p:sldId id="320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E3B36-B823-4D48-AF8A-C3EAF729F35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6134-704A-40FC-8700-5D77C77F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6134-704A-40FC-8700-5D77C77FE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BFC6-F8F1-4BCF-B677-DB511B8B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B30A-A8E6-4FEE-BCF6-87243823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4A5C-3836-4987-A1ED-F909229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015D-D410-4A46-9E96-F35F3AEF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8F8-97D0-41B3-8C52-AB7AEB42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D4C8-1703-4D8E-A20C-45BCD23D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FF436-6DAE-476D-A0F3-4E58120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9629-2931-45E3-9873-E1751685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E504-2664-443A-BFD9-EEE9A81F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5D99-82F7-4C46-9EDB-DE24B62A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9F1C-C09F-4EB2-A072-71194E8C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032BA-C2F8-4EB4-8248-AB951DD7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2E0F-F758-4A32-AF03-46E93A9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A909-D964-4788-A8A1-889D9194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BE1E-76A7-46B3-B40A-B034CB9E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788E-1AA7-4946-A862-E71BDF09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0952-A496-4ECA-9C4D-D8BD045A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E3DB-0980-45AD-A74B-160ECC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FA9C-E915-46AA-B156-F5F3A2F6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C5BC-3CCE-47E9-8BAB-726A6259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2496-42CF-4B02-8EF3-6D729CD4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DC19D-B4A0-430D-B772-424C4B3D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E4A8-1EC4-4BF4-A21B-254649A4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13A5-EC2B-4F4B-8DD7-73C3FFD8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57F9-EA3C-4316-8FD1-CCB2F6A3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3930-B28A-452B-85C6-1B48311C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3D53-06B4-47E1-868F-E31869198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38F05-DCE7-4689-B45C-D2980E0E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1FA0-B2C0-47B5-AE69-AFF05FE3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787C1-6D3D-4538-8753-1D31EF0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B79A-CF77-495E-B076-CECA0019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AB37-C8A3-44C7-B286-35E28324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E27CA-1F55-4C9B-8714-5F01978B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75CBC-B227-4D5B-A6B1-42747F7E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5C8C9-C8F7-465C-AA64-9BA50CAC2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F640B-74D8-43A0-BC3C-6C6265A24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4170-BB24-44DF-9A41-FE515F59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FC559-31D8-4538-A6C0-48EC98B7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A0665-3AC1-4824-AC41-2DD7A9B1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F12B-145A-4556-BACF-85D36FFC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43F64-F896-4D8E-A71D-D9FAF39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A510-EEA1-4870-801A-AC588EF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57F2-CCC2-4FCB-A9B3-F2F5D48F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1B914-9A7D-4163-A2AA-0993944C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F72C5-B32C-47CF-A332-2916459D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E462F-49E8-4203-BD81-C156459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422-6AB4-4549-B3C9-320B9E07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68CC-DDA7-426D-9B37-91BDA824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18BC-3582-4C31-A77D-6F28544C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82331-A587-47A5-8DCD-DF49DC73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CCCF-B59C-452C-B89C-1B548079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C765A-218F-4FD9-8349-866136E3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F644-BB71-4B36-820F-90B0AFB2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47612-E39B-4D50-9555-1FE164A0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0D81-92FC-42E5-81F9-D2920AEC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A040-123A-48D3-878E-BB481A39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77D0-BE76-4F50-9DC0-A8F7AC47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81F9-B5A8-4B55-A33D-544E23C4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5BCE5-B976-4B20-87AB-5C546391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AA10E-B546-4805-9393-90C58446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0CBFA-80C1-450A-BEDF-5128CD5D7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20D3-C674-4C5B-B9BC-2F2FACBB8F4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614-B4CE-4A07-A924-14B413D0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D14-E805-4203-8AFA-808DD8CBB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FEAE-63F4-4178-B354-373B25BA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7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ling00007/article/details/79115156" TargetMode="External"/><Relationship Id="rId3" Type="http://schemas.openxmlformats.org/officeDocument/2006/relationships/hyperlink" Target="https://towardsdatascience.com/review-resnet-winner-of-ilsvrc-2015-image-classification-localization-detection-e39402bfa5d8" TargetMode="External"/><Relationship Id="rId7" Type="http://schemas.openxmlformats.org/officeDocument/2006/relationships/hyperlink" Target="https://www.jeremyjordan.me/convnet-architectures/#resnext" TargetMode="External"/><Relationship Id="rId2" Type="http://schemas.openxmlformats.org/officeDocument/2006/relationships/hyperlink" Target="https://www.youtube.com/watch?v=DAOcjicFr1Y&amp;list=PL3FW7Lu3i5JvHM8ljYj-zLfQRF3EO8sYv&amp;index=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review-inception-v4-evolved-from-googlenet-merged-with-resnet-idea-image-classification-5e8c339d18bc" TargetMode="External"/><Relationship Id="rId11" Type="http://schemas.openxmlformats.org/officeDocument/2006/relationships/hyperlink" Target="https://ai.googleblog.com/2017/11/automl-for-large-scale-image.html" TargetMode="External"/><Relationship Id="rId5" Type="http://schemas.openxmlformats.org/officeDocument/2006/relationships/hyperlink" Target="https://medium.com/@sh.tsang/review-inception-v3-1st-runner-up-image-classification-in-ilsvrc-2015-17915421f77c" TargetMode="External"/><Relationship Id="rId10" Type="http://schemas.openxmlformats.org/officeDocument/2006/relationships/hyperlink" Target="https://towardsdatascience.com/squeeze-and-excitation-networks-9ef5e71eacd7" TargetMode="External"/><Relationship Id="rId4" Type="http://schemas.openxmlformats.org/officeDocument/2006/relationships/hyperlink" Target="https://medium.com/@sh.tsang/review-batch-normalization-inception-v2-bn-inception-the-2nd-to-surpass-human-level-18e2d0f56651" TargetMode="External"/><Relationship Id="rId9" Type="http://schemas.openxmlformats.org/officeDocument/2006/relationships/hyperlink" Target="https://towardsdatascience.com/review-xception-with-depthwise-separable-convolution-better-than-inception-v3-image-dc967dd4256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yato/CNN-models-comparison" TargetMode="External"/><Relationship Id="rId2" Type="http://schemas.openxmlformats.org/officeDocument/2006/relationships/hyperlink" Target="https://github.com/Cadene/pretrained-models.pytorch#torch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torch/vision/tree/master/torchvis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9F79-85CA-42BF-8CDD-6BE96D6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Introduction/Tutorials for popular CNNs: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0EE7-078B-4C5E-AD72-E4B69C85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err="1"/>
              <a:t>AlexNet</a:t>
            </a:r>
            <a:r>
              <a:rPr lang="en-US" dirty="0"/>
              <a:t>, VGG,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GoogLeNet</a:t>
            </a:r>
            <a:r>
              <a:rPr lang="en-US" dirty="0"/>
              <a:t>(Inception-v1): </a:t>
            </a:r>
            <a:r>
              <a:rPr lang="en-US" u="sng" dirty="0">
                <a:hlinkClick r:id="rId2"/>
              </a:rPr>
              <a:t>https://www.youtube.com/watch?v=DAOcjicFr1Y&amp;list=PL3FW7Lu3i5JvHM8ljYj-zLfQRF3EO8sYv&amp;index=9</a:t>
            </a:r>
            <a:endParaRPr lang="en-US" dirty="0"/>
          </a:p>
          <a:p>
            <a:pPr lvl="0"/>
            <a:r>
              <a:rPr lang="en-US" dirty="0" err="1"/>
              <a:t>ResNet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https://towardsdatascience.com/review-resnet-winner-of-ilsvrc-2015-image-classification-localization-detection-e39402bfa5d8</a:t>
            </a:r>
            <a:endParaRPr lang="en-US" dirty="0"/>
          </a:p>
          <a:p>
            <a:pPr lvl="0"/>
            <a:r>
              <a:rPr lang="en-US" dirty="0"/>
              <a:t>BN-Inception/Inception-v2: </a:t>
            </a:r>
            <a:r>
              <a:rPr lang="en-US" u="sng" dirty="0">
                <a:hlinkClick r:id="rId4"/>
              </a:rPr>
              <a:t>https://medium.com/@sh.tsang/review-batch-normalization-inception-v2-bn-inception-the-2nd-to-surpass-human-level-18e2d0f56651</a:t>
            </a:r>
            <a:endParaRPr lang="en-US" dirty="0"/>
          </a:p>
          <a:p>
            <a:pPr lvl="0"/>
            <a:r>
              <a:rPr lang="en-US" dirty="0"/>
              <a:t>Inception-v3: </a:t>
            </a:r>
            <a:r>
              <a:rPr lang="en-US" u="sng" dirty="0">
                <a:hlinkClick r:id="rId5"/>
              </a:rPr>
              <a:t>https://medium.com/@sh.tsang/review-inception-v3-1st-runner-up-image-classification-in-ilsvrc-2015-17915421f77c</a:t>
            </a:r>
            <a:endParaRPr lang="en-US" dirty="0"/>
          </a:p>
          <a:p>
            <a:pPr lvl="0"/>
            <a:r>
              <a:rPr lang="en-US" dirty="0"/>
              <a:t>Inception-v4/Inception-ResNet-v1/Inception-ResNet-v2: </a:t>
            </a:r>
            <a:r>
              <a:rPr lang="en-US" u="sng" dirty="0">
                <a:hlinkClick r:id="rId6"/>
              </a:rPr>
              <a:t>https://towardsdatascience.com/review-inception-v4-evolved-from-googlenet-merged-with-resnet-idea-image-classification-5e8c339d18bc</a:t>
            </a:r>
            <a:endParaRPr lang="en-US" dirty="0"/>
          </a:p>
          <a:p>
            <a:pPr lvl="0"/>
            <a:r>
              <a:rPr lang="en-US" dirty="0" err="1"/>
              <a:t>ResNeXt</a:t>
            </a:r>
            <a:r>
              <a:rPr lang="en-US" dirty="0"/>
              <a:t>(ResNeXt-101)/</a:t>
            </a:r>
            <a:r>
              <a:rPr lang="en-US" dirty="0" err="1"/>
              <a:t>DenseNet</a:t>
            </a:r>
            <a:r>
              <a:rPr lang="en-US" dirty="0"/>
              <a:t>(DenseNet-100, DenseNet-250, etc..): </a:t>
            </a:r>
            <a:r>
              <a:rPr lang="en-US" u="sng" dirty="0">
                <a:hlinkClick r:id="rId7"/>
              </a:rPr>
              <a:t>https://www.jeremyjordan.me/convnet-architectures/#resnext</a:t>
            </a:r>
            <a:endParaRPr lang="en-US" dirty="0"/>
          </a:p>
          <a:p>
            <a:pPr lvl="0"/>
            <a:r>
              <a:rPr lang="en-US" dirty="0"/>
              <a:t>DPN(</a:t>
            </a:r>
            <a:r>
              <a:rPr lang="en-US" dirty="0" err="1"/>
              <a:t>DualPathNet</a:t>
            </a:r>
            <a:r>
              <a:rPr lang="en-US" dirty="0"/>
              <a:t>): </a:t>
            </a:r>
            <a:r>
              <a:rPr lang="en-US" u="sng" dirty="0">
                <a:hlinkClick r:id="rId8"/>
              </a:rPr>
              <a:t>https://blog.csdn.net/ling00007/article/details/79115156</a:t>
            </a:r>
            <a:endParaRPr lang="en-US" dirty="0"/>
          </a:p>
          <a:p>
            <a:pPr lvl="0"/>
            <a:r>
              <a:rPr lang="en-US" dirty="0" err="1"/>
              <a:t>Xception</a:t>
            </a:r>
            <a:r>
              <a:rPr lang="en-US" dirty="0"/>
              <a:t>(extreme inception): </a:t>
            </a:r>
            <a:r>
              <a:rPr lang="en-US" u="sng" dirty="0">
                <a:hlinkClick r:id="rId9"/>
              </a:rPr>
              <a:t>https://towardsdatascience.com/review-xception-with-depthwise-separable-convolution-better-than-inception-v3-image-dc967dd42568</a:t>
            </a:r>
            <a:endParaRPr lang="en-US" dirty="0"/>
          </a:p>
          <a:p>
            <a:pPr lvl="0"/>
            <a:r>
              <a:rPr lang="en-US" dirty="0" err="1"/>
              <a:t>SENet</a:t>
            </a:r>
            <a:r>
              <a:rPr lang="en-US" dirty="0"/>
              <a:t>(SE-</a:t>
            </a:r>
            <a:r>
              <a:rPr lang="en-US" dirty="0" err="1"/>
              <a:t>ResNetXt</a:t>
            </a:r>
            <a:r>
              <a:rPr lang="en-US" dirty="0"/>
              <a:t>, SE-</a:t>
            </a:r>
            <a:r>
              <a:rPr lang="en-US" dirty="0" err="1"/>
              <a:t>ResNet</a:t>
            </a:r>
            <a:r>
              <a:rPr lang="en-US" dirty="0"/>
              <a:t>): </a:t>
            </a:r>
            <a:r>
              <a:rPr lang="en-US" u="sng" dirty="0">
                <a:hlinkClick r:id="rId10"/>
              </a:rPr>
              <a:t>https://towardsdatascience.com/squeeze-and-excitation-networks-9ef5e71eacd7</a:t>
            </a:r>
            <a:endParaRPr lang="en-US" dirty="0"/>
          </a:p>
          <a:p>
            <a:pPr lvl="0"/>
            <a:r>
              <a:rPr lang="en-US" dirty="0" err="1"/>
              <a:t>NASNet</a:t>
            </a:r>
            <a:r>
              <a:rPr lang="en-US" dirty="0"/>
              <a:t> (</a:t>
            </a:r>
            <a:r>
              <a:rPr lang="en-US" dirty="0" err="1"/>
              <a:t>NASNet</a:t>
            </a:r>
            <a:r>
              <a:rPr lang="en-US" dirty="0"/>
              <a:t>-A): </a:t>
            </a:r>
            <a:r>
              <a:rPr lang="en-US" u="sng" dirty="0">
                <a:hlinkClick r:id="rId11"/>
              </a:rPr>
              <a:t>https://ai.googleblog.com/2017/11/automl-for-large-scale-image.html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165500"/>
            <a:ext cx="12192000" cy="478763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209968">
              <a:spcBef>
                <a:spcPts val="533"/>
              </a:spcBef>
              <a:tabLst>
                <a:tab pos="7215113" algn="l"/>
                <a:tab pos="9958244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&amp; Justin Johnson &amp;</a:t>
            </a:r>
            <a:r>
              <a:rPr sz="240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4000" spc="-16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67" y="1163433"/>
            <a:ext cx="10965868" cy="393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51034" y="371345"/>
            <a:ext cx="43908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3200" spc="-7" dirty="0">
                <a:latin typeface="Arial"/>
                <a:cs typeface="Arial"/>
              </a:rPr>
              <a:t>Comparing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complexity...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167" y="5134784"/>
            <a:ext cx="807974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An Analysis of Deep Neural Network Models for Practical Applications,</a:t>
            </a:r>
            <a:r>
              <a:rPr sz="1867" spc="2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2017.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9401" y="198570"/>
            <a:ext cx="4098713" cy="9862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2133" spc="-7" dirty="0">
                <a:solidFill>
                  <a:srgbClr val="0000FF"/>
                </a:solidFill>
              </a:rPr>
              <a:t>ResNet:</a:t>
            </a:r>
            <a:endParaRPr sz="2133" dirty="0"/>
          </a:p>
          <a:p>
            <a:pPr marL="16933" marR="6773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</a:rPr>
              <a:t>Moderate efficiency depending on  model, highest</a:t>
            </a:r>
            <a:r>
              <a:rPr sz="2133" spc="-67" dirty="0">
                <a:solidFill>
                  <a:srgbClr val="0000FF"/>
                </a:solidFill>
              </a:rPr>
              <a:t> </a:t>
            </a:r>
            <a:r>
              <a:rPr sz="2133" dirty="0">
                <a:solidFill>
                  <a:srgbClr val="0000FF"/>
                </a:solidFill>
              </a:rPr>
              <a:t>accuracy</a:t>
            </a:r>
            <a:endParaRPr sz="2133" dirty="0"/>
          </a:p>
        </p:txBody>
      </p:sp>
      <p:sp>
        <p:nvSpPr>
          <p:cNvPr id="8" name="object 8"/>
          <p:cNvSpPr/>
          <p:nvPr/>
        </p:nvSpPr>
        <p:spPr>
          <a:xfrm>
            <a:off x="7557600" y="1242201"/>
            <a:ext cx="387773" cy="258233"/>
          </a:xfrm>
          <a:custGeom>
            <a:avLst/>
            <a:gdLst/>
            <a:ahLst/>
            <a:cxnLst/>
            <a:rect l="l" t="t" r="r" b="b"/>
            <a:pathLst>
              <a:path w="290829" h="193675">
                <a:moveTo>
                  <a:pt x="0" y="0"/>
                </a:moveTo>
                <a:lnTo>
                  <a:pt x="290408" y="19368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921533" y="1465537"/>
            <a:ext cx="119380" cy="99060"/>
          </a:xfrm>
          <a:custGeom>
            <a:avLst/>
            <a:gdLst/>
            <a:ahLst/>
            <a:cxnLst/>
            <a:rect l="l" t="t" r="r" b="b"/>
            <a:pathLst>
              <a:path w="89535" h="74294">
                <a:moveTo>
                  <a:pt x="0" y="52355"/>
                </a:moveTo>
                <a:lnTo>
                  <a:pt x="89381" y="74144"/>
                </a:lnTo>
                <a:lnTo>
                  <a:pt x="34917" y="0"/>
                </a:lnTo>
                <a:lnTo>
                  <a:pt x="0" y="52355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165500"/>
            <a:ext cx="12192000" cy="478763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209968">
              <a:spcBef>
                <a:spcPts val="533"/>
              </a:spcBef>
              <a:tabLst>
                <a:tab pos="7215113" algn="l"/>
                <a:tab pos="9958244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&amp; Justin Johnson &amp;</a:t>
            </a:r>
            <a:r>
              <a:rPr sz="240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4000" spc="-16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844" y="2165314"/>
            <a:ext cx="11785603" cy="401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40944" y="6182349"/>
            <a:ext cx="807974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An Analysis of Deep Neural Network Models for Practical Applications,</a:t>
            </a:r>
            <a:r>
              <a:rPr sz="1867" spc="2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2017.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AF61C5F-4279-4CCA-85B7-8CE6BB4F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pc="-5" dirty="0"/>
              <a:t>Forward pass time and power</a:t>
            </a:r>
            <a:r>
              <a:rPr lang="en-US" spc="50" dirty="0"/>
              <a:t> </a:t>
            </a:r>
            <a:r>
              <a:rPr lang="en-US" spc="-5" dirty="0"/>
              <a:t>consumption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249C-07B1-4659-8437-2DF5A352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5AD0-AE90-406A-99C1-3AB78805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Plain CNN variations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, VGG (VGG-16, VGG-19)</a:t>
            </a:r>
          </a:p>
          <a:p>
            <a:r>
              <a:rPr lang="en-US" dirty="0"/>
              <a:t>Inception variations</a:t>
            </a:r>
          </a:p>
          <a:p>
            <a:pPr lvl="1"/>
            <a:r>
              <a:rPr lang="en-US" dirty="0" err="1"/>
              <a:t>GoogLeNet</a:t>
            </a:r>
            <a:r>
              <a:rPr lang="en-US" dirty="0"/>
              <a:t>, Inception-v2, Inception-v3, Inception-v3, Inception-v4, </a:t>
            </a:r>
            <a:r>
              <a:rPr lang="en-US" dirty="0" err="1"/>
              <a:t>Xception</a:t>
            </a:r>
            <a:r>
              <a:rPr lang="en-US" dirty="0"/>
              <a:t>, etc..</a:t>
            </a:r>
          </a:p>
          <a:p>
            <a:r>
              <a:rPr lang="en-US" dirty="0"/>
              <a:t>Residual variations</a:t>
            </a:r>
          </a:p>
          <a:p>
            <a:pPr lvl="1"/>
            <a:r>
              <a:rPr lang="en-US" dirty="0"/>
              <a:t>ResNet50, ResNet101, ResNet152, </a:t>
            </a:r>
            <a:r>
              <a:rPr lang="en-US" dirty="0" err="1"/>
              <a:t>ResNetXt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</a:t>
            </a:r>
            <a:r>
              <a:rPr lang="en-US" dirty="0" err="1"/>
              <a:t>DualPathNet</a:t>
            </a:r>
            <a:r>
              <a:rPr lang="en-US" dirty="0"/>
              <a:t>, etc..</a:t>
            </a:r>
          </a:p>
          <a:p>
            <a:r>
              <a:rPr lang="en-US" dirty="0"/>
              <a:t>Inception + Residual</a:t>
            </a:r>
          </a:p>
          <a:p>
            <a:pPr lvl="1"/>
            <a:r>
              <a:rPr lang="en-US" dirty="0" err="1"/>
              <a:t>SENet</a:t>
            </a:r>
            <a:endParaRPr lang="en-US" dirty="0"/>
          </a:p>
          <a:p>
            <a:r>
              <a:rPr lang="en-US" dirty="0" err="1"/>
              <a:t>NASNet</a:t>
            </a:r>
            <a:r>
              <a:rPr lang="en-US" dirty="0"/>
              <a:t> (Google </a:t>
            </a:r>
            <a:r>
              <a:rPr lang="en-US" dirty="0" err="1"/>
              <a:t>AutoML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NASNet</a:t>
            </a:r>
            <a:r>
              <a:rPr lang="en-US" dirty="0"/>
              <a:t>-A, </a:t>
            </a:r>
            <a:r>
              <a:rPr lang="en-US" dirty="0" err="1"/>
              <a:t>PNASNet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9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DC5-4856-4027-8426-846F7E1D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F135-11AB-42A3-B1F1-F2EBC639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Multi-crop</a:t>
            </a:r>
            <a:r>
              <a:rPr lang="en-US" dirty="0"/>
              <a:t>: is to crop the input image into multi sub-images and input into network for classification, to increase the accuracy. It has been used since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VGGNet</a:t>
            </a:r>
            <a:r>
              <a:rPr lang="en-US" dirty="0"/>
              <a:t> and so on. To be specific, 10 crop was used in </a:t>
            </a:r>
            <a:r>
              <a:rPr lang="en-US" dirty="0" err="1"/>
              <a:t>AlexNet</a:t>
            </a:r>
            <a:r>
              <a:rPr lang="en-US" dirty="0"/>
              <a:t>, 144 crop was used in </a:t>
            </a:r>
            <a:r>
              <a:rPr lang="en-US" dirty="0" err="1"/>
              <a:t>GoogLeNet</a:t>
            </a:r>
            <a:r>
              <a:rPr lang="en-US" dirty="0"/>
              <a:t>.</a:t>
            </a:r>
          </a:p>
          <a:p>
            <a:r>
              <a:rPr lang="en-US" b="1" dirty="0"/>
              <a:t>Multi-model</a:t>
            </a:r>
            <a:r>
              <a:rPr lang="en-US" dirty="0"/>
              <a:t>: is to have multi trained models ensemble together to get a more accurate prediction, just like boosting. It has been used since </a:t>
            </a:r>
            <a:r>
              <a:rPr lang="en-US" dirty="0" err="1"/>
              <a:t>LeNet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 and so on.</a:t>
            </a:r>
          </a:p>
          <a:p>
            <a:r>
              <a:rPr lang="en-US" b="1" dirty="0" err="1"/>
              <a:t>AutoAugment</a:t>
            </a:r>
            <a:r>
              <a:rPr lang="en-US" dirty="0"/>
              <a:t>: Learning Augmentation Policies from Data</a:t>
            </a:r>
          </a:p>
        </p:txBody>
      </p:sp>
    </p:spTree>
    <p:extLst>
      <p:ext uri="{BB962C8B-B14F-4D97-AF65-F5344CB8AC3E}">
        <p14:creationId xmlns:p14="http://schemas.microsoft.com/office/powerpoint/2010/main" val="101700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DC5-4856-4027-8426-846F7E1D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F135-11AB-42A3-B1F1-F2EBC639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https://github.com/Cadene/pretrained-models.pytorch#torchvision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https://github.com/alyato/CNN-models-comparison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https://github.com/pytorch/vision/tree/master/torchvision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2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70B4-EE28-4C2B-9E9A-DA3382FD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papers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0CE6-C646-46EC-881F-336E1277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ImageNet Classification with Deep Convolutional Neural Networks [2012 NIPS] [</a:t>
            </a:r>
            <a:r>
              <a:rPr lang="en-US" b="1" dirty="0" err="1"/>
              <a:t>AlexNet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Very Deep Convolutional Networks for Large-Scale Image Recognition [2015 ICLR] [</a:t>
            </a:r>
            <a:r>
              <a:rPr lang="en-US" b="1" dirty="0" err="1"/>
              <a:t>VGGNet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Going Deeper with Convolutions [2015 CVPR] [</a:t>
            </a:r>
            <a:r>
              <a:rPr lang="en-US" b="1" dirty="0" err="1"/>
              <a:t>GoogLeNet</a:t>
            </a:r>
            <a:r>
              <a:rPr lang="en-US" dirty="0"/>
              <a:t> / Inception-v1]</a:t>
            </a:r>
          </a:p>
          <a:p>
            <a:pPr lvl="0"/>
            <a:r>
              <a:rPr lang="en-US" dirty="0"/>
              <a:t>Batch Normalization: Accelerating Deep Network Training by Reducing Internal Covariate Shift [2015 ICML] [</a:t>
            </a:r>
            <a:r>
              <a:rPr lang="en-US" b="1" dirty="0"/>
              <a:t>BN-Inception</a:t>
            </a:r>
            <a:r>
              <a:rPr lang="en-US" dirty="0"/>
              <a:t> / Inception-v2]</a:t>
            </a:r>
          </a:p>
          <a:p>
            <a:pPr lvl="0"/>
            <a:r>
              <a:rPr lang="en-US" dirty="0"/>
              <a:t>Rethinking the Inception Architecture for Computer Vision [2016 CVPR] [</a:t>
            </a:r>
            <a:r>
              <a:rPr lang="en-US" b="1" dirty="0"/>
              <a:t>Inception-v3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Deep Residual Learning for Image Recognition [2016 CVPR] [</a:t>
            </a:r>
            <a:r>
              <a:rPr lang="en-US" b="1" dirty="0" err="1"/>
              <a:t>ResNet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Inception-v4, Inception-</a:t>
            </a:r>
            <a:r>
              <a:rPr lang="en-US" dirty="0" err="1"/>
              <a:t>ResNet</a:t>
            </a:r>
            <a:r>
              <a:rPr lang="en-US" dirty="0"/>
              <a:t> and the Impact of Residual Connections on Learning [2017 AAAI] [</a:t>
            </a:r>
            <a:r>
              <a:rPr lang="en-US" b="1" dirty="0"/>
              <a:t>Inception-v4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An Analysis of Deep Neural Network Models for Practical Applications [2017 IEEE]</a:t>
            </a:r>
          </a:p>
          <a:p>
            <a:pPr lvl="0"/>
            <a:r>
              <a:rPr lang="en-US" dirty="0"/>
              <a:t>Aggregated Residual Transformations for Deep Neural Networks [2017 CVPR] [</a:t>
            </a:r>
            <a:r>
              <a:rPr lang="en-US" b="1" dirty="0" err="1"/>
              <a:t>ResNeXt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Densely Connected Convolutional Networks [2017 CVPR] [</a:t>
            </a:r>
            <a:r>
              <a:rPr lang="en-US" b="1" dirty="0" err="1"/>
              <a:t>DenseNet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Dual Path Networks [2017 NIPS] [</a:t>
            </a:r>
            <a:r>
              <a:rPr lang="en-US" b="1" dirty="0"/>
              <a:t>DPN</a:t>
            </a:r>
            <a:r>
              <a:rPr lang="en-US" dirty="0"/>
              <a:t>]</a:t>
            </a:r>
          </a:p>
          <a:p>
            <a:pPr lvl="0"/>
            <a:r>
              <a:rPr lang="en-US" dirty="0" err="1"/>
              <a:t>Xception</a:t>
            </a:r>
            <a:r>
              <a:rPr lang="en-US" dirty="0"/>
              <a:t>: Deep Learning with </a:t>
            </a:r>
            <a:r>
              <a:rPr lang="en-US" dirty="0" err="1"/>
              <a:t>Depthwise</a:t>
            </a:r>
            <a:r>
              <a:rPr lang="en-US" dirty="0"/>
              <a:t> Separable Convolutions [2017 CVPR] [</a:t>
            </a:r>
            <a:r>
              <a:rPr lang="en-US" b="1" dirty="0" err="1"/>
              <a:t>Xception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Squeeze-and-Excitation Networks [2018 CVPR] [</a:t>
            </a:r>
            <a:r>
              <a:rPr lang="en-US" b="1" dirty="0" err="1"/>
              <a:t>SENet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Learning Transferable Architectures for Scalable Image Recognition [2018 CVPR] [</a:t>
            </a:r>
            <a:r>
              <a:rPr lang="en-US" b="1" dirty="0" err="1"/>
              <a:t>NASNet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D1EC-821E-4E74-80D5-E91E95E8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ImageNet ILSVRC</a:t>
            </a:r>
            <a:r>
              <a:rPr lang="en-US" spc="160" dirty="0"/>
              <a:t> </a:t>
            </a:r>
            <a:r>
              <a:rPr lang="en-US" spc="-5" dirty="0"/>
              <a:t>winners</a:t>
            </a:r>
            <a:endParaRPr lang="en-US" dirty="0"/>
          </a:p>
        </p:txBody>
      </p:sp>
      <p:sp>
        <p:nvSpPr>
          <p:cNvPr id="98" name="object 4">
            <a:extLst>
              <a:ext uri="{FF2B5EF4-FFF2-40B4-BE49-F238E27FC236}">
                <a16:creationId xmlns:a16="http://schemas.microsoft.com/office/drawing/2014/main" id="{719EE858-7980-4AB4-98A6-C79DD222C45A}"/>
              </a:ext>
            </a:extLst>
          </p:cNvPr>
          <p:cNvSpPr/>
          <p:nvPr/>
        </p:nvSpPr>
        <p:spPr>
          <a:xfrm>
            <a:off x="467001" y="1816999"/>
            <a:ext cx="11282399" cy="430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">
            <a:extLst>
              <a:ext uri="{FF2B5EF4-FFF2-40B4-BE49-F238E27FC236}">
                <a16:creationId xmlns:a16="http://schemas.microsoft.com/office/drawing/2014/main" id="{2C30F372-C1E4-4E07-9E0F-C3AF93E5C4C4}"/>
              </a:ext>
            </a:extLst>
          </p:cNvPr>
          <p:cNvSpPr/>
          <p:nvPr/>
        </p:nvSpPr>
        <p:spPr>
          <a:xfrm>
            <a:off x="9537034" y="2156385"/>
            <a:ext cx="1002453" cy="357293"/>
          </a:xfrm>
          <a:custGeom>
            <a:avLst/>
            <a:gdLst/>
            <a:ahLst/>
            <a:cxnLst/>
            <a:rect l="l" t="t" r="r" b="b"/>
            <a:pathLst>
              <a:path w="751840" h="267969">
                <a:moveTo>
                  <a:pt x="0" y="0"/>
                </a:moveTo>
                <a:lnTo>
                  <a:pt x="751799" y="0"/>
                </a:lnTo>
                <a:lnTo>
                  <a:pt x="7517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0" name="object 6">
            <a:extLst>
              <a:ext uri="{FF2B5EF4-FFF2-40B4-BE49-F238E27FC236}">
                <a16:creationId xmlns:a16="http://schemas.microsoft.com/office/drawing/2014/main" id="{C96CEC2D-5830-4566-81ED-FF05CC2D95EA}"/>
              </a:ext>
            </a:extLst>
          </p:cNvPr>
          <p:cNvSpPr/>
          <p:nvPr/>
        </p:nvSpPr>
        <p:spPr>
          <a:xfrm>
            <a:off x="8419434" y="2156385"/>
            <a:ext cx="1002453" cy="357293"/>
          </a:xfrm>
          <a:custGeom>
            <a:avLst/>
            <a:gdLst/>
            <a:ahLst/>
            <a:cxnLst/>
            <a:rect l="l" t="t" r="r" b="b"/>
            <a:pathLst>
              <a:path w="751840" h="267969">
                <a:moveTo>
                  <a:pt x="0" y="0"/>
                </a:moveTo>
                <a:lnTo>
                  <a:pt x="751799" y="0"/>
                </a:lnTo>
                <a:lnTo>
                  <a:pt x="7517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7">
            <a:extLst>
              <a:ext uri="{FF2B5EF4-FFF2-40B4-BE49-F238E27FC236}">
                <a16:creationId xmlns:a16="http://schemas.microsoft.com/office/drawing/2014/main" id="{A6B8C9F3-7604-4F83-A2B0-D1D8516C4FCD}"/>
              </a:ext>
            </a:extLst>
          </p:cNvPr>
          <p:cNvSpPr/>
          <p:nvPr/>
        </p:nvSpPr>
        <p:spPr>
          <a:xfrm>
            <a:off x="6377700" y="3977252"/>
            <a:ext cx="914400" cy="357293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9" y="0"/>
                </a:lnTo>
                <a:lnTo>
                  <a:pt x="6851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2" name="object 8">
            <a:extLst>
              <a:ext uri="{FF2B5EF4-FFF2-40B4-BE49-F238E27FC236}">
                <a16:creationId xmlns:a16="http://schemas.microsoft.com/office/drawing/2014/main" id="{402EE50D-7279-42D6-B562-8A08746CD416}"/>
              </a:ext>
            </a:extLst>
          </p:cNvPr>
          <p:cNvSpPr/>
          <p:nvPr/>
        </p:nvSpPr>
        <p:spPr>
          <a:xfrm>
            <a:off x="6377700" y="3977252"/>
            <a:ext cx="914400" cy="357293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9" y="0"/>
                </a:lnTo>
                <a:lnTo>
                  <a:pt x="6851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10">
            <a:extLst>
              <a:ext uri="{FF2B5EF4-FFF2-40B4-BE49-F238E27FC236}">
                <a16:creationId xmlns:a16="http://schemas.microsoft.com/office/drawing/2014/main" id="{584D0F9F-59DE-486F-94BD-941D3F9BC6B2}"/>
              </a:ext>
            </a:extLst>
          </p:cNvPr>
          <p:cNvSpPr/>
          <p:nvPr/>
        </p:nvSpPr>
        <p:spPr>
          <a:xfrm>
            <a:off x="1181771" y="6123922"/>
            <a:ext cx="509376" cy="11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BFBAC496-8862-411F-AF71-F4CBB69DD2ED}"/>
              </a:ext>
            </a:extLst>
          </p:cNvPr>
          <p:cNvSpPr/>
          <p:nvPr/>
        </p:nvSpPr>
        <p:spPr>
          <a:xfrm>
            <a:off x="2180943" y="6130364"/>
            <a:ext cx="699764" cy="116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12">
            <a:extLst>
              <a:ext uri="{FF2B5EF4-FFF2-40B4-BE49-F238E27FC236}">
                <a16:creationId xmlns:a16="http://schemas.microsoft.com/office/drawing/2014/main" id="{9F844F39-FCFF-46F2-A873-C3ABC44E1CC6}"/>
              </a:ext>
            </a:extLst>
          </p:cNvPr>
          <p:cNvSpPr/>
          <p:nvPr/>
        </p:nvSpPr>
        <p:spPr>
          <a:xfrm>
            <a:off x="2203435" y="6338856"/>
            <a:ext cx="658165" cy="1113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6" name="object 13">
            <a:extLst>
              <a:ext uri="{FF2B5EF4-FFF2-40B4-BE49-F238E27FC236}">
                <a16:creationId xmlns:a16="http://schemas.microsoft.com/office/drawing/2014/main" id="{A785F654-CC5B-4833-B015-15D665F7E9E7}"/>
              </a:ext>
            </a:extLst>
          </p:cNvPr>
          <p:cNvSpPr/>
          <p:nvPr/>
        </p:nvSpPr>
        <p:spPr>
          <a:xfrm>
            <a:off x="3146585" y="6130352"/>
            <a:ext cx="1032304" cy="346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14">
            <a:extLst>
              <a:ext uri="{FF2B5EF4-FFF2-40B4-BE49-F238E27FC236}">
                <a16:creationId xmlns:a16="http://schemas.microsoft.com/office/drawing/2014/main" id="{C1FAC8E7-FB93-46FB-BFEE-9C9AB8B384FA}"/>
              </a:ext>
            </a:extLst>
          </p:cNvPr>
          <p:cNvSpPr/>
          <p:nvPr/>
        </p:nvSpPr>
        <p:spPr>
          <a:xfrm>
            <a:off x="4455420" y="6123922"/>
            <a:ext cx="525885" cy="116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8" name="object 15">
            <a:extLst>
              <a:ext uri="{FF2B5EF4-FFF2-40B4-BE49-F238E27FC236}">
                <a16:creationId xmlns:a16="http://schemas.microsoft.com/office/drawing/2014/main" id="{3884B139-B245-4157-83E0-3C5D93674739}"/>
              </a:ext>
            </a:extLst>
          </p:cNvPr>
          <p:cNvSpPr/>
          <p:nvPr/>
        </p:nvSpPr>
        <p:spPr>
          <a:xfrm>
            <a:off x="4505908" y="6335190"/>
            <a:ext cx="434657" cy="137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9" name="object 16">
            <a:extLst>
              <a:ext uri="{FF2B5EF4-FFF2-40B4-BE49-F238E27FC236}">
                <a16:creationId xmlns:a16="http://schemas.microsoft.com/office/drawing/2014/main" id="{1E1C968B-04E7-47D8-A820-F20079B528ED}"/>
              </a:ext>
            </a:extLst>
          </p:cNvPr>
          <p:cNvSpPr/>
          <p:nvPr/>
        </p:nvSpPr>
        <p:spPr>
          <a:xfrm>
            <a:off x="5241879" y="6123921"/>
            <a:ext cx="2071783" cy="3483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0" name="object 17">
            <a:extLst>
              <a:ext uri="{FF2B5EF4-FFF2-40B4-BE49-F238E27FC236}">
                <a16:creationId xmlns:a16="http://schemas.microsoft.com/office/drawing/2014/main" id="{D6DC3044-4101-4671-A37F-3F5267B12BF9}"/>
              </a:ext>
            </a:extLst>
          </p:cNvPr>
          <p:cNvSpPr/>
          <p:nvPr/>
        </p:nvSpPr>
        <p:spPr>
          <a:xfrm>
            <a:off x="7661371" y="6123920"/>
            <a:ext cx="573205" cy="346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18">
            <a:extLst>
              <a:ext uri="{FF2B5EF4-FFF2-40B4-BE49-F238E27FC236}">
                <a16:creationId xmlns:a16="http://schemas.microsoft.com/office/drawing/2014/main" id="{DAD033C0-A510-47D5-96A8-FD3A7FC90F6B}"/>
              </a:ext>
            </a:extLst>
          </p:cNvPr>
          <p:cNvSpPr/>
          <p:nvPr/>
        </p:nvSpPr>
        <p:spPr>
          <a:xfrm>
            <a:off x="10602811" y="6123919"/>
            <a:ext cx="1167188" cy="1451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2" name="object 19">
            <a:extLst>
              <a:ext uri="{FF2B5EF4-FFF2-40B4-BE49-F238E27FC236}">
                <a16:creationId xmlns:a16="http://schemas.microsoft.com/office/drawing/2014/main" id="{37C16CC9-A8AB-4AA4-BEC0-2116D7999EA4}"/>
              </a:ext>
            </a:extLst>
          </p:cNvPr>
          <p:cNvSpPr/>
          <p:nvPr/>
        </p:nvSpPr>
        <p:spPr>
          <a:xfrm>
            <a:off x="8669883" y="6123919"/>
            <a:ext cx="655720" cy="1166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20">
            <a:extLst>
              <a:ext uri="{FF2B5EF4-FFF2-40B4-BE49-F238E27FC236}">
                <a16:creationId xmlns:a16="http://schemas.microsoft.com/office/drawing/2014/main" id="{9FDCF993-8FF5-4CD2-855D-62DB70B7AB88}"/>
              </a:ext>
            </a:extLst>
          </p:cNvPr>
          <p:cNvSpPr/>
          <p:nvPr/>
        </p:nvSpPr>
        <p:spPr>
          <a:xfrm>
            <a:off x="9744013" y="6120505"/>
            <a:ext cx="504764" cy="346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4" name="object 21">
            <a:extLst>
              <a:ext uri="{FF2B5EF4-FFF2-40B4-BE49-F238E27FC236}">
                <a16:creationId xmlns:a16="http://schemas.microsoft.com/office/drawing/2014/main" id="{D4113A25-2748-4ABA-A792-A23286D5AB3A}"/>
              </a:ext>
            </a:extLst>
          </p:cNvPr>
          <p:cNvSpPr/>
          <p:nvPr/>
        </p:nvSpPr>
        <p:spPr>
          <a:xfrm>
            <a:off x="1059665" y="4986087"/>
            <a:ext cx="1918547" cy="357293"/>
          </a:xfrm>
          <a:custGeom>
            <a:avLst/>
            <a:gdLst/>
            <a:ahLst/>
            <a:cxnLst/>
            <a:rect l="l" t="t" r="r" b="b"/>
            <a:pathLst>
              <a:path w="1438910" h="267970">
                <a:moveTo>
                  <a:pt x="0" y="0"/>
                </a:moveTo>
                <a:lnTo>
                  <a:pt x="1438499" y="0"/>
                </a:lnTo>
                <a:lnTo>
                  <a:pt x="14384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22">
            <a:extLst>
              <a:ext uri="{FF2B5EF4-FFF2-40B4-BE49-F238E27FC236}">
                <a16:creationId xmlns:a16="http://schemas.microsoft.com/office/drawing/2014/main" id="{4656315F-8FF0-43F2-B434-5548B462A66C}"/>
              </a:ext>
            </a:extLst>
          </p:cNvPr>
          <p:cNvSpPr txBox="1"/>
          <p:nvPr/>
        </p:nvSpPr>
        <p:spPr>
          <a:xfrm>
            <a:off x="1059665" y="4986087"/>
            <a:ext cx="1918547" cy="26246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6087" rIns="0" bIns="0" rtlCol="0">
            <a:spAutoFit/>
          </a:bodyPr>
          <a:lstStyle/>
          <a:p>
            <a:pPr marL="612971">
              <a:spcBef>
                <a:spcPts val="127"/>
              </a:spcBef>
            </a:pPr>
            <a:r>
              <a:rPr sz="1600" spc="-7" dirty="0">
                <a:latin typeface="Arial"/>
                <a:cs typeface="Arial"/>
              </a:rPr>
              <a:t>shallow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23">
            <a:extLst>
              <a:ext uri="{FF2B5EF4-FFF2-40B4-BE49-F238E27FC236}">
                <a16:creationId xmlns:a16="http://schemas.microsoft.com/office/drawing/2014/main" id="{E9A1067D-6B3E-4EDB-961A-A8E88D718D61}"/>
              </a:ext>
            </a:extLst>
          </p:cNvPr>
          <p:cNvSpPr/>
          <p:nvPr/>
        </p:nvSpPr>
        <p:spPr>
          <a:xfrm>
            <a:off x="3154365" y="4986087"/>
            <a:ext cx="914400" cy="357293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9" y="0"/>
                </a:lnTo>
                <a:lnTo>
                  <a:pt x="6851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24">
            <a:extLst>
              <a:ext uri="{FF2B5EF4-FFF2-40B4-BE49-F238E27FC236}">
                <a16:creationId xmlns:a16="http://schemas.microsoft.com/office/drawing/2014/main" id="{EC1CB156-1E80-4A6A-80F1-68CA49453631}"/>
              </a:ext>
            </a:extLst>
          </p:cNvPr>
          <p:cNvSpPr txBox="1"/>
          <p:nvPr/>
        </p:nvSpPr>
        <p:spPr>
          <a:xfrm>
            <a:off x="3154365" y="4986087"/>
            <a:ext cx="914400" cy="26246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6087" rIns="0" bIns="0" rtlCol="0">
            <a:spAutoFit/>
          </a:bodyPr>
          <a:lstStyle/>
          <a:p>
            <a:pPr marL="71965">
              <a:spcBef>
                <a:spcPts val="127"/>
              </a:spcBef>
            </a:pPr>
            <a:r>
              <a:rPr sz="1600" spc="-7" dirty="0">
                <a:latin typeface="Arial"/>
                <a:cs typeface="Arial"/>
              </a:rPr>
              <a:t>8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25">
            <a:extLst>
              <a:ext uri="{FF2B5EF4-FFF2-40B4-BE49-F238E27FC236}">
                <a16:creationId xmlns:a16="http://schemas.microsoft.com/office/drawing/2014/main" id="{CE63A44B-0488-4F1E-B10A-357120322034}"/>
              </a:ext>
            </a:extLst>
          </p:cNvPr>
          <p:cNvSpPr/>
          <p:nvPr/>
        </p:nvSpPr>
        <p:spPr>
          <a:xfrm>
            <a:off x="4271965" y="4986087"/>
            <a:ext cx="914400" cy="357293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9" y="0"/>
                </a:lnTo>
                <a:lnTo>
                  <a:pt x="6851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26">
            <a:extLst>
              <a:ext uri="{FF2B5EF4-FFF2-40B4-BE49-F238E27FC236}">
                <a16:creationId xmlns:a16="http://schemas.microsoft.com/office/drawing/2014/main" id="{C2CDEEF5-D724-4CE0-A821-4359B45E1795}"/>
              </a:ext>
            </a:extLst>
          </p:cNvPr>
          <p:cNvSpPr/>
          <p:nvPr/>
        </p:nvSpPr>
        <p:spPr>
          <a:xfrm>
            <a:off x="4271965" y="4986087"/>
            <a:ext cx="914400" cy="357293"/>
          </a:xfrm>
          <a:custGeom>
            <a:avLst/>
            <a:gdLst/>
            <a:ahLst/>
            <a:cxnLst/>
            <a:rect l="l" t="t" r="r" b="b"/>
            <a:pathLst>
              <a:path w="685800" h="267970">
                <a:moveTo>
                  <a:pt x="0" y="0"/>
                </a:moveTo>
                <a:lnTo>
                  <a:pt x="685199" y="0"/>
                </a:lnTo>
                <a:lnTo>
                  <a:pt x="6851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0" name="object 27">
            <a:extLst>
              <a:ext uri="{FF2B5EF4-FFF2-40B4-BE49-F238E27FC236}">
                <a16:creationId xmlns:a16="http://schemas.microsoft.com/office/drawing/2014/main" id="{402EF9C0-AEC8-4F70-81AB-50B345B76E28}"/>
              </a:ext>
            </a:extLst>
          </p:cNvPr>
          <p:cNvSpPr txBox="1"/>
          <p:nvPr/>
        </p:nvSpPr>
        <p:spPr>
          <a:xfrm>
            <a:off x="4333817" y="5008458"/>
            <a:ext cx="74506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spc="-7" dirty="0">
                <a:latin typeface="Arial"/>
                <a:cs typeface="Arial"/>
              </a:rPr>
              <a:t>8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1" name="object 28">
            <a:extLst>
              <a:ext uri="{FF2B5EF4-FFF2-40B4-BE49-F238E27FC236}">
                <a16:creationId xmlns:a16="http://schemas.microsoft.com/office/drawing/2014/main" id="{3D501EBE-1E62-4A1F-A1F5-3B03173A8A55}"/>
              </a:ext>
            </a:extLst>
          </p:cNvPr>
          <p:cNvSpPr/>
          <p:nvPr/>
        </p:nvSpPr>
        <p:spPr>
          <a:xfrm>
            <a:off x="5260100" y="3977252"/>
            <a:ext cx="914400" cy="357293"/>
          </a:xfrm>
          <a:custGeom>
            <a:avLst/>
            <a:gdLst/>
            <a:ahLst/>
            <a:cxnLst/>
            <a:rect l="l" t="t" r="r" b="b"/>
            <a:pathLst>
              <a:path w="685800" h="267969">
                <a:moveTo>
                  <a:pt x="0" y="0"/>
                </a:moveTo>
                <a:lnTo>
                  <a:pt x="685199" y="0"/>
                </a:lnTo>
                <a:lnTo>
                  <a:pt x="6851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2" name="object 29">
            <a:extLst>
              <a:ext uri="{FF2B5EF4-FFF2-40B4-BE49-F238E27FC236}">
                <a16:creationId xmlns:a16="http://schemas.microsoft.com/office/drawing/2014/main" id="{BC926E36-2433-4156-93BE-6732F5606318}"/>
              </a:ext>
            </a:extLst>
          </p:cNvPr>
          <p:cNvSpPr txBox="1"/>
          <p:nvPr/>
        </p:nvSpPr>
        <p:spPr>
          <a:xfrm>
            <a:off x="5260100" y="3977252"/>
            <a:ext cx="914400" cy="28982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38099">
              <a:spcBef>
                <a:spcPts val="339"/>
              </a:spcBef>
            </a:pPr>
            <a:r>
              <a:rPr sz="1600" spc="-7" dirty="0">
                <a:latin typeface="Arial"/>
                <a:cs typeface="Arial"/>
              </a:rPr>
              <a:t>19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30">
            <a:extLst>
              <a:ext uri="{FF2B5EF4-FFF2-40B4-BE49-F238E27FC236}">
                <a16:creationId xmlns:a16="http://schemas.microsoft.com/office/drawing/2014/main" id="{12EF3AA1-E652-4039-909E-823712BFEA55}"/>
              </a:ext>
            </a:extLst>
          </p:cNvPr>
          <p:cNvSpPr txBox="1"/>
          <p:nvPr/>
        </p:nvSpPr>
        <p:spPr>
          <a:xfrm>
            <a:off x="6405312" y="4027075"/>
            <a:ext cx="8585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spc="-7" dirty="0">
                <a:latin typeface="Arial"/>
                <a:cs typeface="Arial"/>
              </a:rPr>
              <a:t>22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object 31">
            <a:extLst>
              <a:ext uri="{FF2B5EF4-FFF2-40B4-BE49-F238E27FC236}">
                <a16:creationId xmlns:a16="http://schemas.microsoft.com/office/drawing/2014/main" id="{131A09A5-7469-4355-BCBD-D004909DA7EB}"/>
              </a:ext>
            </a:extLst>
          </p:cNvPr>
          <p:cNvSpPr/>
          <p:nvPr/>
        </p:nvSpPr>
        <p:spPr>
          <a:xfrm>
            <a:off x="7301834" y="2156385"/>
            <a:ext cx="1002453" cy="357293"/>
          </a:xfrm>
          <a:custGeom>
            <a:avLst/>
            <a:gdLst/>
            <a:ahLst/>
            <a:cxnLst/>
            <a:rect l="l" t="t" r="r" b="b"/>
            <a:pathLst>
              <a:path w="751839" h="267969">
                <a:moveTo>
                  <a:pt x="0" y="0"/>
                </a:moveTo>
                <a:lnTo>
                  <a:pt x="751799" y="0"/>
                </a:lnTo>
                <a:lnTo>
                  <a:pt x="751799" y="267899"/>
                </a:lnTo>
                <a:lnTo>
                  <a:pt x="0" y="267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32">
            <a:extLst>
              <a:ext uri="{FF2B5EF4-FFF2-40B4-BE49-F238E27FC236}">
                <a16:creationId xmlns:a16="http://schemas.microsoft.com/office/drawing/2014/main" id="{84CEECAE-0467-44B5-A8F0-A27B472E2340}"/>
              </a:ext>
            </a:extLst>
          </p:cNvPr>
          <p:cNvSpPr txBox="1"/>
          <p:nvPr/>
        </p:nvSpPr>
        <p:spPr>
          <a:xfrm>
            <a:off x="7301834" y="2156386"/>
            <a:ext cx="1002453" cy="28982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25399">
              <a:spcBef>
                <a:spcPts val="339"/>
              </a:spcBef>
            </a:pPr>
            <a:r>
              <a:rPr sz="1600" spc="-7" dirty="0">
                <a:latin typeface="Arial"/>
                <a:cs typeface="Arial"/>
              </a:rPr>
              <a:t>152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6" name="object 33">
            <a:extLst>
              <a:ext uri="{FF2B5EF4-FFF2-40B4-BE49-F238E27FC236}">
                <a16:creationId xmlns:a16="http://schemas.microsoft.com/office/drawing/2014/main" id="{606C40D7-EAB6-411B-9E5C-25E7B8840398}"/>
              </a:ext>
            </a:extLst>
          </p:cNvPr>
          <p:cNvSpPr txBox="1"/>
          <p:nvPr/>
        </p:nvSpPr>
        <p:spPr>
          <a:xfrm>
            <a:off x="8419434" y="2156386"/>
            <a:ext cx="1002453" cy="28982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25399">
              <a:spcBef>
                <a:spcPts val="339"/>
              </a:spcBef>
            </a:pPr>
            <a:r>
              <a:rPr sz="1600" spc="-7" dirty="0">
                <a:latin typeface="Arial"/>
                <a:cs typeface="Arial"/>
              </a:rPr>
              <a:t>152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7" name="object 34">
            <a:extLst>
              <a:ext uri="{FF2B5EF4-FFF2-40B4-BE49-F238E27FC236}">
                <a16:creationId xmlns:a16="http://schemas.microsoft.com/office/drawing/2014/main" id="{70975155-512E-4229-AE5E-7338E2E55373}"/>
              </a:ext>
            </a:extLst>
          </p:cNvPr>
          <p:cNvSpPr txBox="1"/>
          <p:nvPr/>
        </p:nvSpPr>
        <p:spPr>
          <a:xfrm>
            <a:off x="9537034" y="2156386"/>
            <a:ext cx="1002453" cy="28982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25399">
              <a:spcBef>
                <a:spcPts val="339"/>
              </a:spcBef>
            </a:pPr>
            <a:r>
              <a:rPr sz="1600" spc="-7" dirty="0">
                <a:latin typeface="Arial"/>
                <a:cs typeface="Arial"/>
              </a:rPr>
              <a:t>152</a:t>
            </a:r>
            <a:r>
              <a:rPr sz="1600" spc="-12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8" name="object 35">
            <a:extLst>
              <a:ext uri="{FF2B5EF4-FFF2-40B4-BE49-F238E27FC236}">
                <a16:creationId xmlns:a16="http://schemas.microsoft.com/office/drawing/2014/main" id="{C4EE8435-7508-422F-A517-DDC4CF071D18}"/>
              </a:ext>
            </a:extLst>
          </p:cNvPr>
          <p:cNvSpPr/>
          <p:nvPr/>
        </p:nvSpPr>
        <p:spPr>
          <a:xfrm>
            <a:off x="1374032" y="5483319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09" h="127635">
                <a:moveTo>
                  <a:pt x="0" y="127499"/>
                </a:moveTo>
                <a:lnTo>
                  <a:pt x="71050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36">
            <a:extLst>
              <a:ext uri="{FF2B5EF4-FFF2-40B4-BE49-F238E27FC236}">
                <a16:creationId xmlns:a16="http://schemas.microsoft.com/office/drawing/2014/main" id="{8981ABB9-22FC-46AB-BC23-1E7B3C66907B}"/>
              </a:ext>
            </a:extLst>
          </p:cNvPr>
          <p:cNvSpPr/>
          <p:nvPr/>
        </p:nvSpPr>
        <p:spPr>
          <a:xfrm>
            <a:off x="2444632" y="5483319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10" h="127635">
                <a:moveTo>
                  <a:pt x="0" y="127499"/>
                </a:moveTo>
                <a:lnTo>
                  <a:pt x="71050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0" name="object 37">
            <a:extLst>
              <a:ext uri="{FF2B5EF4-FFF2-40B4-BE49-F238E27FC236}">
                <a16:creationId xmlns:a16="http://schemas.microsoft.com/office/drawing/2014/main" id="{5C38ADC7-3668-4BB4-86CC-3EBECC8563CF}"/>
              </a:ext>
            </a:extLst>
          </p:cNvPr>
          <p:cNvSpPr/>
          <p:nvPr/>
        </p:nvSpPr>
        <p:spPr>
          <a:xfrm>
            <a:off x="3515232" y="5427087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10" h="127635">
                <a:moveTo>
                  <a:pt x="0" y="127499"/>
                </a:moveTo>
                <a:lnTo>
                  <a:pt x="71050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38">
            <a:extLst>
              <a:ext uri="{FF2B5EF4-FFF2-40B4-BE49-F238E27FC236}">
                <a16:creationId xmlns:a16="http://schemas.microsoft.com/office/drawing/2014/main" id="{39EF1DB7-3188-4012-8223-2CADA9CA7108}"/>
              </a:ext>
            </a:extLst>
          </p:cNvPr>
          <p:cNvSpPr/>
          <p:nvPr/>
        </p:nvSpPr>
        <p:spPr>
          <a:xfrm>
            <a:off x="4585832" y="5427087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10" h="127635">
                <a:moveTo>
                  <a:pt x="0" y="127499"/>
                </a:moveTo>
                <a:lnTo>
                  <a:pt x="71049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2" name="object 39">
            <a:extLst>
              <a:ext uri="{FF2B5EF4-FFF2-40B4-BE49-F238E27FC236}">
                <a16:creationId xmlns:a16="http://schemas.microsoft.com/office/drawing/2014/main" id="{B52D23FA-03D1-4F4C-AFBB-0E982DE501FD}"/>
              </a:ext>
            </a:extLst>
          </p:cNvPr>
          <p:cNvSpPr/>
          <p:nvPr/>
        </p:nvSpPr>
        <p:spPr>
          <a:xfrm>
            <a:off x="5630099" y="5211686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10" h="127635">
                <a:moveTo>
                  <a:pt x="0" y="127499"/>
                </a:moveTo>
                <a:lnTo>
                  <a:pt x="71049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40">
            <a:extLst>
              <a:ext uri="{FF2B5EF4-FFF2-40B4-BE49-F238E27FC236}">
                <a16:creationId xmlns:a16="http://schemas.microsoft.com/office/drawing/2014/main" id="{9A90DB82-45DA-4F57-8220-7F224A1CEE9C}"/>
              </a:ext>
            </a:extLst>
          </p:cNvPr>
          <p:cNvSpPr/>
          <p:nvPr/>
        </p:nvSpPr>
        <p:spPr>
          <a:xfrm>
            <a:off x="6747699" y="5173287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10" h="127635">
                <a:moveTo>
                  <a:pt x="0" y="127499"/>
                </a:moveTo>
                <a:lnTo>
                  <a:pt x="71049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4" name="object 41">
            <a:extLst>
              <a:ext uri="{FF2B5EF4-FFF2-40B4-BE49-F238E27FC236}">
                <a16:creationId xmlns:a16="http://schemas.microsoft.com/office/drawing/2014/main" id="{32D5D7AD-9844-4E35-BC95-F7D07AD88EBC}"/>
              </a:ext>
            </a:extLst>
          </p:cNvPr>
          <p:cNvSpPr/>
          <p:nvPr/>
        </p:nvSpPr>
        <p:spPr>
          <a:xfrm>
            <a:off x="7716234" y="2741420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10" h="127635">
                <a:moveTo>
                  <a:pt x="0" y="127499"/>
                </a:moveTo>
                <a:lnTo>
                  <a:pt x="71049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42">
            <a:extLst>
              <a:ext uri="{FF2B5EF4-FFF2-40B4-BE49-F238E27FC236}">
                <a16:creationId xmlns:a16="http://schemas.microsoft.com/office/drawing/2014/main" id="{AE8517FA-DBB6-4170-AC41-4D791292D2DC}"/>
              </a:ext>
            </a:extLst>
          </p:cNvPr>
          <p:cNvSpPr/>
          <p:nvPr/>
        </p:nvSpPr>
        <p:spPr>
          <a:xfrm>
            <a:off x="8745566" y="2741420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09" h="127635">
                <a:moveTo>
                  <a:pt x="0" y="127499"/>
                </a:moveTo>
                <a:lnTo>
                  <a:pt x="71049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6" name="object 43">
            <a:extLst>
              <a:ext uri="{FF2B5EF4-FFF2-40B4-BE49-F238E27FC236}">
                <a16:creationId xmlns:a16="http://schemas.microsoft.com/office/drawing/2014/main" id="{AABB2DC0-4475-4ED4-B0F3-4FF29F475573}"/>
              </a:ext>
            </a:extLst>
          </p:cNvPr>
          <p:cNvSpPr/>
          <p:nvPr/>
        </p:nvSpPr>
        <p:spPr>
          <a:xfrm>
            <a:off x="9847500" y="2741420"/>
            <a:ext cx="174413" cy="170180"/>
          </a:xfrm>
          <a:custGeom>
            <a:avLst/>
            <a:gdLst/>
            <a:ahLst/>
            <a:cxnLst/>
            <a:rect l="l" t="t" r="r" b="b"/>
            <a:pathLst>
              <a:path w="130809" h="127635">
                <a:moveTo>
                  <a:pt x="0" y="127499"/>
                </a:moveTo>
                <a:lnTo>
                  <a:pt x="71049" y="0"/>
                </a:lnTo>
                <a:lnTo>
                  <a:pt x="130199" y="127499"/>
                </a:lnTo>
                <a:lnTo>
                  <a:pt x="0" y="12749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44">
            <a:extLst>
              <a:ext uri="{FF2B5EF4-FFF2-40B4-BE49-F238E27FC236}">
                <a16:creationId xmlns:a16="http://schemas.microsoft.com/office/drawing/2014/main" id="{322F5545-A22A-4240-AD8B-4406A500AAE4}"/>
              </a:ext>
            </a:extLst>
          </p:cNvPr>
          <p:cNvSpPr/>
          <p:nvPr/>
        </p:nvSpPr>
        <p:spPr>
          <a:xfrm>
            <a:off x="1508201" y="5568318"/>
            <a:ext cx="984673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79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8" name="object 45">
            <a:extLst>
              <a:ext uri="{FF2B5EF4-FFF2-40B4-BE49-F238E27FC236}">
                <a16:creationId xmlns:a16="http://schemas.microsoft.com/office/drawing/2014/main" id="{F35C4C20-536C-4BDA-982B-CA2F9977A1AF}"/>
              </a:ext>
            </a:extLst>
          </p:cNvPr>
          <p:cNvSpPr/>
          <p:nvPr/>
        </p:nvSpPr>
        <p:spPr>
          <a:xfrm>
            <a:off x="2578800" y="5511919"/>
            <a:ext cx="984673" cy="56727"/>
          </a:xfrm>
          <a:custGeom>
            <a:avLst/>
            <a:gdLst/>
            <a:ahLst/>
            <a:cxnLst/>
            <a:rect l="l" t="t" r="r" b="b"/>
            <a:pathLst>
              <a:path w="738505" h="42545">
                <a:moveTo>
                  <a:pt x="0" y="42299"/>
                </a:moveTo>
                <a:lnTo>
                  <a:pt x="7379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9" name="object 46">
            <a:extLst>
              <a:ext uri="{FF2B5EF4-FFF2-40B4-BE49-F238E27FC236}">
                <a16:creationId xmlns:a16="http://schemas.microsoft.com/office/drawing/2014/main" id="{837D093C-30A4-41B1-8B66-EBFA90BDA374}"/>
              </a:ext>
            </a:extLst>
          </p:cNvPr>
          <p:cNvSpPr/>
          <p:nvPr/>
        </p:nvSpPr>
        <p:spPr>
          <a:xfrm>
            <a:off x="3649399" y="5512086"/>
            <a:ext cx="983827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0" name="object 47">
            <a:extLst>
              <a:ext uri="{FF2B5EF4-FFF2-40B4-BE49-F238E27FC236}">
                <a16:creationId xmlns:a16="http://schemas.microsoft.com/office/drawing/2014/main" id="{9989D325-9B9B-42A6-850C-83BD4E258478}"/>
              </a:ext>
            </a:extLst>
          </p:cNvPr>
          <p:cNvSpPr/>
          <p:nvPr/>
        </p:nvSpPr>
        <p:spPr>
          <a:xfrm>
            <a:off x="4719999" y="5296887"/>
            <a:ext cx="958427" cy="215900"/>
          </a:xfrm>
          <a:custGeom>
            <a:avLst/>
            <a:gdLst/>
            <a:ahLst/>
            <a:cxnLst/>
            <a:rect l="l" t="t" r="r" b="b"/>
            <a:pathLst>
              <a:path w="718820" h="161925">
                <a:moveTo>
                  <a:pt x="0" y="161399"/>
                </a:moveTo>
                <a:lnTo>
                  <a:pt x="7181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48">
            <a:extLst>
              <a:ext uri="{FF2B5EF4-FFF2-40B4-BE49-F238E27FC236}">
                <a16:creationId xmlns:a16="http://schemas.microsoft.com/office/drawing/2014/main" id="{3820EFA0-AAD0-4325-9CBE-18A142D6FD6C}"/>
              </a:ext>
            </a:extLst>
          </p:cNvPr>
          <p:cNvSpPr/>
          <p:nvPr/>
        </p:nvSpPr>
        <p:spPr>
          <a:xfrm>
            <a:off x="5764267" y="5258287"/>
            <a:ext cx="1031240" cy="38945"/>
          </a:xfrm>
          <a:custGeom>
            <a:avLst/>
            <a:gdLst/>
            <a:ahLst/>
            <a:cxnLst/>
            <a:rect l="l" t="t" r="r" b="b"/>
            <a:pathLst>
              <a:path w="773429" h="29210">
                <a:moveTo>
                  <a:pt x="0" y="28799"/>
                </a:moveTo>
                <a:lnTo>
                  <a:pt x="7730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2" name="object 49">
            <a:extLst>
              <a:ext uri="{FF2B5EF4-FFF2-40B4-BE49-F238E27FC236}">
                <a16:creationId xmlns:a16="http://schemas.microsoft.com/office/drawing/2014/main" id="{FC33BA76-2C32-4011-8BA7-C52C21B064A8}"/>
              </a:ext>
            </a:extLst>
          </p:cNvPr>
          <p:cNvSpPr/>
          <p:nvPr/>
        </p:nvSpPr>
        <p:spPr>
          <a:xfrm>
            <a:off x="6881867" y="2826286"/>
            <a:ext cx="882227" cy="2432473"/>
          </a:xfrm>
          <a:custGeom>
            <a:avLst/>
            <a:gdLst/>
            <a:ahLst/>
            <a:cxnLst/>
            <a:rect l="l" t="t" r="r" b="b"/>
            <a:pathLst>
              <a:path w="661670" h="1824354">
                <a:moveTo>
                  <a:pt x="0" y="1823999"/>
                </a:moveTo>
                <a:lnTo>
                  <a:pt x="6611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50">
            <a:extLst>
              <a:ext uri="{FF2B5EF4-FFF2-40B4-BE49-F238E27FC236}">
                <a16:creationId xmlns:a16="http://schemas.microsoft.com/office/drawing/2014/main" id="{79AD525C-533B-4256-A9DF-9845E51BB268}"/>
              </a:ext>
            </a:extLst>
          </p:cNvPr>
          <p:cNvSpPr/>
          <p:nvPr/>
        </p:nvSpPr>
        <p:spPr>
          <a:xfrm>
            <a:off x="7850399" y="2826418"/>
            <a:ext cx="943187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7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4" name="object 51">
            <a:extLst>
              <a:ext uri="{FF2B5EF4-FFF2-40B4-BE49-F238E27FC236}">
                <a16:creationId xmlns:a16="http://schemas.microsoft.com/office/drawing/2014/main" id="{3908E47F-3C1E-4FC7-AB0A-1D79838C8E11}"/>
              </a:ext>
            </a:extLst>
          </p:cNvPr>
          <p:cNvSpPr/>
          <p:nvPr/>
        </p:nvSpPr>
        <p:spPr>
          <a:xfrm>
            <a:off x="8879732" y="2826418"/>
            <a:ext cx="1016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399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124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008B-79A4-473B-956C-02DA9B94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Case Study:</a:t>
            </a:r>
            <a:r>
              <a:rPr lang="en-US" spc="-40" dirty="0"/>
              <a:t> </a:t>
            </a:r>
            <a:r>
              <a:rPr lang="en-US" spc="-7" dirty="0" err="1"/>
              <a:t>GoogLeNet</a:t>
            </a:r>
            <a:endParaRPr lang="en-US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CF686265-3EBB-4B3D-9D8C-FCDE96967703}"/>
              </a:ext>
            </a:extLst>
          </p:cNvPr>
          <p:cNvSpPr/>
          <p:nvPr/>
        </p:nvSpPr>
        <p:spPr>
          <a:xfrm>
            <a:off x="5627868" y="2433336"/>
            <a:ext cx="3841435" cy="181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FCF024D-FEED-4461-8048-86C5F282FF55}"/>
              </a:ext>
            </a:extLst>
          </p:cNvPr>
          <p:cNvSpPr txBox="1"/>
          <p:nvPr/>
        </p:nvSpPr>
        <p:spPr>
          <a:xfrm>
            <a:off x="6500411" y="4519689"/>
            <a:ext cx="2096347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133" spc="-7" dirty="0">
                <a:latin typeface="Arial"/>
                <a:cs typeface="Arial"/>
              </a:rPr>
              <a:t>Inception</a:t>
            </a:r>
            <a:r>
              <a:rPr sz="2133" spc="-53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module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429F97F3-C982-4A68-AB95-769A6DB22494}"/>
              </a:ext>
            </a:extLst>
          </p:cNvPr>
          <p:cNvSpPr/>
          <p:nvPr/>
        </p:nvSpPr>
        <p:spPr>
          <a:xfrm>
            <a:off x="9784564" y="740346"/>
            <a:ext cx="1856699" cy="5799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D996C10-96DC-4CD0-843E-F2776E1D8413}"/>
              </a:ext>
            </a:extLst>
          </p:cNvPr>
          <p:cNvSpPr txBox="1"/>
          <p:nvPr/>
        </p:nvSpPr>
        <p:spPr>
          <a:xfrm>
            <a:off x="572118" y="2780581"/>
            <a:ext cx="4740487" cy="220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476" indent="-405543"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22</a:t>
            </a:r>
            <a:r>
              <a:rPr sz="2400" spc="-9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layers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22476" indent="-405543">
              <a:spcBef>
                <a:spcPts val="20"/>
              </a:spcBef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Efficient “Inception”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module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22476" indent="-405543">
              <a:spcBef>
                <a:spcPts val="20"/>
              </a:spcBef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No FC</a:t>
            </a:r>
            <a:r>
              <a:rPr sz="24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layers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22476" indent="-405543">
              <a:spcBef>
                <a:spcPts val="20"/>
              </a:spcBef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12x less params than</a:t>
            </a:r>
            <a:r>
              <a:rPr sz="2400" spc="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AlexNet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22476" marR="6773" indent="-405543">
              <a:lnSpc>
                <a:spcPct val="100699"/>
              </a:lnSpc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ILSVRC’14 classification winner  (6.7% top 5</a:t>
            </a:r>
            <a:r>
              <a:rPr sz="2400" spc="-5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error)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0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008B-79A4-473B-956C-02DA9B94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Case Study:</a:t>
            </a:r>
            <a:r>
              <a:rPr lang="en-US" spc="-40" dirty="0"/>
              <a:t> </a:t>
            </a:r>
            <a:r>
              <a:rPr lang="en-US" spc="-7" dirty="0" err="1"/>
              <a:t>ResNet</a:t>
            </a:r>
            <a:endParaRPr 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E6AC991-1959-453D-B764-EFE961B93B9E}"/>
              </a:ext>
            </a:extLst>
          </p:cNvPr>
          <p:cNvSpPr/>
          <p:nvPr/>
        </p:nvSpPr>
        <p:spPr>
          <a:xfrm>
            <a:off x="10316925" y="855456"/>
            <a:ext cx="1455881" cy="5749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EA3B911-1045-416E-BFCD-D68FD3DC1B55}"/>
              </a:ext>
            </a:extLst>
          </p:cNvPr>
          <p:cNvSpPr txBox="1"/>
          <p:nvPr/>
        </p:nvSpPr>
        <p:spPr>
          <a:xfrm>
            <a:off x="7544787" y="3277855"/>
            <a:ext cx="42926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89B81CA-7F7E-4E72-8F3F-D7AC5DD28496}"/>
              </a:ext>
            </a:extLst>
          </p:cNvPr>
          <p:cNvSpPr/>
          <p:nvPr/>
        </p:nvSpPr>
        <p:spPr>
          <a:xfrm>
            <a:off x="6899013" y="1677456"/>
            <a:ext cx="1847728" cy="2917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D3349CB-81DF-417E-8D05-16757B0262A9}"/>
              </a:ext>
            </a:extLst>
          </p:cNvPr>
          <p:cNvSpPr txBox="1"/>
          <p:nvPr/>
        </p:nvSpPr>
        <p:spPr>
          <a:xfrm>
            <a:off x="8832291" y="3133737"/>
            <a:ext cx="78486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19"/>
              </a:lnSpc>
            </a:pPr>
            <a:r>
              <a:rPr sz="1867" spc="-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2219"/>
              </a:lnSpc>
            </a:pPr>
            <a:r>
              <a:rPr sz="1867" spc="-7" dirty="0">
                <a:latin typeface="Arial"/>
                <a:cs typeface="Arial"/>
              </a:rPr>
              <a:t>identity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AB63CC2-2176-40AC-B9E7-E8E689E2B7BC}"/>
              </a:ext>
            </a:extLst>
          </p:cNvPr>
          <p:cNvSpPr txBox="1"/>
          <p:nvPr/>
        </p:nvSpPr>
        <p:spPr>
          <a:xfrm>
            <a:off x="6399467" y="2052055"/>
            <a:ext cx="84328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F(x) +</a:t>
            </a:r>
            <a:r>
              <a:rPr sz="1867" spc="-11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39078C6-492B-4A55-953F-C7ABE85FEC9E}"/>
              </a:ext>
            </a:extLst>
          </p:cNvPr>
          <p:cNvSpPr txBox="1"/>
          <p:nvPr/>
        </p:nvSpPr>
        <p:spPr>
          <a:xfrm>
            <a:off x="6021233" y="3227387"/>
            <a:ext cx="455507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F(x)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7587F09-A093-4627-B816-335E813C4CB1}"/>
              </a:ext>
            </a:extLst>
          </p:cNvPr>
          <p:cNvSpPr txBox="1"/>
          <p:nvPr/>
        </p:nvSpPr>
        <p:spPr>
          <a:xfrm>
            <a:off x="7646387" y="1753855"/>
            <a:ext cx="42926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B6F2019-94B2-4B05-8521-D86EE3CDE644}"/>
              </a:ext>
            </a:extLst>
          </p:cNvPr>
          <p:cNvSpPr txBox="1"/>
          <p:nvPr/>
        </p:nvSpPr>
        <p:spPr>
          <a:xfrm>
            <a:off x="6732433" y="4633394"/>
            <a:ext cx="1575647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3978" algn="ctr">
              <a:lnSpc>
                <a:spcPts val="1987"/>
              </a:lnSpc>
            </a:pPr>
            <a:r>
              <a:rPr sz="1867" spc="-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87"/>
              </a:lnSpc>
            </a:pPr>
            <a:r>
              <a:rPr sz="1867" spc="-7" dirty="0">
                <a:latin typeface="Arial"/>
                <a:cs typeface="Arial"/>
              </a:rPr>
              <a:t>Residual</a:t>
            </a:r>
            <a:r>
              <a:rPr sz="1867" spc="-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block</a:t>
            </a:r>
            <a:endParaRPr sz="1867">
              <a:latin typeface="Arial"/>
              <a:cs typeface="Arial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ECDB1819-229C-4C6D-B29F-096B9D7FFC88}"/>
              </a:ext>
            </a:extLst>
          </p:cNvPr>
          <p:cNvSpPr txBox="1"/>
          <p:nvPr/>
        </p:nvSpPr>
        <p:spPr>
          <a:xfrm>
            <a:off x="662433" y="2634807"/>
            <a:ext cx="4740487" cy="221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476" indent="-405543"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152-layer model for</a:t>
            </a:r>
            <a:r>
              <a:rPr sz="2400" spc="13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ImageNet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22476" marR="6773" indent="-405543">
              <a:lnSpc>
                <a:spcPct val="100699"/>
              </a:lnSpc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ILSVRC’15 classification winner  (3.57% top 5</a:t>
            </a:r>
            <a:r>
              <a:rPr sz="2400" spc="-4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error)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22476" marR="666310" indent="-405543">
              <a:lnSpc>
                <a:spcPct val="100699"/>
              </a:lnSpc>
              <a:buChar char="-"/>
              <a:tabLst>
                <a:tab pos="423323" algn="l"/>
              </a:tabLst>
            </a:pP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Swept all classification and  detection competitions in  ILSVRC’15 and</a:t>
            </a:r>
            <a:r>
              <a:rPr sz="2400" spc="-2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COCO’15!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73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165500"/>
            <a:ext cx="12192000" cy="478763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209968">
              <a:spcBef>
                <a:spcPts val="533"/>
              </a:spcBef>
              <a:tabLst>
                <a:tab pos="7215113" algn="l"/>
                <a:tab pos="9958244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&amp; Justin Johnson &amp;</a:t>
            </a:r>
            <a:r>
              <a:rPr sz="240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4000" spc="-16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4000" baseline="-4166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67" y="1719990"/>
            <a:ext cx="10965868" cy="393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52167" y="5691341"/>
            <a:ext cx="807974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An Analysis of Deep Neural Network Models for Practical Applications,</a:t>
            </a:r>
            <a:r>
              <a:rPr sz="1867" spc="2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2017.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8B6426A-2C4B-4965-B909-124F0F6F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Comparing</a:t>
            </a:r>
            <a:r>
              <a:rPr lang="en-US" spc="-13" dirty="0"/>
              <a:t> </a:t>
            </a:r>
            <a:r>
              <a:rPr lang="en-US" spc="-7" dirty="0"/>
              <a:t>complexity...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2DA52-8ED0-467D-990F-08828EDB32E9}"/>
              </a:ext>
            </a:extLst>
          </p:cNvPr>
          <p:cNvSpPr/>
          <p:nvPr/>
        </p:nvSpPr>
        <p:spPr>
          <a:xfrm>
            <a:off x="9327472" y="5565335"/>
            <a:ext cx="2694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size of the blobs is proportional to the number of network parameters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165500"/>
            <a:ext cx="12192000" cy="478763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209968">
              <a:spcBef>
                <a:spcPts val="533"/>
              </a:spcBef>
              <a:tabLst>
                <a:tab pos="7215113" algn="l"/>
                <a:tab pos="9958244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&amp; Justin Johnson &amp;</a:t>
            </a:r>
            <a:r>
              <a:rPr sz="240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4000" spc="-16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67" y="1163433"/>
            <a:ext cx="10965868" cy="393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52167" y="5134784"/>
            <a:ext cx="807974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An Analysis of Deep Neural Network Models for Practical Applications,</a:t>
            </a:r>
            <a:r>
              <a:rPr sz="1867" spc="2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2017.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91367" y="266506"/>
            <a:ext cx="1749213" cy="9928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 algn="just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</a:rPr>
              <a:t>VGG: Highest  memory,</a:t>
            </a:r>
            <a:r>
              <a:rPr sz="2133" spc="-73" dirty="0">
                <a:solidFill>
                  <a:srgbClr val="0000FF"/>
                </a:solidFill>
              </a:rPr>
              <a:t> </a:t>
            </a:r>
            <a:r>
              <a:rPr sz="2133" spc="-7" dirty="0">
                <a:solidFill>
                  <a:srgbClr val="0000FF"/>
                </a:solidFill>
              </a:rPr>
              <a:t>most  operations</a:t>
            </a:r>
            <a:endParaRPr sz="2133"/>
          </a:p>
        </p:txBody>
      </p:sp>
      <p:sp>
        <p:nvSpPr>
          <p:cNvPr id="8" name="object 8"/>
          <p:cNvSpPr/>
          <p:nvPr/>
        </p:nvSpPr>
        <p:spPr>
          <a:xfrm>
            <a:off x="10686830" y="1310733"/>
            <a:ext cx="80433" cy="254847"/>
          </a:xfrm>
          <a:custGeom>
            <a:avLst/>
            <a:gdLst/>
            <a:ahLst/>
            <a:cxnLst/>
            <a:rect l="l" t="t" r="r" b="b"/>
            <a:pathLst>
              <a:path w="60325" h="191134">
                <a:moveTo>
                  <a:pt x="59927" y="0"/>
                </a:moveTo>
                <a:lnTo>
                  <a:pt x="0" y="19065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0646808" y="1552366"/>
            <a:ext cx="80433" cy="122767"/>
          </a:xfrm>
          <a:custGeom>
            <a:avLst/>
            <a:gdLst/>
            <a:ahLst/>
            <a:cxnLst/>
            <a:rect l="l" t="t" r="r" b="b"/>
            <a:pathLst>
              <a:path w="60325" h="92075">
                <a:moveTo>
                  <a:pt x="0" y="0"/>
                </a:moveTo>
                <a:lnTo>
                  <a:pt x="4095" y="91907"/>
                </a:lnTo>
                <a:lnTo>
                  <a:pt x="60034" y="1886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165500"/>
            <a:ext cx="12192000" cy="478763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209968">
              <a:spcBef>
                <a:spcPts val="533"/>
              </a:spcBef>
              <a:tabLst>
                <a:tab pos="7215113" algn="l"/>
                <a:tab pos="9958244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&amp; Justin Johnson &amp;</a:t>
            </a:r>
            <a:r>
              <a:rPr sz="240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4000" spc="-16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67" y="1163433"/>
            <a:ext cx="10965868" cy="393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52167" y="5134784"/>
            <a:ext cx="807974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An Analysis of Deep Neural Network Models for Practical Applications,</a:t>
            </a:r>
            <a:r>
              <a:rPr sz="1867" spc="2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2017.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9400" y="194925"/>
            <a:ext cx="1628987" cy="6580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</a:rPr>
              <a:t>GoogLeNet:  most</a:t>
            </a:r>
            <a:r>
              <a:rPr sz="2133" spc="-67" dirty="0">
                <a:solidFill>
                  <a:srgbClr val="0000FF"/>
                </a:solidFill>
              </a:rPr>
              <a:t> </a:t>
            </a:r>
            <a:r>
              <a:rPr sz="2133" spc="-7" dirty="0">
                <a:solidFill>
                  <a:srgbClr val="0000FF"/>
                </a:solidFill>
              </a:rPr>
              <a:t>efficient</a:t>
            </a:r>
            <a:endParaRPr sz="2133"/>
          </a:p>
        </p:txBody>
      </p:sp>
      <p:sp>
        <p:nvSpPr>
          <p:cNvPr id="8" name="object 8"/>
          <p:cNvSpPr/>
          <p:nvPr/>
        </p:nvSpPr>
        <p:spPr>
          <a:xfrm>
            <a:off x="6957194" y="945266"/>
            <a:ext cx="41487" cy="1286933"/>
          </a:xfrm>
          <a:custGeom>
            <a:avLst/>
            <a:gdLst/>
            <a:ahLst/>
            <a:cxnLst/>
            <a:rect l="l" t="t" r="r" b="b"/>
            <a:pathLst>
              <a:path w="31114" h="965200">
                <a:moveTo>
                  <a:pt x="30579" y="0"/>
                </a:moveTo>
                <a:lnTo>
                  <a:pt x="0" y="964857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915260" y="2230413"/>
            <a:ext cx="84667" cy="116840"/>
          </a:xfrm>
          <a:custGeom>
            <a:avLst/>
            <a:gdLst/>
            <a:ahLst/>
            <a:cxnLst/>
            <a:rect l="l" t="t" r="r" b="b"/>
            <a:pathLst>
              <a:path w="63500" h="87630">
                <a:moveTo>
                  <a:pt x="0" y="0"/>
                </a:moveTo>
                <a:lnTo>
                  <a:pt x="28710" y="87404"/>
                </a:lnTo>
                <a:lnTo>
                  <a:pt x="62899" y="19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165500"/>
            <a:ext cx="12192000" cy="478763"/>
          </a:xfrm>
          <a:prstGeom prst="rect">
            <a:avLst/>
          </a:prstGeom>
        </p:spPr>
        <p:txBody>
          <a:bodyPr vert="horz" wrap="square" lIns="0" tIns="67733" rIns="0" bIns="0" rtlCol="0">
            <a:spAutoFit/>
          </a:bodyPr>
          <a:lstStyle/>
          <a:p>
            <a:pPr marL="209968">
              <a:spcBef>
                <a:spcPts val="533"/>
              </a:spcBef>
              <a:tabLst>
                <a:tab pos="7215113" algn="l"/>
                <a:tab pos="9958244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&amp; Justin Johnson &amp;</a:t>
            </a:r>
            <a:r>
              <a:rPr sz="2400" spc="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2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May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4000" spc="-16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67" y="1163433"/>
            <a:ext cx="10965868" cy="393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52167" y="5134784"/>
            <a:ext cx="807974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7" dirty="0">
                <a:latin typeface="Arial"/>
                <a:cs typeface="Arial"/>
              </a:rPr>
              <a:t>An Analysis of Deep Neural Network Models for Practical Applications,</a:t>
            </a:r>
            <a:r>
              <a:rPr sz="1867" spc="2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2017.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9401" y="198570"/>
            <a:ext cx="3660140" cy="9862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2133" spc="-7" dirty="0">
                <a:solidFill>
                  <a:srgbClr val="0000FF"/>
                </a:solidFill>
              </a:rPr>
              <a:t>AlexNet:</a:t>
            </a:r>
            <a:endParaRPr sz="2133"/>
          </a:p>
          <a:p>
            <a:pPr marL="16933" marR="6773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</a:rPr>
              <a:t>Smaller compute, still </a:t>
            </a:r>
            <a:r>
              <a:rPr sz="2133" dirty="0">
                <a:solidFill>
                  <a:srgbClr val="0000FF"/>
                </a:solidFill>
              </a:rPr>
              <a:t>memory  </a:t>
            </a:r>
            <a:r>
              <a:rPr sz="2133" spc="-7" dirty="0">
                <a:solidFill>
                  <a:srgbClr val="0000FF"/>
                </a:solidFill>
              </a:rPr>
              <a:t>heavy, lower</a:t>
            </a:r>
            <a:r>
              <a:rPr sz="2133" spc="-73" dirty="0">
                <a:solidFill>
                  <a:srgbClr val="0000FF"/>
                </a:solidFill>
              </a:rPr>
              <a:t> </a:t>
            </a:r>
            <a:r>
              <a:rPr sz="2133" dirty="0">
                <a:solidFill>
                  <a:srgbClr val="0000FF"/>
                </a:solidFill>
              </a:rPr>
              <a:t>accuracy</a:t>
            </a:r>
            <a:endParaRPr sz="2133"/>
          </a:p>
        </p:txBody>
      </p:sp>
      <p:sp>
        <p:nvSpPr>
          <p:cNvPr id="8" name="object 8"/>
          <p:cNvSpPr/>
          <p:nvPr/>
        </p:nvSpPr>
        <p:spPr>
          <a:xfrm>
            <a:off x="6880353" y="1247099"/>
            <a:ext cx="117687" cy="2241973"/>
          </a:xfrm>
          <a:custGeom>
            <a:avLst/>
            <a:gdLst/>
            <a:ahLst/>
            <a:cxnLst/>
            <a:rect l="l" t="t" r="r" b="b"/>
            <a:pathLst>
              <a:path w="88264" h="1681480">
                <a:moveTo>
                  <a:pt x="88210" y="0"/>
                </a:moveTo>
                <a:lnTo>
                  <a:pt x="0" y="1681056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838457" y="3486311"/>
            <a:ext cx="83820" cy="117687"/>
          </a:xfrm>
          <a:custGeom>
            <a:avLst/>
            <a:gdLst/>
            <a:ahLst/>
            <a:cxnLst/>
            <a:rect l="l" t="t" r="r" b="b"/>
            <a:pathLst>
              <a:path w="62864" h="88264">
                <a:moveTo>
                  <a:pt x="0" y="0"/>
                </a:moveTo>
                <a:lnTo>
                  <a:pt x="26892" y="87980"/>
                </a:lnTo>
                <a:lnTo>
                  <a:pt x="62844" y="3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839</Words>
  <Application>Microsoft Office PowerPoint</Application>
  <PresentationFormat>Widescreen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Introduction/Tutorials for popular CNNs:</vt:lpstr>
      <vt:lpstr>Related papers</vt:lpstr>
      <vt:lpstr>ImageNet ILSVRC winners</vt:lpstr>
      <vt:lpstr>Case Study: GoogLeNet</vt:lpstr>
      <vt:lpstr>Case Study: ResNet</vt:lpstr>
      <vt:lpstr>Comparing complexity...</vt:lpstr>
      <vt:lpstr>VGG: Highest  memory, most  operations</vt:lpstr>
      <vt:lpstr>GoogLeNet:  most efficient</vt:lpstr>
      <vt:lpstr>AlexNet: Smaller compute, still memory  heavy, lower accuracy</vt:lpstr>
      <vt:lpstr>ResNet: Moderate efficiency depending on  model, highest accuracy</vt:lpstr>
      <vt:lpstr>Forward pass time and power consumption</vt:lpstr>
      <vt:lpstr>Summaries</vt:lpstr>
      <vt:lpstr>Useful tricks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Introduction/Tutorials for popular CNNs:</dc:title>
  <dc:creator>Xiaowei Z</dc:creator>
  <cp:lastModifiedBy>Xiaowei Z</cp:lastModifiedBy>
  <cp:revision>77</cp:revision>
  <dcterms:created xsi:type="dcterms:W3CDTF">2018-11-19T05:22:24Z</dcterms:created>
  <dcterms:modified xsi:type="dcterms:W3CDTF">2018-11-19T06:55:11Z</dcterms:modified>
</cp:coreProperties>
</file>