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4" r:id="rId8"/>
    <p:sldId id="265" r:id="rId9"/>
    <p:sldId id="266" r:id="rId10"/>
    <p:sldId id="267" r:id="rId11"/>
    <p:sldId id="269" r:id="rId12"/>
    <p:sldId id="1080" r:id="rId13"/>
    <p:sldId id="1119" r:id="rId14"/>
    <p:sldId id="1083" r:id="rId15"/>
    <p:sldId id="1154" r:id="rId16"/>
    <p:sldId id="1163" r:id="rId17"/>
    <p:sldId id="11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4505C-0951-4DFA-BA8C-FE75522DD57B}" type="datetimeFigureOut">
              <a:rPr lang="en-US" smtClean="0"/>
              <a:t>11/26/2018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EA5B81-9DEB-4328-B5ED-B033FC3D533F}" type="slidenum">
              <a:rPr lang="en-US" smtClean="0"/>
              <a:t>‹#›</a:t>
            </a:fld>
            <a:endParaRPr lang="en-US"/>
          </a:p>
        </p:txBody>
      </p:sp>
    </p:spTree>
    <p:extLst>
      <p:ext uri="{BB962C8B-B14F-4D97-AF65-F5344CB8AC3E}">
        <p14:creationId xmlns:p14="http://schemas.microsoft.com/office/powerpoint/2010/main" val="138910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Facade parsing or facade segmentation was typically a mixture between traditional segmentation algorithms and finding ways to encode architectural priors. Architectural priors can be encoded using grammars, symmetry, matrix rank, element templates, rules, hard constraints, and more general energy functions</a:t>
            </a:r>
          </a:p>
        </p:txBody>
      </p:sp>
      <p:sp>
        <p:nvSpPr>
          <p:cNvPr id="4" name="Slide Number Placeholder 3"/>
          <p:cNvSpPr>
            <a:spLocks noGrp="1"/>
          </p:cNvSpPr>
          <p:nvPr>
            <p:ph type="sldNum" sz="quarter" idx="5"/>
          </p:nvPr>
        </p:nvSpPr>
        <p:spPr/>
        <p:txBody>
          <a:bodyPr/>
          <a:lstStyle/>
          <a:p>
            <a:fld id="{7FEA5B81-9DEB-4328-B5ED-B033FC3D533F}" type="slidenum">
              <a:rPr lang="en-US" smtClean="0"/>
              <a:t>3</a:t>
            </a:fld>
            <a:endParaRPr lang="en-US"/>
          </a:p>
        </p:txBody>
      </p:sp>
    </p:spTree>
    <p:extLst>
      <p:ext uri="{BB962C8B-B14F-4D97-AF65-F5344CB8AC3E}">
        <p14:creationId xmlns:p14="http://schemas.microsoft.com/office/powerpoint/2010/main" val="3627138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FCN, </a:t>
            </a:r>
            <a:r>
              <a:rPr lang="en-US" dirty="0" err="1"/>
              <a:t>SegNet</a:t>
            </a:r>
            <a:r>
              <a:rPr lang="en-US" dirty="0"/>
              <a:t> and </a:t>
            </a:r>
            <a:r>
              <a:rPr lang="en-US" dirty="0" err="1"/>
              <a:t>DeepLab</a:t>
            </a:r>
            <a:r>
              <a:rPr lang="en-US" dirty="0"/>
              <a:t> are most popular ones and also they are open to general topics not </a:t>
            </a:r>
            <a:r>
              <a:rPr lang="en-US" dirty="0" err="1"/>
              <a:t>oonly</a:t>
            </a:r>
            <a:r>
              <a:rPr lang="en-US" dirty="0"/>
              <a:t> facades.</a:t>
            </a:r>
          </a:p>
        </p:txBody>
      </p:sp>
      <p:sp>
        <p:nvSpPr>
          <p:cNvPr id="4" name="Slide Number Placeholder 3"/>
          <p:cNvSpPr>
            <a:spLocks noGrp="1"/>
          </p:cNvSpPr>
          <p:nvPr>
            <p:ph type="sldNum" sz="quarter" idx="5"/>
          </p:nvPr>
        </p:nvSpPr>
        <p:spPr/>
        <p:txBody>
          <a:bodyPr/>
          <a:lstStyle/>
          <a:p>
            <a:fld id="{7FEA5B81-9DEB-4328-B5ED-B033FC3D533F}" type="slidenum">
              <a:rPr lang="en-US" smtClean="0"/>
              <a:t>4</a:t>
            </a:fld>
            <a:endParaRPr lang="en-US"/>
          </a:p>
        </p:txBody>
      </p:sp>
    </p:spTree>
    <p:extLst>
      <p:ext uri="{BB962C8B-B14F-4D97-AF65-F5344CB8AC3E}">
        <p14:creationId xmlns:p14="http://schemas.microsoft.com/office/powerpoint/2010/main" val="3899913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Facade parsing or facade segmentation was typically a mixture between traditional segmentation algorithms and finding ways to encode architectural priors. Architectural priors can be encoded using grammars, symmetry, matrix rank, element templates, rules, hard constraints, and more general energy functions</a:t>
            </a:r>
          </a:p>
        </p:txBody>
      </p:sp>
      <p:sp>
        <p:nvSpPr>
          <p:cNvPr id="4" name="Slide Number Placeholder 3"/>
          <p:cNvSpPr>
            <a:spLocks noGrp="1"/>
          </p:cNvSpPr>
          <p:nvPr>
            <p:ph type="sldNum" sz="quarter" idx="5"/>
          </p:nvPr>
        </p:nvSpPr>
        <p:spPr/>
        <p:txBody>
          <a:bodyPr/>
          <a:lstStyle/>
          <a:p>
            <a:fld id="{7FEA5B81-9DEB-4328-B5ED-B033FC3D533F}" type="slidenum">
              <a:rPr lang="en-US" smtClean="0"/>
              <a:t>9</a:t>
            </a:fld>
            <a:endParaRPr lang="en-US"/>
          </a:p>
        </p:txBody>
      </p:sp>
    </p:spTree>
    <p:extLst>
      <p:ext uri="{BB962C8B-B14F-4D97-AF65-F5344CB8AC3E}">
        <p14:creationId xmlns:p14="http://schemas.microsoft.com/office/powerpoint/2010/main" val="117620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7FEA5E-F7F5-4500-A602-A04F11FD5847}" type="slidenum">
              <a:rPr lang="es-ES" smtClean="0"/>
              <a:t>12</a:t>
            </a:fld>
            <a:endParaRPr lang="es-ES" dirty="0"/>
          </a:p>
        </p:txBody>
      </p:sp>
    </p:spTree>
    <p:extLst>
      <p:ext uri="{BB962C8B-B14F-4D97-AF65-F5344CB8AC3E}">
        <p14:creationId xmlns:p14="http://schemas.microsoft.com/office/powerpoint/2010/main" val="3015516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7FEA5E-F7F5-4500-A602-A04F11FD5847}" type="slidenum">
              <a:rPr lang="es-ES" smtClean="0"/>
              <a:t>13</a:t>
            </a:fld>
            <a:endParaRPr lang="es-ES" dirty="0"/>
          </a:p>
        </p:txBody>
      </p:sp>
    </p:spTree>
    <p:extLst>
      <p:ext uri="{BB962C8B-B14F-4D97-AF65-F5344CB8AC3E}">
        <p14:creationId xmlns:p14="http://schemas.microsoft.com/office/powerpoint/2010/main" val="1552682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7FEA5E-F7F5-4500-A602-A04F11FD5847}" type="slidenum">
              <a:rPr lang="es-ES" smtClean="0"/>
              <a:t>14</a:t>
            </a:fld>
            <a:endParaRPr lang="es-ES" dirty="0"/>
          </a:p>
        </p:txBody>
      </p:sp>
    </p:spTree>
    <p:extLst>
      <p:ext uri="{BB962C8B-B14F-4D97-AF65-F5344CB8AC3E}">
        <p14:creationId xmlns:p14="http://schemas.microsoft.com/office/powerpoint/2010/main" val="2035964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7FEA5E-F7F5-4500-A602-A04F11FD5847}" type="slidenum">
              <a:rPr lang="es-ES" smtClean="0"/>
              <a:t>15</a:t>
            </a:fld>
            <a:endParaRPr lang="es-ES" dirty="0"/>
          </a:p>
        </p:txBody>
      </p:sp>
    </p:spTree>
    <p:extLst>
      <p:ext uri="{BB962C8B-B14F-4D97-AF65-F5344CB8AC3E}">
        <p14:creationId xmlns:p14="http://schemas.microsoft.com/office/powerpoint/2010/main" val="176849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67FEA5E-F7F5-4500-A602-A04F11FD5847}" type="slidenum">
              <a:rPr lang="es-ES" smtClean="0"/>
              <a:t>16</a:t>
            </a:fld>
            <a:endParaRPr lang="es-ES" dirty="0"/>
          </a:p>
        </p:txBody>
      </p:sp>
    </p:spTree>
    <p:extLst>
      <p:ext uri="{BB962C8B-B14F-4D97-AF65-F5344CB8AC3E}">
        <p14:creationId xmlns:p14="http://schemas.microsoft.com/office/powerpoint/2010/main" val="313526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5D4B-0447-46FF-B59F-50397C2D44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25B57E-A6D1-4761-8683-7893BDC6F4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42E728-D80C-4F38-823A-1A0A383FA2C8}"/>
              </a:ext>
            </a:extLst>
          </p:cNvPr>
          <p:cNvSpPr>
            <a:spLocks noGrp="1"/>
          </p:cNvSpPr>
          <p:nvPr>
            <p:ph type="dt" sz="half" idx="10"/>
          </p:nvPr>
        </p:nvSpPr>
        <p:spPr/>
        <p:txBody>
          <a:bodyPr/>
          <a:lstStyle/>
          <a:p>
            <a:fld id="{7FD6FCA6-801A-4CCF-BBB6-6AA07757D5DA}" type="datetimeFigureOut">
              <a:rPr lang="en-US" smtClean="0"/>
              <a:t>11/26/2018</a:t>
            </a:fld>
            <a:endParaRPr lang="en-US"/>
          </a:p>
        </p:txBody>
      </p:sp>
      <p:sp>
        <p:nvSpPr>
          <p:cNvPr id="5" name="Footer Placeholder 4">
            <a:extLst>
              <a:ext uri="{FF2B5EF4-FFF2-40B4-BE49-F238E27FC236}">
                <a16:creationId xmlns:a16="http://schemas.microsoft.com/office/drawing/2014/main" id="{CD9C8641-7704-4CBB-B9A5-925ECD8FF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F6ACBC-C9BB-4015-BD11-3A25BAF4B398}"/>
              </a:ext>
            </a:extLst>
          </p:cNvPr>
          <p:cNvSpPr>
            <a:spLocks noGrp="1"/>
          </p:cNvSpPr>
          <p:nvPr>
            <p:ph type="sldNum" sz="quarter" idx="12"/>
          </p:nvPr>
        </p:nvSpPr>
        <p:spPr/>
        <p:txBody>
          <a:bodyPr/>
          <a:lstStyle/>
          <a:p>
            <a:fld id="{196E3DBF-D2AF-4264-B625-9A654EFBDE75}" type="slidenum">
              <a:rPr lang="en-US" smtClean="0"/>
              <a:t>‹#›</a:t>
            </a:fld>
            <a:endParaRPr lang="en-US"/>
          </a:p>
        </p:txBody>
      </p:sp>
    </p:spTree>
    <p:extLst>
      <p:ext uri="{BB962C8B-B14F-4D97-AF65-F5344CB8AC3E}">
        <p14:creationId xmlns:p14="http://schemas.microsoft.com/office/powerpoint/2010/main" val="382273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1E22-1A83-460E-A8DB-D1810456D8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4BAE73-F142-49FB-BBE4-FD2DE02DC13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5CC3C6-8C3D-444C-8CE9-4076825CBFFD}"/>
              </a:ext>
            </a:extLst>
          </p:cNvPr>
          <p:cNvSpPr>
            <a:spLocks noGrp="1"/>
          </p:cNvSpPr>
          <p:nvPr>
            <p:ph type="dt" sz="half" idx="10"/>
          </p:nvPr>
        </p:nvSpPr>
        <p:spPr/>
        <p:txBody>
          <a:bodyPr/>
          <a:lstStyle/>
          <a:p>
            <a:fld id="{7FD6FCA6-801A-4CCF-BBB6-6AA07757D5DA}" type="datetimeFigureOut">
              <a:rPr lang="en-US" smtClean="0"/>
              <a:t>11/26/2018</a:t>
            </a:fld>
            <a:endParaRPr lang="en-US"/>
          </a:p>
        </p:txBody>
      </p:sp>
      <p:sp>
        <p:nvSpPr>
          <p:cNvPr id="5" name="Footer Placeholder 4">
            <a:extLst>
              <a:ext uri="{FF2B5EF4-FFF2-40B4-BE49-F238E27FC236}">
                <a16:creationId xmlns:a16="http://schemas.microsoft.com/office/drawing/2014/main" id="{24838C6B-2EC4-490E-ABA9-B0F773E5DA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ECE0D9-BC7A-4E99-895C-BAE96BAB6E34}"/>
              </a:ext>
            </a:extLst>
          </p:cNvPr>
          <p:cNvSpPr>
            <a:spLocks noGrp="1"/>
          </p:cNvSpPr>
          <p:nvPr>
            <p:ph type="sldNum" sz="quarter" idx="12"/>
          </p:nvPr>
        </p:nvSpPr>
        <p:spPr/>
        <p:txBody>
          <a:bodyPr/>
          <a:lstStyle/>
          <a:p>
            <a:fld id="{196E3DBF-D2AF-4264-B625-9A654EFBDE75}" type="slidenum">
              <a:rPr lang="en-US" smtClean="0"/>
              <a:t>‹#›</a:t>
            </a:fld>
            <a:endParaRPr lang="en-US"/>
          </a:p>
        </p:txBody>
      </p:sp>
    </p:spTree>
    <p:extLst>
      <p:ext uri="{BB962C8B-B14F-4D97-AF65-F5344CB8AC3E}">
        <p14:creationId xmlns:p14="http://schemas.microsoft.com/office/powerpoint/2010/main" val="651525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6665CA-F40A-4E40-85A5-C19C274682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F57122-CB41-4E40-B57D-F38E15E6C80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D4F30-8800-4859-9E78-E43FA2500A07}"/>
              </a:ext>
            </a:extLst>
          </p:cNvPr>
          <p:cNvSpPr>
            <a:spLocks noGrp="1"/>
          </p:cNvSpPr>
          <p:nvPr>
            <p:ph type="dt" sz="half" idx="10"/>
          </p:nvPr>
        </p:nvSpPr>
        <p:spPr/>
        <p:txBody>
          <a:bodyPr/>
          <a:lstStyle/>
          <a:p>
            <a:fld id="{7FD6FCA6-801A-4CCF-BBB6-6AA07757D5DA}" type="datetimeFigureOut">
              <a:rPr lang="en-US" smtClean="0"/>
              <a:t>11/26/2018</a:t>
            </a:fld>
            <a:endParaRPr lang="en-US"/>
          </a:p>
        </p:txBody>
      </p:sp>
      <p:sp>
        <p:nvSpPr>
          <p:cNvPr id="5" name="Footer Placeholder 4">
            <a:extLst>
              <a:ext uri="{FF2B5EF4-FFF2-40B4-BE49-F238E27FC236}">
                <a16:creationId xmlns:a16="http://schemas.microsoft.com/office/drawing/2014/main" id="{F23174E7-61A6-4361-8495-92564B424C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931DB-142F-4E62-988B-7AE311376D21}"/>
              </a:ext>
            </a:extLst>
          </p:cNvPr>
          <p:cNvSpPr>
            <a:spLocks noGrp="1"/>
          </p:cNvSpPr>
          <p:nvPr>
            <p:ph type="sldNum" sz="quarter" idx="12"/>
          </p:nvPr>
        </p:nvSpPr>
        <p:spPr/>
        <p:txBody>
          <a:bodyPr/>
          <a:lstStyle/>
          <a:p>
            <a:fld id="{196E3DBF-D2AF-4264-B625-9A654EFBDE75}" type="slidenum">
              <a:rPr lang="en-US" smtClean="0"/>
              <a:t>‹#›</a:t>
            </a:fld>
            <a:endParaRPr lang="en-US"/>
          </a:p>
        </p:txBody>
      </p:sp>
    </p:spTree>
    <p:extLst>
      <p:ext uri="{BB962C8B-B14F-4D97-AF65-F5344CB8AC3E}">
        <p14:creationId xmlns:p14="http://schemas.microsoft.com/office/powerpoint/2010/main" val="31428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xfrm>
            <a:off x="2193727" y="312539"/>
            <a:ext cx="7804547" cy="1518047"/>
          </a:xfrm>
          <a:prstGeom prst="rect">
            <a:avLst/>
          </a:prstGeom>
        </p:spPr>
        <p:txBody>
          <a:bodyPr lIns="71437" tIns="71437" rIns="71437" bIns="71437"/>
          <a:lstStyle>
            <a:lvl1pPr defTabSz="410749">
              <a:defRPr sz="5600">
                <a:latin typeface="+mn-lt"/>
                <a:ea typeface="+mn-ea"/>
                <a:cs typeface="+mn-cs"/>
                <a:sym typeface="Helvetica Light"/>
              </a:defRPr>
            </a:lvl1pPr>
          </a:lstStyle>
          <a:p>
            <a:r>
              <a:t>Title Text</a:t>
            </a:r>
          </a:p>
        </p:txBody>
      </p:sp>
      <p:sp>
        <p:nvSpPr>
          <p:cNvPr id="57" name="Shape 57"/>
          <p:cNvSpPr>
            <a:spLocks noGrp="1"/>
          </p:cNvSpPr>
          <p:nvPr>
            <p:ph type="body" idx="1"/>
          </p:nvPr>
        </p:nvSpPr>
        <p:spPr>
          <a:xfrm>
            <a:off x="2193727" y="1830586"/>
            <a:ext cx="7804547" cy="4420196"/>
          </a:xfrm>
          <a:prstGeom prst="rect">
            <a:avLst/>
          </a:prstGeom>
        </p:spPr>
        <p:txBody>
          <a:bodyPr lIns="71437" tIns="71437" rIns="71437" bIns="71437" anchor="ctr"/>
          <a:lstStyle>
            <a:lvl1pPr marL="308668" indent="-308668" defTabSz="410749">
              <a:spcBef>
                <a:spcPts val="2950"/>
              </a:spcBef>
              <a:buSzPct val="75000"/>
              <a:defRPr sz="2500">
                <a:latin typeface="+mn-lt"/>
                <a:ea typeface="+mn-ea"/>
                <a:cs typeface="+mn-cs"/>
                <a:sym typeface="Helvetica Light"/>
              </a:defRPr>
            </a:lvl1pPr>
            <a:lvl2pPr marL="530910" indent="-308668" defTabSz="410749">
              <a:spcBef>
                <a:spcPts val="2950"/>
              </a:spcBef>
              <a:buSzPct val="75000"/>
              <a:buChar char="•"/>
              <a:defRPr sz="2500">
                <a:latin typeface="+mn-lt"/>
                <a:ea typeface="+mn-ea"/>
                <a:cs typeface="+mn-cs"/>
                <a:sym typeface="Helvetica Light"/>
              </a:defRPr>
            </a:lvl2pPr>
            <a:lvl3pPr marL="753151" indent="-308668" defTabSz="410749">
              <a:spcBef>
                <a:spcPts val="2950"/>
              </a:spcBef>
              <a:buSzPct val="75000"/>
              <a:defRPr sz="2500">
                <a:latin typeface="+mn-lt"/>
                <a:ea typeface="+mn-ea"/>
                <a:cs typeface="+mn-cs"/>
                <a:sym typeface="Helvetica Light"/>
              </a:defRPr>
            </a:lvl3pPr>
            <a:lvl4pPr marL="975392" indent="-308668" defTabSz="410749">
              <a:spcBef>
                <a:spcPts val="2950"/>
              </a:spcBef>
              <a:buSzPct val="75000"/>
              <a:buChar char="•"/>
              <a:defRPr sz="2500">
                <a:latin typeface="+mn-lt"/>
                <a:ea typeface="+mn-ea"/>
                <a:cs typeface="+mn-cs"/>
                <a:sym typeface="Helvetica Light"/>
              </a:defRPr>
            </a:lvl4pPr>
            <a:lvl5pPr marL="1197633" indent="-308668" defTabSz="410749">
              <a:spcBef>
                <a:spcPts val="2950"/>
              </a:spcBef>
              <a:buSzPct val="75000"/>
              <a:buChar char="•"/>
              <a:defRPr sz="25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xfrm>
            <a:off x="5967907" y="6505277"/>
            <a:ext cx="247257" cy="255588"/>
          </a:xfrm>
          <a:prstGeom prst="rect">
            <a:avLst/>
          </a:prstGeom>
        </p:spPr>
        <p:txBody>
          <a:bodyPr lIns="71437" tIns="71437" rIns="71437" bIns="71437"/>
          <a:lstStyle>
            <a:lvl1pPr algn="ctr" defTabSz="410749">
              <a:defRPr sz="1200">
                <a:latin typeface="+mn-lt"/>
                <a:ea typeface="+mn-ea"/>
                <a:cs typeface="+mn-cs"/>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44429868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6D2F-CA88-4490-85C9-3291810974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DF015C-65B8-45F2-B7DA-9D7A524157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2B42B3-8BF8-4370-A138-47EDCD2D5CA2}"/>
              </a:ext>
            </a:extLst>
          </p:cNvPr>
          <p:cNvSpPr>
            <a:spLocks noGrp="1"/>
          </p:cNvSpPr>
          <p:nvPr>
            <p:ph type="dt" sz="half" idx="10"/>
          </p:nvPr>
        </p:nvSpPr>
        <p:spPr/>
        <p:txBody>
          <a:bodyPr/>
          <a:lstStyle/>
          <a:p>
            <a:fld id="{7FD6FCA6-801A-4CCF-BBB6-6AA07757D5DA}" type="datetimeFigureOut">
              <a:rPr lang="en-US" smtClean="0"/>
              <a:t>11/26/2018</a:t>
            </a:fld>
            <a:endParaRPr lang="en-US"/>
          </a:p>
        </p:txBody>
      </p:sp>
      <p:sp>
        <p:nvSpPr>
          <p:cNvPr id="5" name="Footer Placeholder 4">
            <a:extLst>
              <a:ext uri="{FF2B5EF4-FFF2-40B4-BE49-F238E27FC236}">
                <a16:creationId xmlns:a16="http://schemas.microsoft.com/office/drawing/2014/main" id="{C4F5E081-2CFB-4871-99DE-C73683F1C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8E8B9-28E4-447E-BF4F-4C2F619ABDB0}"/>
              </a:ext>
            </a:extLst>
          </p:cNvPr>
          <p:cNvSpPr>
            <a:spLocks noGrp="1"/>
          </p:cNvSpPr>
          <p:nvPr>
            <p:ph type="sldNum" sz="quarter" idx="12"/>
          </p:nvPr>
        </p:nvSpPr>
        <p:spPr/>
        <p:txBody>
          <a:bodyPr/>
          <a:lstStyle/>
          <a:p>
            <a:fld id="{196E3DBF-D2AF-4264-B625-9A654EFBDE75}" type="slidenum">
              <a:rPr lang="en-US" smtClean="0"/>
              <a:t>‹#›</a:t>
            </a:fld>
            <a:endParaRPr lang="en-US"/>
          </a:p>
        </p:txBody>
      </p:sp>
    </p:spTree>
    <p:extLst>
      <p:ext uri="{BB962C8B-B14F-4D97-AF65-F5344CB8AC3E}">
        <p14:creationId xmlns:p14="http://schemas.microsoft.com/office/powerpoint/2010/main" val="173373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6A41-959A-4DF7-B707-62FE1AA653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12D499-F1F2-46C1-9A09-967AC9582E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FA176EF-82B2-49DB-9960-D25F8AF5734B}"/>
              </a:ext>
            </a:extLst>
          </p:cNvPr>
          <p:cNvSpPr>
            <a:spLocks noGrp="1"/>
          </p:cNvSpPr>
          <p:nvPr>
            <p:ph type="dt" sz="half" idx="10"/>
          </p:nvPr>
        </p:nvSpPr>
        <p:spPr/>
        <p:txBody>
          <a:bodyPr/>
          <a:lstStyle/>
          <a:p>
            <a:fld id="{7FD6FCA6-801A-4CCF-BBB6-6AA07757D5DA}" type="datetimeFigureOut">
              <a:rPr lang="en-US" smtClean="0"/>
              <a:t>11/26/2018</a:t>
            </a:fld>
            <a:endParaRPr lang="en-US"/>
          </a:p>
        </p:txBody>
      </p:sp>
      <p:sp>
        <p:nvSpPr>
          <p:cNvPr id="5" name="Footer Placeholder 4">
            <a:extLst>
              <a:ext uri="{FF2B5EF4-FFF2-40B4-BE49-F238E27FC236}">
                <a16:creationId xmlns:a16="http://schemas.microsoft.com/office/drawing/2014/main" id="{34007B6D-BFDF-495D-8D51-16B9E707A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2B051-5172-437C-8673-30D91A1C58C1}"/>
              </a:ext>
            </a:extLst>
          </p:cNvPr>
          <p:cNvSpPr>
            <a:spLocks noGrp="1"/>
          </p:cNvSpPr>
          <p:nvPr>
            <p:ph type="sldNum" sz="quarter" idx="12"/>
          </p:nvPr>
        </p:nvSpPr>
        <p:spPr/>
        <p:txBody>
          <a:bodyPr/>
          <a:lstStyle/>
          <a:p>
            <a:fld id="{196E3DBF-D2AF-4264-B625-9A654EFBDE75}" type="slidenum">
              <a:rPr lang="en-US" smtClean="0"/>
              <a:t>‹#›</a:t>
            </a:fld>
            <a:endParaRPr lang="en-US"/>
          </a:p>
        </p:txBody>
      </p:sp>
    </p:spTree>
    <p:extLst>
      <p:ext uri="{BB962C8B-B14F-4D97-AF65-F5344CB8AC3E}">
        <p14:creationId xmlns:p14="http://schemas.microsoft.com/office/powerpoint/2010/main" val="379387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7943-8C4A-4888-9070-3641A1D51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D46966-B518-4EE0-B708-65CC4585FEB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AA14CB-9D3E-4930-B5B1-480234AC43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5A29F9-446B-4BA6-8F52-70E0DA8954B4}"/>
              </a:ext>
            </a:extLst>
          </p:cNvPr>
          <p:cNvSpPr>
            <a:spLocks noGrp="1"/>
          </p:cNvSpPr>
          <p:nvPr>
            <p:ph type="dt" sz="half" idx="10"/>
          </p:nvPr>
        </p:nvSpPr>
        <p:spPr/>
        <p:txBody>
          <a:bodyPr/>
          <a:lstStyle/>
          <a:p>
            <a:fld id="{7FD6FCA6-801A-4CCF-BBB6-6AA07757D5DA}" type="datetimeFigureOut">
              <a:rPr lang="en-US" smtClean="0"/>
              <a:t>11/26/2018</a:t>
            </a:fld>
            <a:endParaRPr lang="en-US"/>
          </a:p>
        </p:txBody>
      </p:sp>
      <p:sp>
        <p:nvSpPr>
          <p:cNvPr id="6" name="Footer Placeholder 5">
            <a:extLst>
              <a:ext uri="{FF2B5EF4-FFF2-40B4-BE49-F238E27FC236}">
                <a16:creationId xmlns:a16="http://schemas.microsoft.com/office/drawing/2014/main" id="{13CA9704-79C9-4D0C-948D-52CCB6259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A7DF76-AD8C-4A3F-B636-2A67CB4C152F}"/>
              </a:ext>
            </a:extLst>
          </p:cNvPr>
          <p:cNvSpPr>
            <a:spLocks noGrp="1"/>
          </p:cNvSpPr>
          <p:nvPr>
            <p:ph type="sldNum" sz="quarter" idx="12"/>
          </p:nvPr>
        </p:nvSpPr>
        <p:spPr/>
        <p:txBody>
          <a:bodyPr/>
          <a:lstStyle/>
          <a:p>
            <a:fld id="{196E3DBF-D2AF-4264-B625-9A654EFBDE75}" type="slidenum">
              <a:rPr lang="en-US" smtClean="0"/>
              <a:t>‹#›</a:t>
            </a:fld>
            <a:endParaRPr lang="en-US"/>
          </a:p>
        </p:txBody>
      </p:sp>
    </p:spTree>
    <p:extLst>
      <p:ext uri="{BB962C8B-B14F-4D97-AF65-F5344CB8AC3E}">
        <p14:creationId xmlns:p14="http://schemas.microsoft.com/office/powerpoint/2010/main" val="3410006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91D97-A725-4120-9138-D5E52CB39C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A1F067-D953-40CA-87E0-426C90E358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75D632-C300-40F0-88DF-4DC764202B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768A3C-4BEE-4270-B100-ECA971E13B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7F30CFC-7228-4DF3-BB29-75554F9B41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CD173-5976-40EA-8A7D-CF3237FA7A7D}"/>
              </a:ext>
            </a:extLst>
          </p:cNvPr>
          <p:cNvSpPr>
            <a:spLocks noGrp="1"/>
          </p:cNvSpPr>
          <p:nvPr>
            <p:ph type="dt" sz="half" idx="10"/>
          </p:nvPr>
        </p:nvSpPr>
        <p:spPr/>
        <p:txBody>
          <a:bodyPr/>
          <a:lstStyle/>
          <a:p>
            <a:fld id="{7FD6FCA6-801A-4CCF-BBB6-6AA07757D5DA}" type="datetimeFigureOut">
              <a:rPr lang="en-US" smtClean="0"/>
              <a:t>11/26/2018</a:t>
            </a:fld>
            <a:endParaRPr lang="en-US"/>
          </a:p>
        </p:txBody>
      </p:sp>
      <p:sp>
        <p:nvSpPr>
          <p:cNvPr id="8" name="Footer Placeholder 7">
            <a:extLst>
              <a:ext uri="{FF2B5EF4-FFF2-40B4-BE49-F238E27FC236}">
                <a16:creationId xmlns:a16="http://schemas.microsoft.com/office/drawing/2014/main" id="{FF55099F-8A34-43A0-A357-164C81C4EF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5DB343-1174-4861-9ECA-8FF2B9104231}"/>
              </a:ext>
            </a:extLst>
          </p:cNvPr>
          <p:cNvSpPr>
            <a:spLocks noGrp="1"/>
          </p:cNvSpPr>
          <p:nvPr>
            <p:ph type="sldNum" sz="quarter" idx="12"/>
          </p:nvPr>
        </p:nvSpPr>
        <p:spPr/>
        <p:txBody>
          <a:bodyPr/>
          <a:lstStyle/>
          <a:p>
            <a:fld id="{196E3DBF-D2AF-4264-B625-9A654EFBDE75}" type="slidenum">
              <a:rPr lang="en-US" smtClean="0"/>
              <a:t>‹#›</a:t>
            </a:fld>
            <a:endParaRPr lang="en-US"/>
          </a:p>
        </p:txBody>
      </p:sp>
    </p:spTree>
    <p:extLst>
      <p:ext uri="{BB962C8B-B14F-4D97-AF65-F5344CB8AC3E}">
        <p14:creationId xmlns:p14="http://schemas.microsoft.com/office/powerpoint/2010/main" val="404430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1090-FEC6-4C1F-B093-132160FADD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C09F5E-AB81-4228-BDB1-29A36393C12D}"/>
              </a:ext>
            </a:extLst>
          </p:cNvPr>
          <p:cNvSpPr>
            <a:spLocks noGrp="1"/>
          </p:cNvSpPr>
          <p:nvPr>
            <p:ph type="dt" sz="half" idx="10"/>
          </p:nvPr>
        </p:nvSpPr>
        <p:spPr/>
        <p:txBody>
          <a:bodyPr/>
          <a:lstStyle/>
          <a:p>
            <a:fld id="{7FD6FCA6-801A-4CCF-BBB6-6AA07757D5DA}" type="datetimeFigureOut">
              <a:rPr lang="en-US" smtClean="0"/>
              <a:t>11/26/2018</a:t>
            </a:fld>
            <a:endParaRPr lang="en-US"/>
          </a:p>
        </p:txBody>
      </p:sp>
      <p:sp>
        <p:nvSpPr>
          <p:cNvPr id="4" name="Footer Placeholder 3">
            <a:extLst>
              <a:ext uri="{FF2B5EF4-FFF2-40B4-BE49-F238E27FC236}">
                <a16:creationId xmlns:a16="http://schemas.microsoft.com/office/drawing/2014/main" id="{DA875F70-0799-47A1-9545-769FF979C1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703891-D970-4864-82C6-FFB7F3E3EFB7}"/>
              </a:ext>
            </a:extLst>
          </p:cNvPr>
          <p:cNvSpPr>
            <a:spLocks noGrp="1"/>
          </p:cNvSpPr>
          <p:nvPr>
            <p:ph type="sldNum" sz="quarter" idx="12"/>
          </p:nvPr>
        </p:nvSpPr>
        <p:spPr/>
        <p:txBody>
          <a:bodyPr/>
          <a:lstStyle/>
          <a:p>
            <a:fld id="{196E3DBF-D2AF-4264-B625-9A654EFBDE75}" type="slidenum">
              <a:rPr lang="en-US" smtClean="0"/>
              <a:t>‹#›</a:t>
            </a:fld>
            <a:endParaRPr lang="en-US"/>
          </a:p>
        </p:txBody>
      </p:sp>
    </p:spTree>
    <p:extLst>
      <p:ext uri="{BB962C8B-B14F-4D97-AF65-F5344CB8AC3E}">
        <p14:creationId xmlns:p14="http://schemas.microsoft.com/office/powerpoint/2010/main" val="134805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30724D-3ABA-4A24-8251-F4808D9C87EE}"/>
              </a:ext>
            </a:extLst>
          </p:cNvPr>
          <p:cNvSpPr>
            <a:spLocks noGrp="1"/>
          </p:cNvSpPr>
          <p:nvPr>
            <p:ph type="dt" sz="half" idx="10"/>
          </p:nvPr>
        </p:nvSpPr>
        <p:spPr/>
        <p:txBody>
          <a:bodyPr/>
          <a:lstStyle/>
          <a:p>
            <a:fld id="{7FD6FCA6-801A-4CCF-BBB6-6AA07757D5DA}" type="datetimeFigureOut">
              <a:rPr lang="en-US" smtClean="0"/>
              <a:t>11/26/2018</a:t>
            </a:fld>
            <a:endParaRPr lang="en-US"/>
          </a:p>
        </p:txBody>
      </p:sp>
      <p:sp>
        <p:nvSpPr>
          <p:cNvPr id="3" name="Footer Placeholder 2">
            <a:extLst>
              <a:ext uri="{FF2B5EF4-FFF2-40B4-BE49-F238E27FC236}">
                <a16:creationId xmlns:a16="http://schemas.microsoft.com/office/drawing/2014/main" id="{7F125A65-0EEB-42AA-A937-C37D4DB4EF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809A1B-7645-41E0-AA58-D71ADD75C651}"/>
              </a:ext>
            </a:extLst>
          </p:cNvPr>
          <p:cNvSpPr>
            <a:spLocks noGrp="1"/>
          </p:cNvSpPr>
          <p:nvPr>
            <p:ph type="sldNum" sz="quarter" idx="12"/>
          </p:nvPr>
        </p:nvSpPr>
        <p:spPr/>
        <p:txBody>
          <a:bodyPr/>
          <a:lstStyle/>
          <a:p>
            <a:fld id="{196E3DBF-D2AF-4264-B625-9A654EFBDE75}" type="slidenum">
              <a:rPr lang="en-US" smtClean="0"/>
              <a:t>‹#›</a:t>
            </a:fld>
            <a:endParaRPr lang="en-US"/>
          </a:p>
        </p:txBody>
      </p:sp>
    </p:spTree>
    <p:extLst>
      <p:ext uri="{BB962C8B-B14F-4D97-AF65-F5344CB8AC3E}">
        <p14:creationId xmlns:p14="http://schemas.microsoft.com/office/powerpoint/2010/main" val="2641001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9B9F-2883-4B65-ABF8-A77C39E5DB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DBA112-C45E-4A59-9718-6491F1EC5F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39BF8A-9036-493F-BF32-274BD0132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CB1AE1-9F85-4C7C-9791-31981BF62554}"/>
              </a:ext>
            </a:extLst>
          </p:cNvPr>
          <p:cNvSpPr>
            <a:spLocks noGrp="1"/>
          </p:cNvSpPr>
          <p:nvPr>
            <p:ph type="dt" sz="half" idx="10"/>
          </p:nvPr>
        </p:nvSpPr>
        <p:spPr/>
        <p:txBody>
          <a:bodyPr/>
          <a:lstStyle/>
          <a:p>
            <a:fld id="{7FD6FCA6-801A-4CCF-BBB6-6AA07757D5DA}" type="datetimeFigureOut">
              <a:rPr lang="en-US" smtClean="0"/>
              <a:t>11/26/2018</a:t>
            </a:fld>
            <a:endParaRPr lang="en-US"/>
          </a:p>
        </p:txBody>
      </p:sp>
      <p:sp>
        <p:nvSpPr>
          <p:cNvPr id="6" name="Footer Placeholder 5">
            <a:extLst>
              <a:ext uri="{FF2B5EF4-FFF2-40B4-BE49-F238E27FC236}">
                <a16:creationId xmlns:a16="http://schemas.microsoft.com/office/drawing/2014/main" id="{4358308E-E9BC-4CB5-8E64-6F7FFBF29A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1E7B86-48AB-42E5-91B9-FCDF7E623259}"/>
              </a:ext>
            </a:extLst>
          </p:cNvPr>
          <p:cNvSpPr>
            <a:spLocks noGrp="1"/>
          </p:cNvSpPr>
          <p:nvPr>
            <p:ph type="sldNum" sz="quarter" idx="12"/>
          </p:nvPr>
        </p:nvSpPr>
        <p:spPr/>
        <p:txBody>
          <a:bodyPr/>
          <a:lstStyle/>
          <a:p>
            <a:fld id="{196E3DBF-D2AF-4264-B625-9A654EFBDE75}" type="slidenum">
              <a:rPr lang="en-US" smtClean="0"/>
              <a:t>‹#›</a:t>
            </a:fld>
            <a:endParaRPr lang="en-US"/>
          </a:p>
        </p:txBody>
      </p:sp>
    </p:spTree>
    <p:extLst>
      <p:ext uri="{BB962C8B-B14F-4D97-AF65-F5344CB8AC3E}">
        <p14:creationId xmlns:p14="http://schemas.microsoft.com/office/powerpoint/2010/main" val="233280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9040-1682-499D-9255-39AC000C6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386DA6-5648-4C2E-9888-873390D485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2A6294-429D-4D6E-A730-DE24B1202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AD897A-134C-44BD-ABBF-9291FEA87688}"/>
              </a:ext>
            </a:extLst>
          </p:cNvPr>
          <p:cNvSpPr>
            <a:spLocks noGrp="1"/>
          </p:cNvSpPr>
          <p:nvPr>
            <p:ph type="dt" sz="half" idx="10"/>
          </p:nvPr>
        </p:nvSpPr>
        <p:spPr/>
        <p:txBody>
          <a:bodyPr/>
          <a:lstStyle/>
          <a:p>
            <a:fld id="{7FD6FCA6-801A-4CCF-BBB6-6AA07757D5DA}" type="datetimeFigureOut">
              <a:rPr lang="en-US" smtClean="0"/>
              <a:t>11/26/2018</a:t>
            </a:fld>
            <a:endParaRPr lang="en-US"/>
          </a:p>
        </p:txBody>
      </p:sp>
      <p:sp>
        <p:nvSpPr>
          <p:cNvPr id="6" name="Footer Placeholder 5">
            <a:extLst>
              <a:ext uri="{FF2B5EF4-FFF2-40B4-BE49-F238E27FC236}">
                <a16:creationId xmlns:a16="http://schemas.microsoft.com/office/drawing/2014/main" id="{ABC0BD51-CE12-4B80-B73B-8CF8E25F7A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2B0F91-79BA-49FE-824F-79F72C2580DB}"/>
              </a:ext>
            </a:extLst>
          </p:cNvPr>
          <p:cNvSpPr>
            <a:spLocks noGrp="1"/>
          </p:cNvSpPr>
          <p:nvPr>
            <p:ph type="sldNum" sz="quarter" idx="12"/>
          </p:nvPr>
        </p:nvSpPr>
        <p:spPr/>
        <p:txBody>
          <a:bodyPr/>
          <a:lstStyle/>
          <a:p>
            <a:fld id="{196E3DBF-D2AF-4264-B625-9A654EFBDE75}" type="slidenum">
              <a:rPr lang="en-US" smtClean="0"/>
              <a:t>‹#›</a:t>
            </a:fld>
            <a:endParaRPr lang="en-US"/>
          </a:p>
        </p:txBody>
      </p:sp>
    </p:spTree>
    <p:extLst>
      <p:ext uri="{BB962C8B-B14F-4D97-AF65-F5344CB8AC3E}">
        <p14:creationId xmlns:p14="http://schemas.microsoft.com/office/powerpoint/2010/main" val="2122861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A37A9D-8227-4861-B0DD-B65B0641E3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639AA7-E403-4316-B0A5-FDC3E7FC61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F44CEB-9093-44CE-86BC-6ABC6BECFF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6FCA6-801A-4CCF-BBB6-6AA07757D5DA}" type="datetimeFigureOut">
              <a:rPr lang="en-US" smtClean="0"/>
              <a:t>11/26/2018</a:t>
            </a:fld>
            <a:endParaRPr lang="en-US"/>
          </a:p>
        </p:txBody>
      </p:sp>
      <p:sp>
        <p:nvSpPr>
          <p:cNvPr id="5" name="Footer Placeholder 4">
            <a:extLst>
              <a:ext uri="{FF2B5EF4-FFF2-40B4-BE49-F238E27FC236}">
                <a16:creationId xmlns:a16="http://schemas.microsoft.com/office/drawing/2014/main" id="{C3FE9684-D455-4526-976D-9AC1A29166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F95E27-711D-45E6-B8AC-A1C50ED80E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E3DBF-D2AF-4264-B625-9A654EFBDE75}" type="slidenum">
              <a:rPr lang="en-US" smtClean="0"/>
              <a:t>‹#›</a:t>
            </a:fld>
            <a:endParaRPr lang="en-US"/>
          </a:p>
        </p:txBody>
      </p:sp>
    </p:spTree>
    <p:extLst>
      <p:ext uri="{BB962C8B-B14F-4D97-AF65-F5344CB8AC3E}">
        <p14:creationId xmlns:p14="http://schemas.microsoft.com/office/powerpoint/2010/main" val="3378992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ffinelayer/pix2pix-tensorflow" TargetMode="External"/><Relationship Id="rId7" Type="http://schemas.openxmlformats.org/officeDocument/2006/relationships/hyperlink" Target="http://people.csail.mit.edu/junyanz/" TargetMode="External"/><Relationship Id="rId2" Type="http://schemas.openxmlformats.org/officeDocument/2006/relationships/hyperlink" Target="https://github.com/junyanz/pytorch-CycleGAN-and-pix2pix" TargetMode="External"/><Relationship Id="rId1" Type="http://schemas.openxmlformats.org/officeDocument/2006/relationships/slideLayout" Target="../slideLayouts/slideLayout2.xml"/><Relationship Id="rId6" Type="http://schemas.openxmlformats.org/officeDocument/2006/relationships/hyperlink" Target="https://github.com/NVIDIA/pix2pixHD" TargetMode="External"/><Relationship Id="rId5" Type="http://schemas.openxmlformats.org/officeDocument/2006/relationships/hyperlink" Target="https://medium.com/@jonathan_hui/gan-some-cool-applications-of-gans-4c9ecca35900" TargetMode="External"/><Relationship Id="rId4" Type="http://schemas.openxmlformats.org/officeDocument/2006/relationships/hyperlink" Target="https://github.com/tensorlayer/srga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40.png"/><Relationship Id="rId3" Type="http://schemas.openxmlformats.org/officeDocument/2006/relationships/image" Target="../media/image9.jpg"/><Relationship Id="rId7" Type="http://schemas.openxmlformats.org/officeDocument/2006/relationships/image" Target="../media/image1130.png"/><Relationship Id="rId12"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 Id="rId11" Type="http://schemas.openxmlformats.org/officeDocument/2006/relationships/image" Target="../media/image13.png"/><Relationship Id="rId5" Type="http://schemas.openxmlformats.org/officeDocument/2006/relationships/image" Target="../media/image11.png"/><Relationship Id="rId10" Type="http://schemas.openxmlformats.org/officeDocument/2006/relationships/image" Target="../media/image1200.png"/><Relationship Id="rId4" Type="http://schemas.openxmlformats.org/officeDocument/2006/relationships/image" Target="../media/image10.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jpeg"/><Relationship Id="rId3" Type="http://schemas.openxmlformats.org/officeDocument/2006/relationships/image" Target="../media/image17.png"/><Relationship Id="rId21" Type="http://schemas.openxmlformats.org/officeDocument/2006/relationships/image" Target="../media/image35.jpeg"/><Relationship Id="rId7" Type="http://schemas.openxmlformats.org/officeDocument/2006/relationships/image" Target="../media/image21.png"/><Relationship Id="rId12" Type="http://schemas.openxmlformats.org/officeDocument/2006/relationships/image" Target="../media/image26.jpg"/><Relationship Id="rId17" Type="http://schemas.openxmlformats.org/officeDocument/2006/relationships/image" Target="../media/image31.jpeg"/><Relationship Id="rId2" Type="http://schemas.openxmlformats.org/officeDocument/2006/relationships/notesSlide" Target="../notesSlides/notesSlide7.xml"/><Relationship Id="rId16" Type="http://schemas.openxmlformats.org/officeDocument/2006/relationships/image" Target="../media/image30.jpeg"/><Relationship Id="rId20"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20.jpg"/><Relationship Id="rId11" Type="http://schemas.openxmlformats.org/officeDocument/2006/relationships/image" Target="../media/image25.jpg"/><Relationship Id="rId5" Type="http://schemas.openxmlformats.org/officeDocument/2006/relationships/image" Target="../media/image19.jpg"/><Relationship Id="rId15" Type="http://schemas.openxmlformats.org/officeDocument/2006/relationships/image" Target="../media/image29.png"/><Relationship Id="rId23" Type="http://schemas.openxmlformats.org/officeDocument/2006/relationships/image" Target="../media/image37.png"/><Relationship Id="rId10" Type="http://schemas.openxmlformats.org/officeDocument/2006/relationships/image" Target="../media/image24.jpg"/><Relationship Id="rId19" Type="http://schemas.openxmlformats.org/officeDocument/2006/relationships/image" Target="../media/image33.jpeg"/><Relationship Id="rId4" Type="http://schemas.openxmlformats.org/officeDocument/2006/relationships/image" Target="../media/image18.jp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18" Type="http://schemas.openxmlformats.org/officeDocument/2006/relationships/image" Target="../media/image53.png"/><Relationship Id="rId26" Type="http://schemas.openxmlformats.org/officeDocument/2006/relationships/image" Target="../media/image61.png"/><Relationship Id="rId3" Type="http://schemas.openxmlformats.org/officeDocument/2006/relationships/image" Target="../media/image38.jpeg"/><Relationship Id="rId21" Type="http://schemas.openxmlformats.org/officeDocument/2006/relationships/image" Target="../media/image56.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5" Type="http://schemas.openxmlformats.org/officeDocument/2006/relationships/image" Target="../media/image60.png"/><Relationship Id="rId2" Type="http://schemas.openxmlformats.org/officeDocument/2006/relationships/notesSlide" Target="../notesSlides/notesSlide8.xml"/><Relationship Id="rId16" Type="http://schemas.openxmlformats.org/officeDocument/2006/relationships/image" Target="../media/image51.png"/><Relationship Id="rId20" Type="http://schemas.openxmlformats.org/officeDocument/2006/relationships/image" Target="../media/image55.png"/><Relationship Id="rId1" Type="http://schemas.openxmlformats.org/officeDocument/2006/relationships/slideLayout" Target="../slideLayouts/slideLayout12.xml"/><Relationship Id="rId6" Type="http://schemas.openxmlformats.org/officeDocument/2006/relationships/image" Target="../media/image41.jpeg"/><Relationship Id="rId11" Type="http://schemas.openxmlformats.org/officeDocument/2006/relationships/image" Target="../media/image46.png"/><Relationship Id="rId24" Type="http://schemas.openxmlformats.org/officeDocument/2006/relationships/image" Target="../media/image59.png"/><Relationship Id="rId5" Type="http://schemas.openxmlformats.org/officeDocument/2006/relationships/image" Target="../media/image40.jpeg"/><Relationship Id="rId15" Type="http://schemas.openxmlformats.org/officeDocument/2006/relationships/image" Target="../media/image50.png"/><Relationship Id="rId23" Type="http://schemas.openxmlformats.org/officeDocument/2006/relationships/image" Target="../media/image58.png"/><Relationship Id="rId10" Type="http://schemas.openxmlformats.org/officeDocument/2006/relationships/image" Target="../media/image45.png"/><Relationship Id="rId19" Type="http://schemas.openxmlformats.org/officeDocument/2006/relationships/image" Target="../media/image54.png"/><Relationship Id="rId4" Type="http://schemas.openxmlformats.org/officeDocument/2006/relationships/image" Target="../media/image39.jpe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57.png"/><Relationship Id="rId27" Type="http://schemas.openxmlformats.org/officeDocument/2006/relationships/image" Target="../media/image62.png"/></Relationships>
</file>

<file path=ppt/slides/_rels/slide17.xml.rels><?xml version="1.0" encoding="UTF-8" standalone="yes"?>
<Relationships xmlns="http://schemas.openxmlformats.org/package/2006/relationships"><Relationship Id="rId2" Type="http://schemas.openxmlformats.org/officeDocument/2006/relationships/hyperlink" Target="http://www.plane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blog.qure.ai/notes/semantic-segmentation-deep-learning-review#deeplab" TargetMode="External"/><Relationship Id="rId3" Type="http://schemas.openxmlformats.org/officeDocument/2006/relationships/hyperlink" Target="https://github.com/shelhamer/fcn.berkeleyvision.org" TargetMode="External"/><Relationship Id="rId7" Type="http://schemas.openxmlformats.org/officeDocument/2006/relationships/hyperlink" Target="https://github.com/speedinghzl/Pytorch-Deeplab" TargetMode="External"/><Relationship Id="rId2" Type="http://schemas.openxmlformats.org/officeDocument/2006/relationships/hyperlink" Target="https://github.com/wkentaro/pytorch-fcn" TargetMode="External"/><Relationship Id="rId1" Type="http://schemas.openxmlformats.org/officeDocument/2006/relationships/slideLayout" Target="../slideLayouts/slideLayout2.xml"/><Relationship Id="rId6" Type="http://schemas.openxmlformats.org/officeDocument/2006/relationships/hyperlink" Target="https://github.com/tensorflow/models/tree/master/research/deeplab" TargetMode="External"/><Relationship Id="rId5" Type="http://schemas.openxmlformats.org/officeDocument/2006/relationships/hyperlink" Target="https://github.com/jfemiani/facade-segmentation" TargetMode="External"/><Relationship Id="rId4" Type="http://schemas.openxmlformats.org/officeDocument/2006/relationships/hyperlink" Target="https://github.com/meetshah1995/pytorch-semse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0F56-7091-4DA2-8E4E-F670583901BB}"/>
              </a:ext>
            </a:extLst>
          </p:cNvPr>
          <p:cNvSpPr>
            <a:spLocks noGrp="1"/>
          </p:cNvSpPr>
          <p:nvPr>
            <p:ph type="title"/>
          </p:nvPr>
        </p:nvSpPr>
        <p:spPr/>
        <p:txBody>
          <a:bodyPr/>
          <a:lstStyle/>
          <a:p>
            <a:r>
              <a:rPr lang="en-US" dirty="0"/>
              <a:t>Façade parsing</a:t>
            </a:r>
          </a:p>
        </p:txBody>
      </p:sp>
      <p:sp>
        <p:nvSpPr>
          <p:cNvPr id="3" name="Content Placeholder 2">
            <a:extLst>
              <a:ext uri="{FF2B5EF4-FFF2-40B4-BE49-F238E27FC236}">
                <a16:creationId xmlns:a16="http://schemas.microsoft.com/office/drawing/2014/main" id="{A4001297-13E0-4F0F-A84D-AEE5D29A3A2A}"/>
              </a:ext>
            </a:extLst>
          </p:cNvPr>
          <p:cNvSpPr>
            <a:spLocks noGrp="1"/>
          </p:cNvSpPr>
          <p:nvPr>
            <p:ph idx="1"/>
          </p:nvPr>
        </p:nvSpPr>
        <p:spPr/>
        <p:txBody>
          <a:bodyPr/>
          <a:lstStyle/>
          <a:p>
            <a:r>
              <a:rPr lang="en-US" dirty="0"/>
              <a:t>Semantic facade segmentation</a:t>
            </a:r>
          </a:p>
          <a:p>
            <a:r>
              <a:rPr lang="en-US" dirty="0"/>
              <a:t>Image-to-image translation</a:t>
            </a:r>
          </a:p>
          <a:p>
            <a:endParaRPr lang="en-US" dirty="0"/>
          </a:p>
        </p:txBody>
      </p:sp>
      <p:pic>
        <p:nvPicPr>
          <p:cNvPr id="5" name="Picture 4">
            <a:extLst>
              <a:ext uri="{FF2B5EF4-FFF2-40B4-BE49-F238E27FC236}">
                <a16:creationId xmlns:a16="http://schemas.microsoft.com/office/drawing/2014/main" id="{653D5BED-B078-496B-8375-9D5C7B2A6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3716" y="2529476"/>
            <a:ext cx="4039164" cy="2943636"/>
          </a:xfrm>
          <a:prstGeom prst="rect">
            <a:avLst/>
          </a:prstGeom>
        </p:spPr>
      </p:pic>
    </p:spTree>
    <p:extLst>
      <p:ext uri="{BB962C8B-B14F-4D97-AF65-F5344CB8AC3E}">
        <p14:creationId xmlns:p14="http://schemas.microsoft.com/office/powerpoint/2010/main" val="348639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0F56-7091-4DA2-8E4E-F670583901BB}"/>
              </a:ext>
            </a:extLst>
          </p:cNvPr>
          <p:cNvSpPr>
            <a:spLocks noGrp="1"/>
          </p:cNvSpPr>
          <p:nvPr>
            <p:ph type="title"/>
          </p:nvPr>
        </p:nvSpPr>
        <p:spPr/>
        <p:txBody>
          <a:bodyPr/>
          <a:lstStyle/>
          <a:p>
            <a:r>
              <a:rPr lang="en-US" dirty="0"/>
              <a:t>Image-to-image translation</a:t>
            </a:r>
          </a:p>
        </p:txBody>
      </p:sp>
      <p:sp>
        <p:nvSpPr>
          <p:cNvPr id="3" name="Content Placeholder 2">
            <a:extLst>
              <a:ext uri="{FF2B5EF4-FFF2-40B4-BE49-F238E27FC236}">
                <a16:creationId xmlns:a16="http://schemas.microsoft.com/office/drawing/2014/main" id="{A4001297-13E0-4F0F-A84D-AEE5D29A3A2A}"/>
              </a:ext>
            </a:extLst>
          </p:cNvPr>
          <p:cNvSpPr>
            <a:spLocks noGrp="1"/>
          </p:cNvSpPr>
          <p:nvPr>
            <p:ph idx="1"/>
          </p:nvPr>
        </p:nvSpPr>
        <p:spPr/>
        <p:txBody>
          <a:bodyPr/>
          <a:lstStyle/>
          <a:p>
            <a:pPr lvl="0"/>
            <a:r>
              <a:rPr lang="en-US" dirty="0"/>
              <a:t>Image-to-Image Translation with Conditional Adversarial Networks (Pix2Pix) [CVPR 2017]</a:t>
            </a:r>
          </a:p>
          <a:p>
            <a:pPr lvl="0"/>
            <a:r>
              <a:rPr lang="en-US" dirty="0"/>
              <a:t>Unpaired image-to-image translation using cycle-consistent adversarial networks [ICCV 2017]</a:t>
            </a:r>
          </a:p>
          <a:p>
            <a:pPr lvl="0"/>
            <a:r>
              <a:rPr lang="en-US" dirty="0"/>
              <a:t>Photo-Realistic Single Image Super-Resolution Using a Generative Adversarial Network  [CVPR 2017]</a:t>
            </a:r>
          </a:p>
          <a:p>
            <a:pPr lvl="0"/>
            <a:r>
              <a:rPr lang="en-US" dirty="0"/>
              <a:t>High-resolution image synthesis and semantic manipulation with conditional GANs (Pix2PixHD) [CVPR 2018]</a:t>
            </a:r>
          </a:p>
          <a:p>
            <a:endParaRPr lang="en-US" dirty="0"/>
          </a:p>
        </p:txBody>
      </p:sp>
    </p:spTree>
    <p:extLst>
      <p:ext uri="{BB962C8B-B14F-4D97-AF65-F5344CB8AC3E}">
        <p14:creationId xmlns:p14="http://schemas.microsoft.com/office/powerpoint/2010/main" val="155879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9143-87BA-4F21-8382-515C0BFB8327}"/>
              </a:ext>
            </a:extLst>
          </p:cNvPr>
          <p:cNvSpPr>
            <a:spLocks noGrp="1"/>
          </p:cNvSpPr>
          <p:nvPr>
            <p:ph type="title"/>
          </p:nvPr>
        </p:nvSpPr>
        <p:spPr/>
        <p:txBody>
          <a:bodyPr/>
          <a:lstStyle/>
          <a:p>
            <a:r>
              <a:rPr lang="en-US" dirty="0"/>
              <a:t>Some implementations</a:t>
            </a:r>
          </a:p>
        </p:txBody>
      </p:sp>
      <p:sp>
        <p:nvSpPr>
          <p:cNvPr id="3" name="Content Placeholder 2">
            <a:extLst>
              <a:ext uri="{FF2B5EF4-FFF2-40B4-BE49-F238E27FC236}">
                <a16:creationId xmlns:a16="http://schemas.microsoft.com/office/drawing/2014/main" id="{A7C7E88D-E66E-464C-AB8F-399A1B2CFC1B}"/>
              </a:ext>
            </a:extLst>
          </p:cNvPr>
          <p:cNvSpPr>
            <a:spLocks noGrp="1"/>
          </p:cNvSpPr>
          <p:nvPr>
            <p:ph idx="1"/>
          </p:nvPr>
        </p:nvSpPr>
        <p:spPr/>
        <p:txBody>
          <a:bodyPr/>
          <a:lstStyle/>
          <a:p>
            <a:r>
              <a:rPr lang="en-US" dirty="0">
                <a:hlinkClick r:id="rId2"/>
              </a:rPr>
              <a:t>https://github.com/junyanz/pytorch-CycleGAN-and-pix2pix</a:t>
            </a:r>
            <a:endParaRPr lang="en-US" dirty="0"/>
          </a:p>
          <a:p>
            <a:r>
              <a:rPr lang="en-US" dirty="0">
                <a:hlinkClick r:id="rId3"/>
              </a:rPr>
              <a:t>https://github.com/affinelayer/pix2pix-tensorflow</a:t>
            </a:r>
            <a:endParaRPr lang="en-US" dirty="0"/>
          </a:p>
          <a:p>
            <a:r>
              <a:rPr lang="en-US" dirty="0">
                <a:hlinkClick r:id="rId4"/>
              </a:rPr>
              <a:t>https://github.com/tensorlayer/srgan</a:t>
            </a:r>
            <a:endParaRPr lang="en-US" dirty="0"/>
          </a:p>
          <a:p>
            <a:r>
              <a:rPr lang="en-US" dirty="0">
                <a:hlinkClick r:id="rId5"/>
              </a:rPr>
              <a:t>https://medium.com/@jonathan_hui/gan-some-cool-applications-of-gans-4c9ecca35900</a:t>
            </a:r>
            <a:endParaRPr lang="en-US" dirty="0"/>
          </a:p>
          <a:p>
            <a:r>
              <a:rPr lang="en-US" dirty="0">
                <a:hlinkClick r:id="rId6"/>
              </a:rPr>
              <a:t>https://github.com/NVIDIA/pix2pixHD</a:t>
            </a:r>
            <a:endParaRPr lang="en-US" dirty="0"/>
          </a:p>
          <a:p>
            <a:r>
              <a:rPr lang="en-US" dirty="0">
                <a:hlinkClick r:id="rId7"/>
              </a:rPr>
              <a:t>http://people.csail.mit.edu/junyanz/</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36453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anose="02020603050405020304" pitchFamily="18" charset="0"/>
              </a:rPr>
              <a:t>Generative Adversarial Networks (GANs)</a:t>
            </a:r>
            <a:endParaRPr lang="en-US" dirty="0"/>
          </a:p>
        </p:txBody>
      </p:sp>
      <p:sp>
        <p:nvSpPr>
          <p:cNvPr id="5" name="Rounded Rectangle 4"/>
          <p:cNvSpPr/>
          <p:nvPr/>
        </p:nvSpPr>
        <p:spPr>
          <a:xfrm>
            <a:off x="7984192" y="2611277"/>
            <a:ext cx="3272382" cy="2286000"/>
          </a:xfrm>
          <a:prstGeom prst="roundRect">
            <a:avLst/>
          </a:prstGeom>
          <a:noFill/>
          <a:ln w="571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solidFill>
                  <a:schemeClr val="tx1"/>
                </a:solidFill>
                <a:latin typeface="+mj-lt"/>
                <a:cs typeface="Times New Roman" panose="02020603050405020304" pitchFamily="18" charset="0"/>
              </a:rPr>
              <a:t>Discriminator </a:t>
            </a:r>
          </a:p>
          <a:p>
            <a:pPr algn="ctr"/>
            <a:r>
              <a:rPr lang="en-US" sz="4000" dirty="0">
                <a:solidFill>
                  <a:schemeClr val="tx1"/>
                </a:solidFill>
                <a:latin typeface="+mj-lt"/>
                <a:cs typeface="Times New Roman" panose="02020603050405020304" pitchFamily="18" charset="0"/>
              </a:rPr>
              <a:t>Real vs. Fake</a:t>
            </a:r>
          </a:p>
        </p:txBody>
      </p:sp>
      <mc:AlternateContent xmlns:mc="http://schemas.openxmlformats.org/markup-compatibility/2006">
        <mc:Choice xmlns:a14="http://schemas.microsoft.com/office/drawing/2010/main" Requires="a14">
          <p:sp>
            <p:nvSpPr>
              <p:cNvPr id="6" name="Rounded Rectangle 5"/>
              <p:cNvSpPr/>
              <p:nvPr/>
            </p:nvSpPr>
            <p:spPr>
              <a:xfrm>
                <a:off x="1267482" y="2611277"/>
                <a:ext cx="3088325" cy="2286000"/>
              </a:xfrm>
              <a:prstGeom prst="roundRect">
                <a:avLst/>
              </a:prstGeom>
              <a:noFill/>
              <a:ln w="571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solidFill>
                      <a:schemeClr val="tx1"/>
                    </a:solidFill>
                    <a:latin typeface="+mj-lt"/>
                    <a:cs typeface="Times New Roman" panose="02020603050405020304" pitchFamily="18" charset="0"/>
                  </a:rPr>
                  <a:t>Generator</a:t>
                </a:r>
              </a:p>
              <a:p>
                <a:pPr algn="ctr"/>
                <a14:m>
                  <m:oMathPara xmlns:m="http://schemas.openxmlformats.org/officeDocument/2006/math">
                    <m:oMathParaPr>
                      <m:jc m:val="centerGroup"/>
                    </m:oMathParaPr>
                    <m:oMath xmlns:m="http://schemas.openxmlformats.org/officeDocument/2006/math">
                      <m:r>
                        <a:rPr lang="en-US" sz="4000" i="1">
                          <a:solidFill>
                            <a:schemeClr val="tx1"/>
                          </a:solidFill>
                          <a:latin typeface="Cambria Math" panose="02040503050406030204" pitchFamily="18" charset="0"/>
                          <a:cs typeface="Times New Roman" panose="02020603050405020304" pitchFamily="18" charset="0"/>
                        </a:rPr>
                        <m:t>𝑥</m:t>
                      </m:r>
                      <m:r>
                        <a:rPr lang="en-US" sz="4000" i="1">
                          <a:solidFill>
                            <a:schemeClr val="tx1"/>
                          </a:solidFill>
                          <a:latin typeface="Cambria Math" panose="02040503050406030204" pitchFamily="18" charset="0"/>
                          <a:cs typeface="Times New Roman" panose="02020603050405020304" pitchFamily="18" charset="0"/>
                        </a:rPr>
                        <m:t> ~ </m:t>
                      </m:r>
                      <m:r>
                        <a:rPr lang="en-US" sz="4000" i="1">
                          <a:solidFill>
                            <a:schemeClr val="tx1"/>
                          </a:solidFill>
                          <a:latin typeface="Cambria Math" panose="02040503050406030204" pitchFamily="18" charset="0"/>
                          <a:cs typeface="Times New Roman" panose="02020603050405020304" pitchFamily="18" charset="0"/>
                        </a:rPr>
                        <m:t>𝐺</m:t>
                      </m:r>
                      <m:r>
                        <a:rPr lang="en-US" sz="4000" i="1">
                          <a:solidFill>
                            <a:schemeClr val="tx1"/>
                          </a:solidFill>
                          <a:latin typeface="Cambria Math" panose="02040503050406030204" pitchFamily="18" charset="0"/>
                          <a:cs typeface="Times New Roman" panose="02020603050405020304" pitchFamily="18" charset="0"/>
                        </a:rPr>
                        <m:t>(</m:t>
                      </m:r>
                      <m:r>
                        <a:rPr lang="en-US" sz="4000" i="1">
                          <a:solidFill>
                            <a:schemeClr val="tx1"/>
                          </a:solidFill>
                          <a:latin typeface="Cambria Math" panose="02040503050406030204" pitchFamily="18" charset="0"/>
                          <a:cs typeface="Times New Roman" panose="02020603050405020304" pitchFamily="18" charset="0"/>
                        </a:rPr>
                        <m:t>𝑧</m:t>
                      </m:r>
                      <m:r>
                        <a:rPr lang="en-US" sz="4000" i="1">
                          <a:solidFill>
                            <a:schemeClr val="tx1"/>
                          </a:solidFill>
                          <a:latin typeface="Cambria Math" panose="02040503050406030204" pitchFamily="18" charset="0"/>
                          <a:cs typeface="Times New Roman" panose="02020603050405020304" pitchFamily="18" charset="0"/>
                        </a:rPr>
                        <m:t>)</m:t>
                      </m:r>
                    </m:oMath>
                  </m:oMathPara>
                </a14:m>
                <a:endParaRPr lang="en-US" sz="4000" dirty="0">
                  <a:solidFill>
                    <a:schemeClr val="tx1"/>
                  </a:solidFill>
                  <a:latin typeface="+mj-lt"/>
                  <a:cs typeface="Times New Roman" panose="02020603050405020304" pitchFamily="18" charset="0"/>
                </a:endParaRPr>
              </a:p>
            </p:txBody>
          </p:sp>
        </mc:Choice>
        <mc:Fallback>
          <p:sp>
            <p:nvSpPr>
              <p:cNvPr id="6" name="Rounded Rectangle 5"/>
              <p:cNvSpPr>
                <a:spLocks noRot="1" noChangeAspect="1" noMove="1" noResize="1" noEditPoints="1" noAdjustHandles="1" noChangeArrowheads="1" noChangeShapeType="1" noTextEdit="1"/>
              </p:cNvSpPr>
              <p:nvPr/>
            </p:nvSpPr>
            <p:spPr>
              <a:xfrm>
                <a:off x="1267482" y="2611277"/>
                <a:ext cx="3088325" cy="2286000"/>
              </a:xfrm>
              <a:prstGeom prst="roundRect">
                <a:avLst/>
              </a:prstGeom>
              <a:blipFill>
                <a:blip r:embed="rId3"/>
                <a:stretch>
                  <a:fillRect/>
                </a:stretch>
              </a:blipFill>
              <a:ln w="57150">
                <a:solidFill>
                  <a:schemeClr val="tx1"/>
                </a:solidFill>
              </a:ln>
            </p:spPr>
            <p:txBody>
              <a:bodyPr/>
              <a:lstStyle/>
              <a:p>
                <a:r>
                  <a:rPr lang="en-US">
                    <a:noFill/>
                  </a:rPr>
                  <a:t> </a:t>
                </a:r>
              </a:p>
            </p:txBody>
          </p:sp>
        </mc:Fallback>
      </mc:AlternateContent>
      <p:sp>
        <p:nvSpPr>
          <p:cNvPr id="10" name="Bent Arrow 9"/>
          <p:cNvSpPr/>
          <p:nvPr/>
        </p:nvSpPr>
        <p:spPr>
          <a:xfrm rot="2899464">
            <a:off x="4964997" y="1316908"/>
            <a:ext cx="2410005" cy="2712391"/>
          </a:xfrm>
          <a:prstGeom prst="bentArrow">
            <a:avLst>
              <a:gd name="adj1" fmla="val 14963"/>
              <a:gd name="adj2" fmla="val 15605"/>
              <a:gd name="adj3" fmla="val 25000"/>
              <a:gd name="adj4" fmla="val 75000"/>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1"/>
              </a:solidFill>
              <a:latin typeface="+mj-lt"/>
            </a:endParaRPr>
          </a:p>
        </p:txBody>
      </p:sp>
      <p:sp>
        <p:nvSpPr>
          <p:cNvPr id="12" name="Bent Arrow 11"/>
          <p:cNvSpPr/>
          <p:nvPr/>
        </p:nvSpPr>
        <p:spPr>
          <a:xfrm rot="13699464">
            <a:off x="4964998" y="3331351"/>
            <a:ext cx="2410005" cy="2712391"/>
          </a:xfrm>
          <a:prstGeom prst="bentArrow">
            <a:avLst>
              <a:gd name="adj1" fmla="val 14963"/>
              <a:gd name="adj2" fmla="val 15605"/>
              <a:gd name="adj3" fmla="val 25000"/>
              <a:gd name="adj4" fmla="val 75000"/>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1"/>
              </a:solidFill>
              <a:latin typeface="+mj-lt"/>
            </a:endParaRPr>
          </a:p>
        </p:txBody>
      </p:sp>
      <p:sp>
        <p:nvSpPr>
          <p:cNvPr id="9" name="Shape 1306"/>
          <p:cNvSpPr/>
          <p:nvPr/>
        </p:nvSpPr>
        <p:spPr>
          <a:xfrm>
            <a:off x="8978192" y="6285675"/>
            <a:ext cx="3206199" cy="58958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l">
              <a:lnSpc>
                <a:spcPct val="150000"/>
              </a:lnSpc>
              <a:defRPr sz="2000"/>
            </a:lvl1pPr>
          </a:lstStyle>
          <a:p>
            <a:r>
              <a:rPr sz="2500" dirty="0"/>
              <a:t>[</a:t>
            </a:r>
            <a:r>
              <a:rPr sz="2500" dirty="0" err="1"/>
              <a:t>Goodfellow</a:t>
            </a:r>
            <a:r>
              <a:rPr sz="2500" dirty="0"/>
              <a:t> et al. 2014]</a:t>
            </a:r>
          </a:p>
        </p:txBody>
      </p:sp>
    </p:spTree>
    <p:extLst>
      <p:ext uri="{BB962C8B-B14F-4D97-AF65-F5344CB8AC3E}">
        <p14:creationId xmlns:p14="http://schemas.microsoft.com/office/powerpoint/2010/main" val="653021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 name="Shape 3625"/>
          <p:cNvSpPr/>
          <p:nvPr/>
        </p:nvSpPr>
        <p:spPr>
          <a:xfrm>
            <a:off x="442825" y="2543620"/>
            <a:ext cx="9615403" cy="0"/>
          </a:xfrm>
          <a:prstGeom prst="line">
            <a:avLst/>
          </a:prstGeom>
          <a:noFill/>
          <a:ln w="152400" cap="flat">
            <a:solidFill>
              <a:schemeClr val="accent1"/>
            </a:solidFill>
            <a:custDash>
              <a:ds d="200000" sp="200000"/>
            </a:custDash>
            <a:miter lim="400000"/>
          </a:ln>
          <a:effectLst/>
        </p:spPr>
        <p:txBody>
          <a:bodyPr wrap="square" lIns="35718" tIns="35718" rIns="35718" bIns="35718" numCol="1" anchor="ctr">
            <a:noAutofit/>
          </a:bodyPr>
          <a:lstStyle/>
          <a:p>
            <a:pPr>
              <a:defRPr sz="3200"/>
            </a:pPr>
            <a:endParaRPr sz="1600"/>
          </a:p>
        </p:txBody>
      </p:sp>
      <p:sp>
        <p:nvSpPr>
          <p:cNvPr id="3626" name="Shape 3626"/>
          <p:cNvSpPr/>
          <p:nvPr/>
        </p:nvSpPr>
        <p:spPr>
          <a:xfrm>
            <a:off x="6357293" y="3991895"/>
            <a:ext cx="1997187" cy="1"/>
          </a:xfrm>
          <a:prstGeom prst="line">
            <a:avLst/>
          </a:prstGeom>
          <a:noFill/>
          <a:ln w="38100" cap="flat">
            <a:solidFill>
              <a:srgbClr val="000000"/>
            </a:solidFill>
            <a:prstDash val="solid"/>
            <a:miter lim="400000"/>
            <a:tailEnd type="stealth" w="med" len="med"/>
          </a:ln>
          <a:effectLst/>
        </p:spPr>
        <p:txBody>
          <a:bodyPr wrap="square" lIns="35718" tIns="35718" rIns="35718" bIns="35718" numCol="1" anchor="ctr">
            <a:noAutofit/>
          </a:bodyPr>
          <a:lstStyle/>
          <a:p>
            <a:pPr>
              <a:defRPr sz="3200"/>
            </a:pPr>
            <a:endParaRPr sz="1600"/>
          </a:p>
        </p:txBody>
      </p:sp>
      <p:sp>
        <p:nvSpPr>
          <p:cNvPr id="3630" name="Shape 3630"/>
          <p:cNvSpPr/>
          <p:nvPr/>
        </p:nvSpPr>
        <p:spPr>
          <a:xfrm>
            <a:off x="8484330" y="3721748"/>
            <a:ext cx="2652230" cy="5402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8" tIns="35718" rIns="35718" bIns="35718" numCol="1" anchor="ctr">
            <a:noAutofit/>
          </a:bodyPr>
          <a:lstStyle/>
          <a:p>
            <a:pPr>
              <a:defRPr sz="6000" b="1">
                <a:solidFill>
                  <a:schemeClr val="accent2"/>
                </a:solidFill>
                <a:latin typeface="Helvetica"/>
                <a:ea typeface="Helvetica"/>
                <a:cs typeface="Helvetica"/>
                <a:sym typeface="Helvetica"/>
              </a:defRPr>
            </a:pPr>
            <a:r>
              <a:rPr sz="5000" dirty="0">
                <a:solidFill>
                  <a:srgbClr val="00B050"/>
                </a:solidFill>
                <a:latin typeface="+mj-lt"/>
                <a:cs typeface="Times New Roman" panose="02020603050405020304" pitchFamily="18" charset="0"/>
              </a:rPr>
              <a:t>real</a:t>
            </a:r>
            <a:r>
              <a:rPr sz="5000" dirty="0">
                <a:latin typeface="+mj-lt"/>
                <a:cs typeface="Times New Roman" panose="02020603050405020304" pitchFamily="18" charset="0"/>
              </a:rPr>
              <a:t> </a:t>
            </a:r>
            <a:r>
              <a:rPr sz="5000" dirty="0">
                <a:solidFill>
                  <a:srgbClr val="00B050"/>
                </a:solidFill>
                <a:latin typeface="+mj-lt"/>
                <a:cs typeface="Times New Roman" panose="02020603050405020304" pitchFamily="18" charset="0"/>
                <a:sym typeface="Helvetica Light"/>
              </a:rPr>
              <a:t>0.</a:t>
            </a:r>
            <a:r>
              <a:rPr lang="en-US" sz="5000" dirty="0">
                <a:solidFill>
                  <a:srgbClr val="00B050"/>
                </a:solidFill>
                <a:latin typeface="+mj-lt"/>
                <a:cs typeface="Times New Roman" panose="02020603050405020304" pitchFamily="18" charset="0"/>
                <a:sym typeface="Helvetica Light"/>
              </a:rPr>
              <a:t>9</a:t>
            </a:r>
            <a:endParaRPr sz="5000" dirty="0">
              <a:solidFill>
                <a:srgbClr val="00B050"/>
              </a:solidFill>
              <a:latin typeface="+mj-lt"/>
              <a:cs typeface="Times New Roman" panose="02020603050405020304" pitchFamily="18" charset="0"/>
              <a:sym typeface="Helvetica Light"/>
            </a:endParaRPr>
          </a:p>
        </p:txBody>
      </p:sp>
      <p:pic>
        <p:nvPicPr>
          <p:cNvPr id="3633" name="Screen Shot 2017-02-03 at 10.02.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8671" y="3156966"/>
            <a:ext cx="1663719" cy="1669859"/>
          </a:xfrm>
          <a:prstGeom prst="rect">
            <a:avLst/>
          </a:prstGeom>
        </p:spPr>
      </p:pic>
      <p:sp>
        <p:nvSpPr>
          <p:cNvPr id="42" name="Shape 1306"/>
          <p:cNvSpPr/>
          <p:nvPr/>
        </p:nvSpPr>
        <p:spPr>
          <a:xfrm>
            <a:off x="8978192" y="6285675"/>
            <a:ext cx="3206199" cy="58958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l">
              <a:lnSpc>
                <a:spcPct val="150000"/>
              </a:lnSpc>
              <a:defRPr sz="2000"/>
            </a:lvl1pPr>
          </a:lstStyle>
          <a:p>
            <a:r>
              <a:rPr sz="2500" dirty="0"/>
              <a:t>[</a:t>
            </a:r>
            <a:r>
              <a:rPr sz="2500" dirty="0" err="1"/>
              <a:t>Goodfellow</a:t>
            </a:r>
            <a:r>
              <a:rPr sz="2500" dirty="0"/>
              <a:t> et al. 2014]</a:t>
            </a:r>
          </a:p>
        </p:txBody>
      </p:sp>
      <p:sp>
        <p:nvSpPr>
          <p:cNvPr id="60" name="Shape 3580"/>
          <p:cNvSpPr/>
          <p:nvPr/>
        </p:nvSpPr>
        <p:spPr>
          <a:xfrm>
            <a:off x="6333463" y="1396987"/>
            <a:ext cx="1997187" cy="1"/>
          </a:xfrm>
          <a:prstGeom prst="line">
            <a:avLst/>
          </a:prstGeom>
          <a:ln w="38100">
            <a:solidFill>
              <a:srgbClr val="000000"/>
            </a:solidFill>
            <a:miter lim="400000"/>
            <a:tailEnd type="stealth"/>
          </a:ln>
        </p:spPr>
        <p:txBody>
          <a:bodyPr lIns="35718" tIns="35718" rIns="35718" bIns="35718" anchor="ctr"/>
          <a:lstStyle/>
          <a:p>
            <a:pPr>
              <a:defRPr sz="3200"/>
            </a:pPr>
            <a:endParaRPr sz="1600"/>
          </a:p>
        </p:txBody>
      </p:sp>
      <p:sp>
        <p:nvSpPr>
          <p:cNvPr id="61" name="Shape 3585"/>
          <p:cNvSpPr/>
          <p:nvPr/>
        </p:nvSpPr>
        <p:spPr>
          <a:xfrm>
            <a:off x="2173727" y="1396937"/>
            <a:ext cx="1997187" cy="1"/>
          </a:xfrm>
          <a:prstGeom prst="line">
            <a:avLst/>
          </a:prstGeom>
          <a:ln w="38100">
            <a:solidFill>
              <a:srgbClr val="000000"/>
            </a:solidFill>
            <a:miter lim="400000"/>
            <a:tailEnd type="stealth"/>
          </a:ln>
        </p:spPr>
        <p:txBody>
          <a:bodyPr lIns="35718" tIns="35718" rIns="35718" bIns="35718" anchor="ctr"/>
          <a:lstStyle/>
          <a:p>
            <a:pPr>
              <a:defRPr sz="3200"/>
            </a:pPr>
            <a:endParaRPr sz="1600"/>
          </a:p>
        </p:txBody>
      </p:sp>
      <p:grpSp>
        <p:nvGrpSpPr>
          <p:cNvPr id="62" name="Group 61"/>
          <p:cNvGrpSpPr/>
          <p:nvPr/>
        </p:nvGrpSpPr>
        <p:grpSpPr>
          <a:xfrm>
            <a:off x="506524" y="923886"/>
            <a:ext cx="1209052" cy="946102"/>
            <a:chOff x="469074" y="1443648"/>
            <a:chExt cx="941470" cy="777240"/>
          </a:xfrm>
        </p:grpSpPr>
        <p:sp>
          <p:nvSpPr>
            <p:cNvPr id="79" name="Rectangle 78"/>
            <p:cNvSpPr/>
            <p:nvPr/>
          </p:nvSpPr>
          <p:spPr>
            <a:xfrm>
              <a:off x="469074" y="1763688"/>
              <a:ext cx="14938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0" name="Rectangle 79"/>
            <p:cNvSpPr/>
            <p:nvPr/>
          </p:nvSpPr>
          <p:spPr>
            <a:xfrm>
              <a:off x="627492" y="1539256"/>
              <a:ext cx="149382" cy="681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1" name="Rectangle 80"/>
            <p:cNvSpPr/>
            <p:nvPr/>
          </p:nvSpPr>
          <p:spPr>
            <a:xfrm>
              <a:off x="785910" y="1672248"/>
              <a:ext cx="149382"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2" name="Rectangle 81"/>
            <p:cNvSpPr/>
            <p:nvPr/>
          </p:nvSpPr>
          <p:spPr>
            <a:xfrm>
              <a:off x="944328" y="1946568"/>
              <a:ext cx="14938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3" name="Rectangle 82"/>
            <p:cNvSpPr/>
            <p:nvPr/>
          </p:nvSpPr>
          <p:spPr>
            <a:xfrm>
              <a:off x="1261162" y="1443648"/>
              <a:ext cx="149382"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4" name="Rectangle 83"/>
            <p:cNvSpPr/>
            <p:nvPr/>
          </p:nvSpPr>
          <p:spPr>
            <a:xfrm>
              <a:off x="1102746" y="1672248"/>
              <a:ext cx="149382"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grpSp>
      <mc:AlternateContent xmlns:mc="http://schemas.openxmlformats.org/markup-compatibility/2006">
        <mc:Choice xmlns:a14="http://schemas.microsoft.com/office/drawing/2010/main" Requires="a14">
          <p:sp>
            <p:nvSpPr>
              <p:cNvPr id="63" name="TextBox 62"/>
              <p:cNvSpPr txBox="1"/>
              <p:nvPr/>
            </p:nvSpPr>
            <p:spPr>
              <a:xfrm>
                <a:off x="875811" y="-50435"/>
                <a:ext cx="474810" cy="6052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3333">
                          <a:latin typeface="Cambria Math" panose="02040503050406030204" pitchFamily="18" charset="0"/>
                        </a:rPr>
                        <m:t>z</m:t>
                      </m:r>
                    </m:oMath>
                  </m:oMathPara>
                </a14:m>
                <a:endParaRPr lang="en-US" sz="3333" dirty="0"/>
              </a:p>
            </p:txBody>
          </p:sp>
        </mc:Choice>
        <mc:Fallback>
          <p:sp>
            <p:nvSpPr>
              <p:cNvPr id="63" name="TextBox 62"/>
              <p:cNvSpPr txBox="1">
                <a:spLocks noRot="1" noChangeAspect="1" noMove="1" noResize="1" noEditPoints="1" noAdjustHandles="1" noChangeArrowheads="1" noChangeShapeType="1" noTextEdit="1"/>
              </p:cNvSpPr>
              <p:nvPr/>
            </p:nvSpPr>
            <p:spPr>
              <a:xfrm>
                <a:off x="875811" y="-50435"/>
                <a:ext cx="474810" cy="60523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4" name="TextBox 63"/>
              <p:cNvSpPr txBox="1"/>
              <p:nvPr/>
            </p:nvSpPr>
            <p:spPr>
              <a:xfrm>
                <a:off x="4678809" y="-50435"/>
                <a:ext cx="1091966" cy="6052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3333">
                          <a:latin typeface="Cambria Math" panose="02040503050406030204" pitchFamily="18" charset="0"/>
                        </a:rPr>
                        <m:t>G</m:t>
                      </m:r>
                      <m:r>
                        <a:rPr lang="en-US" sz="3333">
                          <a:latin typeface="Cambria Math" panose="02040503050406030204" pitchFamily="18" charset="0"/>
                        </a:rPr>
                        <m:t>(</m:t>
                      </m:r>
                      <m:r>
                        <m:rPr>
                          <m:sty m:val="p"/>
                        </m:rPr>
                        <a:rPr lang="en-US" sz="3333">
                          <a:latin typeface="Cambria Math" panose="02040503050406030204" pitchFamily="18" charset="0"/>
                        </a:rPr>
                        <m:t>z</m:t>
                      </m:r>
                      <m:r>
                        <a:rPr lang="en-US" sz="3333">
                          <a:latin typeface="Cambria Math" panose="02040503050406030204" pitchFamily="18" charset="0"/>
                        </a:rPr>
                        <m:t>)</m:t>
                      </m:r>
                    </m:oMath>
                  </m:oMathPara>
                </a14:m>
                <a:endParaRPr lang="en-US" sz="3333" dirty="0"/>
              </a:p>
            </p:txBody>
          </p:sp>
        </mc:Choice>
        <mc:Fallback>
          <p:sp>
            <p:nvSpPr>
              <p:cNvPr id="64" name="TextBox 63"/>
              <p:cNvSpPr txBox="1">
                <a:spLocks noRot="1" noChangeAspect="1" noMove="1" noResize="1" noEditPoints="1" noAdjustHandles="1" noChangeArrowheads="1" noChangeShapeType="1" noTextEdit="1"/>
              </p:cNvSpPr>
              <p:nvPr/>
            </p:nvSpPr>
            <p:spPr>
              <a:xfrm>
                <a:off x="4678809" y="-50435"/>
                <a:ext cx="1091966" cy="605230"/>
              </a:xfrm>
              <a:prstGeom prst="rect">
                <a:avLst/>
              </a:prstGeom>
              <a:blipFill>
                <a:blip r:embed="rId5"/>
                <a:stretch>
                  <a:fillRect/>
                </a:stretch>
              </a:blipFill>
            </p:spPr>
            <p:txBody>
              <a:bodyPr/>
              <a:lstStyle/>
              <a:p>
                <a:r>
                  <a:rPr lang="en-US">
                    <a:noFill/>
                  </a:rPr>
                  <a:t> </a:t>
                </a:r>
              </a:p>
            </p:txBody>
          </p:sp>
        </mc:Fallback>
      </mc:AlternateContent>
      <p:grpSp>
        <p:nvGrpSpPr>
          <p:cNvPr id="65" name="Group 64"/>
          <p:cNvGrpSpPr/>
          <p:nvPr/>
        </p:nvGrpSpPr>
        <p:grpSpPr>
          <a:xfrm>
            <a:off x="6816080" y="712192"/>
            <a:ext cx="1022812" cy="1369591"/>
            <a:chOff x="1698576" y="4114800"/>
            <a:chExt cx="2232248" cy="2395642"/>
          </a:xfrm>
        </p:grpSpPr>
        <p:grpSp>
          <p:nvGrpSpPr>
            <p:cNvPr id="74" name="Group 73"/>
            <p:cNvGrpSpPr/>
            <p:nvPr/>
          </p:nvGrpSpPr>
          <p:grpSpPr>
            <a:xfrm>
              <a:off x="1698576" y="4114800"/>
              <a:ext cx="2232248" cy="2395642"/>
              <a:chOff x="2343849" y="5134736"/>
              <a:chExt cx="909648" cy="1349560"/>
            </a:xfrm>
          </p:grpSpPr>
          <p:sp>
            <p:nvSpPr>
              <p:cNvPr id="76" name="Shape 3567"/>
              <p:cNvSpPr/>
              <p:nvPr/>
            </p:nvSpPr>
            <p:spPr>
              <a:xfrm rot="10800000">
                <a:off x="2683219" y="5134736"/>
                <a:ext cx="230906" cy="1349560"/>
              </a:xfrm>
              <a:prstGeom prst="rect">
                <a:avLst/>
              </a:prstGeom>
              <a:solidFill>
                <a:srgbClr val="FFFFFF"/>
              </a:solidFill>
              <a:ln w="38100">
                <a:solidFill>
                  <a:srgbClr val="000000"/>
                </a:solidFill>
                <a:miter lim="400000"/>
              </a:ln>
            </p:spPr>
            <p:txBody>
              <a:bodyPr lIns="35718" tIns="35718" rIns="35718" bIns="35718" anchor="ctr"/>
              <a:lstStyle/>
              <a:p>
                <a:pPr>
                  <a:defRPr sz="3200">
                    <a:solidFill>
                      <a:srgbClr val="FFFFFF"/>
                    </a:solidFill>
                  </a:defRPr>
                </a:pPr>
                <a:endParaRPr sz="1600"/>
              </a:p>
            </p:txBody>
          </p:sp>
          <p:sp>
            <p:nvSpPr>
              <p:cNvPr id="77" name="Shape 3568"/>
              <p:cNvSpPr/>
              <p:nvPr/>
            </p:nvSpPr>
            <p:spPr>
              <a:xfrm rot="10800000">
                <a:off x="3022591" y="5134736"/>
                <a:ext cx="230906" cy="1349560"/>
              </a:xfrm>
              <a:prstGeom prst="rect">
                <a:avLst/>
              </a:prstGeom>
              <a:solidFill>
                <a:srgbClr val="FFFFFF"/>
              </a:solidFill>
              <a:ln w="38100">
                <a:solidFill>
                  <a:srgbClr val="000000"/>
                </a:solidFill>
                <a:miter lim="400000"/>
              </a:ln>
            </p:spPr>
            <p:txBody>
              <a:bodyPr lIns="35718" tIns="35718" rIns="35718" bIns="35718" anchor="ctr"/>
              <a:lstStyle/>
              <a:p>
                <a:pPr>
                  <a:defRPr sz="3200">
                    <a:solidFill>
                      <a:srgbClr val="FFFFFF"/>
                    </a:solidFill>
                  </a:defRPr>
                </a:pPr>
                <a:endParaRPr sz="1600"/>
              </a:p>
            </p:txBody>
          </p:sp>
          <p:sp>
            <p:nvSpPr>
              <p:cNvPr id="78" name="Shape 3569"/>
              <p:cNvSpPr/>
              <p:nvPr/>
            </p:nvSpPr>
            <p:spPr>
              <a:xfrm rot="10800000">
                <a:off x="2343849" y="5134736"/>
                <a:ext cx="230906" cy="1349560"/>
              </a:xfrm>
              <a:prstGeom prst="rect">
                <a:avLst/>
              </a:prstGeom>
              <a:solidFill>
                <a:srgbClr val="FFFFFF"/>
              </a:solidFill>
              <a:ln w="38100">
                <a:solidFill>
                  <a:srgbClr val="000000"/>
                </a:solidFill>
                <a:miter lim="400000"/>
              </a:ln>
            </p:spPr>
            <p:txBody>
              <a:bodyPr lIns="35718" tIns="35718" rIns="35718" bIns="35718" anchor="ctr"/>
              <a:lstStyle/>
              <a:p>
                <a:pPr>
                  <a:defRPr sz="3200">
                    <a:solidFill>
                      <a:srgbClr val="FFFFFF"/>
                    </a:solidFill>
                  </a:defRPr>
                </a:pPr>
                <a:endParaRPr sz="1600"/>
              </a:p>
            </p:txBody>
          </p:sp>
        </p:grpSp>
        <mc:AlternateContent xmlns:mc="http://schemas.openxmlformats.org/markup-compatibility/2006" xmlns:a14="http://schemas.microsoft.com/office/drawing/2010/main">
          <mc:Choice Requires="a14">
            <p:sp>
              <p:nvSpPr>
                <p:cNvPr id="75" name="Rectangle 74"/>
                <p:cNvSpPr/>
                <p:nvPr/>
              </p:nvSpPr>
              <p:spPr>
                <a:xfrm>
                  <a:off x="1967741" y="4755110"/>
                  <a:ext cx="1675051" cy="108788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m:rPr>
                            <m:sty m:val="p"/>
                          </m:rPr>
                          <a:rPr lang="en-US" sz="4167">
                            <a:solidFill>
                              <a:schemeClr val="tx1"/>
                            </a:solidFill>
                            <a:latin typeface="Cambria Math" panose="02040503050406030204" pitchFamily="18" charset="0"/>
                          </a:rPr>
                          <m:t>D</m:t>
                        </m:r>
                      </m:oMath>
                    </m:oMathPara>
                  </a14:m>
                  <a:endParaRPr lang="en-US" sz="4167" dirty="0">
                    <a:solidFill>
                      <a:schemeClr val="tx1"/>
                    </a:solidFill>
                  </a:endParaRPr>
                </a:p>
              </p:txBody>
            </p:sp>
          </mc:Choice>
          <mc:Fallback xmlns="">
            <p:sp>
              <p:nvSpPr>
                <p:cNvPr id="75" name="Rectangle 74"/>
                <p:cNvSpPr>
                  <a:spLocks noRot="1" noChangeAspect="1" noMove="1" noResize="1" noEditPoints="1" noAdjustHandles="1" noChangeArrowheads="1" noChangeShapeType="1" noTextEdit="1"/>
                </p:cNvSpPr>
                <p:nvPr/>
              </p:nvSpPr>
              <p:spPr>
                <a:xfrm>
                  <a:off x="1967741" y="4755110"/>
                  <a:ext cx="1675051" cy="1087881"/>
                </a:xfrm>
                <a:prstGeom prst="rect">
                  <a:avLst/>
                </a:prstGeom>
                <a:blipFill>
                  <a:blip r:embed="rId7"/>
                  <a:stretch>
                    <a:fillRect/>
                  </a:stretch>
                </a:blipFill>
                <a:ln w="28575">
                  <a:solidFill>
                    <a:schemeClr val="tx1"/>
                  </a:solidFill>
                </a:ln>
              </p:spPr>
              <p:txBody>
                <a:bodyPr/>
                <a:lstStyle/>
                <a:p>
                  <a:r>
                    <a:rPr lang="en-US">
                      <a:noFill/>
                    </a:rPr>
                    <a:t> </a:t>
                  </a:r>
                </a:p>
              </p:txBody>
            </p:sp>
          </mc:Fallback>
        </mc:AlternateContent>
      </p:grpSp>
      <p:grpSp>
        <p:nvGrpSpPr>
          <p:cNvPr id="67" name="Group 66"/>
          <p:cNvGrpSpPr/>
          <p:nvPr/>
        </p:nvGrpSpPr>
        <p:grpSpPr>
          <a:xfrm>
            <a:off x="2612915" y="712142"/>
            <a:ext cx="1022812" cy="1369591"/>
            <a:chOff x="1698576" y="4114800"/>
            <a:chExt cx="2232248" cy="2395642"/>
          </a:xfrm>
        </p:grpSpPr>
        <p:grpSp>
          <p:nvGrpSpPr>
            <p:cNvPr id="69" name="Group 68"/>
            <p:cNvGrpSpPr/>
            <p:nvPr/>
          </p:nvGrpSpPr>
          <p:grpSpPr>
            <a:xfrm>
              <a:off x="1698576" y="4114800"/>
              <a:ext cx="2232248" cy="2395642"/>
              <a:chOff x="2343849" y="5134736"/>
              <a:chExt cx="909648" cy="1349560"/>
            </a:xfrm>
          </p:grpSpPr>
          <p:sp>
            <p:nvSpPr>
              <p:cNvPr id="71" name="Shape 3567"/>
              <p:cNvSpPr/>
              <p:nvPr/>
            </p:nvSpPr>
            <p:spPr>
              <a:xfrm rot="10800000">
                <a:off x="2683219" y="5134736"/>
                <a:ext cx="230906" cy="1349560"/>
              </a:xfrm>
              <a:prstGeom prst="rect">
                <a:avLst/>
              </a:prstGeom>
              <a:solidFill>
                <a:srgbClr val="FFFFFF"/>
              </a:solidFill>
              <a:ln w="38100">
                <a:solidFill>
                  <a:srgbClr val="000000"/>
                </a:solidFill>
                <a:miter lim="400000"/>
              </a:ln>
            </p:spPr>
            <p:txBody>
              <a:bodyPr lIns="35718" tIns="35718" rIns="35718" bIns="35718" anchor="ctr"/>
              <a:lstStyle/>
              <a:p>
                <a:pPr>
                  <a:defRPr sz="3200">
                    <a:solidFill>
                      <a:srgbClr val="FFFFFF"/>
                    </a:solidFill>
                  </a:defRPr>
                </a:pPr>
                <a:endParaRPr sz="1600"/>
              </a:p>
            </p:txBody>
          </p:sp>
          <p:sp>
            <p:nvSpPr>
              <p:cNvPr id="72" name="Shape 3568"/>
              <p:cNvSpPr/>
              <p:nvPr/>
            </p:nvSpPr>
            <p:spPr>
              <a:xfrm rot="10800000">
                <a:off x="3022591" y="5134736"/>
                <a:ext cx="230906" cy="1349560"/>
              </a:xfrm>
              <a:prstGeom prst="rect">
                <a:avLst/>
              </a:prstGeom>
              <a:solidFill>
                <a:srgbClr val="FFFFFF"/>
              </a:solidFill>
              <a:ln w="38100">
                <a:solidFill>
                  <a:srgbClr val="000000"/>
                </a:solidFill>
                <a:miter lim="400000"/>
              </a:ln>
            </p:spPr>
            <p:txBody>
              <a:bodyPr lIns="35718" tIns="35718" rIns="35718" bIns="35718" anchor="ctr"/>
              <a:lstStyle/>
              <a:p>
                <a:pPr>
                  <a:defRPr sz="3200">
                    <a:solidFill>
                      <a:srgbClr val="FFFFFF"/>
                    </a:solidFill>
                  </a:defRPr>
                </a:pPr>
                <a:endParaRPr sz="1600"/>
              </a:p>
            </p:txBody>
          </p:sp>
          <p:sp>
            <p:nvSpPr>
              <p:cNvPr id="73" name="Shape 3569"/>
              <p:cNvSpPr/>
              <p:nvPr/>
            </p:nvSpPr>
            <p:spPr>
              <a:xfrm rot="10800000">
                <a:off x="2343849" y="5134736"/>
                <a:ext cx="230906" cy="1349560"/>
              </a:xfrm>
              <a:prstGeom prst="rect">
                <a:avLst/>
              </a:prstGeom>
              <a:solidFill>
                <a:srgbClr val="FFFFFF"/>
              </a:solidFill>
              <a:ln w="38100">
                <a:solidFill>
                  <a:srgbClr val="000000"/>
                </a:solidFill>
                <a:miter lim="400000"/>
              </a:ln>
            </p:spPr>
            <p:txBody>
              <a:bodyPr lIns="35718" tIns="35718" rIns="35718" bIns="35718" anchor="ctr"/>
              <a:lstStyle/>
              <a:p>
                <a:pPr>
                  <a:defRPr sz="3200">
                    <a:solidFill>
                      <a:srgbClr val="FFFFFF"/>
                    </a:solidFill>
                  </a:defRPr>
                </a:pPr>
                <a:endParaRPr sz="1600"/>
              </a:p>
            </p:txBody>
          </p:sp>
        </p:grpSp>
        <mc:AlternateContent xmlns:mc="http://schemas.openxmlformats.org/markup-compatibility/2006" xmlns:a14="http://schemas.microsoft.com/office/drawing/2010/main">
          <mc:Choice Requires="a14">
            <p:sp>
              <p:nvSpPr>
                <p:cNvPr id="70" name="Rectangle 69"/>
                <p:cNvSpPr/>
                <p:nvPr/>
              </p:nvSpPr>
              <p:spPr>
                <a:xfrm>
                  <a:off x="1967741" y="4755110"/>
                  <a:ext cx="1675051" cy="108788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m:rPr>
                            <m:sty m:val="p"/>
                          </m:rPr>
                          <a:rPr lang="en-US" altLang="zh-CN" sz="4167" i="1" dirty="0">
                            <a:solidFill>
                              <a:schemeClr val="tx1"/>
                            </a:solidFill>
                            <a:latin typeface="Cambria Math" panose="02040503050406030204" pitchFamily="18" charset="0"/>
                          </a:rPr>
                          <m:t>G</m:t>
                        </m:r>
                      </m:oMath>
                    </m:oMathPara>
                  </a14:m>
                  <a:endParaRPr lang="en-US" sz="4167" dirty="0">
                    <a:solidFill>
                      <a:schemeClr val="tx1"/>
                    </a:solidFill>
                  </a:endParaRPr>
                </a:p>
              </p:txBody>
            </p:sp>
          </mc:Choice>
          <mc:Fallback xmlns="">
            <p:sp>
              <p:nvSpPr>
                <p:cNvPr id="70" name="Rectangle 69"/>
                <p:cNvSpPr>
                  <a:spLocks noRot="1" noChangeAspect="1" noMove="1" noResize="1" noEditPoints="1" noAdjustHandles="1" noChangeArrowheads="1" noChangeShapeType="1" noTextEdit="1"/>
                </p:cNvSpPr>
                <p:nvPr/>
              </p:nvSpPr>
              <p:spPr>
                <a:xfrm>
                  <a:off x="1967741" y="4755110"/>
                  <a:ext cx="1675051" cy="1087881"/>
                </a:xfrm>
                <a:prstGeom prst="rect">
                  <a:avLst/>
                </a:prstGeom>
                <a:blipFill>
                  <a:blip r:embed="rId8"/>
                  <a:stretch>
                    <a:fillRect/>
                  </a:stretch>
                </a:blipFill>
                <a:ln w="28575">
                  <a:solidFill>
                    <a:schemeClr val="tx1"/>
                  </a:solidFill>
                </a:ln>
              </p:spPr>
              <p:txBody>
                <a:bodyPr/>
                <a:lstStyle/>
                <a:p>
                  <a:r>
                    <a:rPr lang="en-US">
                      <a:noFill/>
                    </a:rPr>
                    <a:t> </a:t>
                  </a:r>
                </a:p>
              </p:txBody>
            </p:sp>
          </mc:Fallback>
        </mc:AlternateContent>
      </p:grpSp>
      <p:pic>
        <p:nvPicPr>
          <p:cNvPr id="68" name="Picture 67"/>
          <p:cNvPicPr>
            <a:picLocks noChangeAspect="1"/>
          </p:cNvPicPr>
          <p:nvPr/>
        </p:nvPicPr>
        <p:blipFill>
          <a:blip r:embed="rId9"/>
          <a:stretch>
            <a:fillRect/>
          </a:stretch>
        </p:blipFill>
        <p:spPr>
          <a:xfrm>
            <a:off x="4423788" y="585457"/>
            <a:ext cx="1623060" cy="1623060"/>
          </a:xfrm>
          <a:prstGeom prst="rect">
            <a:avLst/>
          </a:prstGeom>
          <a:ln w="25400">
            <a:solidFill>
              <a:srgbClr val="000000"/>
            </a:solidFill>
            <a:miter lim="400000"/>
          </a:ln>
        </p:spPr>
      </p:pic>
      <p:grpSp>
        <p:nvGrpSpPr>
          <p:cNvPr id="85" name="Group 84"/>
          <p:cNvGrpSpPr/>
          <p:nvPr/>
        </p:nvGrpSpPr>
        <p:grpSpPr>
          <a:xfrm>
            <a:off x="6816080" y="3307100"/>
            <a:ext cx="1022812" cy="1369591"/>
            <a:chOff x="1698576" y="4114800"/>
            <a:chExt cx="2232248" cy="2395642"/>
          </a:xfrm>
        </p:grpSpPr>
        <p:grpSp>
          <p:nvGrpSpPr>
            <p:cNvPr id="86" name="Group 85"/>
            <p:cNvGrpSpPr/>
            <p:nvPr/>
          </p:nvGrpSpPr>
          <p:grpSpPr>
            <a:xfrm>
              <a:off x="1698576" y="4114800"/>
              <a:ext cx="2232248" cy="2395642"/>
              <a:chOff x="2343849" y="5134736"/>
              <a:chExt cx="909648" cy="1349560"/>
            </a:xfrm>
          </p:grpSpPr>
          <p:sp>
            <p:nvSpPr>
              <p:cNvPr id="88" name="Shape 3567"/>
              <p:cNvSpPr/>
              <p:nvPr/>
            </p:nvSpPr>
            <p:spPr>
              <a:xfrm rot="10800000">
                <a:off x="2683219" y="5134736"/>
                <a:ext cx="230906" cy="1349560"/>
              </a:xfrm>
              <a:prstGeom prst="rect">
                <a:avLst/>
              </a:prstGeom>
              <a:solidFill>
                <a:srgbClr val="FFFFFF"/>
              </a:solidFill>
              <a:ln w="38100">
                <a:solidFill>
                  <a:srgbClr val="000000"/>
                </a:solidFill>
                <a:miter lim="400000"/>
              </a:ln>
            </p:spPr>
            <p:txBody>
              <a:bodyPr lIns="35718" tIns="35718" rIns="35718" bIns="35718" anchor="ctr"/>
              <a:lstStyle/>
              <a:p>
                <a:pPr>
                  <a:defRPr sz="3200">
                    <a:solidFill>
                      <a:srgbClr val="FFFFFF"/>
                    </a:solidFill>
                  </a:defRPr>
                </a:pPr>
                <a:endParaRPr sz="1600"/>
              </a:p>
            </p:txBody>
          </p:sp>
          <p:sp>
            <p:nvSpPr>
              <p:cNvPr id="89" name="Shape 3568"/>
              <p:cNvSpPr/>
              <p:nvPr/>
            </p:nvSpPr>
            <p:spPr>
              <a:xfrm rot="10800000">
                <a:off x="3022591" y="5134736"/>
                <a:ext cx="230906" cy="1349560"/>
              </a:xfrm>
              <a:prstGeom prst="rect">
                <a:avLst/>
              </a:prstGeom>
              <a:solidFill>
                <a:srgbClr val="FFFFFF"/>
              </a:solidFill>
              <a:ln w="38100">
                <a:solidFill>
                  <a:srgbClr val="000000"/>
                </a:solidFill>
                <a:miter lim="400000"/>
              </a:ln>
            </p:spPr>
            <p:txBody>
              <a:bodyPr lIns="35718" tIns="35718" rIns="35718" bIns="35718" anchor="ctr"/>
              <a:lstStyle/>
              <a:p>
                <a:pPr>
                  <a:defRPr sz="3200">
                    <a:solidFill>
                      <a:srgbClr val="FFFFFF"/>
                    </a:solidFill>
                  </a:defRPr>
                </a:pPr>
                <a:endParaRPr sz="1600"/>
              </a:p>
            </p:txBody>
          </p:sp>
          <p:sp>
            <p:nvSpPr>
              <p:cNvPr id="90" name="Shape 3569"/>
              <p:cNvSpPr/>
              <p:nvPr/>
            </p:nvSpPr>
            <p:spPr>
              <a:xfrm rot="10800000">
                <a:off x="2343849" y="5134736"/>
                <a:ext cx="230906" cy="1349560"/>
              </a:xfrm>
              <a:prstGeom prst="rect">
                <a:avLst/>
              </a:prstGeom>
              <a:solidFill>
                <a:srgbClr val="FFFFFF"/>
              </a:solidFill>
              <a:ln w="38100">
                <a:solidFill>
                  <a:srgbClr val="000000"/>
                </a:solidFill>
                <a:miter lim="400000"/>
              </a:ln>
            </p:spPr>
            <p:txBody>
              <a:bodyPr lIns="35718" tIns="35718" rIns="35718" bIns="35718" anchor="ctr"/>
              <a:lstStyle/>
              <a:p>
                <a:pPr>
                  <a:defRPr sz="3200">
                    <a:solidFill>
                      <a:srgbClr val="FFFFFF"/>
                    </a:solidFill>
                  </a:defRPr>
                </a:pPr>
                <a:endParaRPr sz="1600"/>
              </a:p>
            </p:txBody>
          </p:sp>
        </p:grpSp>
        <mc:AlternateContent xmlns:mc="http://schemas.openxmlformats.org/markup-compatibility/2006" xmlns:a14="http://schemas.microsoft.com/office/drawing/2010/main">
          <mc:Choice Requires="a14">
            <p:sp>
              <p:nvSpPr>
                <p:cNvPr id="87" name="Rectangle 86"/>
                <p:cNvSpPr/>
                <p:nvPr/>
              </p:nvSpPr>
              <p:spPr>
                <a:xfrm>
                  <a:off x="1967741" y="4755110"/>
                  <a:ext cx="1675051" cy="108788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m:rPr>
                            <m:sty m:val="p"/>
                          </m:rPr>
                          <a:rPr lang="en-US" sz="4167">
                            <a:solidFill>
                              <a:schemeClr val="tx1"/>
                            </a:solidFill>
                            <a:latin typeface="Cambria Math" panose="02040503050406030204" pitchFamily="18" charset="0"/>
                          </a:rPr>
                          <m:t>D</m:t>
                        </m:r>
                      </m:oMath>
                    </m:oMathPara>
                  </a14:m>
                  <a:endParaRPr lang="en-US" sz="4167" dirty="0">
                    <a:solidFill>
                      <a:schemeClr val="tx1"/>
                    </a:solidFill>
                  </a:endParaRPr>
                </a:p>
              </p:txBody>
            </p:sp>
          </mc:Choice>
          <mc:Fallback xmlns="">
            <p:sp>
              <p:nvSpPr>
                <p:cNvPr id="87" name="Rectangle 86"/>
                <p:cNvSpPr>
                  <a:spLocks noRot="1" noChangeAspect="1" noMove="1" noResize="1" noEditPoints="1" noAdjustHandles="1" noChangeArrowheads="1" noChangeShapeType="1" noTextEdit="1"/>
                </p:cNvSpPr>
                <p:nvPr/>
              </p:nvSpPr>
              <p:spPr>
                <a:xfrm>
                  <a:off x="1967741" y="4755110"/>
                  <a:ext cx="1675051" cy="1087881"/>
                </a:xfrm>
                <a:prstGeom prst="rect">
                  <a:avLst/>
                </a:prstGeom>
                <a:blipFill>
                  <a:blip r:embed="rId10"/>
                  <a:stretch>
                    <a:fillRect/>
                  </a:stretch>
                </a:blipFill>
                <a:ln w="28575">
                  <a:solidFill>
                    <a:schemeClr val="tx1"/>
                  </a:solidFill>
                </a:ln>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92" name="TextBox 91"/>
              <p:cNvSpPr txBox="1"/>
              <p:nvPr/>
            </p:nvSpPr>
            <p:spPr>
              <a:xfrm>
                <a:off x="5036725" y="2599069"/>
                <a:ext cx="427611" cy="6052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3333">
                          <a:latin typeface="Cambria Math" panose="02040503050406030204" pitchFamily="18" charset="0"/>
                        </a:rPr>
                        <m:t>x</m:t>
                      </m:r>
                    </m:oMath>
                  </m:oMathPara>
                </a14:m>
                <a:endParaRPr lang="en-US" sz="3333" dirty="0"/>
              </a:p>
            </p:txBody>
          </p:sp>
        </mc:Choice>
        <mc:Fallback>
          <p:sp>
            <p:nvSpPr>
              <p:cNvPr id="92" name="TextBox 91"/>
              <p:cNvSpPr txBox="1">
                <a:spLocks noRot="1" noChangeAspect="1" noMove="1" noResize="1" noEditPoints="1" noAdjustHandles="1" noChangeArrowheads="1" noChangeShapeType="1" noTextEdit="1"/>
              </p:cNvSpPr>
              <p:nvPr/>
            </p:nvSpPr>
            <p:spPr>
              <a:xfrm>
                <a:off x="5036725" y="2599069"/>
                <a:ext cx="427611" cy="605230"/>
              </a:xfrm>
              <a:prstGeom prst="rect">
                <a:avLst/>
              </a:prstGeom>
              <a:blipFill>
                <a:blip r:embed="rId11"/>
                <a:stretch>
                  <a:fillRect/>
                </a:stretch>
              </a:blipFill>
            </p:spPr>
            <p:txBody>
              <a:bodyPr/>
              <a:lstStyle/>
              <a:p>
                <a:r>
                  <a:rPr lang="en-US">
                    <a:noFill/>
                  </a:rPr>
                  <a:t> </a:t>
                </a:r>
              </a:p>
            </p:txBody>
          </p:sp>
        </mc:Fallback>
      </mc:AlternateContent>
      <p:sp>
        <p:nvSpPr>
          <p:cNvPr id="94" name="Shape 3615"/>
          <p:cNvSpPr/>
          <p:nvPr/>
        </p:nvSpPr>
        <p:spPr>
          <a:xfrm>
            <a:off x="8484330" y="1126840"/>
            <a:ext cx="2172177" cy="5402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8" tIns="35718" rIns="35718" bIns="35718" numCol="1" anchor="ctr">
            <a:noAutofit/>
          </a:bodyPr>
          <a:lstStyle/>
          <a:p>
            <a:pPr>
              <a:defRPr sz="6000" b="1">
                <a:solidFill>
                  <a:schemeClr val="accent5"/>
                </a:solidFill>
                <a:latin typeface="Helvetica"/>
                <a:ea typeface="Helvetica"/>
                <a:cs typeface="Helvetica"/>
                <a:sym typeface="Helvetica"/>
              </a:defRPr>
            </a:pPr>
            <a:r>
              <a:rPr sz="5000" dirty="0">
                <a:solidFill>
                  <a:srgbClr val="FF0000"/>
                </a:solidFill>
                <a:latin typeface="+mj-lt"/>
              </a:rPr>
              <a:t>fake </a:t>
            </a:r>
            <a:r>
              <a:rPr sz="5000" dirty="0">
                <a:solidFill>
                  <a:srgbClr val="FF0000"/>
                </a:solidFill>
                <a:latin typeface="+mj-lt"/>
                <a:sym typeface="Helvetica Light"/>
              </a:rPr>
              <a:t>0.</a:t>
            </a:r>
            <a:r>
              <a:rPr lang="en-US" sz="5000" dirty="0">
                <a:solidFill>
                  <a:srgbClr val="FF0000"/>
                </a:solidFill>
                <a:latin typeface="+mj-lt"/>
                <a:sym typeface="Helvetica Light"/>
              </a:rPr>
              <a:t>1</a:t>
            </a:r>
            <a:endParaRPr sz="5000" dirty="0">
              <a:solidFill>
                <a:srgbClr val="FF0000"/>
              </a:solidFill>
              <a:latin typeface="+mj-lt"/>
              <a:sym typeface="Helvetica Light"/>
            </a:endParaRPr>
          </a:p>
        </p:txBody>
      </p:sp>
      <p:sp>
        <p:nvSpPr>
          <p:cNvPr id="43" name="TextBox 42">
            <a:extLst>
              <a:ext uri="{FF2B5EF4-FFF2-40B4-BE49-F238E27FC236}">
                <a16:creationId xmlns:a16="http://schemas.microsoft.com/office/drawing/2014/main" id="{9F84C187-9514-4B68-A729-FC04B9E7A319}"/>
              </a:ext>
            </a:extLst>
          </p:cNvPr>
          <p:cNvSpPr txBox="1"/>
          <p:nvPr/>
        </p:nvSpPr>
        <p:spPr>
          <a:xfrm>
            <a:off x="5288646" y="6100506"/>
            <a:ext cx="821315" cy="528286"/>
          </a:xfrm>
          <a:prstGeom prst="rect">
            <a:avLst/>
          </a:prstGeom>
          <a:noFill/>
          <a:ln>
            <a:noFill/>
          </a:ln>
        </p:spPr>
        <p:txBody>
          <a:bodyPr wrap="none" rtlCol="0">
            <a:spAutoFit/>
          </a:bodyPr>
          <a:lstStyle/>
          <a:p>
            <a:r>
              <a:rPr lang="en-US" sz="2833" b="1">
                <a:solidFill>
                  <a:srgbClr val="FF0000"/>
                </a:solidFill>
              </a:rPr>
              <a:t>fake</a:t>
            </a:r>
            <a:endParaRPr lang="en-US" sz="2833" b="1" dirty="0">
              <a:solidFill>
                <a:srgbClr val="FF0000"/>
              </a:solidFill>
            </a:endParaRPr>
          </a:p>
        </p:txBody>
      </p: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B5B171D9-A66D-4927-B3C1-33E0A232E74C}"/>
                  </a:ext>
                </a:extLst>
              </p:cNvPr>
              <p:cNvSpPr txBox="1"/>
              <p:nvPr/>
            </p:nvSpPr>
            <p:spPr>
              <a:xfrm>
                <a:off x="698364" y="5374064"/>
                <a:ext cx="10128478" cy="927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4167" i="1">
                              <a:latin typeface="Cambria Math" panose="02040503050406030204" pitchFamily="18" charset="0"/>
                            </a:rPr>
                          </m:ctrlPr>
                        </m:funcPr>
                        <m:fName>
                          <m:limLow>
                            <m:limLowPr>
                              <m:ctrlPr>
                                <a:rPr lang="en-US" sz="4167" i="1">
                                  <a:latin typeface="Cambria Math" panose="02040503050406030204" pitchFamily="18" charset="0"/>
                                </a:rPr>
                              </m:ctrlPr>
                            </m:limLowPr>
                            <m:e>
                              <m:r>
                                <m:rPr>
                                  <m:sty m:val="p"/>
                                </m:rPr>
                                <a:rPr lang="en-US" sz="4167">
                                  <a:latin typeface="Cambria Math" charset="0"/>
                                </a:rPr>
                                <m:t>min</m:t>
                              </m:r>
                            </m:e>
                            <m:lim>
                              <m:r>
                                <a:rPr lang="en-US" sz="4167" i="1">
                                  <a:latin typeface="Cambria Math" panose="02040503050406030204" pitchFamily="18" charset="0"/>
                                </a:rPr>
                                <m:t>𝐺</m:t>
                              </m:r>
                            </m:lim>
                          </m:limLow>
                        </m:fName>
                        <m:e>
                          <m:func>
                            <m:funcPr>
                              <m:ctrlPr>
                                <a:rPr lang="en-US" sz="4167" i="1">
                                  <a:latin typeface="Cambria Math" panose="02040503050406030204" pitchFamily="18" charset="0"/>
                                </a:rPr>
                              </m:ctrlPr>
                            </m:funcPr>
                            <m:fName>
                              <m:limLow>
                                <m:limLowPr>
                                  <m:ctrlPr>
                                    <a:rPr lang="en-US" sz="4167" i="1">
                                      <a:latin typeface="Cambria Math" panose="02040503050406030204" pitchFamily="18" charset="0"/>
                                    </a:rPr>
                                  </m:ctrlPr>
                                </m:limLowPr>
                                <m:e>
                                  <m:r>
                                    <m:rPr>
                                      <m:sty m:val="p"/>
                                    </m:rPr>
                                    <a:rPr lang="en-US" sz="4167">
                                      <a:latin typeface="Cambria Math" panose="02040503050406030204" pitchFamily="18" charset="0"/>
                                    </a:rPr>
                                    <m:t>m</m:t>
                                  </m:r>
                                  <m:r>
                                    <m:rPr>
                                      <m:sty m:val="p"/>
                                    </m:rPr>
                                    <a:rPr lang="en-US" sz="4167">
                                      <a:latin typeface="Cambria Math" charset="0"/>
                                    </a:rPr>
                                    <m:t>ax</m:t>
                                  </m:r>
                                </m:e>
                                <m:lim>
                                  <m:r>
                                    <a:rPr lang="en-US" sz="4167" i="1">
                                      <a:latin typeface="Cambria Math" panose="02040503050406030204" pitchFamily="18" charset="0"/>
                                    </a:rPr>
                                    <m:t>𝐷</m:t>
                                  </m:r>
                                </m:lim>
                              </m:limLow>
                            </m:fName>
                            <m:e>
                              <m:sSub>
                                <m:sSubPr>
                                  <m:ctrlPr>
                                    <a:rPr lang="en-US" sz="4167" i="1">
                                      <a:latin typeface="Cambria Math" panose="02040503050406030204" pitchFamily="18" charset="0"/>
                                    </a:rPr>
                                  </m:ctrlPr>
                                </m:sSubPr>
                                <m:e>
                                  <m:r>
                                    <a:rPr lang="en-US" sz="4167" i="1">
                                      <a:latin typeface="Cambria Math" panose="02040503050406030204" pitchFamily="18" charset="0"/>
                                      <a:ea typeface="Cambria Math" panose="02040503050406030204" pitchFamily="18" charset="0"/>
                                    </a:rPr>
                                    <m:t>𝔼</m:t>
                                  </m:r>
                                </m:e>
                                <m:sub>
                                  <m:r>
                                    <a:rPr lang="en-US" sz="4167" i="1">
                                      <a:latin typeface="Cambria Math" charset="0"/>
                                      <a:ea typeface="Cambria Math" panose="02040503050406030204" pitchFamily="18" charset="0"/>
                                    </a:rPr>
                                    <m:t>𝑧</m:t>
                                  </m:r>
                                  <m:r>
                                    <a:rPr lang="en-US" sz="4167" i="1">
                                      <a:latin typeface="Cambria Math" panose="02040503050406030204" pitchFamily="18" charset="0"/>
                                    </a:rPr>
                                    <m:t>,</m:t>
                                  </m:r>
                                  <m:r>
                                    <a:rPr lang="en-US" sz="4167" i="1">
                                      <a:latin typeface="Cambria Math" charset="0"/>
                                    </a:rPr>
                                    <m:t>𝑥</m:t>
                                  </m:r>
                                </m:sub>
                              </m:sSub>
                              <m:d>
                                <m:dPr>
                                  <m:begChr m:val="["/>
                                  <m:endChr m:val="]"/>
                                  <m:ctrlPr>
                                    <a:rPr lang="en-US" sz="4167" i="1">
                                      <a:latin typeface="Cambria Math" panose="02040503050406030204" pitchFamily="18" charset="0"/>
                                    </a:rPr>
                                  </m:ctrlPr>
                                </m:dPr>
                                <m:e>
                                  <m:func>
                                    <m:funcPr>
                                      <m:ctrlPr>
                                        <a:rPr lang="en-US" sz="4167" i="1">
                                          <a:latin typeface="Cambria Math" panose="02040503050406030204" pitchFamily="18" charset="0"/>
                                        </a:rPr>
                                      </m:ctrlPr>
                                    </m:funcPr>
                                    <m:fName>
                                      <m:r>
                                        <m:rPr>
                                          <m:sty m:val="p"/>
                                        </m:rPr>
                                        <a:rPr lang="en-US" sz="4167">
                                          <a:latin typeface="Cambria Math" panose="02040503050406030204" pitchFamily="18" charset="0"/>
                                        </a:rPr>
                                        <m:t>log</m:t>
                                      </m:r>
                                    </m:fName>
                                    <m:e>
                                      <m:r>
                                        <a:rPr lang="en-US" sz="4167" i="1">
                                          <a:latin typeface="Cambria Math" panose="02040503050406030204" pitchFamily="18" charset="0"/>
                                        </a:rPr>
                                        <m:t>𝐷</m:t>
                                      </m:r>
                                      <m:r>
                                        <a:rPr lang="en-US" sz="4167" i="1">
                                          <a:latin typeface="Cambria Math" panose="02040503050406030204" pitchFamily="18" charset="0"/>
                                        </a:rPr>
                                        <m:t>(</m:t>
                                      </m:r>
                                      <m:r>
                                        <a:rPr lang="en-US" sz="4167" i="1">
                                          <a:latin typeface="Cambria Math" panose="02040503050406030204" pitchFamily="18" charset="0"/>
                                        </a:rPr>
                                        <m:t>𝐺</m:t>
                                      </m:r>
                                      <m:d>
                                        <m:dPr>
                                          <m:ctrlPr>
                                            <a:rPr lang="en-US" sz="4167" i="1">
                                              <a:latin typeface="Cambria Math" panose="02040503050406030204" pitchFamily="18" charset="0"/>
                                            </a:rPr>
                                          </m:ctrlPr>
                                        </m:dPr>
                                        <m:e>
                                          <m:r>
                                            <a:rPr lang="en-US" sz="4167" i="1">
                                              <a:latin typeface="Cambria Math" charset="0"/>
                                            </a:rPr>
                                            <m:t>𝑧</m:t>
                                          </m:r>
                                        </m:e>
                                      </m:d>
                                      <m:r>
                                        <a:rPr lang="en-US" sz="4167" i="1">
                                          <a:latin typeface="Cambria Math" panose="02040503050406030204" pitchFamily="18" charset="0"/>
                                        </a:rPr>
                                        <m:t>)</m:t>
                                      </m:r>
                                    </m:e>
                                  </m:func>
                                  <m:r>
                                    <a:rPr lang="en-US" sz="4167" i="1">
                                      <a:latin typeface="Cambria Math" panose="02040503050406030204" pitchFamily="18" charset="0"/>
                                    </a:rPr>
                                    <m:t>+</m:t>
                                  </m:r>
                                  <m:func>
                                    <m:funcPr>
                                      <m:ctrlPr>
                                        <a:rPr lang="en-US" sz="4167" i="1">
                                          <a:latin typeface="Cambria Math" panose="02040503050406030204" pitchFamily="18" charset="0"/>
                                        </a:rPr>
                                      </m:ctrlPr>
                                    </m:funcPr>
                                    <m:fName>
                                      <m:r>
                                        <m:rPr>
                                          <m:sty m:val="p"/>
                                        </m:rPr>
                                        <a:rPr lang="en-US" sz="4167">
                                          <a:latin typeface="Cambria Math" panose="02040503050406030204" pitchFamily="18" charset="0"/>
                                        </a:rPr>
                                        <m:t>log</m:t>
                                      </m:r>
                                    </m:fName>
                                    <m:e>
                                      <m:r>
                                        <a:rPr lang="en-US" sz="4167" i="1">
                                          <a:latin typeface="Cambria Math" panose="02040503050406030204" pitchFamily="18" charset="0"/>
                                        </a:rPr>
                                        <m:t>(1−</m:t>
                                      </m:r>
                                      <m:r>
                                        <a:rPr lang="en-US" sz="4167" i="1">
                                          <a:latin typeface="Cambria Math" panose="02040503050406030204" pitchFamily="18" charset="0"/>
                                        </a:rPr>
                                        <m:t>𝐷</m:t>
                                      </m:r>
                                      <m:d>
                                        <m:dPr>
                                          <m:ctrlPr>
                                            <a:rPr lang="en-US" sz="4167" i="1">
                                              <a:latin typeface="Cambria Math" panose="02040503050406030204" pitchFamily="18" charset="0"/>
                                            </a:rPr>
                                          </m:ctrlPr>
                                        </m:dPr>
                                        <m:e>
                                          <m:r>
                                            <a:rPr lang="en-US" sz="4167" i="1">
                                              <a:latin typeface="Cambria Math" charset="0"/>
                                            </a:rPr>
                                            <m:t>𝑥</m:t>
                                          </m:r>
                                        </m:e>
                                      </m:d>
                                      <m:r>
                                        <a:rPr lang="en-US" sz="4167" i="1">
                                          <a:latin typeface="Cambria Math" panose="02040503050406030204" pitchFamily="18" charset="0"/>
                                        </a:rPr>
                                        <m:t>)</m:t>
                                      </m:r>
                                    </m:e>
                                  </m:func>
                                </m:e>
                              </m:d>
                            </m:e>
                          </m:func>
                        </m:e>
                      </m:func>
                    </m:oMath>
                  </m:oMathPara>
                </a14:m>
                <a:endParaRPr lang="en-US" sz="4167" dirty="0"/>
              </a:p>
            </p:txBody>
          </p:sp>
        </mc:Choice>
        <mc:Fallback>
          <p:sp>
            <p:nvSpPr>
              <p:cNvPr id="44" name="TextBox 43">
                <a:extLst>
                  <a:ext uri="{FF2B5EF4-FFF2-40B4-BE49-F238E27FC236}">
                    <a16:creationId xmlns:a16="http://schemas.microsoft.com/office/drawing/2014/main" id="{B5B171D9-A66D-4927-B3C1-33E0A232E74C}"/>
                  </a:ext>
                </a:extLst>
              </p:cNvPr>
              <p:cNvSpPr txBox="1">
                <a:spLocks noRot="1" noChangeAspect="1" noMove="1" noResize="1" noEditPoints="1" noAdjustHandles="1" noChangeArrowheads="1" noChangeShapeType="1" noTextEdit="1"/>
              </p:cNvSpPr>
              <p:nvPr/>
            </p:nvSpPr>
            <p:spPr>
              <a:xfrm>
                <a:off x="698364" y="5374064"/>
                <a:ext cx="10128478" cy="927498"/>
              </a:xfrm>
              <a:prstGeom prst="rect">
                <a:avLst/>
              </a:prstGeom>
              <a:blipFill>
                <a:blip r:embed="rId12"/>
                <a:stretch>
                  <a:fillRect/>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3A59F231-7E68-4544-B5AD-338AEDED0B9E}"/>
              </a:ext>
            </a:extLst>
          </p:cNvPr>
          <p:cNvCxnSpPr>
            <a:cxnSpLocks/>
          </p:cNvCxnSpPr>
          <p:nvPr/>
        </p:nvCxnSpPr>
        <p:spPr>
          <a:xfrm>
            <a:off x="4831299" y="6100506"/>
            <a:ext cx="170481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F84C187-9514-4B68-A729-FC04B9E7A319}"/>
              </a:ext>
            </a:extLst>
          </p:cNvPr>
          <p:cNvSpPr txBox="1"/>
          <p:nvPr/>
        </p:nvSpPr>
        <p:spPr>
          <a:xfrm>
            <a:off x="9396367" y="6100506"/>
            <a:ext cx="762453" cy="528286"/>
          </a:xfrm>
          <a:prstGeom prst="rect">
            <a:avLst/>
          </a:prstGeom>
          <a:noFill/>
          <a:ln>
            <a:noFill/>
          </a:ln>
        </p:spPr>
        <p:txBody>
          <a:bodyPr wrap="none" rtlCol="0">
            <a:spAutoFit/>
          </a:bodyPr>
          <a:lstStyle/>
          <a:p>
            <a:r>
              <a:rPr lang="en-US" sz="2833" b="1" dirty="0">
                <a:solidFill>
                  <a:srgbClr val="00B050"/>
                </a:solidFill>
              </a:rPr>
              <a:t>real</a:t>
            </a:r>
          </a:p>
        </p:txBody>
      </p:sp>
      <p:cxnSp>
        <p:nvCxnSpPr>
          <p:cNvPr id="50" name="Straight Connector 49">
            <a:extLst>
              <a:ext uri="{FF2B5EF4-FFF2-40B4-BE49-F238E27FC236}">
                <a16:creationId xmlns:a16="http://schemas.microsoft.com/office/drawing/2014/main" id="{3A59F231-7E68-4544-B5AD-338AEDED0B9E}"/>
              </a:ext>
            </a:extLst>
          </p:cNvPr>
          <p:cNvCxnSpPr>
            <a:cxnSpLocks/>
          </p:cNvCxnSpPr>
          <p:nvPr/>
        </p:nvCxnSpPr>
        <p:spPr>
          <a:xfrm>
            <a:off x="9276354" y="6100506"/>
            <a:ext cx="1011591"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2392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32638" y="1178365"/>
            <a:ext cx="9437739" cy="3486400"/>
          </a:xfrm>
          <a:prstGeom prst="rect">
            <a:avLst/>
          </a:prstGeom>
        </p:spPr>
      </p:pic>
      <p:sp>
        <p:nvSpPr>
          <p:cNvPr id="2" name="Title 1"/>
          <p:cNvSpPr>
            <a:spLocks noGrp="1"/>
          </p:cNvSpPr>
          <p:nvPr>
            <p:ph type="title"/>
          </p:nvPr>
        </p:nvSpPr>
        <p:spPr/>
        <p:txBody>
          <a:bodyPr>
            <a:normAutofit/>
          </a:bodyPr>
          <a:lstStyle/>
          <a:p>
            <a:r>
              <a:rPr lang="en-US" altLang="zh-CN" dirty="0"/>
              <a:t>Pix2Pix</a:t>
            </a:r>
            <a:endParaRPr lang="en-US" dirty="0"/>
          </a:p>
        </p:txBody>
      </p:sp>
      <p:sp>
        <p:nvSpPr>
          <p:cNvPr id="9" name="TextBox 8"/>
          <p:cNvSpPr txBox="1"/>
          <p:nvPr/>
        </p:nvSpPr>
        <p:spPr>
          <a:xfrm>
            <a:off x="7907660" y="6252848"/>
            <a:ext cx="4208140" cy="502766"/>
          </a:xfrm>
          <a:prstGeom prst="rect">
            <a:avLst/>
          </a:prstGeom>
          <a:noFill/>
        </p:spPr>
        <p:txBody>
          <a:bodyPr wrap="none" rtlCol="0">
            <a:spAutoFit/>
          </a:bodyPr>
          <a:lstStyle/>
          <a:p>
            <a:pPr algn="ctr"/>
            <a:r>
              <a:rPr lang="en-US" sz="2667" dirty="0">
                <a:latin typeface="+mj-lt"/>
              </a:rPr>
              <a:t>Phillip Isola et al.  CVPR 2017</a:t>
            </a:r>
          </a:p>
        </p:txBody>
      </p:sp>
      <p:pic>
        <p:nvPicPr>
          <p:cNvPr id="7" name="Picture 6">
            <a:extLst>
              <a:ext uri="{FF2B5EF4-FFF2-40B4-BE49-F238E27FC236}">
                <a16:creationId xmlns:a16="http://schemas.microsoft.com/office/drawing/2014/main" id="{7041E6F3-B2DF-4AC1-A62A-BF24DD83C6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527" y="4442716"/>
            <a:ext cx="6321628" cy="2345917"/>
          </a:xfrm>
          <a:prstGeom prst="rect">
            <a:avLst/>
          </a:prstGeom>
        </p:spPr>
      </p:pic>
    </p:spTree>
    <p:extLst>
      <p:ext uri="{BB962C8B-B14F-4D97-AF65-F5344CB8AC3E}">
        <p14:creationId xmlns:p14="http://schemas.microsoft.com/office/powerpoint/2010/main" val="1429109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asted-image.pdf"/>
          <p:cNvPicPr>
            <a:picLocks noChangeAspect="1"/>
          </p:cNvPicPr>
          <p:nvPr/>
        </p:nvPicPr>
        <p:blipFill>
          <a:blip r:embed="rId3">
            <a:extLst/>
          </a:blip>
          <a:stretch>
            <a:fillRect/>
          </a:stretch>
        </p:blipFill>
        <p:spPr>
          <a:xfrm>
            <a:off x="8120848" y="3659057"/>
            <a:ext cx="119566" cy="283978"/>
          </a:xfrm>
          <a:prstGeom prst="rect">
            <a:avLst/>
          </a:prstGeom>
          <a:ln w="12700">
            <a:miter lim="400000"/>
          </a:ln>
        </p:spPr>
      </p:pic>
      <p:grpSp>
        <p:nvGrpSpPr>
          <p:cNvPr id="3" name="Group 2"/>
          <p:cNvGrpSpPr/>
          <p:nvPr/>
        </p:nvGrpSpPr>
        <p:grpSpPr>
          <a:xfrm>
            <a:off x="8316247" y="1009765"/>
            <a:ext cx="1648803" cy="5305578"/>
            <a:chOff x="9979496" y="1211717"/>
            <a:chExt cx="2448272" cy="6912464"/>
          </a:xfrm>
        </p:grpSpPr>
        <p:pic>
          <p:nvPicPr>
            <p:cNvPr id="10" name="pasted-image.png"/>
            <p:cNvPicPr>
              <a:picLocks/>
            </p:cNvPicPr>
            <p:nvPr/>
          </p:nvPicPr>
          <p:blipFill>
            <a:blip r:embed="rId4">
              <a:extLst>
                <a:ext uri="{28A0092B-C50C-407E-A947-70E740481C1C}">
                  <a14:useLocalDpi xmlns:a14="http://schemas.microsoft.com/office/drawing/2010/main" val="0"/>
                </a:ext>
              </a:extLst>
            </a:blip>
            <a:stretch>
              <a:fillRect/>
            </a:stretch>
          </p:blipFill>
          <p:spPr>
            <a:xfrm>
              <a:off x="10267528" y="1803447"/>
              <a:ext cx="1828800" cy="1433762"/>
            </a:xfrm>
            <a:prstGeom prst="rect">
              <a:avLst/>
            </a:prstGeom>
            <a:ln>
              <a:solidFill>
                <a:schemeClr val="tx1"/>
              </a:solidFill>
            </a:ln>
            <a:effectLst>
              <a:outerShdw blurRad="50800" dist="38100" dir="2700000" algn="tl" rotWithShape="0">
                <a:prstClr val="black">
                  <a:alpha val="40000"/>
                </a:prstClr>
              </a:outerShdw>
            </a:effectLst>
          </p:spPr>
        </p:pic>
        <p:pic>
          <p:nvPicPr>
            <p:cNvPr id="11" name="pasted-image.png"/>
            <p:cNvPicPr>
              <a:picLocks/>
            </p:cNvPicPr>
            <p:nvPr/>
          </p:nvPicPr>
          <p:blipFill>
            <a:blip r:embed="rId5">
              <a:extLst>
                <a:ext uri="{28A0092B-C50C-407E-A947-70E740481C1C}">
                  <a14:useLocalDpi xmlns:a14="http://schemas.microsoft.com/office/drawing/2010/main" val="0"/>
                </a:ext>
              </a:extLst>
            </a:blip>
            <a:stretch>
              <a:fillRect/>
            </a:stretch>
          </p:blipFill>
          <p:spPr>
            <a:xfrm>
              <a:off x="10267530" y="5037597"/>
              <a:ext cx="1828800" cy="1433762"/>
            </a:xfrm>
            <a:prstGeom prst="rect">
              <a:avLst/>
            </a:prstGeom>
            <a:ln>
              <a:solidFill>
                <a:schemeClr val="tx1"/>
              </a:solidFill>
            </a:ln>
            <a:effectLst>
              <a:outerShdw blurRad="50800" dist="38100" dir="2700000" algn="tl" rotWithShape="0">
                <a:prstClr val="black">
                  <a:alpha val="40000"/>
                </a:prstClr>
              </a:outerShdw>
            </a:effectLst>
          </p:spPr>
        </p:pic>
        <p:pic>
          <p:nvPicPr>
            <p:cNvPr id="12" name="pasted-image.png"/>
            <p:cNvPicPr>
              <a:picLocks/>
            </p:cNvPicPr>
            <p:nvPr/>
          </p:nvPicPr>
          <p:blipFill>
            <a:blip r:embed="rId6">
              <a:extLst>
                <a:ext uri="{28A0092B-C50C-407E-A947-70E740481C1C}">
                  <a14:useLocalDpi xmlns:a14="http://schemas.microsoft.com/office/drawing/2010/main" val="0"/>
                </a:ext>
              </a:extLst>
            </a:blip>
            <a:stretch>
              <a:fillRect/>
            </a:stretch>
          </p:blipFill>
          <p:spPr>
            <a:xfrm>
              <a:off x="10267528" y="3420938"/>
              <a:ext cx="1828800" cy="1433762"/>
            </a:xfrm>
            <a:prstGeom prst="rect">
              <a:avLst/>
            </a:prstGeom>
            <a:ln>
              <a:solidFill>
                <a:schemeClr val="tx1"/>
              </a:solidFill>
            </a:ln>
            <a:effectLst>
              <a:outerShdw blurRad="50800" dist="38100" dir="2700000" algn="tl" rotWithShape="0">
                <a:prstClr val="black">
                  <a:alpha val="40000"/>
                </a:prstClr>
              </a:outerShdw>
            </a:effectLst>
          </p:spPr>
        </p:pic>
        <p:pic>
          <p:nvPicPr>
            <p:cNvPr id="13" name="pasted-image.pdf"/>
            <p:cNvPicPr>
              <a:picLocks/>
            </p:cNvPicPr>
            <p:nvPr/>
          </p:nvPicPr>
          <p:blipFill>
            <a:blip r:embed="rId7">
              <a:extLst/>
            </a:blip>
            <a:stretch>
              <a:fillRect/>
            </a:stretch>
          </p:blipFill>
          <p:spPr>
            <a:xfrm>
              <a:off x="9979496" y="1707640"/>
              <a:ext cx="269011" cy="5608394"/>
            </a:xfrm>
            <a:prstGeom prst="rect">
              <a:avLst/>
            </a:prstGeom>
            <a:ln w="12700">
              <a:miter lim="400000"/>
            </a:ln>
          </p:spPr>
        </p:pic>
        <p:pic>
          <p:nvPicPr>
            <p:cNvPr id="14" name="pasted-image.pdf"/>
            <p:cNvPicPr>
              <a:picLocks/>
            </p:cNvPicPr>
            <p:nvPr/>
          </p:nvPicPr>
          <p:blipFill>
            <a:blip r:embed="rId8">
              <a:extLst/>
            </a:blip>
            <a:stretch>
              <a:fillRect/>
            </a:stretch>
          </p:blipFill>
          <p:spPr>
            <a:xfrm>
              <a:off x="12158757" y="1707640"/>
              <a:ext cx="269011" cy="5608394"/>
            </a:xfrm>
            <a:prstGeom prst="rect">
              <a:avLst/>
            </a:prstGeom>
            <a:ln w="12700">
              <a:miter lim="400000"/>
            </a:ln>
          </p:spPr>
        </p:pic>
        <p:sp>
          <p:nvSpPr>
            <p:cNvPr id="15" name="Shape 183"/>
            <p:cNvSpPr/>
            <p:nvPr/>
          </p:nvSpPr>
          <p:spPr>
            <a:xfrm rot="5400000">
              <a:off x="10849449" y="6833895"/>
              <a:ext cx="1568097" cy="1012476"/>
            </a:xfrm>
            <a:prstGeom prst="rect">
              <a:avLst/>
            </a:prstGeom>
            <a:ln w="12700">
              <a:miter lim="400000"/>
            </a:ln>
            <a:extLst>
              <a:ext uri="{C572A759-6A51-4108-AA02-DFA0A04FC94B}">
                <ma14:wrappingTextBoxFlag xmlns:ma14="http://schemas.microsoft.com/office/mac/drawingml/2011/main" xmlns="" val="1"/>
              </a:ext>
            </a:extLst>
          </p:spPr>
          <p:txBody>
            <a:bodyPr lIns="59531" tIns="59531" rIns="59531" bIns="59531" anchor="ctr"/>
            <a:lstStyle>
              <a:lvl1pPr defTabSz="821531">
                <a:defRPr sz="4000">
                  <a:latin typeface="Adobe 繁黑體 Std B"/>
                  <a:ea typeface="Adobe 繁黑體 Std B"/>
                  <a:cs typeface="Adobe 繁黑體 Std B"/>
                  <a:sym typeface="Adobe 繁黑體 Std B"/>
                </a:defRPr>
              </a:lvl1pPr>
            </a:lstStyle>
            <a:p>
              <a:r>
                <a:rPr sz="8333" dirty="0">
                  <a:latin typeface="Adobe Clean" panose="020B0503020404020204" pitchFamily="34" charset="0"/>
                </a:rPr>
                <a:t>…</a:t>
              </a:r>
            </a:p>
          </p:txBody>
        </p:sp>
        <p:pic>
          <p:nvPicPr>
            <p:cNvPr id="32" name="pasted-image.pdf"/>
            <p:cNvPicPr>
              <a:picLocks noChangeAspect="1"/>
            </p:cNvPicPr>
            <p:nvPr/>
          </p:nvPicPr>
          <p:blipFill>
            <a:blip r:embed="rId9">
              <a:extLst/>
            </a:blip>
            <a:stretch>
              <a:fillRect/>
            </a:stretch>
          </p:blipFill>
          <p:spPr>
            <a:xfrm>
              <a:off x="10973212" y="1211717"/>
              <a:ext cx="417433" cy="417273"/>
            </a:xfrm>
            <a:prstGeom prst="rect">
              <a:avLst/>
            </a:prstGeom>
            <a:ln w="12700">
              <a:miter lim="400000"/>
            </a:ln>
          </p:spPr>
        </p:pic>
      </p:grpSp>
      <p:grpSp>
        <p:nvGrpSpPr>
          <p:cNvPr id="4" name="Group 3"/>
          <p:cNvGrpSpPr/>
          <p:nvPr/>
        </p:nvGrpSpPr>
        <p:grpSpPr>
          <a:xfrm>
            <a:off x="5975987" y="1009764"/>
            <a:ext cx="1648803" cy="5323281"/>
            <a:chOff x="7171184" y="1211717"/>
            <a:chExt cx="2448272" cy="6935530"/>
          </a:xfrm>
        </p:grpSpPr>
        <p:grpSp>
          <p:nvGrpSpPr>
            <p:cNvPr id="2" name="Group 1"/>
            <p:cNvGrpSpPr/>
            <p:nvPr/>
          </p:nvGrpSpPr>
          <p:grpSpPr>
            <a:xfrm>
              <a:off x="7171184" y="1211717"/>
              <a:ext cx="2448272" cy="6068999"/>
              <a:chOff x="7171184" y="1211717"/>
              <a:chExt cx="2448272" cy="6068999"/>
            </a:xfrm>
          </p:grpSpPr>
          <p:pic>
            <p:nvPicPr>
              <p:cNvPr id="5" name="pasted-image.png"/>
              <p:cNvPicPr>
                <a:picLocks/>
              </p:cNvPicPr>
              <p:nvPr/>
            </p:nvPicPr>
            <p:blipFill>
              <a:blip r:embed="rId10">
                <a:extLst>
                  <a:ext uri="{28A0092B-C50C-407E-A947-70E740481C1C}">
                    <a14:useLocalDpi xmlns:a14="http://schemas.microsoft.com/office/drawing/2010/main" val="0"/>
                  </a:ext>
                </a:extLst>
              </a:blip>
              <a:stretch>
                <a:fillRect/>
              </a:stretch>
            </p:blipFill>
            <p:spPr>
              <a:xfrm>
                <a:off x="7459860" y="3420938"/>
                <a:ext cx="1828800" cy="1433762"/>
              </a:xfrm>
              <a:prstGeom prst="rect">
                <a:avLst/>
              </a:prstGeom>
              <a:ln>
                <a:solidFill>
                  <a:schemeClr val="tx1"/>
                </a:solidFill>
              </a:ln>
              <a:effectLst>
                <a:outerShdw blurRad="50800" dist="38100" dir="2700000" algn="tl" rotWithShape="0">
                  <a:prstClr val="black">
                    <a:alpha val="40000"/>
                  </a:prstClr>
                </a:outerShdw>
              </a:effectLst>
            </p:spPr>
          </p:pic>
          <p:pic>
            <p:nvPicPr>
              <p:cNvPr id="6" name="pasted-image.pdf"/>
              <p:cNvPicPr>
                <a:picLocks/>
              </p:cNvPicPr>
              <p:nvPr/>
            </p:nvPicPr>
            <p:blipFill>
              <a:blip r:embed="rId7">
                <a:extLst/>
              </a:blip>
              <a:stretch>
                <a:fillRect/>
              </a:stretch>
            </p:blipFill>
            <p:spPr>
              <a:xfrm>
                <a:off x="7171184" y="1672322"/>
                <a:ext cx="269011" cy="5608394"/>
              </a:xfrm>
              <a:prstGeom prst="rect">
                <a:avLst/>
              </a:prstGeom>
              <a:ln w="12700">
                <a:miter lim="400000"/>
              </a:ln>
            </p:spPr>
          </p:pic>
          <p:pic>
            <p:nvPicPr>
              <p:cNvPr id="7" name="pasted-image.pdf"/>
              <p:cNvPicPr>
                <a:picLocks/>
              </p:cNvPicPr>
              <p:nvPr/>
            </p:nvPicPr>
            <p:blipFill>
              <a:blip r:embed="rId8">
                <a:extLst/>
              </a:blip>
              <a:stretch>
                <a:fillRect/>
              </a:stretch>
            </p:blipFill>
            <p:spPr>
              <a:xfrm>
                <a:off x="9350443" y="1672322"/>
                <a:ext cx="269013" cy="5608394"/>
              </a:xfrm>
              <a:prstGeom prst="rect">
                <a:avLst/>
              </a:prstGeom>
              <a:ln w="12700">
                <a:miter lim="400000"/>
              </a:ln>
            </p:spPr>
          </p:pic>
          <p:pic>
            <p:nvPicPr>
              <p:cNvPr id="28" name="pasted-image.png"/>
              <p:cNvPicPr>
                <a:picLocks/>
              </p:cNvPicPr>
              <p:nvPr/>
            </p:nvPicPr>
            <p:blipFill>
              <a:blip r:embed="rId11">
                <a:extLst>
                  <a:ext uri="{28A0092B-C50C-407E-A947-70E740481C1C}">
                    <a14:useLocalDpi xmlns:a14="http://schemas.microsoft.com/office/drawing/2010/main" val="0"/>
                  </a:ext>
                </a:extLst>
              </a:blip>
              <a:stretch>
                <a:fillRect/>
              </a:stretch>
            </p:blipFill>
            <p:spPr>
              <a:xfrm>
                <a:off x="7459860" y="5037597"/>
                <a:ext cx="1828800" cy="1433762"/>
              </a:xfrm>
              <a:prstGeom prst="rect">
                <a:avLst/>
              </a:prstGeom>
              <a:ln>
                <a:solidFill>
                  <a:schemeClr val="tx1"/>
                </a:solidFill>
              </a:ln>
              <a:effectLst>
                <a:outerShdw blurRad="50800" dist="38100" dir="2700000" algn="tl" rotWithShape="0">
                  <a:prstClr val="black">
                    <a:alpha val="40000"/>
                  </a:prstClr>
                </a:outerShdw>
              </a:effectLst>
            </p:spPr>
          </p:pic>
          <p:pic>
            <p:nvPicPr>
              <p:cNvPr id="29" name="pasted-image.png"/>
              <p:cNvPicPr>
                <a:picLocks/>
              </p:cNvPicPr>
              <p:nvPr/>
            </p:nvPicPr>
            <p:blipFill>
              <a:blip r:embed="rId12">
                <a:extLst>
                  <a:ext uri="{28A0092B-C50C-407E-A947-70E740481C1C}">
                    <a14:useLocalDpi xmlns:a14="http://schemas.microsoft.com/office/drawing/2010/main" val="0"/>
                  </a:ext>
                </a:extLst>
              </a:blip>
              <a:stretch>
                <a:fillRect/>
              </a:stretch>
            </p:blipFill>
            <p:spPr>
              <a:xfrm>
                <a:off x="7459860" y="1803447"/>
                <a:ext cx="1828800" cy="1433762"/>
              </a:xfrm>
              <a:prstGeom prst="rect">
                <a:avLst/>
              </a:prstGeom>
              <a:ln>
                <a:solidFill>
                  <a:schemeClr val="tx1"/>
                </a:solidFill>
              </a:ln>
              <a:effectLst>
                <a:outerShdw blurRad="50800" dist="38100" dir="2700000" algn="tl" rotWithShape="0">
                  <a:prstClr val="black">
                    <a:alpha val="40000"/>
                  </a:prstClr>
                </a:outerShdw>
              </a:effectLst>
            </p:spPr>
          </p:pic>
          <p:pic>
            <p:nvPicPr>
              <p:cNvPr id="31" name="pasted-image.pdf"/>
              <p:cNvPicPr>
                <a:picLocks noChangeAspect="1"/>
              </p:cNvPicPr>
              <p:nvPr/>
            </p:nvPicPr>
            <p:blipFill>
              <a:blip r:embed="rId13">
                <a:extLst/>
              </a:blip>
              <a:stretch>
                <a:fillRect/>
              </a:stretch>
            </p:blipFill>
            <p:spPr>
              <a:xfrm>
                <a:off x="8142352" y="1211717"/>
                <a:ext cx="463816" cy="417273"/>
              </a:xfrm>
              <a:prstGeom prst="rect">
                <a:avLst/>
              </a:prstGeom>
              <a:ln w="12700">
                <a:miter lim="400000"/>
              </a:ln>
            </p:spPr>
          </p:pic>
        </p:grpSp>
        <p:sp>
          <p:nvSpPr>
            <p:cNvPr id="46" name="Shape 198"/>
            <p:cNvSpPr/>
            <p:nvPr/>
          </p:nvSpPr>
          <p:spPr>
            <a:xfrm rot="5400000">
              <a:off x="8061548" y="6837982"/>
              <a:ext cx="1591163" cy="102736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9531" tIns="59531" rIns="59531" bIns="59531" numCol="1" anchor="ctr">
              <a:noAutofit/>
            </a:bodyPr>
            <a:lstStyle>
              <a:lvl1pPr defTabSz="821531">
                <a:defRPr sz="4000">
                  <a:latin typeface="Adobe 繁黑體 Std B"/>
                  <a:ea typeface="Adobe 繁黑體 Std B"/>
                  <a:cs typeface="Adobe 繁黑體 Std B"/>
                  <a:sym typeface="Adobe 繁黑體 Std B"/>
                </a:defRPr>
              </a:lvl1pPr>
            </a:lstStyle>
            <a:p>
              <a:r>
                <a:rPr sz="8333" dirty="0">
                  <a:latin typeface="Adobe Clean" panose="020B0503020404020204" pitchFamily="34" charset="0"/>
                </a:rPr>
                <a:t>…</a:t>
              </a:r>
            </a:p>
          </p:txBody>
        </p:sp>
      </p:grpSp>
      <p:sp>
        <p:nvSpPr>
          <p:cNvPr id="117" name="Shape 208"/>
          <p:cNvSpPr/>
          <p:nvPr/>
        </p:nvSpPr>
        <p:spPr>
          <a:xfrm flipV="1">
            <a:off x="5502134" y="897298"/>
            <a:ext cx="2" cy="5305578"/>
          </a:xfrm>
          <a:prstGeom prst="line">
            <a:avLst/>
          </a:prstGeom>
          <a:ln w="57150">
            <a:solidFill>
              <a:schemeClr val="bg1">
                <a:lumMod val="65000"/>
              </a:schemeClr>
            </a:solidFill>
            <a:prstDash val="sysDot"/>
            <a:miter lim="400000"/>
          </a:ln>
        </p:spPr>
        <p:txBody>
          <a:bodyPr lIns="42333" tIns="42333" rIns="42333" bIns="42333" anchor="ctr"/>
          <a:lstStyle/>
          <a:p>
            <a:pPr>
              <a:defRPr sz="2400"/>
            </a:pPr>
            <a:endParaRPr sz="2000"/>
          </a:p>
        </p:txBody>
      </p:sp>
      <p:grpSp>
        <p:nvGrpSpPr>
          <p:cNvPr id="118" name="Group 117"/>
          <p:cNvGrpSpPr/>
          <p:nvPr/>
        </p:nvGrpSpPr>
        <p:grpSpPr>
          <a:xfrm>
            <a:off x="1475487" y="1044242"/>
            <a:ext cx="3149168" cy="5393880"/>
            <a:chOff x="1770584" y="1253090"/>
            <a:chExt cx="4205390" cy="7038173"/>
          </a:xfrm>
        </p:grpSpPr>
        <p:grpSp>
          <p:nvGrpSpPr>
            <p:cNvPr id="119" name="Group 189"/>
            <p:cNvGrpSpPr/>
            <p:nvPr/>
          </p:nvGrpSpPr>
          <p:grpSpPr>
            <a:xfrm>
              <a:off x="1770584" y="1856967"/>
              <a:ext cx="4205390" cy="1422426"/>
              <a:chOff x="0" y="0"/>
              <a:chExt cx="2721759" cy="852739"/>
            </a:xfrm>
          </p:grpSpPr>
          <p:pic>
            <p:nvPicPr>
              <p:cNvPr id="137" name="pasted-image.pdf"/>
              <p:cNvPicPr>
                <a:picLocks noChangeAspect="1"/>
              </p:cNvPicPr>
              <p:nvPr/>
            </p:nvPicPr>
            <p:blipFill>
              <a:blip r:embed="rId14">
                <a:extLst/>
              </a:blip>
              <a:stretch>
                <a:fillRect/>
              </a:stretch>
            </p:blipFill>
            <p:spPr>
              <a:xfrm>
                <a:off x="0" y="0"/>
                <a:ext cx="198015" cy="768762"/>
              </a:xfrm>
              <a:prstGeom prst="rect">
                <a:avLst/>
              </a:prstGeom>
              <a:ln w="12700" cap="flat">
                <a:noFill/>
                <a:miter lim="400000"/>
              </a:ln>
              <a:effectLst/>
            </p:spPr>
          </p:pic>
          <p:pic>
            <p:nvPicPr>
              <p:cNvPr id="138" name="pasted-image.pdf"/>
              <p:cNvPicPr>
                <a:picLocks noChangeAspect="1"/>
              </p:cNvPicPr>
              <p:nvPr/>
            </p:nvPicPr>
            <p:blipFill>
              <a:blip r:embed="rId15">
                <a:extLst/>
              </a:blip>
              <a:stretch>
                <a:fillRect/>
              </a:stretch>
            </p:blipFill>
            <p:spPr>
              <a:xfrm>
                <a:off x="2523745" y="0"/>
                <a:ext cx="198015" cy="768762"/>
              </a:xfrm>
              <a:prstGeom prst="rect">
                <a:avLst/>
              </a:prstGeom>
              <a:ln w="12700" cap="flat">
                <a:noFill/>
                <a:miter lim="400000"/>
              </a:ln>
              <a:effectLst/>
            </p:spPr>
          </p:pic>
          <p:pic>
            <p:nvPicPr>
              <p:cNvPr id="139" name="pasted-image.pdf"/>
              <p:cNvPicPr>
                <a:picLocks noChangeAspect="1"/>
              </p:cNvPicPr>
              <p:nvPr/>
            </p:nvPicPr>
            <p:blipFill>
              <a:blip r:embed="rId3">
                <a:extLst/>
              </a:blip>
              <a:stretch>
                <a:fillRect/>
              </a:stretch>
            </p:blipFill>
            <p:spPr>
              <a:xfrm>
                <a:off x="1296952" y="645442"/>
                <a:ext cx="94227" cy="207298"/>
              </a:xfrm>
              <a:prstGeom prst="rect">
                <a:avLst/>
              </a:prstGeom>
              <a:ln w="12700" cap="flat">
                <a:noFill/>
                <a:miter lim="400000"/>
              </a:ln>
              <a:effectLst/>
            </p:spPr>
          </p:pic>
        </p:grpSp>
        <p:grpSp>
          <p:nvGrpSpPr>
            <p:cNvPr id="120" name="Group 193"/>
            <p:cNvGrpSpPr/>
            <p:nvPr/>
          </p:nvGrpSpPr>
          <p:grpSpPr>
            <a:xfrm>
              <a:off x="1770584" y="5150812"/>
              <a:ext cx="4205390" cy="1422426"/>
              <a:chOff x="0" y="0"/>
              <a:chExt cx="2721759" cy="852739"/>
            </a:xfrm>
          </p:grpSpPr>
          <p:pic>
            <p:nvPicPr>
              <p:cNvPr id="134" name="pasted-image.pdf"/>
              <p:cNvPicPr>
                <a:picLocks noChangeAspect="1"/>
              </p:cNvPicPr>
              <p:nvPr/>
            </p:nvPicPr>
            <p:blipFill>
              <a:blip r:embed="rId14">
                <a:extLst/>
              </a:blip>
              <a:stretch>
                <a:fillRect/>
              </a:stretch>
            </p:blipFill>
            <p:spPr>
              <a:xfrm>
                <a:off x="0" y="0"/>
                <a:ext cx="198015" cy="768762"/>
              </a:xfrm>
              <a:prstGeom prst="rect">
                <a:avLst/>
              </a:prstGeom>
              <a:ln w="12700" cap="flat">
                <a:noFill/>
                <a:miter lim="400000"/>
              </a:ln>
              <a:effectLst/>
            </p:spPr>
          </p:pic>
          <p:pic>
            <p:nvPicPr>
              <p:cNvPr id="135" name="pasted-image.pdf"/>
              <p:cNvPicPr>
                <a:picLocks noChangeAspect="1"/>
              </p:cNvPicPr>
              <p:nvPr/>
            </p:nvPicPr>
            <p:blipFill>
              <a:blip r:embed="rId15">
                <a:extLst/>
              </a:blip>
              <a:stretch>
                <a:fillRect/>
              </a:stretch>
            </p:blipFill>
            <p:spPr>
              <a:xfrm>
                <a:off x="2523745" y="0"/>
                <a:ext cx="198015" cy="768762"/>
              </a:xfrm>
              <a:prstGeom prst="rect">
                <a:avLst/>
              </a:prstGeom>
              <a:ln w="12700" cap="flat">
                <a:noFill/>
                <a:miter lim="400000"/>
              </a:ln>
              <a:effectLst/>
            </p:spPr>
          </p:pic>
          <p:pic>
            <p:nvPicPr>
              <p:cNvPr id="136" name="pasted-image.pdf"/>
              <p:cNvPicPr>
                <a:picLocks noChangeAspect="1"/>
              </p:cNvPicPr>
              <p:nvPr/>
            </p:nvPicPr>
            <p:blipFill>
              <a:blip r:embed="rId3">
                <a:extLst/>
              </a:blip>
              <a:stretch>
                <a:fillRect/>
              </a:stretch>
            </p:blipFill>
            <p:spPr>
              <a:xfrm>
                <a:off x="1296952" y="645442"/>
                <a:ext cx="94227" cy="207298"/>
              </a:xfrm>
              <a:prstGeom prst="rect">
                <a:avLst/>
              </a:prstGeom>
              <a:ln w="12700" cap="flat">
                <a:noFill/>
                <a:miter lim="400000"/>
              </a:ln>
              <a:effectLst/>
            </p:spPr>
          </p:pic>
        </p:grpSp>
        <p:grpSp>
          <p:nvGrpSpPr>
            <p:cNvPr id="121" name="Group 197"/>
            <p:cNvGrpSpPr/>
            <p:nvPr/>
          </p:nvGrpSpPr>
          <p:grpSpPr>
            <a:xfrm>
              <a:off x="1770584" y="3473628"/>
              <a:ext cx="4205390" cy="1422426"/>
              <a:chOff x="0" y="0"/>
              <a:chExt cx="2721759" cy="852739"/>
            </a:xfrm>
          </p:grpSpPr>
          <p:pic>
            <p:nvPicPr>
              <p:cNvPr id="131" name="pasted-image.pdf"/>
              <p:cNvPicPr>
                <a:picLocks noChangeAspect="1"/>
              </p:cNvPicPr>
              <p:nvPr/>
            </p:nvPicPr>
            <p:blipFill>
              <a:blip r:embed="rId14">
                <a:extLst/>
              </a:blip>
              <a:stretch>
                <a:fillRect/>
              </a:stretch>
            </p:blipFill>
            <p:spPr>
              <a:xfrm>
                <a:off x="0" y="0"/>
                <a:ext cx="198015" cy="768762"/>
              </a:xfrm>
              <a:prstGeom prst="rect">
                <a:avLst/>
              </a:prstGeom>
              <a:ln w="12700" cap="flat">
                <a:noFill/>
                <a:miter lim="400000"/>
              </a:ln>
              <a:effectLst/>
            </p:spPr>
          </p:pic>
          <p:pic>
            <p:nvPicPr>
              <p:cNvPr id="132" name="pasted-image.pdf"/>
              <p:cNvPicPr>
                <a:picLocks noChangeAspect="1"/>
              </p:cNvPicPr>
              <p:nvPr/>
            </p:nvPicPr>
            <p:blipFill>
              <a:blip r:embed="rId15">
                <a:extLst/>
              </a:blip>
              <a:stretch>
                <a:fillRect/>
              </a:stretch>
            </p:blipFill>
            <p:spPr>
              <a:xfrm>
                <a:off x="2523745" y="0"/>
                <a:ext cx="198015" cy="768762"/>
              </a:xfrm>
              <a:prstGeom prst="rect">
                <a:avLst/>
              </a:prstGeom>
              <a:ln w="12700" cap="flat">
                <a:noFill/>
                <a:miter lim="400000"/>
              </a:ln>
              <a:effectLst/>
            </p:spPr>
          </p:pic>
          <p:pic>
            <p:nvPicPr>
              <p:cNvPr id="133" name="pasted-image.pdf"/>
              <p:cNvPicPr>
                <a:picLocks noChangeAspect="1"/>
              </p:cNvPicPr>
              <p:nvPr/>
            </p:nvPicPr>
            <p:blipFill>
              <a:blip r:embed="rId3">
                <a:extLst/>
              </a:blip>
              <a:stretch>
                <a:fillRect/>
              </a:stretch>
            </p:blipFill>
            <p:spPr>
              <a:xfrm>
                <a:off x="1296952" y="645442"/>
                <a:ext cx="94227" cy="207298"/>
              </a:xfrm>
              <a:prstGeom prst="rect">
                <a:avLst/>
              </a:prstGeom>
              <a:ln w="12700" cap="flat">
                <a:noFill/>
                <a:miter lim="400000"/>
              </a:ln>
              <a:effectLst/>
            </p:spPr>
          </p:pic>
        </p:grpSp>
        <p:sp>
          <p:nvSpPr>
            <p:cNvPr id="122" name="Shape 198"/>
            <p:cNvSpPr/>
            <p:nvPr/>
          </p:nvSpPr>
          <p:spPr>
            <a:xfrm rot="5400000">
              <a:off x="3485655" y="6981998"/>
              <a:ext cx="1591163" cy="102736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9531" tIns="59531" rIns="59531" bIns="59531" numCol="1" anchor="ctr">
              <a:noAutofit/>
            </a:bodyPr>
            <a:lstStyle>
              <a:lvl1pPr defTabSz="821531">
                <a:defRPr sz="4000">
                  <a:latin typeface="Adobe 繁黑體 Std B"/>
                  <a:ea typeface="Adobe 繁黑體 Std B"/>
                  <a:cs typeface="Adobe 繁黑體 Std B"/>
                  <a:sym typeface="Adobe 繁黑體 Std B"/>
                </a:defRPr>
              </a:lvl1pPr>
            </a:lstStyle>
            <a:p>
              <a:r>
                <a:rPr sz="8333" dirty="0">
                  <a:latin typeface="Adobe Clean" panose="020B0503020404020204" pitchFamily="34" charset="0"/>
                </a:rPr>
                <a:t>…</a:t>
              </a:r>
            </a:p>
          </p:txBody>
        </p:sp>
        <p:pic>
          <p:nvPicPr>
            <p:cNvPr id="123" name="1.jpg"/>
            <p:cNvPicPr>
              <a:picLocks/>
            </p:cNvPicPr>
            <p:nvPr/>
          </p:nvPicPr>
          <p:blipFill>
            <a:blip r:embed="rId16" cstate="print">
              <a:extLst>
                <a:ext uri="{28A0092B-C50C-407E-A947-70E740481C1C}">
                  <a14:useLocalDpi xmlns:a14="http://schemas.microsoft.com/office/drawing/2010/main" val="0"/>
                </a:ext>
              </a:extLst>
            </a:blip>
            <a:stretch>
              <a:fillRect/>
            </a:stretch>
          </p:blipFill>
          <p:spPr>
            <a:xfrm>
              <a:off x="2247910" y="1803447"/>
              <a:ext cx="1412838" cy="1525279"/>
            </a:xfrm>
            <a:prstGeom prst="rect">
              <a:avLst/>
            </a:prstGeom>
            <a:ln>
              <a:solidFill>
                <a:schemeClr val="tx1"/>
              </a:solidFill>
            </a:ln>
            <a:effectLst>
              <a:outerShdw blurRad="50800" dist="38100" dir="2700000" algn="tl" rotWithShape="0">
                <a:prstClr val="black">
                  <a:alpha val="40000"/>
                </a:prstClr>
              </a:outerShdw>
            </a:effectLst>
          </p:spPr>
        </p:pic>
        <p:pic>
          <p:nvPicPr>
            <p:cNvPr id="124" name="2.jpg"/>
            <p:cNvPicPr>
              <a:picLocks/>
            </p:cNvPicPr>
            <p:nvPr/>
          </p:nvPicPr>
          <p:blipFill>
            <a:blip r:embed="rId17" cstate="print">
              <a:extLst>
                <a:ext uri="{28A0092B-C50C-407E-A947-70E740481C1C}">
                  <a14:useLocalDpi xmlns:a14="http://schemas.microsoft.com/office/drawing/2010/main" val="0"/>
                </a:ext>
              </a:extLst>
            </a:blip>
            <a:stretch>
              <a:fillRect/>
            </a:stretch>
          </p:blipFill>
          <p:spPr>
            <a:xfrm>
              <a:off x="2246678" y="3420521"/>
              <a:ext cx="1412838" cy="1525279"/>
            </a:xfrm>
            <a:prstGeom prst="rect">
              <a:avLst/>
            </a:prstGeom>
            <a:ln>
              <a:solidFill>
                <a:schemeClr val="tx1"/>
              </a:solidFill>
            </a:ln>
            <a:effectLst>
              <a:outerShdw blurRad="50800" dist="38100" dir="2700000" algn="tl" rotWithShape="0">
                <a:prstClr val="black">
                  <a:alpha val="40000"/>
                </a:prstClr>
              </a:outerShdw>
            </a:effectLst>
          </p:spPr>
        </p:pic>
        <p:pic>
          <p:nvPicPr>
            <p:cNvPr id="125" name="3.jpg"/>
            <p:cNvPicPr>
              <a:picLocks/>
            </p:cNvPicPr>
            <p:nvPr/>
          </p:nvPicPr>
          <p:blipFill>
            <a:blip r:embed="rId18" cstate="print">
              <a:extLst>
                <a:ext uri="{28A0092B-C50C-407E-A947-70E740481C1C}">
                  <a14:useLocalDpi xmlns:a14="http://schemas.microsoft.com/office/drawing/2010/main" val="0"/>
                </a:ext>
              </a:extLst>
            </a:blip>
            <a:stretch>
              <a:fillRect/>
            </a:stretch>
          </p:blipFill>
          <p:spPr>
            <a:xfrm>
              <a:off x="2247293" y="5037597"/>
              <a:ext cx="1412838" cy="1525279"/>
            </a:xfrm>
            <a:prstGeom prst="rect">
              <a:avLst/>
            </a:prstGeom>
            <a:ln>
              <a:solidFill>
                <a:schemeClr val="tx1"/>
              </a:solidFill>
            </a:ln>
            <a:effectLst>
              <a:outerShdw blurRad="50800" dist="38100" dir="2700000" algn="tl" rotWithShape="0">
                <a:prstClr val="black">
                  <a:alpha val="40000"/>
                </a:prstClr>
              </a:outerShdw>
            </a:effectLst>
          </p:spPr>
        </p:pic>
        <p:pic>
          <p:nvPicPr>
            <p:cNvPr id="126" name="1.jpg"/>
            <p:cNvPicPr>
              <a:picLocks/>
            </p:cNvPicPr>
            <p:nvPr/>
          </p:nvPicPr>
          <p:blipFill>
            <a:blip r:embed="rId19" cstate="print">
              <a:extLst>
                <a:ext uri="{28A0092B-C50C-407E-A947-70E740481C1C}">
                  <a14:useLocalDpi xmlns:a14="http://schemas.microsoft.com/office/drawing/2010/main" val="0"/>
                </a:ext>
              </a:extLst>
            </a:blip>
            <a:stretch>
              <a:fillRect/>
            </a:stretch>
          </p:blipFill>
          <p:spPr>
            <a:xfrm>
              <a:off x="4104507" y="1803447"/>
              <a:ext cx="1412838" cy="1525279"/>
            </a:xfrm>
            <a:prstGeom prst="rect">
              <a:avLst/>
            </a:prstGeom>
            <a:ln>
              <a:solidFill>
                <a:schemeClr val="tx1"/>
              </a:solidFill>
            </a:ln>
            <a:effectLst>
              <a:outerShdw blurRad="50800" dist="38100" dir="2700000" algn="tl" rotWithShape="0">
                <a:prstClr val="black">
                  <a:alpha val="40000"/>
                </a:prstClr>
              </a:outerShdw>
            </a:effectLst>
          </p:spPr>
        </p:pic>
        <p:pic>
          <p:nvPicPr>
            <p:cNvPr id="127" name="2.jpg"/>
            <p:cNvPicPr>
              <a:picLocks/>
            </p:cNvPicPr>
            <p:nvPr/>
          </p:nvPicPr>
          <p:blipFill>
            <a:blip r:embed="rId20" cstate="print">
              <a:extLst>
                <a:ext uri="{28A0092B-C50C-407E-A947-70E740481C1C}">
                  <a14:useLocalDpi xmlns:a14="http://schemas.microsoft.com/office/drawing/2010/main" val="0"/>
                </a:ext>
              </a:extLst>
            </a:blip>
            <a:stretch>
              <a:fillRect/>
            </a:stretch>
          </p:blipFill>
          <p:spPr>
            <a:xfrm>
              <a:off x="4104825" y="3420521"/>
              <a:ext cx="1412838" cy="1525279"/>
            </a:xfrm>
            <a:prstGeom prst="rect">
              <a:avLst/>
            </a:prstGeom>
            <a:ln>
              <a:solidFill>
                <a:schemeClr val="tx1"/>
              </a:solidFill>
            </a:ln>
            <a:effectLst>
              <a:outerShdw blurRad="50800" dist="38100" dir="2700000" algn="tl" rotWithShape="0">
                <a:prstClr val="black">
                  <a:alpha val="40000"/>
                </a:prstClr>
              </a:outerShdw>
            </a:effectLst>
          </p:spPr>
        </p:pic>
        <p:pic>
          <p:nvPicPr>
            <p:cNvPr id="128" name="3.jpg"/>
            <p:cNvPicPr>
              <a:picLocks/>
            </p:cNvPicPr>
            <p:nvPr/>
          </p:nvPicPr>
          <p:blipFill>
            <a:blip r:embed="rId21" cstate="print">
              <a:extLst>
                <a:ext uri="{28A0092B-C50C-407E-A947-70E740481C1C}">
                  <a14:useLocalDpi xmlns:a14="http://schemas.microsoft.com/office/drawing/2010/main" val="0"/>
                </a:ext>
              </a:extLst>
            </a:blip>
            <a:stretch>
              <a:fillRect/>
            </a:stretch>
          </p:blipFill>
          <p:spPr>
            <a:xfrm>
              <a:off x="4105462" y="5037597"/>
              <a:ext cx="1412838" cy="1525279"/>
            </a:xfrm>
            <a:prstGeom prst="rect">
              <a:avLst/>
            </a:prstGeom>
            <a:ln>
              <a:solidFill>
                <a:schemeClr val="tx1"/>
              </a:solidFill>
            </a:ln>
            <a:effectLst>
              <a:outerShdw blurRad="50800" dist="38100" dir="2700000" algn="tl" rotWithShape="0">
                <a:prstClr val="black">
                  <a:alpha val="40000"/>
                </a:prstClr>
              </a:outerShdw>
            </a:effectLst>
          </p:spPr>
        </p:pic>
        <p:pic>
          <p:nvPicPr>
            <p:cNvPr id="129" name="pasted-image.pdf"/>
            <p:cNvPicPr>
              <a:picLocks noChangeAspect="1"/>
            </p:cNvPicPr>
            <p:nvPr/>
          </p:nvPicPr>
          <p:blipFill>
            <a:blip r:embed="rId22">
              <a:extLst/>
            </a:blip>
            <a:stretch>
              <a:fillRect/>
            </a:stretch>
          </p:blipFill>
          <p:spPr>
            <a:xfrm>
              <a:off x="2614367" y="1274275"/>
              <a:ext cx="569061" cy="466059"/>
            </a:xfrm>
            <a:prstGeom prst="rect">
              <a:avLst/>
            </a:prstGeom>
            <a:ln w="12700">
              <a:miter lim="400000"/>
            </a:ln>
          </p:spPr>
        </p:pic>
        <p:pic>
          <p:nvPicPr>
            <p:cNvPr id="130" name="pasted-image.pdf"/>
            <p:cNvPicPr>
              <a:picLocks noChangeAspect="1"/>
            </p:cNvPicPr>
            <p:nvPr/>
          </p:nvPicPr>
          <p:blipFill>
            <a:blip r:embed="rId23">
              <a:extLst/>
            </a:blip>
            <a:stretch>
              <a:fillRect/>
            </a:stretch>
          </p:blipFill>
          <p:spPr>
            <a:xfrm>
              <a:off x="4452480" y="1253090"/>
              <a:ext cx="529816" cy="508428"/>
            </a:xfrm>
            <a:prstGeom prst="rect">
              <a:avLst/>
            </a:prstGeom>
            <a:ln w="12700">
              <a:miter lim="400000"/>
            </a:ln>
          </p:spPr>
        </p:pic>
      </p:grpSp>
      <p:sp>
        <p:nvSpPr>
          <p:cNvPr id="140" name="TextBox 139"/>
          <p:cNvSpPr txBox="1"/>
          <p:nvPr/>
        </p:nvSpPr>
        <p:spPr>
          <a:xfrm>
            <a:off x="2329677" y="206997"/>
            <a:ext cx="1631857" cy="769441"/>
          </a:xfrm>
          <a:prstGeom prst="rect">
            <a:avLst/>
          </a:prstGeom>
          <a:noFill/>
        </p:spPr>
        <p:txBody>
          <a:bodyPr wrap="none" rtlCol="0">
            <a:spAutoFit/>
          </a:bodyPr>
          <a:lstStyle/>
          <a:p>
            <a:r>
              <a:rPr lang="en-US" sz="4400" dirty="0"/>
              <a:t>Paired</a:t>
            </a:r>
          </a:p>
        </p:txBody>
      </p:sp>
      <p:sp>
        <p:nvSpPr>
          <p:cNvPr id="141" name="TextBox 140"/>
          <p:cNvSpPr txBox="1"/>
          <p:nvPr/>
        </p:nvSpPr>
        <p:spPr>
          <a:xfrm>
            <a:off x="6756073" y="206997"/>
            <a:ext cx="2307619" cy="769441"/>
          </a:xfrm>
          <a:prstGeom prst="rect">
            <a:avLst/>
          </a:prstGeom>
          <a:noFill/>
        </p:spPr>
        <p:txBody>
          <a:bodyPr wrap="none" rtlCol="0">
            <a:spAutoFit/>
          </a:bodyPr>
          <a:lstStyle/>
          <a:p>
            <a:r>
              <a:rPr lang="en-US" sz="4400" dirty="0"/>
              <a:t>Unpaired</a:t>
            </a:r>
          </a:p>
        </p:txBody>
      </p:sp>
    </p:spTree>
    <p:extLst>
      <p:ext uri="{BB962C8B-B14F-4D97-AF65-F5344CB8AC3E}">
        <p14:creationId xmlns:p14="http://schemas.microsoft.com/office/powerpoint/2010/main" val="1249887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taesung89.github.io/cyclegan/images/horse-to-zebra-supplemental/train_cherrypicked/real_A/horse2zebra_153_50_real_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7331" y="1934654"/>
            <a:ext cx="788474" cy="788474"/>
          </a:xfrm>
          <a:prstGeom prst="rect">
            <a:avLst/>
          </a:prstGeom>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4" descr="https://taesung89.github.io/cyclegan/images/horse-to-zebra-supplemental/train_cherrypicked/fake_B/horse2zebra_153_50_fake_B.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44723" y="1934650"/>
            <a:ext cx="788670" cy="788670"/>
          </a:xfrm>
          <a:prstGeom prst="rect">
            <a:avLst/>
          </a:prstGeom>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2" descr="https://taesung89.github.io/cyclegan/images/horse-to-zebra-supplemental/train_cherrypicked/real_A/horse2zebra_153_50_real_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0891" y="1934656"/>
            <a:ext cx="788474" cy="788474"/>
          </a:xfrm>
          <a:prstGeom prst="rect">
            <a:avLst/>
          </a:prstGeom>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4" name="Picture 2" descr="https://taesung89.github.io/cyclegan/images/horse-to-zebra-supplemental/train_cherrypicked/real_B/horse2zebra_342_50_real_B.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94143" y="1934650"/>
            <a:ext cx="788670" cy="788670"/>
          </a:xfrm>
          <a:prstGeom prst="rect">
            <a:avLst/>
          </a:prstGeom>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https://taesung89.github.io/cyclegan/images/horse-to-zebra-supplemental/train_cherrypicked/real_B/horse2zebra_342_50_real_B.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71375" y="1934650"/>
            <a:ext cx="788670" cy="788670"/>
          </a:xfrm>
          <a:prstGeom prst="rect">
            <a:avLst/>
          </a:prstGeom>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6" name="Picture 4" descr="https://taesung89.github.io/cyclegan/images/horse-to-zebra-supplemental/train_cherrypicked/fake_A/horse2zebra_342_50_fake_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82759" y="1934650"/>
            <a:ext cx="788670" cy="788670"/>
          </a:xfrm>
          <a:prstGeom prst="rect">
            <a:avLst/>
          </a:prstGeom>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5" name="Rectangle 14"/>
              <p:cNvSpPr/>
              <p:nvPr/>
            </p:nvSpPr>
            <p:spPr>
              <a:xfrm>
                <a:off x="3591310" y="1568794"/>
                <a:ext cx="764953"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100">
                          <a:latin typeface="Cambria Math" panose="02040503050406030204" pitchFamily="18" charset="0"/>
                        </a:rPr>
                        <m:t>G</m:t>
                      </m:r>
                      <m:r>
                        <a:rPr lang="en-US" sz="2100">
                          <a:latin typeface="Cambria Math" panose="02040503050406030204" pitchFamily="18" charset="0"/>
                        </a:rPr>
                        <m:t>(</m:t>
                      </m:r>
                      <m:r>
                        <m:rPr>
                          <m:sty m:val="p"/>
                        </m:rPr>
                        <a:rPr lang="en-US" sz="2100">
                          <a:latin typeface="Cambria Math" panose="02040503050406030204" pitchFamily="18" charset="0"/>
                        </a:rPr>
                        <m:t>x</m:t>
                      </m:r>
                      <m:r>
                        <a:rPr lang="en-US" sz="2100">
                          <a:latin typeface="Cambria Math" panose="02040503050406030204" pitchFamily="18" charset="0"/>
                        </a:rPr>
                        <m:t>)</m:t>
                      </m:r>
                    </m:oMath>
                  </m:oMathPara>
                </a14:m>
                <a:endParaRPr lang="en-US" sz="2100" dirty="0"/>
              </a:p>
            </p:txBody>
          </p:sp>
        </mc:Choice>
        <mc:Fallback>
          <p:sp>
            <p:nvSpPr>
              <p:cNvPr id="15" name="Rectangle 14"/>
              <p:cNvSpPr>
                <a:spLocks noRot="1" noChangeAspect="1" noMove="1" noResize="1" noEditPoints="1" noAdjustHandles="1" noChangeArrowheads="1" noChangeShapeType="1" noTextEdit="1"/>
              </p:cNvSpPr>
              <p:nvPr/>
            </p:nvSpPr>
            <p:spPr>
              <a:xfrm>
                <a:off x="3591310" y="1568794"/>
                <a:ext cx="764953" cy="415498"/>
              </a:xfrm>
              <a:prstGeom prst="rect">
                <a:avLst/>
              </a:prstGeom>
              <a:blipFill>
                <a:blip r:embed="rId7"/>
                <a:stretch>
                  <a:fillRect b="-159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p:cNvSpPr/>
              <p:nvPr/>
            </p:nvSpPr>
            <p:spPr>
              <a:xfrm>
                <a:off x="4880867" y="1568794"/>
                <a:ext cx="1132746"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100">
                          <a:latin typeface="Cambria Math" panose="02040503050406030204" pitchFamily="18" charset="0"/>
                        </a:rPr>
                        <m:t>F</m:t>
                      </m:r>
                      <m:r>
                        <a:rPr lang="en-US" sz="2100">
                          <a:latin typeface="Cambria Math" panose="02040503050406030204" pitchFamily="18" charset="0"/>
                        </a:rPr>
                        <m:t>(</m:t>
                      </m:r>
                      <m:r>
                        <m:rPr>
                          <m:sty m:val="p"/>
                        </m:rPr>
                        <a:rPr lang="en-US" sz="2100">
                          <a:latin typeface="Cambria Math" panose="02040503050406030204" pitchFamily="18" charset="0"/>
                        </a:rPr>
                        <m:t>G</m:t>
                      </m:r>
                      <m:d>
                        <m:dPr>
                          <m:ctrlPr>
                            <a:rPr lang="en-US" sz="2100" i="1">
                              <a:latin typeface="Cambria Math" panose="02040503050406030204" pitchFamily="18" charset="0"/>
                            </a:rPr>
                          </m:ctrlPr>
                        </m:dPr>
                        <m:e>
                          <m:r>
                            <m:rPr>
                              <m:sty m:val="p"/>
                            </m:rPr>
                            <a:rPr lang="en-US" sz="2100">
                              <a:latin typeface="Cambria Math" panose="02040503050406030204" pitchFamily="18" charset="0"/>
                            </a:rPr>
                            <m:t>x</m:t>
                          </m:r>
                        </m:e>
                      </m:d>
                      <m:r>
                        <a:rPr lang="en-US" sz="2100">
                          <a:latin typeface="Cambria Math" panose="02040503050406030204" pitchFamily="18" charset="0"/>
                        </a:rPr>
                        <m:t>)</m:t>
                      </m:r>
                    </m:oMath>
                  </m:oMathPara>
                </a14:m>
                <a:endParaRPr lang="en-US" sz="2100" dirty="0"/>
              </a:p>
            </p:txBody>
          </p:sp>
        </mc:Choice>
        <mc:Fallback>
          <p:sp>
            <p:nvSpPr>
              <p:cNvPr id="16" name="Rectangle 15"/>
              <p:cNvSpPr>
                <a:spLocks noRot="1" noChangeAspect="1" noMove="1" noResize="1" noEditPoints="1" noAdjustHandles="1" noChangeArrowheads="1" noChangeShapeType="1" noTextEdit="1"/>
              </p:cNvSpPr>
              <p:nvPr/>
            </p:nvSpPr>
            <p:spPr>
              <a:xfrm>
                <a:off x="4880867" y="1568794"/>
                <a:ext cx="1132746" cy="415498"/>
              </a:xfrm>
              <a:prstGeom prst="rect">
                <a:avLst/>
              </a:prstGeom>
              <a:blipFill>
                <a:blip r:embed="rId8"/>
                <a:stretch>
                  <a:fillRect r="-541" b="-159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2139109" y="1568794"/>
                <a:ext cx="375424"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100">
                          <a:latin typeface="Cambria Math" panose="02040503050406030204" pitchFamily="18" charset="0"/>
                        </a:rPr>
                        <m:t>x</m:t>
                      </m:r>
                    </m:oMath>
                  </m:oMathPara>
                </a14:m>
                <a:endParaRPr lang="en-US" sz="2100" dirty="0"/>
              </a:p>
            </p:txBody>
          </p:sp>
        </mc:Choice>
        <mc:Fallback>
          <p:sp>
            <p:nvSpPr>
              <p:cNvPr id="17" name="Rectangle 16"/>
              <p:cNvSpPr>
                <a:spLocks noRot="1" noChangeAspect="1" noMove="1" noResize="1" noEditPoints="1" noAdjustHandles="1" noChangeArrowheads="1" noChangeShapeType="1" noTextEdit="1"/>
              </p:cNvSpPr>
              <p:nvPr/>
            </p:nvSpPr>
            <p:spPr>
              <a:xfrm>
                <a:off x="2139109" y="1568794"/>
                <a:ext cx="375424" cy="41549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7982397" y="1568795"/>
                <a:ext cx="750526"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100">
                          <a:latin typeface="Cambria Math" panose="02040503050406030204" pitchFamily="18" charset="0"/>
                        </a:rPr>
                        <m:t>F</m:t>
                      </m:r>
                      <m:r>
                        <a:rPr lang="en-US" sz="2100">
                          <a:latin typeface="Cambria Math" panose="02040503050406030204" pitchFamily="18" charset="0"/>
                        </a:rPr>
                        <m:t>(</m:t>
                      </m:r>
                      <m:r>
                        <m:rPr>
                          <m:sty m:val="p"/>
                        </m:rPr>
                        <a:rPr lang="en-US" sz="2100">
                          <a:latin typeface="Cambria Math" panose="02040503050406030204" pitchFamily="18" charset="0"/>
                        </a:rPr>
                        <m:t>y</m:t>
                      </m:r>
                      <m:r>
                        <a:rPr lang="en-US" sz="2100">
                          <a:latin typeface="Cambria Math" panose="02040503050406030204" pitchFamily="18" charset="0"/>
                        </a:rPr>
                        <m:t>)</m:t>
                      </m:r>
                    </m:oMath>
                  </m:oMathPara>
                </a14:m>
                <a:endParaRPr lang="en-US" sz="2100" dirty="0"/>
              </a:p>
            </p:txBody>
          </p:sp>
        </mc:Choice>
        <mc:Fallback>
          <p:sp>
            <p:nvSpPr>
              <p:cNvPr id="18" name="Rectangle 17"/>
              <p:cNvSpPr>
                <a:spLocks noRot="1" noChangeAspect="1" noMove="1" noResize="1" noEditPoints="1" noAdjustHandles="1" noChangeArrowheads="1" noChangeShapeType="1" noTextEdit="1"/>
              </p:cNvSpPr>
              <p:nvPr/>
            </p:nvSpPr>
            <p:spPr>
              <a:xfrm>
                <a:off x="7982397" y="1568795"/>
                <a:ext cx="750526" cy="415498"/>
              </a:xfrm>
              <a:prstGeom prst="rect">
                <a:avLst/>
              </a:prstGeom>
              <a:blipFill>
                <a:blip r:embed="rId10"/>
                <a:stretch>
                  <a:fillRect b="-159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p:cNvSpPr/>
              <p:nvPr/>
            </p:nvSpPr>
            <p:spPr>
              <a:xfrm>
                <a:off x="9353168" y="1568795"/>
                <a:ext cx="1132746"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100">
                          <a:latin typeface="Cambria Math" panose="02040503050406030204" pitchFamily="18" charset="0"/>
                        </a:rPr>
                        <m:t>G</m:t>
                      </m:r>
                      <m:r>
                        <a:rPr lang="en-US" sz="2100">
                          <a:latin typeface="Cambria Math" panose="02040503050406030204" pitchFamily="18" charset="0"/>
                        </a:rPr>
                        <m:t>(</m:t>
                      </m:r>
                      <m:r>
                        <m:rPr>
                          <m:sty m:val="p"/>
                        </m:rPr>
                        <a:rPr lang="en-US" sz="2100">
                          <a:latin typeface="Cambria Math" panose="02040503050406030204" pitchFamily="18" charset="0"/>
                        </a:rPr>
                        <m:t>F</m:t>
                      </m:r>
                      <m:d>
                        <m:dPr>
                          <m:ctrlPr>
                            <a:rPr lang="en-US" sz="2100" i="1">
                              <a:latin typeface="Cambria Math" panose="02040503050406030204" pitchFamily="18" charset="0"/>
                            </a:rPr>
                          </m:ctrlPr>
                        </m:dPr>
                        <m:e>
                          <m:r>
                            <m:rPr>
                              <m:sty m:val="p"/>
                            </m:rPr>
                            <a:rPr lang="en-US" sz="2100">
                              <a:latin typeface="Cambria Math" panose="02040503050406030204" pitchFamily="18" charset="0"/>
                            </a:rPr>
                            <m:t>x</m:t>
                          </m:r>
                        </m:e>
                      </m:d>
                      <m:r>
                        <a:rPr lang="en-US" sz="2100">
                          <a:latin typeface="Cambria Math" panose="02040503050406030204" pitchFamily="18" charset="0"/>
                        </a:rPr>
                        <m:t>)</m:t>
                      </m:r>
                    </m:oMath>
                  </m:oMathPara>
                </a14:m>
                <a:endParaRPr lang="en-US" sz="2100" dirty="0"/>
              </a:p>
            </p:txBody>
          </p:sp>
        </mc:Choice>
        <mc:Fallback>
          <p:sp>
            <p:nvSpPr>
              <p:cNvPr id="19" name="Rectangle 18"/>
              <p:cNvSpPr>
                <a:spLocks noRot="1" noChangeAspect="1" noMove="1" noResize="1" noEditPoints="1" noAdjustHandles="1" noChangeArrowheads="1" noChangeShapeType="1" noTextEdit="1"/>
              </p:cNvSpPr>
              <p:nvPr/>
            </p:nvSpPr>
            <p:spPr>
              <a:xfrm>
                <a:off x="9353168" y="1568795"/>
                <a:ext cx="1132746" cy="415498"/>
              </a:xfrm>
              <a:prstGeom prst="rect">
                <a:avLst/>
              </a:prstGeom>
              <a:blipFill>
                <a:blip r:embed="rId11"/>
                <a:stretch>
                  <a:fillRect b="-159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Rectangle 19"/>
              <p:cNvSpPr/>
              <p:nvPr/>
            </p:nvSpPr>
            <p:spPr>
              <a:xfrm>
                <a:off x="6503037" y="1568795"/>
                <a:ext cx="400879"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100" i="1">
                          <a:latin typeface="Cambria Math" panose="02040503050406030204" pitchFamily="18" charset="0"/>
                        </a:rPr>
                        <m:t>𝑦</m:t>
                      </m:r>
                    </m:oMath>
                  </m:oMathPara>
                </a14:m>
                <a:endParaRPr lang="en-US" sz="2100" dirty="0"/>
              </a:p>
            </p:txBody>
          </p:sp>
        </mc:Choice>
        <mc:Fallback>
          <p:sp>
            <p:nvSpPr>
              <p:cNvPr id="20" name="Rectangle 19"/>
              <p:cNvSpPr>
                <a:spLocks noRot="1" noChangeAspect="1" noMove="1" noResize="1" noEditPoints="1" noAdjustHandles="1" noChangeArrowheads="1" noChangeShapeType="1" noTextEdit="1"/>
              </p:cNvSpPr>
              <p:nvPr/>
            </p:nvSpPr>
            <p:spPr>
              <a:xfrm>
                <a:off x="6503037" y="1568795"/>
                <a:ext cx="400879" cy="415498"/>
              </a:xfrm>
              <a:prstGeom prst="rect">
                <a:avLst/>
              </a:prstGeom>
              <a:blipFill>
                <a:blip r:embed="rId12"/>
                <a:stretch>
                  <a:fillRect b="-5797"/>
                </a:stretch>
              </a:blipFill>
            </p:spPr>
            <p:txBody>
              <a:bodyPr/>
              <a:lstStyle/>
              <a:p>
                <a:r>
                  <a:rPr lang="en-US">
                    <a:noFill/>
                  </a:rPr>
                  <a:t> </a:t>
                </a:r>
              </a:p>
            </p:txBody>
          </p:sp>
        </mc:Fallback>
      </mc:AlternateContent>
      <p:sp>
        <p:nvSpPr>
          <p:cNvPr id="75" name="Shape 1354"/>
          <p:cNvSpPr/>
          <p:nvPr/>
        </p:nvSpPr>
        <p:spPr>
          <a:xfrm>
            <a:off x="6750055" y="5202977"/>
            <a:ext cx="159628" cy="159628"/>
          </a:xfrm>
          <a:prstGeom prst="ellipse">
            <a:avLst/>
          </a:prstGeom>
          <a:solidFill>
            <a:schemeClr val="accent1"/>
          </a:solidFill>
          <a:ln w="25400">
            <a:solidFill>
              <a:srgbClr val="000000"/>
            </a:solidFill>
            <a:miter lim="400000"/>
          </a:ln>
        </p:spPr>
        <p:txBody>
          <a:bodyPr lIns="31750" tIns="31750" rIns="31750" bIns="31750" anchor="ctr"/>
          <a:lstStyle/>
          <a:p>
            <a:pPr>
              <a:defRPr sz="2400">
                <a:solidFill>
                  <a:srgbClr val="FFFFFF"/>
                </a:solidFill>
              </a:defRPr>
            </a:pPr>
            <a:endParaRPr sz="1500"/>
          </a:p>
        </p:txBody>
      </p:sp>
      <p:sp>
        <p:nvSpPr>
          <p:cNvPr id="76" name="Shape 1355"/>
          <p:cNvSpPr/>
          <p:nvPr/>
        </p:nvSpPr>
        <p:spPr>
          <a:xfrm>
            <a:off x="8081210" y="5255828"/>
            <a:ext cx="159628" cy="159628"/>
          </a:xfrm>
          <a:prstGeom prst="ellipse">
            <a:avLst/>
          </a:prstGeom>
          <a:solidFill>
            <a:srgbClr val="FF0000"/>
          </a:solidFill>
          <a:ln w="25400">
            <a:solidFill>
              <a:srgbClr val="000000"/>
            </a:solidFill>
            <a:miter lim="400000"/>
          </a:ln>
        </p:spPr>
        <p:txBody>
          <a:bodyPr lIns="31750" tIns="31750" rIns="31750" bIns="31750" anchor="ctr"/>
          <a:lstStyle/>
          <a:p>
            <a:pPr>
              <a:defRPr sz="2400">
                <a:solidFill>
                  <a:srgbClr val="FFFFFF"/>
                </a:solidFill>
              </a:defRPr>
            </a:pPr>
            <a:endParaRPr sz="1500"/>
          </a:p>
        </p:txBody>
      </p:sp>
      <p:pic>
        <p:nvPicPr>
          <p:cNvPr id="77" name="pasted-image.pdf"/>
          <p:cNvPicPr>
            <a:picLocks noChangeAspect="1"/>
          </p:cNvPicPr>
          <p:nvPr/>
        </p:nvPicPr>
        <p:blipFill>
          <a:blip r:embed="rId13">
            <a:extLst/>
          </a:blip>
          <a:stretch>
            <a:fillRect/>
          </a:stretch>
        </p:blipFill>
        <p:spPr>
          <a:xfrm>
            <a:off x="6465682" y="4632995"/>
            <a:ext cx="238126" cy="198438"/>
          </a:xfrm>
          <a:prstGeom prst="rect">
            <a:avLst/>
          </a:prstGeom>
          <a:ln w="12700">
            <a:miter lim="400000"/>
          </a:ln>
        </p:spPr>
      </p:pic>
      <p:pic>
        <p:nvPicPr>
          <p:cNvPr id="78" name="pasted-image.pdf"/>
          <p:cNvPicPr>
            <a:picLocks noChangeAspect="1"/>
          </p:cNvPicPr>
          <p:nvPr/>
        </p:nvPicPr>
        <p:blipFill>
          <a:blip r:embed="rId14">
            <a:extLst/>
          </a:blip>
          <a:stretch>
            <a:fillRect/>
          </a:stretch>
        </p:blipFill>
        <p:spPr>
          <a:xfrm>
            <a:off x="8389350" y="4632995"/>
            <a:ext cx="214313" cy="198438"/>
          </a:xfrm>
          <a:prstGeom prst="rect">
            <a:avLst/>
          </a:prstGeom>
          <a:ln w="12700">
            <a:miter lim="400000"/>
          </a:ln>
        </p:spPr>
      </p:pic>
      <p:sp>
        <p:nvSpPr>
          <p:cNvPr id="79" name="Shape 1358"/>
          <p:cNvSpPr/>
          <p:nvPr/>
        </p:nvSpPr>
        <p:spPr>
          <a:xfrm>
            <a:off x="6390965" y="4533324"/>
            <a:ext cx="1076260" cy="1115920"/>
          </a:xfrm>
          <a:prstGeom prst="rect">
            <a:avLst/>
          </a:prstGeom>
          <a:ln w="25400">
            <a:solidFill>
              <a:srgbClr val="000000"/>
            </a:solidFill>
            <a:miter lim="400000"/>
          </a:ln>
        </p:spPr>
        <p:txBody>
          <a:bodyPr lIns="31750" tIns="31750" rIns="31750" bIns="31750" anchor="ctr"/>
          <a:lstStyle/>
          <a:p>
            <a:pPr>
              <a:defRPr sz="2400"/>
            </a:pPr>
            <a:endParaRPr sz="1500"/>
          </a:p>
        </p:txBody>
      </p:sp>
      <p:sp>
        <p:nvSpPr>
          <p:cNvPr id="82" name="Shape 1361"/>
          <p:cNvSpPr/>
          <p:nvPr/>
        </p:nvSpPr>
        <p:spPr>
          <a:xfrm>
            <a:off x="7586616" y="4533324"/>
            <a:ext cx="1076259" cy="1115920"/>
          </a:xfrm>
          <a:prstGeom prst="rect">
            <a:avLst/>
          </a:prstGeom>
          <a:ln w="25400">
            <a:solidFill>
              <a:srgbClr val="000000"/>
            </a:solidFill>
            <a:miter lim="400000"/>
          </a:ln>
        </p:spPr>
        <p:txBody>
          <a:bodyPr lIns="31750" tIns="31750" rIns="31750" bIns="31750" anchor="ctr"/>
          <a:lstStyle/>
          <a:p>
            <a:pPr>
              <a:defRPr sz="2400"/>
            </a:pPr>
            <a:endParaRPr sz="1500"/>
          </a:p>
        </p:txBody>
      </p:sp>
      <p:pic>
        <p:nvPicPr>
          <p:cNvPr id="83" name="pasted-image.pdf"/>
          <p:cNvPicPr>
            <a:picLocks/>
          </p:cNvPicPr>
          <p:nvPr/>
        </p:nvPicPr>
        <p:blipFill>
          <a:blip r:embed="rId15">
            <a:extLst/>
          </a:blip>
          <a:srcRect/>
          <a:stretch>
            <a:fillRect/>
          </a:stretch>
        </p:blipFill>
        <p:spPr>
          <a:xfrm rot="20532180" flipH="1">
            <a:off x="8233218" y="4964893"/>
            <a:ext cx="103583" cy="419087"/>
          </a:xfrm>
          <a:prstGeom prst="rect">
            <a:avLst/>
          </a:prstGeom>
          <a:ln w="12700">
            <a:miter lim="400000"/>
          </a:ln>
        </p:spPr>
      </p:pic>
      <p:sp>
        <p:nvSpPr>
          <p:cNvPr id="84" name="Shape 1363"/>
          <p:cNvSpPr/>
          <p:nvPr/>
        </p:nvSpPr>
        <p:spPr>
          <a:xfrm flipV="1">
            <a:off x="8341248" y="5040435"/>
            <a:ext cx="524465" cy="113973"/>
          </a:xfrm>
          <a:prstGeom prst="line">
            <a:avLst/>
          </a:prstGeom>
          <a:ln w="38100">
            <a:solidFill>
              <a:srgbClr val="000000"/>
            </a:solidFill>
            <a:prstDash val="sysDot"/>
            <a:miter lim="400000"/>
          </a:ln>
        </p:spPr>
        <p:txBody>
          <a:bodyPr lIns="31750" tIns="31750" rIns="31750" bIns="31750" anchor="ctr"/>
          <a:lstStyle/>
          <a:p>
            <a:pPr>
              <a:defRPr sz="2400"/>
            </a:pPr>
            <a:endParaRPr sz="1500"/>
          </a:p>
        </p:txBody>
      </p:sp>
      <p:sp>
        <p:nvSpPr>
          <p:cNvPr id="87" name="Shape 1366"/>
          <p:cNvSpPr/>
          <p:nvPr/>
        </p:nvSpPr>
        <p:spPr>
          <a:xfrm>
            <a:off x="7990348" y="5011473"/>
            <a:ext cx="159628" cy="159628"/>
          </a:xfrm>
          <a:prstGeom prst="ellipse">
            <a:avLst/>
          </a:prstGeom>
          <a:solidFill>
            <a:srgbClr val="FF0000"/>
          </a:solidFill>
          <a:ln w="25400">
            <a:solidFill>
              <a:srgbClr val="000000"/>
            </a:solidFill>
            <a:miter lim="400000"/>
          </a:ln>
        </p:spPr>
        <p:txBody>
          <a:bodyPr lIns="31750" tIns="31750" rIns="31750" bIns="31750" anchor="ctr"/>
          <a:lstStyle/>
          <a:p>
            <a:pPr>
              <a:defRPr sz="2400">
                <a:solidFill>
                  <a:srgbClr val="FFFFFF"/>
                </a:solidFill>
              </a:defRPr>
            </a:pPr>
            <a:endParaRPr sz="1500"/>
          </a:p>
        </p:txBody>
      </p:sp>
      <p:cxnSp>
        <p:nvCxnSpPr>
          <p:cNvPr id="4103" name="Connector: Curved 4102"/>
          <p:cNvCxnSpPr>
            <a:stCxn id="87" idx="1"/>
            <a:endCxn id="75" idx="7"/>
          </p:cNvCxnSpPr>
          <p:nvPr/>
        </p:nvCxnSpPr>
        <p:spPr>
          <a:xfrm rot="16200000" flipH="1" flipV="1">
            <a:off x="7354265" y="4566893"/>
            <a:ext cx="191503" cy="1127418"/>
          </a:xfrm>
          <a:prstGeom prst="curvedConnector3">
            <a:avLst>
              <a:gd name="adj1" fmla="val -5281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or: Curved 99"/>
          <p:cNvCxnSpPr>
            <a:stCxn id="75" idx="5"/>
            <a:endCxn id="76" idx="4"/>
          </p:cNvCxnSpPr>
          <p:nvPr/>
        </p:nvCxnSpPr>
        <p:spPr>
          <a:xfrm rot="16200000" flipH="1">
            <a:off x="7485550" y="4739983"/>
            <a:ext cx="76228" cy="1274718"/>
          </a:xfrm>
          <a:prstGeom prst="curvedConnector3">
            <a:avLst>
              <a:gd name="adj1" fmla="val 28743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Shape 1371"/>
          <p:cNvSpPr/>
          <p:nvPr/>
        </p:nvSpPr>
        <p:spPr>
          <a:xfrm>
            <a:off x="2657595" y="2920315"/>
            <a:ext cx="925719" cy="184304"/>
          </a:xfrm>
          <a:custGeom>
            <a:avLst/>
            <a:gdLst/>
            <a:ahLst/>
            <a:cxnLst>
              <a:cxn ang="0">
                <a:pos x="wd2" y="hd2"/>
              </a:cxn>
              <a:cxn ang="5400000">
                <a:pos x="wd2" y="hd2"/>
              </a:cxn>
              <a:cxn ang="10800000">
                <a:pos x="wd2" y="hd2"/>
              </a:cxn>
              <a:cxn ang="16200000">
                <a:pos x="wd2" y="hd2"/>
              </a:cxn>
            </a:cxnLst>
            <a:rect l="0" t="0" r="r" b="b"/>
            <a:pathLst>
              <a:path w="21600" h="16202" extrusionOk="0">
                <a:moveTo>
                  <a:pt x="0" y="16202"/>
                </a:moveTo>
                <a:cubicBezTo>
                  <a:pt x="7090" y="-5139"/>
                  <a:pt x="14290" y="-5398"/>
                  <a:pt x="21600" y="15426"/>
                </a:cubicBezTo>
              </a:path>
            </a:pathLst>
          </a:custGeom>
          <a:ln w="25400">
            <a:solidFill>
              <a:srgbClr val="000000"/>
            </a:solidFill>
            <a:miter lim="400000"/>
            <a:tailEnd type="stealth"/>
          </a:ln>
        </p:spPr>
        <p:txBody>
          <a:bodyPr/>
          <a:lstStyle/>
          <a:p>
            <a:endParaRPr sz="1812" b="1"/>
          </a:p>
        </p:txBody>
      </p:sp>
      <p:sp>
        <p:nvSpPr>
          <p:cNvPr id="109" name="Shape 1329"/>
          <p:cNvSpPr/>
          <p:nvPr/>
        </p:nvSpPr>
        <p:spPr>
          <a:xfrm>
            <a:off x="2070285" y="2969687"/>
            <a:ext cx="529707" cy="529707"/>
          </a:xfrm>
          <a:prstGeom prst="rect">
            <a:avLst/>
          </a:prstGeom>
          <a:noFill/>
          <a:ln w="25400" cap="flat">
            <a:solidFill>
              <a:srgbClr val="000000"/>
            </a:solidFill>
            <a:prstDash val="solid"/>
            <a:miter lim="400000"/>
          </a:ln>
          <a:effectLst/>
        </p:spPr>
        <p:txBody>
          <a:bodyPr wrap="square" lIns="31750" tIns="31750" rIns="31750" bIns="31750" numCol="1" anchor="ctr">
            <a:noAutofit/>
          </a:bodyPr>
          <a:lstStyle/>
          <a:p>
            <a:pPr>
              <a:defRPr sz="2400"/>
            </a:pPr>
            <a:endParaRPr sz="1500" b="1"/>
          </a:p>
        </p:txBody>
      </p:sp>
      <p:pic>
        <p:nvPicPr>
          <p:cNvPr id="80" name="pasted-image.pdf"/>
          <p:cNvPicPr>
            <a:picLocks noChangeAspect="1"/>
          </p:cNvPicPr>
          <p:nvPr/>
        </p:nvPicPr>
        <p:blipFill>
          <a:blip r:embed="rId16">
            <a:extLst/>
          </a:blip>
          <a:stretch>
            <a:fillRect/>
          </a:stretch>
        </p:blipFill>
        <p:spPr>
          <a:xfrm>
            <a:off x="3010819" y="2664180"/>
            <a:ext cx="214313" cy="222251"/>
          </a:xfrm>
          <a:prstGeom prst="rect">
            <a:avLst/>
          </a:prstGeom>
          <a:ln w="12700">
            <a:miter lim="400000"/>
          </a:ln>
        </p:spPr>
      </p:pic>
      <p:sp>
        <p:nvSpPr>
          <p:cNvPr id="81" name="Shape 1372"/>
          <p:cNvSpPr/>
          <p:nvPr/>
        </p:nvSpPr>
        <p:spPr>
          <a:xfrm>
            <a:off x="4227891" y="3253489"/>
            <a:ext cx="925719" cy="184304"/>
          </a:xfrm>
          <a:custGeom>
            <a:avLst/>
            <a:gdLst/>
            <a:ahLst/>
            <a:cxnLst>
              <a:cxn ang="0">
                <a:pos x="wd2" y="hd2"/>
              </a:cxn>
              <a:cxn ang="5400000">
                <a:pos x="wd2" y="hd2"/>
              </a:cxn>
              <a:cxn ang="10800000">
                <a:pos x="wd2" y="hd2"/>
              </a:cxn>
              <a:cxn ang="16200000">
                <a:pos x="wd2" y="hd2"/>
              </a:cxn>
            </a:cxnLst>
            <a:rect l="0" t="0" r="r" b="b"/>
            <a:pathLst>
              <a:path w="21600" h="16202" extrusionOk="0">
                <a:moveTo>
                  <a:pt x="0" y="0"/>
                </a:moveTo>
                <a:cubicBezTo>
                  <a:pt x="7090" y="21341"/>
                  <a:pt x="14290" y="21600"/>
                  <a:pt x="21600" y="776"/>
                </a:cubicBezTo>
              </a:path>
            </a:pathLst>
          </a:custGeom>
          <a:ln w="25400">
            <a:solidFill>
              <a:srgbClr val="000000"/>
            </a:solidFill>
            <a:miter lim="400000"/>
            <a:tailEnd type="stealth"/>
          </a:ln>
        </p:spPr>
        <p:txBody>
          <a:bodyPr/>
          <a:lstStyle/>
          <a:p>
            <a:endParaRPr sz="1812" b="1"/>
          </a:p>
        </p:txBody>
      </p:sp>
      <p:pic>
        <p:nvPicPr>
          <p:cNvPr id="88" name="pasted-image.pdf"/>
          <p:cNvPicPr>
            <a:picLocks noChangeAspect="1"/>
          </p:cNvPicPr>
          <p:nvPr/>
        </p:nvPicPr>
        <p:blipFill>
          <a:blip r:embed="rId17">
            <a:extLst/>
          </a:blip>
          <a:stretch>
            <a:fillRect/>
          </a:stretch>
        </p:blipFill>
        <p:spPr>
          <a:xfrm>
            <a:off x="4585085" y="3505850"/>
            <a:ext cx="206376" cy="198438"/>
          </a:xfrm>
          <a:prstGeom prst="rect">
            <a:avLst/>
          </a:prstGeom>
          <a:ln w="12700">
            <a:miter lim="400000"/>
          </a:ln>
        </p:spPr>
      </p:pic>
      <p:sp>
        <p:nvSpPr>
          <p:cNvPr id="107" name="Shape 1335"/>
          <p:cNvSpPr/>
          <p:nvPr/>
        </p:nvSpPr>
        <p:spPr>
          <a:xfrm>
            <a:off x="5206256" y="2969687"/>
            <a:ext cx="529707" cy="529707"/>
          </a:xfrm>
          <a:prstGeom prst="rect">
            <a:avLst/>
          </a:prstGeom>
          <a:noFill/>
          <a:ln w="25400" cap="flat">
            <a:solidFill>
              <a:srgbClr val="000000"/>
            </a:solidFill>
            <a:prstDash val="solid"/>
            <a:miter lim="400000"/>
          </a:ln>
          <a:effectLst/>
        </p:spPr>
        <p:txBody>
          <a:bodyPr wrap="square" lIns="31750" tIns="31750" rIns="31750" bIns="31750" numCol="1" anchor="ctr">
            <a:noAutofit/>
          </a:bodyPr>
          <a:lstStyle/>
          <a:p>
            <a:pPr>
              <a:defRPr sz="2400"/>
            </a:pPr>
            <a:endParaRPr sz="1500" b="1"/>
          </a:p>
        </p:txBody>
      </p:sp>
      <p:sp>
        <p:nvSpPr>
          <p:cNvPr id="105" name="Shape 1338"/>
          <p:cNvSpPr/>
          <p:nvPr/>
        </p:nvSpPr>
        <p:spPr>
          <a:xfrm>
            <a:off x="3640747" y="2969687"/>
            <a:ext cx="529707" cy="529707"/>
          </a:xfrm>
          <a:prstGeom prst="rect">
            <a:avLst/>
          </a:prstGeom>
          <a:noFill/>
          <a:ln w="25400" cap="flat">
            <a:solidFill>
              <a:srgbClr val="000000"/>
            </a:solidFill>
            <a:prstDash val="solid"/>
            <a:miter lim="400000"/>
          </a:ln>
          <a:effectLst/>
        </p:spPr>
        <p:txBody>
          <a:bodyPr wrap="square" lIns="31750" tIns="31750" rIns="31750" bIns="31750" numCol="1" anchor="ctr">
            <a:noAutofit/>
          </a:bodyPr>
          <a:lstStyle/>
          <a:p>
            <a:pPr>
              <a:defRPr sz="2400"/>
            </a:pPr>
            <a:endParaRPr sz="1500" b="1"/>
          </a:p>
        </p:txBody>
      </p:sp>
      <p:pic>
        <p:nvPicPr>
          <p:cNvPr id="106" name="pasted-image.pdf"/>
          <p:cNvPicPr>
            <a:picLocks noChangeAspect="1"/>
          </p:cNvPicPr>
          <p:nvPr/>
        </p:nvPicPr>
        <p:blipFill>
          <a:blip r:embed="rId18">
            <a:extLst/>
          </a:blip>
          <a:stretch>
            <a:fillRect/>
          </a:stretch>
        </p:blipFill>
        <p:spPr>
          <a:xfrm>
            <a:off x="3798444" y="3080390"/>
            <a:ext cx="214313" cy="277813"/>
          </a:xfrm>
          <a:prstGeom prst="rect">
            <a:avLst/>
          </a:prstGeom>
          <a:ln w="12700" cap="flat">
            <a:noFill/>
            <a:miter lim="400000"/>
          </a:ln>
          <a:effectLst/>
        </p:spPr>
      </p:pic>
      <p:sp>
        <p:nvSpPr>
          <p:cNvPr id="91" name="Shape 1341"/>
          <p:cNvSpPr/>
          <p:nvPr/>
        </p:nvSpPr>
        <p:spPr>
          <a:xfrm>
            <a:off x="4026760" y="5255827"/>
            <a:ext cx="159628" cy="159628"/>
          </a:xfrm>
          <a:prstGeom prst="ellipse">
            <a:avLst/>
          </a:prstGeom>
          <a:solidFill>
            <a:schemeClr val="accent1"/>
          </a:solidFill>
          <a:ln w="25400">
            <a:solidFill>
              <a:srgbClr val="000000"/>
            </a:solidFill>
            <a:miter lim="400000"/>
          </a:ln>
        </p:spPr>
        <p:txBody>
          <a:bodyPr lIns="31750" tIns="31750" rIns="31750" bIns="31750" anchor="ctr"/>
          <a:lstStyle/>
          <a:p>
            <a:pPr>
              <a:defRPr sz="2400">
                <a:solidFill>
                  <a:srgbClr val="FFFFFF"/>
                </a:solidFill>
              </a:defRPr>
            </a:pPr>
            <a:endParaRPr sz="1500"/>
          </a:p>
        </p:txBody>
      </p:sp>
      <p:sp>
        <p:nvSpPr>
          <p:cNvPr id="92" name="Shape 1342"/>
          <p:cNvSpPr/>
          <p:nvPr/>
        </p:nvSpPr>
        <p:spPr>
          <a:xfrm>
            <a:off x="3931933" y="4892246"/>
            <a:ext cx="159628" cy="159628"/>
          </a:xfrm>
          <a:prstGeom prst="ellipse">
            <a:avLst/>
          </a:prstGeom>
          <a:solidFill>
            <a:schemeClr val="accent1"/>
          </a:solidFill>
          <a:ln w="25400">
            <a:solidFill>
              <a:srgbClr val="000000"/>
            </a:solidFill>
            <a:miter lim="400000"/>
          </a:ln>
        </p:spPr>
        <p:txBody>
          <a:bodyPr lIns="31750" tIns="31750" rIns="31750" bIns="31750" anchor="ctr"/>
          <a:lstStyle/>
          <a:p>
            <a:pPr>
              <a:defRPr sz="2400">
                <a:solidFill>
                  <a:srgbClr val="FFFFFF"/>
                </a:solidFill>
              </a:defRPr>
            </a:pPr>
            <a:endParaRPr sz="1500"/>
          </a:p>
        </p:txBody>
      </p:sp>
      <p:sp>
        <p:nvSpPr>
          <p:cNvPr id="93" name="Shape 1343"/>
          <p:cNvSpPr/>
          <p:nvPr/>
        </p:nvSpPr>
        <p:spPr>
          <a:xfrm>
            <a:off x="5265322" y="4987522"/>
            <a:ext cx="159628" cy="159628"/>
          </a:xfrm>
          <a:prstGeom prst="ellipse">
            <a:avLst/>
          </a:prstGeom>
          <a:solidFill>
            <a:srgbClr val="FF0000"/>
          </a:solidFill>
          <a:ln w="25400">
            <a:solidFill>
              <a:srgbClr val="000000"/>
            </a:solidFill>
            <a:miter lim="400000"/>
          </a:ln>
        </p:spPr>
        <p:txBody>
          <a:bodyPr lIns="31750" tIns="31750" rIns="31750" bIns="31750" anchor="ctr"/>
          <a:lstStyle/>
          <a:p>
            <a:pPr>
              <a:defRPr sz="2400">
                <a:solidFill>
                  <a:srgbClr val="FFFFFF"/>
                </a:solidFill>
              </a:defRPr>
            </a:pPr>
            <a:endParaRPr sz="1500"/>
          </a:p>
        </p:txBody>
      </p:sp>
      <p:pic>
        <p:nvPicPr>
          <p:cNvPr id="94" name="pasted-image.pdf"/>
          <p:cNvPicPr>
            <a:picLocks noChangeAspect="1"/>
          </p:cNvPicPr>
          <p:nvPr/>
        </p:nvPicPr>
        <p:blipFill>
          <a:blip r:embed="rId13">
            <a:extLst/>
          </a:blip>
          <a:stretch>
            <a:fillRect/>
          </a:stretch>
        </p:blipFill>
        <p:spPr>
          <a:xfrm>
            <a:off x="3548331" y="4632994"/>
            <a:ext cx="238126" cy="198438"/>
          </a:xfrm>
          <a:prstGeom prst="rect">
            <a:avLst/>
          </a:prstGeom>
          <a:ln w="12700">
            <a:miter lim="400000"/>
          </a:ln>
        </p:spPr>
      </p:pic>
      <p:pic>
        <p:nvPicPr>
          <p:cNvPr id="95" name="pasted-image.pdf"/>
          <p:cNvPicPr>
            <a:picLocks noChangeAspect="1"/>
          </p:cNvPicPr>
          <p:nvPr/>
        </p:nvPicPr>
        <p:blipFill>
          <a:blip r:embed="rId14">
            <a:extLst/>
          </a:blip>
          <a:stretch>
            <a:fillRect/>
          </a:stretch>
        </p:blipFill>
        <p:spPr>
          <a:xfrm>
            <a:off x="5472000" y="4632994"/>
            <a:ext cx="214313" cy="198438"/>
          </a:xfrm>
          <a:prstGeom prst="rect">
            <a:avLst/>
          </a:prstGeom>
          <a:ln w="12700">
            <a:miter lim="400000"/>
          </a:ln>
        </p:spPr>
      </p:pic>
      <p:sp>
        <p:nvSpPr>
          <p:cNvPr id="96" name="Shape 1346"/>
          <p:cNvSpPr/>
          <p:nvPr/>
        </p:nvSpPr>
        <p:spPr>
          <a:xfrm>
            <a:off x="3473619" y="4533327"/>
            <a:ext cx="1076259" cy="1115920"/>
          </a:xfrm>
          <a:prstGeom prst="rect">
            <a:avLst/>
          </a:prstGeom>
          <a:ln w="25400">
            <a:solidFill>
              <a:srgbClr val="000000"/>
            </a:solidFill>
            <a:miter lim="400000"/>
          </a:ln>
        </p:spPr>
        <p:txBody>
          <a:bodyPr lIns="31750" tIns="31750" rIns="31750" bIns="31750" anchor="ctr"/>
          <a:lstStyle/>
          <a:p>
            <a:pPr>
              <a:defRPr sz="2400"/>
            </a:pPr>
            <a:endParaRPr sz="1500"/>
          </a:p>
        </p:txBody>
      </p:sp>
      <p:sp>
        <p:nvSpPr>
          <p:cNvPr id="97" name="Shape 1373"/>
          <p:cNvSpPr/>
          <p:nvPr/>
        </p:nvSpPr>
        <p:spPr>
          <a:xfrm>
            <a:off x="4092064" y="4784785"/>
            <a:ext cx="1211056" cy="217784"/>
          </a:xfrm>
          <a:custGeom>
            <a:avLst/>
            <a:gdLst/>
            <a:ahLst/>
            <a:cxnLst>
              <a:cxn ang="0">
                <a:pos x="wd2" y="hd2"/>
              </a:cxn>
              <a:cxn ang="5400000">
                <a:pos x="wd2" y="hd2"/>
              </a:cxn>
              <a:cxn ang="10800000">
                <a:pos x="wd2" y="hd2"/>
              </a:cxn>
              <a:cxn ang="16200000">
                <a:pos x="wd2" y="hd2"/>
              </a:cxn>
            </a:cxnLst>
            <a:rect l="0" t="0" r="r" b="b"/>
            <a:pathLst>
              <a:path w="21600" h="16337" extrusionOk="0">
                <a:moveTo>
                  <a:pt x="0" y="10899"/>
                </a:moveTo>
                <a:cubicBezTo>
                  <a:pt x="7399" y="-5263"/>
                  <a:pt x="14599" y="-3450"/>
                  <a:pt x="21600" y="16337"/>
                </a:cubicBezTo>
              </a:path>
            </a:pathLst>
          </a:custGeom>
          <a:ln w="25400">
            <a:solidFill>
              <a:srgbClr val="000000"/>
            </a:solidFill>
            <a:miter lim="400000"/>
            <a:tailEnd type="stealth"/>
          </a:ln>
        </p:spPr>
        <p:txBody>
          <a:bodyPr/>
          <a:lstStyle/>
          <a:p>
            <a:endParaRPr sz="1812"/>
          </a:p>
        </p:txBody>
      </p:sp>
      <p:sp>
        <p:nvSpPr>
          <p:cNvPr id="98" name="Shape 1374"/>
          <p:cNvSpPr/>
          <p:nvPr/>
        </p:nvSpPr>
        <p:spPr>
          <a:xfrm>
            <a:off x="4189856" y="5137734"/>
            <a:ext cx="1109604" cy="308518"/>
          </a:xfrm>
          <a:custGeom>
            <a:avLst/>
            <a:gdLst/>
            <a:ahLst/>
            <a:cxnLst>
              <a:cxn ang="0">
                <a:pos x="wd2" y="hd2"/>
              </a:cxn>
              <a:cxn ang="5400000">
                <a:pos x="wd2" y="hd2"/>
              </a:cxn>
              <a:cxn ang="10800000">
                <a:pos x="wd2" y="hd2"/>
              </a:cxn>
              <a:cxn ang="16200000">
                <a:pos x="wd2" y="hd2"/>
              </a:cxn>
            </a:cxnLst>
            <a:rect l="0" t="0" r="r" b="b"/>
            <a:pathLst>
              <a:path w="21600" h="17237" extrusionOk="0">
                <a:moveTo>
                  <a:pt x="21600" y="0"/>
                </a:moveTo>
                <a:cubicBezTo>
                  <a:pt x="15398" y="17346"/>
                  <a:pt x="8198" y="21600"/>
                  <a:pt x="0" y="12762"/>
                </a:cubicBezTo>
              </a:path>
            </a:pathLst>
          </a:custGeom>
          <a:ln w="25400">
            <a:solidFill>
              <a:srgbClr val="000000"/>
            </a:solidFill>
            <a:miter lim="400000"/>
            <a:tailEnd type="stealth"/>
          </a:ln>
        </p:spPr>
        <p:txBody>
          <a:bodyPr/>
          <a:lstStyle/>
          <a:p>
            <a:endParaRPr sz="1812"/>
          </a:p>
        </p:txBody>
      </p:sp>
      <p:sp>
        <p:nvSpPr>
          <p:cNvPr id="99" name="Shape 1349"/>
          <p:cNvSpPr/>
          <p:nvPr/>
        </p:nvSpPr>
        <p:spPr>
          <a:xfrm>
            <a:off x="4669263" y="4533327"/>
            <a:ext cx="1076259" cy="1115920"/>
          </a:xfrm>
          <a:prstGeom prst="rect">
            <a:avLst/>
          </a:prstGeom>
          <a:ln w="25400">
            <a:solidFill>
              <a:srgbClr val="000000"/>
            </a:solidFill>
            <a:miter lim="400000"/>
          </a:ln>
        </p:spPr>
        <p:txBody>
          <a:bodyPr lIns="31750" tIns="31750" rIns="31750" bIns="31750" anchor="ctr"/>
          <a:lstStyle/>
          <a:p>
            <a:pPr>
              <a:defRPr sz="2400"/>
            </a:pPr>
            <a:endParaRPr sz="1500"/>
          </a:p>
        </p:txBody>
      </p:sp>
      <p:pic>
        <p:nvPicPr>
          <p:cNvPr id="101" name="pasted-image.pdf"/>
          <p:cNvPicPr>
            <a:picLocks noChangeAspect="1"/>
          </p:cNvPicPr>
          <p:nvPr/>
        </p:nvPicPr>
        <p:blipFill>
          <a:blip r:embed="rId15">
            <a:extLst/>
          </a:blip>
          <a:stretch>
            <a:fillRect/>
          </a:stretch>
        </p:blipFill>
        <p:spPr>
          <a:xfrm rot="20698722">
            <a:off x="3818728" y="4890678"/>
            <a:ext cx="108874" cy="624595"/>
          </a:xfrm>
          <a:prstGeom prst="rect">
            <a:avLst/>
          </a:prstGeom>
          <a:ln w="12700">
            <a:miter lim="400000"/>
          </a:ln>
        </p:spPr>
      </p:pic>
      <p:sp>
        <p:nvSpPr>
          <p:cNvPr id="102" name="Shape 1351"/>
          <p:cNvSpPr/>
          <p:nvPr/>
        </p:nvSpPr>
        <p:spPr>
          <a:xfrm flipV="1">
            <a:off x="3342532" y="5210915"/>
            <a:ext cx="507422" cy="117616"/>
          </a:xfrm>
          <a:prstGeom prst="line">
            <a:avLst/>
          </a:prstGeom>
          <a:ln w="38100">
            <a:solidFill>
              <a:srgbClr val="000000"/>
            </a:solidFill>
            <a:prstDash val="sysDot"/>
            <a:miter lim="400000"/>
          </a:ln>
        </p:spPr>
        <p:txBody>
          <a:bodyPr lIns="31750" tIns="31750" rIns="31750" bIns="31750" anchor="ctr"/>
          <a:lstStyle/>
          <a:p>
            <a:pPr>
              <a:defRPr sz="2400"/>
            </a:pPr>
            <a:endParaRPr sz="1500"/>
          </a:p>
        </p:txBody>
      </p:sp>
      <p:sp>
        <p:nvSpPr>
          <p:cNvPr id="124" name="Shape 1298"/>
          <p:cNvSpPr/>
          <p:nvPr/>
        </p:nvSpPr>
        <p:spPr>
          <a:xfrm>
            <a:off x="8603666" y="2932328"/>
            <a:ext cx="925719" cy="184304"/>
          </a:xfrm>
          <a:custGeom>
            <a:avLst/>
            <a:gdLst/>
            <a:ahLst/>
            <a:cxnLst>
              <a:cxn ang="0">
                <a:pos x="wd2" y="hd2"/>
              </a:cxn>
              <a:cxn ang="5400000">
                <a:pos x="wd2" y="hd2"/>
              </a:cxn>
              <a:cxn ang="10800000">
                <a:pos x="wd2" y="hd2"/>
              </a:cxn>
              <a:cxn ang="16200000">
                <a:pos x="wd2" y="hd2"/>
              </a:cxn>
            </a:cxnLst>
            <a:rect l="0" t="0" r="r" b="b"/>
            <a:pathLst>
              <a:path w="21600" h="16202" extrusionOk="0">
                <a:moveTo>
                  <a:pt x="0" y="16202"/>
                </a:moveTo>
                <a:cubicBezTo>
                  <a:pt x="7090" y="-5139"/>
                  <a:pt x="14290" y="-5398"/>
                  <a:pt x="21600" y="15426"/>
                </a:cubicBezTo>
              </a:path>
            </a:pathLst>
          </a:custGeom>
          <a:ln w="25400">
            <a:solidFill>
              <a:srgbClr val="000000"/>
            </a:solidFill>
            <a:miter lim="400000"/>
            <a:tailEnd type="stealth"/>
          </a:ln>
        </p:spPr>
        <p:txBody>
          <a:bodyPr/>
          <a:lstStyle/>
          <a:p>
            <a:endParaRPr sz="1812"/>
          </a:p>
        </p:txBody>
      </p:sp>
      <p:pic>
        <p:nvPicPr>
          <p:cNvPr id="125" name="pasted-image.pdf"/>
          <p:cNvPicPr>
            <a:picLocks noChangeAspect="1"/>
          </p:cNvPicPr>
          <p:nvPr/>
        </p:nvPicPr>
        <p:blipFill>
          <a:blip r:embed="rId16">
            <a:extLst/>
          </a:blip>
          <a:stretch>
            <a:fillRect/>
          </a:stretch>
        </p:blipFill>
        <p:spPr>
          <a:xfrm>
            <a:off x="8956890" y="2676193"/>
            <a:ext cx="214313" cy="222251"/>
          </a:xfrm>
          <a:prstGeom prst="rect">
            <a:avLst/>
          </a:prstGeom>
          <a:ln w="12700">
            <a:miter lim="400000"/>
          </a:ln>
        </p:spPr>
      </p:pic>
      <p:sp>
        <p:nvSpPr>
          <p:cNvPr id="126" name="Shape 1299"/>
          <p:cNvSpPr/>
          <p:nvPr/>
        </p:nvSpPr>
        <p:spPr>
          <a:xfrm>
            <a:off x="7035681" y="3265498"/>
            <a:ext cx="925719" cy="184305"/>
          </a:xfrm>
          <a:custGeom>
            <a:avLst/>
            <a:gdLst/>
            <a:ahLst/>
            <a:cxnLst>
              <a:cxn ang="0">
                <a:pos x="wd2" y="hd2"/>
              </a:cxn>
              <a:cxn ang="5400000">
                <a:pos x="wd2" y="hd2"/>
              </a:cxn>
              <a:cxn ang="10800000">
                <a:pos x="wd2" y="hd2"/>
              </a:cxn>
              <a:cxn ang="16200000">
                <a:pos x="wd2" y="hd2"/>
              </a:cxn>
            </a:cxnLst>
            <a:rect l="0" t="0" r="r" b="b"/>
            <a:pathLst>
              <a:path w="21600" h="16202" extrusionOk="0">
                <a:moveTo>
                  <a:pt x="0" y="0"/>
                </a:moveTo>
                <a:cubicBezTo>
                  <a:pt x="7090" y="21341"/>
                  <a:pt x="14290" y="21600"/>
                  <a:pt x="21600" y="776"/>
                </a:cubicBezTo>
              </a:path>
            </a:pathLst>
          </a:custGeom>
          <a:ln w="25400">
            <a:solidFill>
              <a:srgbClr val="000000"/>
            </a:solidFill>
            <a:miter lim="400000"/>
            <a:tailEnd type="stealth"/>
          </a:ln>
        </p:spPr>
        <p:txBody>
          <a:bodyPr/>
          <a:lstStyle/>
          <a:p>
            <a:endParaRPr sz="1812"/>
          </a:p>
        </p:txBody>
      </p:sp>
      <p:pic>
        <p:nvPicPr>
          <p:cNvPr id="127" name="pasted-image.pdf"/>
          <p:cNvPicPr>
            <a:picLocks noChangeAspect="1"/>
          </p:cNvPicPr>
          <p:nvPr/>
        </p:nvPicPr>
        <p:blipFill>
          <a:blip r:embed="rId17">
            <a:extLst/>
          </a:blip>
          <a:stretch>
            <a:fillRect/>
          </a:stretch>
        </p:blipFill>
        <p:spPr>
          <a:xfrm>
            <a:off x="7392875" y="3517864"/>
            <a:ext cx="206376" cy="198438"/>
          </a:xfrm>
          <a:prstGeom prst="rect">
            <a:avLst/>
          </a:prstGeom>
          <a:ln w="12700">
            <a:miter lim="400000"/>
          </a:ln>
        </p:spPr>
      </p:pic>
      <p:sp>
        <p:nvSpPr>
          <p:cNvPr id="129" name="Shape 1285"/>
          <p:cNvSpPr/>
          <p:nvPr/>
        </p:nvSpPr>
        <p:spPr>
          <a:xfrm>
            <a:off x="8018894" y="2969689"/>
            <a:ext cx="529708" cy="529708"/>
          </a:xfrm>
          <a:prstGeom prst="rect">
            <a:avLst/>
          </a:prstGeom>
          <a:noFill/>
          <a:ln w="25400" cap="flat">
            <a:solidFill>
              <a:srgbClr val="000000"/>
            </a:solidFill>
            <a:prstDash val="solid"/>
            <a:miter lim="400000"/>
          </a:ln>
          <a:effectLst/>
        </p:spPr>
        <p:txBody>
          <a:bodyPr wrap="square" lIns="31750" tIns="31750" rIns="31750" bIns="31750" numCol="1" anchor="ctr">
            <a:noAutofit/>
          </a:bodyPr>
          <a:lstStyle/>
          <a:p>
            <a:pPr>
              <a:defRPr sz="2400"/>
            </a:pPr>
            <a:endParaRPr sz="1500"/>
          </a:p>
        </p:txBody>
      </p:sp>
      <p:pic>
        <p:nvPicPr>
          <p:cNvPr id="130" name="pasted-image.pdf"/>
          <p:cNvPicPr>
            <a:picLocks noChangeAspect="1"/>
          </p:cNvPicPr>
          <p:nvPr/>
        </p:nvPicPr>
        <p:blipFill>
          <a:blip r:embed="rId19">
            <a:extLst/>
          </a:blip>
          <a:stretch>
            <a:fillRect/>
          </a:stretch>
        </p:blipFill>
        <p:spPr>
          <a:xfrm>
            <a:off x="8164682" y="3080391"/>
            <a:ext cx="238127" cy="277814"/>
          </a:xfrm>
          <a:prstGeom prst="rect">
            <a:avLst/>
          </a:prstGeom>
          <a:ln w="12700" cap="flat">
            <a:noFill/>
            <a:miter lim="400000"/>
          </a:ln>
          <a:effectLst/>
        </p:spPr>
      </p:pic>
      <p:sp>
        <p:nvSpPr>
          <p:cNvPr id="132" name="Shape 1288"/>
          <p:cNvSpPr/>
          <p:nvPr/>
        </p:nvSpPr>
        <p:spPr>
          <a:xfrm>
            <a:off x="9594082" y="2969689"/>
            <a:ext cx="529708" cy="529708"/>
          </a:xfrm>
          <a:prstGeom prst="rect">
            <a:avLst/>
          </a:prstGeom>
          <a:noFill/>
          <a:ln w="25400" cap="flat">
            <a:solidFill>
              <a:srgbClr val="000000"/>
            </a:solidFill>
            <a:prstDash val="solid"/>
            <a:miter lim="400000"/>
          </a:ln>
          <a:effectLst/>
        </p:spPr>
        <p:txBody>
          <a:bodyPr wrap="square" lIns="31750" tIns="31750" rIns="31750" bIns="31750" numCol="1" anchor="ctr">
            <a:noAutofit/>
          </a:bodyPr>
          <a:lstStyle/>
          <a:p>
            <a:pPr>
              <a:defRPr sz="2400"/>
            </a:pPr>
            <a:endParaRPr sz="1500"/>
          </a:p>
        </p:txBody>
      </p:sp>
      <p:sp>
        <p:nvSpPr>
          <p:cNvPr id="135" name="Shape 1291"/>
          <p:cNvSpPr/>
          <p:nvPr/>
        </p:nvSpPr>
        <p:spPr>
          <a:xfrm>
            <a:off x="6443584" y="2969689"/>
            <a:ext cx="529708" cy="529708"/>
          </a:xfrm>
          <a:prstGeom prst="rect">
            <a:avLst/>
          </a:prstGeom>
          <a:noFill/>
          <a:ln w="25400" cap="flat">
            <a:solidFill>
              <a:srgbClr val="000000"/>
            </a:solidFill>
            <a:prstDash val="solid"/>
            <a:miter lim="400000"/>
          </a:ln>
          <a:effectLst/>
        </p:spPr>
        <p:txBody>
          <a:bodyPr wrap="square" lIns="31750" tIns="31750" rIns="31750" bIns="31750" numCol="1" anchor="ctr">
            <a:noAutofit/>
          </a:bodyPr>
          <a:lstStyle/>
          <a:p>
            <a:pPr>
              <a:defRPr sz="2400"/>
            </a:pPr>
            <a:endParaRPr sz="1500"/>
          </a:p>
        </p:txBody>
      </p:sp>
      <p:sp>
        <p:nvSpPr>
          <p:cNvPr id="111" name="Title 1"/>
          <p:cNvSpPr txBox="1">
            <a:spLocks/>
          </p:cNvSpPr>
          <p:nvPr/>
        </p:nvSpPr>
        <p:spPr>
          <a:xfrm>
            <a:off x="373880" y="264666"/>
            <a:ext cx="8229600" cy="1143000"/>
          </a:xfrm>
          <a:prstGeom prst="rect">
            <a:avLst/>
          </a:prstGeom>
        </p:spPr>
        <p:txBody>
          <a:bodyPr vert="horz" lIns="59531" tIns="59531" rIns="59531" bIns="59531" rtlCol="0" anchor="ctr">
            <a:normAutofit/>
          </a:bodyPr>
          <a:lstStyle>
            <a:lvl1pPr algn="ctr" defTabSz="369671" rtl="0" eaLnBrk="1" latinLnBrk="0" hangingPunct="1">
              <a:spcBef>
                <a:spcPct val="0"/>
              </a:spcBef>
              <a:buNone/>
              <a:defRPr sz="5040" kern="1200">
                <a:solidFill>
                  <a:schemeClr val="tx1"/>
                </a:solidFill>
                <a:latin typeface="+mn-lt"/>
                <a:ea typeface="+mn-ea"/>
                <a:cs typeface="+mn-cs"/>
                <a:sym typeface="Helvetica Light"/>
              </a:defRPr>
            </a:lvl1pPr>
          </a:lstStyle>
          <a:p>
            <a:pPr algn="l"/>
            <a:r>
              <a:rPr lang="en-US" altLang="zh-CN" sz="4400" dirty="0" err="1">
                <a:latin typeface="+mj-lt"/>
                <a:ea typeface="Calibri" charset="0"/>
                <a:cs typeface="Calibri" charset="0"/>
              </a:rPr>
              <a:t>CycleGAN</a:t>
            </a:r>
            <a:endParaRPr lang="en-US" sz="4400" dirty="0">
              <a:latin typeface="+mj-lt"/>
              <a:ea typeface="Calibri" charset="0"/>
              <a:cs typeface="Calibri" charset="0"/>
            </a:endParaRPr>
          </a:p>
        </p:txBody>
      </p:sp>
      <mc:AlternateContent xmlns:mc="http://schemas.openxmlformats.org/markup-compatibility/2006">
        <mc:Choice xmlns:a14="http://schemas.microsoft.com/office/drawing/2010/main" Requires="a14">
          <p:sp>
            <p:nvSpPr>
              <p:cNvPr id="112" name="Rectangle 111"/>
              <p:cNvSpPr/>
              <p:nvPr/>
            </p:nvSpPr>
            <p:spPr>
              <a:xfrm>
                <a:off x="3497167" y="5709255"/>
                <a:ext cx="2493183" cy="609013"/>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667" i="1">
                              <a:latin typeface="Cambria Math" panose="02040503050406030204" pitchFamily="18" charset="0"/>
                            </a:rPr>
                          </m:ctrlPr>
                        </m:sSubPr>
                        <m:e>
                          <m:d>
                            <m:dPr>
                              <m:begChr m:val="‖"/>
                              <m:endChr m:val="‖"/>
                              <m:ctrlPr>
                                <a:rPr lang="en-US" sz="2667" i="1">
                                  <a:latin typeface="Cambria Math" panose="02040503050406030204" pitchFamily="18" charset="0"/>
                                </a:rPr>
                              </m:ctrlPr>
                            </m:dPr>
                            <m:e>
                              <m:r>
                                <m:rPr>
                                  <m:sty m:val="p"/>
                                </m:rPr>
                                <a:rPr lang="en-US" sz="2667">
                                  <a:latin typeface="Cambria Math" panose="02040503050406030204" pitchFamily="18" charset="0"/>
                                </a:rPr>
                                <m:t>F</m:t>
                              </m:r>
                              <m:d>
                                <m:dPr>
                                  <m:ctrlPr>
                                    <a:rPr lang="en-US" sz="2667" i="1">
                                      <a:latin typeface="Cambria Math" panose="02040503050406030204" pitchFamily="18" charset="0"/>
                                    </a:rPr>
                                  </m:ctrlPr>
                                </m:dPr>
                                <m:e>
                                  <m:r>
                                    <m:rPr>
                                      <m:sty m:val="p"/>
                                    </m:rPr>
                                    <a:rPr lang="en-US" sz="2667">
                                      <a:latin typeface="Cambria Math" panose="02040503050406030204" pitchFamily="18" charset="0"/>
                                    </a:rPr>
                                    <m:t>G</m:t>
                                  </m:r>
                                  <m:d>
                                    <m:dPr>
                                      <m:ctrlPr>
                                        <a:rPr lang="en-US" sz="2667" i="1">
                                          <a:latin typeface="Cambria Math" panose="02040503050406030204" pitchFamily="18" charset="0"/>
                                        </a:rPr>
                                      </m:ctrlPr>
                                    </m:dPr>
                                    <m:e>
                                      <m:r>
                                        <m:rPr>
                                          <m:sty m:val="p"/>
                                        </m:rPr>
                                        <a:rPr lang="en-US" sz="2667">
                                          <a:latin typeface="Cambria Math" panose="02040503050406030204" pitchFamily="18" charset="0"/>
                                        </a:rPr>
                                        <m:t>x</m:t>
                                      </m:r>
                                    </m:e>
                                  </m:d>
                                </m:e>
                              </m:d>
                              <m:r>
                                <a:rPr lang="en-US" sz="2667">
                                  <a:latin typeface="Cambria Math" panose="02040503050406030204" pitchFamily="18" charset="0"/>
                                </a:rPr>
                                <m:t>−</m:t>
                              </m:r>
                              <m:r>
                                <m:rPr>
                                  <m:sty m:val="p"/>
                                </m:rPr>
                                <a:rPr lang="en-US" sz="2667">
                                  <a:latin typeface="Cambria Math" panose="02040503050406030204" pitchFamily="18" charset="0"/>
                                </a:rPr>
                                <m:t>x</m:t>
                              </m:r>
                            </m:e>
                          </m:d>
                        </m:e>
                        <m:sub>
                          <m:r>
                            <a:rPr lang="en-US" sz="2667">
                              <a:latin typeface="Cambria Math" panose="02040503050406030204" pitchFamily="18" charset="0"/>
                            </a:rPr>
                            <m:t>1</m:t>
                          </m:r>
                        </m:sub>
                      </m:sSub>
                    </m:oMath>
                  </m:oMathPara>
                </a14:m>
                <a:endParaRPr lang="en-US" sz="2667" dirty="0"/>
              </a:p>
            </p:txBody>
          </p:sp>
        </mc:Choice>
        <mc:Fallback>
          <p:sp>
            <p:nvSpPr>
              <p:cNvPr id="112" name="Rectangle 111"/>
              <p:cNvSpPr>
                <a:spLocks noRot="1" noChangeAspect="1" noMove="1" noResize="1" noEditPoints="1" noAdjustHandles="1" noChangeArrowheads="1" noChangeShapeType="1" noTextEdit="1"/>
              </p:cNvSpPr>
              <p:nvPr/>
            </p:nvSpPr>
            <p:spPr>
              <a:xfrm>
                <a:off x="3497167" y="5709255"/>
                <a:ext cx="2493183" cy="609013"/>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3" name="Rectangle 112"/>
              <p:cNvSpPr/>
              <p:nvPr/>
            </p:nvSpPr>
            <p:spPr>
              <a:xfrm>
                <a:off x="6398804" y="5709255"/>
                <a:ext cx="2532681" cy="609013"/>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667" i="1">
                              <a:latin typeface="Cambria Math" panose="02040503050406030204" pitchFamily="18" charset="0"/>
                            </a:rPr>
                          </m:ctrlPr>
                        </m:sSubPr>
                        <m:e>
                          <m:d>
                            <m:dPr>
                              <m:begChr m:val="‖"/>
                              <m:endChr m:val="‖"/>
                              <m:ctrlPr>
                                <a:rPr lang="en-US" sz="2667" i="1">
                                  <a:latin typeface="Cambria Math" panose="02040503050406030204" pitchFamily="18" charset="0"/>
                                </a:rPr>
                              </m:ctrlPr>
                            </m:dPr>
                            <m:e>
                              <m:r>
                                <m:rPr>
                                  <m:sty m:val="p"/>
                                </m:rPr>
                                <a:rPr lang="en-US" altLang="zh-CN" sz="2667">
                                  <a:latin typeface="Cambria Math" charset="0"/>
                                </a:rPr>
                                <m:t>G</m:t>
                              </m:r>
                              <m:d>
                                <m:dPr>
                                  <m:ctrlPr>
                                    <a:rPr lang="en-US" sz="2667" i="1">
                                      <a:latin typeface="Cambria Math" panose="02040503050406030204" pitchFamily="18" charset="0"/>
                                    </a:rPr>
                                  </m:ctrlPr>
                                </m:dPr>
                                <m:e>
                                  <m:r>
                                    <m:rPr>
                                      <m:sty m:val="p"/>
                                    </m:rPr>
                                    <a:rPr lang="en-US" altLang="zh-CN" sz="2667">
                                      <a:latin typeface="Cambria Math" charset="0"/>
                                    </a:rPr>
                                    <m:t>F</m:t>
                                  </m:r>
                                  <m:d>
                                    <m:dPr>
                                      <m:ctrlPr>
                                        <a:rPr lang="en-US" sz="2667" i="1">
                                          <a:latin typeface="Cambria Math" panose="02040503050406030204" pitchFamily="18" charset="0"/>
                                        </a:rPr>
                                      </m:ctrlPr>
                                    </m:dPr>
                                    <m:e>
                                      <m:r>
                                        <m:rPr>
                                          <m:sty m:val="p"/>
                                        </m:rPr>
                                        <a:rPr lang="en-US" altLang="zh-CN" sz="2667">
                                          <a:latin typeface="Cambria Math" charset="0"/>
                                        </a:rPr>
                                        <m:t>y</m:t>
                                      </m:r>
                                    </m:e>
                                  </m:d>
                                </m:e>
                              </m:d>
                              <m:r>
                                <a:rPr lang="en-US" sz="2667">
                                  <a:latin typeface="Cambria Math" panose="02040503050406030204" pitchFamily="18" charset="0"/>
                                </a:rPr>
                                <m:t>−</m:t>
                              </m:r>
                              <m:r>
                                <a:rPr lang="en-US" altLang="zh-CN" sz="2667" i="1">
                                  <a:latin typeface="Cambria Math" charset="0"/>
                                </a:rPr>
                                <m:t>𝑦</m:t>
                              </m:r>
                            </m:e>
                          </m:d>
                        </m:e>
                        <m:sub>
                          <m:r>
                            <a:rPr lang="en-US" sz="2667">
                              <a:latin typeface="Cambria Math" panose="02040503050406030204" pitchFamily="18" charset="0"/>
                            </a:rPr>
                            <m:t>1</m:t>
                          </m:r>
                        </m:sub>
                      </m:sSub>
                    </m:oMath>
                  </m:oMathPara>
                </a14:m>
                <a:endParaRPr lang="en-US" sz="2667" dirty="0"/>
              </a:p>
            </p:txBody>
          </p:sp>
        </mc:Choice>
        <mc:Fallback>
          <p:sp>
            <p:nvSpPr>
              <p:cNvPr id="113" name="Rectangle 112"/>
              <p:cNvSpPr>
                <a:spLocks noRot="1" noChangeAspect="1" noMove="1" noResize="1" noEditPoints="1" noAdjustHandles="1" noChangeArrowheads="1" noChangeShapeType="1" noTextEdit="1"/>
              </p:cNvSpPr>
              <p:nvPr/>
            </p:nvSpPr>
            <p:spPr>
              <a:xfrm>
                <a:off x="6398804" y="5709255"/>
                <a:ext cx="2532681" cy="609013"/>
              </a:xfrm>
              <a:prstGeom prst="rect">
                <a:avLst/>
              </a:prstGeom>
              <a:blipFill>
                <a:blip r:embed="rId21"/>
                <a:stretch>
                  <a:fillRect/>
                </a:stretch>
              </a:blipFill>
            </p:spPr>
            <p:txBody>
              <a:bodyPr/>
              <a:lstStyle/>
              <a:p>
                <a:r>
                  <a:rPr lang="en-US">
                    <a:noFill/>
                  </a:rPr>
                  <a:t> </a:t>
                </a:r>
              </a:p>
            </p:txBody>
          </p:sp>
        </mc:Fallback>
      </mc:AlternateContent>
      <p:pic>
        <p:nvPicPr>
          <p:cNvPr id="114" name="pasted-image.pdf"/>
          <p:cNvPicPr>
            <a:picLocks noChangeAspect="1"/>
          </p:cNvPicPr>
          <p:nvPr/>
        </p:nvPicPr>
        <p:blipFill>
          <a:blip r:embed="rId22">
            <a:extLst/>
          </a:blip>
          <a:stretch>
            <a:fillRect/>
          </a:stretch>
        </p:blipFill>
        <p:spPr>
          <a:xfrm>
            <a:off x="2241239" y="3190171"/>
            <a:ext cx="187803" cy="168034"/>
          </a:xfrm>
          <a:prstGeom prst="rect">
            <a:avLst/>
          </a:prstGeom>
          <a:ln w="12700">
            <a:miter lim="400000"/>
          </a:ln>
        </p:spPr>
      </p:pic>
      <p:pic>
        <p:nvPicPr>
          <p:cNvPr id="115" name="pasted-image.pdf"/>
          <p:cNvPicPr>
            <a:picLocks noChangeAspect="1"/>
          </p:cNvPicPr>
          <p:nvPr/>
        </p:nvPicPr>
        <p:blipFill>
          <a:blip r:embed="rId23">
            <a:extLst/>
          </a:blip>
          <a:stretch>
            <a:fillRect/>
          </a:stretch>
        </p:blipFill>
        <p:spPr>
          <a:xfrm>
            <a:off x="5375859" y="3087493"/>
            <a:ext cx="190500" cy="270710"/>
          </a:xfrm>
          <a:prstGeom prst="rect">
            <a:avLst/>
          </a:prstGeom>
          <a:ln w="12700">
            <a:miter lim="400000"/>
          </a:ln>
        </p:spPr>
      </p:pic>
      <p:pic>
        <p:nvPicPr>
          <p:cNvPr id="116" name="pasted-image.pdf"/>
          <p:cNvPicPr>
            <a:picLocks noChangeAspect="1"/>
          </p:cNvPicPr>
          <p:nvPr/>
        </p:nvPicPr>
        <p:blipFill>
          <a:blip r:embed="rId24">
            <a:extLst/>
          </a:blip>
          <a:stretch>
            <a:fillRect/>
          </a:stretch>
        </p:blipFill>
        <p:spPr>
          <a:xfrm>
            <a:off x="6613186" y="3174998"/>
            <a:ext cx="190500" cy="254002"/>
          </a:xfrm>
          <a:prstGeom prst="rect">
            <a:avLst/>
          </a:prstGeom>
          <a:ln w="12700">
            <a:miter lim="400000"/>
          </a:ln>
        </p:spPr>
      </p:pic>
      <p:pic>
        <p:nvPicPr>
          <p:cNvPr id="117" name="pasted-image.pdf"/>
          <p:cNvPicPr>
            <a:picLocks noChangeAspect="1"/>
          </p:cNvPicPr>
          <p:nvPr/>
        </p:nvPicPr>
        <p:blipFill>
          <a:blip r:embed="rId25">
            <a:extLst/>
          </a:blip>
          <a:stretch>
            <a:fillRect/>
          </a:stretch>
        </p:blipFill>
        <p:spPr>
          <a:xfrm>
            <a:off x="9763684" y="3079750"/>
            <a:ext cx="190500" cy="349250"/>
          </a:xfrm>
          <a:prstGeom prst="rect">
            <a:avLst/>
          </a:prstGeom>
          <a:ln w="12700">
            <a:miter lim="400000"/>
          </a:ln>
        </p:spPr>
      </p:pic>
      <p:cxnSp>
        <p:nvCxnSpPr>
          <p:cNvPr id="119" name="Straight Arrow Connector 118"/>
          <p:cNvCxnSpPr/>
          <p:nvPr/>
        </p:nvCxnSpPr>
        <p:spPr>
          <a:xfrm>
            <a:off x="3905600" y="3566648"/>
            <a:ext cx="0" cy="3424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8283686" y="3566648"/>
            <a:ext cx="0" cy="3424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099132" y="6421984"/>
            <a:ext cx="5092869" cy="451342"/>
          </a:xfrm>
          <a:prstGeom prst="rect">
            <a:avLst/>
          </a:prstGeom>
          <a:noFill/>
        </p:spPr>
        <p:txBody>
          <a:bodyPr wrap="none" rtlCol="0">
            <a:spAutoFit/>
          </a:bodyPr>
          <a:lstStyle/>
          <a:p>
            <a:pPr algn="r"/>
            <a:r>
              <a:rPr lang="en-US" altLang="zh-CN" sz="2333" dirty="0">
                <a:latin typeface="+mj-lt"/>
              </a:rPr>
              <a:t>[</a:t>
            </a:r>
            <a:r>
              <a:rPr lang="en-US" sz="2333" dirty="0">
                <a:latin typeface="+mj-lt"/>
              </a:rPr>
              <a:t>Zhu*, Park*, Isola, and </a:t>
            </a:r>
            <a:r>
              <a:rPr lang="en-US" sz="2333" dirty="0" err="1">
                <a:latin typeface="+mj-lt"/>
              </a:rPr>
              <a:t>Efros</a:t>
            </a:r>
            <a:r>
              <a:rPr lang="en-US" altLang="zh-CN" sz="2333" dirty="0">
                <a:latin typeface="+mj-lt"/>
              </a:rPr>
              <a:t>,</a:t>
            </a:r>
            <a:r>
              <a:rPr lang="zh-CN" altLang="en-US" sz="2333" dirty="0">
                <a:latin typeface="+mj-lt"/>
              </a:rPr>
              <a:t> </a:t>
            </a:r>
            <a:r>
              <a:rPr lang="en-US" altLang="zh-CN" sz="2333" dirty="0">
                <a:latin typeface="+mj-lt"/>
              </a:rPr>
              <a:t>ICCV</a:t>
            </a:r>
            <a:r>
              <a:rPr lang="zh-CN" altLang="en-US" sz="2333" dirty="0">
                <a:latin typeface="+mj-lt"/>
              </a:rPr>
              <a:t> </a:t>
            </a:r>
            <a:r>
              <a:rPr lang="en-US" altLang="zh-CN" sz="2333" dirty="0">
                <a:latin typeface="+mj-lt"/>
              </a:rPr>
              <a:t>2017]</a:t>
            </a:r>
            <a:endParaRPr lang="en-US" sz="2333" dirty="0">
              <a:latin typeface="+mj-lt"/>
            </a:endParaRPr>
          </a:p>
        </p:txBody>
      </p:sp>
      <mc:AlternateContent xmlns:mc="http://schemas.openxmlformats.org/markup-compatibility/2006">
        <mc:Choice xmlns:a14="http://schemas.microsoft.com/office/drawing/2010/main" Requires="a14">
          <p:sp>
            <p:nvSpPr>
              <p:cNvPr id="68" name="Rectangle 67"/>
              <p:cNvSpPr/>
              <p:nvPr/>
            </p:nvSpPr>
            <p:spPr>
              <a:xfrm>
                <a:off x="3224334" y="3943585"/>
                <a:ext cx="1604863" cy="502766"/>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sSub>
                        <m:sSubPr>
                          <m:ctrlPr>
                            <a:rPr lang="en-US" altLang="zh-CN" sz="2667" i="1">
                              <a:latin typeface="Cambria Math" panose="02040503050406030204" pitchFamily="18" charset="0"/>
                            </a:rPr>
                          </m:ctrlPr>
                        </m:sSubPr>
                        <m:e>
                          <m:r>
                            <m:rPr>
                              <m:sty m:val="p"/>
                            </m:rPr>
                            <a:rPr lang="en-US" altLang="zh-CN" sz="2667">
                              <a:latin typeface="Cambria Math" charset="0"/>
                            </a:rPr>
                            <m:t>D</m:t>
                          </m:r>
                        </m:e>
                        <m:sub>
                          <m:r>
                            <m:rPr>
                              <m:sty m:val="p"/>
                            </m:rPr>
                            <a:rPr lang="en-US" altLang="zh-CN" sz="2667">
                              <a:latin typeface="Cambria Math" charset="0"/>
                            </a:rPr>
                            <m:t>Y</m:t>
                          </m:r>
                        </m:sub>
                      </m:sSub>
                      <m:r>
                        <a:rPr lang="en-US" altLang="zh-CN" sz="2667">
                          <a:latin typeface="Cambria Math" charset="0"/>
                        </a:rPr>
                        <m:t>(</m:t>
                      </m:r>
                      <m:r>
                        <m:rPr>
                          <m:sty m:val="p"/>
                        </m:rPr>
                        <a:rPr lang="en-US" altLang="zh-CN" sz="2667">
                          <a:latin typeface="Cambria Math" charset="0"/>
                        </a:rPr>
                        <m:t>G</m:t>
                      </m:r>
                      <m:d>
                        <m:dPr>
                          <m:ctrlPr>
                            <a:rPr lang="en-US" altLang="zh-CN" sz="2667" i="1">
                              <a:latin typeface="Cambria Math" panose="02040503050406030204" pitchFamily="18" charset="0"/>
                            </a:rPr>
                          </m:ctrlPr>
                        </m:dPr>
                        <m:e>
                          <m:r>
                            <m:rPr>
                              <m:sty m:val="p"/>
                            </m:rPr>
                            <a:rPr lang="en-US" altLang="zh-CN" sz="2667">
                              <a:latin typeface="Cambria Math" charset="0"/>
                            </a:rPr>
                            <m:t>x</m:t>
                          </m:r>
                        </m:e>
                      </m:d>
                      <m:r>
                        <a:rPr lang="en-US" altLang="zh-CN" sz="2667">
                          <a:latin typeface="Cambria Math" charset="0"/>
                        </a:rPr>
                        <m:t>)</m:t>
                      </m:r>
                    </m:oMath>
                  </m:oMathPara>
                </a14:m>
                <a:endParaRPr lang="en-US" sz="2667" dirty="0"/>
              </a:p>
            </p:txBody>
          </p:sp>
        </mc:Choice>
        <mc:Fallback>
          <p:sp>
            <p:nvSpPr>
              <p:cNvPr id="68" name="Rectangle 67"/>
              <p:cNvSpPr>
                <a:spLocks noRot="1" noChangeAspect="1" noMove="1" noResize="1" noEditPoints="1" noAdjustHandles="1" noChangeArrowheads="1" noChangeShapeType="1" noTextEdit="1"/>
              </p:cNvSpPr>
              <p:nvPr/>
            </p:nvSpPr>
            <p:spPr>
              <a:xfrm>
                <a:off x="3224334" y="3943585"/>
                <a:ext cx="1604863" cy="502766"/>
              </a:xfrm>
              <a:prstGeom prst="rect">
                <a:avLst/>
              </a:prstGeom>
              <a:blipFill>
                <a:blip r:embed="rId26"/>
                <a:stretch>
                  <a:fillRect/>
                </a:stretch>
              </a:blipFill>
            </p:spPr>
            <p:txBody>
              <a:bodyPr/>
              <a:lstStyle/>
              <a:p>
                <a:r>
                  <a:rPr lang="en-US">
                    <a:noFill/>
                  </a:rPr>
                  <a:t> </a:t>
                </a:r>
              </a:p>
            </p:txBody>
          </p:sp>
        </mc:Fallback>
      </mc:AlternateContent>
      <p:sp>
        <p:nvSpPr>
          <p:cNvPr id="70" name="TextBox 69"/>
          <p:cNvSpPr txBox="1"/>
          <p:nvPr/>
        </p:nvSpPr>
        <p:spPr>
          <a:xfrm>
            <a:off x="1422847" y="4920096"/>
            <a:ext cx="1944058" cy="759310"/>
          </a:xfrm>
          <a:prstGeom prst="rect">
            <a:avLst/>
          </a:prstGeom>
          <a:noFill/>
        </p:spPr>
        <p:txBody>
          <a:bodyPr wrap="none" rtlCol="0">
            <a:spAutoFit/>
          </a:bodyPr>
          <a:lstStyle/>
          <a:p>
            <a:pPr algn="ctr"/>
            <a:r>
              <a:rPr lang="en-US" altLang="zh-CN" sz="2167" dirty="0"/>
              <a:t>Reconstruction</a:t>
            </a:r>
            <a:r>
              <a:rPr lang="zh-CN" altLang="en-US" sz="2167" dirty="0"/>
              <a:t> </a:t>
            </a:r>
            <a:endParaRPr lang="en-US" altLang="zh-CN" sz="2167" dirty="0"/>
          </a:p>
          <a:p>
            <a:pPr algn="ctr"/>
            <a:r>
              <a:rPr lang="en-US" altLang="zh-CN" sz="2167" dirty="0"/>
              <a:t>error</a:t>
            </a:r>
            <a:endParaRPr lang="en-US" sz="2167" dirty="0"/>
          </a:p>
        </p:txBody>
      </p:sp>
      <p:sp>
        <p:nvSpPr>
          <p:cNvPr id="71" name="TextBox 70"/>
          <p:cNvSpPr txBox="1"/>
          <p:nvPr/>
        </p:nvSpPr>
        <p:spPr>
          <a:xfrm>
            <a:off x="8939625" y="4705227"/>
            <a:ext cx="1944058" cy="759310"/>
          </a:xfrm>
          <a:prstGeom prst="rect">
            <a:avLst/>
          </a:prstGeom>
          <a:noFill/>
        </p:spPr>
        <p:txBody>
          <a:bodyPr wrap="none" rtlCol="0">
            <a:spAutoFit/>
          </a:bodyPr>
          <a:lstStyle/>
          <a:p>
            <a:pPr algn="ctr"/>
            <a:r>
              <a:rPr lang="en-US" altLang="zh-CN" sz="2167" dirty="0"/>
              <a:t>Reconstruction</a:t>
            </a:r>
            <a:r>
              <a:rPr lang="zh-CN" altLang="en-US" sz="2167" dirty="0"/>
              <a:t> </a:t>
            </a:r>
            <a:endParaRPr lang="en-US" altLang="zh-CN" sz="2167" dirty="0"/>
          </a:p>
          <a:p>
            <a:pPr algn="ctr"/>
            <a:r>
              <a:rPr lang="en-US" altLang="zh-CN" sz="2167" dirty="0"/>
              <a:t>error</a:t>
            </a:r>
            <a:endParaRPr lang="en-US" sz="2167" dirty="0"/>
          </a:p>
        </p:txBody>
      </p:sp>
      <mc:AlternateContent xmlns:mc="http://schemas.openxmlformats.org/markup-compatibility/2006">
        <mc:Choice xmlns:a14="http://schemas.microsoft.com/office/drawing/2010/main" Requires="a14">
          <p:sp>
            <p:nvSpPr>
              <p:cNvPr id="72" name="Rectangle 71"/>
              <p:cNvSpPr/>
              <p:nvPr/>
            </p:nvSpPr>
            <p:spPr>
              <a:xfrm>
                <a:off x="7594133" y="3943585"/>
                <a:ext cx="1590435" cy="502766"/>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sSub>
                        <m:sSubPr>
                          <m:ctrlPr>
                            <a:rPr lang="en-US" altLang="zh-CN" sz="2667" i="1">
                              <a:latin typeface="Cambria Math" panose="02040503050406030204" pitchFamily="18" charset="0"/>
                            </a:rPr>
                          </m:ctrlPr>
                        </m:sSubPr>
                        <m:e>
                          <m:r>
                            <m:rPr>
                              <m:sty m:val="p"/>
                            </m:rPr>
                            <a:rPr lang="en-US" altLang="zh-CN" sz="2667">
                              <a:latin typeface="Cambria Math" charset="0"/>
                            </a:rPr>
                            <m:t>D</m:t>
                          </m:r>
                        </m:e>
                        <m:sub>
                          <m:r>
                            <m:rPr>
                              <m:sty m:val="p"/>
                            </m:rPr>
                            <a:rPr lang="en-US" altLang="zh-CN" sz="2667">
                              <a:latin typeface="Cambria Math" charset="0"/>
                            </a:rPr>
                            <m:t>G</m:t>
                          </m:r>
                        </m:sub>
                      </m:sSub>
                      <m:r>
                        <a:rPr lang="en-US" altLang="zh-CN" sz="2667">
                          <a:latin typeface="Cambria Math" charset="0"/>
                        </a:rPr>
                        <m:t>(</m:t>
                      </m:r>
                      <m:r>
                        <m:rPr>
                          <m:sty m:val="p"/>
                        </m:rPr>
                        <a:rPr lang="en-US" altLang="zh-CN" sz="2667">
                          <a:latin typeface="Cambria Math" charset="0"/>
                        </a:rPr>
                        <m:t>F</m:t>
                      </m:r>
                      <m:d>
                        <m:dPr>
                          <m:ctrlPr>
                            <a:rPr lang="en-US" altLang="zh-CN" sz="2667" i="1">
                              <a:latin typeface="Cambria Math" panose="02040503050406030204" pitchFamily="18" charset="0"/>
                            </a:rPr>
                          </m:ctrlPr>
                        </m:dPr>
                        <m:e>
                          <m:r>
                            <m:rPr>
                              <m:sty m:val="p"/>
                            </m:rPr>
                            <a:rPr lang="en-US" altLang="zh-CN" sz="2667">
                              <a:latin typeface="Cambria Math" charset="0"/>
                            </a:rPr>
                            <m:t>x</m:t>
                          </m:r>
                        </m:e>
                      </m:d>
                      <m:r>
                        <a:rPr lang="en-US" altLang="zh-CN" sz="2667">
                          <a:latin typeface="Cambria Math" charset="0"/>
                        </a:rPr>
                        <m:t>)</m:t>
                      </m:r>
                    </m:oMath>
                  </m:oMathPara>
                </a14:m>
                <a:endParaRPr lang="en-US" sz="2667" dirty="0"/>
              </a:p>
            </p:txBody>
          </p:sp>
        </mc:Choice>
        <mc:Fallback>
          <p:sp>
            <p:nvSpPr>
              <p:cNvPr id="72" name="Rectangle 71"/>
              <p:cNvSpPr>
                <a:spLocks noRot="1" noChangeAspect="1" noMove="1" noResize="1" noEditPoints="1" noAdjustHandles="1" noChangeArrowheads="1" noChangeShapeType="1" noTextEdit="1"/>
              </p:cNvSpPr>
              <p:nvPr/>
            </p:nvSpPr>
            <p:spPr>
              <a:xfrm>
                <a:off x="7594133" y="3943585"/>
                <a:ext cx="1590435" cy="502766"/>
              </a:xfrm>
              <a:prstGeom prst="rect">
                <a:avLst/>
              </a:prstGeom>
              <a:blipFill>
                <a:blip r:embed="rId2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2923462"/>
      </p:ext>
    </p:extLst>
  </p:cSld>
  <p:clrMapOvr>
    <a:masterClrMapping/>
  </p:clrMapOvr>
  <p:transition spd="med" advTm="4117"/>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0F56-7091-4DA2-8E4E-F670583901BB}"/>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A4001297-13E0-4F0F-A84D-AEE5D29A3A2A}"/>
              </a:ext>
            </a:extLst>
          </p:cNvPr>
          <p:cNvSpPr>
            <a:spLocks noGrp="1"/>
          </p:cNvSpPr>
          <p:nvPr>
            <p:ph idx="1"/>
          </p:nvPr>
        </p:nvSpPr>
        <p:spPr/>
        <p:txBody>
          <a:bodyPr/>
          <a:lstStyle/>
          <a:p>
            <a:r>
              <a:rPr lang="en-US" dirty="0"/>
              <a:t>Real satellite façades vs. Synthetic satellite façades?</a:t>
            </a:r>
          </a:p>
          <a:p>
            <a:pPr lvl="1"/>
            <a:r>
              <a:rPr lang="en-US" dirty="0">
                <a:hlinkClick r:id="rId2"/>
              </a:rPr>
              <a:t>www.planet.com</a:t>
            </a:r>
            <a:endParaRPr lang="en-US" dirty="0"/>
          </a:p>
          <a:p>
            <a:pPr lvl="1"/>
            <a:r>
              <a:rPr lang="en-US" dirty="0"/>
              <a:t>CMP “style transfer” to satellite facades</a:t>
            </a:r>
          </a:p>
          <a:p>
            <a:r>
              <a:rPr lang="en-US" dirty="0"/>
              <a:t>How to choose NN?</a:t>
            </a:r>
          </a:p>
          <a:p>
            <a:pPr lvl="1"/>
            <a:r>
              <a:rPr lang="en-US" dirty="0"/>
              <a:t>Try FCN/</a:t>
            </a:r>
            <a:r>
              <a:rPr lang="en-US" dirty="0" err="1"/>
              <a:t>SegNet</a:t>
            </a:r>
            <a:r>
              <a:rPr lang="en-US" dirty="0"/>
              <a:t>/</a:t>
            </a:r>
            <a:r>
              <a:rPr lang="en-US" dirty="0" err="1"/>
              <a:t>DeepLab</a:t>
            </a:r>
            <a:endParaRPr lang="en-US" dirty="0"/>
          </a:p>
          <a:p>
            <a:pPr lvl="1"/>
            <a:r>
              <a:rPr lang="en-US" dirty="0"/>
              <a:t>Pix2PixHD</a:t>
            </a:r>
          </a:p>
          <a:p>
            <a:pPr marL="0" indent="0">
              <a:buNone/>
            </a:pPr>
            <a:endParaRPr lang="en-US" dirty="0"/>
          </a:p>
        </p:txBody>
      </p:sp>
    </p:spTree>
    <p:extLst>
      <p:ext uri="{BB962C8B-B14F-4D97-AF65-F5344CB8AC3E}">
        <p14:creationId xmlns:p14="http://schemas.microsoft.com/office/powerpoint/2010/main" val="312052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0F56-7091-4DA2-8E4E-F670583901BB}"/>
              </a:ext>
            </a:extLst>
          </p:cNvPr>
          <p:cNvSpPr>
            <a:spLocks noGrp="1"/>
          </p:cNvSpPr>
          <p:nvPr>
            <p:ph type="title"/>
          </p:nvPr>
        </p:nvSpPr>
        <p:spPr/>
        <p:txBody>
          <a:bodyPr/>
          <a:lstStyle/>
          <a:p>
            <a:r>
              <a:rPr lang="en-US" dirty="0"/>
              <a:t>Semantic facade segmentation</a:t>
            </a:r>
          </a:p>
        </p:txBody>
      </p:sp>
      <p:sp>
        <p:nvSpPr>
          <p:cNvPr id="3" name="Content Placeholder 2">
            <a:extLst>
              <a:ext uri="{FF2B5EF4-FFF2-40B4-BE49-F238E27FC236}">
                <a16:creationId xmlns:a16="http://schemas.microsoft.com/office/drawing/2014/main" id="{A4001297-13E0-4F0F-A84D-AEE5D29A3A2A}"/>
              </a:ext>
            </a:extLst>
          </p:cNvPr>
          <p:cNvSpPr>
            <a:spLocks noGrp="1"/>
          </p:cNvSpPr>
          <p:nvPr>
            <p:ph idx="1"/>
          </p:nvPr>
        </p:nvSpPr>
        <p:spPr/>
        <p:txBody>
          <a:bodyPr/>
          <a:lstStyle/>
          <a:p>
            <a:r>
              <a:rPr lang="en-US" dirty="0"/>
              <a:t>Traditional facade parsing methods</a:t>
            </a:r>
          </a:p>
          <a:p>
            <a:r>
              <a:rPr lang="en-US" dirty="0"/>
              <a:t>Segmentation using CNNs</a:t>
            </a:r>
          </a:p>
          <a:p>
            <a:r>
              <a:rPr lang="en-US" dirty="0"/>
              <a:t> Facade datasets</a:t>
            </a:r>
          </a:p>
          <a:p>
            <a:endParaRPr lang="en-US" dirty="0"/>
          </a:p>
        </p:txBody>
      </p:sp>
    </p:spTree>
    <p:extLst>
      <p:ext uri="{BB962C8B-B14F-4D97-AF65-F5344CB8AC3E}">
        <p14:creationId xmlns:p14="http://schemas.microsoft.com/office/powerpoint/2010/main" val="384686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0F56-7091-4DA2-8E4E-F670583901BB}"/>
              </a:ext>
            </a:extLst>
          </p:cNvPr>
          <p:cNvSpPr>
            <a:spLocks noGrp="1"/>
          </p:cNvSpPr>
          <p:nvPr>
            <p:ph type="title"/>
          </p:nvPr>
        </p:nvSpPr>
        <p:spPr/>
        <p:txBody>
          <a:bodyPr/>
          <a:lstStyle/>
          <a:p>
            <a:r>
              <a:rPr lang="en-US" dirty="0"/>
              <a:t>Traditional facade parsing methods</a:t>
            </a:r>
          </a:p>
        </p:txBody>
      </p:sp>
      <p:sp>
        <p:nvSpPr>
          <p:cNvPr id="3" name="Content Placeholder 2">
            <a:extLst>
              <a:ext uri="{FF2B5EF4-FFF2-40B4-BE49-F238E27FC236}">
                <a16:creationId xmlns:a16="http://schemas.microsoft.com/office/drawing/2014/main" id="{A4001297-13E0-4F0F-A84D-AEE5D29A3A2A}"/>
              </a:ext>
            </a:extLst>
          </p:cNvPr>
          <p:cNvSpPr>
            <a:spLocks noGrp="1"/>
          </p:cNvSpPr>
          <p:nvPr>
            <p:ph idx="1"/>
          </p:nvPr>
        </p:nvSpPr>
        <p:spPr/>
        <p:txBody>
          <a:bodyPr/>
          <a:lstStyle/>
          <a:p>
            <a:r>
              <a:rPr lang="en-US" dirty="0"/>
              <a:t>Image-based procedural modeling of facades [SIGGRAPH 2007]</a:t>
            </a:r>
          </a:p>
          <a:p>
            <a:r>
              <a:rPr lang="en-US" dirty="0"/>
              <a:t>Irregular lattices for complex shape grammar facade parsing [CVPR 2012]</a:t>
            </a:r>
          </a:p>
          <a:p>
            <a:r>
              <a:rPr lang="en-US" dirty="0"/>
              <a:t>Parsing facades with shape grammars and reinforcement learning [IEEE TPAMI 2013]</a:t>
            </a:r>
          </a:p>
        </p:txBody>
      </p:sp>
    </p:spTree>
    <p:extLst>
      <p:ext uri="{BB962C8B-B14F-4D97-AF65-F5344CB8AC3E}">
        <p14:creationId xmlns:p14="http://schemas.microsoft.com/office/powerpoint/2010/main" val="2725578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0F56-7091-4DA2-8E4E-F670583901BB}"/>
              </a:ext>
            </a:extLst>
          </p:cNvPr>
          <p:cNvSpPr>
            <a:spLocks noGrp="1"/>
          </p:cNvSpPr>
          <p:nvPr>
            <p:ph type="title"/>
          </p:nvPr>
        </p:nvSpPr>
        <p:spPr/>
        <p:txBody>
          <a:bodyPr/>
          <a:lstStyle/>
          <a:p>
            <a:r>
              <a:rPr lang="en-US" dirty="0"/>
              <a:t>Segmentation using CNNs</a:t>
            </a:r>
          </a:p>
        </p:txBody>
      </p:sp>
      <p:sp>
        <p:nvSpPr>
          <p:cNvPr id="3" name="Content Placeholder 2">
            <a:extLst>
              <a:ext uri="{FF2B5EF4-FFF2-40B4-BE49-F238E27FC236}">
                <a16:creationId xmlns:a16="http://schemas.microsoft.com/office/drawing/2014/main" id="{A4001297-13E0-4F0F-A84D-AEE5D29A3A2A}"/>
              </a:ext>
            </a:extLst>
          </p:cNvPr>
          <p:cNvSpPr>
            <a:spLocks noGrp="1"/>
          </p:cNvSpPr>
          <p:nvPr>
            <p:ph idx="1"/>
          </p:nvPr>
        </p:nvSpPr>
        <p:spPr/>
        <p:txBody>
          <a:bodyPr>
            <a:normAutofit fontScale="62500" lnSpcReduction="20000"/>
          </a:bodyPr>
          <a:lstStyle/>
          <a:p>
            <a:pPr lvl="0"/>
            <a:r>
              <a:rPr lang="en-US" dirty="0"/>
              <a:t>A Three-Layered Approach to Facade Parsing [ECCV 2012]</a:t>
            </a:r>
          </a:p>
          <a:p>
            <a:pPr lvl="0"/>
            <a:r>
              <a:rPr lang="en-US" dirty="0">
                <a:solidFill>
                  <a:srgbClr val="FF0000"/>
                </a:solidFill>
              </a:rPr>
              <a:t>FCN: </a:t>
            </a:r>
            <a:r>
              <a:rPr lang="en-US" dirty="0"/>
              <a:t>Fully Convolutional Networks for Semantic Segmentation [CVPR 2015]</a:t>
            </a:r>
          </a:p>
          <a:p>
            <a:pPr lvl="0"/>
            <a:r>
              <a:rPr lang="en-US" dirty="0"/>
              <a:t>DeepLab_v1: Semantic image segmentation with deep convolutional nets and fully connected </a:t>
            </a:r>
            <a:r>
              <a:rPr lang="en-US" dirty="0" err="1"/>
              <a:t>crfs</a:t>
            </a:r>
            <a:r>
              <a:rPr lang="en-US" dirty="0"/>
              <a:t> [ICLR 2015]</a:t>
            </a:r>
          </a:p>
          <a:p>
            <a:pPr lvl="0"/>
            <a:r>
              <a:rPr lang="en-US" dirty="0"/>
              <a:t>A convolutional network for semantic facade segmentation and interpretation [ISPRS 2016]</a:t>
            </a:r>
          </a:p>
          <a:p>
            <a:pPr lvl="0"/>
            <a:r>
              <a:rPr lang="en-US" dirty="0">
                <a:solidFill>
                  <a:srgbClr val="FF0000"/>
                </a:solidFill>
              </a:rPr>
              <a:t>DeepLab_v2</a:t>
            </a:r>
            <a:r>
              <a:rPr lang="en-US" dirty="0"/>
              <a:t>: Semantic Image Segmentation with Deep Convolutional Nets, </a:t>
            </a:r>
            <a:r>
              <a:rPr lang="en-US" dirty="0" err="1"/>
              <a:t>Atrous</a:t>
            </a:r>
            <a:r>
              <a:rPr lang="en-US" dirty="0"/>
              <a:t> Convolution, and Fully Connected CRFs [IEEE TPAMI 2016]</a:t>
            </a:r>
          </a:p>
          <a:p>
            <a:pPr lvl="0"/>
            <a:r>
              <a:rPr lang="en-US" dirty="0" err="1">
                <a:solidFill>
                  <a:srgbClr val="FF0000"/>
                </a:solidFill>
              </a:rPr>
              <a:t>SegNet</a:t>
            </a:r>
            <a:r>
              <a:rPr lang="en-US" dirty="0">
                <a:solidFill>
                  <a:srgbClr val="FF0000"/>
                </a:solidFill>
              </a:rPr>
              <a:t>: </a:t>
            </a:r>
            <a:r>
              <a:rPr lang="en-US" dirty="0"/>
              <a:t>A Deep Convolutional Encoder-Decoder Architecture for Image Segmentation [IEEE TPAMI 2017]</a:t>
            </a:r>
          </a:p>
          <a:p>
            <a:pPr lvl="0"/>
            <a:r>
              <a:rPr lang="en-US" dirty="0" err="1"/>
              <a:t>DeepFacade</a:t>
            </a:r>
            <a:r>
              <a:rPr lang="en-US" dirty="0"/>
              <a:t>: A Deep Learning Approach to Facade Parsing [IJCAI 2017]</a:t>
            </a:r>
          </a:p>
          <a:p>
            <a:pPr lvl="0"/>
            <a:r>
              <a:rPr lang="en-US" dirty="0"/>
              <a:t>DeepLav_v3: Rethinking </a:t>
            </a:r>
            <a:r>
              <a:rPr lang="en-US" dirty="0" err="1"/>
              <a:t>atrous</a:t>
            </a:r>
            <a:r>
              <a:rPr lang="en-US" dirty="0"/>
              <a:t> convolution for semantic image segmentation [2017]</a:t>
            </a:r>
          </a:p>
          <a:p>
            <a:pPr lvl="0"/>
            <a:r>
              <a:rPr lang="en-US" dirty="0" err="1"/>
              <a:t>BigSUR</a:t>
            </a:r>
            <a:r>
              <a:rPr lang="en-US" dirty="0"/>
              <a:t>: Large-scale Structured Urban Reconstruction [SIGRAPH Asia 2017]</a:t>
            </a:r>
          </a:p>
          <a:p>
            <a:pPr lvl="0"/>
            <a:r>
              <a:rPr lang="en-US" dirty="0"/>
              <a:t>Facade Segmentation in the Wild [2018]</a:t>
            </a:r>
          </a:p>
          <a:p>
            <a:pPr lvl="0"/>
            <a:r>
              <a:rPr lang="en-US" dirty="0"/>
              <a:t>Encoder-Decoder with </a:t>
            </a:r>
            <a:r>
              <a:rPr lang="en-US" dirty="0" err="1"/>
              <a:t>Atrous</a:t>
            </a:r>
            <a:r>
              <a:rPr lang="en-US" dirty="0"/>
              <a:t> Separable Convolution for Semantic Image Segmentation [ECCV 2018]</a:t>
            </a:r>
          </a:p>
        </p:txBody>
      </p:sp>
    </p:spTree>
    <p:extLst>
      <p:ext uri="{BB962C8B-B14F-4D97-AF65-F5344CB8AC3E}">
        <p14:creationId xmlns:p14="http://schemas.microsoft.com/office/powerpoint/2010/main" val="64310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9143-87BA-4F21-8382-515C0BFB8327}"/>
              </a:ext>
            </a:extLst>
          </p:cNvPr>
          <p:cNvSpPr>
            <a:spLocks noGrp="1"/>
          </p:cNvSpPr>
          <p:nvPr>
            <p:ph type="title"/>
          </p:nvPr>
        </p:nvSpPr>
        <p:spPr/>
        <p:txBody>
          <a:bodyPr/>
          <a:lstStyle/>
          <a:p>
            <a:r>
              <a:rPr lang="en-US" dirty="0"/>
              <a:t>Some implementations</a:t>
            </a:r>
          </a:p>
        </p:txBody>
      </p:sp>
      <p:sp>
        <p:nvSpPr>
          <p:cNvPr id="3" name="Content Placeholder 2">
            <a:extLst>
              <a:ext uri="{FF2B5EF4-FFF2-40B4-BE49-F238E27FC236}">
                <a16:creationId xmlns:a16="http://schemas.microsoft.com/office/drawing/2014/main" id="{A7C7E88D-E66E-464C-AB8F-399A1B2CFC1B}"/>
              </a:ext>
            </a:extLst>
          </p:cNvPr>
          <p:cNvSpPr>
            <a:spLocks noGrp="1"/>
          </p:cNvSpPr>
          <p:nvPr>
            <p:ph idx="1"/>
          </p:nvPr>
        </p:nvSpPr>
        <p:spPr/>
        <p:txBody>
          <a:bodyPr/>
          <a:lstStyle/>
          <a:p>
            <a:r>
              <a:rPr lang="en-US" dirty="0">
                <a:hlinkClick r:id="rId2"/>
              </a:rPr>
              <a:t>https://github.com/wkentaro/pytorch-fcn</a:t>
            </a:r>
            <a:endParaRPr lang="en-US" dirty="0"/>
          </a:p>
          <a:p>
            <a:r>
              <a:rPr lang="en-US" dirty="0">
                <a:hlinkClick r:id="rId3"/>
              </a:rPr>
              <a:t>https://github.com/shelhamer/fcn.berkeleyvision.org</a:t>
            </a:r>
            <a:endParaRPr lang="en-US" dirty="0"/>
          </a:p>
          <a:p>
            <a:r>
              <a:rPr lang="en-US" dirty="0">
                <a:hlinkClick r:id="rId4"/>
              </a:rPr>
              <a:t>https://github.com/meetshah1995/pytorch-semseg</a:t>
            </a:r>
            <a:endParaRPr lang="en-US" dirty="0"/>
          </a:p>
          <a:p>
            <a:r>
              <a:rPr lang="en-US" dirty="0">
                <a:hlinkClick r:id="rId5"/>
              </a:rPr>
              <a:t>https://github.com/jfemiani/facade-segmentation</a:t>
            </a:r>
            <a:endParaRPr lang="en-US" dirty="0"/>
          </a:p>
          <a:p>
            <a:r>
              <a:rPr lang="en-US" dirty="0">
                <a:hlinkClick r:id="rId6"/>
              </a:rPr>
              <a:t>https://github.com/tensorflow/models/tree/master/research/deeplab</a:t>
            </a:r>
            <a:endParaRPr lang="en-US" dirty="0"/>
          </a:p>
          <a:p>
            <a:r>
              <a:rPr lang="en-US" dirty="0">
                <a:hlinkClick r:id="rId7"/>
              </a:rPr>
              <a:t>https://github.com/speedinghzl/Pytorch-Deeplab</a:t>
            </a:r>
            <a:endParaRPr lang="en-US" dirty="0"/>
          </a:p>
          <a:p>
            <a:r>
              <a:rPr lang="en-US" dirty="0">
                <a:hlinkClick r:id="rId8"/>
              </a:rPr>
              <a:t>http://blog.qure.ai/notes/semantic-segmentation-deep-learning-review#deeplab</a:t>
            </a:r>
            <a:endParaRPr lang="en-US" dirty="0"/>
          </a:p>
          <a:p>
            <a:endParaRPr lang="en-US" dirty="0"/>
          </a:p>
        </p:txBody>
      </p:sp>
    </p:spTree>
    <p:extLst>
      <p:ext uri="{BB962C8B-B14F-4D97-AF65-F5344CB8AC3E}">
        <p14:creationId xmlns:p14="http://schemas.microsoft.com/office/powerpoint/2010/main" val="397012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05F2-C0A7-4C29-8CD2-A326983FA384}"/>
              </a:ext>
            </a:extLst>
          </p:cNvPr>
          <p:cNvSpPr>
            <a:spLocks noGrp="1"/>
          </p:cNvSpPr>
          <p:nvPr>
            <p:ph type="title"/>
          </p:nvPr>
        </p:nvSpPr>
        <p:spPr/>
        <p:txBody>
          <a:bodyPr/>
          <a:lstStyle/>
          <a:p>
            <a:r>
              <a:rPr lang="en-US" dirty="0"/>
              <a:t>FCN</a:t>
            </a:r>
          </a:p>
        </p:txBody>
      </p:sp>
      <p:sp>
        <p:nvSpPr>
          <p:cNvPr id="3" name="Content Placeholder 2">
            <a:extLst>
              <a:ext uri="{FF2B5EF4-FFF2-40B4-BE49-F238E27FC236}">
                <a16:creationId xmlns:a16="http://schemas.microsoft.com/office/drawing/2014/main" id="{DBFE32D1-19A2-40C7-9F8B-A86238B2E39F}"/>
              </a:ext>
            </a:extLst>
          </p:cNvPr>
          <p:cNvSpPr>
            <a:spLocks noGrp="1"/>
          </p:cNvSpPr>
          <p:nvPr>
            <p:ph idx="1"/>
          </p:nvPr>
        </p:nvSpPr>
        <p:spPr>
          <a:xfrm>
            <a:off x="838200" y="1825625"/>
            <a:ext cx="4293093" cy="4351338"/>
          </a:xfrm>
        </p:spPr>
        <p:txBody>
          <a:bodyPr>
            <a:noAutofit/>
          </a:bodyPr>
          <a:lstStyle/>
          <a:p>
            <a:r>
              <a:rPr lang="en-US" sz="1400" b="1" dirty="0" err="1"/>
              <a:t>Downsampling</a:t>
            </a:r>
            <a:r>
              <a:rPr lang="en-US" sz="1400" b="1" dirty="0"/>
              <a:t> path </a:t>
            </a:r>
            <a:r>
              <a:rPr lang="en-US" sz="1400" dirty="0"/>
              <a:t>: capture semantic/contextual information</a:t>
            </a:r>
          </a:p>
          <a:p>
            <a:r>
              <a:rPr lang="en-US" sz="1400" b="1" dirty="0" err="1"/>
              <a:t>Upsampling</a:t>
            </a:r>
            <a:r>
              <a:rPr lang="en-US" sz="1400" b="1" dirty="0"/>
              <a:t> path </a:t>
            </a:r>
            <a:r>
              <a:rPr lang="en-US" sz="1400" dirty="0"/>
              <a:t>: recover spatial information</a:t>
            </a:r>
          </a:p>
          <a:p>
            <a:r>
              <a:rPr lang="en-US" sz="1400" b="1" dirty="0"/>
              <a:t>FCN-32</a:t>
            </a:r>
            <a:r>
              <a:rPr lang="en-US" sz="1400" dirty="0"/>
              <a:t> : Directly produces the segmentation map from conv7, by using a transposed convolution layer with stride 32.</a:t>
            </a:r>
          </a:p>
          <a:p>
            <a:r>
              <a:rPr lang="en-US" sz="1400" b="1" dirty="0"/>
              <a:t>FCN-16</a:t>
            </a:r>
            <a:r>
              <a:rPr lang="en-US" sz="1400" dirty="0"/>
              <a:t> : Sums the 2x </a:t>
            </a:r>
            <a:r>
              <a:rPr lang="en-US" sz="1400" dirty="0" err="1"/>
              <a:t>upsampled</a:t>
            </a:r>
            <a:r>
              <a:rPr lang="en-US" sz="1400" dirty="0"/>
              <a:t> prediction from conv7 (using a transposed convolution with stride 2) with pool4 and then produces the segmentation map, by using a transposed convolution layer with stride 16 on top of that.</a:t>
            </a:r>
          </a:p>
          <a:p>
            <a:r>
              <a:rPr lang="en-US" sz="1400" b="1" dirty="0"/>
              <a:t>FCN-8</a:t>
            </a:r>
            <a:r>
              <a:rPr lang="en-US" sz="1400" dirty="0"/>
              <a:t> : Sums the 2x </a:t>
            </a:r>
            <a:r>
              <a:rPr lang="en-US" sz="1400" dirty="0" err="1"/>
              <a:t>upsampled</a:t>
            </a:r>
            <a:r>
              <a:rPr lang="en-US" sz="1400" dirty="0"/>
              <a:t> conv7 (with a stride 2 transposed convolution) with pool4, </a:t>
            </a:r>
            <a:r>
              <a:rPr lang="en-US" sz="1400" dirty="0" err="1"/>
              <a:t>upsamples</a:t>
            </a:r>
            <a:r>
              <a:rPr lang="en-US" sz="1400" dirty="0"/>
              <a:t> them with a stride 2 transposed convolution and sums them with pool3, and applies a transposed convolution layer with stride 8 on the resulting feature maps to obtain the segmentation map.</a:t>
            </a:r>
          </a:p>
        </p:txBody>
      </p:sp>
      <p:pic>
        <p:nvPicPr>
          <p:cNvPr id="7" name="Picture 6">
            <a:extLst>
              <a:ext uri="{FF2B5EF4-FFF2-40B4-BE49-F238E27FC236}">
                <a16:creationId xmlns:a16="http://schemas.microsoft.com/office/drawing/2014/main" id="{0A9C9B59-FE3A-4C79-A2B9-2EB672455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9429" y="3129019"/>
            <a:ext cx="6373114" cy="2715004"/>
          </a:xfrm>
          <a:prstGeom prst="rect">
            <a:avLst/>
          </a:prstGeom>
        </p:spPr>
      </p:pic>
      <p:pic>
        <p:nvPicPr>
          <p:cNvPr id="9" name="Picture 8">
            <a:extLst>
              <a:ext uri="{FF2B5EF4-FFF2-40B4-BE49-F238E27FC236}">
                <a16:creationId xmlns:a16="http://schemas.microsoft.com/office/drawing/2014/main" id="{5AB4E23D-3AC8-486B-A3A6-02AE66CF4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3413" y="1269188"/>
            <a:ext cx="3124636" cy="1629002"/>
          </a:xfrm>
          <a:prstGeom prst="rect">
            <a:avLst/>
          </a:prstGeom>
        </p:spPr>
      </p:pic>
    </p:spTree>
    <p:extLst>
      <p:ext uri="{BB962C8B-B14F-4D97-AF65-F5344CB8AC3E}">
        <p14:creationId xmlns:p14="http://schemas.microsoft.com/office/powerpoint/2010/main" val="102894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05F2-C0A7-4C29-8CD2-A326983FA384}"/>
              </a:ext>
            </a:extLst>
          </p:cNvPr>
          <p:cNvSpPr>
            <a:spLocks noGrp="1"/>
          </p:cNvSpPr>
          <p:nvPr>
            <p:ph type="title"/>
          </p:nvPr>
        </p:nvSpPr>
        <p:spPr/>
        <p:txBody>
          <a:bodyPr/>
          <a:lstStyle/>
          <a:p>
            <a:r>
              <a:rPr lang="en-US" dirty="0" err="1"/>
              <a:t>SegNet</a:t>
            </a:r>
            <a:endParaRPr lang="en-US" dirty="0"/>
          </a:p>
        </p:txBody>
      </p:sp>
      <p:sp>
        <p:nvSpPr>
          <p:cNvPr id="3" name="Content Placeholder 2">
            <a:extLst>
              <a:ext uri="{FF2B5EF4-FFF2-40B4-BE49-F238E27FC236}">
                <a16:creationId xmlns:a16="http://schemas.microsoft.com/office/drawing/2014/main" id="{DBFE32D1-19A2-40C7-9F8B-A86238B2E39F}"/>
              </a:ext>
            </a:extLst>
          </p:cNvPr>
          <p:cNvSpPr>
            <a:spLocks noGrp="1"/>
          </p:cNvSpPr>
          <p:nvPr>
            <p:ph idx="1"/>
          </p:nvPr>
        </p:nvSpPr>
        <p:spPr>
          <a:xfrm>
            <a:off x="838200" y="1825625"/>
            <a:ext cx="4293093" cy="4351338"/>
          </a:xfrm>
        </p:spPr>
        <p:txBody>
          <a:bodyPr>
            <a:noAutofit/>
          </a:bodyPr>
          <a:lstStyle/>
          <a:p>
            <a:r>
              <a:rPr lang="en-US" dirty="0" err="1"/>
              <a:t>MaxPooling</a:t>
            </a:r>
            <a:r>
              <a:rPr lang="en-US" dirty="0"/>
              <a:t> indices transferred to decoder to improve the segmentation resolution.</a:t>
            </a:r>
          </a:p>
        </p:txBody>
      </p:sp>
      <p:pic>
        <p:nvPicPr>
          <p:cNvPr id="6" name="Picture 5">
            <a:extLst>
              <a:ext uri="{FF2B5EF4-FFF2-40B4-BE49-F238E27FC236}">
                <a16:creationId xmlns:a16="http://schemas.microsoft.com/office/drawing/2014/main" id="{6C14914C-3F40-44E3-B8E4-8ADB5F6B0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393" y="3662012"/>
            <a:ext cx="8002117" cy="2514951"/>
          </a:xfrm>
          <a:prstGeom prst="rect">
            <a:avLst/>
          </a:prstGeom>
        </p:spPr>
      </p:pic>
      <p:pic>
        <p:nvPicPr>
          <p:cNvPr id="10" name="Picture 9">
            <a:extLst>
              <a:ext uri="{FF2B5EF4-FFF2-40B4-BE49-F238E27FC236}">
                <a16:creationId xmlns:a16="http://schemas.microsoft.com/office/drawing/2014/main" id="{C6A46911-2F12-43E0-AC59-1A2E6570D5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76300"/>
            <a:ext cx="5372850" cy="2419688"/>
          </a:xfrm>
          <a:prstGeom prst="rect">
            <a:avLst/>
          </a:prstGeom>
        </p:spPr>
      </p:pic>
    </p:spTree>
    <p:extLst>
      <p:ext uri="{BB962C8B-B14F-4D97-AF65-F5344CB8AC3E}">
        <p14:creationId xmlns:p14="http://schemas.microsoft.com/office/powerpoint/2010/main" val="242810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05F2-C0A7-4C29-8CD2-A326983FA384}"/>
              </a:ext>
            </a:extLst>
          </p:cNvPr>
          <p:cNvSpPr>
            <a:spLocks noGrp="1"/>
          </p:cNvSpPr>
          <p:nvPr>
            <p:ph type="title"/>
          </p:nvPr>
        </p:nvSpPr>
        <p:spPr/>
        <p:txBody>
          <a:bodyPr/>
          <a:lstStyle/>
          <a:p>
            <a:r>
              <a:rPr lang="en-US" dirty="0" err="1"/>
              <a:t>DeepLab</a:t>
            </a:r>
            <a:endParaRPr lang="en-US" dirty="0"/>
          </a:p>
        </p:txBody>
      </p:sp>
      <p:sp>
        <p:nvSpPr>
          <p:cNvPr id="3" name="Content Placeholder 2">
            <a:extLst>
              <a:ext uri="{FF2B5EF4-FFF2-40B4-BE49-F238E27FC236}">
                <a16:creationId xmlns:a16="http://schemas.microsoft.com/office/drawing/2014/main" id="{DBFE32D1-19A2-40C7-9F8B-A86238B2E39F}"/>
              </a:ext>
            </a:extLst>
          </p:cNvPr>
          <p:cNvSpPr>
            <a:spLocks noGrp="1"/>
          </p:cNvSpPr>
          <p:nvPr>
            <p:ph idx="1"/>
          </p:nvPr>
        </p:nvSpPr>
        <p:spPr>
          <a:xfrm>
            <a:off x="838200" y="1825625"/>
            <a:ext cx="4293093" cy="4351338"/>
          </a:xfrm>
        </p:spPr>
        <p:txBody>
          <a:bodyPr>
            <a:noAutofit/>
          </a:bodyPr>
          <a:lstStyle/>
          <a:p>
            <a:r>
              <a:rPr lang="en-US" sz="1600" dirty="0"/>
              <a:t>Use </a:t>
            </a:r>
            <a:r>
              <a:rPr lang="en-US" sz="1600" dirty="0" err="1"/>
              <a:t>atrous</a:t>
            </a:r>
            <a:r>
              <a:rPr lang="en-US" sz="1600" dirty="0"/>
              <a:t>/dilated convolutions.</a:t>
            </a:r>
          </a:p>
          <a:p>
            <a:r>
              <a:rPr lang="en-US" sz="1600" dirty="0"/>
              <a:t>Propose </a:t>
            </a:r>
            <a:r>
              <a:rPr lang="en-US" sz="1600" dirty="0" err="1"/>
              <a:t>atrous</a:t>
            </a:r>
            <a:r>
              <a:rPr lang="en-US" sz="1600" dirty="0"/>
              <a:t> spatial pyramid pooling (ASPP)</a:t>
            </a:r>
          </a:p>
          <a:p>
            <a:r>
              <a:rPr lang="en-US" sz="1600" dirty="0"/>
              <a:t>Use Fully connected CRF</a:t>
            </a:r>
          </a:p>
          <a:p>
            <a:r>
              <a:rPr lang="en-US" sz="1600" dirty="0" err="1"/>
              <a:t>Atrous</a:t>
            </a:r>
            <a:r>
              <a:rPr lang="en-US" sz="1600" dirty="0"/>
              <a:t>/Dilated convolutions increase the field of view without increasing the number of parameters. </a:t>
            </a:r>
          </a:p>
          <a:p>
            <a:r>
              <a:rPr lang="en-US" sz="1600" dirty="0"/>
              <a:t>Multiscale processing is achieved either by passing multiple rescaled versions of original images to parallel CNN branches (Image pyramid) and/or by using multiple parallel </a:t>
            </a:r>
            <a:r>
              <a:rPr lang="en-US" sz="1600" dirty="0" err="1"/>
              <a:t>atrous</a:t>
            </a:r>
            <a:r>
              <a:rPr lang="en-US" sz="1600" dirty="0"/>
              <a:t> convolutional layers with different sampling rates (ASPP).</a:t>
            </a:r>
          </a:p>
          <a:p>
            <a:r>
              <a:rPr lang="en-US" sz="1600" dirty="0"/>
              <a:t>Structured prediction is done by fully connected CRF. CRF is trained/tuned separately as a post processing step</a:t>
            </a:r>
          </a:p>
          <a:p>
            <a:pPr marL="0" indent="0">
              <a:buNone/>
            </a:pPr>
            <a:endParaRPr lang="en-US" dirty="0"/>
          </a:p>
        </p:txBody>
      </p:sp>
      <p:pic>
        <p:nvPicPr>
          <p:cNvPr id="5" name="Picture 4">
            <a:extLst>
              <a:ext uri="{FF2B5EF4-FFF2-40B4-BE49-F238E27FC236}">
                <a16:creationId xmlns:a16="http://schemas.microsoft.com/office/drawing/2014/main" id="{5C38CE1C-37FB-4579-8764-DC8158E76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2138" y="1121212"/>
            <a:ext cx="5545265" cy="2469797"/>
          </a:xfrm>
          <a:prstGeom prst="rect">
            <a:avLst/>
          </a:prstGeom>
        </p:spPr>
      </p:pic>
      <p:pic>
        <p:nvPicPr>
          <p:cNvPr id="8" name="Picture 7">
            <a:extLst>
              <a:ext uri="{FF2B5EF4-FFF2-40B4-BE49-F238E27FC236}">
                <a16:creationId xmlns:a16="http://schemas.microsoft.com/office/drawing/2014/main" id="{CF3BEBB5-F815-4C1C-A2D4-0EBD318FF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0523" y="3833605"/>
            <a:ext cx="3834489" cy="2469797"/>
          </a:xfrm>
          <a:prstGeom prst="rect">
            <a:avLst/>
          </a:prstGeom>
        </p:spPr>
      </p:pic>
    </p:spTree>
    <p:extLst>
      <p:ext uri="{BB962C8B-B14F-4D97-AF65-F5344CB8AC3E}">
        <p14:creationId xmlns:p14="http://schemas.microsoft.com/office/powerpoint/2010/main" val="4213883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0F56-7091-4DA2-8E4E-F670583901BB}"/>
              </a:ext>
            </a:extLst>
          </p:cNvPr>
          <p:cNvSpPr>
            <a:spLocks noGrp="1"/>
          </p:cNvSpPr>
          <p:nvPr>
            <p:ph type="title"/>
          </p:nvPr>
        </p:nvSpPr>
        <p:spPr/>
        <p:txBody>
          <a:bodyPr/>
          <a:lstStyle/>
          <a:p>
            <a:r>
              <a:rPr lang="en-US" dirty="0"/>
              <a:t> Facade datasets</a:t>
            </a:r>
          </a:p>
        </p:txBody>
      </p:sp>
      <p:sp>
        <p:nvSpPr>
          <p:cNvPr id="3" name="Content Placeholder 2">
            <a:extLst>
              <a:ext uri="{FF2B5EF4-FFF2-40B4-BE49-F238E27FC236}">
                <a16:creationId xmlns:a16="http://schemas.microsoft.com/office/drawing/2014/main" id="{A4001297-13E0-4F0F-A84D-AEE5D29A3A2A}"/>
              </a:ext>
            </a:extLst>
          </p:cNvPr>
          <p:cNvSpPr>
            <a:spLocks noGrp="1"/>
          </p:cNvSpPr>
          <p:nvPr>
            <p:ph idx="1"/>
          </p:nvPr>
        </p:nvSpPr>
        <p:spPr/>
        <p:txBody>
          <a:bodyPr>
            <a:normAutofit/>
          </a:bodyPr>
          <a:lstStyle/>
          <a:p>
            <a:r>
              <a:rPr lang="en-US" dirty="0"/>
              <a:t>The ECP dataset contains 104 images of rectified and cropped facades with the label set window, wall, balcony, door, roof, sky, shop. </a:t>
            </a:r>
          </a:p>
          <a:p>
            <a:r>
              <a:rPr lang="en-US" dirty="0"/>
              <a:t>The </a:t>
            </a:r>
            <a:r>
              <a:rPr lang="en-US" dirty="0" err="1"/>
              <a:t>eTRIMS</a:t>
            </a:r>
            <a:r>
              <a:rPr lang="en-US" dirty="0"/>
              <a:t> dataset contains 60 images with the label set building, car, door, pavement, road, sky, vegetation, window. These images are not rectified and not cropped, however, the images stem from a very careful viewpoint selection. All images have an almost frontal view of a single facade that fills most of the image. </a:t>
            </a:r>
          </a:p>
          <a:p>
            <a:r>
              <a:rPr lang="en-US" dirty="0"/>
              <a:t>The CMP dataset contains 606 annotated images with the label set facade, molding, cornice, pillar, window, door, sill, blind, balcony, shop, deco, background.</a:t>
            </a:r>
          </a:p>
        </p:txBody>
      </p:sp>
    </p:spTree>
    <p:extLst>
      <p:ext uri="{BB962C8B-B14F-4D97-AF65-F5344CB8AC3E}">
        <p14:creationId xmlns:p14="http://schemas.microsoft.com/office/powerpoint/2010/main" val="286451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1307</TotalTime>
  <Words>1046</Words>
  <Application>Microsoft Office PowerPoint</Application>
  <PresentationFormat>Widescreen</PresentationFormat>
  <Paragraphs>121</Paragraphs>
  <Slides>17</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Adobe Clean</vt:lpstr>
      <vt:lpstr>Adobe 繁黑體 Std B</vt:lpstr>
      <vt:lpstr>等线</vt:lpstr>
      <vt:lpstr>等线 Light</vt:lpstr>
      <vt:lpstr>Helvetica Light</vt:lpstr>
      <vt:lpstr>Arial</vt:lpstr>
      <vt:lpstr>Calibri</vt:lpstr>
      <vt:lpstr>Calibri Light</vt:lpstr>
      <vt:lpstr>Cambria Math</vt:lpstr>
      <vt:lpstr>Helvetica</vt:lpstr>
      <vt:lpstr>Times New Roman</vt:lpstr>
      <vt:lpstr>Office Theme</vt:lpstr>
      <vt:lpstr>Façade parsing</vt:lpstr>
      <vt:lpstr>Semantic facade segmentation</vt:lpstr>
      <vt:lpstr>Traditional facade parsing methods</vt:lpstr>
      <vt:lpstr>Segmentation using CNNs</vt:lpstr>
      <vt:lpstr>Some implementations</vt:lpstr>
      <vt:lpstr>FCN</vt:lpstr>
      <vt:lpstr>SegNet</vt:lpstr>
      <vt:lpstr>DeepLab</vt:lpstr>
      <vt:lpstr> Facade datasets</vt:lpstr>
      <vt:lpstr>Image-to-image translation</vt:lpstr>
      <vt:lpstr>Some implementations</vt:lpstr>
      <vt:lpstr>Generative Adversarial Networks (GANs)</vt:lpstr>
      <vt:lpstr>PowerPoint Presentation</vt:lpstr>
      <vt:lpstr>Pix2Pix</vt:lpstr>
      <vt:lpstr>PowerPoint Presentation</vt:lpstr>
      <vt:lpstr>PowerPoint Presentation</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Façade parcing</dc:title>
  <dc:creator>Xiaowei Z</dc:creator>
  <cp:lastModifiedBy>Xiaowei Z</cp:lastModifiedBy>
  <cp:revision>137</cp:revision>
  <dcterms:created xsi:type="dcterms:W3CDTF">2018-11-26T03:42:55Z</dcterms:created>
  <dcterms:modified xsi:type="dcterms:W3CDTF">2018-11-27T01:31:29Z</dcterms:modified>
</cp:coreProperties>
</file>