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613" r:id="rId4"/>
    <p:sldId id="559" r:id="rId5"/>
    <p:sldId id="603" r:id="rId6"/>
    <p:sldId id="528" r:id="rId7"/>
    <p:sldId id="572" r:id="rId9"/>
    <p:sldId id="557" r:id="rId10"/>
    <p:sldId id="585" r:id="rId11"/>
    <p:sldId id="604" r:id="rId12"/>
    <p:sldId id="530" r:id="rId13"/>
    <p:sldId id="574" r:id="rId14"/>
    <p:sldId id="605" r:id="rId15"/>
    <p:sldId id="531" r:id="rId16"/>
    <p:sldId id="596" r:id="rId17"/>
    <p:sldId id="532" r:id="rId18"/>
    <p:sldId id="535" r:id="rId19"/>
    <p:sldId id="573" r:id="rId20"/>
    <p:sldId id="606" r:id="rId21"/>
    <p:sldId id="543" r:id="rId22"/>
    <p:sldId id="561" r:id="rId23"/>
    <p:sldId id="545" r:id="rId24"/>
    <p:sldId id="601" r:id="rId25"/>
    <p:sldId id="567" r:id="rId26"/>
    <p:sldId id="568" r:id="rId27"/>
    <p:sldId id="616" r:id="rId28"/>
    <p:sldId id="617" r:id="rId29"/>
    <p:sldId id="622" r:id="rId30"/>
    <p:sldId id="623" r:id="rId31"/>
    <p:sldId id="607" r:id="rId32"/>
    <p:sldId id="586" r:id="rId33"/>
    <p:sldId id="587" r:id="rId34"/>
    <p:sldId id="588" r:id="rId35"/>
    <p:sldId id="614" r:id="rId36"/>
    <p:sldId id="615" r:id="rId37"/>
    <p:sldId id="589" r:id="rId38"/>
    <p:sldId id="599" r:id="rId39"/>
    <p:sldId id="618" r:id="rId40"/>
    <p:sldId id="592" r:id="rId41"/>
    <p:sldId id="593" r:id="rId42"/>
    <p:sldId id="594" r:id="rId43"/>
    <p:sldId id="595" r:id="rId44"/>
    <p:sldId id="619" r:id="rId45"/>
    <p:sldId id="611" r:id="rId46"/>
    <p:sldId id="608" r:id="rId47"/>
    <p:sldId id="546" r:id="rId48"/>
    <p:sldId id="577" r:id="rId49"/>
    <p:sldId id="547" r:id="rId50"/>
    <p:sldId id="548" r:id="rId51"/>
    <p:sldId id="549" r:id="rId52"/>
    <p:sldId id="624" r:id="rId53"/>
    <p:sldId id="612" r:id="rId54"/>
    <p:sldId id="550" r:id="rId55"/>
    <p:sldId id="625" r:id="rId56"/>
    <p:sldId id="626" r:id="rId57"/>
    <p:sldId id="627" r:id="rId58"/>
    <p:sldId id="575" r:id="rId59"/>
    <p:sldId id="564" r:id="rId60"/>
    <p:sldId id="563" r:id="rId61"/>
    <p:sldId id="551" r:id="rId62"/>
    <p:sldId id="580" r:id="rId63"/>
    <p:sldId id="609" r:id="rId64"/>
    <p:sldId id="553" r:id="rId65"/>
    <p:sldId id="554" r:id="rId66"/>
    <p:sldId id="555" r:id="rId67"/>
    <p:sldId id="556" r:id="rId68"/>
    <p:sldId id="602" r:id="rId69"/>
    <p:sldId id="621" r:id="rId70"/>
    <p:sldId id="493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3" autoAdjust="0"/>
    <p:restoredTop sz="94281" autoAdjust="0"/>
  </p:normalViewPr>
  <p:slideViewPr>
    <p:cSldViewPr>
      <p:cViewPr varScale="1">
        <p:scale>
          <a:sx n="66" d="100"/>
          <a:sy n="66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9227 2927,'0'0,"0"25,25-25,-25 25,25-25,-25 24,0-24,0 25,0 0,0-25,0 25,0-25,0 49,0-49,0 25,0-25,0 25,0-25,-25 25,25 0,0-25,0 24,0-24,-25 25,25 0,0-25,0 25,0-25,0 25,-24-25,24 24,0 1,-25-25,25 25,0-25,-25 25,25 0,0-25,0 0,0 24,0-24,0 0,0-24,0-1,0 0,25 0,-25-24,25-1,-1 25,1-49,-25 49,25 0,0-24,-25 49,25-25,-25 0,0 25,24-25,-24 25,25-25,-25 25,25-24,-25-1,25 25,-25-25,49 0,1 0,0-24,24-1,0 1,-24-1,24 25,1 25,-26-25,-24 25,-25 0,25 0,-25 0,25 25,0 25,-25-1,25 26,-1-50,-24 24,25 1,-25 24,0-49,0 0,0 24,-25-24,25 0,-24 0,-1 0,25-25,-25 24,25-24,0 25,-25-25,0 25,25 0,0-25,-25 49,25-49,0 25,0-25,0 25,0-25,0 25,0 0,0-25,0 24,0-24,0 25,0-25,0 25,0-25,0 0,25 0,0 0,0 0,0 0,24-25,-24 0,0 25,0-24,0-1,-25 25,0-25,0 25,0-25,0 25,0-25</inkml:trace>
  <inkml:trace contextRef="#ctx0" brushRef="#br1">10368 3150,'25'0,"0"0,-25 0,25 0,-25 0,25 0,-25 0,24 0,1 0,-25 0,25-25,-25 25,25 0,0 0,24-24,26-1,-26 25,1-25,-1 0,26 0,-26 25,-24-24,-25-1,25 25,-25-25,0 25,0-25,0 25,0-25,0 1,-25 24,0-25,25 25,-24-25,24 0,-25 25,0 0,25 0,-25 0,25 0,-25 0,25 0,-24 0,-1 0,0 25,-25 0,26 0,-1-25,0 24,25 1,-25-25,0 50,1-50,24 25,-25-1,0 1,0 0,25-25,-25 50,1-50,24 24,0-24,0 25,0 0,0-25,0 25,0-25,0 25,24-1,-24 1,25-25,-25 25,25 0,-25-25,25 25,0-25,-25 0,24 24,-24-24,25 0,0 0,0 0,-25 0,25 0,-1 0,-24 0,25 0,-25 0,0 0,25 0,-25-24,0 24,0 0,0-25,0 0,0 25,0-25</inkml:trace>
  <inkml:trace contextRef="#ctx0" brushRef="#br2">11112 2853,'25'24,"-25"-24,25 25,0-25,-25 25,25-25,24 25,-24 24,-25-49,25 25,-25 0,25 25,0-26,-25 1,0 0,0 0,0 0,0-1,0 1,0 0,0-25,0 25,0-25,0 0,0 25,-25-25,0 0,25 0,-25 0,25 0,0-25,0-25,-25 25,25-24</inkml:trace>
  <inkml:trace contextRef="#ctx0" brushRef="#br3">11410 2654,'0'0,"0"25,0 25,-25-26,1 26,-26 0,25-26,-24 51,24-26,25 1,-50 0,25 24,25-49,-25 0,1 24,24-24,-25 0,0-25,25 25,-25-1,25-24,-25 25,1-25,24 25,0-25,-25 0,25 0,0 0,0 0,0 0</inkml:trace>
  <inkml:trace contextRef="#ctx0" brushRef="#br4">11509 2977,'25'0,"-25"0,25 0,-25 0,50 0,-26-25,1 0,25 0,-1 25,1-25,0 1,-1 24,-24-25,25 0,-26 25,1-25,25 0,-50 25,25 0,-1 0,-24 0</inkml:trace>
  <inkml:trace contextRef="#ctx0" brushRef="#br5">12005 2555,'0'0,"-24"25,-1 24,25 1,-25 0,0 24,0-24,25-1,-24 1,-1 24,0-24,25-1,-25 1,0 24,1-24,24 0,-25-26,25 26,0-50,0 25,0 0,0-25,0 24,25-24,-25 0,24 0,-24 0,25 0,-25 0,50-24,-50-1,25 25,-1-25,-24 25,0 0,25-25,-25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18033 7640,'0'0,"0"0,0 49,0 1,0 0,-25 24,0-24,1 24,-1 1,0-1,0-24,0-1,25 1,-24 24,24-24,0-25,0-25,0 24,-25-24,25 0,0-24,0-1,25-25,-25 1,24-1,-24 25</inkml:trace>
  <inkml:trace contextRef="#ctx0" brushRef="#br1">18033 7714,'25'0,"-25"0,25 0,24 0,-24 0,0 0,-25 0,25 0,-25 25,24-25,-24 25,25-25,-25 25,25-25,-25 24,0 1,0 0,-25 25,0-1,-24 1,-1 0,1 24,-26-24,26-1,-1-24,25 0,0-25,25 0,-24 0,24-25,0 0,0 0,0 1,24 24,1-25,25 0</inkml:trace>
  <inkml:trace contextRef="#ctx0" brushRef="#br2">18479 7739,'25'0,"-25"0,25 0,-25 0,25 50,-25-26,0 1,0 25,0 24,0-24,0 0,0-1,-25 1,0 24,0-24,25-25,-24-25,24 24,0-24,0-49,24 24,-24-25,25-24,25 24,-50-24,50 24,-26-24,-24 49,25-25,-25 26,25 24,-25 0,0 0,0 0,-25 24</inkml:trace>
  <inkml:trace contextRef="#ctx0" brushRef="#br3">18554 8161,'0'0,"25"0,0 0,-25 0,24 0,-24 0,50 0,-25-25,24 25,1-25,0 0,-1 1,1 24,-1-25,-49 0,25 25,0-25,-25 25,25 0,-25-25,0 1,0 24,0-25,0 25,0-25,0 25,0-25,0 0,0 25,-25 0,0 0,25-25,-25 25,25 0,-24 0,-1 0,0 0,25 0,-50 25,50 0,-49-25,24 25,25 0,-50-25,50 49,-24-49,-1 25,25-25,0 25,0 0,-25-25,25 25,0-25,0 24,0-24,0 25,0 0,0-25,0 25,0-25,25 25,0-1,-25-24,24 25,-24-25,25 0,-25 0,50 0,-1 0,1 0,0 0,-1-25,-24 1,0 24,-25-25,25 25,-25-25,0 25,-25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21481 8285,'0'0,"0"25,0 24,0 1,-25-1,25 26,-25-26,-24 1,24 24,0-49,25 0,-25-25,25 25,0-25,0-50,50 1,-25-1,-1-24,26 24,0-24,24-1,0 26,26-26,-26 1,1 49,-26 0,-49 0,25 25,0 0,-25 0,0 25,0-25,25 25,-25 25,0-26,0 1,0 25,0-25,0-1,0 26,0-25,0 0,0-25,24 24,-24-24,0 25,0-25,0 25,25 0,-25-25,0 25,0-25,25 24,-25 1,0-25,0 25,0-25,0 25,0-25,25 25,-25-1,25-24,-25 25,0-25,0 25,24 0,-24-25</inkml:trace>
  <inkml:trace contextRef="#ctx0" brushRef="#br1">22547 8434,'0'0,"25"0,-25 0,25 0,25-25,-26 0,1 25,-25 0,25-25,0 25,-25-25,25 25,-25-24,0-1,0 25,0-25,0 25,0-25,0 0,0 25,0 0,-25-24,0 24,25 0,-25 0,25 0,-25 0,1 0,24 0,-25 0,25 0,-25 0,25 0,-25 24,0 1,1 0,-1 0,0 0,0-1,25 26,-25-50,25 50,0-26,-24-24,24 25,0 0,0-25,0 25,0-25,0 25,0-1,24-24,-24 25,25-25,0 0,0 0,0 0,-1 0,-24 0,25 0,-25 0,0 0,25 0,-25 0,25 0</inkml:trace>
  <inkml:trace contextRef="#ctx0" brushRef="#br2">22845 8285,'25'0,"0"0,24 0,1 0,0 0,-1 25,1-25,24 24,-49 1,25 0,-26 25,1-26,50 26,-51 24,1-49,0 25,0 24,-25-49,25 25,-1-26,-24 1,0 0,0 0,0 0,0-25,0 24,0-48,0 24,-24-25,24-50,0 26,-25-26,0 1</inkml:trace>
  <inkml:trace contextRef="#ctx0" brushRef="#br3">23366 7987,'-25'0,"25"25,-25 25,1-1,24 1,-75 49,50-25,-49 26,0-26,24 25,-24-49,24-1,25-24,25-25,-25 25,25 0,-24-25,24 25,0-25,0 24,0 1,0-25,0 25,0-25,0 25,0-25,0 25,0-1,0-24,24-24,26-26,0 0</inkml:trace>
  <inkml:trace contextRef="#ctx0" brushRef="#br4">23391 8334,'0'0,"25"-24,24-1,1 25,24-25,1 0,49 0,-75 1,1 24,-25 0,-25 0</inkml:trace>
  <inkml:trace contextRef="#ctx0" brushRef="#br5">23763 7938,'0'0,"25"0,-25 24,0 1,0 0,0 25,0-26,-25 26,0 0,25 24,-25-24,0-1,25 1,-24 24,24-24,-25-1,0 1,25 0,0-26,-25 26,25-25,-25-25,25 25,0-1,0-24,0 25,0-25,0 25,0-25,0 0,25 0,0 0,-25 0,50-25,-1 0,-24 25,0-24,24-1,-49 25,25-25,0 25,-25-25,25 0,-25 25,0 0,25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4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19720 8682,'0'0,"0"0,0-25,0 25,-25-25,25 25,0-25,-25 0,0 1,25-1,0 25,0-25,-24 25,24-25,0 25,0-25,0 1,0 24,-25 0,25-25,0 25,0-25,0 0,0 25,0-25,0 25,0-24,0 24,0-25,0 0,0 25,0-25,0 25,0-25,0 25,0-49,0 24,25-25,-1 50,-24-24,25-26,-25 50,25-50,-25 50,0-24,0 24,0-25,25 0,-25 25,0-25,0 25,0-25,0 25,0-25,0 1,0 24,0-25,0 25,0-25,0 0,0 25,0-25,0 25,0-24,0 24,0-25,0 0,0 25,0-25,0 25,0-25,0 1,0 24,0-25,0 25,-25-25,25 25,0-25,0 0,0 25,0-24,0 24,0-25,0 0,0 25,0-25,0 25,0-25,0 25,0-24</inkml:trace>
  <inkml:trace contextRef="#ctx0" brushRef="#br1">19670 7268,'0'0,"-25"0,1 0,-1 25,-50 24,26-24,-1 0,0 0,26-1,-1-24,0 25,0-25,25 25,-25 0,25-25,-24 25,24-25,-25 24,0 1,25-25,0 25,0-25,0 0</inkml:trace>
  <inkml:trace contextRef="#ctx0" brushRef="#br2">19546 7268,'0'0,"25"0,-25 0,25 25,0-25,-25 24,24 1,-24-25,25 25,0 0,25 0,-26-25,1 49,50-24,-51 0,1 0,-25-25,25 0,0 24,-25-24,25 0,-25 25</inkml:trace>
  <inkml:trace contextRef="#ctx0" brushRef="#br3">19695 6325,'0'-25,"0"25,-50 0,-24 0,-25 25,-25 0,-25 0,25 0,-25-25,0 24,25-24,50 0,-1 0,1 0,49 0,25 0,-25 0,0 0,25 0,-24 0,24 0,-50 25,0-25,1 25,-1-25,25 0,-24 0,49 0,-25 0,0 25,25-25,-25 0,25 0,-24 0,24 0,-25 0,0 0,25 0,0 0,0 25</inkml:trace>
  <inkml:trace contextRef="#ctx0" brushRef="#br4">18331 5904,'0'0,"0"0,-25 0,25 0,-25 0,25 24,-25 1,0-25,25 25,-24 0,24 0,-50-1,50 1,-25 25,0-50,25 49,-24-24,-1-25,25 25,-25 0,25-25,-25 25,0-25,25 24,-24 1,24-25,0 25,0-25,0 25,-25-25,25 25,0-1,0-24,-25 25,25-25,0 25,0 0,0-25,25 0,-25 0,25 25,-25-25,49 24,-24 1,25 25,24-25,-24 24,24 1,25-1,-49 1,-1-25,26 0,-25 24,-1-49,-24 25,0 0,0-25,-25 0,24 0,-24 25,0-25,0 0,-24 0,24-25,-50 0,0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15056 6325,'-49'0,"24"0,-49 0,24 0,-24 0,-1 25,1-25,24 25,-24 0,-1-25,26 0,24 0,-25 0,50 0,-24 0,24 0,-25 24,25-24,-25 0,0 25,-25-25,26 25,-26 0,0-25,1 25,24-25,0 24,25-24,-25 0,1 0,24 0,-25 0,25 0,-50 0,25 0,1 0,-26 25,0-25,50 0,-24 0,-1 0,25 0,-25 0,25 0,-25 0,25 25</inkml:trace>
  <inkml:trace contextRef="#ctx0" brushRef="#br1">13816 6176,'-25'0,"1"0,24 0,-25 0,25 25,-50 0,25 25,-24-50,-1 74,1-49,-26 24,26-24,-1 0,0 25,1-50,24 24,0 1,25-25,-25 25,25-25,0 25,50 0,0 24,-1-24,50 49,1-24,-1 0,0-25,-25-1,26 1,-26 0,-24-25,-1 0,26 25,-75-25,24 0,-24 0,0 25,0-25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10517 6548,'0'-24,"0"24,0-25,-49 25,-1 0,-24 0,-1 0,-24 0,-50 0,25 0,-50 0,-24 25,49-25,-74 24,99-24,-25 25,75-25,24 0,0 25,50-25</inkml:trace>
  <inkml:trace contextRef="#ctx0" brushRef="#br1">8855 6201,'0'0,"-25"0,1 0,24 0,-25 0,25 25,-25-25,25 25,-50-25,26 25,-1-1,0-24,0 25,25 0,-25-25,25 25,-49-25,24 25,0-1,-24-24,24 25,-25 0,50-25,0 25,-25-25,25 25,0-25,25 24,0-24,49 25,-24 25,0-50,24 49,50 1,-50-25,1-25,-1 25,1-1,-26 1,-24-25,25 25,-50-25,25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4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5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5259 6672,'0'0,"-25"0,25 0,-50 0,-24 0,24 0,1 0,-26 0,26 0,-26 0,25 0,-24 0,0 0,24 0,0 0,26 0,-51 0,50 25,-24 0,-1-25,25 0,1 25,-1 0,-25-25,1 24,-51 1,26 0,24-25,1 25,-1 0,25-25,25 0,0 0</inkml:trace>
  <inkml:trace contextRef="#ctx0" brushRef="#br1">3919 6375,'-25'0,"1"0,24 25,-25-25,0 24,0-24,0 25,25 0,-24-25,-1 25,25-25,-25 49,25-49,-25 50,0-50,0 25,1 0,-1-1,25-24,-25 25,0-25,25 25,-25 0,25-25,-24 25,24-25,-25 0,25 24,0 1,0-25,0 25,0-25,0 25,25-25,-25 25,24 0,-24-25,25 24,25-24,-25 50,24-25,1-25,0 49,24-24,-49-25,24 50,1-25,0-1,-26 1,26-25,-50 25,25 0,0-25</inkml:trace>
  <inkml:trace contextRef="#ctx0" brushRef="#br2">1116 6896,'0'0,"0"0,25 49,0 1,-25 0,0 24,0-24,0-1,0 50,-25-49,25 0,-25-1,0 26,1-51,24 1,-25 0,0 0,25 0,0-25,0 24,0-24,0 0,0-49,25-1,0-24,-1-1,1 1,25-25,-50 24,49 1,1 0,-25-1,0 26,-1 24,-24 0,0 0,0 25,25 0,0 25,-25 25,0-1,0 1,0 24,0-24,0-1,0 1,0 0,0-1,25 26,-25-26,0-49,0 25,0 0,25-25,-25 25,24-25,-24 0,25-25,0-25,-25 1,25-1</inkml:trace>
  <inkml:trace contextRef="#ctx0" brushRef="#br3">1687 6871,'25'0,"-25"0,24 50,-24-26,0 26,0 24,0-24,0 0,0-1,0 1,0-1,0 1,0-25,0 0,0-1,25 1,-25-25,25 0,-25 0,50-25,-26-49,26 24,-25 1,24-26,-24 26,-25-26,25 26,0-1,0-24,-25 24,24 0,1 1,-25 49,0-25,0 25,0 0,0 25,0 24,-25 1,25 0,0 24,-24-24,-1 49,0-25,25-24,0 0,-25-1,25 1,0-50,0 25,0-25,0 0,25-25,-25-25,25 1,0-1,-25-24,24-1</inkml:trace>
  <inkml:trace contextRef="#ctx0" brushRef="#br4">2356 6449,'0'50,"0"-1,0 1,0 0,0 24,0 25,0-49,25 24,-25-24,25 0,-25 24,25-49,-25 24,25-24,-1 0,-24 0,0-25,25 0,-25 25,25-25,0 0,0-50,-1 25,1 0,0 1,0-26,0-24,-25 49,25-25,-25 1</inkml:trace>
  <inkml:trace contextRef="#ctx0" brushRef="#br5">3101 5978,'24'0,"-24"0,25 50,-25 24,0-24,0 24,0-24,0 24,0 0,0 1,-25 49,25-50,0 1,-24-1,24 1,0-1,0-24,0-26,0 51,0-50,24-1,-24-24,0 25,25-25,-25 25,25-25,-25 0,25 0,0 0,-25 0,24 0,-24 0,25 0,0 0,-25 0,25 0,0-25,-1 25,-24-25,0 1,25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6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14039 3001,'0'0,"25"0,-25 25,25 0,-25-25,25 25,0-25,-25 49,24-24,-24 0,0 0,0 0,0 24,0-24,0 0,-24 24,24-24,-25 25,0-50,25 25,-25-25,25 24,0-24,0-74,50 24,-1 1,-24-26,50 26,-26-1,26-24,-26 24,1 1,0 49,-26-50,1 50,-25-25,25 0,-25 25,25 0,-25-24,25 24,-25 24,24 26,1 0,-25-1,25 1,0 24,0-24,-25-1,24 1,-24 24,25-49,-25 0,25 25,-25-26,0 1,25-25,-25 0,25 0,-25-25,24 25,1-24,-25 24,25-50,0 25</inkml:trace>
  <inkml:trace contextRef="#ctx0" brushRef="#br1">14982 3175,'0'0,"0"0,74 0,1 0,-1-25,1 0,74 1,-75-1,0 25,-24-25,0 0,-26 25,1-25,-25 1,0 24,0-25,0 25,0-25,0 0,0 25,0-25,0 25,0-24,0 24,-25-25,25 0,-24 25,-1-25,-25 25,1-25,-26 25,26 0,-1 0,25 0,-25 0,50 0,-24 25,24-25,-25 25,0-25,25 25,-25 0,25-1,-25-24,1 50,24-50,0 50,0-26,0 26,0-25,0 24,0 1,0-25,0 0,0-25,0 24,24 1,26-25,-25 0,49 25,1-25,-26 0,1 0,24-25,-24 25,0-25,-50 25,0-24,0 24,0-25,0 25,0-25,0 25</inkml:trace>
  <inkml:trace contextRef="#ctx0" brushRef="#br2">16049 2902,'24'50,"-24"-50,25 49,0-24,-25 0,0 0,0 0,0-1,0 26,0-25,0 0,0-1,-25 1,0-25,25 25,0-25,-24 25,24-25,0 0,-25 0,0 0,25 0,0-25,0-25,0 26</inkml:trace>
  <inkml:trace contextRef="#ctx0" brushRef="#br3">16396 2555,'-25'25,"25"-1,-25 1,0 25,-49-25,24 49,-24-24,0 24,-1-24,-24 24,25 1,-1-26,26 1,-1-1,25-24,0-25,25 25,0-25,0 25,0-25,0 0,0 0,50 0</inkml:trace>
  <inkml:trace contextRef="#ctx0" brushRef="#br4">16371 2952,'25'0,"49"-25,-24 0,24 0,1 1,-26 24,26-25,-26 0,-24 25,0 0,0 0</inkml:trace>
  <inkml:trace contextRef="#ctx0" brushRef="#br5">16793 2679,'0'0,"-25"25,0 24,25-24,-25 50,1-26,-1 1,25-1,-25 26,0-26,0 1,25 0,0 24,-24-49,24 24,-25 1,25-50,0 25,0-25,0 0,0 0,25 0,-1 0,1-25,0 0,0 0,0 25,-25-24,0 24,0-25,-25 25,-25 0</inkml:trace>
  <inkml:trace contextRef="#ctx0" brushRef="#br6">16073 3026,'0'0,"0"-25,0 25,0-24,0-1,0 25,0-25,-24 25,-1-25,25 25,-25-25,25 1,-25 24,0-25,25 25,-24-25,24 0,-25 25,25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19323 3125,'0'0,"0"0,25 25,-25-25,0 25,0 49,0-24,0 0,0 24,0-24,-50 49,25-50,0 1,1 0,24-50,0 0,0 0,0 0,0-50,0 25,49-49,-24 24,0 1,0-26,49 1,0-1,-24 1,0 24,24-24,-24 24,-25 26,-25 24,24-25,-24 25,25 0,0 0,-25 49,25-24,-25 25,0 24,0-24,0-1,0 1,0 0,0 24,0-24,-25-1,25 1,-25-1,0-24,25 0,0 0,0 0,0-25,0-25,0 25,25 0,-25-25,25 25,-25 0,0-25</inkml:trace>
  <inkml:trace contextRef="#ctx0" brushRef="#br1">20191 3398,'0'0,"25"25,-25-25,25 0,-25 0,24 0,1 0,25 0,-1 0,1 0,0-25,24 0,-49 25,0-24,-25 24,0-25,25 0,-25 25,0-25,0 25,0-25,0 25,0-24,-25-1,0 25,0-25,0 25,0-25,1 25,-1 0,0-25,0 25,25 0,-25 0,25 0,-24 25,-1 0,0-25,0 25,0 0,1 24,-1-49,25 50,-25-25,0-1,0 26,25-25,0 0,0 24,0-24,0 0,0 0,0-1,0-24,0 25,25-25,-25 25,25-25,0 0,0 0,24 0,26 0,-26 0,1 0,-25 0,-1 0,1 0,-25 0,0 25,0 0,0-25,0 0,-25 0</inkml:trace>
  <inkml:trace contextRef="#ctx0" brushRef="#br2">20712 3225,'0'0,"0"0,50 0,24 24,-24-24,-1 50,26-25,-26 0,-24 24,49 1,-74-1,25 1,0 0,0-1,-25-24,0 25,0-25,0-1,0 1,0-25,0 25,0 0,0-25,0 25,-25-25,25 24,0 1,-25-25,25 25,0-25,-25 0,1 0,24 0,0-25,0 0,0 25</inkml:trace>
  <inkml:trace contextRef="#ctx0" brushRef="#br3">21258 3175,'0'0,"0"0,-25 25,0 24,-49 26,24-26,0 26,-49-26,50 26,-26-26,26 1,-1 25,-24-26,49 1,0-25,25-1,0-24,-25 0,25 0,0 0,25-24,0 24,0-25</inkml:trace>
  <inkml:trace contextRef="#ctx0" brushRef="#br4">21382 3448,'49'-25,"-49"0,50 25,-1-25,1 1,0-1,24 25,-24 0,-1-25,1 0,24 25,-24-25,0 25,-26 0,-24 0,25 0,-25-24</inkml:trace>
  <inkml:trace contextRef="#ctx0" brushRef="#br5">21977 2977,'-25'24,"25"1,0 0,-25 25,1 24,-1-24,25-1,-25 1,0 24,0 1,25-26,-24 1,-1-1,0 26,25-25,0-1,0-24,0 25,0-26,0 1,0-25,0 25,0-25,0 25,0 0,0-25,25 0,0 0,49 0,0-25,1 0,-1 0,-24 25,-1-25,1 1,-50 24,0-25,25 25,-25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7739 5680,'25'0,"0"-25,-25 25,0-24,24 24,-24 0,25-25,0 25,-25-25,25 0,-25 25,25-25,0-24,-25 24,24-25,1 1,0-1,-25 1,50-1,-50 25,49-49,-24 24,0 25,0-24,-1-1,51 25,-50-49,24 49,-24-25,0 1,0 24,24 0,-24-24,49 24,-49-25,25 25,-1-24,1-1,24 25,-24 1,0-26,-1 25,26-24,-26 24,26 25,-26-25,26-25,-26 50,1-24,0-1,24 0,-24 25,-1-25,1 0,24 1,1 24,-1-25,-24 0,24 25,-24 0,24 0,-24 0,-1 0,1 0,-25 0,49 0,-49 0,25 25,-1-25,1 25,-25-1,49-24,-49 25,0 0,-1-25,1 25,25 0,-50-25,49 24,-24 1,0-25,25 25,-50 0,24-25,1 25,0-25,-25 49,50-49,-50 50,24-50,1 49,-25-24,50 25,-50-50,50 25,-50 24,49-24,-24 0,-25 0,50 24,-50-49,24 25,1 0,-25 0,25-25,-25 24,25 1,-25-25,25 25,-1-25,-24 25,0 0,25-25,-25 25,0-25,25 24,-25-24,0 25,25 0,-25-25,0 25,25-25,-25 25,0-1,24-24,-24 25,0-25,0 25,0-25,25 25,-25 0,0-25,25 24,-25-24,0 25,0-25,0 0,0 25,0 0,0-25,0 25,25-1,-25 1,0 0,0 25,25-1,-25-24,0 0,24 24,-24-49,0 25,0-25,0 0,0 0,0 0,0 0</inkml:trace>
  <inkml:trace contextRef="#ctx0" brushRef="#br1">11385 5283,'0'0,"25"0,-25 0,25 0,-25 0,25 0,0 0,-25 25,24-25,-24 0,25 0,-25 25,25-25,0 25,-25-25,25 25,-25-25,24 24,1-24,-25 25,25 0,-25-25,25 25,-25-25,25 25,-1-1,-24-24,25 0,-25 25,25-25,-25 0,0 0,0 25,25-25,-25 0,25 0,-25 0,0-25,24 25,-24-49,0 24,25 0,0-25,-25 50,25-49,-25 49,0-25,0 25,0-25,0 0,0 25,0-24,0 24,0-25,0 0,0 25,25-25,-25 25</inkml:trace>
  <inkml:trace contextRef="#ctx0" brushRef="#br2">12700 5655,'0'-24,"0"24,25-50,-25 50,0-50,25 1,-1-1,1 1,-25 24,50-50,-25 26,-1-1,26-24,-50 24,50 25,-26-49,1 24,25 26,-25-51,24 25,-49 1,75-1,-50-24,49 24,-24 1,-1-26,1 26,-1-1,26 0,-26 1,1-1,24 25,-24-24,24-1,-24 25,49-24,-49 24,-1 0,1 0,25 1,-26 24,1-25,-1 0,26 0,-26 25,1-25,0 1,24-1,0 25,-24-25,24 0,1 0,-1 25,1-25,-26 25,1 0,-1 0,-24 0,0 0,0 0,-25 0,25 25,0-25,-25 25,24-25,-24 25,25 0,0 24,0-24,0 0,-1 49,-24-49,50 25,-50-1,25 1,0-25,-1 49,-24-24,25-1,0 1,0 0,-25-1,25-24,-1 25,-24-50,25 49,0-49,-25 25,25-25,-25 25,25 0,-1-1,-24-24,25 25,-25 0,0-25,25 25,-25 0,25-1,0-24,-25 50,24-25,-24 0,25-25,-25 25,25 24,0-49,-25 25,25 0,-25 0,24-25,1 49,-25-49,25 25,-25-25,25 25,-25 0,0-25,25 24,-25-24,24 25,-24 0,0-25,0 25,25-25,-25 25,0-25,0 24,0 1,0-25,25 0,-25 25,0-25,0 25,0-25,0 25,-25-25,25 0</inkml:trace>
  <inkml:trace contextRef="#ctx0" brushRef="#br3">16024 5308,'49'0,"-49"0,0 25,25 0,-25-25,25 25,0-25,-25 24,25 1,-25-25,24 25,-24-25,25 25,0-25,-25 25,25-1,-25-24,25 0,-1 25,-24-25,0 25,25-25,-25 0,0-25,25 0,-25 25,25-24,0-26,0 25,-25-24,24-1,1 25,-25-24,25 24,0 0,-25 0,25 0,-1 25,-24-24,0 24,25-25,-25 0,25 0,-25 25,25-25,0 1,-25 24,24-25,-24 25,25-25,0 25,-25-25,0 0,25 25,-25-24,0 24,0-25,25 0,-25 25</inkml:trace>
  <inkml:trace contextRef="#ctx0" brushRef="#br4">16793 5581,'0'0,"0"0,0-25,0 0,0-24,0-1,25 25,-1-49,-24 24,25 1,0-1,0-24,24 24,-24 1,0-1,25-24,-26 24,26 0,-25 1,0-1,24 0,-24 1,0 24,0-25,24 50,-49-49,50 49,-25-50,-1 50,26-49,-25 24,25 0,-26 0,26 0,24-24,-24 49,0-25,-1 0,26-24,-26 49,1-25,-1 0,26 0,-26 25,1-25,24 1,1-1,-26 25,1-25,0 25,-1-25,26 25,-26-25,26 25,-1 0,1-24,-1 24,0 0,1 0,24 0,-49 0,-1 0,1 0,-1 0,26 0,-1 24,-24-24,0 25,-1 0,26-25,-26 25,1 0,-1-1,-24-24,0 25,25 0,-26-25,1 25,0 0,0 24,-25-49,49 50,-49-25,25-1,0 26,-25-50,25 50,0-26,-25 1,24 0,1 0,-25 0,25-25,-25 49,25-49,0 50,-25-50,24 25,-24-25,0 24,0 1,25-25,0 25,-25-25,0 25,25-25,-25 25,0-1,25-24,-25 25,0 0,25 0,-1-25,-24 25,0-25,25 25,-25-1,0-24,0 25,25-25,-25 25,0-25,25 25,-25 0,0-25,0 24,25-24,-25 25,0 0,24-25,-24 25,25-25,-25 25,25-25,-25 24,25 1,-25 0,25-25,-1 50,-24-50,25 24,-25 1,25-25,-25 25,25-25</inkml:trace>
  <inkml:trace contextRef="#ctx0" brushRef="#br5">20638 5135,'0'0,"0"0,0 0,24 0,-24 0,25 0,-25 24,25-24,0 0,-25 25,25 0,-1-25,1 25,-25-25,50 25,-50-25,25 24,-25 1,24-25,-24 25,25-25,0 25,-25-25,25 25,-25-25,25 24,-25-24,24 25,1-25,-25 0,25 0,-25 25,25-25,0 0,-25 0,0-25,24 0,-24 1,0-1,0 0,0-25,0 1,25-1,-25 1,0-1,25 0,-25 1,0 24,0 0,0 25,0-25,0 1,0 24,0-25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20737 7342,'25'0,"-25"0,24 25,-24 25,25-50,-25 49,0 1,0-50,0 25,0-1,0 1,0 0,0 0,0 0,0 24,0 1,-25-1,1 1,24 25,-25-26,0 1,0-1,25 1,0 0,0-26,-25 1,25 0,0 0,-24 0,24-1,0 1,0-25,0 50,0-50,0 25,0-1,-25 1,25-25,0 25,0-25,0 25,0 0,0-25,0 24,0-24,0 25,-25-25</inkml:trace>
  <inkml:trace contextRef="#ctx0" brushRef="#br1">20315 8334,'0'0,"25"0,-25 0,25 0,-25 25,24-25,-24 25,25 0,-25 0,25-1,-25 1,25-25,-25 25,0 0,25-25,-1 25,-24-25,0 24,25-24,-25 25,0 0,25-25,0 0,-25 0,25 0,-25 0,25 0,-25 0,24 0,1 0,0 0,-25 0,25-25,0 25,-25 0,24-25,-24 25,25 0,0-24,-25-1,25 25,-25-25,49 25,-49-25,25 0,0 25,0-24,-25 24,25-25,-25 25,0-25,24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4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5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21977 10418,'0'0,"0"0,25 50,-25-26,25 51,-25-26,24 1,-24 0,0 24,25-24,0-1,0 1,-25 24,25-24,-1-1,1 1,-25 25,25 24,0-25,0 1,-1-1,-24 0,0 1,25-1,0 25,0-24,0-1,-25-24,0-1,24 26,-24-25,25-1,0 1,-25 24,0-49,25 0,-25 0,0-25,25 0,-25 24,0 1,0-25,0 25,0-25,0 25,0 0,0-25,-25 0</inkml:trace>
  <inkml:trace contextRef="#ctx0" brushRef="#br1">22027 12378,'0'0,"24"24,26 26,0 0,-1-1,1 26,-1-26,26 1,-50-1,24 1,-49-25,25 0,-25-25,25 24,0 1,-25-25,0 0,0 25,24-25,-24 0,0 0,0 0,25 0,0-50,0 1,24-26,-24-24,0 25,25-1,-25 1,-25-25,24 24,1 1,0 24,-25 1,0-1,0 50,0-25,0 25,0 50,-25-1</inkml:trace>
  <inkml:trace contextRef="#ctx0" brushRef="#br2">22796 13891,'0'0,"0"24,0 51,0-26,-25 26,25-1,-25 1,-50 24,26-25,-1 26,25-51,1 1,24-1,0-24,0 0,0-25,0 0,0-25,24-49,1-1,50 1,-26-25,26 24,24-49,25 25,0-25,-25 25,-24 0,-1 24,-24 26,-26 24,-24 0,0 50,0 24,0 26,-24-1,24-24,-25 49,25-25,-25 1,25-1,-25 1,25-1,-25-24,25-1,0 26,0-75,0 25,0-25,25 24,0-24,0 0,24-49,-24 24,25 0,-25-24,-1-26,1 50,0 1,0-51</inkml:trace>
  <inkml:trace contextRef="#ctx0" brushRef="#br3">23713 13891,'0'0,"0"49,0 1,-25 24,-24 1,49 24,-25-25,0 1,0-1,1 1,24-26,0 26,0-75,24 24,-24-24,25 0,-25 0,25 0,0-24,0-1,24-25,1-24,-1 24,1 1,0-51,24 51,-74-26,50 26,-25-51,-1 51,-24-1,25 1,0 49,-25-25,0 25,0 49,-50 26,50-26,-24 51,-1-26,0 1,0-1,25 0,-25 1,1-1,24-24,0-50,0 25,0-1,0-24,24-24,1 24,25-25,-25 0,24 0,-24 0,25-24,-26 24</inkml:trace>
  <inkml:trace contextRef="#ctx0" brushRef="#br4">24681 13593,'0'0,"0"50,-50-1,0 26,1 24,24 0,-49 25,24-50,25 51,0-1,1-50,-1 0,0 1,25-26,0 1,0 24,0-49,0 0,25 0,-25-25,25 0,-25 25,0-25,24 0,-24 0,25 0,0 0,25-50,-26 0,51 1,-50-26,49 1,-24-25,-1 24,26 1,-1-50</inkml:trace>
  <inkml:trace contextRef="#ctx0" brushRef="#br5">25152 13717,'-25'0,"25"50,-49 24,24-24,0 24,-25-24,26 49,-51-25,25 26,26-26,-26 0,25 26,0-26,25-24,0 24,0-24,0-1,0 26,0-26,0-24,0 0,0 24,25-49,-25 25,25 0,-25-25,25 25,-25-25,25 0,-1 0,26 0,-25 0,25-25,24 25,-24-50,-1 1,1 24,-25 0,-1-24,-24-1,25 25,-25-49,0 49,0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4043 8062,'25'0,"-25"0,0 0,25 0,-25 0,0 49,0-24,0 25,0-1,0 50,0-24,-25-1,-49 1,24 24,-24 0,-1-25,50-24,1 24,-1-49,25 0,0-25,0 0,0-25</inkml:trace>
  <inkml:trace contextRef="#ctx0" brushRef="#br1">4142 8136,'0'0,"25"0,-25-25,25 25,0 0,-25 0,25 0,-25 0,24 0,1 0,25-25,-1 25,1 0,-25 0,0 0,24 0,-49 0,25 0,0 0,-25 25,0 0,25-25,-25 25,0-25,24 25,-24-25,0 49,0-24,0 0,0 0,-24 24,-1-24,0 0,0 0,0-1,-24 26,-1-50,1 50,-1-26,-24-24,24 25,50 0,-25-25,0 0,25 0,-24 0,24 0,-25 0,0 0,25 0,-25 0,25 0,-25 0</inkml:trace>
  <inkml:trace contextRef="#ctx0" brushRef="#br2">4688 8186,'25'0,"-25"0,25 0,-1 24,1-24,0 25,-25-25,25 50,-25-50,25 49,0-49,-25 25,24 50,1-51,-25 26,0 0,0 24,0-24,-25-1,25-24,-24 25,24-50,0 24,0 1,0-25,0-25,0 25,24-74,1 24,0-24,49-25,-24 24,-50-24,25 50,24-1,-49 25,25-49,0 74,-25-25,0 25,25-25,-25 0,0 25,0 25</inkml:trace>
  <inkml:trace contextRef="#ctx0" brushRef="#br3">5234 8632,'25'0,"-25"0,24 0,1-25,50 0,-26 25,1 0,-1-24,26-1,-1 0,-24 25,-1-25,1 0,-25 1,0 24,-25 0,0-25,0 25,0-25,0 0,0 25,0-25,0 25,0-49,-25 49,25-25,-25 25,25-25,-25 25,0 0,25 0,-24 0,24 0,-25 0,25 0,-25 0,0 50,-24-1,24 1,0 0,0 24,0-24,25-1,-24 26,-1-1,0-24,25-1,-25-24,0 0,25 0,0-25,0 24,0-24,0 25,0 0,0-25,50 25,-50-25,50 25,24 0,-24-1,-1-24,1 0,-1 0,-24 0,0 0,-25 0,25 0,-25 0,0 0,25 0,-25 0,25 0,-25-24,0-1,0 25,0-25,0 25,0-50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9004 7863,'0'25,"0"25,-25-1,0 26,1-1,24-24,-25-1,0 26,0 24,25-25,-25-24,1-1,-1 26,0-1,25-24,0-1,-25-24,25 50,-25-51,25 1,0-25,0 25,0-25,0-25,0-24,0-1,0 0,25 1,-25-26,25 26</inkml:trace>
  <inkml:trace contextRef="#ctx0" brushRef="#br1">9054 7938,'0'0,"25"0,-1 0,-24 0,25-25,0 25,0 0,24 0,1-25,-25 25,-25 0,25 0,-25 0,24 0,-24 0,25 25,0-25,-25 25,0-25,25 24,-25 1,0-25,0 25,0 25,0-26,0 26,-25 24,0-24,-49 24,24 1,-24-26,24 1,1 0,-26-26,50 1,0 0,1-25,-1 25,0-25,25 25,-25-25,0 0,25 0,-24 0,24 0,-25 0,0 0,25-25,-25 25,25 0,0-25,0 25,0-25,0 0</inkml:trace>
  <inkml:trace contextRef="#ctx0" brushRef="#br2">9699 8012,'0'0,"24"0,-24 0,25 0,-25 0,25 0,0 0,-25 25,25-25,-25 25,24-1,1 26,-25-25,0 24,0 1,0 24,0-24,0 0,0-1,0 1,0-50,0 25,0-25,0 24,0-24,0 0,0 0,0-74,50 24,-25 1,-1-26,1 26,25-1,-25 1,24-26,1 1,24 24,-49-24,25 24,-25 0,-1 26,-24 24,0 0,0 0,0 0,0 24,0-24,0 25,0 0,0-25,-24 25,-1-25</inkml:trace>
  <inkml:trace contextRef="#ctx0" brushRef="#br3">10096 8384,'24'0,"-24"0,25 0,-25 0,50 25,-1-25,-24 0,25 0,-1 0,26 0,-26-25,1 25,-25-25,0 25,-1 0,-24-25,0 1,25 24,-25-25,25 25,0-25,-25 0,0 0,25 1,-25-1,0 0,0 0,0 0,0 25,-25-24,0 24,25-25,-25 0,25 25,-25 0,25 0,-24 0,-1 0,25 0,-25 0,25 25,-50 0,26-1,-1-24,0 25,0 25,0-1,1 1,-1 24,25-49,-25 0,25 49,-25-49,25 0,0 25,0-50,0 24,0-24,25 25,0 0,-25-25,25 0,-25 25,49-25,1 0,-1 0,26-25,49 0,-50 0,1 25,-26-24,1-1,-1 0,-49 25,0 0,0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0-18T15:38:21"/>
    </inkml:context>
    <inkml:brush xml:id="br0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1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2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  <inkml:brush xml:id="br3">
      <inkml:brushProperty name="width" value="0.0352779998779297" units="cm"/>
      <inkml:brushProperty name="height" value="0.0352779998779297" units="cm"/>
      <inkml:brushProperty name="color" value="#000000"/>
      <inkml:brushProperty name="fitToCurve" value="1"/>
    </inkml:brush>
  </inkml:definitions>
  <inkml:trace contextRef="#ctx0" brushRef="#br0">13593 7913,'-25'25,"0"74,-24-25,-26 25,26-24,-1 24,-24-25,24 26,-24-1,-1 0,50-25,-49 26,24-51,50 26,-24-26,-1 1,0-25,25 0,-25-1,25-24,0 0,0-24,0-1,0-25,0 1,0-26,25 25,0 1</inkml:trace>
  <inkml:trace contextRef="#ctx0" brushRef="#br1">13444 8012,'25'0,"0"0,0 0,-1 0,-24 0,25 0,0 0,-25 0,25 0,-25 0,25 25,-1-25,1 25,0-25,0 24,-25 1,25-25,-25 25,0-25,24 50,-24-50,0 49,0 1,-24 24,-26 1,0-1,1 0,24-24,-25 0,26-1,-26-24,50-25,-25 25,0-25,25 25,-49-25,49 0,-50 0,25 0,-24 0,24 0,25 0,-25 0,0 0,25 0,-25 0,25-25,0 25,-24-25,24 0,0 25,0-25,0 25,24-24,51-26</inkml:trace>
  <inkml:trace contextRef="#ctx0" brushRef="#br2">14089 7987,'25'0,"-25"0,25 0,-1 25,-24-25,25 25,-25 0,25 24,0 1,-25-25,0 24,0 26,0-26,0 1,-25-1,25 1,-25 0,0-50,25 24,-24 1,24-25,0 0,0-25,49-49,1 24,24-49,1 25,-26-25,26 24,-1-24,1 0,-1 49,-24 0,-1 1,-49 49,25-25,-25 25,0 0,-25 25</inkml:trace>
  <inkml:trace contextRef="#ctx0" brushRef="#br3">14560 8310,'0'0,"25"0,0 0,0 0,24 0,26 0,-26-25,26 0,-26 25,26-25,-1 0,-24 1,-25 24,-1-25,1 0,-25 25,25-25,-25 25,0-25,0 25,0-24,0-1,0 25,0-25,0 25,-50-25,50 0,-49 25,24-24,0 24,-24 0,49 0,-25 0,0 0,0 0,0 0,25 24,-24-24,-1 25,0 0,0 25,0-1,1 1,-1 24,0-24,25-1,0 1,-25 24,25-49,0 0,0 25,0-50,0 24,0-24,0 25,25-25,-25 0,25 0,0 0,24 0,26 0,-26 0,1 0,-1-25,-24 25,-25-24,25 24,0 0,-25-25,0 25,-25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477558.htm" TargetMode="External"/><Relationship Id="rId5" Type="http://schemas.openxmlformats.org/officeDocument/2006/relationships/hyperlink" Target="http://baike.baidu.com/view/75273.htm" TargetMode="External"/><Relationship Id="rId4" Type="http://schemas.openxmlformats.org/officeDocument/2006/relationships/hyperlink" Target="http://baike.baidu.com/albums/40801/40801/0/0.html" TargetMode="External"/><Relationship Id="rId3" Type="http://schemas.openxmlformats.org/officeDocument/2006/relationships/hyperlink" Target="http://baike.baidu.com/view/51987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IT ? I ? T 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是基于通用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字符集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Character Set）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的标准来发展，并且同时也以书本的形式（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Unicode Standard，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目前第五版由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Addison-Wesley Professional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查看图片"/>
              </a:rPr>
              <a:t>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，ISBN-10: 0321480910）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对外发表。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的最新版本的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版本。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月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31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推出的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4.1.0 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日推出，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版本（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日正式推出，以供各会员评价。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目前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版已发布（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日）。在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联盟网站上可以查看完整的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的核心规范。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定义了大到足以代表人类所有可读字符的字符集。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语言就用到了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编码，从而实现了该语言的国际通用性。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8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9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0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4810" y="3283128"/>
            <a:ext cx="5332257" cy="957967"/>
          </a:xfrm>
        </p:spPr>
        <p:txBody>
          <a:bodyPr anchor="b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810" y="4312525"/>
            <a:ext cx="5332257" cy="81354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3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2925" y="1709739"/>
            <a:ext cx="6848475" cy="1719261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925" y="3568698"/>
            <a:ext cx="6848475" cy="15494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9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0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1500" y="2158998"/>
            <a:ext cx="4286250" cy="1382451"/>
          </a:xfrm>
        </p:spPr>
        <p:txBody>
          <a:bodyPr anchor="b"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733800"/>
            <a:ext cx="4286250" cy="11858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0.png"/><Relationship Id="rId7" Type="http://schemas.openxmlformats.org/officeDocument/2006/relationships/customXml" Target="../ink/ink4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54.xml"/><Relationship Id="rId30" Type="http://schemas.openxmlformats.org/officeDocument/2006/relationships/image" Target="../media/image21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20.png"/><Relationship Id="rId27" Type="http://schemas.openxmlformats.org/officeDocument/2006/relationships/customXml" Target="../ink/ink14.xml"/><Relationship Id="rId26" Type="http://schemas.openxmlformats.org/officeDocument/2006/relationships/image" Target="../media/image19.png"/><Relationship Id="rId25" Type="http://schemas.openxmlformats.org/officeDocument/2006/relationships/customXml" Target="../ink/ink13.xml"/><Relationship Id="rId24" Type="http://schemas.openxmlformats.org/officeDocument/2006/relationships/image" Target="../media/image18.png"/><Relationship Id="rId23" Type="http://schemas.openxmlformats.org/officeDocument/2006/relationships/customXml" Target="../ink/ink12.xml"/><Relationship Id="rId22" Type="http://schemas.openxmlformats.org/officeDocument/2006/relationships/image" Target="../media/image17.png"/><Relationship Id="rId21" Type="http://schemas.openxmlformats.org/officeDocument/2006/relationships/customXml" Target="../ink/ink11.xml"/><Relationship Id="rId20" Type="http://schemas.openxmlformats.org/officeDocument/2006/relationships/image" Target="../media/image16.png"/><Relationship Id="rId2" Type="http://schemas.openxmlformats.org/officeDocument/2006/relationships/image" Target="../media/image7.png"/><Relationship Id="rId19" Type="http://schemas.openxmlformats.org/officeDocument/2006/relationships/customXml" Target="../ink/ink10.xml"/><Relationship Id="rId18" Type="http://schemas.openxmlformats.org/officeDocument/2006/relationships/image" Target="../media/image15.png"/><Relationship Id="rId17" Type="http://schemas.openxmlformats.org/officeDocument/2006/relationships/customXml" Target="../ink/ink9.xml"/><Relationship Id="rId16" Type="http://schemas.openxmlformats.org/officeDocument/2006/relationships/image" Target="../media/image14.png"/><Relationship Id="rId15" Type="http://schemas.openxmlformats.org/officeDocument/2006/relationships/customXml" Target="../ink/ink8.xml"/><Relationship Id="rId14" Type="http://schemas.openxmlformats.org/officeDocument/2006/relationships/image" Target="../media/image13.png"/><Relationship Id="rId13" Type="http://schemas.openxmlformats.org/officeDocument/2006/relationships/customXml" Target="../ink/ink7.xml"/><Relationship Id="rId12" Type="http://schemas.openxmlformats.org/officeDocument/2006/relationships/image" Target="../media/image12.png"/><Relationship Id="rId11" Type="http://schemas.openxmlformats.org/officeDocument/2006/relationships/customXml" Target="../ink/ink6.xml"/><Relationship Id="rId10" Type="http://schemas.openxmlformats.org/officeDocument/2006/relationships/image" Target="../media/image11.png"/><Relationship Id="rId1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25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628800"/>
            <a:ext cx="8129614" cy="2304256"/>
          </a:xfrm>
        </p:spPr>
        <p:txBody>
          <a:bodyPr>
            <a:noAutofit/>
          </a:bodyPr>
          <a:lstStyle/>
          <a:p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讲师：翡翠张如伟</a:t>
            </a:r>
            <a:endParaRPr lang="zh-CN" altLang="en-US" sz="4000" b="1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Collection </a:t>
            </a:r>
            <a:r>
              <a:rPr lang="zh-CN" altLang="en-US" sz="3200" dirty="0"/>
              <a:t>接口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Collection </a:t>
            </a:r>
            <a:r>
              <a:rPr lang="zh-CN" altLang="en-US" sz="1600" dirty="0"/>
              <a:t>接口是 </a:t>
            </a:r>
            <a:r>
              <a:rPr lang="en-US" altLang="zh-CN" sz="1600" dirty="0"/>
              <a:t>List</a:t>
            </a:r>
            <a:r>
              <a:rPr lang="zh-CN" altLang="en-US" sz="1600" dirty="0"/>
              <a:t>、</a:t>
            </a:r>
            <a:r>
              <a:rPr lang="en-US" altLang="zh-CN" sz="1600" dirty="0"/>
              <a:t>Set </a:t>
            </a:r>
            <a:r>
              <a:rPr lang="zh-CN" altLang="en-US" sz="1600" dirty="0"/>
              <a:t>和 </a:t>
            </a:r>
            <a:r>
              <a:rPr lang="en-US" altLang="zh-CN" sz="1600" dirty="0"/>
              <a:t>Queue </a:t>
            </a:r>
            <a:r>
              <a:rPr lang="zh-CN" altLang="en-US" sz="1600" dirty="0"/>
              <a:t>接口的父接口，该接口里定义的方法既可用于操作 </a:t>
            </a:r>
            <a:r>
              <a:rPr lang="en-US" altLang="zh-CN" sz="1600" dirty="0"/>
              <a:t>Set </a:t>
            </a:r>
            <a:r>
              <a:rPr lang="zh-CN" altLang="en-US" sz="1600" dirty="0"/>
              <a:t>集合，也可用于操作 </a:t>
            </a:r>
            <a:r>
              <a:rPr lang="en-US" altLang="zh-CN" sz="1600" dirty="0"/>
              <a:t>List </a:t>
            </a:r>
            <a:r>
              <a:rPr lang="zh-CN" altLang="en-US" sz="1600" dirty="0"/>
              <a:t>和 </a:t>
            </a:r>
            <a:r>
              <a:rPr lang="en-US" altLang="zh-CN" sz="1600" dirty="0"/>
              <a:t>Queue </a:t>
            </a:r>
            <a:r>
              <a:rPr lang="zh-CN" altLang="en-US" sz="1600" dirty="0"/>
              <a:t>集合。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JDK</a:t>
            </a:r>
            <a:r>
              <a:rPr lang="zh-CN" altLang="en-US" sz="1600" dirty="0"/>
              <a:t>不提供此接口的任何直接实现，而是提供更具体的子接口</a:t>
            </a:r>
            <a:r>
              <a:rPr lang="en-US" altLang="zh-CN" sz="1600" dirty="0"/>
              <a:t>(</a:t>
            </a:r>
            <a:r>
              <a:rPr lang="zh-CN" altLang="en-US" sz="1600" dirty="0"/>
              <a:t>如：</a:t>
            </a:r>
            <a:r>
              <a:rPr lang="en-US" altLang="zh-CN" sz="1600" dirty="0"/>
              <a:t>Set</a:t>
            </a:r>
            <a:r>
              <a:rPr lang="zh-CN" altLang="en-US" sz="1600" dirty="0"/>
              <a:t>和</a:t>
            </a:r>
            <a:r>
              <a:rPr lang="en-US" altLang="zh-CN" sz="1600" dirty="0"/>
              <a:t>List)</a:t>
            </a:r>
            <a:r>
              <a:rPr lang="zh-CN" altLang="en-US" sz="1600" dirty="0"/>
              <a:t>实现。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在 </a:t>
            </a:r>
            <a:r>
              <a:rPr lang="en-US" altLang="zh-CN" sz="1600" dirty="0"/>
              <a:t>Java5 </a:t>
            </a:r>
            <a:r>
              <a:rPr lang="zh-CN" altLang="en-US" sz="1600" dirty="0"/>
              <a:t>之前，</a:t>
            </a:r>
            <a:r>
              <a:rPr lang="en-US" altLang="zh-CN" sz="1600" dirty="0"/>
              <a:t>Java </a:t>
            </a:r>
            <a:r>
              <a:rPr lang="zh-CN" altLang="en-US" sz="1600" dirty="0"/>
              <a:t>集合会丢失容器中所有对象的数据类型，把所有对象都当成 </a:t>
            </a:r>
            <a:r>
              <a:rPr lang="en-US" altLang="zh-CN" sz="1600" dirty="0"/>
              <a:t>Object </a:t>
            </a:r>
            <a:r>
              <a:rPr lang="zh-CN" altLang="en-US" sz="1600" dirty="0"/>
              <a:t>类型处理；</a:t>
            </a:r>
            <a:r>
              <a:rPr lang="zh-CN" altLang="en-US" sz="1600"/>
              <a:t>从 </a:t>
            </a:r>
            <a:r>
              <a:rPr lang="en-US" altLang="zh-CN" sz="1600"/>
              <a:t>JDK 5.0 </a:t>
            </a:r>
            <a:r>
              <a:rPr lang="zh-CN" altLang="en-US" sz="1600" dirty="0"/>
              <a:t>增加了泛型以后，</a:t>
            </a:r>
            <a:r>
              <a:rPr lang="en-US" altLang="zh-CN" sz="1600" dirty="0"/>
              <a:t>Java </a:t>
            </a:r>
            <a:r>
              <a:rPr lang="zh-CN" altLang="en-US" sz="1600" dirty="0"/>
              <a:t>集合可以记住容器中对象</a:t>
            </a:r>
            <a:r>
              <a:rPr lang="zh-CN" altLang="en-US" sz="1600"/>
              <a:t>的数据类型。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1" y="1025299"/>
            <a:ext cx="4552271" cy="514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11" y="1268760"/>
            <a:ext cx="44223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56412" y="4293096"/>
            <a:ext cx="4422312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760408" y="5849836"/>
            <a:ext cx="0" cy="459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2080" y="6269250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集合与数组间转换操作</a:t>
            </a:r>
            <a:endParaRPr lang="zh-CN" altLang="en-US" sz="2000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195736" y="65594"/>
            <a:ext cx="5328592" cy="77111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接口方法</a:t>
            </a:r>
            <a:endParaRPr lang="zh-CN" altLang="en-US" b="1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9-3 Iterator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迭代器接口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dirty="0"/>
              <a:t>使用 </a:t>
            </a:r>
            <a:r>
              <a:rPr lang="en-US" altLang="zh-CN" sz="3200" dirty="0" err="1"/>
              <a:t>Iterator</a:t>
            </a:r>
            <a:r>
              <a:rPr lang="en-US" altLang="zh-CN" sz="3200" dirty="0"/>
              <a:t> </a:t>
            </a:r>
            <a:r>
              <a:rPr lang="zh-CN" altLang="en-US" sz="3200" dirty="0"/>
              <a:t>接口遍历集合元素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Iterator</a:t>
            </a:r>
            <a:r>
              <a:rPr lang="zh-CN" altLang="en-US" sz="1600" dirty="0"/>
              <a:t>对象称为迭代器</a:t>
            </a:r>
            <a:r>
              <a:rPr lang="en-US" altLang="zh-CN" sz="1600" dirty="0"/>
              <a:t>(</a:t>
            </a:r>
            <a:r>
              <a:rPr lang="zh-CN" altLang="en-US" sz="1600" dirty="0"/>
              <a:t>设计模式的一种</a:t>
            </a:r>
            <a:r>
              <a:rPr lang="en-US" altLang="zh-CN" sz="1600" dirty="0"/>
              <a:t>)</a:t>
            </a:r>
            <a:r>
              <a:rPr lang="zh-CN" altLang="en-US" sz="1600" dirty="0"/>
              <a:t>，主要用于遍历 </a:t>
            </a:r>
            <a:r>
              <a:rPr lang="en-US" altLang="zh-CN" sz="1600" dirty="0"/>
              <a:t>Collection </a:t>
            </a:r>
            <a:r>
              <a:rPr lang="zh-CN" altLang="en-US" sz="1600" dirty="0"/>
              <a:t>集合中</a:t>
            </a:r>
            <a:r>
              <a:rPr lang="zh-CN" altLang="en-US" sz="1600"/>
              <a:t>的元素。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所有实现了Collection接口的集合类都有一个iterator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方法，用以返回一个实现了Iterator接口的对象。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Iterator </a:t>
            </a:r>
            <a:r>
              <a:rPr lang="zh-CN" altLang="en-US" sz="1600" dirty="0"/>
              <a:t>仅用于遍历集合，</a:t>
            </a:r>
            <a:r>
              <a:rPr lang="en-US" altLang="zh-CN" sz="1600" dirty="0" err="1"/>
              <a:t>Iterator</a:t>
            </a:r>
            <a:r>
              <a:rPr lang="en-US" altLang="zh-CN" sz="1600" dirty="0"/>
              <a:t> </a:t>
            </a:r>
            <a:r>
              <a:rPr lang="zh-CN" altLang="en-US" sz="1600" dirty="0"/>
              <a:t>本身并不提供承装对象的能力。如果需要创建 </a:t>
            </a:r>
            <a:r>
              <a:rPr lang="en-US" altLang="zh-CN" sz="1600" dirty="0" err="1"/>
              <a:t>Iterator</a:t>
            </a:r>
            <a:r>
              <a:rPr lang="en-US" altLang="zh-CN" sz="1600" dirty="0"/>
              <a:t> </a:t>
            </a:r>
            <a:r>
              <a:rPr lang="zh-CN" altLang="en-US" sz="1600" dirty="0"/>
              <a:t>对象，则必须有一个被迭代的集合。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48264" y="2060848"/>
          <a:ext cx="1319808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</a:tblGrid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r>
                        <a:rPr lang="en-US" altLang="zh-CN" baseline="0" dirty="0" smtClean="0"/>
                        <a:t> Date()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r>
                        <a:rPr lang="en-US" altLang="zh-CN" baseline="0" dirty="0" smtClean="0"/>
                        <a:t> Customer()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609111" y="1597442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99792" y="833137"/>
            <a:ext cx="315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/>
              <a:t>Iterator iterator = coll.iterator();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86822" y="1228310"/>
            <a:ext cx="99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/>
              <a:t> iterator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792" y="22768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//hasNext():</a:t>
            </a:r>
            <a:r>
              <a:rPr lang="zh-CN" altLang="en-US"/>
              <a:t>判断是否还有下一个元素</a:t>
            </a:r>
            <a:endParaRPr lang="zh-CN" altLang="en-US"/>
          </a:p>
          <a:p>
            <a:r>
              <a:rPr lang="en-US" altLang="zh-CN" b="1"/>
              <a:t>while(iterator.hasNext()){</a:t>
            </a:r>
            <a:endParaRPr lang="en-US" altLang="zh-CN" b="1"/>
          </a:p>
          <a:p>
            <a:r>
              <a:rPr lang="en-US" altLang="zh-CN"/>
              <a:t>//next():①</a:t>
            </a:r>
            <a:r>
              <a:rPr lang="zh-CN" altLang="en-US"/>
              <a:t>指针下移 ②将下移以后集合位置上的元素返回</a:t>
            </a:r>
            <a:endParaRPr lang="zh-CN" altLang="en-US"/>
          </a:p>
          <a:p>
            <a:r>
              <a:rPr lang="en-US" altLang="zh-CN"/>
              <a:t>System.</a:t>
            </a:r>
            <a:r>
              <a:rPr lang="en-US" altLang="zh-CN" b="1" i="1"/>
              <a:t>out.println(iterator.next());</a:t>
            </a:r>
            <a:endParaRPr lang="en-US" altLang="zh-CN" b="1" i="1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2608" y="1772816"/>
            <a:ext cx="15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/>
              <a:t>iterator.next()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609111" y="2420888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609111" y="2996952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09111" y="5805264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494116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迭代器的执行原理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11560" y="5114005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it.next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方法之前必须要调用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it.hasNext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进行检测。若不调用，且下一条记录无效，直接调用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it.next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会抛出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NoSuchElementException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异常。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528" y="1484784"/>
            <a:ext cx="864940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47864" y="77159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接口的方法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7" descr="捕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6050"/>
            <a:ext cx="6338887" cy="1057275"/>
          </a:xfrm>
          <a:prstGeom prst="rect">
            <a:avLst/>
          </a:prstGeom>
          <a:solidFill>
            <a:srgbClr val="FF0000">
              <a:alpha val="34901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988" y="620688"/>
            <a:ext cx="659792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循环遍历集合元素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Java 5.0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循环迭代访问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950" y="2777480"/>
            <a:ext cx="64235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691680" y="3098664"/>
            <a:ext cx="414936" cy="14921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331880" y="3098664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788024" y="2996952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24" y="4668922"/>
            <a:ext cx="147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要遍历的元素类型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59077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要遍历的元素名称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832" y="462275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遍历</a:t>
            </a:r>
            <a:r>
              <a:rPr lang="zh-CN" altLang="en-US" sz="2400" dirty="0" smtClean="0">
                <a:ea typeface="宋体" panose="02010600030101010101" pitchFamily="2" charset="-122"/>
              </a:rPr>
              <a:t>后元素名称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TestFor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 smtClean="0"/>
              <a:t>      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 smtClean="0"/>
              <a:t>             String</a:t>
            </a:r>
            <a:r>
              <a:rPr lang="en-US" altLang="zh-CN" dirty="0"/>
              <a:t>[] </a:t>
            </a:r>
            <a:r>
              <a:rPr lang="en-US" altLang="zh-CN" dirty="0" err="1"/>
              <a:t>str</a:t>
            </a:r>
            <a:r>
              <a:rPr lang="en-US" altLang="zh-CN" dirty="0"/>
              <a:t> = new String[5];</a:t>
            </a:r>
            <a:endParaRPr lang="en-US" altLang="zh-CN" dirty="0"/>
          </a:p>
          <a:p>
            <a:r>
              <a:rPr lang="en-US" altLang="zh-CN" dirty="0" smtClean="0"/>
              <a:t>             for(String </a:t>
            </a:r>
            <a:r>
              <a:rPr lang="en-US" altLang="zh-CN" dirty="0" err="1"/>
              <a:t>myStr</a:t>
            </a:r>
            <a:r>
              <a:rPr lang="en-US" altLang="zh-CN" dirty="0"/>
              <a:t> :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  <a:endParaRPr lang="en-US" altLang="zh-CN" dirty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myStr</a:t>
            </a:r>
            <a:r>
              <a:rPr lang="en-US" altLang="zh-CN" dirty="0" smtClean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  <a:endParaRPr lang="en-US" altLang="zh-CN" dirty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myStr</a:t>
            </a:r>
            <a:r>
              <a:rPr lang="en-US" altLang="zh-CN" i="1" dirty="0"/>
              <a:t>);</a:t>
            </a:r>
            <a:endParaRPr lang="en-US" altLang="zh-CN" i="1" dirty="0"/>
          </a:p>
          <a:p>
            <a:r>
              <a:rPr lang="en-US" altLang="zh-CN" dirty="0" smtClean="0"/>
              <a:t>              }</a:t>
            </a:r>
            <a:endParaRPr lang="en-US" altLang="zh-CN" dirty="0"/>
          </a:p>
          <a:p>
            <a:r>
              <a:rPr lang="en-US" altLang="zh-CN" dirty="0" smtClean="0"/>
              <a:t> 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str.length;i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str</a:t>
            </a:r>
            <a:r>
              <a:rPr lang="en-US" altLang="zh-CN" i="1" dirty="0" smtClean="0"/>
              <a:t>[</a:t>
            </a:r>
            <a:r>
              <a:rPr lang="en-US" altLang="zh-CN" i="1" dirty="0" err="1" smtClean="0"/>
              <a:t>i</a:t>
            </a:r>
            <a:r>
              <a:rPr lang="en-US" altLang="zh-CN" i="1" dirty="0"/>
              <a:t>]);</a:t>
            </a:r>
            <a:endParaRPr lang="en-US" altLang="zh-CN" i="1" dirty="0"/>
          </a:p>
          <a:p>
            <a:r>
              <a:rPr lang="en-US" altLang="zh-CN" dirty="0" smtClean="0"/>
              <a:t>             }</a:t>
            </a:r>
            <a:endParaRPr lang="en-US" altLang="zh-CN" dirty="0"/>
          </a:p>
          <a:p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练习：判断输出结果为何？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9-4 Collection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子接口之一：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List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List</a:t>
            </a:r>
            <a:r>
              <a:rPr lang="zh-CN" altLang="en-US" sz="3600" dirty="0">
                <a:solidFill>
                  <a:schemeClr val="tx1"/>
                </a:solidFill>
              </a:rPr>
              <a:t>接口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6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Java</a:t>
            </a:r>
            <a:r>
              <a:rPr lang="zh-CN" altLang="en-US" sz="1600" dirty="0">
                <a:latin typeface="+mn-lt"/>
                <a:ea typeface="+mn-ea"/>
              </a:rPr>
              <a:t>中数组用来存储数据的局限性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List</a:t>
            </a:r>
            <a:r>
              <a:rPr lang="zh-CN" altLang="en-US" sz="1600" dirty="0">
                <a:latin typeface="+mn-lt"/>
                <a:ea typeface="+mn-ea"/>
              </a:rPr>
              <a:t>集合类中元素有序、且可重复，集合中的每个元素都有其对应的顺序索引。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lt"/>
                <a:ea typeface="+mn-ea"/>
              </a:rPr>
              <a:t>List容器中的元素都对应一个整数型的序号记载其在容器中的位置，可以根据序号存取容器中的元素。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JDK API</a:t>
            </a:r>
            <a:r>
              <a:rPr lang="zh-CN" altLang="en-US" sz="1600" dirty="0">
                <a:latin typeface="+mn-lt"/>
                <a:ea typeface="+mn-ea"/>
              </a:rPr>
              <a:t>中</a:t>
            </a:r>
            <a:r>
              <a:rPr lang="en-US" altLang="zh-CN" sz="1600" dirty="0">
                <a:latin typeface="+mn-lt"/>
                <a:ea typeface="+mn-ea"/>
              </a:rPr>
              <a:t>List</a:t>
            </a:r>
            <a:r>
              <a:rPr lang="zh-CN" altLang="en-US" sz="1600" dirty="0">
                <a:latin typeface="+mn-lt"/>
                <a:ea typeface="+mn-ea"/>
              </a:rPr>
              <a:t>接口的实现类常用的有：</a:t>
            </a:r>
            <a:r>
              <a:rPr lang="en-US" altLang="zh-CN" sz="1600" dirty="0" err="1">
                <a:latin typeface="+mn-lt"/>
                <a:ea typeface="+mn-ea"/>
              </a:rPr>
              <a:t>ArrayList</a:t>
            </a:r>
            <a:r>
              <a:rPr lang="zh-CN" altLang="en-US" sz="1600" dirty="0">
                <a:latin typeface="+mn-lt"/>
                <a:ea typeface="+mn-ea"/>
              </a:rPr>
              <a:t>、</a:t>
            </a:r>
            <a:r>
              <a:rPr lang="en-US" altLang="zh-CN" sz="1600" dirty="0" err="1">
                <a:latin typeface="+mn-lt"/>
                <a:ea typeface="+mn-ea"/>
              </a:rPr>
              <a:t>LinkedList</a:t>
            </a:r>
            <a:r>
              <a:rPr lang="zh-CN" altLang="en-US" sz="1600" dirty="0">
                <a:latin typeface="+mn-lt"/>
                <a:ea typeface="+mn-ea"/>
              </a:rPr>
              <a:t>和</a:t>
            </a:r>
            <a:r>
              <a:rPr lang="en-US" altLang="zh-CN" sz="1600" dirty="0">
                <a:latin typeface="+mn-lt"/>
                <a:ea typeface="+mn-ea"/>
              </a:rPr>
              <a:t>Vector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发展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类的结构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IO/NIO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Oracle/MySQL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IDEA 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元注解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Stream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</a:rPr>
              <a:t>Date/Time API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List</a:t>
            </a:r>
            <a:r>
              <a:rPr lang="zh-CN" altLang="en-US" sz="3200" dirty="0"/>
              <a:t>接口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lang="en-US" altLang="zh-CN" sz="1600" dirty="0"/>
              <a:t>List </a:t>
            </a:r>
            <a:r>
              <a:rPr lang="zh-CN" altLang="en-US" sz="1600" dirty="0"/>
              <a:t>集合里添加了一些根据索引来操作集合元素的方法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void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index, Object </a:t>
            </a:r>
            <a:r>
              <a:rPr lang="en-US" altLang="zh-CN" sz="1600" err="1"/>
              <a:t>ele</a:t>
            </a:r>
            <a:r>
              <a:rPr lang="en-US" altLang="zh-CN" sz="1600"/>
              <a:t>):</a:t>
            </a:r>
            <a:r>
              <a:rPr lang="zh-CN" altLang="en-US" sz="1600"/>
              <a:t>在</a:t>
            </a:r>
            <a:r>
              <a:rPr lang="en-US" altLang="zh-CN" sz="1600"/>
              <a:t>index</a:t>
            </a:r>
            <a:r>
              <a:rPr lang="zh-CN" altLang="en-US" sz="1600"/>
              <a:t>位置插入</a:t>
            </a:r>
            <a:r>
              <a:rPr lang="en-US" altLang="zh-CN" sz="1600"/>
              <a:t>ele</a:t>
            </a:r>
            <a:r>
              <a:rPr lang="zh-CN" altLang="en-US" sz="1600"/>
              <a:t>元素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addAll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index, Collection </a:t>
            </a:r>
            <a:r>
              <a:rPr lang="en-US" altLang="zh-CN" sz="1600" err="1"/>
              <a:t>eles</a:t>
            </a:r>
            <a:r>
              <a:rPr lang="en-US" altLang="zh-CN" sz="1600"/>
              <a:t>):</a:t>
            </a:r>
            <a:r>
              <a:rPr lang="zh-CN" altLang="en-US" sz="1600"/>
              <a:t>从</a:t>
            </a:r>
            <a:r>
              <a:rPr lang="en-US" altLang="zh-CN" sz="1600"/>
              <a:t>index</a:t>
            </a:r>
            <a:r>
              <a:rPr lang="zh-CN" altLang="en-US" sz="1600"/>
              <a:t>位置开始将</a:t>
            </a:r>
            <a:r>
              <a:rPr lang="en-US" altLang="zh-CN" sz="1600"/>
              <a:t>eles</a:t>
            </a:r>
            <a:r>
              <a:rPr lang="zh-CN" altLang="en-US" sz="1600"/>
              <a:t>中的所有元素添加进来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get(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/>
              <a:t>index):</a:t>
            </a:r>
            <a:r>
              <a:rPr lang="zh-CN" altLang="en-US" sz="1600"/>
              <a:t>获取指定</a:t>
            </a:r>
            <a:r>
              <a:rPr lang="en-US" altLang="zh-CN" sz="1600"/>
              <a:t>index</a:t>
            </a:r>
            <a:r>
              <a:rPr lang="zh-CN" altLang="en-US" sz="1600"/>
              <a:t>位置的元素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indexOf</a:t>
            </a:r>
            <a:r>
              <a:rPr lang="en-US" altLang="zh-CN" sz="1600" dirty="0"/>
              <a:t>(Object </a:t>
            </a:r>
            <a:r>
              <a:rPr lang="en-US" altLang="zh-CN" sz="1600" err="1"/>
              <a:t>obj</a:t>
            </a:r>
            <a:r>
              <a:rPr lang="en-US" altLang="zh-CN" sz="1600"/>
              <a:t>):</a:t>
            </a:r>
            <a:r>
              <a:rPr lang="zh-CN" altLang="en-US" sz="1600"/>
              <a:t>返回</a:t>
            </a:r>
            <a:r>
              <a:rPr lang="en-US" altLang="zh-CN" sz="1600"/>
              <a:t>obj</a:t>
            </a:r>
            <a:r>
              <a:rPr lang="zh-CN" altLang="en-US" sz="1600"/>
              <a:t>在集合中首次出现的位置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lastIndexOf</a:t>
            </a:r>
            <a:r>
              <a:rPr lang="en-US" altLang="zh-CN" sz="1600" dirty="0"/>
              <a:t>(Object </a:t>
            </a:r>
            <a:r>
              <a:rPr lang="en-US" altLang="zh-CN" sz="1600" err="1"/>
              <a:t>obj</a:t>
            </a:r>
            <a:r>
              <a:rPr lang="en-US" altLang="zh-CN" sz="1600"/>
              <a:t>):</a:t>
            </a:r>
            <a:r>
              <a:rPr lang="zh-CN" altLang="en-US" sz="1600"/>
              <a:t>返回</a:t>
            </a:r>
            <a:r>
              <a:rPr lang="en-US" altLang="zh-CN" sz="1600"/>
              <a:t>obj</a:t>
            </a:r>
            <a:r>
              <a:rPr lang="zh-CN" altLang="en-US" sz="1600"/>
              <a:t>在当前集合中末次出现的位置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remove(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/>
              <a:t>index):</a:t>
            </a:r>
            <a:r>
              <a:rPr lang="zh-CN" altLang="en-US" sz="1600"/>
              <a:t>移除指定</a:t>
            </a:r>
            <a:r>
              <a:rPr lang="en-US" altLang="zh-CN" sz="1600"/>
              <a:t>index</a:t>
            </a:r>
            <a:r>
              <a:rPr lang="zh-CN" altLang="en-US" sz="1600"/>
              <a:t>位置的元素，并返回此元素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set(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index, Object </a:t>
            </a:r>
            <a:r>
              <a:rPr lang="en-US" altLang="zh-CN" sz="1600" err="1"/>
              <a:t>ele</a:t>
            </a:r>
            <a:r>
              <a:rPr lang="en-US" altLang="zh-CN" sz="1600"/>
              <a:t>):</a:t>
            </a:r>
            <a:r>
              <a:rPr lang="zh-CN" altLang="en-US" sz="1600"/>
              <a:t>设置指定</a:t>
            </a:r>
            <a:r>
              <a:rPr lang="en-US" altLang="zh-CN" sz="1600"/>
              <a:t>index</a:t>
            </a:r>
            <a:r>
              <a:rPr lang="zh-CN" altLang="en-US" sz="1600"/>
              <a:t>位置的元素为</a:t>
            </a:r>
            <a:r>
              <a:rPr lang="en-US" altLang="zh-CN" sz="1600"/>
              <a:t>ele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List </a:t>
            </a:r>
            <a:r>
              <a:rPr lang="en-US" altLang="zh-CN" sz="1600" dirty="0" err="1"/>
              <a:t>subList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fromIndex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err="1"/>
              <a:t>toIndex</a:t>
            </a:r>
            <a:r>
              <a:rPr lang="en-US" altLang="zh-CN" sz="1600"/>
              <a:t>):</a:t>
            </a:r>
            <a:r>
              <a:rPr lang="zh-CN" altLang="en-US" sz="1600"/>
              <a:t>返回从</a:t>
            </a:r>
            <a:r>
              <a:rPr lang="en-US" altLang="zh-CN" sz="1600"/>
              <a:t>fromIndex</a:t>
            </a:r>
            <a:r>
              <a:rPr lang="zh-CN" altLang="en-US" sz="1600"/>
              <a:t>到</a:t>
            </a:r>
            <a:r>
              <a:rPr lang="en-US" altLang="zh-CN" sz="1600"/>
              <a:t>toIndex</a:t>
            </a:r>
            <a:r>
              <a:rPr lang="zh-CN" altLang="en-US" sz="1600"/>
              <a:t>位置的子集合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List</a:t>
            </a:r>
            <a:r>
              <a:rPr lang="zh-CN" altLang="en-US" sz="3200" dirty="0"/>
              <a:t>实现类之一：</a:t>
            </a:r>
            <a:r>
              <a:rPr lang="en-US" altLang="zh-CN" sz="3200" dirty="0" err="1"/>
              <a:t>ArrayList</a:t>
            </a:r>
            <a:endParaRPr lang="en-US" altLang="zh-CN" sz="3200" dirty="0" err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ArrayList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/>
              <a:t>List </a:t>
            </a:r>
            <a:r>
              <a:rPr lang="zh-CN" altLang="en-US" sz="1600" dirty="0"/>
              <a:t>接口的典型</a:t>
            </a:r>
            <a:r>
              <a:rPr lang="zh-CN" altLang="en-US" sz="1600"/>
              <a:t>实现类、主要实现类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本质上，</a:t>
            </a:r>
            <a:r>
              <a:rPr lang="en-US" altLang="zh-CN" sz="1600" dirty="0" err="1"/>
              <a:t>ArrayList</a:t>
            </a:r>
            <a:r>
              <a:rPr lang="zh-CN" altLang="en-US" sz="1600" dirty="0"/>
              <a:t>是对象引用的</a:t>
            </a:r>
            <a:r>
              <a:rPr lang="zh-CN" altLang="en-US" sz="1600"/>
              <a:t>一个</a:t>
            </a:r>
            <a:r>
              <a:rPr lang="en-US" altLang="zh-CN" sz="1600"/>
              <a:t>”</a:t>
            </a:r>
            <a:r>
              <a:rPr lang="zh-CN" altLang="en-US" sz="1600"/>
              <a:t>变长</a:t>
            </a:r>
            <a:r>
              <a:rPr lang="en-US" altLang="zh-CN" sz="1600"/>
              <a:t>”</a:t>
            </a:r>
            <a:r>
              <a:rPr lang="zh-CN" altLang="en-US" sz="1600"/>
              <a:t>数组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ArrayList</a:t>
            </a:r>
            <a:r>
              <a:rPr lang="en-US" altLang="zh-CN" sz="1600" dirty="0"/>
              <a:t> </a:t>
            </a:r>
            <a:r>
              <a:rPr lang="zh-CN" altLang="en-US" sz="1600" dirty="0"/>
              <a:t>是线程不安全的，而 </a:t>
            </a:r>
            <a:r>
              <a:rPr lang="en-US" altLang="zh-CN" sz="1600" dirty="0"/>
              <a:t>Vector </a:t>
            </a:r>
            <a:r>
              <a:rPr lang="zh-CN" altLang="en-US" sz="1600" dirty="0"/>
              <a:t>是线程安全的，即使为保证 </a:t>
            </a:r>
            <a:r>
              <a:rPr lang="en-US" altLang="zh-CN" sz="1600" dirty="0"/>
              <a:t>List </a:t>
            </a:r>
            <a:r>
              <a:rPr lang="zh-CN" altLang="en-US" sz="1600" dirty="0"/>
              <a:t>集合线程安全，也不推荐使用</a:t>
            </a:r>
            <a:r>
              <a:rPr lang="en-US" altLang="zh-CN" sz="1600" dirty="0"/>
              <a:t>Vector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Arrays.asList</a:t>
            </a:r>
            <a:r>
              <a:rPr lang="en-US" altLang="zh-CN" sz="1600" dirty="0"/>
              <a:t>(…) </a:t>
            </a:r>
            <a:r>
              <a:rPr lang="zh-CN" altLang="en-US" sz="1600" dirty="0"/>
              <a:t>方法返回的 </a:t>
            </a:r>
            <a:r>
              <a:rPr lang="en-US" altLang="zh-CN" sz="1600" dirty="0"/>
              <a:t>List </a:t>
            </a:r>
            <a:r>
              <a:rPr lang="zh-CN" altLang="en-US" sz="1600" dirty="0"/>
              <a:t>集合既不是 </a:t>
            </a:r>
            <a:r>
              <a:rPr lang="en-US" altLang="zh-CN" sz="1600" dirty="0" err="1"/>
              <a:t>ArrayList</a:t>
            </a:r>
            <a:r>
              <a:rPr lang="en-US" altLang="zh-CN" sz="1600" dirty="0"/>
              <a:t> </a:t>
            </a:r>
            <a:r>
              <a:rPr lang="zh-CN" altLang="en-US" sz="1600" dirty="0"/>
              <a:t>实例，也不是 </a:t>
            </a:r>
            <a:r>
              <a:rPr lang="en-US" altLang="zh-CN" sz="1600" dirty="0"/>
              <a:t>Vector </a:t>
            </a:r>
            <a:r>
              <a:rPr lang="zh-CN" altLang="en-US" sz="1600" dirty="0"/>
              <a:t>实例。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Arrays.asList</a:t>
            </a:r>
            <a:r>
              <a:rPr lang="en-US" altLang="zh-CN" sz="1600" dirty="0"/>
              <a:t>(…)  </a:t>
            </a:r>
            <a:r>
              <a:rPr lang="zh-CN" altLang="en-US" sz="1600" dirty="0"/>
              <a:t>返回值是一个固定长度的 </a:t>
            </a:r>
            <a:r>
              <a:rPr lang="en-US" altLang="zh-CN" sz="1600" dirty="0"/>
              <a:t>List </a:t>
            </a:r>
            <a:r>
              <a:rPr lang="zh-CN" altLang="en-US" sz="1600" dirty="0"/>
              <a:t>集合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167" y="1772816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List&lt;Integer</a:t>
            </a:r>
            <a:r>
              <a:rPr lang="en-US" altLang="zh-CN" sz="2400" dirty="0"/>
              <a:t>&gt; list = new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&lt;Integer&gt;();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list.add</a:t>
            </a:r>
            <a:r>
              <a:rPr lang="en-US" altLang="zh-CN" sz="2400" dirty="0" smtClean="0"/>
              <a:t>(1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list.add</a:t>
            </a:r>
            <a:r>
              <a:rPr lang="en-US" altLang="zh-CN" sz="2400" dirty="0" smtClean="0"/>
              <a:t>(2);//add(Object 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list.add</a:t>
            </a:r>
            <a:r>
              <a:rPr lang="en-US" altLang="zh-CN" sz="2400" dirty="0" smtClean="0"/>
              <a:t>(3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updateList</a:t>
            </a:r>
            <a:r>
              <a:rPr lang="en-US" altLang="zh-CN" sz="2400" dirty="0" smtClean="0"/>
              <a:t>(list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(list);//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private </a:t>
            </a:r>
            <a:r>
              <a:rPr lang="en-US" altLang="zh-CN" sz="2400" dirty="0"/>
              <a:t>static void </a:t>
            </a:r>
            <a:r>
              <a:rPr lang="en-US" altLang="zh-CN" sz="2400" dirty="0" err="1"/>
              <a:t>updateList</a:t>
            </a:r>
            <a:r>
              <a:rPr lang="en-US" altLang="zh-CN" sz="2400" dirty="0"/>
              <a:t>(List&lt;Integer&gt; list) {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list.remove</a:t>
            </a:r>
            <a:r>
              <a:rPr lang="en-US" altLang="zh-CN" sz="2400" dirty="0" smtClean="0"/>
              <a:t>(new Integer(2));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//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list.remove</a:t>
            </a:r>
            <a:r>
              <a:rPr lang="en-US" altLang="zh-CN" sz="2400" dirty="0" smtClean="0">
                <a:solidFill>
                  <a:srgbClr val="FF0000"/>
                </a:solidFill>
              </a:rPr>
              <a:t>(2);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539552" y="1700808"/>
            <a:ext cx="777686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167" y="91803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70932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实现类之二：</a:t>
            </a:r>
            <a:r>
              <a:rPr lang="en-US" altLang="zh-CN" sz="36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352928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频繁的插入或删除元素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的操作，建议使用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类，效率较高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新增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addFirst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addLast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getFirst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getLast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removeFirst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removeLast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613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类之三：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407643"/>
            <a:ext cx="88204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Vector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是一个古老的集合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JDK1.0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就有了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。大多数操作与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相同，区别之处在于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是线程安全的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在各种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中，最好把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作为缺省选择。当插入、删除频繁时，使用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LinkedList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总是比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慢，所以尽量避免使用。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新增方法：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addElement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insertElementAt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obj,int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index)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setElementAt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obj,int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index)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removeElement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39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removeAllElements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练习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4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None/>
            </a:pPr>
            <a:r>
              <a:rPr lang="en-US" sz="1600" dirty="0">
                <a:latin typeface="+mn-lt"/>
                <a:ea typeface="+mn-ea"/>
              </a:rPr>
              <a:t> 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en-US" sz="1600" dirty="0">
                <a:latin typeface="+mn-lt"/>
                <a:ea typeface="+mn-ea"/>
              </a:rPr>
              <a:t> 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600" dirty="0">
                <a:latin typeface="+mn-lt"/>
                <a:ea typeface="+mn-ea"/>
              </a:rPr>
              <a:t>一、创建</a:t>
            </a:r>
            <a:r>
              <a:rPr lang="en-US" sz="1600" dirty="0" err="1">
                <a:latin typeface="+mn-lt"/>
                <a:ea typeface="+mn-ea"/>
              </a:rPr>
              <a:t>ArrayList</a:t>
            </a:r>
            <a:r>
              <a:rPr lang="zh-CN" altLang="en-US" sz="1600" dirty="0">
                <a:latin typeface="+mn-lt"/>
                <a:ea typeface="+mn-ea"/>
              </a:rPr>
              <a:t>实例化对象，添加</a:t>
            </a:r>
            <a:r>
              <a:rPr lang="en-US" sz="1600" dirty="0">
                <a:latin typeface="+mn-lt"/>
                <a:ea typeface="+mn-ea"/>
              </a:rPr>
              <a:t>10</a:t>
            </a:r>
            <a:r>
              <a:rPr lang="zh-CN" altLang="en-US" sz="1600" dirty="0">
                <a:latin typeface="+mn-lt"/>
                <a:ea typeface="+mn-ea"/>
              </a:rPr>
              <a:t>个以上的元素，在</a:t>
            </a:r>
            <a:r>
              <a:rPr lang="en-US" sz="1600" dirty="0">
                <a:latin typeface="+mn-lt"/>
                <a:ea typeface="+mn-ea"/>
              </a:rPr>
              <a:t>2</a:t>
            </a:r>
            <a:r>
              <a:rPr lang="zh-CN" altLang="en-US" sz="1600" dirty="0">
                <a:latin typeface="+mn-lt"/>
                <a:ea typeface="+mn-ea"/>
              </a:rPr>
              <a:t>号位插入一个元素，获得</a:t>
            </a:r>
            <a:r>
              <a:rPr lang="en-US" sz="1600" dirty="0">
                <a:latin typeface="+mn-lt"/>
                <a:ea typeface="+mn-ea"/>
              </a:rPr>
              <a:t>5</a:t>
            </a:r>
            <a:r>
              <a:rPr lang="zh-CN" altLang="en-US" sz="1600" dirty="0">
                <a:latin typeface="+mn-lt"/>
                <a:ea typeface="+mn-ea"/>
              </a:rPr>
              <a:t>号位元素，删除</a:t>
            </a:r>
            <a:r>
              <a:rPr lang="en-US" sz="1600" dirty="0">
                <a:latin typeface="+mn-lt"/>
                <a:ea typeface="+mn-ea"/>
              </a:rPr>
              <a:t>6</a:t>
            </a:r>
            <a:r>
              <a:rPr lang="zh-CN" altLang="en-US" sz="1600" dirty="0">
                <a:latin typeface="+mn-lt"/>
                <a:ea typeface="+mn-ea"/>
              </a:rPr>
              <a:t>号位元素，修改</a:t>
            </a:r>
            <a:r>
              <a:rPr lang="en-US" sz="1600" dirty="0">
                <a:latin typeface="+mn-lt"/>
                <a:ea typeface="+mn-ea"/>
              </a:rPr>
              <a:t>7</a:t>
            </a:r>
            <a:r>
              <a:rPr lang="zh-CN" altLang="en-US" sz="1600" dirty="0">
                <a:latin typeface="+mn-lt"/>
                <a:ea typeface="+mn-ea"/>
              </a:rPr>
              <a:t>号位的元素；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600" dirty="0">
                <a:latin typeface="+mn-lt"/>
                <a:ea typeface="+mn-ea"/>
              </a:rPr>
              <a:t>	</a:t>
            </a:r>
            <a:r>
              <a:rPr lang="zh-CN" altLang="en-US" sz="1600" dirty="0">
                <a:latin typeface="+mn-lt"/>
                <a:ea typeface="+mn-ea"/>
              </a:rPr>
              <a:t>最后遍历集合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en-US" sz="1600" dirty="0">
                <a:latin typeface="+mn-lt"/>
                <a:ea typeface="+mn-ea"/>
              </a:rPr>
              <a:t>    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  <a:sym typeface="+mn-lt"/>
              </a:rPr>
              <a:t>LOREM IPSUM DOLOR</a:t>
            </a:r>
            <a:endParaRPr lang="zh-CN" altLang="en-US" sz="36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5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1600" dirty="0">
                <a:latin typeface="+mn-lt"/>
                <a:ea typeface="+mn-ea"/>
              </a:rPr>
              <a:t>二、使用</a:t>
            </a:r>
            <a:r>
              <a:rPr lang="en-US" sz="1600" dirty="0">
                <a:latin typeface="+mn-lt"/>
                <a:ea typeface="+mn-ea"/>
              </a:rPr>
              <a:t>List</a:t>
            </a:r>
            <a:r>
              <a:rPr lang="zh-CN" altLang="en-US" sz="1600" dirty="0">
                <a:latin typeface="+mn-lt"/>
                <a:ea typeface="+mn-ea"/>
              </a:rPr>
              <a:t>的实现类添加三本图书，并遍历，打印如下效果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en-US" sz="1600" dirty="0">
                <a:latin typeface="+mn-lt"/>
                <a:ea typeface="+mn-ea"/>
              </a:rPr>
              <a:t> 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600" dirty="0">
                <a:latin typeface="+mn-lt"/>
                <a:ea typeface="+mn-ea"/>
              </a:rPr>
              <a:t>名称：</a:t>
            </a:r>
            <a:r>
              <a:rPr lang="en-US" sz="1600" dirty="0">
                <a:latin typeface="+mn-lt"/>
                <a:ea typeface="+mn-ea"/>
              </a:rPr>
              <a:t>xx	</a:t>
            </a:r>
            <a:r>
              <a:rPr lang="zh-CN" altLang="en-US" sz="1600" dirty="0">
                <a:latin typeface="+mn-lt"/>
                <a:ea typeface="+mn-ea"/>
              </a:rPr>
              <a:t>价格：</a:t>
            </a:r>
            <a:r>
              <a:rPr lang="en-US" sz="1600" dirty="0">
                <a:latin typeface="+mn-lt"/>
                <a:ea typeface="+mn-ea"/>
              </a:rPr>
              <a:t>xx	</a:t>
            </a:r>
            <a:r>
              <a:rPr lang="zh-CN" altLang="en-US" sz="1600" dirty="0">
                <a:latin typeface="+mn-lt"/>
                <a:ea typeface="+mn-ea"/>
              </a:rPr>
              <a:t>作者：</a:t>
            </a:r>
            <a:r>
              <a:rPr lang="en-US" sz="1600" dirty="0">
                <a:latin typeface="+mn-lt"/>
                <a:ea typeface="+mn-ea"/>
              </a:rPr>
              <a:t>xx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600" dirty="0">
                <a:latin typeface="+mn-lt"/>
                <a:ea typeface="+mn-ea"/>
              </a:rPr>
              <a:t>名称：</a:t>
            </a:r>
            <a:r>
              <a:rPr lang="en-US" sz="1600" dirty="0">
                <a:latin typeface="+mn-lt"/>
                <a:ea typeface="+mn-ea"/>
              </a:rPr>
              <a:t>xx	</a:t>
            </a:r>
            <a:r>
              <a:rPr lang="zh-CN" altLang="en-US" sz="1600" dirty="0">
                <a:latin typeface="+mn-lt"/>
                <a:ea typeface="+mn-ea"/>
              </a:rPr>
              <a:t>价格：</a:t>
            </a:r>
            <a:r>
              <a:rPr lang="en-US" sz="1600" dirty="0">
                <a:latin typeface="+mn-lt"/>
                <a:ea typeface="+mn-ea"/>
              </a:rPr>
              <a:t>xx	</a:t>
            </a:r>
            <a:r>
              <a:rPr lang="zh-CN" altLang="en-US" sz="1600" dirty="0">
                <a:latin typeface="+mn-lt"/>
                <a:ea typeface="+mn-ea"/>
              </a:rPr>
              <a:t>作者：</a:t>
            </a:r>
            <a:r>
              <a:rPr lang="en-US" sz="1600" dirty="0">
                <a:latin typeface="+mn-lt"/>
                <a:ea typeface="+mn-ea"/>
              </a:rPr>
              <a:t>xx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1600" dirty="0">
                <a:latin typeface="+mn-lt"/>
                <a:ea typeface="+mn-ea"/>
              </a:rPr>
              <a:t>并要求按价格排序</a:t>
            </a:r>
            <a:endParaRPr lang="zh-CN" altLang="en-US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数组结构：</a:t>
            </a:r>
            <a:r>
              <a:rPr lang="en-US" altLang="zh-CN" dirty="0" err="1" smtClean="0"/>
              <a:t>ArrayList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285992"/>
          <a:ext cx="67866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Jully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monty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357686" y="3929066"/>
            <a:ext cx="800106" cy="1033169"/>
            <a:chOff x="4143372" y="3786189"/>
            <a:chExt cx="800106" cy="1033169"/>
          </a:xfrm>
        </p:grpSpPr>
        <p:sp>
          <p:nvSpPr>
            <p:cNvPr id="13" name="矩形 12"/>
            <p:cNvSpPr/>
            <p:nvPr/>
          </p:nvSpPr>
          <p:spPr>
            <a:xfrm>
              <a:off x="4143372" y="4357693"/>
              <a:ext cx="800106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u="sng" dirty="0" smtClean="0"/>
                <a:t>菲菲</a:t>
              </a:r>
              <a:endParaRPr lang="zh-CN" altLang="en-US" sz="2400" u="sng" dirty="0"/>
            </a:p>
          </p:txBody>
        </p:sp>
        <p:sp>
          <p:nvSpPr>
            <p:cNvPr id="15" name="下箭头 14"/>
            <p:cNvSpPr/>
            <p:nvPr/>
          </p:nvSpPr>
          <p:spPr>
            <a:xfrm rot="10800000">
              <a:off x="4429124" y="3786189"/>
              <a:ext cx="285752" cy="546497"/>
            </a:xfrm>
            <a:prstGeom prst="downArrow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u="sng" dirty="0" err="1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5786" y="3071810"/>
          <a:ext cx="7715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16" y="30718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monty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Jully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307181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6248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Mary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09306 0.004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09063 0.009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68 -0.006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7604 -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链表结构：</a:t>
            </a:r>
            <a:r>
              <a:rPr lang="en-US" altLang="zh-CN" dirty="0" err="1" smtClean="0"/>
              <a:t>LinkedList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1643050"/>
            <a:ext cx="857256" cy="85725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5" name="椭圆 4"/>
          <p:cNvSpPr/>
          <p:nvPr/>
        </p:nvSpPr>
        <p:spPr>
          <a:xfrm>
            <a:off x="3143240" y="1928802"/>
            <a:ext cx="1714512" cy="121444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6" name="椭圆 5"/>
          <p:cNvSpPr/>
          <p:nvPr/>
        </p:nvSpPr>
        <p:spPr>
          <a:xfrm>
            <a:off x="1857356" y="1500174"/>
            <a:ext cx="1928826" cy="1357322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8" name="矩形 7"/>
          <p:cNvSpPr/>
          <p:nvPr/>
        </p:nvSpPr>
        <p:spPr>
          <a:xfrm>
            <a:off x="1857356" y="1643050"/>
            <a:ext cx="785818" cy="785818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9" name="矩形 8"/>
          <p:cNvSpPr/>
          <p:nvPr/>
        </p:nvSpPr>
        <p:spPr>
          <a:xfrm>
            <a:off x="3857620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err="1" smtClean="0"/>
              <a:t>lucy</a:t>
            </a:r>
            <a:endParaRPr lang="zh-CN" altLang="en-US" sz="2400" u="sng" dirty="0" err="1"/>
          </a:p>
        </p:txBody>
      </p:sp>
      <p:sp>
        <p:nvSpPr>
          <p:cNvPr id="11" name="矩形 10"/>
          <p:cNvSpPr/>
          <p:nvPr/>
        </p:nvSpPr>
        <p:spPr>
          <a:xfrm>
            <a:off x="5500694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lily</a:t>
            </a:r>
            <a:endParaRPr lang="zh-CN" altLang="en-US" sz="2400" u="sng" dirty="0" err="1"/>
          </a:p>
        </p:txBody>
      </p:sp>
      <p:sp>
        <p:nvSpPr>
          <p:cNvPr id="12" name="矩形 11"/>
          <p:cNvSpPr/>
          <p:nvPr/>
        </p:nvSpPr>
        <p:spPr>
          <a:xfrm>
            <a:off x="7143768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tom</a:t>
            </a:r>
            <a:endParaRPr lang="zh-CN" altLang="en-US" sz="2400" u="sng" dirty="0" err="1"/>
          </a:p>
        </p:txBody>
      </p:sp>
      <p:sp>
        <p:nvSpPr>
          <p:cNvPr id="13" name="矩形 12"/>
          <p:cNvSpPr/>
          <p:nvPr/>
        </p:nvSpPr>
        <p:spPr>
          <a:xfrm>
            <a:off x="7072330" y="3214686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jack</a:t>
            </a:r>
            <a:endParaRPr lang="zh-CN" altLang="en-US" sz="2400" u="sng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2000232" y="928670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first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5206" y="4572008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last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143108" y="1714488"/>
            <a:ext cx="57150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072330" y="4214818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00232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john</a:t>
            </a:r>
            <a:endParaRPr lang="zh-CN" altLang="en-US" sz="2400" u="sng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25" name="墨迹 1024"/>
              <p14:cNvContentPartPr/>
              <p14:nvPr/>
            </p14:nvContentPartPr>
            <p14:xfrm>
              <a:off x="3295650" y="919163"/>
              <a:ext cx="1071563" cy="358775"/>
            </p14:xfrm>
          </p:contentPart>
        </mc:Choice>
        <mc:Fallback xmlns="">
          <p:pic>
            <p:nvPicPr>
              <p:cNvPr id="1025" name="墨迹 1024"/>
            </p:nvPicPr>
            <p:blipFill>
              <a:blip r:embed="rId2"/>
            </p:blipFill>
            <p:spPr>
              <a:xfrm>
                <a:off x="3295650" y="919163"/>
                <a:ext cx="1071563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26" name="墨迹 1025"/>
              <p14:cNvContentPartPr/>
              <p14:nvPr/>
            </p14:nvContentPartPr>
            <p14:xfrm>
              <a:off x="5054600" y="919163"/>
              <a:ext cx="1036638" cy="349250"/>
            </p14:xfrm>
          </p:contentPart>
        </mc:Choice>
        <mc:Fallback xmlns="">
          <p:pic>
            <p:nvPicPr>
              <p:cNvPr id="1026" name="墨迹 1025"/>
            </p:nvPicPr>
            <p:blipFill>
              <a:blip r:embed="rId4"/>
            </p:blipFill>
            <p:spPr>
              <a:xfrm>
                <a:off x="5054600" y="919163"/>
                <a:ext cx="1036638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27" name="墨迹 1026"/>
              <p14:cNvContentPartPr/>
              <p14:nvPr/>
            </p14:nvContentPartPr>
            <p14:xfrm>
              <a:off x="6919913" y="1062038"/>
              <a:ext cx="1090613" cy="376238"/>
            </p14:xfrm>
          </p:contentPart>
        </mc:Choice>
        <mc:Fallback xmlns="">
          <p:pic>
            <p:nvPicPr>
              <p:cNvPr id="1027" name="墨迹 1026"/>
            </p:nvPicPr>
            <p:blipFill>
              <a:blip r:embed="rId6"/>
            </p:blipFill>
            <p:spPr>
              <a:xfrm>
                <a:off x="6919913" y="1062038"/>
                <a:ext cx="1090613" cy="37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28" name="墨迹 1027"/>
              <p14:cNvContentPartPr/>
              <p14:nvPr/>
            </p14:nvContentPartPr>
            <p14:xfrm>
              <a:off x="2786063" y="1303338"/>
              <a:ext cx="4849813" cy="741363"/>
            </p14:xfrm>
          </p:contentPart>
        </mc:Choice>
        <mc:Fallback xmlns="">
          <p:pic>
            <p:nvPicPr>
              <p:cNvPr id="1028" name="墨迹 1027"/>
            </p:nvPicPr>
            <p:blipFill>
              <a:blip r:embed="rId8"/>
            </p:blipFill>
            <p:spPr>
              <a:xfrm>
                <a:off x="2786063" y="1303338"/>
                <a:ext cx="4849813" cy="7413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29" name="墨迹 1028"/>
              <p14:cNvContentPartPr/>
              <p14:nvPr/>
            </p14:nvContentPartPr>
            <p14:xfrm>
              <a:off x="7313613" y="2643188"/>
              <a:ext cx="258763" cy="465138"/>
            </p14:xfrm>
          </p:contentPart>
        </mc:Choice>
        <mc:Fallback xmlns="">
          <p:pic>
            <p:nvPicPr>
              <p:cNvPr id="1029" name="墨迹 1028"/>
            </p:nvPicPr>
            <p:blipFill>
              <a:blip r:embed="rId10"/>
            </p:blipFill>
            <p:spPr>
              <a:xfrm>
                <a:off x="7313613" y="2643188"/>
                <a:ext cx="258763" cy="4651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30" name="墨迹 1029"/>
              <p14:cNvContentPartPr/>
              <p14:nvPr/>
            </p14:nvContentPartPr>
            <p14:xfrm>
              <a:off x="7912100" y="3751263"/>
              <a:ext cx="1177925" cy="1697038"/>
            </p14:xfrm>
          </p:contentPart>
        </mc:Choice>
        <mc:Fallback xmlns="">
          <p:pic>
            <p:nvPicPr>
              <p:cNvPr id="1030" name="墨迹 1029"/>
            </p:nvPicPr>
            <p:blipFill>
              <a:blip r:embed="rId12"/>
            </p:blipFill>
            <p:spPr>
              <a:xfrm>
                <a:off x="7912100" y="3751263"/>
                <a:ext cx="1177925" cy="1697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31" name="墨迹 1030"/>
              <p14:cNvContentPartPr/>
              <p14:nvPr/>
            </p14:nvContentPartPr>
            <p14:xfrm>
              <a:off x="1339850" y="2901950"/>
              <a:ext cx="785813" cy="376238"/>
            </p14:xfrm>
          </p:contentPart>
        </mc:Choice>
        <mc:Fallback xmlns="">
          <p:pic>
            <p:nvPicPr>
              <p:cNvPr id="1031" name="墨迹 1030"/>
            </p:nvPicPr>
            <p:blipFill>
              <a:blip r:embed="rId14"/>
            </p:blipFill>
            <p:spPr>
              <a:xfrm>
                <a:off x="1339850" y="2901950"/>
                <a:ext cx="785813" cy="37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32" name="墨迹 1031"/>
              <p14:cNvContentPartPr/>
              <p14:nvPr/>
            </p14:nvContentPartPr>
            <p14:xfrm>
              <a:off x="3133725" y="2803525"/>
              <a:ext cx="822325" cy="438150"/>
            </p14:xfrm>
          </p:contentPart>
        </mc:Choice>
        <mc:Fallback xmlns="">
          <p:pic>
            <p:nvPicPr>
              <p:cNvPr id="1032" name="墨迹 1031"/>
            </p:nvPicPr>
            <p:blipFill>
              <a:blip r:embed="rId16"/>
            </p:blipFill>
            <p:spPr>
              <a:xfrm>
                <a:off x="3133725" y="2803525"/>
                <a:ext cx="8223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33" name="墨迹 1032"/>
              <p14:cNvContentPartPr/>
              <p14:nvPr/>
            </p14:nvContentPartPr>
            <p14:xfrm>
              <a:off x="4606925" y="2786063"/>
              <a:ext cx="876300" cy="536575"/>
            </p14:xfrm>
          </p:contentPart>
        </mc:Choice>
        <mc:Fallback xmlns="">
          <p:pic>
            <p:nvPicPr>
              <p:cNvPr id="1033" name="墨迹 1032"/>
            </p:nvPicPr>
            <p:blipFill>
              <a:blip r:embed="rId18"/>
            </p:blipFill>
            <p:spPr>
              <a:xfrm>
                <a:off x="4606925" y="2786063"/>
                <a:ext cx="876300" cy="536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34" name="墨迹 1033"/>
              <p14:cNvContentPartPr/>
              <p14:nvPr/>
            </p14:nvContentPartPr>
            <p14:xfrm>
              <a:off x="6411913" y="2751138"/>
              <a:ext cx="465138" cy="293688"/>
            </p14:xfrm>
          </p:contentPart>
        </mc:Choice>
        <mc:Fallback xmlns="">
          <p:pic>
            <p:nvPicPr>
              <p:cNvPr id="1034" name="墨迹 1033"/>
            </p:nvPicPr>
            <p:blipFill>
              <a:blip r:embed="rId20"/>
            </p:blipFill>
            <p:spPr>
              <a:xfrm>
                <a:off x="6411913" y="2751138"/>
                <a:ext cx="465138" cy="293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35" name="墨迹 1034"/>
              <p14:cNvContentPartPr/>
              <p14:nvPr/>
            </p14:nvContentPartPr>
            <p14:xfrm>
              <a:off x="7670800" y="2857500"/>
              <a:ext cx="938213" cy="366713"/>
            </p14:xfrm>
          </p:contentPart>
        </mc:Choice>
        <mc:Fallback xmlns="">
          <p:pic>
            <p:nvPicPr>
              <p:cNvPr id="1035" name="墨迹 1034"/>
            </p:nvPicPr>
            <p:blipFill>
              <a:blip r:embed="rId22"/>
            </p:blipFill>
            <p:spPr>
              <a:xfrm>
                <a:off x="7670800" y="2857500"/>
                <a:ext cx="938213" cy="3667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036" name="墨迹 1035"/>
              <p14:cNvContentPartPr/>
              <p14:nvPr/>
            </p14:nvContentPartPr>
            <p14:xfrm>
              <a:off x="6446838" y="2125663"/>
              <a:ext cx="750888" cy="1000125"/>
            </p14:xfrm>
          </p:contentPart>
        </mc:Choice>
        <mc:Fallback xmlns="">
          <p:pic>
            <p:nvPicPr>
              <p:cNvPr id="1036" name="墨迹 1035"/>
            </p:nvPicPr>
            <p:blipFill>
              <a:blip r:embed="rId24"/>
            </p:blipFill>
            <p:spPr>
              <a:xfrm>
                <a:off x="6446838" y="2125663"/>
                <a:ext cx="750888" cy="100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037" name="墨迹 1036"/>
              <p14:cNvContentPartPr/>
              <p14:nvPr/>
            </p14:nvContentPartPr>
            <p14:xfrm>
              <a:off x="4741863" y="2224088"/>
              <a:ext cx="679450" cy="312738"/>
            </p14:xfrm>
          </p:contentPart>
        </mc:Choice>
        <mc:Fallback xmlns="">
          <p:pic>
            <p:nvPicPr>
              <p:cNvPr id="1037" name="墨迹 1036"/>
            </p:nvPicPr>
            <p:blipFill>
              <a:blip r:embed="rId26"/>
            </p:blipFill>
            <p:spPr>
              <a:xfrm>
                <a:off x="4741863" y="2224088"/>
                <a:ext cx="679450" cy="3127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038" name="墨迹 1037"/>
              <p14:cNvContentPartPr/>
              <p14:nvPr/>
            </p14:nvContentPartPr>
            <p14:xfrm>
              <a:off x="3000375" y="2232025"/>
              <a:ext cx="785813" cy="241300"/>
            </p14:xfrm>
          </p:contentPart>
        </mc:Choice>
        <mc:Fallback xmlns="">
          <p:pic>
            <p:nvPicPr>
              <p:cNvPr id="1038" name="墨迹 1037"/>
            </p:nvPicPr>
            <p:blipFill>
              <a:blip r:embed="rId28"/>
            </p:blipFill>
            <p:spPr>
              <a:xfrm>
                <a:off x="3000375" y="2232025"/>
                <a:ext cx="785813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039" name="墨迹 1038"/>
              <p14:cNvContentPartPr/>
              <p14:nvPr/>
            </p14:nvContentPartPr>
            <p14:xfrm>
              <a:off x="366713" y="2152650"/>
              <a:ext cx="1527175" cy="615950"/>
            </p14:xfrm>
          </p:contentPart>
        </mc:Choice>
        <mc:Fallback xmlns="">
          <p:pic>
            <p:nvPicPr>
              <p:cNvPr id="1039" name="墨迹 1038"/>
            </p:nvPicPr>
            <p:blipFill>
              <a:blip r:embed="rId30"/>
            </p:blipFill>
            <p:spPr>
              <a:xfrm>
                <a:off x="366713" y="2152650"/>
                <a:ext cx="1527175" cy="615950"/>
              </a:xfrm>
              <a:prstGeom prst="rect"/>
            </p:spPr>
          </p:pic>
        </mc:Fallback>
      </mc:AlternateContent>
    </p:spTree>
    <p:custDataLst>
      <p:tags r:id="rId3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9-5 Collection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子接口之二：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Set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74927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8064896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9.1 Java</a:t>
            </a:r>
            <a:r>
              <a:rPr lang="zh-CN" altLang="en-US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集合框架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9.2 Collection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9.3 Iterator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迭代器接口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9.4 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子接口</a:t>
            </a:r>
            <a:r>
              <a:rPr lang="zh-CN" altLang="en-US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之一： 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8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ArrayList  LinkedList  Vector</a:t>
            </a:r>
            <a:endParaRPr lang="en-US" altLang="zh-CN" sz="280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9.5 Collection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接口之二：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HashSet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LinkedHashSet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TreeSet</a:t>
            </a:r>
            <a:endParaRPr lang="en-US" altLang="zh-CN" sz="2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9.6 Map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en-US" altLang="zh-CN" sz="280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LinkedHashMap TreeMap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endParaRPr lang="en-US" altLang="zh-CN" sz="28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9.7 Collections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Set </a:t>
            </a:r>
            <a:r>
              <a:rPr lang="zh-CN" altLang="en-US" sz="3600" dirty="0">
                <a:solidFill>
                  <a:schemeClr val="tx1"/>
                </a:solidFill>
              </a:rPr>
              <a:t>接口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Set</a:t>
            </a:r>
            <a:r>
              <a:rPr lang="zh-CN" altLang="en-US" sz="1600" dirty="0">
                <a:latin typeface="+mn-lt"/>
                <a:ea typeface="+mn-ea"/>
              </a:rPr>
              <a:t>接口是Collection的子接口，set接口没有提供额外的方法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Set </a:t>
            </a:r>
            <a:r>
              <a:rPr lang="zh-CN" altLang="en-US" sz="1600" dirty="0">
                <a:latin typeface="+mn-lt"/>
                <a:ea typeface="+mn-ea"/>
              </a:rPr>
              <a:t>集合不允许包含相同的元素，如果试把两个相同的元素加入同一个 </a:t>
            </a:r>
            <a:r>
              <a:rPr lang="en-US" altLang="zh-CN" sz="1600" dirty="0">
                <a:latin typeface="+mn-lt"/>
                <a:ea typeface="+mn-ea"/>
              </a:rPr>
              <a:t>Set </a:t>
            </a:r>
            <a:r>
              <a:rPr lang="zh-CN" altLang="en-US" sz="1600" dirty="0">
                <a:latin typeface="+mn-lt"/>
                <a:ea typeface="+mn-ea"/>
              </a:rPr>
              <a:t>集合中，则添加操作失败。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Set </a:t>
            </a:r>
            <a:r>
              <a:rPr lang="zh-CN" altLang="en-US" sz="1600" dirty="0">
                <a:latin typeface="+mn-lt"/>
                <a:ea typeface="+mn-ea"/>
              </a:rPr>
              <a:t>判断两个对象是否相同不是使用 </a:t>
            </a:r>
            <a:r>
              <a:rPr lang="en-US" altLang="zh-CN" sz="1600" dirty="0">
                <a:latin typeface="+mn-lt"/>
                <a:ea typeface="+mn-ea"/>
              </a:rPr>
              <a:t>== </a:t>
            </a:r>
            <a:r>
              <a:rPr lang="zh-CN" altLang="en-US" sz="1600" dirty="0">
                <a:latin typeface="+mn-lt"/>
                <a:ea typeface="+mn-ea"/>
              </a:rPr>
              <a:t>运算符，而是根据 </a:t>
            </a:r>
            <a:r>
              <a:rPr lang="en-US" altLang="zh-CN" sz="1600" dirty="0">
                <a:latin typeface="+mn-lt"/>
                <a:ea typeface="+mn-ea"/>
              </a:rPr>
              <a:t>equals </a:t>
            </a:r>
            <a:r>
              <a:rPr lang="zh-CN" altLang="en-US" sz="1600" dirty="0">
                <a:latin typeface="+mn-lt"/>
                <a:ea typeface="+mn-ea"/>
              </a:rPr>
              <a:t>方法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Set</a:t>
            </a:r>
            <a:r>
              <a:rPr lang="zh-CN" altLang="en-US" sz="3200" dirty="0"/>
              <a:t>实现类之一：</a:t>
            </a:r>
            <a:r>
              <a:rPr lang="en-US" altLang="zh-CN" sz="3200" dirty="0" err="1"/>
              <a:t>HashSet</a:t>
            </a:r>
            <a:endParaRPr lang="en-US" altLang="zh-CN" sz="3200" dirty="0" err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/>
              <a:t>Set </a:t>
            </a:r>
            <a:r>
              <a:rPr lang="zh-CN" altLang="en-US" sz="1600" dirty="0"/>
              <a:t>接口的典型实现，大多数时候使用 </a:t>
            </a:r>
            <a:r>
              <a:rPr lang="en-US" altLang="zh-CN" sz="1600" dirty="0"/>
              <a:t>Set </a:t>
            </a:r>
            <a:r>
              <a:rPr lang="zh-CN" altLang="en-US" sz="1600" dirty="0"/>
              <a:t>集合时都使用这个实现类。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按 </a:t>
            </a:r>
            <a:r>
              <a:rPr lang="en-US" altLang="zh-CN" sz="1600" dirty="0"/>
              <a:t>Hash </a:t>
            </a:r>
            <a:r>
              <a:rPr lang="zh-CN" altLang="en-US" sz="1600" dirty="0"/>
              <a:t>算法来存储集合中的元素，因此具有很好的存取和查找性能。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具有以下特点：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不能保证元素的排列顺序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不是线程安全的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集合元素可以是 </a:t>
            </a:r>
            <a:r>
              <a:rPr lang="en-US" altLang="zh-CN" sz="1600" dirty="0"/>
              <a:t>null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当向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集合中存入一个元素时，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会调用该对象的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 </a:t>
            </a:r>
            <a:r>
              <a:rPr lang="zh-CN" altLang="en-US" sz="1600" dirty="0"/>
              <a:t>方法来得到该对象的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 </a:t>
            </a:r>
            <a:r>
              <a:rPr lang="zh-CN" altLang="en-US" sz="1600" dirty="0"/>
              <a:t>值，然后根据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 </a:t>
            </a:r>
            <a:r>
              <a:rPr lang="zh-CN" altLang="en-US" sz="1600" dirty="0"/>
              <a:t>值决定该对象在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中的存储位置。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集合判断两个元素相等的标准：两个对象通过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 </a:t>
            </a:r>
            <a:r>
              <a:rPr lang="zh-CN" altLang="en-US" sz="1600" dirty="0"/>
              <a:t>方法比较相等，并且两个对象的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方法返回值也相等。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 err="1"/>
              <a:t>hashCode</a:t>
            </a:r>
            <a:r>
              <a:rPr lang="en-US" altLang="zh-CN" sz="3200" dirty="0"/>
              <a:t>() </a:t>
            </a:r>
            <a:r>
              <a:rPr lang="zh-CN" altLang="en-US" sz="3200" dirty="0"/>
              <a:t>方法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如果两个元素的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方法返回 </a:t>
            </a:r>
            <a:r>
              <a:rPr lang="en-US" altLang="zh-CN" sz="1600" dirty="0"/>
              <a:t>true</a:t>
            </a:r>
            <a:r>
              <a:rPr lang="zh-CN" altLang="en-US" sz="1600" dirty="0"/>
              <a:t>，但它们的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 </a:t>
            </a:r>
            <a:r>
              <a:rPr lang="zh-CN" altLang="en-US" sz="1600" dirty="0"/>
              <a:t>返回值不相等，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将会把它们存储在不同的位置，但依然可以添加成功。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对于存放在</a:t>
            </a:r>
            <a:r>
              <a:rPr lang="en-US" altLang="zh-CN" sz="1600" dirty="0"/>
              <a:t>Set</a:t>
            </a:r>
            <a:r>
              <a:rPr lang="zh-CN" altLang="en-US" sz="1600" dirty="0"/>
              <a:t>容器中的对象，对应的类一定要重写</a:t>
            </a:r>
            <a:r>
              <a:rPr lang="en-US" altLang="zh-CN" sz="1600" dirty="0"/>
              <a:t>equals()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</a:t>
            </a:r>
            <a:r>
              <a:rPr lang="zh-CN" altLang="en-US" sz="1600" dirty="0"/>
              <a:t>方法，以实现对象相等规则。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重写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 </a:t>
            </a:r>
            <a:r>
              <a:rPr lang="zh-CN" altLang="en-US" sz="1600" dirty="0"/>
              <a:t>方法的基本原则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在程序运行时，同一个对象多次调用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 </a:t>
            </a:r>
            <a:r>
              <a:rPr lang="zh-CN" altLang="en-US" sz="1600" dirty="0"/>
              <a:t>方法应该返回相同的值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当两个对象的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方法比较返回 </a:t>
            </a:r>
            <a:r>
              <a:rPr lang="en-US" altLang="zh-CN" sz="1600" dirty="0"/>
              <a:t>true </a:t>
            </a:r>
            <a:r>
              <a:rPr lang="zh-CN" altLang="en-US" sz="1600" dirty="0"/>
              <a:t>时，这两个对象的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() </a:t>
            </a:r>
            <a:r>
              <a:rPr lang="zh-CN" altLang="en-US" sz="1600" dirty="0"/>
              <a:t>方法的返回值也应相等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对象中用作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方法比较的 </a:t>
            </a:r>
            <a:r>
              <a:rPr lang="en-US" altLang="zh-CN" sz="1600" dirty="0"/>
              <a:t>Field</a:t>
            </a:r>
            <a:r>
              <a:rPr lang="zh-CN" altLang="en-US" sz="1600" dirty="0"/>
              <a:t>，都应该用来计算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 </a:t>
            </a:r>
            <a:r>
              <a:rPr lang="zh-CN" altLang="en-US" sz="1600" dirty="0"/>
              <a:t>值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37" y="692696"/>
            <a:ext cx="8572500" cy="1143000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equals()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重写</a:t>
            </a:r>
            <a:endParaRPr lang="zh-CN" altLang="en-US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003" y="1844824"/>
            <a:ext cx="8585304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zh-CN" altLang="en-US" sz="2400" smtClean="0">
                <a:ea typeface="宋体" panose="02010600030101010101" pitchFamily="2" charset="-122"/>
              </a:rPr>
              <a:t>以自定义的</a:t>
            </a:r>
            <a:r>
              <a:rPr lang="en-US" altLang="zh-CN" sz="2400" smtClean="0">
                <a:ea typeface="宋体" panose="02010600030101010101" pitchFamily="2" charset="-122"/>
              </a:rPr>
              <a:t>Customer</a:t>
            </a:r>
            <a:r>
              <a:rPr lang="zh-CN" altLang="en-US" sz="2400" smtClean="0">
                <a:ea typeface="宋体" panose="02010600030101010101" pitchFamily="2" charset="-122"/>
              </a:rPr>
              <a:t>类为</a:t>
            </a:r>
            <a:r>
              <a:rPr lang="zh-CN" altLang="en-US" sz="2400" dirty="0">
                <a:ea typeface="宋体" panose="02010600030101010101" pitchFamily="2" charset="-122"/>
              </a:rPr>
              <a:t>例，何时需要重写</a:t>
            </a:r>
            <a:r>
              <a:rPr lang="en-US" altLang="zh-CN" sz="2400" dirty="0">
                <a:ea typeface="宋体" panose="02010600030101010101" pitchFamily="2" charset="-122"/>
              </a:rPr>
              <a:t>equals()</a:t>
            </a:r>
            <a:r>
              <a:rPr lang="zh-CN" altLang="en-US" sz="2400" dirty="0">
                <a:ea typeface="宋体" panose="02010600030101010101" pitchFamily="2" charset="-122"/>
              </a:rPr>
              <a:t>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zh-CN" altLang="en-US" sz="2400" dirty="0">
                <a:ea typeface="宋体" panose="02010600030101010101" pitchFamily="2" charset="-122"/>
              </a:rPr>
              <a:t>一个类有自己特有的“逻辑相等”概念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当改写</a:t>
            </a:r>
            <a:r>
              <a:rPr lang="en-US" altLang="zh-CN" sz="2400" dirty="0">
                <a:ea typeface="宋体" panose="02010600030101010101" pitchFamily="2" charset="-122"/>
              </a:rPr>
              <a:t>equals()</a:t>
            </a:r>
            <a:r>
              <a:rPr lang="zh-CN" altLang="en-US" sz="2400" dirty="0">
                <a:ea typeface="宋体" panose="02010600030101010101" pitchFamily="2" charset="-122"/>
              </a:rPr>
              <a:t>的时候</a:t>
            </a:r>
            <a:r>
              <a:rPr lang="zh-CN" altLang="en-US" sz="2400">
                <a:ea typeface="宋体" panose="02010600030101010101" pitchFamily="2" charset="-122"/>
              </a:rPr>
              <a:t>，总是要改写</a:t>
            </a:r>
            <a:r>
              <a:rPr lang="en-US" altLang="zh-CN" sz="2400" dirty="0" err="1">
                <a:ea typeface="宋体" panose="02010600030101010101" pitchFamily="2" charset="-122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，根据一个类的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方法（改写后），两个截然不同</a:t>
            </a:r>
            <a:r>
              <a:rPr lang="zh-CN" altLang="en-US" sz="2400">
                <a:ea typeface="宋体" panose="02010600030101010101" pitchFamily="2" charset="-122"/>
              </a:rPr>
              <a:t>的实例有</a:t>
            </a:r>
            <a:r>
              <a:rPr lang="zh-CN" altLang="en-US" sz="2400" dirty="0">
                <a:ea typeface="宋体" panose="02010600030101010101" pitchFamily="2" charset="-122"/>
              </a:rPr>
              <a:t>可能在逻辑上是相等的，但是，</a:t>
            </a:r>
            <a:r>
              <a:rPr lang="zh-CN" altLang="en-US" sz="2400">
                <a:ea typeface="宋体" panose="02010600030101010101" pitchFamily="2" charset="-122"/>
              </a:rPr>
              <a:t>根据</a:t>
            </a:r>
            <a:r>
              <a:rPr lang="en-US" altLang="zh-CN" sz="2400" smtClean="0">
                <a:ea typeface="宋体" panose="02010600030101010101" pitchFamily="2" charset="-122"/>
              </a:rPr>
              <a:t>Object.hashCode()</a:t>
            </a:r>
            <a:r>
              <a:rPr lang="zh-CN" altLang="en-US" sz="2400" smtClean="0">
                <a:ea typeface="宋体" panose="02010600030101010101" pitchFamily="2" charset="-122"/>
              </a:rPr>
              <a:t>方法</a:t>
            </a:r>
            <a:r>
              <a:rPr lang="zh-CN" altLang="en-US" sz="2400" dirty="0">
                <a:ea typeface="宋体" panose="02010600030101010101" pitchFamily="2" charset="-122"/>
              </a:rPr>
              <a:t>，它们仅仅</a:t>
            </a:r>
            <a:r>
              <a:rPr lang="zh-CN" altLang="en-US" sz="2400">
                <a:ea typeface="宋体" panose="02010600030101010101" pitchFamily="2" charset="-122"/>
              </a:rPr>
              <a:t>是两个</a:t>
            </a:r>
            <a:r>
              <a:rPr lang="zh-CN" altLang="en-US" sz="2400" dirty="0">
                <a:ea typeface="宋体" panose="02010600030101010101" pitchFamily="2" charset="-122"/>
              </a:rPr>
              <a:t>对象。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因此，违反了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“相等的对象必须具有相等的散列码”。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结论：复写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方法的时候一般都需要同时复写</a:t>
            </a:r>
            <a:r>
              <a:rPr lang="en-US" altLang="zh-CN" sz="2400" err="1">
                <a:ea typeface="宋体" panose="02010600030101010101" pitchFamily="2" charset="-122"/>
              </a:rPr>
              <a:t>hashCode</a:t>
            </a:r>
            <a:r>
              <a:rPr lang="zh-CN" altLang="en-US" sz="2400" smtClean="0">
                <a:ea typeface="宋体" panose="02010600030101010101" pitchFamily="2" charset="-122"/>
              </a:rPr>
              <a:t>方法。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61" y="71546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Eclipse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工具</a:t>
            </a:r>
            <a:r>
              <a:rPr lang="zh-CN" altLang="en-US" sz="3600" b="1">
                <a:latin typeface="+mn-lt"/>
                <a:ea typeface="宋体" panose="02010600030101010101" pitchFamily="2" charset="-122"/>
                <a:cs typeface="Arial Unicode MS" pitchFamily="34" charset="-122"/>
              </a:rPr>
              <a:t>里</a:t>
            </a:r>
            <a:r>
              <a:rPr lang="en-US" altLang="zh-CN" sz="3600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equals()</a:t>
            </a:r>
            <a:r>
              <a:rPr lang="zh-CN" altLang="en-US" sz="3600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的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重写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5846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smtClean="0">
                <a:ea typeface="宋体" panose="02010600030101010101" pitchFamily="2" charset="-122"/>
              </a:rPr>
              <a:t>以</a:t>
            </a:r>
            <a:r>
              <a:rPr lang="en-US" altLang="zh-CN" sz="2000" dirty="0"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ea typeface="宋体" panose="02010600030101010101" pitchFamily="2" charset="-122"/>
              </a:rPr>
              <a:t>为例，直接鼠标右键即可复写</a:t>
            </a:r>
            <a:r>
              <a:rPr lang="en-US" altLang="zh-CN" sz="2000" dirty="0">
                <a:ea typeface="宋体" panose="02010600030101010101" pitchFamily="2" charset="-122"/>
              </a:rPr>
              <a:t>equals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 smtClean="0">
                <a:ea typeface="宋体" panose="02010600030101010101" pitchFamily="2" charset="-122"/>
              </a:rPr>
              <a:t>hashCode</a:t>
            </a:r>
            <a:r>
              <a:rPr lang="zh-CN" altLang="en-US" sz="2000" smtClean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000" dirty="0">
                <a:ea typeface="宋体" panose="02010600030101010101" pitchFamily="2" charset="-122"/>
              </a:rPr>
              <a:t>问题：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为什么用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复写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hashCode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方法，有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这个数字？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485" y="2852936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选择系数的时候要选择尽量大的系数。因为如果计算出来的</a:t>
            </a:r>
            <a:r>
              <a:rPr lang="en-US" altLang="zh-CN" sz="2000">
                <a:ea typeface="宋体" panose="02010600030101010101" pitchFamily="2" charset="-122"/>
              </a:rPr>
              <a:t>hash</a:t>
            </a:r>
            <a:r>
              <a:rPr lang="zh-CN" altLang="en-US" sz="2000">
                <a:ea typeface="宋体" panose="02010600030101010101" pitchFamily="2" charset="-122"/>
              </a:rPr>
              <a:t>地址越大，所谓的“冲突”就越少，查找起来效率也会提高。（减少冲突）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并且</a:t>
            </a: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只占用</a:t>
            </a:r>
            <a:r>
              <a:rPr lang="en-US" altLang="zh-CN" sz="2000">
                <a:ea typeface="宋体" panose="02010600030101010101" pitchFamily="2" charset="-122"/>
              </a:rPr>
              <a:t>5bits,</a:t>
            </a:r>
            <a:r>
              <a:rPr lang="zh-CN" altLang="en-US" sz="2000">
                <a:ea typeface="宋体" panose="02010600030101010101" pitchFamily="2" charset="-122"/>
              </a:rPr>
              <a:t>相乘造成数据溢出的概率较小。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可以 由</a:t>
            </a:r>
            <a:r>
              <a:rPr lang="en-US" altLang="zh-CN" sz="2000">
                <a:ea typeface="宋体" panose="02010600030101010101" pitchFamily="2" charset="-122"/>
              </a:rPr>
              <a:t>i*31== (i&lt;&lt;5)-1</a:t>
            </a:r>
            <a:r>
              <a:rPr lang="zh-CN" altLang="en-US" sz="2000">
                <a:ea typeface="宋体" panose="02010600030101010101" pitchFamily="2" charset="-122"/>
              </a:rPr>
              <a:t>来表示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现在很多虚拟机里面都有做相关优化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（提高算法效率）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是一个素数，素数作用就是如果我用一个数字来乘以这个素数，那么最终的出来的结果只能被素数本身和被乘数还有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来整除！。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减少冲突</a:t>
            </a:r>
            <a:r>
              <a:rPr lang="en-US" altLang="zh-CN" sz="2000" smtClean="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Set</a:t>
            </a:r>
            <a:r>
              <a:rPr lang="zh-CN" altLang="en-US" sz="3200" dirty="0"/>
              <a:t>实现类之二：</a:t>
            </a:r>
            <a:r>
              <a:rPr lang="en-US" altLang="zh-CN" sz="3200" dirty="0" err="1"/>
              <a:t>LinkedHashSet</a:t>
            </a:r>
            <a:endParaRPr lang="en-US" altLang="zh-CN" sz="3200" dirty="0" err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LinkedHashSet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 </a:t>
            </a:r>
            <a:r>
              <a:rPr lang="zh-CN" altLang="en-US" sz="1600" dirty="0"/>
              <a:t>的子类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LinkedHashSet</a:t>
            </a:r>
            <a:r>
              <a:rPr lang="en-US" altLang="zh-CN" sz="1600" dirty="0"/>
              <a:t> </a:t>
            </a:r>
            <a:r>
              <a:rPr lang="zh-CN" altLang="en-US" sz="1600" dirty="0"/>
              <a:t>根据元素的 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 </a:t>
            </a:r>
            <a:r>
              <a:rPr lang="zh-CN" altLang="en-US" sz="1600" dirty="0"/>
              <a:t>值来决定元素的存储位置，但它同时使用链表维护元素的次序，这使得元素看起来是以插入顺序保存的。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LinkedHashSet</a:t>
            </a:r>
            <a:r>
              <a:rPr lang="zh-CN" altLang="en-US" sz="1600" dirty="0"/>
              <a:t>插入性能略低于 </a:t>
            </a:r>
            <a:r>
              <a:rPr lang="en-US" altLang="zh-CN" sz="1600" dirty="0" err="1"/>
              <a:t>HashSet</a:t>
            </a:r>
            <a:r>
              <a:rPr lang="zh-CN" altLang="en-US" sz="1600" dirty="0"/>
              <a:t>，但在迭代访问 </a:t>
            </a:r>
            <a:r>
              <a:rPr lang="en-US" altLang="zh-CN" sz="1600" dirty="0"/>
              <a:t>Set </a:t>
            </a:r>
            <a:r>
              <a:rPr lang="zh-CN" altLang="en-US" sz="1600" dirty="0"/>
              <a:t>里的全部元素时有很好的性能。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LinkedHashSet</a:t>
            </a:r>
            <a:r>
              <a:rPr lang="en-US" altLang="zh-CN" sz="1600" dirty="0"/>
              <a:t> </a:t>
            </a:r>
            <a:r>
              <a:rPr lang="zh-CN" altLang="en-US" sz="1600" dirty="0"/>
              <a:t>不允许集合元素重复。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7984" y="8367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/>
              <a:t>Set </a:t>
            </a:r>
            <a:r>
              <a:rPr lang="en-US" altLang="zh-CN" u="sng" dirty="0" err="1"/>
              <a:t>set</a:t>
            </a:r>
            <a:r>
              <a:rPr lang="en-US" altLang="zh-CN" u="sng" dirty="0"/>
              <a:t> = 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LinkedHashSet</a:t>
            </a:r>
            <a:r>
              <a:rPr lang="en-US" altLang="zh-CN" b="1" u="sng" dirty="0"/>
              <a:t>();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String("AA"));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  <a:endParaRPr lang="en-US" altLang="zh-CN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  <a:endParaRPr lang="en-US" altLang="zh-CN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Customer("</a:t>
            </a:r>
            <a:r>
              <a:rPr lang="zh-CN" altLang="en-US" b="1" u="sng" dirty="0"/>
              <a:t>刘德华</a:t>
            </a:r>
            <a:r>
              <a:rPr lang="en-US" altLang="zh-CN" b="1" u="sng" dirty="0"/>
              <a:t>",1001));</a:t>
            </a:r>
            <a:endParaRPr lang="en-US" altLang="zh-CN" b="1" u="sng" dirty="0"/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(123</a:t>
            </a:r>
            <a:r>
              <a:rPr lang="en-US" altLang="zh-CN" u="sng" dirty="0" smtClean="0"/>
              <a:t>);</a:t>
            </a:r>
            <a:endParaRPr lang="en-US" altLang="zh-CN" u="sn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1340768"/>
          <a:ext cx="1391816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6"/>
              </a:tblGrid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9" y="4005064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23728" y="213285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59732" y="5229200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59732" y="142032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0152" y="58052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LinkedHashSet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339752" y="2348880"/>
            <a:ext cx="129614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95736" y="2492896"/>
            <a:ext cx="136815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11760" y="2348880"/>
            <a:ext cx="1224136" cy="28803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627784" y="2492896"/>
            <a:ext cx="1224136" cy="27363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 err="1"/>
              <a:t>HashSet</a:t>
            </a:r>
            <a:r>
              <a:rPr lang="zh-CN" altLang="en-US" sz="3200" dirty="0"/>
              <a:t>的练习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定义一个</a:t>
            </a:r>
            <a:r>
              <a:rPr lang="en-US" sz="1600" dirty="0"/>
              <a:t>Employee</a:t>
            </a:r>
            <a:r>
              <a:rPr lang="zh-CN" altLang="en-US" sz="1600" dirty="0"/>
              <a:t>类，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该类包含：</a:t>
            </a:r>
            <a:r>
              <a:rPr lang="en-US" sz="1600" dirty="0"/>
              <a:t>private</a:t>
            </a:r>
            <a:r>
              <a:rPr lang="zh-CN" altLang="en-US" sz="1600" dirty="0"/>
              <a:t>成员变量</a:t>
            </a:r>
            <a:r>
              <a:rPr lang="en-US" sz="1600" dirty="0" err="1"/>
              <a:t>name,age,birthday</a:t>
            </a:r>
            <a:r>
              <a:rPr lang="zh-CN" altLang="en-US" sz="1600" dirty="0"/>
              <a:t>，其中 </a:t>
            </a:r>
            <a:r>
              <a:rPr lang="en-US" sz="1600" dirty="0"/>
              <a:t>birthday </a:t>
            </a:r>
            <a:r>
              <a:rPr lang="zh-CN" altLang="en-US" sz="1600" dirty="0"/>
              <a:t>为 </a:t>
            </a:r>
            <a:r>
              <a:rPr lang="en-US" sz="1600" dirty="0" err="1"/>
              <a:t>MyDate</a:t>
            </a:r>
            <a:r>
              <a:rPr lang="zh-CN" altLang="en-US" sz="1600" dirty="0"/>
              <a:t>类的对象；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并为每一个属性定义 </a:t>
            </a:r>
            <a:r>
              <a:rPr lang="en-US" sz="1600" dirty="0"/>
              <a:t>getter, setter </a:t>
            </a:r>
            <a:r>
              <a:rPr lang="zh-CN" altLang="en-US" sz="1600" dirty="0"/>
              <a:t>方法；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并重写 </a:t>
            </a:r>
            <a:r>
              <a:rPr lang="en-US" sz="1600" dirty="0" err="1"/>
              <a:t>toString</a:t>
            </a:r>
            <a:r>
              <a:rPr lang="en-US" sz="1600" dirty="0"/>
              <a:t> </a:t>
            </a:r>
            <a:r>
              <a:rPr lang="zh-CN" altLang="en-US" sz="1600" dirty="0"/>
              <a:t>方法输出 </a:t>
            </a:r>
            <a:r>
              <a:rPr lang="en-US" sz="1600" dirty="0"/>
              <a:t>name, age, birthday</a:t>
            </a:r>
            <a:endParaRPr 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认为</a:t>
            </a:r>
            <a:r>
              <a:rPr lang="en-US" sz="1600" dirty="0"/>
              <a:t> name</a:t>
            </a:r>
            <a:r>
              <a:rPr lang="zh-CN" altLang="en-US" sz="1600" dirty="0"/>
              <a:t>和</a:t>
            </a:r>
            <a:r>
              <a:rPr lang="en-US" sz="1600" dirty="0"/>
              <a:t>birthday</a:t>
            </a:r>
            <a:r>
              <a:rPr lang="zh-CN" altLang="en-US" sz="1600" dirty="0"/>
              <a:t>一样的为同一个员工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Set</a:t>
            </a:r>
            <a:r>
              <a:rPr lang="zh-CN" altLang="en-US" sz="3200" dirty="0"/>
              <a:t>实现类之三：</a:t>
            </a:r>
            <a:r>
              <a:rPr lang="en-US" altLang="zh-CN" sz="3200" dirty="0" err="1"/>
              <a:t>TreeSet</a:t>
            </a:r>
            <a:endParaRPr lang="en-US" altLang="zh-CN" sz="3200" dirty="0" err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 err="1"/>
              <a:t>SortedSet</a:t>
            </a:r>
            <a:r>
              <a:rPr lang="en-US" altLang="zh-CN" sz="1600" dirty="0"/>
              <a:t> </a:t>
            </a:r>
            <a:r>
              <a:rPr lang="zh-CN" altLang="en-US" sz="1600" dirty="0"/>
              <a:t>接口的实现类，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可以确保集合元素处于排序状态。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Comparator </a:t>
            </a:r>
            <a:r>
              <a:rPr lang="en-US" altLang="zh-CN" sz="1600" dirty="0" err="1"/>
              <a:t>comparator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first()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last()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lower(Object e)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Object higher(Object e)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SortedSet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subSet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fromElement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toElement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SortedSet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headSet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toElement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SortedSet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tailSet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fromElement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两种排序方法：自然排序和定制排序。默认情况下，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采用自然排序。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dirty="0"/>
              <a:t>排  序</a:t>
            </a:r>
            <a:r>
              <a:rPr lang="en-US" altLang="zh-CN" sz="3200" dirty="0"/>
              <a:t>——</a:t>
            </a:r>
            <a:r>
              <a:rPr lang="zh-CN" altLang="en-US" sz="3200" dirty="0"/>
              <a:t>自然排序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自然排序：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会调用集合元素的 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</a:t>
            </a:r>
            <a:r>
              <a:rPr lang="zh-CN" altLang="en-US" sz="1600" dirty="0"/>
              <a:t>方法来比较元素之间的大小关系，然后将集合元素按升序排列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如果试图把一个对象添加到 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时，则该对象的类必须实现 </a:t>
            </a:r>
            <a:r>
              <a:rPr lang="en-US" altLang="zh-CN" sz="1600" dirty="0"/>
              <a:t>Comparable </a:t>
            </a:r>
            <a:r>
              <a:rPr lang="zh-CN" altLang="en-US" sz="1600" dirty="0"/>
              <a:t>接口。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实现 </a:t>
            </a:r>
            <a:r>
              <a:rPr lang="en-US" altLang="zh-CN" sz="1600" dirty="0"/>
              <a:t>Comparable </a:t>
            </a:r>
            <a:r>
              <a:rPr lang="zh-CN" altLang="en-US" sz="1600" dirty="0"/>
              <a:t>的类必须实现 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</a:t>
            </a:r>
            <a:r>
              <a:rPr lang="zh-CN" altLang="en-US" sz="1600" dirty="0"/>
              <a:t>方法，两个对象即通过 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</a:t>
            </a:r>
            <a:r>
              <a:rPr lang="zh-CN" altLang="en-US" sz="1600" dirty="0"/>
              <a:t>方法的返回值来比较大小。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Comparable </a:t>
            </a:r>
            <a:r>
              <a:rPr lang="zh-CN" altLang="en-US" sz="1600" dirty="0"/>
              <a:t>的典型实现：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BigDecimal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BigInteger</a:t>
            </a:r>
            <a:r>
              <a:rPr lang="en-US" altLang="zh-CN" sz="1600" dirty="0"/>
              <a:t> </a:t>
            </a:r>
            <a:r>
              <a:rPr lang="zh-CN" altLang="en-US" sz="1600" dirty="0"/>
              <a:t>以及所有的数值型对应的包装类：按它们对应的数值大小进行比较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Character</a:t>
            </a:r>
            <a:r>
              <a:rPr lang="zh-CN" altLang="en-US" sz="1600" dirty="0"/>
              <a:t>：按字符的 </a:t>
            </a:r>
            <a:r>
              <a:rPr lang="en-US" altLang="zh-CN" sz="1600" dirty="0" err="1"/>
              <a:t>unicode</a:t>
            </a:r>
            <a:r>
              <a:rPr lang="zh-CN" altLang="en-US" sz="1600" dirty="0"/>
              <a:t>值来进行比较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Boolean</a:t>
            </a:r>
            <a:r>
              <a:rPr lang="zh-CN" altLang="en-US" sz="1600" dirty="0"/>
              <a:t>：</a:t>
            </a:r>
            <a:r>
              <a:rPr lang="en-US" altLang="zh-CN" sz="1600" dirty="0"/>
              <a:t>true </a:t>
            </a:r>
            <a:r>
              <a:rPr lang="zh-CN" altLang="en-US" sz="1600" dirty="0"/>
              <a:t>对应的包装类实例大于 </a:t>
            </a:r>
            <a:r>
              <a:rPr lang="en-US" altLang="zh-CN" sz="1600" dirty="0"/>
              <a:t>false </a:t>
            </a:r>
            <a:r>
              <a:rPr lang="zh-CN" altLang="en-US" sz="1600" dirty="0"/>
              <a:t>对应的包装类实例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String</a:t>
            </a:r>
            <a:r>
              <a:rPr lang="zh-CN" altLang="en-US" sz="1600" dirty="0"/>
              <a:t>：按字符串中字符的 </a:t>
            </a:r>
            <a:r>
              <a:rPr lang="en-US" altLang="zh-CN" sz="1600" dirty="0" err="1"/>
              <a:t>unicode</a:t>
            </a:r>
            <a:r>
              <a:rPr lang="en-US" altLang="zh-CN" sz="1600" dirty="0"/>
              <a:t> </a:t>
            </a:r>
            <a:r>
              <a:rPr lang="zh-CN" altLang="en-US" sz="1600" dirty="0"/>
              <a:t>值进行比较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/>
              <a:t>Date</a:t>
            </a:r>
            <a:r>
              <a:rPr lang="zh-CN" altLang="en-US" sz="1600"/>
              <a:t>、</a:t>
            </a:r>
            <a:r>
              <a:rPr lang="en-US" altLang="zh-CN" sz="1600"/>
              <a:t>Calendar</a:t>
            </a:r>
            <a:r>
              <a:rPr lang="zh-CN" altLang="en-US" sz="1600"/>
              <a:t>：</a:t>
            </a:r>
            <a:r>
              <a:rPr lang="zh-CN" altLang="en-US" sz="1600" dirty="0"/>
              <a:t>后边的时间、日期比前面的时间、日期大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9-1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集合框架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dirty="0"/>
              <a:t>排  序</a:t>
            </a:r>
            <a:r>
              <a:rPr lang="en-US" altLang="zh-CN" sz="3200" dirty="0"/>
              <a:t>——</a:t>
            </a:r>
            <a:r>
              <a:rPr lang="zh-CN" altLang="en-US" sz="3200" dirty="0"/>
              <a:t>自然排序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向 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中添加元素时，只有第一个元素无须比较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方法，后面添加的所有元素都会调用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()</a:t>
            </a:r>
            <a:r>
              <a:rPr lang="zh-CN" altLang="en-US" sz="1600" dirty="0"/>
              <a:t>方法进行比较。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因为只有相同类的两个实例才会比较大小，所以向 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中添加的应该是同一个类的对象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对于 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集合而言，它判断两个对象是否相等的唯一标准是：两个对象通过 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</a:t>
            </a:r>
            <a:r>
              <a:rPr lang="zh-CN" altLang="en-US" sz="1600" dirty="0"/>
              <a:t>方法比较返回值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当需要把一个对象放入 </a:t>
            </a:r>
            <a:r>
              <a:rPr lang="en-US" altLang="zh-CN" sz="1600" dirty="0" err="1"/>
              <a:t>TreeSet</a:t>
            </a:r>
            <a:r>
              <a:rPr lang="en-US" altLang="zh-CN" sz="1600" dirty="0"/>
              <a:t> </a:t>
            </a:r>
            <a:r>
              <a:rPr lang="zh-CN" altLang="en-US" sz="1600" dirty="0"/>
              <a:t>中，重写该对象对应的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方法时，应保证该方法与 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</a:t>
            </a:r>
            <a:r>
              <a:rPr lang="zh-CN" altLang="en-US" sz="1600" dirty="0"/>
              <a:t>方法有一致的结果：如果两个对象通过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方法比较返回 </a:t>
            </a:r>
            <a:r>
              <a:rPr lang="en-US" altLang="zh-CN" sz="1600" dirty="0"/>
              <a:t>true</a:t>
            </a:r>
            <a:r>
              <a:rPr lang="zh-CN" altLang="en-US" sz="1600" dirty="0"/>
              <a:t>，则通过 </a:t>
            </a:r>
            <a:r>
              <a:rPr lang="en-US" altLang="zh-CN" sz="1600" dirty="0" err="1"/>
              <a:t>compareTo</a:t>
            </a:r>
            <a:r>
              <a:rPr lang="en-US" altLang="zh-CN" sz="1600" dirty="0"/>
              <a:t>(Object 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</a:t>
            </a:r>
            <a:r>
              <a:rPr lang="zh-CN" altLang="en-US" sz="1600" dirty="0"/>
              <a:t>方法比较应返回 </a:t>
            </a:r>
            <a:r>
              <a:rPr lang="en-US" altLang="zh-CN" sz="1600" dirty="0"/>
              <a:t>0</a:t>
            </a:r>
            <a:endParaRPr lang="en-US" altLang="zh-CN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dirty="0"/>
              <a:t>排  序</a:t>
            </a:r>
            <a:r>
              <a:rPr lang="en-US" altLang="zh-CN" sz="3200" dirty="0"/>
              <a:t>——</a:t>
            </a:r>
            <a:r>
              <a:rPr lang="zh-CN" altLang="en-US" sz="3200" dirty="0"/>
              <a:t>定制排序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TreeSet</a:t>
            </a:r>
            <a:r>
              <a:rPr lang="zh-CN" altLang="en-US" sz="1600" dirty="0"/>
              <a:t>的自然排序是根据集合元素的大小，进行元素升序排列。如果需要定制排序，比如降序排列，可通过</a:t>
            </a:r>
            <a:r>
              <a:rPr lang="en-US" altLang="zh-CN" sz="1600" dirty="0"/>
              <a:t>Comparator</a:t>
            </a:r>
            <a:r>
              <a:rPr lang="zh-CN" altLang="en-US" sz="1600" dirty="0"/>
              <a:t>接口的帮助。需要重写</a:t>
            </a:r>
            <a:r>
              <a:rPr lang="en-US" altLang="zh-CN" sz="1600" dirty="0"/>
              <a:t>compare(T o1,T o2)</a:t>
            </a:r>
            <a:r>
              <a:rPr lang="zh-CN" altLang="en-US" sz="1600" dirty="0"/>
              <a:t>方法。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利用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compare(T o1,T o2)</a:t>
            </a:r>
            <a:r>
              <a:rPr lang="zh-CN" altLang="en-US" sz="1600" dirty="0"/>
              <a:t>方法，比较</a:t>
            </a:r>
            <a:r>
              <a:rPr lang="en-US" altLang="zh-CN" sz="1600" dirty="0"/>
              <a:t>o1</a:t>
            </a:r>
            <a:r>
              <a:rPr lang="zh-CN" altLang="en-US" sz="1600" dirty="0"/>
              <a:t>和</a:t>
            </a:r>
            <a:r>
              <a:rPr lang="en-US" altLang="zh-CN" sz="1600" dirty="0"/>
              <a:t>o2</a:t>
            </a:r>
            <a:r>
              <a:rPr lang="zh-CN" altLang="en-US" sz="1600" dirty="0"/>
              <a:t>的大小：如果方法返回正整数，则表示</a:t>
            </a:r>
            <a:r>
              <a:rPr lang="en-US" altLang="zh-CN" sz="1600" dirty="0"/>
              <a:t>o1</a:t>
            </a:r>
            <a:r>
              <a:rPr lang="zh-CN" altLang="en-US" sz="1600" dirty="0"/>
              <a:t>大于</a:t>
            </a:r>
            <a:r>
              <a:rPr lang="en-US" altLang="zh-CN" sz="1600" dirty="0"/>
              <a:t>o2</a:t>
            </a:r>
            <a:r>
              <a:rPr lang="zh-CN" altLang="en-US" sz="1600" dirty="0"/>
              <a:t>；如果返回</a:t>
            </a:r>
            <a:r>
              <a:rPr lang="en-US" altLang="zh-CN" sz="1600" dirty="0"/>
              <a:t>0</a:t>
            </a:r>
            <a:r>
              <a:rPr lang="zh-CN" altLang="en-US" sz="1600" dirty="0"/>
              <a:t>，表示相等；返回负整数，表示</a:t>
            </a:r>
            <a:r>
              <a:rPr lang="en-US" altLang="zh-CN" sz="1600" dirty="0"/>
              <a:t>o1</a:t>
            </a:r>
            <a:r>
              <a:rPr lang="zh-CN" altLang="en-US" sz="1600" dirty="0"/>
              <a:t>小于</a:t>
            </a:r>
            <a:r>
              <a:rPr lang="en-US" altLang="zh-CN" sz="1600" dirty="0"/>
              <a:t>o2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要实现定制排序，需要将实现</a:t>
            </a:r>
            <a:r>
              <a:rPr lang="en-US" altLang="zh-CN" sz="1600" dirty="0"/>
              <a:t>Comparator</a:t>
            </a:r>
            <a:r>
              <a:rPr lang="zh-CN" altLang="en-US" sz="1600" dirty="0"/>
              <a:t>接口的实例作为形参传递给</a:t>
            </a:r>
            <a:r>
              <a:rPr lang="en-US" altLang="zh-CN" sz="1600" dirty="0" err="1"/>
              <a:t>TreeSet</a:t>
            </a:r>
            <a:r>
              <a:rPr lang="zh-CN" altLang="en-US" sz="1600" dirty="0"/>
              <a:t>的构造器。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此时，仍然只能向</a:t>
            </a:r>
            <a:r>
              <a:rPr lang="en-US" altLang="zh-CN" sz="1600" dirty="0" err="1"/>
              <a:t>TreeSet</a:t>
            </a:r>
            <a:r>
              <a:rPr lang="zh-CN" altLang="en-US" sz="1600" dirty="0"/>
              <a:t>中添加类型相同的对象。否则发生</a:t>
            </a:r>
            <a:r>
              <a:rPr lang="en-US" altLang="zh-CN" sz="1600" dirty="0" err="1"/>
              <a:t>ClassCastException</a:t>
            </a:r>
            <a:r>
              <a:rPr lang="zh-CN" altLang="en-US" sz="1600" dirty="0"/>
              <a:t>异常。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使用定制排序判断两个元素相等的标准是：通过</a:t>
            </a:r>
            <a:r>
              <a:rPr lang="en-US" altLang="zh-CN" sz="1600" dirty="0"/>
              <a:t>Comparator</a:t>
            </a:r>
            <a:r>
              <a:rPr lang="zh-CN" altLang="en-US" sz="1600" dirty="0"/>
              <a:t>比较两个元素返回了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>
                <a:sym typeface="+mn-lt"/>
              </a:rPr>
              <a:t>LOREM IPSUM DOLOR</a:t>
            </a:r>
            <a:endParaRPr lang="en-US" altLang="zh-CN" sz="3200" dirty="0"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/>
              <a:t>1. </a:t>
            </a:r>
            <a:r>
              <a:rPr lang="zh-CN" altLang="en-US" sz="1600" dirty="0"/>
              <a:t>定义一个</a:t>
            </a:r>
            <a:r>
              <a:rPr lang="en-US" sz="1600" dirty="0"/>
              <a:t>Employee</a:t>
            </a:r>
            <a:r>
              <a:rPr lang="zh-CN" altLang="en-US" sz="1600" dirty="0"/>
              <a:t>类，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该类包含：</a:t>
            </a:r>
            <a:r>
              <a:rPr lang="en-US" sz="1600" dirty="0"/>
              <a:t>private</a:t>
            </a:r>
            <a:r>
              <a:rPr lang="zh-CN" altLang="en-US" sz="1600" dirty="0"/>
              <a:t>成员变量</a:t>
            </a:r>
            <a:r>
              <a:rPr lang="en-US" sz="1600" dirty="0" err="1"/>
              <a:t>name,age,birthday</a:t>
            </a:r>
            <a:r>
              <a:rPr lang="zh-CN" altLang="en-US" sz="1600" dirty="0"/>
              <a:t>，其中 </a:t>
            </a:r>
            <a:r>
              <a:rPr lang="en-US" sz="1600" dirty="0"/>
              <a:t>birthday </a:t>
            </a:r>
            <a:r>
              <a:rPr lang="zh-CN" altLang="en-US" sz="1600" dirty="0"/>
              <a:t>为 </a:t>
            </a:r>
            <a:r>
              <a:rPr lang="en-US" sz="1600" dirty="0" err="1"/>
              <a:t>MyDate</a:t>
            </a:r>
            <a:r>
              <a:rPr lang="en-US" sz="1600" dirty="0"/>
              <a:t> </a:t>
            </a:r>
            <a:r>
              <a:rPr lang="zh-CN" altLang="en-US" sz="1600" dirty="0"/>
              <a:t>类的对象；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并为每一个属性定义 </a:t>
            </a:r>
            <a:r>
              <a:rPr lang="en-US" sz="1600" dirty="0"/>
              <a:t>getter, setter </a:t>
            </a:r>
            <a:r>
              <a:rPr lang="zh-CN" altLang="en-US" sz="1600" dirty="0"/>
              <a:t>方法；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并重写 </a:t>
            </a:r>
            <a:r>
              <a:rPr lang="en-US" sz="1600" dirty="0" err="1"/>
              <a:t>toString</a:t>
            </a:r>
            <a:r>
              <a:rPr lang="en-US" sz="1600" dirty="0"/>
              <a:t> </a:t>
            </a:r>
            <a:r>
              <a:rPr lang="zh-CN" altLang="en-US" sz="1600" dirty="0"/>
              <a:t>方法输出 </a:t>
            </a:r>
            <a:r>
              <a:rPr lang="en-US" sz="1600" dirty="0"/>
              <a:t>name, age, birthday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 err="1"/>
              <a:t>MyDate</a:t>
            </a:r>
            <a:r>
              <a:rPr lang="zh-CN" altLang="en-US" sz="1600" dirty="0"/>
              <a:t>类包含</a:t>
            </a:r>
            <a:r>
              <a:rPr lang="en-US" sz="1600" dirty="0"/>
              <a:t>: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/>
              <a:t>private</a:t>
            </a:r>
            <a:r>
              <a:rPr lang="zh-CN" altLang="en-US" sz="1600" dirty="0"/>
              <a:t>成员变量</a:t>
            </a:r>
            <a:r>
              <a:rPr lang="en-US" sz="1600" dirty="0" err="1"/>
              <a:t>month,day,year</a:t>
            </a:r>
            <a:r>
              <a:rPr lang="zh-CN" altLang="en-US" sz="1600" dirty="0"/>
              <a:t>；并为每一个属性定义 </a:t>
            </a:r>
            <a:r>
              <a:rPr lang="en-US" sz="1600" dirty="0"/>
              <a:t>getter, setter </a:t>
            </a:r>
            <a:r>
              <a:rPr lang="zh-CN" altLang="en-US" sz="1600" dirty="0"/>
              <a:t>方法；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创建该类的 </a:t>
            </a:r>
            <a:r>
              <a:rPr lang="en-US" sz="1600" dirty="0"/>
              <a:t>5 </a:t>
            </a:r>
            <a:r>
              <a:rPr lang="zh-CN" altLang="en-US" sz="1600" dirty="0"/>
              <a:t>个对象，并把这些对象放入 </a:t>
            </a:r>
            <a:r>
              <a:rPr lang="en-US" sz="1600" dirty="0" err="1"/>
              <a:t>TreeSet</a:t>
            </a:r>
            <a:r>
              <a:rPr lang="en-US" sz="1600" dirty="0"/>
              <a:t> </a:t>
            </a:r>
            <a:r>
              <a:rPr lang="zh-CN" altLang="en-US" sz="1600" dirty="0"/>
              <a:t>集合中，对集合中的元素进行排序，并遍历输出：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1600" dirty="0"/>
              <a:t>1). </a:t>
            </a:r>
            <a:r>
              <a:rPr lang="zh-CN" altLang="en-US" sz="1600" dirty="0"/>
              <a:t>使</a:t>
            </a:r>
            <a:r>
              <a:rPr lang="en-US" sz="1600" dirty="0"/>
              <a:t>Employee</a:t>
            </a:r>
            <a:r>
              <a:rPr lang="zh-CN" altLang="en-US" sz="1600" dirty="0"/>
              <a:t>实现</a:t>
            </a:r>
            <a:r>
              <a:rPr lang="en-US" sz="1600" dirty="0"/>
              <a:t>Comparable </a:t>
            </a:r>
            <a:r>
              <a:rPr lang="zh-CN" altLang="en-US" sz="1600" dirty="0"/>
              <a:t>接口，并按 </a:t>
            </a:r>
            <a:r>
              <a:rPr lang="en-US" sz="1600" dirty="0"/>
              <a:t>name </a:t>
            </a:r>
            <a:r>
              <a:rPr lang="zh-CN" altLang="en-US" sz="1600" dirty="0"/>
              <a:t>排序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322417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HashSet</a:t>
            </a:r>
            <a:r>
              <a:rPr lang="en-US" altLang="zh-CN" sz="2400" dirty="0"/>
              <a:t> set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HashSet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dirty="0"/>
              <a:t>Person p1 = </a:t>
            </a:r>
            <a:r>
              <a:rPr lang="en-US" altLang="zh-CN" sz="2400" b="1" dirty="0"/>
              <a:t>new Person(1001,"AA");</a:t>
            </a:r>
            <a:endParaRPr lang="en-US" altLang="zh-CN" sz="2400" b="1" dirty="0"/>
          </a:p>
          <a:p>
            <a:r>
              <a:rPr lang="en-US" altLang="zh-CN" sz="2400" dirty="0"/>
              <a:t>Person p2 = </a:t>
            </a:r>
            <a:r>
              <a:rPr lang="en-US" altLang="zh-CN" sz="2400" b="1" dirty="0"/>
              <a:t>new Person(1002,"BB");</a:t>
            </a:r>
            <a:endParaRPr lang="en-US" altLang="zh-CN" sz="2400" b="1" dirty="0"/>
          </a:p>
          <a:p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(p1);</a:t>
            </a:r>
            <a:endParaRPr lang="en-US" altLang="zh-CN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(p2);</a:t>
            </a:r>
            <a:endParaRPr lang="en-US" altLang="zh-CN" sz="2400" dirty="0"/>
          </a:p>
          <a:p>
            <a:r>
              <a:rPr lang="en-US" altLang="zh-CN" sz="2400" dirty="0"/>
              <a:t>p1.name = "CC";</a:t>
            </a:r>
            <a:endParaRPr lang="en-US" altLang="zh-CN" sz="2400" dirty="0"/>
          </a:p>
          <a:p>
            <a:r>
              <a:rPr lang="en-US" altLang="zh-CN" sz="2400" dirty="0" err="1"/>
              <a:t>set.remove</a:t>
            </a:r>
            <a:r>
              <a:rPr lang="en-US" altLang="zh-CN" sz="2400" dirty="0"/>
              <a:t>(p1</a:t>
            </a:r>
            <a:r>
              <a:rPr lang="en-US" altLang="zh-CN" sz="2400" dirty="0" smtClean="0"/>
              <a:t>);</a:t>
            </a:r>
            <a:endParaRPr lang="en-US" altLang="zh-CN" sz="2400" dirty="0" smtClean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</a:t>
            </a:r>
            <a:r>
              <a:rPr lang="en-US" altLang="zh-CN" sz="2400" i="1" dirty="0" smtClean="0"/>
              <a:t>);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set.add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new </a:t>
            </a:r>
            <a:r>
              <a:rPr lang="en-US" altLang="zh-CN" sz="2400" b="1" dirty="0"/>
              <a:t>Person(1001,"CC</a:t>
            </a:r>
            <a:r>
              <a:rPr lang="en-US" altLang="zh-CN" sz="2400" b="1" dirty="0" smtClean="0"/>
              <a:t>"));</a:t>
            </a:r>
            <a:endParaRPr lang="en-US" altLang="zh-CN" sz="2400" b="1" dirty="0" smtClean="0"/>
          </a:p>
          <a:p>
            <a:r>
              <a:rPr lang="en-US" altLang="zh-CN" sz="2400" dirty="0" err="1" smtClean="0"/>
              <a:t>System.</a:t>
            </a:r>
            <a:r>
              <a:rPr lang="en-US" altLang="zh-CN" sz="2400" i="1" dirty="0" err="1" smtClean="0"/>
              <a:t>out.println</a:t>
            </a:r>
            <a:r>
              <a:rPr lang="en-US" altLang="zh-CN" sz="2400" i="1" dirty="0" smtClean="0"/>
              <a:t>(set);</a:t>
            </a:r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</a:t>
            </a:r>
            <a:r>
              <a:rPr lang="en-US" altLang="zh-CN" sz="2400" b="1" dirty="0"/>
              <a:t>new Person(1001,"AA"));</a:t>
            </a:r>
            <a:endParaRPr lang="en-US" altLang="zh-CN" sz="2400" b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20305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ea typeface="宋体" panose="02010600030101010101" pitchFamily="2" charset="-122"/>
              </a:rPr>
              <a:t>其中</a:t>
            </a:r>
            <a:r>
              <a:rPr lang="en-US" altLang="zh-CN" b="1" smtClean="0">
                <a:ea typeface="宋体" panose="02010600030101010101" pitchFamily="2" charset="-122"/>
              </a:rPr>
              <a:t>Person</a:t>
            </a:r>
            <a:r>
              <a:rPr lang="zh-CN" altLang="en-US" b="1" smtClean="0">
                <a:ea typeface="宋体" panose="02010600030101010101" pitchFamily="2" charset="-122"/>
              </a:rPr>
              <a:t>类中重写了</a:t>
            </a:r>
            <a:r>
              <a:rPr lang="en-US" altLang="zh-CN" b="1" smtClean="0">
                <a:ea typeface="宋体" panose="02010600030101010101" pitchFamily="2" charset="-122"/>
              </a:rPr>
              <a:t>hashCode()</a:t>
            </a:r>
            <a:r>
              <a:rPr lang="zh-CN" altLang="en-US" b="1" smtClean="0">
                <a:ea typeface="宋体" panose="02010600030101010101" pitchFamily="2" charset="-122"/>
              </a:rPr>
              <a:t>和</a:t>
            </a:r>
            <a:r>
              <a:rPr lang="en-US" altLang="zh-CN" b="1" smtClean="0">
                <a:ea typeface="宋体" panose="02010600030101010101" pitchFamily="2" charset="-122"/>
              </a:rPr>
              <a:t>equal()</a:t>
            </a:r>
            <a:r>
              <a:rPr lang="zh-CN" altLang="en-US" b="1" smtClean="0">
                <a:ea typeface="宋体" panose="02010600030101010101" pitchFamily="2" charset="-122"/>
              </a:rPr>
              <a:t>方法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09410"/>
            <a:ext cx="756084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367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9-6 Map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3454"/>
            <a:ext cx="4276590" cy="92583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6371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并列存在。用于保存具有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映射关系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的数据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:Key-Value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都可以是任何引用类型的数据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来存放，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不允许重复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，即同一个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对象所对应的类，须重写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类作为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的“键”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之间存在单向一对一关系，即通过指定的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总能找到唯一的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mtClean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256" y="620688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y=f(x)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99553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(x1,y1)  (x2,y2),…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556792"/>
            <a:ext cx="2555776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Map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711078"/>
            <a:ext cx="1800709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Hashtable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711080"/>
            <a:ext cx="1662518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711080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</a:rPr>
              <a:t>Sorted</a:t>
            </a:r>
            <a:r>
              <a:rPr lang="en-US" altLang="zh-CN" sz="2400" b="1" dirty="0" err="1" smtClean="0">
                <a:solidFill>
                  <a:schemeClr val="bg1">
                    <a:lumMod val="65000"/>
                  </a:schemeClr>
                </a:solidFill>
              </a:rPr>
              <a:t>Map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437112"/>
            <a:ext cx="1661193" cy="5429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Properties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437112"/>
            <a:ext cx="2392552" cy="609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LinkedHashMap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941994" y="1134825"/>
            <a:ext cx="506214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732176" y="990936"/>
            <a:ext cx="506216" cy="293407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510199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TreeMap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284985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284983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284985"/>
            <a:ext cx="0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</p:cNvCxnSpPr>
          <p:nvPr/>
        </p:nvCxnSpPr>
        <p:spPr>
          <a:xfrm flipV="1">
            <a:off x="4518248" y="2204864"/>
            <a:ext cx="0" cy="506216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25288" y="5877272"/>
            <a:ext cx="239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ea typeface="宋体" panose="02010600030101010101" pitchFamily="2" charset="-122"/>
              </a:rPr>
              <a:t>Map</a:t>
            </a:r>
            <a:r>
              <a:rPr lang="zh-CN" altLang="en-US" sz="2000" b="1" u="sng" dirty="0" smtClean="0">
                <a:ea typeface="宋体" panose="02010600030101010101" pitchFamily="2" charset="-122"/>
              </a:rPr>
              <a:t>体系的继承树</a:t>
            </a:r>
            <a:endParaRPr lang="zh-CN" altLang="en-US" sz="2000" b="1" u="sng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9800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6822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</a:t>
            </a:r>
            <a:r>
              <a:rPr lang="en-US" altLang="zh-CN" dirty="0" err="1" smtClean="0"/>
              <a:t>Set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7851" y="57161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Values</a:t>
            </a:r>
            <a:endParaRPr lang="zh-CN" altLang="en-US" dirty="0"/>
          </a:p>
        </p:txBody>
      </p:sp>
      <p:cxnSp>
        <p:nvCxnSpPr>
          <p:cNvPr id="9" name="曲线连接符 8"/>
          <p:cNvCxnSpPr>
            <a:endCxn id="15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6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8" idx="3"/>
          </p:cNvCxnSpPr>
          <p:nvPr/>
        </p:nvCxnSpPr>
        <p:spPr>
          <a:xfrm rot="5400000">
            <a:off x="6659413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4368" y="24946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073" y="5581844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Set</a:t>
            </a:r>
            <a:endParaRPr lang="en-US" altLang="zh-CN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88224" y="558184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Collection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Set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20688"/>
            <a:ext cx="5572734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常用方法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6876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添加、删除操作：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put(Object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key,Object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value)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remove(Object key)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putAll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(Map t)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clear()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元视图操作的方法：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keySet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Collection values()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entrySet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429000"/>
            <a:ext cx="5157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元素查询的操作：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get(Object key)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containsKey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key)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containsValue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(Object value)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size()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isEmpty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equals(Object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Map</a:t>
            </a:r>
            <a:r>
              <a:rPr lang="zh-CN" altLang="en-US" sz="3200" dirty="0"/>
              <a:t>实现类之一：</a:t>
            </a:r>
            <a:r>
              <a:rPr lang="en-US" altLang="zh-CN" sz="3200" dirty="0" err="1"/>
              <a:t>HashMap</a:t>
            </a:r>
            <a:endParaRPr lang="en-US" altLang="zh-CN" sz="3200" dirty="0" err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Map</a:t>
            </a:r>
            <a:r>
              <a:rPr lang="zh-CN" altLang="en-US" sz="1600" dirty="0"/>
              <a:t>接口的常用实现类：</a:t>
            </a:r>
            <a:r>
              <a:rPr lang="en-US" altLang="zh-CN" sz="1600" dirty="0" err="1"/>
              <a:t>HashMap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TreeMap</a:t>
            </a:r>
            <a:r>
              <a:rPr lang="zh-CN" altLang="en-US" sz="1600" dirty="0"/>
              <a:t>和</a:t>
            </a:r>
            <a:r>
              <a:rPr lang="en-US" altLang="zh-CN" sz="1600" dirty="0"/>
              <a:t>Properties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HashMap</a:t>
            </a:r>
            <a:r>
              <a:rPr lang="zh-CN" altLang="en-US" sz="1600" dirty="0"/>
              <a:t>是 </a:t>
            </a:r>
            <a:r>
              <a:rPr lang="en-US" altLang="zh-CN" sz="1600" dirty="0"/>
              <a:t>Map </a:t>
            </a:r>
            <a:r>
              <a:rPr lang="zh-CN" altLang="en-US" sz="1600" dirty="0"/>
              <a:t>接口使用频率最高的实现类。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允许使用</a:t>
            </a:r>
            <a:r>
              <a:rPr lang="en-US" altLang="zh-CN" sz="1600" dirty="0"/>
              <a:t>null</a:t>
            </a:r>
            <a:r>
              <a:rPr lang="zh-CN" altLang="en-US" sz="1600" dirty="0"/>
              <a:t>键和</a:t>
            </a:r>
            <a:r>
              <a:rPr lang="en-US" altLang="zh-CN" sz="1600" dirty="0"/>
              <a:t>null</a:t>
            </a:r>
            <a:r>
              <a:rPr lang="zh-CN" altLang="en-US" sz="1600" dirty="0"/>
              <a:t>值，与</a:t>
            </a:r>
            <a:r>
              <a:rPr lang="en-US" altLang="zh-CN" sz="1600" dirty="0" err="1"/>
              <a:t>HashSet</a:t>
            </a:r>
            <a:r>
              <a:rPr lang="zh-CN" altLang="en-US" sz="1600" dirty="0"/>
              <a:t>一样，不保证映射的顺序。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HashMap</a:t>
            </a:r>
            <a:r>
              <a:rPr lang="en-US" altLang="zh-CN" sz="1600" dirty="0"/>
              <a:t> </a:t>
            </a:r>
            <a:r>
              <a:rPr lang="zh-CN" altLang="en-US" sz="1600" dirty="0"/>
              <a:t>判断两个 </a:t>
            </a:r>
            <a:r>
              <a:rPr lang="en-US" altLang="zh-CN" sz="1600" dirty="0"/>
              <a:t>key </a:t>
            </a:r>
            <a:r>
              <a:rPr lang="zh-CN" altLang="en-US" sz="1600" dirty="0"/>
              <a:t>相等的标准是：两个 </a:t>
            </a:r>
            <a:r>
              <a:rPr lang="en-US" altLang="zh-CN" sz="1600" dirty="0"/>
              <a:t>key </a:t>
            </a:r>
            <a:r>
              <a:rPr lang="zh-CN" altLang="en-US" sz="1600" dirty="0"/>
              <a:t>通过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方法返回 </a:t>
            </a:r>
            <a:r>
              <a:rPr lang="en-US" altLang="zh-CN" sz="1600" dirty="0"/>
              <a:t>true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hashCode</a:t>
            </a:r>
            <a:r>
              <a:rPr lang="en-US" altLang="zh-CN" sz="1600" dirty="0"/>
              <a:t> </a:t>
            </a:r>
            <a:r>
              <a:rPr lang="zh-CN" altLang="en-US" sz="1600" dirty="0"/>
              <a:t>值也相等。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HashMap</a:t>
            </a:r>
            <a:r>
              <a:rPr lang="en-US" altLang="zh-CN" sz="1600" dirty="0"/>
              <a:t> </a:t>
            </a:r>
            <a:r>
              <a:rPr lang="zh-CN" altLang="en-US" sz="1600" dirty="0"/>
              <a:t>判断两个 </a:t>
            </a:r>
            <a:r>
              <a:rPr lang="en-US" altLang="zh-CN" sz="1600" dirty="0"/>
              <a:t>value</a:t>
            </a:r>
            <a:r>
              <a:rPr lang="zh-CN" altLang="en-US" sz="1600" dirty="0"/>
              <a:t>相等的标准是：两个 </a:t>
            </a:r>
            <a:r>
              <a:rPr lang="en-US" altLang="zh-CN" sz="1600" dirty="0"/>
              <a:t>value </a:t>
            </a:r>
            <a:r>
              <a:rPr lang="zh-CN" altLang="en-US" sz="1600" dirty="0"/>
              <a:t>通过 </a:t>
            </a:r>
            <a:r>
              <a:rPr lang="en-US" altLang="zh-CN" sz="1600" dirty="0"/>
              <a:t>equals() </a:t>
            </a:r>
            <a:r>
              <a:rPr lang="zh-CN" altLang="en-US" sz="1600" dirty="0"/>
              <a:t>方法返回 </a:t>
            </a:r>
            <a:r>
              <a:rPr lang="en-US" altLang="zh-CN" sz="1600" dirty="0"/>
              <a:t>true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Java </a:t>
            </a:r>
            <a:r>
              <a:rPr lang="zh-CN" altLang="en-US" sz="3600" dirty="0">
                <a:solidFill>
                  <a:schemeClr val="tx1"/>
                </a:solidFill>
              </a:rPr>
              <a:t>集合概述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205" y="3426460"/>
            <a:ext cx="8491220" cy="2487295"/>
          </a:xfrm>
          <a:prstGeom prst="rect">
            <a:avLst/>
          </a:prstGeom>
        </p:spPr>
        <p:txBody>
          <a:bodyPr vert="horz" lIns="68580" tIns="34290" rIns="68580" bIns="34290" rtlCol="0">
            <a:normAutofit fontScale="9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一方面， 面向对象语言对事物的体现都是以对象的形式，为了方便对多个对象的操作，就要对对象进行存储。另一方面，使用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Array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存储对象方面具有一些弊端，而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Java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集合就像一种容器，可以动态地把多个对象的引用放入容器中。</a:t>
            </a:r>
            <a:endParaRPr lang="en-US" altLang="zh-CN" sz="2000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Java 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集合类可以用于存储数量不等的多个对象，还可用于保存具有映射关系的关联数组。</a:t>
            </a:r>
            <a:endParaRPr lang="en-US" altLang="zh-CN" sz="1600" dirty="0">
              <a:latin typeface="+mn-lt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图片 2" descr="这里写图片描述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714488"/>
            <a:ext cx="7929618" cy="30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83845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ea typeface="宋体" panose="02010600030101010101" pitchFamily="2" charset="-122"/>
              </a:rPr>
              <a:t>HashMap</a:t>
            </a:r>
            <a:r>
              <a:rPr lang="zh-CN" altLang="en-US" sz="3600" b="1" smtClean="0">
                <a:ea typeface="宋体" panose="02010600030101010101" pitchFamily="2" charset="-122"/>
              </a:rPr>
              <a:t>的存储结构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JDK 7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及以前版本：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链表结构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即为链地址法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JDK 8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版本发布以后：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链表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红黑树实现。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028" name="Picture 4" descr="http://img.blog.csdn.net/201510280859264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3" y="2564904"/>
            <a:ext cx="805857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Map</a:t>
            </a:r>
            <a:r>
              <a:rPr lang="zh-CN" altLang="en-US" sz="3600" dirty="0">
                <a:solidFill>
                  <a:schemeClr val="tx1"/>
                </a:solidFill>
              </a:rPr>
              <a:t>实现类之二：</a:t>
            </a:r>
            <a:r>
              <a:rPr lang="en-US" altLang="zh-CN" sz="3600" dirty="0" err="1">
                <a:solidFill>
                  <a:schemeClr val="tx1"/>
                </a:solidFill>
              </a:rPr>
              <a:t>LinkedHashMap</a:t>
            </a:r>
            <a:endParaRPr lang="en-US" altLang="zh-CN" sz="3600" dirty="0" err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90000" lnSpcReduction="1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lt"/>
                <a:ea typeface="+mn-ea"/>
              </a:rPr>
              <a:t>LinkedHashMap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zh-CN" altLang="en-US" sz="1600" dirty="0">
                <a:latin typeface="+mn-lt"/>
                <a:ea typeface="+mn-ea"/>
              </a:rPr>
              <a:t>是 </a:t>
            </a:r>
            <a:r>
              <a:rPr lang="en-US" altLang="zh-CN" sz="1600" dirty="0" err="1">
                <a:latin typeface="+mn-lt"/>
                <a:ea typeface="+mn-ea"/>
              </a:rPr>
              <a:t>HashMap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zh-CN" altLang="en-US" sz="1600" dirty="0">
                <a:latin typeface="+mn-lt"/>
                <a:ea typeface="+mn-ea"/>
              </a:rPr>
              <a:t>的子类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lt"/>
                <a:ea typeface="+mn-ea"/>
              </a:rPr>
              <a:t>与</a:t>
            </a:r>
            <a:r>
              <a:rPr lang="en-US" altLang="zh-CN" sz="1600" dirty="0" err="1">
                <a:latin typeface="+mn-lt"/>
                <a:ea typeface="+mn-ea"/>
              </a:rPr>
              <a:t>LinkedHashSet</a:t>
            </a:r>
            <a:r>
              <a:rPr lang="zh-CN" altLang="en-US" sz="1600" dirty="0">
                <a:latin typeface="+mn-lt"/>
                <a:ea typeface="+mn-ea"/>
              </a:rPr>
              <a:t>类似，</a:t>
            </a:r>
            <a:r>
              <a:rPr lang="en-US" altLang="zh-CN" sz="1600" dirty="0" err="1">
                <a:latin typeface="+mn-lt"/>
                <a:ea typeface="+mn-ea"/>
              </a:rPr>
              <a:t>LinkedHashMap</a:t>
            </a:r>
            <a:r>
              <a:rPr lang="en-US" altLang="zh-CN" sz="1600" dirty="0">
                <a:latin typeface="+mn-lt"/>
                <a:ea typeface="+mn-ea"/>
              </a:rPr>
              <a:t> </a:t>
            </a:r>
            <a:r>
              <a:rPr lang="zh-CN" altLang="en-US" sz="1600" dirty="0">
                <a:latin typeface="+mn-lt"/>
                <a:ea typeface="+mn-ea"/>
              </a:rPr>
              <a:t>可以维护 </a:t>
            </a:r>
            <a:r>
              <a:rPr lang="en-US" altLang="zh-CN" sz="1600" dirty="0">
                <a:latin typeface="+mn-lt"/>
                <a:ea typeface="+mn-ea"/>
              </a:rPr>
              <a:t>Map </a:t>
            </a:r>
            <a:r>
              <a:rPr lang="zh-CN" altLang="en-US" sz="1600" dirty="0">
                <a:latin typeface="+mn-lt"/>
                <a:ea typeface="+mn-ea"/>
              </a:rPr>
              <a:t>的迭代顺序：迭代顺序与 </a:t>
            </a:r>
            <a:r>
              <a:rPr lang="en-US" altLang="zh-CN" sz="1600" dirty="0">
                <a:latin typeface="+mn-lt"/>
                <a:ea typeface="+mn-ea"/>
              </a:rPr>
              <a:t>Key-Value </a:t>
            </a:r>
            <a:r>
              <a:rPr lang="zh-CN" altLang="en-US" sz="1600" dirty="0">
                <a:latin typeface="+mn-lt"/>
                <a:ea typeface="+mn-ea"/>
              </a:rPr>
              <a:t>对的插入顺序一致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图片 1" descr="这里写图片描述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" y="1357298"/>
            <a:ext cx="929154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练习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3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使用</a:t>
            </a:r>
            <a:r>
              <a:rPr lang="en-US" altLang="zh-CN" sz="1600" dirty="0" err="1">
                <a:latin typeface="+mn-lt"/>
                <a:ea typeface="+mn-ea"/>
              </a:rPr>
              <a:t>HashMap</a:t>
            </a:r>
            <a:r>
              <a:rPr lang="zh-CN" altLang="en-US" sz="1600" dirty="0">
                <a:latin typeface="+mn-lt"/>
                <a:ea typeface="+mn-ea"/>
              </a:rPr>
              <a:t>添加几个员工对象，要求键：员工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值：员工工资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并遍历显示工资</a:t>
            </a:r>
            <a:r>
              <a:rPr lang="en-US" altLang="zh-CN" sz="1600" dirty="0">
                <a:latin typeface="+mn-lt"/>
                <a:ea typeface="+mn-ea"/>
              </a:rPr>
              <a:t>&gt;18000</a:t>
            </a:r>
            <a:r>
              <a:rPr lang="zh-CN" altLang="en-US" sz="1600" dirty="0">
                <a:latin typeface="+mn-lt"/>
                <a:ea typeface="+mn-ea"/>
              </a:rPr>
              <a:t>的员工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员工类：姓名、工资、编号</a:t>
            </a:r>
            <a:endParaRPr lang="en-US" altLang="zh-CN" sz="1600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1600" dirty="0">
                <a:latin typeface="+mn-lt"/>
                <a:ea typeface="+mn-ea"/>
              </a:rPr>
              <a:t>要求：姓名和编号一样的员工为同一个员工！！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练习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4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使用</a:t>
            </a:r>
            <a:r>
              <a:rPr lang="en-US" altLang="zh-CN" sz="1600" dirty="0" err="1">
                <a:latin typeface="+mn-lt"/>
                <a:ea typeface="+mn-ea"/>
              </a:rPr>
              <a:t>TreeMap</a:t>
            </a:r>
            <a:r>
              <a:rPr lang="zh-CN" altLang="en-US" sz="1600" dirty="0">
                <a:latin typeface="+mn-lt"/>
                <a:ea typeface="+mn-ea"/>
              </a:rPr>
              <a:t>添加几个员工对象，要求键：员工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值：员工工资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按工资从小到大，显示所有员工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lt"/>
                <a:ea typeface="+mn-ea"/>
              </a:rPr>
              <a:t>员工类：姓名、工资、编号</a:t>
            </a:r>
            <a:endParaRPr lang="en-US" altLang="zh-CN" sz="1600" dirty="0">
              <a:latin typeface="+mn-lt"/>
              <a:ea typeface="+mn-ea"/>
            </a:endParaRPr>
          </a:p>
          <a:p>
            <a:pPr marL="742950" lvl="1" indent="-285750">
              <a:lnSpc>
                <a:spcPct val="120000"/>
              </a:lnSpc>
              <a:buSzTx/>
              <a:buFont typeface="Arial" panose="020B0604020202020204" pitchFamily="34" charset="0"/>
              <a:buChar char="–"/>
            </a:pPr>
            <a:r>
              <a:rPr lang="zh-CN" altLang="en-US" sz="1600" dirty="0">
                <a:latin typeface="+mn-lt"/>
                <a:ea typeface="+mn-ea"/>
              </a:rPr>
              <a:t>要求：姓名和编号一样的员工为同一个员工！！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Map</a:t>
            </a:r>
            <a:r>
              <a:rPr lang="zh-CN" altLang="en-US" sz="3200" dirty="0"/>
              <a:t>实现类之三：</a:t>
            </a:r>
            <a:r>
              <a:rPr lang="en-US" altLang="zh-CN" sz="3200" dirty="0" err="1"/>
              <a:t>TreeMap</a:t>
            </a:r>
            <a:endParaRPr lang="en-US" altLang="zh-CN" sz="3200" dirty="0" err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TreeMap</a:t>
            </a:r>
            <a:r>
              <a:rPr lang="zh-CN" altLang="en-US" sz="1600" dirty="0"/>
              <a:t>存储 </a:t>
            </a:r>
            <a:r>
              <a:rPr lang="en-US" altLang="zh-CN" sz="1600" dirty="0"/>
              <a:t>Key-Value </a:t>
            </a:r>
            <a:r>
              <a:rPr lang="zh-CN" altLang="en-US" sz="1600" dirty="0"/>
              <a:t>对时，需要根据 </a:t>
            </a:r>
            <a:r>
              <a:rPr lang="en-US" altLang="zh-CN" sz="1600" dirty="0"/>
              <a:t>key-value </a:t>
            </a:r>
            <a:r>
              <a:rPr lang="zh-CN" altLang="en-US" sz="1600" dirty="0"/>
              <a:t>对进行排序。</a:t>
            </a:r>
            <a:r>
              <a:rPr lang="en-US" altLang="zh-CN" sz="1600" dirty="0" err="1"/>
              <a:t>TreeMap</a:t>
            </a:r>
            <a:r>
              <a:rPr lang="en-US" altLang="zh-CN" sz="1600" dirty="0"/>
              <a:t> </a:t>
            </a:r>
            <a:r>
              <a:rPr lang="zh-CN" altLang="en-US" sz="1600" dirty="0"/>
              <a:t>可以保证所有的 </a:t>
            </a:r>
            <a:r>
              <a:rPr lang="en-US" altLang="zh-CN" sz="1600" dirty="0"/>
              <a:t>Key-Value </a:t>
            </a:r>
            <a:r>
              <a:rPr lang="zh-CN" altLang="en-US" sz="1600" dirty="0"/>
              <a:t>对处于有序状态。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err="1"/>
              <a:t>TreeMap</a:t>
            </a:r>
            <a:r>
              <a:rPr lang="en-US" altLang="zh-CN" sz="1600" dirty="0"/>
              <a:t> </a:t>
            </a:r>
            <a:r>
              <a:rPr lang="zh-CN" altLang="en-US" sz="1600" dirty="0"/>
              <a:t>的 </a:t>
            </a:r>
            <a:r>
              <a:rPr lang="en-US" altLang="zh-CN" sz="1600" dirty="0"/>
              <a:t>Key </a:t>
            </a:r>
            <a:r>
              <a:rPr lang="zh-CN" altLang="en-US" sz="1600" dirty="0"/>
              <a:t>的排序：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自然排序：</a:t>
            </a:r>
            <a:r>
              <a:rPr lang="en-US" altLang="zh-CN" sz="1600" dirty="0" err="1"/>
              <a:t>TreeMap</a:t>
            </a:r>
            <a:r>
              <a:rPr lang="en-US" altLang="zh-CN" sz="1600" dirty="0"/>
              <a:t> </a:t>
            </a:r>
            <a:r>
              <a:rPr lang="zh-CN" altLang="en-US" sz="1600" dirty="0"/>
              <a:t>的所有的 </a:t>
            </a:r>
            <a:r>
              <a:rPr lang="en-US" altLang="zh-CN" sz="1600" dirty="0"/>
              <a:t>Key </a:t>
            </a:r>
            <a:r>
              <a:rPr lang="zh-CN" altLang="en-US" sz="1600" dirty="0"/>
              <a:t>必须实现 </a:t>
            </a:r>
            <a:r>
              <a:rPr lang="en-US" altLang="zh-CN" sz="1600" dirty="0"/>
              <a:t>Comparable </a:t>
            </a:r>
            <a:r>
              <a:rPr lang="zh-CN" altLang="en-US" sz="1600" dirty="0"/>
              <a:t>接口，而且所有的 </a:t>
            </a:r>
            <a:r>
              <a:rPr lang="en-US" altLang="zh-CN" sz="1600" dirty="0"/>
              <a:t>Key </a:t>
            </a:r>
            <a:r>
              <a:rPr lang="zh-CN" altLang="en-US" sz="1600" dirty="0"/>
              <a:t>应该是同一个类的对象，否则将会抛出 </a:t>
            </a:r>
            <a:r>
              <a:rPr lang="en-US" altLang="zh-CN" sz="1600" dirty="0" err="1"/>
              <a:t>ClasssCastException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定制排序：创建 </a:t>
            </a:r>
            <a:r>
              <a:rPr lang="en-US" altLang="zh-CN" sz="1600" dirty="0" err="1"/>
              <a:t>TreeMap</a:t>
            </a:r>
            <a:r>
              <a:rPr lang="en-US" altLang="zh-CN" sz="1600" dirty="0"/>
              <a:t> </a:t>
            </a:r>
            <a:r>
              <a:rPr lang="zh-CN" altLang="en-US" sz="1600" dirty="0"/>
              <a:t>时，传入一个 </a:t>
            </a:r>
            <a:r>
              <a:rPr lang="en-US" altLang="zh-CN" sz="1600" dirty="0"/>
              <a:t>Comparator </a:t>
            </a:r>
            <a:r>
              <a:rPr lang="zh-CN" altLang="en-US" sz="1600" dirty="0"/>
              <a:t>对象，该对象负责对 </a:t>
            </a:r>
            <a:r>
              <a:rPr lang="en-US" altLang="zh-CN" sz="1600" dirty="0" err="1"/>
              <a:t>TreeMap</a:t>
            </a:r>
            <a:r>
              <a:rPr lang="en-US" altLang="zh-CN" sz="1600" dirty="0"/>
              <a:t> </a:t>
            </a:r>
            <a:r>
              <a:rPr lang="zh-CN" altLang="en-US" sz="1600" dirty="0"/>
              <a:t>中的所有 </a:t>
            </a:r>
            <a:r>
              <a:rPr lang="en-US" altLang="zh-CN" sz="1600" dirty="0"/>
              <a:t>key </a:t>
            </a:r>
            <a:r>
              <a:rPr lang="zh-CN" altLang="en-US" sz="1600" dirty="0"/>
              <a:t>进行排序。此时不需要 </a:t>
            </a:r>
            <a:r>
              <a:rPr lang="en-US" altLang="zh-CN" sz="1600" dirty="0"/>
              <a:t>Map </a:t>
            </a:r>
            <a:r>
              <a:rPr lang="zh-CN" altLang="en-US" sz="1600" dirty="0"/>
              <a:t>的 </a:t>
            </a:r>
            <a:r>
              <a:rPr lang="en-US" altLang="zh-CN" sz="1600" dirty="0"/>
              <a:t>Key </a:t>
            </a:r>
            <a:r>
              <a:rPr lang="zh-CN" altLang="en-US" sz="1600" dirty="0"/>
              <a:t>实现 </a:t>
            </a:r>
            <a:r>
              <a:rPr lang="en-US" altLang="zh-CN" sz="1600" dirty="0"/>
              <a:t>Comparable </a:t>
            </a:r>
            <a:r>
              <a:rPr lang="zh-CN" altLang="en-US" sz="1600" dirty="0"/>
              <a:t>接口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Map</a:t>
            </a:r>
            <a:r>
              <a:rPr lang="zh-CN" altLang="en-US" sz="3600" dirty="0">
                <a:solidFill>
                  <a:schemeClr val="tx1"/>
                </a:solidFill>
              </a:rPr>
              <a:t>实现类之三：</a:t>
            </a:r>
            <a:r>
              <a:rPr lang="en-US" altLang="zh-CN" sz="3600" dirty="0" err="1">
                <a:solidFill>
                  <a:schemeClr val="tx1"/>
                </a:solidFill>
              </a:rPr>
              <a:t>TreeMap</a:t>
            </a:r>
            <a:endParaRPr lang="en-US" altLang="zh-CN" sz="3600" dirty="0" err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6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lt"/>
                <a:ea typeface="+mn-ea"/>
              </a:rPr>
              <a:t>TreeMap</a:t>
            </a:r>
            <a:r>
              <a:rPr lang="zh-CN" altLang="en-US" sz="1600" dirty="0">
                <a:latin typeface="+mn-lt"/>
                <a:ea typeface="+mn-ea"/>
              </a:rPr>
              <a:t>判断两个</a:t>
            </a:r>
            <a:r>
              <a:rPr lang="en-US" altLang="zh-CN" sz="1600" dirty="0">
                <a:latin typeface="+mn-lt"/>
                <a:ea typeface="+mn-ea"/>
              </a:rPr>
              <a:t>key</a:t>
            </a:r>
            <a:r>
              <a:rPr lang="zh-CN" altLang="en-US" sz="1600" dirty="0">
                <a:latin typeface="+mn-lt"/>
                <a:ea typeface="+mn-ea"/>
              </a:rPr>
              <a:t>相等的标准：两个</a:t>
            </a:r>
            <a:r>
              <a:rPr lang="en-US" altLang="zh-CN" sz="1600" dirty="0">
                <a:latin typeface="+mn-lt"/>
                <a:ea typeface="+mn-ea"/>
              </a:rPr>
              <a:t>key</a:t>
            </a:r>
            <a:r>
              <a:rPr lang="zh-CN" altLang="en-US" sz="1600" dirty="0">
                <a:latin typeface="+mn-lt"/>
                <a:ea typeface="+mn-ea"/>
              </a:rPr>
              <a:t>通过</a:t>
            </a:r>
            <a:r>
              <a:rPr lang="en-US" altLang="zh-CN" sz="1600" dirty="0" err="1">
                <a:latin typeface="+mn-lt"/>
                <a:ea typeface="+mn-ea"/>
              </a:rPr>
              <a:t>compareTo</a:t>
            </a:r>
            <a:r>
              <a:rPr lang="en-US" altLang="zh-CN" sz="1600" dirty="0">
                <a:latin typeface="+mn-lt"/>
                <a:ea typeface="+mn-ea"/>
              </a:rPr>
              <a:t>()</a:t>
            </a:r>
            <a:r>
              <a:rPr lang="zh-CN" altLang="en-US" sz="1600" dirty="0">
                <a:latin typeface="+mn-lt"/>
                <a:ea typeface="+mn-ea"/>
              </a:rPr>
              <a:t>方法或者</a:t>
            </a:r>
            <a:r>
              <a:rPr lang="en-US" altLang="zh-CN" sz="1600" dirty="0">
                <a:latin typeface="+mn-lt"/>
                <a:ea typeface="+mn-ea"/>
              </a:rPr>
              <a:t>compare()</a:t>
            </a:r>
            <a:r>
              <a:rPr lang="zh-CN" altLang="en-US" sz="1600" dirty="0">
                <a:latin typeface="+mn-lt"/>
                <a:ea typeface="+mn-ea"/>
              </a:rPr>
              <a:t>方法返回</a:t>
            </a:r>
            <a:r>
              <a:rPr lang="en-US" altLang="zh-CN" sz="1600" dirty="0">
                <a:latin typeface="+mn-lt"/>
                <a:ea typeface="+mn-ea"/>
              </a:rPr>
              <a:t>0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lt"/>
                <a:ea typeface="+mn-ea"/>
              </a:rPr>
              <a:t>若使用自定义类作为</a:t>
            </a:r>
            <a:r>
              <a:rPr lang="en-US" altLang="zh-CN" sz="1600" dirty="0" err="1">
                <a:latin typeface="+mn-lt"/>
                <a:ea typeface="+mn-ea"/>
              </a:rPr>
              <a:t>TreeMap</a:t>
            </a:r>
            <a:r>
              <a:rPr lang="zh-CN" altLang="en-US" sz="1600" dirty="0">
                <a:latin typeface="+mn-lt"/>
                <a:ea typeface="+mn-ea"/>
              </a:rPr>
              <a:t>的</a:t>
            </a:r>
            <a:r>
              <a:rPr lang="en-US" altLang="zh-CN" sz="1600" dirty="0">
                <a:latin typeface="+mn-lt"/>
                <a:ea typeface="+mn-ea"/>
              </a:rPr>
              <a:t>key</a:t>
            </a:r>
            <a:r>
              <a:rPr lang="zh-CN" altLang="en-US" sz="1600" dirty="0">
                <a:latin typeface="+mn-lt"/>
                <a:ea typeface="+mn-ea"/>
              </a:rPr>
              <a:t>，所属类需要重写</a:t>
            </a:r>
            <a:r>
              <a:rPr lang="en-US" altLang="zh-CN" sz="1600" dirty="0">
                <a:latin typeface="+mn-lt"/>
                <a:ea typeface="+mn-ea"/>
              </a:rPr>
              <a:t>equals()</a:t>
            </a:r>
            <a:r>
              <a:rPr lang="zh-CN" altLang="en-US" sz="1600" dirty="0">
                <a:latin typeface="+mn-lt"/>
                <a:ea typeface="+mn-ea"/>
              </a:rPr>
              <a:t>和</a:t>
            </a:r>
            <a:r>
              <a:rPr lang="en-US" altLang="zh-CN" sz="1600" dirty="0" err="1">
                <a:latin typeface="+mn-lt"/>
                <a:ea typeface="+mn-ea"/>
              </a:rPr>
              <a:t>hashCode</a:t>
            </a:r>
            <a:r>
              <a:rPr lang="en-US" altLang="zh-CN" sz="1600" dirty="0">
                <a:latin typeface="+mn-lt"/>
                <a:ea typeface="+mn-ea"/>
              </a:rPr>
              <a:t>()</a:t>
            </a:r>
            <a:r>
              <a:rPr lang="zh-CN" altLang="en-US" sz="1600" dirty="0">
                <a:latin typeface="+mn-lt"/>
                <a:ea typeface="+mn-ea"/>
              </a:rPr>
              <a:t>方法，且</a:t>
            </a:r>
            <a:r>
              <a:rPr lang="en-US" altLang="zh-CN" sz="1600" dirty="0">
                <a:latin typeface="+mn-lt"/>
                <a:ea typeface="+mn-ea"/>
              </a:rPr>
              <a:t>equals()</a:t>
            </a:r>
            <a:r>
              <a:rPr lang="zh-CN" altLang="en-US" sz="1600" dirty="0">
                <a:latin typeface="+mn-lt"/>
                <a:ea typeface="+mn-ea"/>
              </a:rPr>
              <a:t>方法返回</a:t>
            </a:r>
            <a:r>
              <a:rPr lang="en-US" altLang="zh-CN" sz="1600" dirty="0">
                <a:latin typeface="+mn-lt"/>
                <a:ea typeface="+mn-ea"/>
              </a:rPr>
              <a:t>true</a:t>
            </a:r>
            <a:r>
              <a:rPr lang="zh-CN" altLang="en-US" sz="1600" dirty="0">
                <a:latin typeface="+mn-lt"/>
                <a:ea typeface="+mn-ea"/>
              </a:rPr>
              <a:t>时，</a:t>
            </a:r>
            <a:r>
              <a:rPr lang="en-US" altLang="zh-CN" sz="1600" dirty="0" err="1">
                <a:latin typeface="+mn-lt"/>
                <a:ea typeface="+mn-ea"/>
              </a:rPr>
              <a:t>compareTo</a:t>
            </a:r>
            <a:r>
              <a:rPr lang="en-US" altLang="zh-CN" sz="1600" dirty="0">
                <a:latin typeface="+mn-lt"/>
                <a:ea typeface="+mn-ea"/>
              </a:rPr>
              <a:t>()</a:t>
            </a:r>
            <a:r>
              <a:rPr lang="zh-CN" altLang="en-US" sz="1600" dirty="0">
                <a:latin typeface="+mn-lt"/>
                <a:ea typeface="+mn-ea"/>
              </a:rPr>
              <a:t>方法应返回</a:t>
            </a:r>
            <a:r>
              <a:rPr lang="en-US" altLang="zh-CN" sz="1600" dirty="0">
                <a:latin typeface="+mn-lt"/>
                <a:ea typeface="+mn-ea"/>
              </a:rPr>
              <a:t>0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548680"/>
            <a:ext cx="5956988" cy="10801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实现类之四：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280920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是个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古老的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实现类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，线程安全。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不同，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不允许使用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null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作为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一样，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也不能保证其中 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Key-Value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对的顺序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Hashtable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判断两个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相等、两个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相等的标准，与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hashMap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Map</a:t>
            </a:r>
            <a:r>
              <a:rPr lang="zh-CN" altLang="en-US" sz="3200" dirty="0"/>
              <a:t>实现类之五：</a:t>
            </a:r>
            <a:r>
              <a:rPr lang="en-US" altLang="zh-CN" sz="3200" dirty="0"/>
              <a:t>Properties</a:t>
            </a:r>
            <a:endParaRPr lang="en-US" altLang="zh-CN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Properties </a:t>
            </a:r>
            <a:r>
              <a:rPr lang="zh-CN" altLang="en-US" sz="1600" dirty="0"/>
              <a:t>类是 </a:t>
            </a:r>
            <a:r>
              <a:rPr lang="en-US" altLang="zh-CN" sz="1600" dirty="0" err="1"/>
              <a:t>Hashtable</a:t>
            </a:r>
            <a:r>
              <a:rPr lang="en-US" altLang="zh-CN" sz="1600" dirty="0"/>
              <a:t> </a:t>
            </a:r>
            <a:r>
              <a:rPr lang="zh-CN" altLang="en-US" sz="1600" dirty="0"/>
              <a:t>的子类，该对象用于处理属性文件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由于属性文件里的 </a:t>
            </a:r>
            <a:r>
              <a:rPr lang="en-US" altLang="zh-CN" sz="1600" dirty="0"/>
              <a:t>key</a:t>
            </a:r>
            <a:r>
              <a:rPr lang="zh-CN" altLang="en-US" sz="1600" dirty="0"/>
              <a:t>、</a:t>
            </a:r>
            <a:r>
              <a:rPr lang="en-US" altLang="zh-CN" sz="1600" dirty="0"/>
              <a:t>value </a:t>
            </a:r>
            <a:r>
              <a:rPr lang="zh-CN" altLang="en-US" sz="1600" dirty="0"/>
              <a:t>都是字符串类型，所以 </a:t>
            </a:r>
            <a:r>
              <a:rPr lang="en-US" altLang="zh-CN" sz="1600" dirty="0"/>
              <a:t>Properties </a:t>
            </a:r>
            <a:r>
              <a:rPr lang="zh-CN" altLang="en-US" sz="1600" dirty="0"/>
              <a:t>里的 </a:t>
            </a:r>
            <a:r>
              <a:rPr lang="en-US" altLang="zh-CN" sz="1600" dirty="0"/>
              <a:t>key </a:t>
            </a:r>
            <a:r>
              <a:rPr lang="zh-CN" altLang="en-US" sz="1600" dirty="0"/>
              <a:t>和 </a:t>
            </a:r>
            <a:r>
              <a:rPr lang="en-US" altLang="zh-CN" sz="1600" dirty="0"/>
              <a:t>value </a:t>
            </a:r>
            <a:r>
              <a:rPr lang="zh-CN" altLang="en-US" sz="1600" dirty="0"/>
              <a:t>都是字符串类型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存取数据时，建议使用</a:t>
            </a:r>
            <a:r>
              <a:rPr lang="en-US" altLang="zh-CN" sz="1600" dirty="0" err="1"/>
              <a:t>setProperty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key,String</a:t>
            </a:r>
            <a:r>
              <a:rPr lang="en-US" altLang="zh-CN" sz="1600" dirty="0"/>
              <a:t> value)</a:t>
            </a:r>
            <a:r>
              <a:rPr lang="zh-CN" altLang="en-US" sz="1600" dirty="0"/>
              <a:t>方法和</a:t>
            </a:r>
            <a:r>
              <a:rPr lang="en-US" altLang="zh-CN" sz="1600" dirty="0" err="1"/>
              <a:t>getProperty</a:t>
            </a:r>
            <a:r>
              <a:rPr lang="en-US" altLang="zh-CN" sz="1600" dirty="0"/>
              <a:t>(String key)</a:t>
            </a:r>
            <a:r>
              <a:rPr lang="zh-CN" altLang="en-US" sz="1600" dirty="0"/>
              <a:t>方法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Java </a:t>
            </a:r>
            <a:r>
              <a:rPr lang="zh-CN" altLang="en-US" sz="3600" dirty="0">
                <a:solidFill>
                  <a:schemeClr val="tx1"/>
                </a:solidFill>
              </a:rPr>
              <a:t>集合概述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26390" y="3689350"/>
            <a:ext cx="8491220" cy="27108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                            connection  </a:t>
            </a:r>
            <a:r>
              <a:rPr lang="zh-CN" altLang="zh-CN" sz="1600" dirty="0">
                <a:latin typeface="+mn-lt"/>
                <a:ea typeface="+mn-ea"/>
              </a:rPr>
              <a:t>连接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 Java 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集合可分为 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Collection 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和 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M ap 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两种体系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Collection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接口：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Set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：元素无序、不可重复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ea"/>
              </a:rPr>
              <a:t>的集合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List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：元素有序，可重复的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ea"/>
              </a:rPr>
              <a:t>集合  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741680" lvl="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 Map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接口：具有映射关系“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key-value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</a:rPr>
              <a:t>对”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ea"/>
              </a:rPr>
              <a:t>的集合</a:t>
            </a:r>
            <a:endParaRPr lang="en-US" altLang="zh-CN" sz="160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228600" lvl="3" indent="0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</a:rPr>
              <a:t>					</a:t>
            </a:r>
            <a:r>
              <a:rPr lang="en-US" altLang="zh-CN" sz="1600">
                <a:solidFill>
                  <a:srgbClr val="FF0000"/>
                </a:solidFill>
                <a:latin typeface="+mn-lt"/>
                <a:ea typeface="+mn-ea"/>
              </a:rPr>
              <a:t>	</a:t>
            </a:r>
            <a:endParaRPr lang="en-US" altLang="zh-CN" sz="160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Map</a:t>
            </a:r>
            <a:r>
              <a:rPr lang="zh-CN" altLang="en-US" sz="3600" dirty="0">
                <a:solidFill>
                  <a:schemeClr val="tx1"/>
                </a:solidFill>
              </a:rPr>
              <a:t>实现类之五：</a:t>
            </a:r>
            <a:r>
              <a:rPr lang="en-US" altLang="zh-CN" sz="3600" dirty="0">
                <a:solidFill>
                  <a:schemeClr val="tx1"/>
                </a:solidFill>
              </a:rPr>
              <a:t>Properties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6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  <a:ea typeface="+mn-ea"/>
              </a:rPr>
              <a:t>Properties pros = new Properties();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</a:rPr>
              <a:t>pros.load</a:t>
            </a:r>
            <a:r>
              <a:rPr lang="en-US" altLang="zh-CN" sz="1600" dirty="0">
                <a:latin typeface="+mn-lt"/>
                <a:ea typeface="+mn-ea"/>
              </a:rPr>
              <a:t>(new </a:t>
            </a:r>
            <a:r>
              <a:rPr lang="en-US" altLang="zh-CN" sz="1600" dirty="0" err="1">
                <a:latin typeface="+mn-lt"/>
                <a:ea typeface="+mn-ea"/>
              </a:rPr>
              <a:t>FileInputStream</a:t>
            </a:r>
            <a:r>
              <a:rPr lang="en-US" altLang="zh-CN" sz="1600" dirty="0">
                <a:latin typeface="+mn-lt"/>
                <a:ea typeface="+mn-ea"/>
              </a:rPr>
              <a:t>("</a:t>
            </a:r>
            <a:r>
              <a:rPr lang="en-US" altLang="zh-CN" sz="1600" dirty="0" err="1">
                <a:latin typeface="+mn-lt"/>
                <a:ea typeface="+mn-ea"/>
              </a:rPr>
              <a:t>jdbc.properties</a:t>
            </a:r>
            <a:r>
              <a:rPr lang="en-US" altLang="zh-CN" sz="1600" dirty="0">
                <a:latin typeface="+mn-lt"/>
                <a:ea typeface="+mn-ea"/>
              </a:rPr>
              <a:t>"));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  <a:ea typeface="+mn-ea"/>
              </a:rPr>
              <a:t>String user = </a:t>
            </a:r>
            <a:r>
              <a:rPr lang="en-US" altLang="zh-CN" sz="1600" dirty="0" err="1">
                <a:latin typeface="+mn-lt"/>
                <a:ea typeface="+mn-ea"/>
              </a:rPr>
              <a:t>pros.getProperty</a:t>
            </a:r>
            <a:r>
              <a:rPr lang="en-US" altLang="zh-CN" sz="1600" dirty="0">
                <a:latin typeface="+mn-lt"/>
                <a:ea typeface="+mn-ea"/>
              </a:rPr>
              <a:t>("user");</a:t>
            </a:r>
            <a:endParaRPr lang="en-US" altLang="zh-CN" sz="16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+mn-lt"/>
                <a:ea typeface="+mn-ea"/>
              </a:rPr>
              <a:t>System.out.println</a:t>
            </a:r>
            <a:r>
              <a:rPr lang="en-US" altLang="zh-CN" sz="1600" dirty="0">
                <a:latin typeface="+mn-lt"/>
                <a:ea typeface="+mn-ea"/>
              </a:rPr>
              <a:t>(user);</a:t>
            </a:r>
            <a:endParaRPr lang="en-US" altLang="zh-CN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9-7 Collections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工具类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949854" cy="86263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操作集合的工具类：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Collections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Collections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是一个操作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等集合的工具类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Collections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中提供了一系列静态的方法对集合元素进行排序、查询和修改等操作，还提供了对集合对象设置不可变、对集合对象实现同步控制等方法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排序操作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（均为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static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方法）</a:t>
            </a:r>
            <a:endParaRPr lang="en-US" altLang="zh-CN" sz="24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reverse(List)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反转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中元素的顺序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shuffle(List)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集合元素进行随机排序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sort(List)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根据元素的自然顺序对指定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集合元素按升序排序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sort(List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Comparator)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根据指定的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产生的顺序对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集合元素进行排序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swap(List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将指定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集合中的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处元素和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处元素进行交换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139952" y="456637"/>
            <a:ext cx="1008112" cy="4271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65184" y="256582"/>
            <a:ext cx="397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操作数组的工具类：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Arrays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448272" cy="50259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查找、替换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04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max(Collection)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：根据元素的自然顺序，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给定集合中的最大元素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max(Collection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Comparator)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：根据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指定的顺序，返回给定集合中的最大元素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min(Collection)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min(Collection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Comparator)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frequency(Collection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：返回指定集合中指定元素的出现次数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copy(List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dest,List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：将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中的内容复制到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replaceAll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(List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oldVal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newVal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：使用新值替换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对象的所有旧值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051720" y="620688"/>
            <a:ext cx="5949854" cy="86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操作集合的工具类：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Collections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dirty="0"/>
              <a:t>同步控制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 l="9474" r="9474"/>
          <a:stretch>
            <a:fillRect/>
          </a:stretch>
        </p:blipFill>
        <p:spPr>
          <a:xfrm>
            <a:off x="4014391" y="2565275"/>
            <a:ext cx="4627800" cy="173990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/>
              <a:t>Collections </a:t>
            </a:r>
            <a:r>
              <a:rPr lang="zh-CN" altLang="en-US" sz="1800" dirty="0"/>
              <a:t>类中提供了多个 </a:t>
            </a:r>
            <a:r>
              <a:rPr lang="en-US" altLang="zh-CN" sz="1800" dirty="0" err="1"/>
              <a:t>synchronizedXxx</a:t>
            </a:r>
            <a:r>
              <a:rPr lang="en-US" altLang="zh-CN" sz="1800" dirty="0"/>
              <a:t>() </a:t>
            </a:r>
            <a:r>
              <a:rPr lang="zh-CN" altLang="en-US" sz="1800" dirty="0"/>
              <a:t>方法，该方法可使将指定集合包装成线程同步的集合，从而可以解决多线程并发访问集合时的线程安全问题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92614" cy="718614"/>
          </a:xfrm>
        </p:spPr>
        <p:txBody>
          <a:bodyPr/>
          <a:lstStyle/>
          <a:p>
            <a:r>
              <a:rPr lang="zh-CN" altLang="en-US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r>
              <a:rPr lang="en-US" altLang="zh-CN" b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Enumeration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642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Enumeration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接口是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迭代器的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古老版本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504" y="2143116"/>
            <a:ext cx="8945031" cy="99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521" y="3861048"/>
            <a:ext cx="8801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Enumeration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</a:t>
            </a:r>
            <a:r>
              <a:rPr lang="en-US" altLang="zh-CN" sz="2400" b="1" dirty="0">
                <a:solidFill>
                  <a:srgbClr val="C00000"/>
                </a:solidFill>
              </a:rPr>
              <a:t>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StringTokenizer</a:t>
            </a:r>
            <a:r>
              <a:rPr lang="en-US" altLang="zh-CN" sz="2400" b="1" dirty="0">
                <a:solidFill>
                  <a:srgbClr val="C00000"/>
                </a:solidFill>
              </a:rPr>
              <a:t>("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a-b*c-d-e-g</a:t>
            </a:r>
            <a:r>
              <a:rPr lang="en-US" altLang="zh-CN" sz="2400" b="1" dirty="0">
                <a:solidFill>
                  <a:srgbClr val="C00000"/>
                </a:solidFill>
              </a:rPr>
              <a:t>",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"-");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while(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stringEnum.hasMoreElements</a:t>
            </a:r>
            <a:r>
              <a:rPr lang="en-US" altLang="zh-CN" sz="2400" b="1" dirty="0">
                <a:solidFill>
                  <a:srgbClr val="C00000"/>
                </a:solidFill>
              </a:rPr>
              <a:t>()){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stringEnum.nextElement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</a:rPr>
              <a:t>); 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ea typeface="宋体" panose="02010600030101010101" pitchFamily="2" charset="-122"/>
              </a:rPr>
              <a:t>4. </a:t>
            </a:r>
            <a:r>
              <a:rPr lang="zh-CN" altLang="en-US" sz="2800" smtClean="0">
                <a:ea typeface="宋体" panose="02010600030101010101" pitchFamily="2" charset="-122"/>
              </a:rPr>
              <a:t>对一个</a:t>
            </a:r>
            <a:r>
              <a:rPr lang="en-US" altLang="zh-CN" sz="2800" smtClean="0">
                <a:ea typeface="宋体" panose="02010600030101010101" pitchFamily="2" charset="-122"/>
              </a:rPr>
              <a:t>java</a:t>
            </a:r>
            <a:r>
              <a:rPr lang="zh-CN" altLang="en-US" sz="2800" smtClean="0">
                <a:ea typeface="宋体" panose="02010600030101010101" pitchFamily="2" charset="-122"/>
              </a:rPr>
              <a:t>源文件中的关键字进行计数。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提示：</a:t>
            </a:r>
            <a:r>
              <a:rPr lang="en-US" altLang="zh-CN" sz="2000" smtClean="0">
                <a:ea typeface="宋体" panose="02010600030101010101" pitchFamily="2" charset="-122"/>
              </a:rPr>
              <a:t>java</a:t>
            </a:r>
            <a:r>
              <a:rPr lang="zh-CN" altLang="en-US" sz="2000" smtClean="0">
                <a:ea typeface="宋体" panose="02010600030101010101" pitchFamily="2" charset="-122"/>
              </a:rPr>
              <a:t>源文件中的每一个单词，需要确定该单词是否是一个关键字。为了高效处理这个问题，将所有的关键字保存在一个</a:t>
            </a:r>
            <a:r>
              <a:rPr lang="en-US" altLang="zh-CN" sz="2000" smtClean="0">
                <a:ea typeface="宋体" panose="02010600030101010101" pitchFamily="2" charset="-122"/>
              </a:rPr>
              <a:t>HashSet</a:t>
            </a:r>
            <a:r>
              <a:rPr lang="zh-CN" altLang="en-US" sz="2000" smtClean="0">
                <a:ea typeface="宋体" panose="02010600030101010101" pitchFamily="2" charset="-122"/>
              </a:rPr>
              <a:t>中。用</a:t>
            </a:r>
            <a:r>
              <a:rPr lang="en-US" altLang="zh-CN" sz="2000" smtClean="0">
                <a:ea typeface="宋体" panose="02010600030101010101" pitchFamily="2" charset="-122"/>
              </a:rPr>
              <a:t>contains()</a:t>
            </a:r>
            <a:r>
              <a:rPr lang="zh-CN" altLang="en-US" sz="2000" smtClean="0">
                <a:ea typeface="宋体" panose="02010600030101010101" pitchFamily="2" charset="-122"/>
              </a:rPr>
              <a:t>来测试。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File file = </a:t>
            </a:r>
            <a:r>
              <a:rPr lang="en-US" altLang="zh-CN" sz="2000" b="1">
                <a:ea typeface="宋体" panose="02010600030101010101" pitchFamily="2" charset="-122"/>
              </a:rPr>
              <a:t>new File("</a:t>
            </a:r>
            <a:r>
              <a:rPr lang="en-US" altLang="zh-CN" sz="2000" b="1" smtClean="0">
                <a:ea typeface="宋体" panose="02010600030101010101" pitchFamily="2" charset="-122"/>
              </a:rPr>
              <a:t>Test.java");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Scanner scanner = </a:t>
            </a:r>
            <a:r>
              <a:rPr lang="en-US" altLang="zh-CN" sz="2000" b="1">
                <a:ea typeface="宋体" panose="02010600030101010101" pitchFamily="2" charset="-122"/>
              </a:rPr>
              <a:t>new Scanner(file);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while(scanner.hasNext()){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 smtClean="0">
                <a:ea typeface="宋体" panose="02010600030101010101" pitchFamily="2" charset="-122"/>
              </a:rPr>
              <a:t>      String </a:t>
            </a:r>
            <a:r>
              <a:rPr lang="en-US" altLang="zh-CN" sz="2000">
                <a:ea typeface="宋体" panose="02010600030101010101" pitchFamily="2" charset="-122"/>
              </a:rPr>
              <a:t>word = scanner.next();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smtClean="0">
                <a:ea typeface="宋体" panose="02010600030101010101" pitchFamily="2" charset="-122"/>
              </a:rPr>
              <a:t>      System.</a:t>
            </a:r>
            <a:r>
              <a:rPr lang="en-US" altLang="zh-CN" sz="2000" b="1" i="1" smtClean="0">
                <a:ea typeface="宋体" panose="02010600030101010101" pitchFamily="2" charset="-122"/>
              </a:rPr>
              <a:t>out.println(word</a:t>
            </a:r>
            <a:r>
              <a:rPr lang="en-US" altLang="zh-CN" sz="2000" b="1" i="1">
                <a:ea typeface="宋体" panose="02010600030101010101" pitchFamily="2" charset="-122"/>
              </a:rPr>
              <a:t>);</a:t>
            </a:r>
            <a:endParaRPr lang="en-US" altLang="zh-CN" sz="2000" b="1" i="1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}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请把学生名与考试分数录入到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中，并且循环遍历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smtClean="0">
                <a:ea typeface="宋体" panose="02010600030101010101" pitchFamily="2" charset="-122"/>
                <a:cs typeface="Times New Roman" panose="02020603050405020304" pitchFamily="18" charset="0"/>
              </a:rPr>
              <a:t>个随机数保存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中，并按倒序、从大到小的顺序显示出来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请把学生名与考试分数录入到集合中，并按分数显示前三名成绩学员的名字。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95518" y="1484783"/>
            <a:ext cx="1816641" cy="5400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Collection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08602" y="2384884"/>
            <a:ext cx="887334" cy="4680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36295" y="2384884"/>
            <a:ext cx="864099" cy="468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2051" y="3365399"/>
            <a:ext cx="1106280" cy="487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Vector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77254" y="3354975"/>
            <a:ext cx="1198602" cy="498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ArrayList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79912" y="3364627"/>
            <a:ext cx="1524271" cy="48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LinkedList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24129" y="3284984"/>
            <a:ext cx="1316968" cy="568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24328" y="3284984"/>
            <a:ext cx="1296143" cy="5681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</a:rPr>
              <a:t>SortedSet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60167" y="4373887"/>
            <a:ext cx="2220145" cy="4952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LinkedHashSet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7791" y="5223237"/>
            <a:ext cx="1512168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Comparable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83975" y="5223237"/>
            <a:ext cx="147616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Comparator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454385" y="5396446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8664" y="1536635"/>
            <a:ext cx="1260137" cy="486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Iterator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39552" y="2348881"/>
            <a:ext cx="1537702" cy="3600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ListIterator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23" idx="0"/>
            <a:endCxn id="4" idx="2"/>
          </p:cNvCxnSpPr>
          <p:nvPr/>
        </p:nvCxnSpPr>
        <p:spPr>
          <a:xfrm rot="5400000" flipH="1" flipV="1">
            <a:off x="4148034" y="1429079"/>
            <a:ext cx="360040" cy="15515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0"/>
            <a:endCxn id="4" idx="2"/>
          </p:cNvCxnSpPr>
          <p:nvPr/>
        </p:nvCxnSpPr>
        <p:spPr>
          <a:xfrm rot="16200000" flipV="1">
            <a:off x="6206072" y="922611"/>
            <a:ext cx="360040" cy="256450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7" idx="0"/>
            <a:endCxn id="23" idx="2"/>
          </p:cNvCxnSpPr>
          <p:nvPr/>
        </p:nvCxnSpPr>
        <p:spPr>
          <a:xfrm rot="5400000" flipH="1" flipV="1">
            <a:off x="2197498" y="2010628"/>
            <a:ext cx="512464" cy="2197078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8" idx="0"/>
            <a:endCxn id="23" idx="2"/>
          </p:cNvCxnSpPr>
          <p:nvPr/>
        </p:nvCxnSpPr>
        <p:spPr>
          <a:xfrm rot="5400000" flipH="1" flipV="1">
            <a:off x="2863392" y="2666098"/>
            <a:ext cx="502040" cy="875714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0"/>
            <a:endCxn id="23" idx="2"/>
          </p:cNvCxnSpPr>
          <p:nvPr/>
        </p:nvCxnSpPr>
        <p:spPr>
          <a:xfrm rot="16200000" flipV="1">
            <a:off x="3791313" y="2613891"/>
            <a:ext cx="511692" cy="989779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肘形连接符 1024"/>
          <p:cNvCxnSpPr>
            <a:stCxn id="30" idx="0"/>
            <a:endCxn id="24" idx="2"/>
          </p:cNvCxnSpPr>
          <p:nvPr/>
        </p:nvCxnSpPr>
        <p:spPr>
          <a:xfrm rot="5400000" flipH="1" flipV="1">
            <a:off x="6809454" y="2426093"/>
            <a:ext cx="432050" cy="1285732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肘形连接符 1027"/>
          <p:cNvCxnSpPr>
            <a:stCxn id="31" idx="0"/>
            <a:endCxn id="24" idx="2"/>
          </p:cNvCxnSpPr>
          <p:nvPr/>
        </p:nvCxnSpPr>
        <p:spPr>
          <a:xfrm rot="16200000" flipV="1">
            <a:off x="7704348" y="2816931"/>
            <a:ext cx="432050" cy="50405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endCxn id="30" idx="2"/>
          </p:cNvCxnSpPr>
          <p:nvPr/>
        </p:nvCxnSpPr>
        <p:spPr>
          <a:xfrm flipH="1" flipV="1">
            <a:off x="6382613" y="3853092"/>
            <a:ext cx="3479" cy="5207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箭头连接符 1043"/>
          <p:cNvCxnSpPr>
            <a:stCxn id="4" idx="1"/>
            <a:endCxn id="42" idx="3"/>
          </p:cNvCxnSpPr>
          <p:nvPr/>
        </p:nvCxnSpPr>
        <p:spPr>
          <a:xfrm flipH="1">
            <a:off x="1918801" y="1754814"/>
            <a:ext cx="2276717" cy="248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矩形 1044"/>
          <p:cNvSpPr/>
          <p:nvPr/>
        </p:nvSpPr>
        <p:spPr>
          <a:xfrm>
            <a:off x="370003" y="1302605"/>
            <a:ext cx="1872208" cy="15503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9759" y="5007213"/>
            <a:ext cx="3727975" cy="864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3932" y="5208295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 smtClean="0">
              <a:solidFill>
                <a:srgbClr val="00B0F0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802051" y="1086581"/>
            <a:ext cx="111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迭代器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1471108" y="5706388"/>
            <a:ext cx="16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对象排序接口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6623711" y="58772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容器工具类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3057160" y="712443"/>
            <a:ext cx="486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Collection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继承树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2427345" y="1358774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获取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242211" y="6180705"/>
            <a:ext cx="4381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JDK提供的集合API位于java.util包内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553682" y="4301053"/>
            <a:ext cx="1296143" cy="5681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TreeSet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92" idx="0"/>
            <a:endCxn id="31" idx="2"/>
          </p:cNvCxnSpPr>
          <p:nvPr/>
        </p:nvCxnSpPr>
        <p:spPr>
          <a:xfrm flipH="1" flipV="1">
            <a:off x="8172400" y="3853091"/>
            <a:ext cx="29354" cy="447962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288733" y="2022684"/>
            <a:ext cx="19670" cy="32619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3" idx="1"/>
            <a:endCxn id="45" idx="3"/>
          </p:cNvCxnSpPr>
          <p:nvPr/>
        </p:nvCxnSpPr>
        <p:spPr>
          <a:xfrm flipH="1" flipV="1">
            <a:off x="2077254" y="2528901"/>
            <a:ext cx="1031348" cy="9000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1464" y="2148826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获取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接口继承树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412776"/>
            <a:ext cx="25557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Map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928181"/>
            <a:ext cx="1800709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Hashtable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928183"/>
            <a:ext cx="1662518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928183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Sorted</a:t>
            </a: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</a:rPr>
              <a:t>Map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654215"/>
            <a:ext cx="1661193" cy="542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Properties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654215"/>
            <a:ext cx="2392552" cy="6091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LinkedHashMap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761435" y="1171369"/>
            <a:ext cx="867333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551617" y="1027480"/>
            <a:ext cx="867335" cy="293407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727302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TreeMap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502088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502086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502088"/>
            <a:ext cx="0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5" idx="2"/>
          </p:cNvCxnSpPr>
          <p:nvPr/>
        </p:nvCxnSpPr>
        <p:spPr>
          <a:xfrm flipV="1">
            <a:off x="4518248" y="2060848"/>
            <a:ext cx="0" cy="867335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88224" y="14127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= f(x);</a:t>
            </a:r>
            <a:endParaRPr lang="en-US" altLang="zh-CN" dirty="0" smtClean="0"/>
          </a:p>
          <a:p>
            <a:r>
              <a:rPr lang="en-US" altLang="zh-CN" dirty="0" smtClean="0"/>
              <a:t>y =  x*2 + 3;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28997" y="5756248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8544" y="5568097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err="1" smtClean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8323" y="62370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容器工具类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9-2 Collection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1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0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10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10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04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0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10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10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09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1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11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11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13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1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11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11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11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11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120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2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2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12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12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12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12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28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2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13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ID" val="custom20186845_4*a*1"/>
  <p:tag name="KSO_WM_UNIT_TYPE" val="a"/>
</p:tagLst>
</file>

<file path=ppt/tags/tag133.xml><?xml version="1.0" encoding="utf-8"?>
<p:tagLst xmlns:p="http://schemas.openxmlformats.org/presentationml/2006/main">
  <p:tag name="KSO_WM_TEMPLATE_CATEGORY" val="custom"/>
  <p:tag name="KSO_WM_TEMPLATE_INDEX" val="20186845"/>
  <p:tag name="KSO_WM_UNIT_TYPE" val="d"/>
  <p:tag name="KSO_WM_UNIT_INDEX" val="1"/>
  <p:tag name="KSO_WM_UNIT_ID" val="custom20186845_4*d*1"/>
  <p:tag name="KSO_WM_UNIT_LAYERLEVEL" val="1"/>
  <p:tag name="KSO_WM_UNIT_VALUE" val="1500*12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3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f"/>
  <p:tag name="KSO_WM_UNIT_INDEX" val="1"/>
  <p:tag name="KSO_WM_UNIT_ID" val="custom20186845_4*f*1"/>
  <p:tag name="KSO_WM_UNIT_LAYERLEVEL" val="1"/>
  <p:tag name="KSO_WM_UNIT_VALUE" val="143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135.xml><?xml version="1.0" encoding="utf-8"?>
<p:tagLst xmlns:p="http://schemas.openxmlformats.org/presentationml/2006/main">
  <p:tag name="KSO_WM_SLIDE_SIZE" val="631*425"/>
  <p:tag name="KSO_WM_SLIDE_POSITION" val="49*5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6845_4"/>
  <p:tag name="KSO_WM_TAG_VERSION" val="1.0"/>
  <p:tag name="KSO_WM_TEMPLATE_INDEX" val="20186845"/>
  <p:tag name="KSO_WM_TEMPLATE_CATEGORY" val="custom"/>
  <p:tag name="KSO_WM_SLIDE_SUBTYPE" val="picTxt"/>
</p:tagLst>
</file>

<file path=ppt/tags/tag13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15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1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2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2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3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2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2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2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TEMPLATE_THUMBS_INDEX" val="1、6、10、17、19、22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3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3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3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35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3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4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4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3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4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48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5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52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5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5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59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6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62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6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6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65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6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6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0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7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7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74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7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7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77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7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7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80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8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8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83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8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8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8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8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8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89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9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3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9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9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99.xml><?xml version="1.0" encoding="utf-8"?>
<p:tagLst xmlns:p="http://schemas.openxmlformats.org/presentationml/2006/main">
  <p:tag name="KSO_WM_TEMPLATE_CATEGORY" val="custom"/>
  <p:tag name="KSO_WM_TEMPLATE_INDEX" val="20186845"/>
</p:tagLst>
</file>

<file path=ppt/theme/theme1.xml><?xml version="1.0" encoding="utf-8"?>
<a:theme xmlns:a="http://schemas.openxmlformats.org/drawingml/2006/main" name="2_Office 主题​​">
  <a:themeElements>
    <a:clrScheme name="自定义 438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xbt2e4z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11959</Words>
  <Application>WPS 演示</Application>
  <PresentationFormat>全屏显示(4:3)</PresentationFormat>
  <Paragraphs>796</Paragraphs>
  <Slides>68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Arial</vt:lpstr>
      <vt:lpstr>宋体</vt:lpstr>
      <vt:lpstr>Wingdings</vt:lpstr>
      <vt:lpstr>楷体</vt:lpstr>
      <vt:lpstr>Times New Roman</vt:lpstr>
      <vt:lpstr>Courier New</vt:lpstr>
      <vt:lpstr>隶书</vt:lpstr>
      <vt:lpstr>Calibri</vt:lpstr>
      <vt:lpstr>微软雅黑</vt:lpstr>
      <vt:lpstr>Arial Unicode MS</vt:lpstr>
      <vt:lpstr>Arial Unicode MS</vt:lpstr>
      <vt:lpstr>2_Office 主题​​</vt:lpstr>
      <vt:lpstr>第9章 Java集合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Map接口继承树</vt:lpstr>
      <vt:lpstr>PowerPoint 演示文稿</vt:lpstr>
      <vt:lpstr>Collection 接口</vt:lpstr>
      <vt:lpstr>Collection 接口方法</vt:lpstr>
      <vt:lpstr>PowerPoint 演示文稿</vt:lpstr>
      <vt:lpstr>使用 Iterator 接口遍历集合元素</vt:lpstr>
      <vt:lpstr>PowerPoint 演示文稿</vt:lpstr>
      <vt:lpstr>PowerPoint 演示文稿</vt:lpstr>
      <vt:lpstr>使用 foreach 循环遍历集合元素</vt:lpstr>
      <vt:lpstr>PowerPoint 演示文稿</vt:lpstr>
      <vt:lpstr>PowerPoint 演示文稿</vt:lpstr>
      <vt:lpstr>PowerPoint 演示文稿</vt:lpstr>
      <vt:lpstr>List接口</vt:lpstr>
      <vt:lpstr>List实现类之一：ArrayList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数组结构：ArrayList</vt:lpstr>
      <vt:lpstr>链表结构：LinkedList</vt:lpstr>
      <vt:lpstr>PowerPoint 演示文稿</vt:lpstr>
      <vt:lpstr>PowerPoint 演示文稿</vt:lpstr>
      <vt:lpstr>Set实现类之一：HashSet</vt:lpstr>
      <vt:lpstr>hashCode() 方法</vt:lpstr>
      <vt:lpstr>equals()的重写</vt:lpstr>
      <vt:lpstr>Eclipse工具里equals()的重写</vt:lpstr>
      <vt:lpstr>Set实现类之二：LinkedHashSet</vt:lpstr>
      <vt:lpstr>PowerPoint 演示文稿</vt:lpstr>
      <vt:lpstr>HashSet的练习</vt:lpstr>
      <vt:lpstr>Set实现类之三：TreeSet</vt:lpstr>
      <vt:lpstr>排  序——自然排序</vt:lpstr>
      <vt:lpstr>排  序——自然排序</vt:lpstr>
      <vt:lpstr>排  序——定制排序</vt:lpstr>
      <vt:lpstr>LOREM IPSUM DOLOR</vt:lpstr>
      <vt:lpstr>PowerPoint 演示文稿</vt:lpstr>
      <vt:lpstr>PowerPoint 演示文稿</vt:lpstr>
      <vt:lpstr>Map接口</vt:lpstr>
      <vt:lpstr>Map接口</vt:lpstr>
      <vt:lpstr>PowerPoint 演示文稿</vt:lpstr>
      <vt:lpstr>Map 常用方法</vt:lpstr>
      <vt:lpstr>Map实现类之一：HashMap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Map实现类之三：TreeMap</vt:lpstr>
      <vt:lpstr>PowerPoint 演示文稿</vt:lpstr>
      <vt:lpstr>Map实现类之四：Hashtable</vt:lpstr>
      <vt:lpstr>Map实现类之五：Properties</vt:lpstr>
      <vt:lpstr>PowerPoint 演示文稿</vt:lpstr>
      <vt:lpstr>PowerPoint 演示文稿</vt:lpstr>
      <vt:lpstr>操作集合的工具类：Collections</vt:lpstr>
      <vt:lpstr>查找、替换</vt:lpstr>
      <vt:lpstr>同步控制</vt:lpstr>
      <vt:lpstr>补充：Enumeration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1388973642</cp:lastModifiedBy>
  <cp:revision>770</cp:revision>
  <dcterms:created xsi:type="dcterms:W3CDTF">2012-08-05T14:09:00Z</dcterms:created>
  <dcterms:modified xsi:type="dcterms:W3CDTF">2018-10-18T08:41:06Z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