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86" r:id="rId20"/>
    <p:sldId id="287" r:id="rId21"/>
    <p:sldId id="275" r:id="rId22"/>
    <p:sldId id="276" r:id="rId23"/>
    <p:sldId id="288" r:id="rId24"/>
    <p:sldId id="278" r:id="rId25"/>
    <p:sldId id="279" r:id="rId26"/>
    <p:sldId id="280" r:id="rId27"/>
    <p:sldId id="281" r:id="rId28"/>
    <p:sldId id="285"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85" autoAdjust="0"/>
  </p:normalViewPr>
  <p:slideViewPr>
    <p:cSldViewPr snapToGrid="0">
      <p:cViewPr varScale="1">
        <p:scale>
          <a:sx n="145" d="100"/>
          <a:sy n="145" d="100"/>
        </p:scale>
        <p:origin x="624" y="13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45200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08287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GB" sz="1100" dirty="0"/>
              <a:t>Guarantees the atomicity of the check and the use.</a:t>
            </a:r>
          </a:p>
          <a:p>
            <a:pPr marL="0" lvl="0" indent="0">
              <a:spcBef>
                <a:spcPts val="0"/>
              </a:spcBef>
              <a:buNone/>
            </a:pPr>
            <a:endParaRPr dirty="0"/>
          </a:p>
        </p:txBody>
      </p:sp>
    </p:spTree>
    <p:extLst>
      <p:ext uri="{BB962C8B-B14F-4D97-AF65-F5344CB8AC3E}">
        <p14:creationId xmlns:p14="http://schemas.microsoft.com/office/powerpoint/2010/main" val="267001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solidFill>
                  <a:schemeClr val="tx1"/>
                </a:solidFill>
              </a:rPr>
              <a:t>Run it with different </a:t>
            </a:r>
            <a:r>
              <a:rPr lang="en-GB" dirty="0">
                <a:solidFill>
                  <a:schemeClr val="tx1"/>
                </a:solidFill>
              </a:rPr>
              <a:t>user IDs (seed and root), experiments were conducted to understand the protection.</a:t>
            </a:r>
            <a:endParaRPr lang="en-GB" dirty="0"/>
          </a:p>
        </p:txBody>
      </p:sp>
    </p:spTree>
    <p:extLst>
      <p:ext uri="{BB962C8B-B14F-4D97-AF65-F5344CB8AC3E}">
        <p14:creationId xmlns:p14="http://schemas.microsoft.com/office/powerpoint/2010/main" val="1470398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100" dirty="0" err="1"/>
              <a:t>Symlink</a:t>
            </a:r>
            <a:r>
              <a:rPr lang="en-US" sz="1100" dirty="0"/>
              <a:t> protection allows </a:t>
            </a:r>
            <a:r>
              <a:rPr lang="en-US" sz="1100" dirty="0" err="1"/>
              <a:t>fopen</a:t>
            </a:r>
            <a:r>
              <a:rPr lang="en-US" sz="1100" dirty="0"/>
              <a:t>() when the owner of the </a:t>
            </a:r>
            <a:r>
              <a:rPr lang="en-US" sz="1100" dirty="0" err="1"/>
              <a:t>symlink</a:t>
            </a:r>
            <a:r>
              <a:rPr lang="en-US" sz="1100" dirty="0"/>
              <a:t> is either the follower (EID of the process) or the directory owner.</a:t>
            </a:r>
            <a:endParaRPr lang="en-GB" sz="1100" dirty="0">
              <a:solidFill>
                <a:schemeClr val="dk1"/>
              </a:solidFill>
            </a:endParaRPr>
          </a:p>
          <a:p>
            <a:pPr marL="0" lvl="0" indent="0">
              <a:spcBef>
                <a:spcPts val="0"/>
              </a:spcBef>
              <a:buNone/>
            </a:pPr>
            <a:endParaRPr dirty="0"/>
          </a:p>
        </p:txBody>
      </p:sp>
    </p:spTree>
    <p:extLst>
      <p:ext uri="{BB962C8B-B14F-4D97-AF65-F5344CB8AC3E}">
        <p14:creationId xmlns:p14="http://schemas.microsoft.com/office/powerpoint/2010/main" val="34601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33926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3454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lang="en-GB" dirty="0"/>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runs: A1,A2,A1,A2…….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solidFill>
                  <a:srgbClr val="C00000"/>
                </a:solidFill>
              </a:rPr>
              <a:t>A1, V1 , A2, V2 </a:t>
            </a:r>
            <a:r>
              <a:rPr lang="en-GB" sz="1800" dirty="0"/>
              <a:t>: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r>
              <a:rPr lang="en-GB" dirty="0">
                <a:solidFill>
                  <a:srgbClr val="000000"/>
                </a:solidFill>
              </a:rPr>
              <a:t>Vulnerable Program</a:t>
            </a:r>
            <a:endParaRPr lang="en-GB" dirty="0"/>
          </a:p>
        </p:txBody>
      </p:sp>
      <p:sp>
        <p:nvSpPr>
          <p:cNvPr id="139" name="Shape 139"/>
          <p:cNvSpPr txBox="1">
            <a:spLocks noGrp="1"/>
          </p:cNvSpPr>
          <p:nvPr>
            <p:ph type="body" idx="1"/>
          </p:nvPr>
        </p:nvSpPr>
        <p:spPr>
          <a:xfrm>
            <a:off x="5224499" y="3762857"/>
            <a:ext cx="3708981" cy="1173643"/>
          </a:xfrm>
          <a:prstGeom prst="rect">
            <a:avLst/>
          </a:prstGeom>
        </p:spPr>
        <p:txBody>
          <a:bodyPr wrap="square" lIns="91425" tIns="91425" rIns="91425" bIns="91425" anchor="t" anchorCtr="0">
            <a:noAutofit/>
          </a:bodyPr>
          <a:lstStyle/>
          <a:p>
            <a:pPr lvl="0">
              <a:buNone/>
            </a:pPr>
            <a:r>
              <a:rPr lang="en-GB" dirty="0">
                <a:solidFill>
                  <a:srgbClr val="000000"/>
                </a:solidFill>
              </a:rPr>
              <a:t>Unlink /</a:t>
            </a:r>
            <a:r>
              <a:rPr lang="en-GB" dirty="0" err="1">
                <a:solidFill>
                  <a:srgbClr val="000000"/>
                </a:solidFill>
              </a:rPr>
              <a:t>tmp</a:t>
            </a:r>
            <a:r>
              <a:rPr lang="en-GB" dirty="0">
                <a:solidFill>
                  <a:srgbClr val="000000"/>
                </a:solidFill>
              </a:rPr>
              <a:t>/XYZ and relink it to /etc/passwd between access() and </a:t>
            </a:r>
            <a:r>
              <a:rPr lang="en-GB" dirty="0" err="1">
                <a:solidFill>
                  <a:srgbClr val="000000"/>
                </a:solidFill>
              </a:rPr>
              <a:t>fopen</a:t>
            </a:r>
            <a:r>
              <a:rPr lang="en-GB" dirty="0">
                <a:solidFill>
                  <a:srgbClr val="000000"/>
                </a:solidFill>
              </a:rPr>
              <a:t>() to overwrite /etc/passwd.</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a:cxnSpLocks/>
          </p:cNvCxnSpPr>
          <p:nvPr/>
        </p:nvCxnSpPr>
        <p:spPr>
          <a:xfrm flipH="1">
            <a:off x="2552426" y="3407620"/>
            <a:ext cx="4022074" cy="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a:cxnSpLocks/>
          </p:cNvCxnSpPr>
          <p:nvPr/>
        </p:nvCxnSpPr>
        <p:spPr>
          <a:xfrm>
            <a:off x="6574500" y="3407620"/>
            <a:ext cx="0" cy="442988"/>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dirty="0">
                <a:solidFill>
                  <a:srgbClr val="000000"/>
                </a:solidFill>
              </a:rPr>
              <a:t>Make the vulnerable program Set-UID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972755"/>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countermeasure</a:t>
            </a:r>
            <a:r>
              <a:rPr lang="en-GB" dirty="0">
                <a:solidFill>
                  <a:schemeClr val="dk1"/>
                </a:solidFill>
              </a:rPr>
              <a:t>: It restricts the program to follow a symbolic link in world-writable directory like /</a:t>
            </a:r>
            <a:r>
              <a:rPr lang="en-GB" dirty="0" err="1">
                <a:solidFill>
                  <a:schemeClr val="dk1"/>
                </a:solidFill>
              </a:rPr>
              <a:t>tmp</a:t>
            </a:r>
            <a:r>
              <a:rPr lang="en-GB" dirty="0">
                <a:solidFill>
                  <a:schemeClr val="dk1"/>
                </a:solidFill>
              </a:rPr>
              <a:t>.</a:t>
            </a:r>
          </a:p>
          <a:p>
            <a:pPr marL="0" lvl="0" indent="0">
              <a:spcBef>
                <a:spcPts val="0"/>
              </a:spcBef>
              <a:buNone/>
            </a:pPr>
            <a:endParaRPr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29" y="2566280"/>
            <a:ext cx="7779671" cy="13638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Exploit 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Attack: Choose a Target File</a:t>
            </a:r>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a:solidFill>
                  <a:srgbClr val="000000"/>
                </a:solidFill>
              </a:rPr>
              <a:t>Add the following line to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rPr>
              <a:t> 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a:t>Hash value for empty password</a:t>
            </a:r>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a:t>UID (0 means root)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Attack: Run the Vulnerable Program</a:t>
            </a:r>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a:solidFill>
                  <a:srgbClr val="000000"/>
                </a:solidFill>
              </a:rPr>
              <a:t>Two processes that race against each other: </a:t>
            </a:r>
            <a:r>
              <a:rPr lang="en-GB" b="1" dirty="0">
                <a:solidFill>
                  <a:srgbClr val="000000"/>
                </a:solidFill>
              </a:rPr>
              <a:t>vulnerable process and attack process</a:t>
            </a:r>
          </a:p>
          <a:p>
            <a:pPr marL="0" lvl="0" indent="0">
              <a:spcBef>
                <a:spcPts val="0"/>
              </a:spcBef>
              <a:buNone/>
            </a:pPr>
            <a:r>
              <a:rPr lang="en-GB" dirty="0">
                <a:solidFill>
                  <a:srgbClr val="000000"/>
                </a:solidFill>
              </a:rPr>
              <a:t>Run 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loop (target_process.sh)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passwd_input</a:t>
            </a:r>
            <a:r>
              <a:rPr lang="en-GB" sz="1800" dirty="0">
                <a:latin typeface="Courier New" panose="02070309020205020404" pitchFamily="49" charset="0"/>
                <a:cs typeface="Courier New" panose="02070309020205020404" pitchFamily="49" charset="0"/>
              </a:rPr>
              <a:t> </a:t>
            </a:r>
            <a:r>
              <a:rPr lang="en-GB" sz="1800" dirty="0"/>
              <a:t>contains the string to be inserted in /etc/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Attack Program</a:t>
            </a:r>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a:t>Create 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us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/etc/</a:t>
            </a:r>
            <a:r>
              <a:rPr lang="en-GB" sz="1800" i="1" dirty="0" err="1"/>
              <a:t>passwd</a:t>
            </a:r>
            <a:r>
              <a:rPr lang="en-GB" sz="1800" i="1" dirty="0"/>
              <a:t> </a:t>
            </a:r>
            <a:r>
              <a:rPr lang="en-GB" sz="1800" dirty="0"/>
              <a:t>(this is the file we want to open)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Monitor the Result</a:t>
            </a:r>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a:t>Compare the old and new timestamps of /etc/passwd 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a:t>The </a:t>
            </a:r>
            <a:r>
              <a:rPr lang="en-GB" sz="1800" dirty="0" err="1">
                <a:latin typeface="Courier New" panose="02070309020205020404" pitchFamily="49" charset="0"/>
                <a:cs typeface="Courier New" panose="02070309020205020404" pitchFamily="49" charset="0"/>
              </a:rPr>
              <a:t>ls</a:t>
            </a:r>
            <a:r>
              <a:rPr lang="en-GB" sz="1800" dirty="0">
                <a:latin typeface="Courier New" panose="02070309020205020404" pitchFamily="49" charset="0"/>
                <a:cs typeface="Courier New" panose="02070309020205020404" pitchFamily="49" charset="0"/>
              </a:rPr>
              <a:t> -l</a:t>
            </a:r>
            <a:r>
              <a:rPr lang="en-GB" sz="1800" dirty="0"/>
              <a:t> command prints out the timestamp.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Exploit</a:t>
            </a:r>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an entry in /etc/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a:solidFill>
                  <a:srgbClr val="000000"/>
                </a:solidFill>
              </a:rPr>
              <a:t>We get a root shell as we log in 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a:solidFill>
                  <a:srgbClr val="000000"/>
                </a:solidFill>
              </a:rPr>
              <a:t>Run both attack and vulnerable programs to start the “race”.</a:t>
            </a:r>
          </a:p>
          <a:p>
            <a:pPr marL="457200" indent="-342900">
              <a:buClr>
                <a:srgbClr val="000000"/>
              </a:buClr>
              <a:buFontTx/>
              <a:buBlip>
                <a:blip r:embed="rId5"/>
              </a:buBlip>
            </a:pPr>
            <a:endParaRPr lang="en-US" dirty="0">
              <a:solidFill>
                <a:srgbClr val="000000"/>
              </a:solidFill>
            </a:endParaRPr>
          </a:p>
          <a:p>
            <a:pPr>
              <a:buFontTx/>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63E7-2D47-43E2-BC6E-E47DD00C36CE}"/>
              </a:ext>
            </a:extLst>
          </p:cNvPr>
          <p:cNvSpPr>
            <a:spLocks noGrp="1"/>
          </p:cNvSpPr>
          <p:nvPr>
            <p:ph type="title"/>
          </p:nvPr>
        </p:nvSpPr>
        <p:spPr>
          <a:xfrm>
            <a:off x="311700" y="88304"/>
            <a:ext cx="8520600" cy="572700"/>
          </a:xfrm>
        </p:spPr>
        <p:txBody>
          <a:bodyPr/>
          <a:lstStyle/>
          <a:p>
            <a:r>
              <a:rPr lang="en-US" dirty="0"/>
              <a:t>3.2 An Undesirable Situation</a:t>
            </a:r>
            <a:endParaRPr lang="en-SE" dirty="0"/>
          </a:p>
        </p:txBody>
      </p:sp>
      <p:sp>
        <p:nvSpPr>
          <p:cNvPr id="3" name="Text Placeholder 2">
            <a:extLst>
              <a:ext uri="{FF2B5EF4-FFF2-40B4-BE49-F238E27FC236}">
                <a16:creationId xmlns:a16="http://schemas.microsoft.com/office/drawing/2014/main" id="{47DA49C1-B3B0-48A0-895D-2CEF27792311}"/>
              </a:ext>
            </a:extLst>
          </p:cNvPr>
          <p:cNvSpPr>
            <a:spLocks noGrp="1"/>
          </p:cNvSpPr>
          <p:nvPr>
            <p:ph type="body" idx="1"/>
          </p:nvPr>
        </p:nvSpPr>
        <p:spPr>
          <a:xfrm>
            <a:off x="124664" y="3840240"/>
            <a:ext cx="4187085" cy="1303260"/>
          </a:xfrm>
        </p:spPr>
        <p:txBody>
          <a:bodyPr>
            <a:normAutofit/>
          </a:bodyPr>
          <a:lstStyle/>
          <a:p>
            <a:pPr>
              <a:buNone/>
            </a:pPr>
            <a:r>
              <a:rPr lang="en-US" sz="1100" dirty="0">
                <a:solidFill>
                  <a:srgbClr val="0070C0"/>
                </a:solidFill>
              </a:rPr>
              <a:t>Blue arrows</a:t>
            </a:r>
            <a:r>
              <a:rPr lang="en-US" sz="1100" dirty="0">
                <a:solidFill>
                  <a:schemeClr val="tx1"/>
                </a:solidFill>
              </a:rPr>
              <a:t>: successful attack. </a:t>
            </a:r>
            <a:r>
              <a:rPr lang="en-US" sz="1100" dirty="0">
                <a:solidFill>
                  <a:srgbClr val="C00000"/>
                </a:solidFill>
              </a:rPr>
              <a:t>Red arrows</a:t>
            </a:r>
            <a:r>
              <a:rPr lang="en-US" sz="1100" dirty="0">
                <a:solidFill>
                  <a:schemeClr val="tx1"/>
                </a:solidFill>
              </a:rPr>
              <a:t>: Attack program is context switched out right after unlink() and before </a:t>
            </a:r>
            <a:r>
              <a:rPr lang="en-US" sz="1100" dirty="0" err="1">
                <a:solidFill>
                  <a:schemeClr val="tx1"/>
                </a:solidFill>
              </a:rPr>
              <a:t>symlink</a:t>
            </a:r>
            <a:r>
              <a:rPr lang="en-US" sz="1100" dirty="0">
                <a:solidFill>
                  <a:schemeClr val="tx1"/>
                </a:solidFill>
              </a:rPr>
              <a:t>(). Target Set-UID program gets a chance to run </a:t>
            </a:r>
            <a:r>
              <a:rPr lang="en-US" sz="1100" dirty="0" err="1">
                <a:solidFill>
                  <a:schemeClr val="tx1"/>
                </a:solidFill>
              </a:rPr>
              <a:t>fopen</a:t>
            </a:r>
            <a:r>
              <a:rPr lang="en-US" sz="1100" dirty="0">
                <a:solidFill>
                  <a:schemeClr val="tx1"/>
                </a:solidFill>
              </a:rPr>
              <a:t>(</a:t>
            </a:r>
            <a:r>
              <a:rPr lang="en-US" sz="1100" dirty="0" err="1">
                <a:solidFill>
                  <a:schemeClr val="tx1"/>
                </a:solidFill>
              </a:rPr>
              <a:t>fn</a:t>
            </a:r>
            <a:r>
              <a:rPr lang="en-US" sz="1100" dirty="0">
                <a:solidFill>
                  <a:schemeClr val="tx1"/>
                </a:solidFill>
              </a:rPr>
              <a:t>, "a+"), which creates a new file /</a:t>
            </a:r>
            <a:r>
              <a:rPr lang="en-US" sz="1100" dirty="0" err="1">
                <a:solidFill>
                  <a:schemeClr val="tx1"/>
                </a:solidFill>
              </a:rPr>
              <a:t>tmp</a:t>
            </a:r>
            <a:r>
              <a:rPr lang="en-US" sz="1100" dirty="0">
                <a:solidFill>
                  <a:schemeClr val="tx1"/>
                </a:solidFill>
              </a:rPr>
              <a:t>/XYZ with owner root. Attacker cannot remove the file, hence attack fails.</a:t>
            </a:r>
            <a:endParaRPr lang="en-SE" sz="1100" dirty="0">
              <a:solidFill>
                <a:schemeClr val="tx1"/>
              </a:solidFill>
            </a:endParaRPr>
          </a:p>
        </p:txBody>
      </p:sp>
      <p:pic>
        <p:nvPicPr>
          <p:cNvPr id="4" name="Shape 140">
            <a:extLst>
              <a:ext uri="{FF2B5EF4-FFF2-40B4-BE49-F238E27FC236}">
                <a16:creationId xmlns:a16="http://schemas.microsoft.com/office/drawing/2014/main" id="{C45D4AA0-88D7-49B4-925D-0E46403481D4}"/>
              </a:ext>
            </a:extLst>
          </p:cNvPr>
          <p:cNvPicPr preferRelativeResize="0"/>
          <p:nvPr/>
        </p:nvPicPr>
        <p:blipFill>
          <a:blip r:embed="rId2">
            <a:alphaModFix/>
          </a:blip>
          <a:stretch>
            <a:fillRect/>
          </a:stretch>
        </p:blipFill>
        <p:spPr>
          <a:xfrm>
            <a:off x="4311749" y="1087488"/>
            <a:ext cx="4832251" cy="3698875"/>
          </a:xfrm>
          <a:prstGeom prst="rect">
            <a:avLst/>
          </a:prstGeom>
          <a:noFill/>
          <a:ln>
            <a:noFill/>
          </a:ln>
        </p:spPr>
      </p:pic>
      <p:pic>
        <p:nvPicPr>
          <p:cNvPr id="5" name="Shape 183">
            <a:extLst>
              <a:ext uri="{FF2B5EF4-FFF2-40B4-BE49-F238E27FC236}">
                <a16:creationId xmlns:a16="http://schemas.microsoft.com/office/drawing/2014/main" id="{E979D11B-25FD-4FD4-8D46-50494F7CEE32}"/>
              </a:ext>
            </a:extLst>
          </p:cNvPr>
          <p:cNvPicPr preferRelativeResize="0"/>
          <p:nvPr/>
        </p:nvPicPr>
        <p:blipFill>
          <a:blip r:embed="rId3">
            <a:alphaModFix/>
          </a:blip>
          <a:stretch>
            <a:fillRect/>
          </a:stretch>
        </p:blipFill>
        <p:spPr>
          <a:xfrm>
            <a:off x="54811" y="1087488"/>
            <a:ext cx="4191839" cy="2840227"/>
          </a:xfrm>
          <a:prstGeom prst="rect">
            <a:avLst/>
          </a:prstGeom>
          <a:noFill/>
          <a:ln>
            <a:noFill/>
          </a:ln>
        </p:spPr>
      </p:pic>
      <p:cxnSp>
        <p:nvCxnSpPr>
          <p:cNvPr id="7" name="Straight Arrow Connector 6">
            <a:extLst>
              <a:ext uri="{FF2B5EF4-FFF2-40B4-BE49-F238E27FC236}">
                <a16:creationId xmlns:a16="http://schemas.microsoft.com/office/drawing/2014/main" id="{69EFB895-8E18-4CCF-B62C-2975630B0587}"/>
              </a:ext>
            </a:extLst>
          </p:cNvPr>
          <p:cNvCxnSpPr>
            <a:cxnSpLocks/>
          </p:cNvCxnSpPr>
          <p:nvPr/>
        </p:nvCxnSpPr>
        <p:spPr>
          <a:xfrm>
            <a:off x="2147455" y="2022764"/>
            <a:ext cx="2341418" cy="10945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BAE1C45-73F8-4003-9AB8-754DF5AB7E27}"/>
              </a:ext>
            </a:extLst>
          </p:cNvPr>
          <p:cNvCxnSpPr/>
          <p:nvPr/>
        </p:nvCxnSpPr>
        <p:spPr>
          <a:xfrm>
            <a:off x="4488873" y="3117273"/>
            <a:ext cx="0" cy="8529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58D80D7-3C41-4EA8-93BE-E6B4FCF66321}"/>
              </a:ext>
            </a:extLst>
          </p:cNvPr>
          <p:cNvSpPr/>
          <p:nvPr/>
        </p:nvSpPr>
        <p:spPr>
          <a:xfrm>
            <a:off x="1229575" y="727671"/>
            <a:ext cx="1657826" cy="338554"/>
          </a:xfrm>
          <a:prstGeom prst="rect">
            <a:avLst/>
          </a:prstGeom>
        </p:spPr>
        <p:txBody>
          <a:bodyPr wrap="none">
            <a:spAutoFit/>
          </a:bodyPr>
          <a:lstStyle/>
          <a:p>
            <a:r>
              <a:rPr lang="en-US" sz="1600" dirty="0">
                <a:solidFill>
                  <a:schemeClr val="tx1"/>
                </a:solidFill>
              </a:rPr>
              <a:t>Attack Program </a:t>
            </a:r>
            <a:endParaRPr lang="en-SE" sz="1600" dirty="0"/>
          </a:p>
        </p:txBody>
      </p:sp>
      <p:sp>
        <p:nvSpPr>
          <p:cNvPr id="12" name="Rectangle 11">
            <a:extLst>
              <a:ext uri="{FF2B5EF4-FFF2-40B4-BE49-F238E27FC236}">
                <a16:creationId xmlns:a16="http://schemas.microsoft.com/office/drawing/2014/main" id="{D50817CB-30FD-4F17-A539-06B9E5EBD55E}"/>
              </a:ext>
            </a:extLst>
          </p:cNvPr>
          <p:cNvSpPr/>
          <p:nvPr/>
        </p:nvSpPr>
        <p:spPr>
          <a:xfrm>
            <a:off x="5981684" y="708845"/>
            <a:ext cx="2502608" cy="338554"/>
          </a:xfrm>
          <a:prstGeom prst="rect">
            <a:avLst/>
          </a:prstGeom>
        </p:spPr>
        <p:txBody>
          <a:bodyPr wrap="none">
            <a:spAutoFit/>
          </a:bodyPr>
          <a:lstStyle/>
          <a:p>
            <a:r>
              <a:rPr lang="en-US" sz="1600" dirty="0">
                <a:solidFill>
                  <a:schemeClr val="tx1"/>
                </a:solidFill>
              </a:rPr>
              <a:t>Target Set-UID Program </a:t>
            </a:r>
            <a:endParaRPr lang="en-SE" sz="1600" dirty="0"/>
          </a:p>
        </p:txBody>
      </p:sp>
      <p:cxnSp>
        <p:nvCxnSpPr>
          <p:cNvPr id="15" name="Straight Arrow Connector 14">
            <a:extLst>
              <a:ext uri="{FF2B5EF4-FFF2-40B4-BE49-F238E27FC236}">
                <a16:creationId xmlns:a16="http://schemas.microsoft.com/office/drawing/2014/main" id="{97514E0B-4C9E-410A-A786-C2E709040128}"/>
              </a:ext>
            </a:extLst>
          </p:cNvPr>
          <p:cNvCxnSpPr>
            <a:cxnSpLocks/>
          </p:cNvCxnSpPr>
          <p:nvPr/>
        </p:nvCxnSpPr>
        <p:spPr>
          <a:xfrm>
            <a:off x="3861531" y="2295868"/>
            <a:ext cx="853406" cy="761842"/>
          </a:xfrm>
          <a:prstGeom prst="straightConnector1">
            <a:avLst/>
          </a:prstGeom>
          <a:ln w="19050">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EEB7A0D4-1DF1-4AF1-ACD6-37C56AD5ED02}"/>
              </a:ext>
            </a:extLst>
          </p:cNvPr>
          <p:cNvCxnSpPr>
            <a:cxnSpLocks/>
          </p:cNvCxnSpPr>
          <p:nvPr/>
        </p:nvCxnSpPr>
        <p:spPr>
          <a:xfrm flipH="1" flipV="1">
            <a:off x="3236581" y="2808984"/>
            <a:ext cx="1478358" cy="325764"/>
          </a:xfrm>
          <a:prstGeom prst="straightConnector1">
            <a:avLst/>
          </a:prstGeom>
          <a:ln w="19050">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A539DC6F-EFC5-4A33-A82D-56ED1B369289}"/>
              </a:ext>
            </a:extLst>
          </p:cNvPr>
          <p:cNvCxnSpPr>
            <a:cxnSpLocks/>
          </p:cNvCxnSpPr>
          <p:nvPr/>
        </p:nvCxnSpPr>
        <p:spPr>
          <a:xfrm>
            <a:off x="3322101" y="3057710"/>
            <a:ext cx="1665341" cy="251364"/>
          </a:xfrm>
          <a:prstGeom prst="straightConnector1">
            <a:avLst/>
          </a:prstGeom>
          <a:ln w="190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228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a:solidFill>
                  <a:srgbClr val="000000"/>
                </a:solidFill>
              </a:rPr>
              <a:t>How 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97ED-99E4-4CE9-9202-44F000902B48}"/>
              </a:ext>
            </a:extLst>
          </p:cNvPr>
          <p:cNvSpPr>
            <a:spLocks noGrp="1"/>
          </p:cNvSpPr>
          <p:nvPr>
            <p:ph type="title"/>
          </p:nvPr>
        </p:nvSpPr>
        <p:spPr>
          <a:xfrm>
            <a:off x="311700" y="171039"/>
            <a:ext cx="8733624" cy="1111752"/>
          </a:xfrm>
        </p:spPr>
        <p:txBody>
          <a:bodyPr/>
          <a:lstStyle/>
          <a:p>
            <a:r>
              <a:rPr lang="en-US" sz="2000" dirty="0"/>
              <a:t>3.2 An Undesirable Situation: Solution (try it if your attack is always unsuccessful)</a:t>
            </a:r>
            <a:endParaRPr lang="en-SE" sz="2000" dirty="0"/>
          </a:p>
        </p:txBody>
      </p:sp>
      <p:sp>
        <p:nvSpPr>
          <p:cNvPr id="3" name="Text Placeholder 2">
            <a:extLst>
              <a:ext uri="{FF2B5EF4-FFF2-40B4-BE49-F238E27FC236}">
                <a16:creationId xmlns:a16="http://schemas.microsoft.com/office/drawing/2014/main" id="{BE907E60-6266-4AFB-89E5-E13E283BF23F}"/>
              </a:ext>
            </a:extLst>
          </p:cNvPr>
          <p:cNvSpPr>
            <a:spLocks noGrp="1"/>
          </p:cNvSpPr>
          <p:nvPr>
            <p:ph type="body" idx="1"/>
          </p:nvPr>
        </p:nvSpPr>
        <p:spPr>
          <a:xfrm>
            <a:off x="311700" y="962891"/>
            <a:ext cx="8520600" cy="1025236"/>
          </a:xfrm>
        </p:spPr>
        <p:txBody>
          <a:bodyPr>
            <a:normAutofit fontScale="62500" lnSpcReduction="20000"/>
          </a:bodyPr>
          <a:lstStyle/>
          <a:p>
            <a:r>
              <a:rPr lang="en-US" dirty="0">
                <a:solidFill>
                  <a:schemeClr val="tx1"/>
                </a:solidFill>
              </a:rPr>
              <a:t>If your attack always fails due to the problem in previous slide, try the code below (linking to /dev/null has similar effect as linking to /home/seed/</a:t>
            </a:r>
            <a:r>
              <a:rPr lang="en-US" dirty="0" err="1">
                <a:solidFill>
                  <a:schemeClr val="tx1"/>
                </a:solidFill>
              </a:rPr>
              <a:t>myfile</a:t>
            </a:r>
            <a:r>
              <a:rPr lang="en-US" dirty="0">
                <a:solidFill>
                  <a:schemeClr val="tx1"/>
                </a:solidFill>
              </a:rPr>
              <a:t>.)</a:t>
            </a:r>
          </a:p>
          <a:p>
            <a:r>
              <a:rPr lang="en-US" dirty="0">
                <a:solidFill>
                  <a:schemeClr val="tx1"/>
                </a:solidFill>
              </a:rPr>
              <a:t>SYS_renameat2 is a system call that atomically renames two files by swapping their names, thus removing the problem. (If your attack is successful, you can skip this step.)</a:t>
            </a:r>
            <a:endParaRPr lang="en-SE" dirty="0">
              <a:solidFill>
                <a:schemeClr val="tx1"/>
              </a:solidFill>
            </a:endParaRPr>
          </a:p>
        </p:txBody>
      </p:sp>
      <p:pic>
        <p:nvPicPr>
          <p:cNvPr id="4" name="Picture 3">
            <a:extLst>
              <a:ext uri="{FF2B5EF4-FFF2-40B4-BE49-F238E27FC236}">
                <a16:creationId xmlns:a16="http://schemas.microsoft.com/office/drawing/2014/main" id="{496C6C73-882A-48EF-89AD-07C7EDE99EB9}"/>
              </a:ext>
            </a:extLst>
          </p:cNvPr>
          <p:cNvPicPr>
            <a:picLocks noChangeAspect="1"/>
          </p:cNvPicPr>
          <p:nvPr/>
        </p:nvPicPr>
        <p:blipFill>
          <a:blip r:embed="rId2"/>
          <a:stretch>
            <a:fillRect/>
          </a:stretch>
        </p:blipFill>
        <p:spPr>
          <a:xfrm>
            <a:off x="1738326" y="1988127"/>
            <a:ext cx="5667348" cy="3153680"/>
          </a:xfrm>
          <a:prstGeom prst="rect">
            <a:avLst/>
          </a:prstGeom>
        </p:spPr>
      </p:pic>
    </p:spTree>
    <p:extLst>
      <p:ext uri="{BB962C8B-B14F-4D97-AF65-F5344CB8AC3E}">
        <p14:creationId xmlns:p14="http://schemas.microsoft.com/office/powerpoint/2010/main" val="324567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Operations: 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Protection: To prevent creating symbolic links.</a:t>
            </a:r>
          </a:p>
          <a:p>
            <a:pPr marL="457200" lvl="0" indent="-342900">
              <a:spcBef>
                <a:spcPts val="0"/>
              </a:spcBef>
              <a:buClr>
                <a:srgbClr val="000000"/>
              </a:buClr>
              <a:buSzPts val="1800"/>
              <a:buChar char="●"/>
            </a:pPr>
            <a:r>
              <a:rPr lang="en-GB" dirty="0">
                <a:solidFill>
                  <a:srgbClr val="000000"/>
                </a:solidFill>
              </a:rPr>
              <a:t>Principles of Least Privilege:  To prevent the damages after the race is won by the attacker.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013019"/>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698" y="1352643"/>
            <a:ext cx="8740203"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makes (existence check + open) atomic, i.e., it will not open the specified file if the file already exists.</a:t>
            </a:r>
          </a:p>
          <a:p>
            <a:pPr marL="457200" lvl="0" indent="-342900">
              <a:buSzPts val="1800"/>
              <a:buChar char="●"/>
            </a:pPr>
            <a:endParaRPr lang="en-GB" sz="1800" dirty="0"/>
          </a:p>
          <a:p>
            <a:pPr marL="457200" lvl="0" indent="-342900">
              <a:buSzPts val="1800"/>
              <a:buChar char="●"/>
            </a:pPr>
            <a:r>
              <a:rPr lang="en-GB" sz="1800" dirty="0"/>
              <a:t>(Not in the lab assignment, but feel free to try yourself.)</a:t>
            </a:r>
          </a:p>
          <a:p>
            <a:pPr marL="0" lvl="0" indent="0">
              <a:spcBef>
                <a:spcPts val="0"/>
              </a:spcBef>
              <a:buNone/>
            </a:pPr>
            <a:endParaRPr dirty="0"/>
          </a:p>
        </p:txBody>
      </p:sp>
      <p:pic>
        <p:nvPicPr>
          <p:cNvPr id="2" name="Picture 1">
            <a:extLst>
              <a:ext uri="{FF2B5EF4-FFF2-40B4-BE49-F238E27FC236}">
                <a16:creationId xmlns:a16="http://schemas.microsoft.com/office/drawing/2014/main" id="{70A26954-0F2F-49A1-9331-C1C42D050198}"/>
              </a:ext>
            </a:extLst>
          </p:cNvPr>
          <p:cNvPicPr>
            <a:picLocks noChangeAspect="1"/>
          </p:cNvPicPr>
          <p:nvPr/>
        </p:nvPicPr>
        <p:blipFill>
          <a:blip r:embed="rId3"/>
          <a:stretch>
            <a:fillRect/>
          </a:stretch>
        </p:blipFill>
        <p:spPr>
          <a:xfrm>
            <a:off x="880547" y="2718243"/>
            <a:ext cx="7382905" cy="22672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325B-8BD0-4DA5-8B15-E3158D860A30}"/>
              </a:ext>
            </a:extLst>
          </p:cNvPr>
          <p:cNvSpPr>
            <a:spLocks noGrp="1"/>
          </p:cNvSpPr>
          <p:nvPr>
            <p:ph type="title"/>
          </p:nvPr>
        </p:nvSpPr>
        <p:spPr/>
        <p:txBody>
          <a:bodyPr/>
          <a:lstStyle/>
          <a:p>
            <a:r>
              <a:rPr lang="en-US" dirty="0"/>
              <a:t>The Sticky Bit</a:t>
            </a:r>
            <a:endParaRPr lang="en-SE" dirty="0"/>
          </a:p>
        </p:txBody>
      </p:sp>
      <p:sp>
        <p:nvSpPr>
          <p:cNvPr id="4" name="Shape 242">
            <a:extLst>
              <a:ext uri="{FF2B5EF4-FFF2-40B4-BE49-F238E27FC236}">
                <a16:creationId xmlns:a16="http://schemas.microsoft.com/office/drawing/2014/main" id="{D6914C48-C33E-48E7-B275-6884CA69BA25}"/>
              </a:ext>
            </a:extLst>
          </p:cNvPr>
          <p:cNvSpPr txBox="1"/>
          <p:nvPr/>
        </p:nvSpPr>
        <p:spPr>
          <a:xfrm>
            <a:off x="311700" y="950253"/>
            <a:ext cx="8194991" cy="2450171"/>
          </a:xfrm>
          <a:prstGeom prst="rect">
            <a:avLst/>
          </a:prstGeom>
          <a:noFill/>
          <a:ln>
            <a:noFill/>
          </a:ln>
        </p:spPr>
        <p:txBody>
          <a:bodyPr wrap="square" lIns="91425" tIns="91425" rIns="91425" bIns="91425" anchor="t" anchorCtr="0">
            <a:noAutofit/>
          </a:bodyPr>
          <a:lstStyle/>
          <a:p>
            <a:pPr marL="457200" indent="-342900">
              <a:buSzPts val="1800"/>
              <a:buFontTx/>
              <a:buChar char="●"/>
            </a:pPr>
            <a:r>
              <a:rPr lang="en-GB" sz="1600" dirty="0"/>
              <a:t>Sticky Directory : A directory has a special bit called sticky bit (the 3</a:t>
            </a:r>
            <a:r>
              <a:rPr lang="en-GB" sz="1600" baseline="30000" dirty="0"/>
              <a:t>rd</a:t>
            </a:r>
            <a:r>
              <a:rPr lang="en-GB" sz="1600" dirty="0"/>
              <a:t> bit after </a:t>
            </a:r>
            <a:r>
              <a:rPr lang="en-GB" sz="1600" dirty="0" err="1"/>
              <a:t>setuid</a:t>
            </a:r>
            <a:r>
              <a:rPr lang="en-GB" sz="1600" dirty="0"/>
              <a:t> and </a:t>
            </a:r>
            <a:r>
              <a:rPr lang="en-GB" sz="1600" dirty="0" err="1"/>
              <a:t>setgid</a:t>
            </a:r>
            <a:r>
              <a:rPr lang="en-GB" sz="1600" dirty="0"/>
              <a:t> bits). When this bit is set, a file inside the directory can be renamed or deleted by the file’s owner, the directory owner or root user. If the bit is not set, any user with write and execute permissions for the directory can rename or delete the file. A directory’s sticky bit is set to prevent a normal user from renaming and deleting other users’ files inside it.</a:t>
            </a:r>
          </a:p>
        </p:txBody>
      </p:sp>
      <p:pic>
        <p:nvPicPr>
          <p:cNvPr id="5" name="Picture 2" descr="Image">
            <a:extLst>
              <a:ext uri="{FF2B5EF4-FFF2-40B4-BE49-F238E27FC236}">
                <a16:creationId xmlns:a16="http://schemas.microsoft.com/office/drawing/2014/main" id="{73E9518E-DB6A-4087-826D-8DFA8E6BB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42" y="2524527"/>
            <a:ext cx="5333915" cy="258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70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Sticky </a:t>
            </a:r>
            <a:r>
              <a:rPr lang="en-GB" dirty="0" err="1"/>
              <a:t>Symlink</a:t>
            </a:r>
            <a:r>
              <a:rPr lang="en-GB" dirty="0"/>
              <a:t> Protection</a:t>
            </a:r>
          </a:p>
        </p:txBody>
      </p:sp>
      <p:sp>
        <p:nvSpPr>
          <p:cNvPr id="241" name="Shape 241"/>
          <p:cNvSpPr txBox="1"/>
          <p:nvPr/>
        </p:nvSpPr>
        <p:spPr>
          <a:xfrm>
            <a:off x="229725" y="894449"/>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enable the sticky </a:t>
            </a:r>
            <a:r>
              <a:rPr lang="en-GB" sz="1800" dirty="0" err="1"/>
              <a:t>symlink</a:t>
            </a:r>
            <a:r>
              <a:rPr lang="en-GB" sz="1800" dirty="0"/>
              <a:t> protection for world-writable sticky directories: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65" y="1280117"/>
            <a:ext cx="6979410" cy="1163235"/>
          </a:xfrm>
          <a:prstGeom prst="rect">
            <a:avLst/>
          </a:prstGeom>
        </p:spPr>
      </p:pic>
      <p:pic>
        <p:nvPicPr>
          <p:cNvPr id="7" name="Shape 239">
            <a:extLst>
              <a:ext uri="{FF2B5EF4-FFF2-40B4-BE49-F238E27FC236}">
                <a16:creationId xmlns:a16="http://schemas.microsoft.com/office/drawing/2014/main" id="{2B3535E2-47B7-4A0C-A216-9C03C4F8CA51}"/>
              </a:ext>
            </a:extLst>
          </p:cNvPr>
          <p:cNvPicPr preferRelativeResize="0"/>
          <p:nvPr/>
        </p:nvPicPr>
        <p:blipFill>
          <a:blip r:embed="rId4">
            <a:alphaModFix/>
          </a:blip>
          <a:stretch>
            <a:fillRect/>
          </a:stretch>
        </p:blipFill>
        <p:spPr>
          <a:xfrm>
            <a:off x="740665" y="2571750"/>
            <a:ext cx="3686610" cy="2487898"/>
          </a:xfrm>
          <a:prstGeom prst="rect">
            <a:avLst/>
          </a:prstGeom>
          <a:noFill/>
          <a:ln>
            <a:noFill/>
          </a:ln>
        </p:spPr>
      </p:pic>
      <p:sp>
        <p:nvSpPr>
          <p:cNvPr id="8" name="Text Placeholder 2">
            <a:extLst>
              <a:ext uri="{FF2B5EF4-FFF2-40B4-BE49-F238E27FC236}">
                <a16:creationId xmlns:a16="http://schemas.microsoft.com/office/drawing/2014/main" id="{4005B64E-37BA-493C-BA9B-1EDF79FEAE87}"/>
              </a:ext>
            </a:extLst>
          </p:cNvPr>
          <p:cNvSpPr>
            <a:spLocks noGrp="1"/>
          </p:cNvSpPr>
          <p:nvPr>
            <p:ph type="body" idx="1"/>
          </p:nvPr>
        </p:nvSpPr>
        <p:spPr>
          <a:xfrm>
            <a:off x="4660493" y="2886607"/>
            <a:ext cx="3666392" cy="1579490"/>
          </a:xfrm>
        </p:spPr>
        <p:txBody>
          <a:bodyPr/>
          <a:lstStyle/>
          <a:p>
            <a:pPr marL="285750" lvl="0" indent="-285750">
              <a:buBlip>
                <a:blip r:embed="rId5"/>
              </a:buBlip>
            </a:pPr>
            <a:r>
              <a:rPr lang="en-US" dirty="0">
                <a:solidFill>
                  <a:schemeClr val="tx1"/>
                </a:solidFill>
              </a:rPr>
              <a:t>A test program for understanding sticky </a:t>
            </a:r>
            <a:r>
              <a:rPr lang="en-US" dirty="0" err="1">
                <a:solidFill>
                  <a:schemeClr val="tx1"/>
                </a:solidFill>
              </a:rPr>
              <a:t>symlink</a:t>
            </a:r>
            <a:r>
              <a:rPr lang="en-US" dirty="0">
                <a:solidFill>
                  <a:schemeClr val="tx1"/>
                </a:solidFill>
              </a:rPr>
              <a:t> protection.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57634"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0" lvl="0" indent="0">
              <a:spcBef>
                <a:spcPts val="0"/>
              </a:spcBef>
              <a:buNone/>
            </a:pPr>
            <a:endParaRPr sz="1800" dirty="0"/>
          </a:p>
        </p:txBody>
      </p:sp>
      <p:sp>
        <p:nvSpPr>
          <p:cNvPr id="250" name="Shape 250"/>
          <p:cNvSpPr txBox="1"/>
          <p:nvPr/>
        </p:nvSpPr>
        <p:spPr>
          <a:xfrm>
            <a:off x="1" y="3075709"/>
            <a:ext cx="9026236" cy="1786926"/>
          </a:xfrm>
          <a:prstGeom prst="rect">
            <a:avLst/>
          </a:prstGeom>
          <a:noFill/>
          <a:ln>
            <a:noFill/>
          </a:ln>
        </p:spPr>
        <p:txBody>
          <a:bodyPr wrap="square" lIns="91425" tIns="91425" rIns="91425" bIns="91425" anchor="t" anchorCtr="0">
            <a:noAutofit/>
          </a:bodyPr>
          <a:lstStyle/>
          <a:p>
            <a:pPr marL="457200" indent="-342900">
              <a:buSzPts val="1800"/>
              <a:buFontTx/>
              <a:buChar char="●"/>
            </a:pPr>
            <a:r>
              <a:rPr lang="en-US" sz="1600" dirty="0"/>
              <a:t>When the sticky </a:t>
            </a:r>
            <a:r>
              <a:rPr lang="en-US" sz="1600" dirty="0" err="1"/>
              <a:t>symlink</a:t>
            </a:r>
            <a:r>
              <a:rPr lang="en-US" sz="1600" dirty="0"/>
              <a:t> protection is enabled, symbolic links inside a sticky directory (/</a:t>
            </a:r>
            <a:r>
              <a:rPr lang="en-US" sz="1600" dirty="0" err="1"/>
              <a:t>tmp</a:t>
            </a:r>
            <a:r>
              <a:rPr lang="en-US" sz="1600" dirty="0"/>
              <a:t>) can only be followed when the owner of the </a:t>
            </a:r>
            <a:r>
              <a:rPr lang="en-US" sz="1600" dirty="0" err="1"/>
              <a:t>symlink</a:t>
            </a:r>
            <a:r>
              <a:rPr lang="en-US" sz="1600" dirty="0"/>
              <a:t> is either the link follower (EID of the target program) or the directory owner.</a:t>
            </a:r>
          </a:p>
          <a:p>
            <a:pPr marL="457200" lvl="1" indent="-342900">
              <a:buSzPts val="1800"/>
              <a:buFontTx/>
              <a:buChar char="●"/>
            </a:pPr>
            <a:r>
              <a:rPr lang="en-GB" sz="1600" dirty="0">
                <a:solidFill>
                  <a:schemeClr val="dk1"/>
                </a:solidFill>
              </a:rPr>
              <a:t>Owner of </a:t>
            </a:r>
            <a:r>
              <a:rPr lang="en-GB" sz="1600" dirty="0" err="1">
                <a:solidFill>
                  <a:schemeClr val="dk1"/>
                </a:solidFill>
              </a:rPr>
              <a:t>symlink</a:t>
            </a:r>
            <a:r>
              <a:rPr lang="en-GB" sz="1600" dirty="0">
                <a:solidFill>
                  <a:schemeClr val="dk1"/>
                </a:solidFill>
              </a:rPr>
              <a:t> to /etc/passwd is seed, which created the </a:t>
            </a:r>
            <a:r>
              <a:rPr lang="en-GB" sz="1600" dirty="0" err="1">
                <a:solidFill>
                  <a:schemeClr val="dk1"/>
                </a:solidFill>
              </a:rPr>
              <a:t>symlink</a:t>
            </a:r>
            <a:r>
              <a:rPr lang="en-GB" sz="1600" dirty="0">
                <a:solidFill>
                  <a:schemeClr val="dk1"/>
                </a:solidFill>
              </a:rPr>
              <a:t>;</a:t>
            </a:r>
            <a:endParaRPr lang="en-US" sz="1600" dirty="0"/>
          </a:p>
          <a:p>
            <a:pPr marL="457200" lvl="0" indent="-342900">
              <a:buClr>
                <a:schemeClr val="dk1"/>
              </a:buClr>
              <a:buSzPts val="1800"/>
              <a:buChar char="●"/>
            </a:pPr>
            <a:r>
              <a:rPr lang="en-GB" sz="1600" dirty="0">
                <a:solidFill>
                  <a:schemeClr val="dk1"/>
                </a:solidFill>
              </a:rPr>
              <a:t>The link follower (target program) has EUID=root; </a:t>
            </a:r>
          </a:p>
          <a:p>
            <a:pPr marL="457200" lvl="0" indent="-342900">
              <a:buClr>
                <a:schemeClr val="dk1"/>
              </a:buClr>
              <a:buSzPts val="1800"/>
              <a:buChar char="●"/>
            </a:pPr>
            <a:r>
              <a:rPr lang="en-GB" sz="1600" dirty="0">
                <a:solidFill>
                  <a:schemeClr val="dk1"/>
                </a:solidFill>
              </a:rPr>
              <a:t>Directory owner of /</a:t>
            </a:r>
            <a:r>
              <a:rPr lang="en-GB" sz="1600" dirty="0" err="1">
                <a:solidFill>
                  <a:schemeClr val="dk1"/>
                </a:solidFill>
              </a:rPr>
              <a:t>tmp</a:t>
            </a:r>
            <a:r>
              <a:rPr lang="en-GB" sz="1600" dirty="0">
                <a:solidFill>
                  <a:schemeClr val="dk1"/>
                </a:solidFill>
              </a:rPr>
              <a:t> is root. </a:t>
            </a:r>
          </a:p>
          <a:p>
            <a:pPr marL="457200" lvl="0" indent="-342900">
              <a:buClr>
                <a:schemeClr val="dk1"/>
              </a:buClr>
              <a:buSzPts val="1800"/>
              <a:buChar char="●"/>
            </a:pPr>
            <a:r>
              <a:rPr lang="en-GB" sz="1600" dirty="0">
                <a:solidFill>
                  <a:schemeClr val="dk1"/>
                </a:solidFill>
              </a:rPr>
              <a:t>Base on the table, the target program is not allowed to follow the </a:t>
            </a:r>
            <a:r>
              <a:rPr lang="en-GB" sz="1600" dirty="0" err="1">
                <a:solidFill>
                  <a:schemeClr val="dk1"/>
                </a:solidFill>
              </a:rPr>
              <a:t>symlink</a:t>
            </a:r>
            <a:r>
              <a:rPr lang="en-GB" sz="1600" dirty="0">
                <a:solidFill>
                  <a:schemeClr val="dk1"/>
                </a:solidFill>
              </a:rPr>
              <a:t> to /etc/passwd, so </a:t>
            </a:r>
            <a:r>
              <a:rPr lang="en-GB" sz="1600" dirty="0" err="1">
                <a:solidFill>
                  <a:schemeClr val="dk1"/>
                </a:solidFill>
              </a:rPr>
              <a:t>fopen</a:t>
            </a:r>
            <a:r>
              <a:rPr lang="en-GB" sz="1600" dirty="0">
                <a:solidFill>
                  <a:schemeClr val="dk1"/>
                </a:solidFill>
              </a:rPr>
              <a:t>() fails.</a:t>
            </a:r>
          </a:p>
        </p:txBody>
      </p:sp>
      <p:sp>
        <p:nvSpPr>
          <p:cNvPr id="2" name="Rectangle 1">
            <a:extLst>
              <a:ext uri="{FF2B5EF4-FFF2-40B4-BE49-F238E27FC236}">
                <a16:creationId xmlns:a16="http://schemas.microsoft.com/office/drawing/2014/main" id="{82BAE0F0-4DBB-40C4-AD94-A72F58A6D9A7}"/>
              </a:ext>
            </a:extLst>
          </p:cNvPr>
          <p:cNvSpPr/>
          <p:nvPr/>
        </p:nvSpPr>
        <p:spPr>
          <a:xfrm>
            <a:off x="554184" y="2653145"/>
            <a:ext cx="4835236" cy="22167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SE"/>
          </a:p>
        </p:txBody>
      </p:sp>
      <p:pic>
        <p:nvPicPr>
          <p:cNvPr id="8" name="Shape 140">
            <a:extLst>
              <a:ext uri="{FF2B5EF4-FFF2-40B4-BE49-F238E27FC236}">
                <a16:creationId xmlns:a16="http://schemas.microsoft.com/office/drawing/2014/main" id="{A1797BFF-D3B8-4D3A-87BC-C621026A6077}"/>
              </a:ext>
            </a:extLst>
          </p:cNvPr>
          <p:cNvPicPr preferRelativeResize="0"/>
          <p:nvPr/>
        </p:nvPicPr>
        <p:blipFill>
          <a:blip r:embed="rId4">
            <a:alphaModFix/>
          </a:blip>
          <a:stretch>
            <a:fillRect/>
          </a:stretch>
        </p:blipFill>
        <p:spPr>
          <a:xfrm>
            <a:off x="5837965" y="648942"/>
            <a:ext cx="3248401" cy="2486508"/>
          </a:xfrm>
          <a:prstGeom prst="rect">
            <a:avLst/>
          </a:prstGeom>
          <a:noFill/>
          <a:ln>
            <a:noFill/>
          </a:ln>
        </p:spPr>
      </p:pic>
      <p:cxnSp>
        <p:nvCxnSpPr>
          <p:cNvPr id="4" name="Straight Connector 3">
            <a:extLst>
              <a:ext uri="{FF2B5EF4-FFF2-40B4-BE49-F238E27FC236}">
                <a16:creationId xmlns:a16="http://schemas.microsoft.com/office/drawing/2014/main" id="{3754B576-9E5B-4339-B861-EBE990F02A3B}"/>
              </a:ext>
            </a:extLst>
          </p:cNvPr>
          <p:cNvCxnSpPr/>
          <p:nvPr/>
        </p:nvCxnSpPr>
        <p:spPr>
          <a:xfrm>
            <a:off x="6289964" y="2223655"/>
            <a:ext cx="12192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Principle of Least Privilege:</a:t>
            </a:r>
          </a:p>
          <a:p>
            <a:pPr marL="747713" lvl="0">
              <a:spcBef>
                <a:spcPts val="0"/>
              </a:spcBef>
              <a:buNone/>
            </a:pPr>
            <a:r>
              <a:rPr lang="en-GB" b="1" dirty="0">
                <a:solidFill>
                  <a:srgbClr val="FF0000"/>
                </a:solidFill>
              </a:rPr>
              <a:t>A program should not use more privilege than what is needed by the task.</a:t>
            </a:r>
          </a:p>
          <a:p>
            <a:pPr marL="285750" indent="-285750"/>
            <a:r>
              <a:rPr lang="en-GB" dirty="0">
                <a:solidFill>
                  <a:srgbClr val="000000"/>
                </a:solidFill>
              </a:rPr>
              <a:t>Our vulnerable program has more privileges than required while opening the file.</a:t>
            </a:r>
          </a:p>
          <a:p>
            <a:pPr marL="285750" indent="-285750"/>
            <a:r>
              <a:rPr lang="en-GB" dirty="0" err="1">
                <a:solidFill>
                  <a:srgbClr val="000000"/>
                </a:solidFill>
              </a:rPr>
              <a:t>seteuid</a:t>
            </a:r>
            <a:r>
              <a:rPr lang="en-GB" dirty="0">
                <a:solidFill>
                  <a:srgbClr val="000000"/>
                </a:solidFill>
              </a:rPr>
              <a:t>() and </a:t>
            </a:r>
            <a:r>
              <a:rPr lang="en-GB" dirty="0" err="1">
                <a:solidFill>
                  <a:srgbClr val="000000"/>
                </a:solidFill>
              </a:rPr>
              <a:t>setuid</a:t>
            </a:r>
            <a:r>
              <a:rPr lang="en-GB" dirty="0">
                <a:solidFill>
                  <a:srgbClr val="000000"/>
                </a:solidFill>
              </a:rPr>
              <a:t>() can be used to discard or temporarily disable 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7198-4410-48E8-BD1D-5B740672FAFD}"/>
              </a:ext>
            </a:extLst>
          </p:cNvPr>
          <p:cNvSpPr>
            <a:spLocks noGrp="1"/>
          </p:cNvSpPr>
          <p:nvPr>
            <p:ph type="title"/>
          </p:nvPr>
        </p:nvSpPr>
        <p:spPr/>
        <p:txBody>
          <a:bodyPr/>
          <a:lstStyle/>
          <a:p>
            <a:r>
              <a:rPr lang="en-US" dirty="0"/>
              <a:t>Quiz</a:t>
            </a:r>
            <a:endParaRPr lang="en-SE" dirty="0"/>
          </a:p>
        </p:txBody>
      </p:sp>
      <p:sp>
        <p:nvSpPr>
          <p:cNvPr id="3" name="Text Placeholder 2">
            <a:extLst>
              <a:ext uri="{FF2B5EF4-FFF2-40B4-BE49-F238E27FC236}">
                <a16:creationId xmlns:a16="http://schemas.microsoft.com/office/drawing/2014/main" id="{1C74CF74-F5C4-473C-8B4D-5CE394B075F5}"/>
              </a:ext>
            </a:extLst>
          </p:cNvPr>
          <p:cNvSpPr>
            <a:spLocks noGrp="1"/>
          </p:cNvSpPr>
          <p:nvPr>
            <p:ph type="body" idx="1"/>
          </p:nvPr>
        </p:nvSpPr>
        <p:spPr/>
        <p:txBody>
          <a:bodyPr/>
          <a:lstStyle/>
          <a:p>
            <a:pPr lvl="0">
              <a:lnSpc>
                <a:spcPct val="100000"/>
              </a:lnSpc>
              <a:spcAft>
                <a:spcPts val="0"/>
              </a:spcAft>
              <a:buClrTx/>
              <a:buSzPts val="1100"/>
              <a:buNone/>
              <a:defRPr/>
            </a:pPr>
            <a:r>
              <a:rPr lang="en-US" b="1" dirty="0">
                <a:solidFill>
                  <a:schemeClr val="tx1"/>
                </a:solidFill>
              </a:rPr>
              <a:t>Q: </a:t>
            </a:r>
            <a:r>
              <a:rPr lang="en-US" dirty="0">
                <a:solidFill>
                  <a:schemeClr val="tx1"/>
                </a:solidFill>
              </a:rPr>
              <a:t>The least-privilege principle can be used to effectively defend against the race condition attacks discussed in this chapter. Can we use the same principle to defeat buffer-overflow attacks? Why or why not? Namely, before executing the vulnerable function (e.g., </a:t>
            </a:r>
            <a:r>
              <a:rPr lang="en-US" dirty="0" err="1">
                <a:solidFill>
                  <a:schemeClr val="tx1"/>
                </a:solidFill>
              </a:rPr>
              <a:t>strcpy</a:t>
            </a:r>
            <a:r>
              <a:rPr lang="en-US" dirty="0">
                <a:solidFill>
                  <a:schemeClr val="tx1"/>
                </a:solidFill>
              </a:rPr>
              <a:t>()), we disable the root privilege; after the vulnerable function returns, we enable the privilege back. </a:t>
            </a:r>
          </a:p>
          <a:p>
            <a:pPr lvl="0">
              <a:lnSpc>
                <a:spcPct val="100000"/>
              </a:lnSpc>
              <a:spcAft>
                <a:spcPts val="0"/>
              </a:spcAft>
              <a:buClrTx/>
              <a:buSzPts val="1100"/>
              <a:buNone/>
              <a:defRPr/>
            </a:pPr>
            <a:r>
              <a:rPr lang="en-US" dirty="0">
                <a:solidFill>
                  <a:schemeClr val="tx1"/>
                </a:solidFill>
              </a:rPr>
              <a:t>A: No. For buffer-overflow attack or other code injection attacks, attacker is running her own program, and can always turn back on root privilege. (It is useful to permanently drop the root privilege.) In contrast, for race condition attack, attacker does not run her own program, hence she cannot set privileges at all. </a:t>
            </a:r>
          </a:p>
          <a:p>
            <a:pPr lvl="0">
              <a:buNone/>
            </a:pPr>
            <a:endParaRPr lang="en-US" dirty="0"/>
          </a:p>
          <a:p>
            <a:endParaRPr lang="en-SE" dirty="0"/>
          </a:p>
        </p:txBody>
      </p:sp>
    </p:spTree>
    <p:extLst>
      <p:ext uri="{BB962C8B-B14F-4D97-AF65-F5344CB8AC3E}">
        <p14:creationId xmlns:p14="http://schemas.microsoft.com/office/powerpoint/2010/main" val="225190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90513" indent="-290513"/>
            <a:r>
              <a:rPr lang="en-US" dirty="0">
                <a:solidFill>
                  <a:schemeClr val="tx1"/>
                </a:solidFill>
              </a:rPr>
              <a:t>What is race condition</a:t>
            </a:r>
          </a:p>
          <a:p>
            <a:pPr marL="290513" indent="-290513"/>
            <a:r>
              <a:rPr lang="en-US" dirty="0">
                <a:solidFill>
                  <a:schemeClr val="tx1"/>
                </a:solidFill>
              </a:rPr>
              <a:t>How to exploit the TOCTTOU type of race condition vulnerability</a:t>
            </a:r>
          </a:p>
          <a:p>
            <a:pPr marL="290513" indent="-290513"/>
            <a:r>
              <a:rPr lang="en-US" dirty="0">
                <a:solidFill>
                  <a:schemeClr val="tx1"/>
                </a:solidFill>
              </a:rPr>
              <a:t>How to avoid having race condition problems</a:t>
            </a: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15462"/>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Race Condition Problem</a:t>
            </a:r>
          </a:p>
        </p:txBody>
      </p:sp>
      <p:sp>
        <p:nvSpPr>
          <p:cNvPr id="72" name="Shape 72"/>
          <p:cNvSpPr txBox="1">
            <a:spLocks noGrp="1"/>
          </p:cNvSpPr>
          <p:nvPr>
            <p:ph type="body" idx="1"/>
          </p:nvPr>
        </p:nvSpPr>
        <p:spPr>
          <a:xfrm>
            <a:off x="311650" y="557238"/>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5927154" y="1518522"/>
            <a:ext cx="3081921" cy="3624978"/>
          </a:xfrm>
          <a:prstGeom prst="rect">
            <a:avLst/>
          </a:prstGeom>
          <a:noFill/>
          <a:ln>
            <a:noFill/>
          </a:ln>
        </p:spPr>
        <p:txBody>
          <a:bodyPr wrap="square" lIns="91425" tIns="91425" rIns="91425" bIns="91425" anchor="t" anchorCtr="0">
            <a:noAutofit/>
          </a:bodyPr>
          <a:lstStyle/>
          <a:p>
            <a:r>
              <a:rPr lang="en-GB" sz="1200" dirty="0"/>
              <a:t>The code performs withdrawal transaction from a bank. The function checks if the amount to be withdrawn is less than the balance. If yes, it authorizes the withdraw and updates the balance. If there are two simultaneous withdraw requests, a race condition may occur. Example, Current balance  = $100. Request 1 to withdraw $90. Before the server updates the balance, request 2 tries to withdraw $90 which will approved as current balance is still $100. Hence, $180 will be withdrawn with $10 in the account as balance. (Statement $balance=$balance-$amount is not atomic, so each thread may read $balance to be 100, enter the true branch, then each assign $balance=10.)</a:t>
            </a:r>
          </a:p>
          <a:p>
            <a:pPr marL="0" lvl="0" indent="0">
              <a:spcBef>
                <a:spcPts val="0"/>
              </a:spcBef>
              <a:buNone/>
            </a:pPr>
            <a:endParaRPr lang="en-GB"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A Special Type 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a:solidFill>
                  <a:srgbClr val="000000"/>
                </a:solidFill>
              </a:rPr>
              <a:t>Time-Of-Check To Time-Of-Use (TOCTTOU) </a:t>
            </a:r>
          </a:p>
          <a:p>
            <a:pPr marL="285750" indent="-285750"/>
            <a:r>
              <a:rPr lang="en-GB" dirty="0">
                <a:solidFill>
                  <a:srgbClr val="000000"/>
                </a:solidFill>
              </a:rPr>
              <a:t>Occurs when checking for a condition before using a resource.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a:t>
            </a:r>
            <a:r>
              <a:rPr lang="en-GB" sz="1800" dirty="0">
                <a:solidFill>
                  <a:srgbClr val="FF0000"/>
                </a:solidFill>
              </a:rPr>
              <a:t>real user</a:t>
            </a:r>
            <a:r>
              <a:rPr lang="en-GB" sz="1800" dirty="0"/>
              <a:t> has permissions to write to the target file</a:t>
            </a:r>
          </a:p>
          <a:p>
            <a:pPr marL="457200" lvl="0" indent="-342900">
              <a:buSzPts val="1800"/>
              <a:buChar char="●"/>
            </a:pPr>
            <a:r>
              <a:rPr lang="en-GB" sz="1800" dirty="0"/>
              <a:t>System call </a:t>
            </a:r>
            <a:r>
              <a:rPr lang="en-GB" sz="1800" dirty="0">
                <a:latin typeface="Courier New" panose="02070309020205020404" pitchFamily="49" charset="0"/>
                <a:cs typeface="Courier New" panose="02070309020205020404" pitchFamily="49" charset="0"/>
              </a:rPr>
              <a:t>access()</a:t>
            </a:r>
            <a:r>
              <a:rPr lang="en-GB" sz="1800" dirty="0"/>
              <a:t>checks if the </a:t>
            </a:r>
            <a:r>
              <a:rPr lang="en-GB" sz="1800" dirty="0">
                <a:solidFill>
                  <a:srgbClr val="FF0000"/>
                </a:solidFill>
              </a:rPr>
              <a:t>Real UID</a:t>
            </a:r>
            <a:r>
              <a:rPr lang="en-GB" sz="1800" dirty="0"/>
              <a:t>, which is seed, has write access to /</a:t>
            </a:r>
            <a:r>
              <a:rPr lang="en-GB" sz="1800" dirty="0" err="1"/>
              <a:t>tmp</a:t>
            </a:r>
            <a:r>
              <a:rPr lang="en-GB" sz="1800" dirty="0"/>
              <a:t>/X (returns 0 if check passes)</a:t>
            </a:r>
          </a:p>
          <a:p>
            <a:pPr marL="457200" lvl="0" indent="-342900">
              <a:buSzPts val="1800"/>
              <a:buChar char="●"/>
            </a:pPr>
            <a:r>
              <a:rPr lang="en-GB" sz="1800" dirty="0"/>
              <a:t>If check </a:t>
            </a:r>
            <a:r>
              <a:rPr lang="en-GB" sz="1800" dirty="0">
                <a:latin typeface="Courier New" panose="02070309020205020404" pitchFamily="49" charset="0"/>
                <a:cs typeface="Courier New" panose="02070309020205020404" pitchFamily="49" charset="0"/>
              </a:rPr>
              <a:t>access()</a:t>
            </a:r>
            <a:r>
              <a:rPr lang="en-GB" sz="1800" dirty="0"/>
              <a:t>passes, system call </a:t>
            </a:r>
            <a:r>
              <a:rPr lang="en-GB" sz="1800" dirty="0">
                <a:latin typeface="Courier New" panose="02070309020205020404" pitchFamily="49" charset="0"/>
                <a:cs typeface="Courier New" panose="02070309020205020404" pitchFamily="49" charset="0"/>
              </a:rPr>
              <a:t>open()</a:t>
            </a:r>
            <a:r>
              <a:rPr lang="en-GB" sz="1800" dirty="0"/>
              <a:t>checks the </a:t>
            </a:r>
            <a:r>
              <a:rPr lang="en-GB" sz="1800" dirty="0">
                <a:solidFill>
                  <a:srgbClr val="FF0000"/>
                </a:solidFill>
              </a:rPr>
              <a:t>Effective UID</a:t>
            </a:r>
            <a:r>
              <a:rPr lang="en-GB" sz="1800" dirty="0"/>
              <a:t>, which is root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link pointing to  “/etc/passwd”</a:t>
            </a:r>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period of time, making it impossible to change to a symbolic link</a:t>
            </a:r>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a:t>will fail.</a:t>
            </a:r>
          </a:p>
          <a:p>
            <a:pPr marL="457200" lvl="0" indent="-342900">
              <a:spcBef>
                <a:spcPts val="0"/>
              </a:spcBef>
              <a:buSzPts val="1800"/>
              <a:buChar char="●"/>
            </a:pPr>
            <a:r>
              <a:rPr lang="en-GB" sz="1800" dirty="0"/>
              <a:t>If the change is too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(TOCTTOU 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vulnerable program in a loop</a:t>
            </a:r>
          </a:p>
          <a:p>
            <a:pPr marL="457200" lvl="0" indent="-342900" rtl="0">
              <a:lnSpc>
                <a:spcPct val="115000"/>
              </a:lnSpc>
              <a:spcBef>
                <a:spcPts val="0"/>
              </a:spcBef>
              <a:spcAft>
                <a:spcPts val="1600"/>
              </a:spcAft>
              <a:buClr>
                <a:schemeClr val="dk1"/>
              </a:buClr>
              <a:buSzPts val="1800"/>
              <a:buChar char="●"/>
            </a:pPr>
            <a:r>
              <a:rPr lang="en-GB" sz="1800" dirty="0">
                <a:solidFill>
                  <a:schemeClr val="dk1"/>
                </a:solidFill>
              </a:rPr>
              <a:t>Run the attack 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1844</Words>
  <Application>Microsoft Office PowerPoint</Application>
  <PresentationFormat>On-screen Show (16:9)</PresentationFormat>
  <Paragraphs>147</Paragraphs>
  <Slides>29</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Courier New</vt:lpstr>
      <vt:lpstr>Arial</vt:lpstr>
      <vt:lpstr>Wingdings</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Vulnerable Program</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3.2 An Undesirable Situation</vt:lpstr>
      <vt:lpstr>3.2 An Undesirable Situation: Solution (try it if your attack is always unsuccessful)</vt:lpstr>
      <vt:lpstr>Countermeasures</vt:lpstr>
      <vt:lpstr>Atomic Operations</vt:lpstr>
      <vt:lpstr>The Sticky Bit</vt:lpstr>
      <vt:lpstr>Sticky Symlink Protection</vt:lpstr>
      <vt:lpstr>Sticky Symlink Protection</vt:lpstr>
      <vt:lpstr>Principle of Least Privilege</vt:lpstr>
      <vt:lpstr>Principle of Least Privilege</vt:lpstr>
      <vt:lpstr>Quiz</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Zonghua Gu</cp:lastModifiedBy>
  <cp:revision>34</cp:revision>
  <dcterms:modified xsi:type="dcterms:W3CDTF">2020-05-14T03:19:52Z</dcterms:modified>
</cp:coreProperties>
</file>