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60" r:id="rId5"/>
    <p:sldId id="269" r:id="rId6"/>
    <p:sldId id="262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775" autoAdjust="0"/>
  </p:normalViewPr>
  <p:slideViewPr>
    <p:cSldViewPr>
      <p:cViewPr varScale="1">
        <p:scale>
          <a:sx n="89" d="100"/>
          <a:sy n="89" d="100"/>
        </p:scale>
        <p:origin x="6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10E91-F366-4DC1-B7B7-7C1E8DAC99BF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CEEA-212A-445A-B5B9-3AEB50B9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8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OpenSSL</a:t>
            </a:r>
            <a:r>
              <a:rPr lang="en-US" dirty="0"/>
              <a:t> is a commercial grade toolkit for the TLS/SSL protocols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</a:t>
            </a:r>
            <a:r>
              <a:rPr lang="en-US" baseline="0" dirty="0"/>
              <a:t> secure web servers are built on top of OpenSSL.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a client and server are not sending data to each other for a period of time, either side or firewall in between may break the channel.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protocol: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sender send a Heartbeat packet to receiver.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Inside the packet there is payload, payload length field. (Actual content of payload is</a:t>
            </a:r>
            <a:r>
              <a:rPr lang="en-US" sz="1600" baseline="0" dirty="0"/>
              <a:t> not important)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receiver constructs a response packet and should carry same payload data as in request.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the receiver gets a heartbeat request, it retrieves payload length value (n) from the packet, copies n bytes of data to the response packet, starting from the beginning of the payload field in the request packet.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8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To launch a Heartbleed attack, an attacked sends a specially crafted </a:t>
            </a:r>
            <a:r>
              <a:rPr lang="en-US" sz="1200" dirty="0" err="1"/>
              <a:t>Heartbeet</a:t>
            </a:r>
            <a:r>
              <a:rPr lang="en-US" sz="1200" dirty="0"/>
              <a:t> request packet to the victim</a:t>
            </a:r>
          </a:p>
          <a:p>
            <a:r>
              <a:rPr lang="en-US" sz="1200" dirty="0"/>
              <a:t>Inside this packet, the number put in the payload size field is larger than the actual payload size</a:t>
            </a:r>
          </a:p>
          <a:p>
            <a:r>
              <a:rPr lang="en-US" sz="1200" dirty="0"/>
              <a:t>When the packet arrives on receiver side, </a:t>
            </a:r>
            <a:r>
              <a:rPr lang="en-US" sz="1200" dirty="0" err="1"/>
              <a:t>memcpy</a:t>
            </a:r>
            <a:r>
              <a:rPr lang="en-US" sz="1200" dirty="0"/>
              <a:t>() will copy more data into the response packet than the request packet.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affected memory</a:t>
            </a:r>
            <a:r>
              <a:rPr lang="en-US" baseline="0" dirty="0"/>
              <a:t> may store sensitive information, such as passwords, credit card info or other user information.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data will be copied into the response packet and sent to the attacker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By sending a heartbeat request to a vulnerable remote server, attackers can dump the server’s memory and steal sensitive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originally written by Jared </a:t>
            </a:r>
            <a:r>
              <a:rPr lang="en-US" dirty="0" err="1"/>
              <a:t>Stafforf</a:t>
            </a:r>
            <a:r>
              <a:rPr lang="en-US" dirty="0"/>
              <a:t> [</a:t>
            </a:r>
            <a:r>
              <a:rPr lang="en-US" dirty="0" err="1"/>
              <a:t>Staffoed</a:t>
            </a:r>
            <a:r>
              <a:rPr lang="en-US" dirty="0"/>
              <a:t>, 2014].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aseline="0" dirty="0"/>
              <a:t> attack code constructs a Heartbeat request packet after having established a TLS connection with the target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From the code snippet we can see that: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TLS record’s size = 0x0029 (not including the record header), which is the size of the payload in the TLS record.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payoad</a:t>
            </a:r>
            <a:r>
              <a:rPr lang="en-US" baseline="0" dirty="0"/>
              <a:t> contains a Heartbeat request packet, and has its own header (3 bytes) payload (22 bytes) and paddings (16 bytes).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</a:t>
            </a:r>
            <a:r>
              <a:rPr lang="en-US" baseline="0" dirty="0"/>
              <a:t> value 0x0016 is the value that exactly matches with the actual payload, so we will not be able to get any additional data from the server.</a:t>
            </a:r>
          </a:p>
          <a:p>
            <a:pPr marL="628650" lvl="1" indent="-171450">
              <a:buFontTx/>
              <a:buChar char="-"/>
            </a:pPr>
            <a:endParaRPr lang="en-US" baseline="0" dirty="0"/>
          </a:p>
          <a:p>
            <a:pPr marL="628650" lvl="1" indent="-171450">
              <a:buFontTx/>
              <a:buChar char="-"/>
            </a:pPr>
            <a:endParaRPr lang="en-US" baseline="0" dirty="0"/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increase this value to higher values (e.g. 0x4000 i.e., 16K; much larger than the actual payload size -&gt; 22 bytes) and start getting larger packets back.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attack.py program prints out the payload data in the response packet.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Analyzing the result: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We find some data return from server like password </a:t>
            </a:r>
            <a:r>
              <a:rPr lang="en-US" b="1" baseline="0" dirty="0" err="1"/>
              <a:t>seedadmin</a:t>
            </a:r>
            <a:r>
              <a:rPr lang="en-US" b="1" baseline="0" dirty="0"/>
              <a:t> </a:t>
            </a:r>
            <a:r>
              <a:rPr lang="en-US" b="0" baseline="0" dirty="0"/>
              <a:t>for </a:t>
            </a:r>
            <a:r>
              <a:rPr lang="en-US" b="1" baseline="0" dirty="0"/>
              <a:t>admin</a:t>
            </a:r>
            <a:r>
              <a:rPr lang="en-US" b="0" baseline="0" dirty="0"/>
              <a:t>. The </a:t>
            </a:r>
            <a:r>
              <a:rPr lang="en-US" b="1" baseline="0" dirty="0"/>
              <a:t>admin </a:t>
            </a:r>
            <a:r>
              <a:rPr lang="en-US" b="0" baseline="0" dirty="0"/>
              <a:t>user has logged into the webserver. Hence, the username and password are still in the memory.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When server constructs the Heartbeat response packet, due to the attack, the server end up sending a lot of data from its memory to the attacker.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If no user has logged into the server yet before the attack, there will not be much useful data stored in memory.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When running the attack multiple times, we may get back different data, because each request packet might be stored at a different memory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5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Comparing the shown code with the vulnerable version shown earlier,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 if statement is added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s -&gt; s3 -&gt; </a:t>
            </a:r>
            <a:r>
              <a:rPr lang="en-US" baseline="0" dirty="0" err="1"/>
              <a:t>rrec.length</a:t>
            </a:r>
            <a:r>
              <a:rPr lang="en-US" baseline="0" dirty="0"/>
              <a:t> is the total number of bytes in the request packet; this is the actual length and not the one declared in the request packet.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Constant 1 -&gt; size of type field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Constant 2 -&gt; size of length field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Constant 16 -&gt; minimum padding length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if statement compares whether the declared payload length plus a constant (19) is larger than the actual size of the request packet.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If larger, the packet is discarded and there will be no reply.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If attacker send a request packet with larger declared length value, the packet won’t have any effect.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1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0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9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8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4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3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8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1021-B266-43B3-BDEC-DFA811CAEF20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743200"/>
            <a:ext cx="8915400" cy="1470025"/>
          </a:xfrm>
        </p:spPr>
        <p:txBody>
          <a:bodyPr>
            <a:noAutofit/>
          </a:bodyPr>
          <a:lstStyle/>
          <a:p>
            <a:r>
              <a:rPr lang="en-US" sz="5400" dirty="0"/>
              <a:t>The Heartbleed Bug and Attack</a:t>
            </a:r>
          </a:p>
        </p:txBody>
      </p:sp>
    </p:spTree>
    <p:extLst>
      <p:ext uri="{BB962C8B-B14F-4D97-AF65-F5344CB8AC3E}">
        <p14:creationId xmlns:p14="http://schemas.microsoft.com/office/powerpoint/2010/main" val="52881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54" y="304800"/>
            <a:ext cx="9549245" cy="91440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Background: the Heartbeat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10972800" cy="4038600"/>
          </a:xfrm>
        </p:spPr>
        <p:txBody>
          <a:bodyPr>
            <a:normAutofit/>
          </a:bodyPr>
          <a:lstStyle/>
          <a:p>
            <a:r>
              <a:rPr lang="en-US" dirty="0"/>
              <a:t>TLS/SSL protocols provide a secure channel between two communicating applications</a:t>
            </a:r>
          </a:p>
          <a:p>
            <a:r>
              <a:rPr lang="en-US" dirty="0"/>
              <a:t>TLS/SSL is widely used</a:t>
            </a:r>
          </a:p>
          <a:p>
            <a:r>
              <a:rPr lang="en-US" dirty="0"/>
              <a:t>Heartbeat extension: implement keep-alive feature of TLS.</a:t>
            </a:r>
          </a:p>
          <a:p>
            <a:r>
              <a:rPr lang="en-US" dirty="0"/>
              <a:t>Heartbleed bug is an implementation flaw in TLS/SSL heartbeat extension.</a:t>
            </a:r>
          </a:p>
          <a:p>
            <a:pPr marL="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015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Response Packet is Constructed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8800"/>
            <a:ext cx="8534400" cy="4339177"/>
          </a:xfrm>
        </p:spPr>
      </p:pic>
      <p:sp>
        <p:nvSpPr>
          <p:cNvPr id="5" name="TextBox 4"/>
          <p:cNvSpPr txBox="1"/>
          <p:nvPr/>
        </p:nvSpPr>
        <p:spPr>
          <a:xfrm>
            <a:off x="9296400" y="1582342"/>
            <a:ext cx="2514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Problem</a:t>
            </a:r>
            <a:r>
              <a:rPr lang="en-US" sz="2800" dirty="0"/>
              <a:t>: how much is copied depends on the value contained in the payload length field.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What if </a:t>
            </a:r>
            <a:r>
              <a:rPr lang="en-US" sz="2800" dirty="0"/>
              <a:t>this value is larger than the actual payload size? </a:t>
            </a:r>
          </a:p>
        </p:txBody>
      </p:sp>
    </p:spTree>
    <p:extLst>
      <p:ext uri="{BB962C8B-B14F-4D97-AF65-F5344CB8AC3E}">
        <p14:creationId xmlns:p14="http://schemas.microsoft.com/office/powerpoint/2010/main" val="223367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Launch the Attack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371600"/>
            <a:ext cx="8001000" cy="47481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20200" y="2133600"/>
            <a:ext cx="266700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Attack results: </a:t>
            </a:r>
            <a:r>
              <a:rPr lang="en-US" sz="2800" dirty="0"/>
              <a:t>Some data from the server’s memory also got copied into the response packet, which will be sent out</a:t>
            </a:r>
          </a:p>
        </p:txBody>
      </p:sp>
      <p:sp>
        <p:nvSpPr>
          <p:cNvPr id="7" name="Right Brace 6"/>
          <p:cNvSpPr/>
          <p:nvPr/>
        </p:nvSpPr>
        <p:spPr>
          <a:xfrm>
            <a:off x="8153400" y="2667000"/>
            <a:ext cx="228600" cy="2590800"/>
          </a:xfrm>
          <a:prstGeom prst="rightBrace">
            <a:avLst>
              <a:gd name="adj1" fmla="val 91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477250" y="37719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6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1723-1D87-464B-A727-8388DC1D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77C3E-E5DE-4C97-8D6A-9993D4B4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0E1713-F86B-48E3-A2AF-C4274FBFD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82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Launch the Heartbleed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581400" cy="51435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0x0016 (22) is placed in the length field. Which exactly matches with the actual length of the payload.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We play with this length field to perform our attack in the next slide</a:t>
            </a:r>
          </a:p>
          <a:p>
            <a:pPr marL="0" indent="0">
              <a:buNone/>
            </a:pPr>
            <a:endParaRPr lang="en-US" sz="2800" dirty="0">
              <a:latin typeface="Consolas" pitchFamily="49" charset="0"/>
            </a:endParaRPr>
          </a:p>
          <a:p>
            <a:pPr marL="0" indent="0">
              <a:buNone/>
            </a:pPr>
            <a:endParaRPr lang="en-US" sz="2800" dirty="0">
              <a:latin typeface="Consolas" pitchFamily="49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571625"/>
            <a:ext cx="7635902" cy="475297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95800" y="4648200"/>
            <a:ext cx="1371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0" y="2895600"/>
            <a:ext cx="1066800" cy="15240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1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42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Launch the Heartbleed Attack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76400"/>
            <a:ext cx="9144000" cy="44135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3907011"/>
            <a:ext cx="19050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We got some secret from the server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09800" y="5029200"/>
            <a:ext cx="381000" cy="838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62200" y="1524000"/>
            <a:ext cx="7543800" cy="5334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278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Fixing the Heartbleed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744200" cy="5029200"/>
          </a:xfrm>
        </p:spPr>
        <p:txBody>
          <a:bodyPr>
            <a:normAutofit/>
          </a:bodyPr>
          <a:lstStyle/>
          <a:p>
            <a:r>
              <a:rPr lang="en-US" dirty="0"/>
              <a:t>Simply update your system’s </a:t>
            </a:r>
            <a:r>
              <a:rPr lang="en-US" dirty="0" err="1"/>
              <a:t>OpenSSL</a:t>
            </a:r>
            <a:r>
              <a:rPr lang="en-US" dirty="0"/>
              <a:t> library. The following two commands can be used for it:</a:t>
            </a: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onsolas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onsolas" pitchFamily="49" charset="0"/>
            </a:endParaRPr>
          </a:p>
          <a:p>
            <a:endParaRPr lang="en-US" sz="1100" dirty="0"/>
          </a:p>
          <a:p>
            <a:r>
              <a:rPr lang="en-US" dirty="0"/>
              <a:t>The following code shows how the </a:t>
            </a:r>
            <a:r>
              <a:rPr lang="en-US" dirty="0" err="1"/>
              <a:t>OpenSSL</a:t>
            </a:r>
            <a:r>
              <a:rPr lang="en-US" dirty="0"/>
              <a:t> library is fixed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itchFamily="49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95600"/>
            <a:ext cx="4622771" cy="805804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4800600"/>
            <a:ext cx="7749325" cy="137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8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Heartbeat protocol</a:t>
            </a:r>
          </a:p>
          <a:p>
            <a:r>
              <a:rPr lang="en-US" dirty="0"/>
              <a:t>The flaw in the heartbeat protocol</a:t>
            </a:r>
          </a:p>
          <a:p>
            <a:r>
              <a:rPr lang="en-US" dirty="0"/>
              <a:t>Heartbleed bug</a:t>
            </a:r>
          </a:p>
          <a:p>
            <a:r>
              <a:rPr lang="en-US" dirty="0"/>
              <a:t>How to launch the attack</a:t>
            </a:r>
          </a:p>
        </p:txBody>
      </p:sp>
    </p:spTree>
    <p:extLst>
      <p:ext uri="{BB962C8B-B14F-4D97-AF65-F5344CB8AC3E}">
        <p14:creationId xmlns:p14="http://schemas.microsoft.com/office/powerpoint/2010/main" val="2460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889</Words>
  <Application>Microsoft Office PowerPoint</Application>
  <PresentationFormat>Widescreen</PresentationFormat>
  <Paragraphs>73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Office Theme</vt:lpstr>
      <vt:lpstr>The Heartbleed Bug and Attack</vt:lpstr>
      <vt:lpstr>Background: the Heartbeat Protocol</vt:lpstr>
      <vt:lpstr>How Response Packet is Constructed</vt:lpstr>
      <vt:lpstr>Launch the Attack</vt:lpstr>
      <vt:lpstr>PowerPoint Presentation</vt:lpstr>
      <vt:lpstr>Launch the Heartbleed Attack</vt:lpstr>
      <vt:lpstr>Launch the Heartbleed Attack</vt:lpstr>
      <vt:lpstr>Fixing the Heartbleed Bug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Heartbleed Bug and Attack</dc:title>
  <dc:creator>3shna</dc:creator>
  <cp:lastModifiedBy>Zonghua Gu</cp:lastModifiedBy>
  <cp:revision>35</cp:revision>
  <dcterms:created xsi:type="dcterms:W3CDTF">2017-11-22T15:54:43Z</dcterms:created>
  <dcterms:modified xsi:type="dcterms:W3CDTF">2020-05-21T05:32:41Z</dcterms:modified>
</cp:coreProperties>
</file>