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799" r:id="rId3"/>
    <p:sldId id="634" r:id="rId4"/>
    <p:sldId id="387" r:id="rId5"/>
    <p:sldId id="668" r:id="rId6"/>
    <p:sldId id="284" r:id="rId7"/>
    <p:sldId id="784" r:id="rId8"/>
    <p:sldId id="790" r:id="rId9"/>
    <p:sldId id="783" r:id="rId10"/>
    <p:sldId id="285" r:id="rId11"/>
    <p:sldId id="786" r:id="rId12"/>
    <p:sldId id="259" r:id="rId13"/>
    <p:sldId id="257" r:id="rId14"/>
    <p:sldId id="260" r:id="rId15"/>
    <p:sldId id="261" r:id="rId16"/>
    <p:sldId id="785" r:id="rId17"/>
    <p:sldId id="258" r:id="rId18"/>
    <p:sldId id="282" r:id="rId19"/>
    <p:sldId id="265" r:id="rId20"/>
    <p:sldId id="266" r:id="rId21"/>
    <p:sldId id="267" r:id="rId22"/>
    <p:sldId id="268" r:id="rId23"/>
    <p:sldId id="269" r:id="rId24"/>
    <p:sldId id="270" r:id="rId25"/>
    <p:sldId id="271" r:id="rId26"/>
    <p:sldId id="272" r:id="rId27"/>
    <p:sldId id="273" r:id="rId28"/>
    <p:sldId id="281" r:id="rId29"/>
    <p:sldId id="292" r:id="rId30"/>
    <p:sldId id="791" r:id="rId31"/>
    <p:sldId id="797" r:id="rId32"/>
    <p:sldId id="789" r:id="rId33"/>
    <p:sldId id="782" r:id="rId34"/>
    <p:sldId id="766" r:id="rId35"/>
    <p:sldId id="800" r:id="rId36"/>
    <p:sldId id="788" r:id="rId37"/>
    <p:sldId id="275" r:id="rId38"/>
    <p:sldId id="276" r:id="rId39"/>
    <p:sldId id="277" r:id="rId40"/>
    <p:sldId id="278" r:id="rId41"/>
    <p:sldId id="796" r:id="rId42"/>
    <p:sldId id="279" r:id="rId43"/>
    <p:sldId id="280" r:id="rId44"/>
    <p:sldId id="287" r:id="rId45"/>
    <p:sldId id="798" r:id="rId46"/>
    <p:sldId id="41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5332" autoAdjust="0"/>
  </p:normalViewPr>
  <p:slideViewPr>
    <p:cSldViewPr>
      <p:cViewPr varScale="1">
        <p:scale>
          <a:sx n="83" d="100"/>
          <a:sy n="83" d="100"/>
        </p:scale>
        <p:origin x="1387" y="8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5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1,'3957'0,"-3957"4600,-3957-4600,3957-4600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1,'5264'0,"-5264"5589,-5264-5589,5264-5589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1,'5264'0,"-5264"5589,-5264-5589,5264-5589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6/4/2020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ilestone-of-se.nesuke.com/en/nw-advanced/nw-security/meltdown-spectr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295933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400" dirty="0" smtClean="0"/>
              <a:t>Line 3 involves two operations at assembly code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In-order execution: instructions 3.A, 3.B and 4 execute in order</a:t>
            </a:r>
          </a:p>
          <a:p>
            <a:endParaRPr lang="en-US" altLang="zh-CN" sz="2400" dirty="0" smtClean="0"/>
          </a:p>
          <a:p>
            <a:pPr lvl="1"/>
            <a:r>
              <a:rPr lang="en-US" altLang="zh-CN" sz="2000" dirty="0" smtClean="0"/>
              <a:t>3.A </a:t>
            </a:r>
            <a:endParaRPr lang="en-US" dirty="0"/>
          </a:p>
        </p:txBody>
      </p:sp>
      <p:sp>
        <p:nvSpPr>
          <p:cNvPr id="4" name="Slide Number Placeholder 3"/>
          <p:cNvSpPr>
            <a:spLocks noGrp="1"/>
          </p:cNvSpPr>
          <p:nvPr>
            <p:ph type="sldNum" sz="quarter" idx="10"/>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3581334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mn-lt"/>
                <a:ea typeface="+mn-ea"/>
                <a:cs typeface="+mn-cs"/>
              </a:rPr>
              <a:t>(Cache access time measurements are noisy, not guaranteed to work every time.)</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27</a:t>
            </a:fld>
            <a:endParaRPr lang="en-US"/>
          </a:p>
        </p:txBody>
      </p:sp>
    </p:spTree>
    <p:extLst>
      <p:ext uri="{BB962C8B-B14F-4D97-AF65-F5344CB8AC3E}">
        <p14:creationId xmlns:p14="http://schemas.microsoft.com/office/powerpoint/2010/main" val="130907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https://milestone-of-se.nesuke.com/en/nw-advanced/nw-security/meltdown-spectre/</a:t>
            </a:r>
            <a:r>
              <a:rPr lang="en-US" dirty="0"/>
              <a:t>  is implementation of Speculative Execution, and means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35</a:t>
            </a:fld>
            <a:endParaRPr lang="en-US"/>
          </a:p>
        </p:txBody>
      </p:sp>
    </p:spTree>
    <p:extLst>
      <p:ext uri="{BB962C8B-B14F-4D97-AF65-F5344CB8AC3E}">
        <p14:creationId xmlns:p14="http://schemas.microsoft.com/office/powerpoint/2010/main" val="237855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 </a:t>
            </a:r>
          </a:p>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OS (virtual memory)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By the programmer (files) </a:t>
            </a:r>
            <a:r>
              <a:rPr lang="en-US" altLang="zh-CN" sz="1200" dirty="0">
                <a:solidFill>
                  <a:srgbClr val="000000"/>
                </a:solidFill>
                <a:cs typeface="Calibri"/>
              </a:rPr>
              <a:t>Goal: </a:t>
            </a:r>
            <a:r>
              <a:rPr lang="en-US" sz="1200" dirty="0">
                <a:solidFill>
                  <a:srgbClr val="000000"/>
                </a:solidFill>
                <a:cs typeface="Calibri"/>
              </a:rPr>
              <a:t>create the illusion of accessing as much memory as is available in main memory at the speed of the fast cache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37</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41</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5</a:t>
            </a:fld>
            <a:endParaRPr lang="en-US"/>
          </a:p>
        </p:txBody>
      </p:sp>
    </p:spTree>
    <p:extLst>
      <p:ext uri="{BB962C8B-B14F-4D97-AF65-F5344CB8AC3E}">
        <p14:creationId xmlns:p14="http://schemas.microsoft.com/office/powerpoint/2010/main" val="240957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 and does not keep a slip inside the front cover. You can only see the record of which books you have checked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 a perfect analogy: a person who checks out a book will take it home, not leave it under the librarian’s desk. But let’s assume he does.)</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8</a:t>
            </a:fld>
            <a:endParaRPr lang="en-US"/>
          </a:p>
        </p:txBody>
      </p:sp>
    </p:spTree>
    <p:extLst>
      <p:ext uri="{BB962C8B-B14F-4D97-AF65-F5344CB8AC3E}">
        <p14:creationId xmlns:p14="http://schemas.microsoft.com/office/powerpoint/2010/main" val="54867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359307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AA0535B-B68F-42D2-99B7-EBD1807F250B}" type="datetime1">
              <a:rPr lang="en-US" smtClean="0"/>
              <a:t>6/4/2020</a:t>
            </a:fld>
            <a:endParaRPr lang="en-US"/>
          </a:p>
        </p:txBody>
      </p:sp>
      <p:sp>
        <p:nvSpPr>
          <p:cNvPr id="5" name="Footer Placeholder 4"/>
          <p:cNvSpPr>
            <a:spLocks noGrp="1"/>
          </p:cNvSpPr>
          <p:nvPr>
            <p:ph type="ftr" sz="quarter" idx="11"/>
          </p:nvPr>
        </p:nvSpPr>
        <p:spPr/>
        <p:txBody>
          <a:bodyPr/>
          <a:lstStyle/>
          <a:p>
            <a:r>
              <a:rPr lang="en-US" smtClean="0"/>
              <a:t>Fall 2013 -- Lecture #22</a:t>
            </a:r>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5CB4F2-52C5-4FE1-B4EF-395AF6F7D3F5}" type="datetime1">
              <a:rPr lang="en-US" smtClean="0"/>
              <a:t>6/4/2020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DF1A0-A7F0-4FAC-BDAB-10AE82BF4099}" type="datetime1">
              <a:rPr lang="en-US" smtClean="0"/>
              <a:t>6/4/2020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Fall 2013 -- Lecture #22</a:t>
            </a:r>
            <a:endParaRPr lang="en-US"/>
          </a:p>
        </p:txBody>
      </p:sp>
      <p:sp>
        <p:nvSpPr>
          <p:cNvPr id="6" name="Slide Number Placeholder 5"/>
          <p:cNvSpPr>
            <a:spLocks noGrp="1"/>
          </p:cNvSpPr>
          <p:nvPr>
            <p:ph type="sldNum" sz="quarter" idx="4"/>
          </p:nvPr>
        </p:nvSpPr>
        <p:spPr>
          <a:xfrm>
            <a:off x="6876256" y="638156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0.png"/><Relationship Id="rId7"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SE" dirty="0" smtClean="0"/>
              <a:t>Z. </a:t>
            </a:r>
            <a:r>
              <a:rPr lang="en-SE" smtClean="0"/>
              <a:t>Gu</a:t>
            </a:r>
            <a:r>
              <a:rPr lang="en-US" smtClean="0"/>
              <a:t> </a:t>
            </a:r>
            <a:r>
              <a:rPr lang="en-US" dirty="0"/>
              <a:t>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
        <p:nvSpPr>
          <p:cNvPr id="5" name="Slide Number Placeholder 4"/>
          <p:cNvSpPr>
            <a:spLocks noGrp="1"/>
          </p:cNvSpPr>
          <p:nvPr>
            <p:ph type="sldNum" sz="quarter" idx="12"/>
          </p:nvPr>
        </p:nvSpPr>
        <p:spPr/>
        <p:txBody>
          <a:bodyPr/>
          <a:lstStyle/>
          <a:p>
            <a:fld id="{37A80A60-093F-4BCA-AE36-E5BEF79E0B3D}"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
        <p:nvSpPr>
          <p:cNvPr id="6" name="Slide Number Placeholder 5"/>
          <p:cNvSpPr>
            <a:spLocks noGrp="1"/>
          </p:cNvSpPr>
          <p:nvPr>
            <p:ph type="sldNum" sz="quarter" idx="4"/>
          </p:nvPr>
        </p:nvSpPr>
        <p:spPr/>
        <p:txBody>
          <a:bodyPr/>
          <a:lstStyle/>
          <a:p>
            <a:fld id="{37A80A60-093F-4BCA-AE36-E5BEF79E0B3D}" type="slidenum">
              <a:rPr lang="en-US" smtClean="0"/>
              <a:pPr/>
              <a:t>10</a:t>
            </a:fld>
            <a:endParaRPr lang="en-US" dirty="0"/>
          </a:p>
        </p:txBody>
      </p:sp>
    </p:spTree>
    <p:extLst>
      <p:ext uri="{BB962C8B-B14F-4D97-AF65-F5344CB8AC3E}">
        <p14:creationId xmlns:p14="http://schemas.microsoft.com/office/powerpoint/2010/main" val="2776818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11</a:t>
            </a:fld>
            <a:endParaRPr lang="en-US" dirty="0"/>
          </a:p>
        </p:txBody>
      </p:sp>
    </p:spTree>
    <p:extLst>
      <p:ext uri="{BB962C8B-B14F-4D97-AF65-F5344CB8AC3E}">
        <p14:creationId xmlns:p14="http://schemas.microsoft.com/office/powerpoint/2010/main" val="834417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12</a:t>
            </a:fld>
            <a:endParaRPr lang="en-US" dirty="0"/>
          </a:p>
        </p:txBody>
      </p:sp>
    </p:spTree>
    <p:extLst>
      <p:ext uri="{BB962C8B-B14F-4D97-AF65-F5344CB8AC3E}">
        <p14:creationId xmlns:p14="http://schemas.microsoft.com/office/powerpoint/2010/main" val="1247427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0" y="3429000"/>
            <a:ext cx="9036496"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of 1-Byte elements, each page has starting address of 0*4096, 1*4096, …., 9*4096. </a:t>
            </a:r>
            <a:endParaRPr lang="zh-CN" altLang="en-US" dirty="0"/>
          </a:p>
        </p:txBody>
      </p:sp>
      <p:sp>
        <p:nvSpPr>
          <p:cNvPr id="3" name="Slide Number Placeholder 2"/>
          <p:cNvSpPr>
            <a:spLocks noGrp="1"/>
          </p:cNvSpPr>
          <p:nvPr>
            <p:ph type="sldNum" sz="quarter" idx="4"/>
          </p:nvPr>
        </p:nvSpPr>
        <p:spPr/>
        <p:txBody>
          <a:bodyPr/>
          <a:lstStyle/>
          <a:p>
            <a:fld id="{37A80A60-093F-4BCA-AE36-E5BEF79E0B3D}" type="slidenum">
              <a:rPr lang="en-US" smtClean="0"/>
              <a:pPr/>
              <a:t>13</a:t>
            </a:fld>
            <a:endParaRPr lang="en-US" dirty="0"/>
          </a:p>
        </p:txBody>
      </p:sp>
    </p:spTree>
    <p:extLst>
      <p:ext uri="{BB962C8B-B14F-4D97-AF65-F5344CB8AC3E}">
        <p14:creationId xmlns:p14="http://schemas.microsoft.com/office/powerpoint/2010/main" val="3016187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14</a:t>
            </a:fld>
            <a:endParaRPr lang="en-US" dirty="0"/>
          </a:p>
        </p:txBody>
      </p:sp>
    </p:spTree>
    <p:extLst>
      <p:ext uri="{BB962C8B-B14F-4D97-AF65-F5344CB8AC3E}">
        <p14:creationId xmlns:p14="http://schemas.microsoft.com/office/powerpoint/2010/main" val="783445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B34E6572-A497-44CF-9400-598FBE58287D}"/>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E1B8DA0C-770D-4044-8283-189AAE098351}"/>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BD304F86-06CD-4883-AC8E-2D61DDB6ACBE}"/>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1C462F86-FEF2-471A-8F6B-BA819307C0A1}"/>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0A9AE9D5-C75E-4AC0-9B32-81516A2D5764}"/>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37A80A60-093F-4BCA-AE36-E5BEF79E0B3D}" type="slidenum">
              <a:rPr lang="en-US" smtClean="0"/>
              <a:pPr/>
              <a:t>15</a:t>
            </a:fld>
            <a:endParaRPr lang="en-US" dirty="0"/>
          </a:p>
        </p:txBody>
      </p:sp>
    </p:spTree>
    <p:extLst>
      <p:ext uri="{BB962C8B-B14F-4D97-AF65-F5344CB8AC3E}">
        <p14:creationId xmlns:p14="http://schemas.microsoft.com/office/powerpoint/2010/main" val="3828241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a:t>
            </a:r>
            <a:r>
              <a:rPr lang="en-US" dirty="0" smtClean="0"/>
              <a:t>cache </a:t>
            </a:r>
            <a:r>
              <a:rPr lang="en-US" dirty="0" err="1" smtClean="0"/>
              <a:t>prefetch</a:t>
            </a:r>
            <a:r>
              <a:rPr lang="en-SE" dirty="0" smtClean="0"/>
              <a:t>,</a:t>
            </a:r>
            <a:r>
              <a:rPr lang="en-US" dirty="0" smtClean="0"/>
              <a:t> </a:t>
            </a:r>
            <a:r>
              <a:rPr lang="en-US" dirty="0"/>
              <a:t>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
        <p:nvSpPr>
          <p:cNvPr id="3" name="Slide Number Placeholder 2"/>
          <p:cNvSpPr>
            <a:spLocks noGrp="1"/>
          </p:cNvSpPr>
          <p:nvPr>
            <p:ph type="sldNum" sz="quarter" idx="4"/>
          </p:nvPr>
        </p:nvSpPr>
        <p:spPr/>
        <p:txBody>
          <a:bodyPr/>
          <a:lstStyle/>
          <a:p>
            <a:fld id="{37A80A60-093F-4BCA-AE36-E5BEF79E0B3D}" type="slidenum">
              <a:rPr lang="en-US" smtClean="0"/>
              <a:pPr/>
              <a:t>16</a:t>
            </a:fld>
            <a:endParaRPr lang="en-US" dirty="0"/>
          </a:p>
        </p:txBody>
      </p:sp>
    </p:spTree>
    <p:extLst>
      <p:ext uri="{BB962C8B-B14F-4D97-AF65-F5344CB8AC3E}">
        <p14:creationId xmlns:p14="http://schemas.microsoft.com/office/powerpoint/2010/main" val="3743028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
        <p:nvSpPr>
          <p:cNvPr id="7" name="Slide Number Placeholder 6"/>
          <p:cNvSpPr>
            <a:spLocks noGrp="1"/>
          </p:cNvSpPr>
          <p:nvPr>
            <p:ph type="sldNum" sz="quarter" idx="4"/>
          </p:nvPr>
        </p:nvSpPr>
        <p:spPr/>
        <p:txBody>
          <a:bodyPr/>
          <a:lstStyle/>
          <a:p>
            <a:fld id="{37A80A60-093F-4BCA-AE36-E5BEF79E0B3D}" type="slidenum">
              <a:rPr lang="en-US" smtClean="0"/>
              <a:pPr/>
              <a:t>17</a:t>
            </a:fld>
            <a:endParaRPr lang="en-US" dirty="0"/>
          </a:p>
        </p:txBody>
      </p:sp>
    </p:spTree>
    <p:extLst>
      <p:ext uri="{BB962C8B-B14F-4D97-AF65-F5344CB8AC3E}">
        <p14:creationId xmlns:p14="http://schemas.microsoft.com/office/powerpoint/2010/main" val="4281907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18</a:t>
            </a:fld>
            <a:endParaRPr lang="en-US" dirty="0"/>
          </a:p>
        </p:txBody>
      </p:sp>
    </p:spTree>
    <p:extLst>
      <p:ext uri="{BB962C8B-B14F-4D97-AF65-F5344CB8AC3E}">
        <p14:creationId xmlns:p14="http://schemas.microsoft.com/office/powerpoint/2010/main" val="1358955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t>
            </a:r>
            <a:r>
              <a:rPr lang="en-US" altLang="zh-CN"/>
              <a:t>are illegally </a:t>
            </a:r>
            <a:r>
              <a:rPr lang="en-US" altLang="zh-CN" dirty="0"/>
              <a:t>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7" name="Slide Number Placeholder 6"/>
          <p:cNvSpPr>
            <a:spLocks noGrp="1"/>
          </p:cNvSpPr>
          <p:nvPr>
            <p:ph type="sldNum" sz="quarter" idx="4"/>
          </p:nvPr>
        </p:nvSpPr>
        <p:spPr/>
        <p:txBody>
          <a:bodyPr/>
          <a:lstStyle/>
          <a:p>
            <a:fld id="{37A80A60-093F-4BCA-AE36-E5BEF79E0B3D}" type="slidenum">
              <a:rPr lang="en-US" smtClean="0"/>
              <a:pPr/>
              <a:t>19</a:t>
            </a:fld>
            <a:endParaRPr lang="en-US" dirty="0"/>
          </a:p>
        </p:txBody>
      </p:sp>
    </p:spTree>
    <p:extLst>
      <p:ext uri="{BB962C8B-B14F-4D97-AF65-F5344CB8AC3E}">
        <p14:creationId xmlns:p14="http://schemas.microsoft.com/office/powerpoint/2010/main" val="74316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An Example of Side Channel Analysis</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645612" y="1120184"/>
            <a:ext cx="825638" cy="1340715"/>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1424595" cy="1656184"/>
            </p14:xfrm>
          </p:contentPart>
        </mc:Choice>
        <mc:Fallback xmlns="">
          <p:pic>
            <p:nvPicPr>
              <p:cNvPr id="6" name="Ink 5"/>
              <p:cNvPicPr/>
              <p:nvPr/>
            </p:nvPicPr>
            <p:blipFill>
              <a:blip r:embed="rId6"/>
              <a:stretch>
                <a:fillRect/>
              </a:stretch>
            </p:blipFill>
            <p:spPr>
              <a:xfrm>
                <a:off x="5433665" y="962730"/>
                <a:ext cx="1460228" cy="1691820"/>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74267" y="2650050"/>
            <a:ext cx="8995466" cy="4093913"/>
          </a:xfrm>
          <a:prstGeom prst="rect">
            <a:avLst/>
          </a:prstGeom>
        </p:spPr>
        <p:txBody>
          <a:bodyPr spcFirstLastPara="1" vert="horz" wrap="square" lIns="68569" tIns="34275" rIns="68569" bIns="34275" rtlCol="0" anchor="t" anchorCtr="0">
            <a:normAutofit fontScale="92500"/>
          </a:bodyPr>
          <a:lstStyle/>
          <a:p>
            <a:pPr indent="-304800">
              <a:lnSpc>
                <a:spcPct val="120000"/>
              </a:lnSpc>
              <a:spcBef>
                <a:spcPts val="750"/>
              </a:spcBef>
              <a:buSzPts val="2800"/>
            </a:pPr>
            <a:r>
              <a:rPr lang="en-US" sz="2400" dirty="0"/>
              <a:t>Outside of the room: 3 light bulbs. Inside of the room: 3 light switches</a:t>
            </a:r>
          </a:p>
          <a:p>
            <a:pPr indent="-304800">
              <a:lnSpc>
                <a:spcPct val="120000"/>
              </a:lnSpc>
              <a:spcBef>
                <a:spcPts val="750"/>
              </a:spcBef>
              <a:buSzPts val="2800"/>
            </a:pPr>
            <a:r>
              <a:rPr lang="en-US" sz="24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2400" dirty="0"/>
              <a:t>A: Yes. Initially all switches are off. Turn on switch 1, wait for 10 min, then turn on switch 2, and immediately come out. </a:t>
            </a:r>
          </a:p>
          <a:p>
            <a:pPr lvl="1" indent="-304800">
              <a:lnSpc>
                <a:spcPct val="120000"/>
              </a:lnSpc>
              <a:spcBef>
                <a:spcPts val="750"/>
              </a:spcBef>
              <a:buSzPts val="2800"/>
            </a:pPr>
            <a:r>
              <a:rPr lang="en-US" sz="1800" dirty="0"/>
              <a:t>The light bulb that is lit and warm is connected to Switch 1; </a:t>
            </a:r>
          </a:p>
          <a:p>
            <a:pPr lvl="1" indent="-304800">
              <a:lnSpc>
                <a:spcPct val="120000"/>
              </a:lnSpc>
              <a:spcBef>
                <a:spcPts val="750"/>
              </a:spcBef>
              <a:buSzPts val="2800"/>
            </a:pPr>
            <a:r>
              <a:rPr lang="en-US" sz="1800" dirty="0"/>
              <a:t>The light bulb that is lit and cold is connected to Switch 2; </a:t>
            </a:r>
          </a:p>
          <a:p>
            <a:pPr lvl="1" indent="-304800">
              <a:lnSpc>
                <a:spcPct val="120000"/>
              </a:lnSpc>
              <a:spcBef>
                <a:spcPts val="750"/>
              </a:spcBef>
              <a:buSzPts val="2800"/>
            </a:pPr>
            <a:r>
              <a:rPr lang="en-US" sz="1800" dirty="0"/>
              <a:t>The light bulb that is not lit is connected to Switch 3; </a:t>
            </a:r>
            <a:endParaRPr sz="18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7019766" y="1690589"/>
            <a:ext cx="914161" cy="461665"/>
          </a:xfrm>
          <a:prstGeom prst="rect">
            <a:avLst/>
          </a:prstGeom>
          <a:noFill/>
        </p:spPr>
        <p:txBody>
          <a:bodyPr wrap="none" rtlCol="0">
            <a:spAutoFit/>
          </a:bodyPr>
          <a:lstStyle/>
          <a:p>
            <a:r>
              <a:rPr lang="en-US" sz="2400" dirty="0"/>
              <a:t>Room</a:t>
            </a:r>
            <a:endParaRPr lang="en-SE" sz="2400" dirty="0"/>
          </a:p>
        </p:txBody>
      </p:sp>
      <p:sp>
        <p:nvSpPr>
          <p:cNvPr id="7" name="Slide Number Placeholder 6"/>
          <p:cNvSpPr>
            <a:spLocks noGrp="1"/>
          </p:cNvSpPr>
          <p:nvPr>
            <p:ph type="sldNum" sz="quarter" idx="4"/>
          </p:nvPr>
        </p:nvSpPr>
        <p:spPr/>
        <p:txBody>
          <a:bodyPr/>
          <a:lstStyle/>
          <a:p>
            <a:fld id="{37A80A60-093F-4BCA-AE36-E5BEF79E0B3D}" type="slidenum">
              <a:rPr lang="en-US" smtClean="0"/>
              <a:pPr/>
              <a:t>2</a:t>
            </a:fld>
            <a:endParaRPr lang="en-US" dirty="0"/>
          </a:p>
        </p:txBody>
      </p:sp>
    </p:spTree>
    <p:extLst>
      <p:ext uri="{BB962C8B-B14F-4D97-AF65-F5344CB8AC3E}">
        <p14:creationId xmlns:p14="http://schemas.microsoft.com/office/powerpoint/2010/main" val="1902711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
        <p:nvSpPr>
          <p:cNvPr id="4" name="Slide Number Placeholder 3"/>
          <p:cNvSpPr>
            <a:spLocks noGrp="1"/>
          </p:cNvSpPr>
          <p:nvPr>
            <p:ph type="sldNum" sz="quarter" idx="4"/>
          </p:nvPr>
        </p:nvSpPr>
        <p:spPr/>
        <p:txBody>
          <a:bodyPr/>
          <a:lstStyle/>
          <a:p>
            <a:fld id="{37A80A60-093F-4BCA-AE36-E5BEF79E0B3D}" type="slidenum">
              <a:rPr lang="en-US" smtClean="0"/>
              <a:pPr/>
              <a:t>20</a:t>
            </a:fld>
            <a:endParaRPr lang="en-US" dirty="0"/>
          </a:p>
        </p:txBody>
      </p:sp>
    </p:spTree>
    <p:extLst>
      <p:ext uri="{BB962C8B-B14F-4D97-AF65-F5344CB8AC3E}">
        <p14:creationId xmlns:p14="http://schemas.microsoft.com/office/powerpoint/2010/main" val="1258702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lnSpcReduction="10000"/>
          </a:bodyPr>
          <a:lstStyle/>
          <a:p>
            <a:r>
              <a:rPr lang="en-SE" altLang="zh-CN" sz="2400" dirty="0" smtClean="0"/>
              <a:t>Instruction</a:t>
            </a:r>
            <a:r>
              <a:rPr lang="en-US" altLang="zh-CN" sz="2400" dirty="0" smtClean="0"/>
              <a:t> 3</a:t>
            </a:r>
            <a:r>
              <a:rPr lang="en-SE" altLang="zh-CN" sz="2400" dirty="0" smtClean="0"/>
              <a:t>A: access and l</a:t>
            </a:r>
            <a:r>
              <a:rPr lang="en-US" altLang="zh-CN" sz="2400" dirty="0" err="1" smtClean="0"/>
              <a:t>oad</a:t>
            </a:r>
            <a:r>
              <a:rPr lang="en-US" altLang="zh-CN" sz="2400" dirty="0" smtClean="0"/>
              <a:t> </a:t>
            </a:r>
            <a:r>
              <a:rPr lang="en-US" altLang="zh-CN" sz="2400" dirty="0" err="1" smtClean="0"/>
              <a:t>kernel_data</a:t>
            </a:r>
            <a:r>
              <a:rPr lang="en-SE" altLang="zh-CN" sz="2400" dirty="0" smtClean="0"/>
              <a:t> stored at kernel_address</a:t>
            </a:r>
            <a:r>
              <a:rPr lang="en-US" altLang="zh-CN" sz="2400" dirty="0" smtClean="0"/>
              <a:t> </a:t>
            </a:r>
            <a:r>
              <a:rPr lang="en-US" altLang="zh-CN" sz="2400" dirty="0"/>
              <a:t>into cache and then into CPU register</a:t>
            </a:r>
          </a:p>
          <a:p>
            <a:r>
              <a:rPr lang="en-SE" altLang="zh-CN" sz="2400" dirty="0"/>
              <a:t>Instruction </a:t>
            </a:r>
            <a:r>
              <a:rPr lang="en-SE" altLang="zh-CN" sz="2400" dirty="0" smtClean="0"/>
              <a:t>3B: </a:t>
            </a:r>
            <a:r>
              <a:rPr lang="en-US" altLang="zh-CN" sz="2400" dirty="0" smtClean="0"/>
              <a:t>check access permission</a:t>
            </a:r>
            <a:r>
              <a:rPr lang="en-SE" altLang="zh-CN" sz="2400" dirty="0"/>
              <a:t> for </a:t>
            </a:r>
            <a:r>
              <a:rPr lang="en-SE" altLang="zh-CN" sz="2400" dirty="0" smtClean="0"/>
              <a:t>kernel_address.</a:t>
            </a:r>
          </a:p>
          <a:p>
            <a:r>
              <a:rPr lang="en-US" altLang="zh-CN" sz="2400" dirty="0" smtClean="0"/>
              <a:t>Out-of-Order </a:t>
            </a:r>
            <a:r>
              <a:rPr lang="en-US" altLang="zh-CN" sz="2400" dirty="0"/>
              <a:t>Execution</a:t>
            </a:r>
            <a:r>
              <a:rPr lang="en-US" altLang="zh-CN" sz="2400" dirty="0" smtClean="0"/>
              <a:t>:</a:t>
            </a:r>
            <a:r>
              <a:rPr lang="en-SE" altLang="zh-CN" sz="2400" dirty="0" smtClean="0"/>
              <a:t> 3A and 3B </a:t>
            </a:r>
            <a:r>
              <a:rPr lang="en-US" altLang="zh-CN" sz="2400" dirty="0" smtClean="0"/>
              <a:t>execute </a:t>
            </a:r>
            <a:r>
              <a:rPr lang="en-US" altLang="zh-CN" sz="2400" dirty="0"/>
              <a:t>in parallel in the CPU </a:t>
            </a:r>
            <a:r>
              <a:rPr lang="en-US" altLang="zh-CN" sz="2400" dirty="0" smtClean="0"/>
              <a:t>pipeline</a:t>
            </a:r>
            <a:r>
              <a:rPr lang="en-SE" altLang="zh-CN" sz="2400" dirty="0" smtClean="0"/>
              <a:t>. I</a:t>
            </a:r>
            <a:r>
              <a:rPr lang="en-US" altLang="zh-CN" sz="2400" dirty="0" smtClean="0"/>
              <a:t>f </a:t>
            </a:r>
            <a:r>
              <a:rPr lang="en-US" altLang="zh-CN" sz="2400" dirty="0"/>
              <a:t>permission check fails, roll back any instructions (</a:t>
            </a:r>
            <a:r>
              <a:rPr lang="en-SE" altLang="zh-CN" sz="2400" dirty="0"/>
              <a:t>Line 3</a:t>
            </a:r>
            <a:r>
              <a:rPr lang="en-US" altLang="zh-CN" sz="2400" dirty="0"/>
              <a:t>) executed after the check</a:t>
            </a:r>
            <a:r>
              <a:rPr lang="en-SE" altLang="zh-CN" sz="2400" dirty="0" smtClean="0"/>
              <a:t>.</a:t>
            </a:r>
          </a:p>
          <a:p>
            <a:r>
              <a:rPr lang="en-SE" altLang="zh-CN" sz="2400" dirty="0" smtClean="0"/>
              <a:t>(</a:t>
            </a:r>
            <a:r>
              <a:rPr lang="en-GB" altLang="zh-CN" sz="2400" dirty="0" smtClean="0"/>
              <a:t>Line </a:t>
            </a:r>
            <a:r>
              <a:rPr lang="en-GB" altLang="zh-CN" sz="2400" dirty="0"/>
              <a:t>3 already brings </a:t>
            </a:r>
            <a:r>
              <a:rPr lang="en-GB" altLang="zh-CN" sz="2400" dirty="0" err="1"/>
              <a:t>kernel_data</a:t>
            </a:r>
            <a:r>
              <a:rPr lang="en-GB" altLang="zh-CN" sz="2400" dirty="0"/>
              <a:t> into cache, so Line 4 </a:t>
            </a:r>
            <a:r>
              <a:rPr lang="en-SE" altLang="zh-CN" sz="2400" dirty="0" smtClean="0"/>
              <a:t>is actually</a:t>
            </a:r>
            <a:r>
              <a:rPr lang="en-GB" altLang="zh-CN" sz="2400" dirty="0" smtClean="0"/>
              <a:t> </a:t>
            </a:r>
            <a:r>
              <a:rPr lang="en-GB" altLang="zh-CN" sz="2400" dirty="0"/>
              <a:t>redundant</a:t>
            </a:r>
            <a:r>
              <a:rPr lang="en-GB" altLang="zh-CN" sz="2400" dirty="0" smtClean="0"/>
              <a:t>.</a:t>
            </a:r>
            <a:r>
              <a:rPr lang="en-SE" altLang="zh-CN" sz="2400" dirty="0" smtClean="0"/>
              <a:t>)</a:t>
            </a:r>
            <a:endParaRPr lang="en-US" altLang="zh-CN" sz="2400" dirty="0"/>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3"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4" cstate="print"/>
          <a:stretch>
            <a:fillRect/>
          </a:stretch>
        </p:blipFill>
        <p:spPr>
          <a:xfrm>
            <a:off x="152400" y="2780928"/>
            <a:ext cx="4995664" cy="2988931"/>
          </a:xfrm>
          <a:prstGeom prst="rect">
            <a:avLst/>
          </a:prstGeom>
        </p:spPr>
      </p:pic>
      <p:sp>
        <p:nvSpPr>
          <p:cNvPr id="8" name="TextBox 7"/>
          <p:cNvSpPr txBox="1"/>
          <p:nvPr/>
        </p:nvSpPr>
        <p:spPr>
          <a:xfrm>
            <a:off x="1331640" y="2783096"/>
            <a:ext cx="1098506" cy="338554"/>
          </a:xfrm>
          <a:prstGeom prst="rect">
            <a:avLst/>
          </a:prstGeom>
          <a:noFill/>
        </p:spPr>
        <p:txBody>
          <a:bodyPr wrap="none" rtlCol="0">
            <a:spAutoFit/>
          </a:bodyPr>
          <a:lstStyle/>
          <a:p>
            <a:r>
              <a:rPr lang="en-US" altLang="zh-CN" sz="1600" dirty="0" smtClean="0">
                <a:solidFill>
                  <a:srgbClr val="C00000"/>
                </a:solidFill>
              </a:rPr>
              <a:t>Just before</a:t>
            </a:r>
            <a:endParaRPr lang="en-US" sz="1600" dirty="0">
              <a:solidFill>
                <a:srgbClr val="C00000"/>
              </a:solidFill>
            </a:endParaRPr>
          </a:p>
        </p:txBody>
      </p:sp>
      <p:sp>
        <p:nvSpPr>
          <p:cNvPr id="9" name="TextBox 8"/>
          <p:cNvSpPr txBox="1"/>
          <p:nvPr/>
        </p:nvSpPr>
        <p:spPr>
          <a:xfrm>
            <a:off x="2167784" y="3955368"/>
            <a:ext cx="831318" cy="369332"/>
          </a:xfrm>
          <a:prstGeom prst="rect">
            <a:avLst/>
          </a:prstGeom>
          <a:noFill/>
        </p:spPr>
        <p:txBody>
          <a:bodyPr wrap="none" rtlCol="0">
            <a:spAutoFit/>
          </a:bodyPr>
          <a:lstStyle/>
          <a:p>
            <a:r>
              <a:rPr lang="en-SE" dirty="0" smtClean="0"/>
              <a:t>Inst</a:t>
            </a:r>
            <a:r>
              <a:rPr lang="en-US" dirty="0" smtClean="0"/>
              <a:t> 3</a:t>
            </a:r>
            <a:r>
              <a:rPr lang="en-SE" dirty="0" smtClean="0"/>
              <a:t>A</a:t>
            </a:r>
            <a:endParaRPr lang="en-US" dirty="0"/>
          </a:p>
        </p:txBody>
      </p:sp>
      <p:sp>
        <p:nvSpPr>
          <p:cNvPr id="15" name="TextBox 14"/>
          <p:cNvSpPr txBox="1"/>
          <p:nvPr/>
        </p:nvSpPr>
        <p:spPr>
          <a:xfrm>
            <a:off x="3139363" y="3955368"/>
            <a:ext cx="850554" cy="369332"/>
          </a:xfrm>
          <a:prstGeom prst="rect">
            <a:avLst/>
          </a:prstGeom>
          <a:noFill/>
        </p:spPr>
        <p:txBody>
          <a:bodyPr wrap="none" rtlCol="0">
            <a:spAutoFit/>
          </a:bodyPr>
          <a:lstStyle/>
          <a:p>
            <a:r>
              <a:rPr lang="en-SE" dirty="0" smtClean="0"/>
              <a:t>Inst</a:t>
            </a:r>
            <a:r>
              <a:rPr lang="en-US" dirty="0" smtClean="0"/>
              <a:t> 3</a:t>
            </a:r>
            <a:r>
              <a:rPr lang="en-SE" dirty="0" smtClean="0"/>
              <a:t>B</a:t>
            </a:r>
            <a:endParaRPr lang="en-US" dirty="0"/>
          </a:p>
        </p:txBody>
      </p:sp>
      <p:sp>
        <p:nvSpPr>
          <p:cNvPr id="6" name="Slide Number Placeholder 5"/>
          <p:cNvSpPr>
            <a:spLocks noGrp="1"/>
          </p:cNvSpPr>
          <p:nvPr>
            <p:ph type="sldNum" sz="quarter" idx="4"/>
          </p:nvPr>
        </p:nvSpPr>
        <p:spPr/>
        <p:txBody>
          <a:bodyPr/>
          <a:lstStyle/>
          <a:p>
            <a:fld id="{37A80A60-093F-4BCA-AE36-E5BEF79E0B3D}" type="slidenum">
              <a:rPr lang="en-US" smtClean="0"/>
              <a:pPr/>
              <a:t>21</a:t>
            </a:fld>
            <a:endParaRPr lang="en-US" dirty="0"/>
          </a:p>
        </p:txBody>
      </p:sp>
    </p:spTree>
    <p:extLst>
      <p:ext uri="{BB962C8B-B14F-4D97-AF65-F5344CB8AC3E}">
        <p14:creationId xmlns:p14="http://schemas.microsoft.com/office/powerpoint/2010/main" val="2914271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a:t>
            </a:r>
            <a:r>
              <a:rPr lang="en-US" altLang="zh-CN" dirty="0" smtClean="0"/>
              <a:t>3</a:t>
            </a:r>
            <a:r>
              <a:rPr lang="en-SE" altLang="zh-CN" dirty="0" smtClean="0"/>
              <a:t>A</a:t>
            </a:r>
            <a:r>
              <a:rPr lang="en-US" altLang="zh-CN" dirty="0" smtClean="0"/>
              <a:t> </a:t>
            </a:r>
            <a:r>
              <a:rPr lang="en-US" altLang="zh-CN" dirty="0"/>
              <a:t>and </a:t>
            </a:r>
            <a:r>
              <a:rPr lang="en-SE" altLang="zh-CN" dirty="0" smtClean="0"/>
              <a:t>3B</a:t>
            </a:r>
            <a:r>
              <a:rPr lang="en-US" altLang="zh-CN" dirty="0" smtClean="0"/>
              <a:t>; </a:t>
            </a:r>
            <a:r>
              <a:rPr lang="en-US" altLang="zh-CN" dirty="0"/>
              <a:t>either one may execute first</a:t>
            </a:r>
            <a:endParaRPr lang="zh-CN" altLang="en-US" dirty="0"/>
          </a:p>
          <a:p>
            <a:pPr lvl="1"/>
            <a:r>
              <a:rPr lang="en-US" altLang="zh-CN" dirty="0"/>
              <a:t>If instruction 3B executes before </a:t>
            </a:r>
            <a:r>
              <a:rPr lang="en-SE" altLang="zh-CN" dirty="0" smtClean="0"/>
              <a:t>3A</a:t>
            </a:r>
            <a:r>
              <a:rPr lang="en-US" altLang="zh-CN" dirty="0" smtClean="0"/>
              <a:t>, </a:t>
            </a:r>
            <a:r>
              <a:rPr lang="en-US" altLang="zh-CN" dirty="0"/>
              <a:t>and permission check fails, then </a:t>
            </a:r>
            <a:r>
              <a:rPr lang="en-SE" altLang="zh-CN" dirty="0" smtClean="0"/>
              <a:t>3A</a:t>
            </a:r>
            <a:r>
              <a:rPr lang="en-US" altLang="zh-CN" dirty="0" smtClean="0"/>
              <a:t> </a:t>
            </a:r>
            <a:r>
              <a:rPr lang="en-US" altLang="zh-CN" dirty="0"/>
              <a:t>will not execute at all</a:t>
            </a:r>
          </a:p>
          <a:p>
            <a:pPr lvl="1"/>
            <a:r>
              <a:rPr lang="en-US" altLang="zh-CN" dirty="0"/>
              <a:t>If instruction </a:t>
            </a:r>
            <a:r>
              <a:rPr lang="en-SE" altLang="zh-CN" dirty="0" smtClean="0"/>
              <a:t>3A</a:t>
            </a:r>
            <a:r>
              <a:rPr lang="en-US" altLang="zh-CN" dirty="0" smtClean="0"/>
              <a:t> </a:t>
            </a:r>
            <a:r>
              <a:rPr lang="en-US" altLang="zh-CN" dirty="0"/>
              <a:t>executes speculatively before 3B, and permission check fails, then roll back any effect of </a:t>
            </a:r>
            <a:r>
              <a:rPr lang="en-SE" altLang="zh-CN" dirty="0" smtClean="0"/>
              <a:t>3A</a:t>
            </a:r>
            <a:endParaRPr lang="en-US" altLang="zh-CN" dirty="0"/>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altLang="zh-CN" sz="2400" dirty="0" smtClean="0"/>
              <a:t>Just before inst 3</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Access </a:t>
            </a:r>
            <a:r>
              <a:rPr lang="en-US" altLang="zh-CN" sz="2400" dirty="0"/>
              <a:t>kernel data </a:t>
            </a:r>
            <a:r>
              <a:rPr lang="en-SE" altLang="zh-CN" sz="2400" dirty="0" smtClean="0"/>
              <a:t>and </a:t>
            </a:r>
            <a:r>
              <a:rPr lang="en-US" altLang="zh-CN" sz="2400" dirty="0" smtClean="0"/>
              <a:t>bring</a:t>
            </a:r>
            <a:r>
              <a:rPr lang="en-SE" altLang="zh-CN" sz="2400" dirty="0" smtClean="0"/>
              <a:t> it</a:t>
            </a:r>
            <a:r>
              <a:rPr lang="en-US" altLang="zh-CN" sz="2400" dirty="0" smtClean="0"/>
              <a:t> </a:t>
            </a:r>
            <a:r>
              <a:rPr lang="en-US" altLang="zh-CN" sz="2400" dirty="0"/>
              <a:t>into cache </a:t>
            </a:r>
            <a:r>
              <a:rPr lang="en-US" altLang="zh-CN" sz="2400" dirty="0" smtClean="0"/>
              <a:t>(</a:t>
            </a:r>
            <a:r>
              <a:rPr lang="en-SE" altLang="zh-CN" sz="2400" dirty="0" smtClean="0"/>
              <a:t>3A</a:t>
            </a:r>
            <a:r>
              <a:rPr lang="en-US" altLang="zh-CN" sz="2400" dirty="0" smtClean="0"/>
              <a:t>)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E" altLang="zh-CN" dirty="0" smtClean="0"/>
              <a:t>3A</a:t>
            </a:r>
            <a:r>
              <a:rPr lang="en-US" altLang="zh-CN" dirty="0" smtClean="0"/>
              <a:t> </a:t>
            </a:r>
            <a:r>
              <a:rPr lang="en-US" altLang="zh-CN" dirty="0"/>
              <a:t>will 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Slide Number Placeholder 4"/>
          <p:cNvSpPr>
            <a:spLocks noGrp="1"/>
          </p:cNvSpPr>
          <p:nvPr>
            <p:ph type="sldNum" sz="quarter" idx="4"/>
          </p:nvPr>
        </p:nvSpPr>
        <p:spPr/>
        <p:txBody>
          <a:bodyPr/>
          <a:lstStyle/>
          <a:p>
            <a:fld id="{37A80A60-093F-4BCA-AE36-E5BEF79E0B3D}" type="slidenum">
              <a:rPr lang="en-US" smtClean="0"/>
              <a:pPr/>
              <a:t>22</a:t>
            </a:fld>
            <a:endParaRPr lang="en-US" dirty="0"/>
          </a:p>
        </p:txBody>
      </p:sp>
    </p:spTree>
    <p:extLst>
      <p:ext uri="{BB962C8B-B14F-4D97-AF65-F5344CB8AC3E}">
        <p14:creationId xmlns:p14="http://schemas.microsoft.com/office/powerpoint/2010/main" val="2715528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23</a:t>
            </a:fld>
            <a:endParaRPr lang="en-US" dirty="0"/>
          </a:p>
        </p:txBody>
      </p:sp>
    </p:spTree>
    <p:extLst>
      <p:ext uri="{BB962C8B-B14F-4D97-AF65-F5344CB8AC3E}">
        <p14:creationId xmlns:p14="http://schemas.microsoft.com/office/powerpoint/2010/main" val="1957853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array[7*STEP + DELTA], 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24</a:t>
            </a:fld>
            <a:endParaRPr lang="en-US" dirty="0"/>
          </a:p>
        </p:txBody>
      </p:sp>
    </p:spTree>
    <p:extLst>
      <p:ext uri="{BB962C8B-B14F-4D97-AF65-F5344CB8AC3E}">
        <p14:creationId xmlns:p14="http://schemas.microsoft.com/office/powerpoint/2010/main" val="2428267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25</a:t>
            </a:fld>
            <a:endParaRPr lang="en-US" dirty="0"/>
          </a:p>
        </p:txBody>
      </p:sp>
    </p:spTree>
    <p:extLst>
      <p:ext uri="{BB962C8B-B14F-4D97-AF65-F5344CB8AC3E}">
        <p14:creationId xmlns:p14="http://schemas.microsoft.com/office/powerpoint/2010/main" val="1214302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a:t>
            </a:r>
            <a:r>
              <a:rPr lang="en-SE" altLang="zh-CN" dirty="0" smtClean="0"/>
              <a:t>3A</a:t>
            </a:r>
            <a:r>
              <a:rPr lang="en-US" altLang="zh-CN" dirty="0" smtClean="0"/>
              <a:t>.</a:t>
            </a:r>
            <a:endParaRPr lang="en-US" altLang="zh-CN" dirty="0"/>
          </a:p>
          <a:p>
            <a:r>
              <a:rPr lang="en-US" altLang="zh-CN" dirty="0"/>
              <a:t>“Useless computation” will cause delay to “Permission check” (3B), since they are both computation instructions; but not to </a:t>
            </a:r>
            <a:r>
              <a:rPr lang="en-US" altLang="zh-CN" dirty="0" smtClean="0"/>
              <a:t>(</a:t>
            </a:r>
            <a:r>
              <a:rPr lang="en-SE" altLang="zh-CN" dirty="0" smtClean="0"/>
              <a:t>3A</a:t>
            </a:r>
            <a:r>
              <a:rPr lang="en-US" altLang="zh-CN" dirty="0" smtClean="0"/>
              <a:t>), </a:t>
            </a:r>
            <a:r>
              <a:rPr lang="en-US" altLang="zh-CN" dirty="0"/>
              <a:t>since </a:t>
            </a:r>
            <a:r>
              <a:rPr lang="en-US" altLang="zh-CN" dirty="0" smtClean="0"/>
              <a:t>(</a:t>
            </a:r>
            <a:r>
              <a:rPr lang="en-SE" altLang="zh-CN" dirty="0" smtClean="0"/>
              <a:t>3A</a:t>
            </a:r>
            <a:r>
              <a:rPr lang="en-US" altLang="zh-CN" dirty="0" smtClean="0"/>
              <a:t>) </a:t>
            </a:r>
            <a:r>
              <a:rPr lang="en-US" altLang="zh-CN" dirty="0"/>
              <a:t>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3" y="2357428"/>
              <a:ext cx="2200278"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altLang="zh-CN" sz="2000" dirty="0" smtClean="0"/>
                <a:t>Just before inst 3</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 kernel data </a:t>
              </a:r>
              <a:r>
                <a:rPr lang="en-SE" altLang="zh-CN" sz="2000" dirty="0"/>
                <a:t>and </a:t>
              </a:r>
              <a:r>
                <a:rPr lang="en-US" altLang="zh-CN" sz="2000" dirty="0"/>
                <a:t>bring</a:t>
              </a:r>
              <a:r>
                <a:rPr lang="en-SE" altLang="zh-CN" sz="2000" dirty="0"/>
                <a:t> it</a:t>
              </a:r>
              <a:r>
                <a:rPr lang="en-US" altLang="zh-CN" sz="2000" dirty="0"/>
                <a:t> into cache (</a:t>
              </a:r>
              <a:r>
                <a:rPr lang="en-SE" altLang="zh-CN" sz="2000" dirty="0"/>
                <a:t>3A</a:t>
              </a:r>
              <a:r>
                <a:rPr lang="en-US" altLang="zh-CN" sz="2000" dirty="0"/>
                <a:t>)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Slide Number Placeholder 18"/>
          <p:cNvSpPr>
            <a:spLocks noGrp="1"/>
          </p:cNvSpPr>
          <p:nvPr>
            <p:ph type="sldNum" sz="quarter" idx="4"/>
          </p:nvPr>
        </p:nvSpPr>
        <p:spPr/>
        <p:txBody>
          <a:bodyPr/>
          <a:lstStyle/>
          <a:p>
            <a:fld id="{37A80A60-093F-4BCA-AE36-E5BEF79E0B3D}" type="slidenum">
              <a:rPr lang="en-US" smtClean="0"/>
              <a:pPr/>
              <a:t>26</a:t>
            </a:fld>
            <a:endParaRPr lang="en-US" dirty="0"/>
          </a:p>
        </p:txBody>
      </p:sp>
    </p:spTree>
    <p:extLst>
      <p:ext uri="{BB962C8B-B14F-4D97-AF65-F5344CB8AC3E}">
        <p14:creationId xmlns:p14="http://schemas.microsoft.com/office/powerpoint/2010/main" val="3023525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1028266"/>
            <a:ext cx="8839200" cy="5425473"/>
          </a:xfrm>
        </p:spPr>
        <p:txBody>
          <a:bodyPr>
            <a:normAutofit fontScale="92500" lnSpcReduction="10000"/>
          </a:bodyPr>
          <a:lstStyle/>
          <a:p>
            <a:r>
              <a:rPr lang="en-US" altLang="zh-CN" dirty="0"/>
              <a:t>The actual timing measurements may be noisy due to cache </a:t>
            </a:r>
            <a:r>
              <a:rPr lang="en-US" altLang="zh-CN" dirty="0" err="1" smtClean="0"/>
              <a:t>prefetch</a:t>
            </a:r>
            <a:r>
              <a:rPr lang="en-US" altLang="zh-CN" dirty="0" smtClean="0"/>
              <a:t>, </a:t>
            </a:r>
            <a:r>
              <a:rPr lang="en-US" altLang="zh-CN" dirty="0"/>
              <a:t>OS scheduling, interrupts and other interference effects, making it difficult to set the proper value of CACHE_HIT_THRESHOLD that works </a:t>
            </a:r>
            <a:r>
              <a:rPr lang="en-US" altLang="zh-CN" dirty="0" smtClean="0"/>
              <a:t>always</a:t>
            </a:r>
            <a:r>
              <a:rPr lang="en-SE" altLang="zh-CN" smtClean="0"/>
              <a:t>.</a:t>
            </a:r>
            <a:endParaRPr lang="en-US" altLang="zh-CN" dirty="0"/>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a:t>
            </a:r>
            <a:r>
              <a:rPr lang="en-US" altLang="zh-CN" dirty="0" smtClean="0"/>
              <a:t>secret</a:t>
            </a:r>
            <a:r>
              <a:rPr lang="en-SE" altLang="zh-CN" dirty="0" smtClean="0"/>
              <a:t>.</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27</a:t>
            </a:fld>
            <a:endParaRPr lang="en-US" dirty="0"/>
          </a:p>
        </p:txBody>
      </p:sp>
    </p:spTree>
    <p:extLst>
      <p:ext uri="{BB962C8B-B14F-4D97-AF65-F5344CB8AC3E}">
        <p14:creationId xmlns:p14="http://schemas.microsoft.com/office/powerpoint/2010/main" val="4096523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
        <p:nvSpPr>
          <p:cNvPr id="6" name="Slide Number Placeholder 5"/>
          <p:cNvSpPr>
            <a:spLocks noGrp="1"/>
          </p:cNvSpPr>
          <p:nvPr>
            <p:ph type="sldNum" sz="quarter" idx="4"/>
          </p:nvPr>
        </p:nvSpPr>
        <p:spPr/>
        <p:txBody>
          <a:bodyPr/>
          <a:lstStyle/>
          <a:p>
            <a:fld id="{37A80A60-093F-4BCA-AE36-E5BEF79E0B3D}" type="slidenum">
              <a:rPr lang="en-US" smtClean="0"/>
              <a:pPr/>
              <a:t>28</a:t>
            </a:fld>
            <a:endParaRPr lang="en-US" dirty="0"/>
          </a:p>
        </p:txBody>
      </p:sp>
    </p:spTree>
    <p:extLst>
      <p:ext uri="{BB962C8B-B14F-4D97-AF65-F5344CB8AC3E}">
        <p14:creationId xmlns:p14="http://schemas.microsoft.com/office/powerpoint/2010/main" val="3961605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
        <p:nvSpPr>
          <p:cNvPr id="5" name="Slide Number Placeholder 4"/>
          <p:cNvSpPr>
            <a:spLocks noGrp="1"/>
          </p:cNvSpPr>
          <p:nvPr>
            <p:ph type="sldNum" sz="quarter" idx="4"/>
          </p:nvPr>
        </p:nvSpPr>
        <p:spPr/>
        <p:txBody>
          <a:bodyPr/>
          <a:lstStyle/>
          <a:p>
            <a:fld id="{37A80A60-093F-4BCA-AE36-E5BEF79E0B3D}" type="slidenum">
              <a:rPr lang="en-US" smtClean="0"/>
              <a:pPr/>
              <a:t>29</a:t>
            </a:fld>
            <a:endParaRPr lang="en-US" dirty="0"/>
          </a:p>
        </p:txBody>
      </p:sp>
    </p:spTree>
    <p:extLst>
      <p:ext uri="{BB962C8B-B14F-4D97-AF65-F5344CB8AC3E}">
        <p14:creationId xmlns:p14="http://schemas.microsoft.com/office/powerpoint/2010/main" val="891524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Memory Hierarchy</a:t>
            </a:r>
          </a:p>
        </p:txBody>
      </p:sp>
      <p:sp>
        <p:nvSpPr>
          <p:cNvPr id="1515523" name="Rectangle 3"/>
          <p:cNvSpPr>
            <a:spLocks noGrp="1" noChangeArrowheads="1"/>
          </p:cNvSpPr>
          <p:nvPr>
            <p:ph type="body" idx="1"/>
          </p:nvPr>
        </p:nvSpPr>
        <p:spPr>
          <a:xfrm>
            <a:off x="152400" y="980728"/>
            <a:ext cx="8839200" cy="3888432"/>
          </a:xfrm>
        </p:spPr>
        <p:txBody>
          <a:bodyPr>
            <a:normAutofit/>
          </a:bodyPr>
          <a:lstStyle/>
          <a:p>
            <a:pPr defTabSz="685800" eaLnBrk="0" fontAlgn="base" hangingPunct="0">
              <a:spcBef>
                <a:spcPct val="0"/>
              </a:spcBef>
              <a:spcAft>
                <a:spcPct val="0"/>
              </a:spcAft>
            </a:pPr>
            <a:r>
              <a:rPr lang="en-US" dirty="0"/>
              <a:t>Cache hierarchy is managed by cache controller hardware</a:t>
            </a:r>
          </a:p>
          <a:p>
            <a:pPr defTabSz="685800" eaLnBrk="0" fontAlgn="base" hangingPunct="0">
              <a:spcBef>
                <a:spcPct val="0"/>
              </a:spcBef>
              <a:spcAft>
                <a:spcPct val="0"/>
              </a:spcAft>
            </a:pPr>
            <a:r>
              <a:rPr lang="en-US" dirty="0">
                <a:solidFill>
                  <a:srgbClr val="000000"/>
                </a:solidFill>
                <a:cs typeface="Calibri"/>
              </a:rPr>
              <a:t>On a data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Î</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hit </a:t>
            </a:r>
            <a:r>
              <a:rPr lang="en-US" dirty="0">
                <a:solidFill>
                  <a:srgbClr val="56127A"/>
                </a:solidFill>
                <a:latin typeface="Symbol" charset="2"/>
              </a:rPr>
              <a:t> </a:t>
            </a:r>
            <a:r>
              <a:rPr lang="en-US" dirty="0">
                <a:solidFill>
                  <a:srgbClr val="56127A"/>
                </a:solidFill>
                <a:cs typeface="Calibri"/>
              </a:rPr>
              <a:t>low latency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Ï</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miss </a:t>
            </a:r>
            <a:r>
              <a:rPr lang="en-US" dirty="0">
                <a:solidFill>
                  <a:srgbClr val="56127A"/>
                </a:solidFill>
                <a:latin typeface="Symbol" charset="2"/>
              </a:rPr>
              <a:t> </a:t>
            </a:r>
            <a:r>
              <a:rPr lang="en-US" dirty="0">
                <a:solidFill>
                  <a:srgbClr val="56127A"/>
                </a:solidFill>
                <a:cs typeface="Calibri"/>
              </a:rPr>
              <a:t>higher latency access to next level L</a:t>
            </a:r>
            <a:r>
              <a:rPr lang="en-US" dirty="0">
                <a:solidFill>
                  <a:srgbClr val="56127A"/>
                </a:solidFill>
                <a:latin typeface="Verdana" charset="0"/>
              </a:rPr>
              <a:t>-(x+1)</a:t>
            </a:r>
            <a:r>
              <a:rPr lang="en-US" dirty="0">
                <a:solidFill>
                  <a:srgbClr val="56127A"/>
                </a:solidFill>
                <a:cs typeface="Calibri"/>
              </a:rPr>
              <a:t> cache or main memory</a:t>
            </a:r>
          </a:p>
        </p:txBody>
      </p:sp>
      <p:pic>
        <p:nvPicPr>
          <p:cNvPr id="4" name="Picture 2" descr="What is Cache Memory. Types and functions of cache memory?">
            <a:extLst>
              <a:ext uri="{FF2B5EF4-FFF2-40B4-BE49-F238E27FC236}">
                <a16:creationId xmlns:a16="http://schemas.microsoft.com/office/drawing/2014/main" id="{82FF210B-96D3-4C39-8617-E5705B709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681" y="4077072"/>
            <a:ext cx="6060638" cy="25252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157B073-F8DE-4023-A840-8529F0D968E8}"/>
              </a:ext>
            </a:extLst>
          </p:cNvPr>
          <p:cNvSpPr/>
          <p:nvPr/>
        </p:nvSpPr>
        <p:spPr>
          <a:xfrm>
            <a:off x="2286000" y="6621137"/>
            <a:ext cx="4572000" cy="246221"/>
          </a:xfrm>
          <a:prstGeom prst="rect">
            <a:avLst/>
          </a:prstGeom>
        </p:spPr>
        <p:txBody>
          <a:bodyPr>
            <a:spAutoFit/>
          </a:bodyPr>
          <a:lstStyle/>
          <a:p>
            <a:r>
              <a:rPr lang="en-SE" sz="1000" dirty="0"/>
              <a:t>https://www.undocopy.com/2017/07/what-is-cache-memory-types-and.html</a:t>
            </a:r>
          </a:p>
        </p:txBody>
      </p:sp>
      <p:sp>
        <p:nvSpPr>
          <p:cNvPr id="3" name="Slide Number Placeholder 2"/>
          <p:cNvSpPr>
            <a:spLocks noGrp="1"/>
          </p:cNvSpPr>
          <p:nvPr>
            <p:ph type="sldNum" sz="quarter" idx="4"/>
          </p:nvPr>
        </p:nvSpPr>
        <p:spPr/>
        <p:txBody>
          <a:bodyPr/>
          <a:lstStyle/>
          <a:p>
            <a:fld id="{37A80A60-093F-4BCA-AE36-E5BEF79E0B3D}" type="slidenum">
              <a:rPr lang="en-US" smtClean="0"/>
              <a:pPr/>
              <a:t>3</a:t>
            </a:fld>
            <a:endParaRPr lang="en-US" dirty="0"/>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a:t>
                </a:r>
                <a:r>
                  <a:rPr lang="en-US" altLang="zh-CN" sz="1800" dirty="0" smtClean="0"/>
                  <a:t>3A </a:t>
                </a:r>
                <a:r>
                  <a:rPr lang="en-US" altLang="zh-CN" sz="1800" dirty="0"/>
                  <a:t>execute speculatively before permission </a:t>
                </a:r>
                <a:r>
                  <a:rPr lang="en-US" altLang="zh-CN" sz="1800" dirty="0" smtClean="0"/>
                  <a:t>check</a:t>
                </a:r>
                <a:r>
                  <a:rPr lang="en-SE" altLang="zh-CN" sz="1800" dirty="0" smtClean="0"/>
                  <a:t> 3B</a:t>
                </a:r>
                <a:r>
                  <a:rPr lang="en-US" altLang="zh-CN" sz="1800" dirty="0" smtClean="0"/>
                  <a:t> </a:t>
                </a:r>
                <a:r>
                  <a:rPr lang="en-US" altLang="zh-CN" sz="1800" dirty="0"/>
                  <a:t>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a:t>
                </a:r>
                <a:r>
                  <a:rPr lang="en-US" altLang="zh-CN" sz="1800" dirty="0" smtClean="0"/>
                  <a:t>, </a:t>
                </a:r>
                <a:r>
                  <a:rPr lang="en-US" altLang="zh-CN" sz="1800" dirty="0"/>
                  <a:t>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a:t>
                </a:r>
                <a:r>
                  <a:rPr lang="en-US" sz="1800" dirty="0" smtClean="0"/>
                  <a:t>3A </a:t>
                </a:r>
                <a:r>
                  <a:rPr lang="en-US" sz="1800" dirty="0"/>
                  <a:t>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US">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grpSp>
        <p:nvGrpSpPr>
          <p:cNvPr id="39" name="Group 38"/>
          <p:cNvGrpSpPr/>
          <p:nvPr/>
        </p:nvGrpSpPr>
        <p:grpSpPr>
          <a:xfrm>
            <a:off x="4280845" y="1106265"/>
            <a:ext cx="1853015" cy="1224798"/>
            <a:chOff x="8222123" y="2527298"/>
            <a:chExt cx="2470686" cy="1633064"/>
          </a:xfrm>
        </p:grpSpPr>
        <p:grpSp>
          <p:nvGrpSpPr>
            <p:cNvPr id="40" name="Group 39"/>
            <p:cNvGrpSpPr/>
            <p:nvPr/>
          </p:nvGrpSpPr>
          <p:grpSpPr>
            <a:xfrm>
              <a:off x="8222124" y="2527298"/>
              <a:ext cx="2470685" cy="816533"/>
              <a:chOff x="8222124" y="2527298"/>
              <a:chExt cx="2470685" cy="816533"/>
            </a:xfrm>
          </p:grpSpPr>
          <p:pic>
            <p:nvPicPr>
              <p:cNvPr id="70" name="Picture 69"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71" name="Picture 70"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72" name="Picture 71"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73" name="Picture 72"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74" name="Picture 73"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41" name="Group 40"/>
            <p:cNvGrpSpPr/>
            <p:nvPr/>
          </p:nvGrpSpPr>
          <p:grpSpPr>
            <a:xfrm>
              <a:off x="8222123" y="3343829"/>
              <a:ext cx="2470685" cy="816533"/>
              <a:chOff x="8222124" y="2527298"/>
              <a:chExt cx="2470685" cy="816533"/>
            </a:xfrm>
          </p:grpSpPr>
          <p:pic>
            <p:nvPicPr>
              <p:cNvPr id="42" name="Picture 41"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3" name="Picture 42"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4" name="Picture 43"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8" name="Picture 67"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9" name="Picture 68"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3" name="Slide Number Placeholder 2"/>
          <p:cNvSpPr>
            <a:spLocks noGrp="1"/>
          </p:cNvSpPr>
          <p:nvPr>
            <p:ph type="sldNum" sz="quarter" idx="4"/>
          </p:nvPr>
        </p:nvSpPr>
        <p:spPr/>
        <p:txBody>
          <a:bodyPr/>
          <a:lstStyle/>
          <a:p>
            <a:fld id="{37A80A60-093F-4BCA-AE36-E5BEF79E0B3D}" type="slidenum">
              <a:rPr lang="en-US" smtClean="0"/>
              <a:pPr/>
              <a:t>30</a:t>
            </a:fld>
            <a:endParaRPr lang="en-US" dirty="0"/>
          </a:p>
        </p:txBody>
      </p:sp>
    </p:spTree>
    <p:extLst>
      <p:ext uri="{BB962C8B-B14F-4D97-AF65-F5344CB8AC3E}">
        <p14:creationId xmlns:p14="http://schemas.microsoft.com/office/powerpoint/2010/main" val="3524652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
        <p:nvSpPr>
          <p:cNvPr id="3" name="Slide Number Placeholder 2"/>
          <p:cNvSpPr>
            <a:spLocks noGrp="1"/>
          </p:cNvSpPr>
          <p:nvPr>
            <p:ph type="sldNum" sz="quarter" idx="4"/>
          </p:nvPr>
        </p:nvSpPr>
        <p:spPr/>
        <p:txBody>
          <a:bodyPr/>
          <a:lstStyle/>
          <a:p>
            <a:fld id="{37A80A60-093F-4BCA-AE36-E5BEF79E0B3D}" type="slidenum">
              <a:rPr lang="en-US" smtClean="0"/>
              <a:pPr/>
              <a:t>31</a:t>
            </a:fld>
            <a:endParaRPr lang="en-US" dirty="0"/>
          </a:p>
        </p:txBody>
      </p:sp>
    </p:spTree>
    <p:extLst>
      <p:ext uri="{BB962C8B-B14F-4D97-AF65-F5344CB8AC3E}">
        <p14:creationId xmlns:p14="http://schemas.microsoft.com/office/powerpoint/2010/main" val="3233808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
        <p:nvSpPr>
          <p:cNvPr id="3" name="Slide Number Placeholder 2"/>
          <p:cNvSpPr>
            <a:spLocks noGrp="1"/>
          </p:cNvSpPr>
          <p:nvPr>
            <p:ph type="sldNum" sz="quarter" idx="4"/>
          </p:nvPr>
        </p:nvSpPr>
        <p:spPr/>
        <p:txBody>
          <a:bodyPr/>
          <a:lstStyle/>
          <a:p>
            <a:fld id="{37A80A60-093F-4BCA-AE36-E5BEF79E0B3D}" type="slidenum">
              <a:rPr lang="en-US" smtClean="0"/>
              <a:pPr/>
              <a:t>32</a:t>
            </a:fld>
            <a:endParaRPr lang="en-US" dirty="0"/>
          </a:p>
        </p:txBody>
      </p:sp>
    </p:spTree>
    <p:extLst>
      <p:ext uri="{BB962C8B-B14F-4D97-AF65-F5344CB8AC3E}">
        <p14:creationId xmlns:p14="http://schemas.microsoft.com/office/powerpoint/2010/main" val="3496752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2209799" y="254411"/>
            <a:ext cx="6611837" cy="1143000"/>
          </a:xfrm>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a:xfrm>
            <a:off x="6480666" y="6383231"/>
            <a:ext cx="2522448" cy="365125"/>
          </a:xfrm>
        </p:spPr>
        <p:txBody>
          <a:bodyPr/>
          <a:lstStyle/>
          <a:p>
            <a:fld id="{3CC63E4C-4642-794D-A2FD-70F6B81535F5}" type="slidenum">
              <a:rPr lang="en-US" smtClean="0"/>
              <a:pPr/>
              <a:t>33</a:t>
            </a:fld>
            <a:endParaRPr lang="en-US" dirty="0"/>
          </a:p>
        </p:txBody>
      </p:sp>
      <p:cxnSp>
        <p:nvCxnSpPr>
          <p:cNvPr id="20" name="Straight Arrow Connector 19"/>
          <p:cNvCxnSpPr/>
          <p:nvPr/>
        </p:nvCxnSpPr>
        <p:spPr bwMode="auto">
          <a:xfrm>
            <a:off x="74122" y="5667654"/>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609102"/>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609102"/>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61981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630533"/>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730545"/>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51520" y="5874607"/>
            <a:ext cx="8892480" cy="124028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 </a:t>
            </a:r>
            <a:r>
              <a:rPr lang="en-US" altLang="zh-CN" sz="1800" dirty="0" smtClean="0"/>
              <a:t>N</a:t>
            </a:r>
            <a:r>
              <a:rPr lang="en-SE" altLang="zh-CN" sz="1800" dirty="0"/>
              <a:t>o</a:t>
            </a:r>
            <a:r>
              <a:rPr lang="en-SE" altLang="zh-CN" sz="1800" dirty="0" smtClean="0"/>
              <a:t>ne-pipelined instruction execiution with IPC=0.25 (1 instruction every 4 cycles). </a:t>
            </a:r>
            <a:r>
              <a:rPr lang="en-SE" sz="1800" dirty="0"/>
              <a:t>PC (Program Counter) is incremented by 2 to point to next instruction, assuming each instruction is 2 Bytes</a:t>
            </a:r>
            <a:r>
              <a:rPr lang="en-SE" sz="1800" dirty="0" smtClean="0"/>
              <a:t>.</a:t>
            </a:r>
            <a:endParaRPr lang="en-US" sz="1800" dirty="0"/>
          </a:p>
        </p:txBody>
      </p:sp>
      <p:cxnSp>
        <p:nvCxnSpPr>
          <p:cNvPr id="49" name="Straight Connector 48"/>
          <p:cNvCxnSpPr/>
          <p:nvPr/>
        </p:nvCxnSpPr>
        <p:spPr bwMode="auto">
          <a:xfrm>
            <a:off x="570963" y="555692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55692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56764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57835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490023" y="4287678"/>
            <a:ext cx="4094922" cy="11541"/>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p:cNvSpPr txBox="1"/>
          <p:nvPr/>
        </p:nvSpPr>
        <p:spPr>
          <a:xfrm>
            <a:off x="1646673" y="4149080"/>
            <a:ext cx="1744315" cy="276999"/>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sp>
        <p:nvSpPr>
          <p:cNvPr id="60" name="Rectangle 59"/>
          <p:cNvSpPr/>
          <p:nvPr/>
        </p:nvSpPr>
        <p:spPr bwMode="auto">
          <a:xfrm>
            <a:off x="490023" y="440694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61" name="Rectangle 60"/>
          <p:cNvSpPr/>
          <p:nvPr/>
        </p:nvSpPr>
        <p:spPr bwMode="auto">
          <a:xfrm>
            <a:off x="1513754" y="440694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62" name="Rectangle 61"/>
          <p:cNvSpPr/>
          <p:nvPr/>
        </p:nvSpPr>
        <p:spPr bwMode="auto">
          <a:xfrm>
            <a:off x="2537484" y="440694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sp>
        <p:nvSpPr>
          <p:cNvPr id="63" name="Rectangle 62"/>
          <p:cNvSpPr/>
          <p:nvPr/>
        </p:nvSpPr>
        <p:spPr bwMode="auto">
          <a:xfrm>
            <a:off x="3561214" y="440694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smtClean="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cxnSp>
        <p:nvCxnSpPr>
          <p:cNvPr id="64" name="Straight Arrow Connector 63"/>
          <p:cNvCxnSpPr/>
          <p:nvPr/>
        </p:nvCxnSpPr>
        <p:spPr bwMode="auto">
          <a:xfrm>
            <a:off x="4591878" y="5007758"/>
            <a:ext cx="4094922" cy="11541"/>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p:cNvSpPr txBox="1"/>
          <p:nvPr/>
        </p:nvSpPr>
        <p:spPr>
          <a:xfrm>
            <a:off x="5748528" y="4869160"/>
            <a:ext cx="1744315" cy="276999"/>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sp>
        <p:nvSpPr>
          <p:cNvPr id="66" name="Rectangle 65"/>
          <p:cNvSpPr/>
          <p:nvPr/>
        </p:nvSpPr>
        <p:spPr bwMode="auto">
          <a:xfrm>
            <a:off x="4591878" y="512702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67" name="Rectangle 66"/>
          <p:cNvSpPr/>
          <p:nvPr/>
        </p:nvSpPr>
        <p:spPr bwMode="auto">
          <a:xfrm>
            <a:off x="5615609" y="512702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68" name="Rectangle 67"/>
          <p:cNvSpPr/>
          <p:nvPr/>
        </p:nvSpPr>
        <p:spPr bwMode="auto">
          <a:xfrm>
            <a:off x="6639339" y="512702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sp>
        <p:nvSpPr>
          <p:cNvPr id="69" name="Rectangle 68"/>
          <p:cNvSpPr/>
          <p:nvPr/>
        </p:nvSpPr>
        <p:spPr bwMode="auto">
          <a:xfrm>
            <a:off x="7663069" y="512702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smtClean="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sp>
        <p:nvSpPr>
          <p:cNvPr id="82" name="Rectangle 81"/>
          <p:cNvSpPr/>
          <p:nvPr/>
        </p:nvSpPr>
        <p:spPr bwMode="auto">
          <a:xfrm>
            <a:off x="721678" y="220273"/>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83" name="Rectangle 82"/>
          <p:cNvSpPr/>
          <p:nvPr/>
        </p:nvSpPr>
        <p:spPr bwMode="auto">
          <a:xfrm>
            <a:off x="721678" y="1248973"/>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84" name="Rectangle 83"/>
          <p:cNvSpPr/>
          <p:nvPr/>
        </p:nvSpPr>
        <p:spPr bwMode="auto">
          <a:xfrm>
            <a:off x="721678" y="2306248"/>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85" name="Down Arrow 84"/>
          <p:cNvSpPr/>
          <p:nvPr/>
        </p:nvSpPr>
        <p:spPr bwMode="auto">
          <a:xfrm>
            <a:off x="1140778" y="801298"/>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86" name="Down Arrow 85"/>
          <p:cNvSpPr/>
          <p:nvPr/>
        </p:nvSpPr>
        <p:spPr bwMode="auto">
          <a:xfrm>
            <a:off x="1140778" y="1829998"/>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87" name="TextBox 86"/>
          <p:cNvSpPr txBox="1"/>
          <p:nvPr/>
        </p:nvSpPr>
        <p:spPr>
          <a:xfrm>
            <a:off x="112078" y="360744"/>
            <a:ext cx="46672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88" name="TextBox 87"/>
          <p:cNvSpPr txBox="1"/>
          <p:nvPr/>
        </p:nvSpPr>
        <p:spPr>
          <a:xfrm>
            <a:off x="45403" y="1389444"/>
            <a:ext cx="600075" cy="300082"/>
          </a:xfrm>
          <a:prstGeom prst="rect">
            <a:avLst/>
          </a:prstGeom>
          <a:noFill/>
        </p:spPr>
        <p:txBody>
          <a:bodyPr wrap="square" rtlCol="0">
            <a:spAutoFit/>
          </a:bodyPr>
          <a:lstStyle/>
          <a:p>
            <a:r>
              <a:rPr lang="en-US" sz="1350" dirty="0" smtClean="0">
                <a:solidFill>
                  <a:srgbClr val="000000"/>
                </a:solidFill>
                <a:latin typeface="Calibri" pitchFamily="34" charset="0"/>
                <a:cs typeface="Calibri" pitchFamily="34" charset="0"/>
              </a:rPr>
              <a:t>PC</a:t>
            </a:r>
            <a:r>
              <a:rPr lang="en-SE" sz="1350" dirty="0" smtClean="0">
                <a:solidFill>
                  <a:srgbClr val="000000"/>
                </a:solidFill>
                <a:latin typeface="Calibri" pitchFamily="34" charset="0"/>
                <a:cs typeface="Calibri" pitchFamily="34" charset="0"/>
              </a:rPr>
              <a:t>+</a:t>
            </a:r>
            <a:r>
              <a:rPr lang="en-US" sz="1350" dirty="0" smtClean="0">
                <a:solidFill>
                  <a:srgbClr val="000000"/>
                </a:solidFill>
                <a:latin typeface="Calibri" pitchFamily="34" charset="0"/>
                <a:cs typeface="Calibri" pitchFamily="34" charset="0"/>
              </a:rPr>
              <a:t>2</a:t>
            </a:r>
            <a:endParaRPr lang="en-US" sz="1350" dirty="0">
              <a:solidFill>
                <a:srgbClr val="000000"/>
              </a:solidFill>
              <a:latin typeface="Calibri" pitchFamily="34" charset="0"/>
              <a:cs typeface="Calibri" pitchFamily="34" charset="0"/>
            </a:endParaRPr>
          </a:p>
        </p:txBody>
      </p:sp>
      <p:sp>
        <p:nvSpPr>
          <p:cNvPr id="89" name="TextBox 88"/>
          <p:cNvSpPr txBox="1"/>
          <p:nvPr/>
        </p:nvSpPr>
        <p:spPr>
          <a:xfrm>
            <a:off x="45403" y="2433205"/>
            <a:ext cx="600075" cy="300082"/>
          </a:xfrm>
          <a:prstGeom prst="rect">
            <a:avLst/>
          </a:prstGeom>
          <a:noFill/>
        </p:spPr>
        <p:txBody>
          <a:bodyPr wrap="square" rtlCol="0">
            <a:spAutoFit/>
          </a:bodyPr>
          <a:lstStyle/>
          <a:p>
            <a:r>
              <a:rPr lang="en-US" sz="1350" dirty="0" smtClean="0">
                <a:solidFill>
                  <a:srgbClr val="000000"/>
                </a:solidFill>
                <a:latin typeface="Calibri" pitchFamily="34" charset="0"/>
                <a:cs typeface="Calibri" pitchFamily="34" charset="0"/>
              </a:rPr>
              <a:t>PC</a:t>
            </a:r>
            <a:r>
              <a:rPr lang="en-SE" sz="1350" dirty="0" smtClean="0">
                <a:solidFill>
                  <a:srgbClr val="000000"/>
                </a:solidFill>
                <a:latin typeface="Calibri" pitchFamily="34" charset="0"/>
                <a:cs typeface="Calibri" pitchFamily="34" charset="0"/>
              </a:rPr>
              <a:t>+</a:t>
            </a:r>
            <a:r>
              <a:rPr lang="en-US" sz="1350" dirty="0" smtClean="0">
                <a:solidFill>
                  <a:srgbClr val="000000"/>
                </a:solidFill>
                <a:latin typeface="Calibri" pitchFamily="34" charset="0"/>
                <a:cs typeface="Calibri" pitchFamily="34" charset="0"/>
              </a:rPr>
              <a:t>4</a:t>
            </a:r>
            <a:endParaRPr lang="en-US" sz="1350" dirty="0">
              <a:solidFill>
                <a:srgbClr val="000000"/>
              </a:solidFill>
              <a:latin typeface="Calibri" pitchFamily="34" charset="0"/>
              <a:cs typeface="Calibri" pitchFamily="34" charset="0"/>
            </a:endParaRPr>
          </a:p>
        </p:txBody>
      </p:sp>
      <p:sp>
        <p:nvSpPr>
          <p:cNvPr id="90" name="Rectangle 89"/>
          <p:cNvSpPr/>
          <p:nvPr/>
        </p:nvSpPr>
        <p:spPr bwMode="auto">
          <a:xfrm>
            <a:off x="721678" y="3348008"/>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500" dirty="0" smtClean="0">
                <a:solidFill>
                  <a:srgbClr val="000000"/>
                </a:solidFill>
                <a:latin typeface="Calibri" pitchFamily="34" charset="0"/>
                <a:cs typeface="Calibri" pitchFamily="34" charset="0"/>
              </a:rPr>
              <a:t>Write-Back</a:t>
            </a:r>
            <a:endParaRPr lang="en-US" sz="1500" dirty="0">
              <a:solidFill>
                <a:srgbClr val="000000"/>
              </a:solidFill>
              <a:latin typeface="Calibri" pitchFamily="34" charset="0"/>
              <a:cs typeface="Calibri" pitchFamily="34" charset="0"/>
            </a:endParaRPr>
          </a:p>
        </p:txBody>
      </p:sp>
      <p:sp>
        <p:nvSpPr>
          <p:cNvPr id="91" name="Down Arrow 90"/>
          <p:cNvSpPr/>
          <p:nvPr/>
        </p:nvSpPr>
        <p:spPr bwMode="auto">
          <a:xfrm>
            <a:off x="1094659" y="2874382"/>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92" name="TextBox 91"/>
          <p:cNvSpPr txBox="1"/>
          <p:nvPr/>
        </p:nvSpPr>
        <p:spPr>
          <a:xfrm>
            <a:off x="45403" y="3420832"/>
            <a:ext cx="600075" cy="300082"/>
          </a:xfrm>
          <a:prstGeom prst="rect">
            <a:avLst/>
          </a:prstGeom>
          <a:noFill/>
        </p:spPr>
        <p:txBody>
          <a:bodyPr wrap="square" rtlCol="0">
            <a:spAutoFit/>
          </a:bodyPr>
          <a:lstStyle/>
          <a:p>
            <a:r>
              <a:rPr lang="en-US" sz="1350" dirty="0" smtClean="0">
                <a:solidFill>
                  <a:srgbClr val="000000"/>
                </a:solidFill>
                <a:latin typeface="Calibri" pitchFamily="34" charset="0"/>
                <a:cs typeface="Calibri" pitchFamily="34" charset="0"/>
              </a:rPr>
              <a:t>PC</a:t>
            </a:r>
            <a:r>
              <a:rPr lang="en-SE" sz="1350" dirty="0" smtClean="0">
                <a:solidFill>
                  <a:srgbClr val="000000"/>
                </a:solidFill>
                <a:latin typeface="Calibri" pitchFamily="34" charset="0"/>
                <a:cs typeface="Calibri" pitchFamily="34" charset="0"/>
              </a:rPr>
              <a:t>+6</a:t>
            </a:r>
            <a:endParaRPr lang="en-US" sz="135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2088857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11771" y="1196752"/>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711771" y="2225452"/>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711771" y="3282727"/>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1130871" y="1777777"/>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1130871" y="2806477"/>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102171" y="1337223"/>
            <a:ext cx="46672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35496" y="2365923"/>
            <a:ext cx="600075" cy="300082"/>
          </a:xfrm>
          <a:prstGeom prst="rect">
            <a:avLst/>
          </a:prstGeom>
          <a:noFill/>
        </p:spPr>
        <p:txBody>
          <a:bodyPr wrap="square" rtlCol="0">
            <a:spAutoFit/>
          </a:bodyPr>
          <a:lstStyle/>
          <a:p>
            <a:r>
              <a:rPr lang="en-US" sz="1350" dirty="0" smtClean="0">
                <a:solidFill>
                  <a:srgbClr val="000000"/>
                </a:solidFill>
                <a:latin typeface="Calibri" pitchFamily="34" charset="0"/>
                <a:cs typeface="Calibri" pitchFamily="34" charset="0"/>
              </a:rPr>
              <a:t>PC</a:t>
            </a:r>
            <a:r>
              <a:rPr lang="en-SE" sz="1350" dirty="0" smtClean="0">
                <a:solidFill>
                  <a:srgbClr val="000000"/>
                </a:solidFill>
                <a:latin typeface="Calibri" pitchFamily="34" charset="0"/>
                <a:cs typeface="Calibri" pitchFamily="34" charset="0"/>
              </a:rPr>
              <a:t>+</a:t>
            </a:r>
            <a:r>
              <a:rPr lang="en-US" sz="1350" dirty="0" smtClean="0">
                <a:solidFill>
                  <a:srgbClr val="000000"/>
                </a:solidFill>
                <a:latin typeface="Calibri" pitchFamily="34" charset="0"/>
                <a:cs typeface="Calibri" pitchFamily="34" charset="0"/>
              </a:rPr>
              <a:t>2</a:t>
            </a:r>
            <a:endParaRPr lang="en-US" sz="1350" dirty="0">
              <a:solidFill>
                <a:srgbClr val="000000"/>
              </a:solidFill>
              <a:latin typeface="Calibri" pitchFamily="34" charset="0"/>
              <a:cs typeface="Calibri" pitchFamily="34" charset="0"/>
            </a:endParaRPr>
          </a:p>
        </p:txBody>
      </p:sp>
      <p:sp>
        <p:nvSpPr>
          <p:cNvPr id="12" name="TextBox 11"/>
          <p:cNvSpPr txBox="1"/>
          <p:nvPr/>
        </p:nvSpPr>
        <p:spPr>
          <a:xfrm>
            <a:off x="35496" y="3409684"/>
            <a:ext cx="600075" cy="300082"/>
          </a:xfrm>
          <a:prstGeom prst="rect">
            <a:avLst/>
          </a:prstGeom>
          <a:noFill/>
        </p:spPr>
        <p:txBody>
          <a:bodyPr wrap="square" rtlCol="0">
            <a:spAutoFit/>
          </a:bodyPr>
          <a:lstStyle/>
          <a:p>
            <a:r>
              <a:rPr lang="en-US" sz="1350" dirty="0" smtClean="0">
                <a:solidFill>
                  <a:srgbClr val="000000"/>
                </a:solidFill>
                <a:latin typeface="Calibri" pitchFamily="34" charset="0"/>
                <a:cs typeface="Calibri" pitchFamily="34" charset="0"/>
              </a:rPr>
              <a:t>PC</a:t>
            </a:r>
            <a:r>
              <a:rPr lang="en-SE" sz="1350" dirty="0" smtClean="0">
                <a:solidFill>
                  <a:srgbClr val="000000"/>
                </a:solidFill>
                <a:latin typeface="Calibri" pitchFamily="34" charset="0"/>
                <a:cs typeface="Calibri" pitchFamily="34" charset="0"/>
              </a:rPr>
              <a:t>+</a:t>
            </a:r>
            <a:r>
              <a:rPr lang="en-US" sz="1350" dirty="0" smtClean="0">
                <a:solidFill>
                  <a:srgbClr val="000000"/>
                </a:solidFill>
                <a:latin typeface="Calibri" pitchFamily="34" charset="0"/>
                <a:cs typeface="Calibri" pitchFamily="34" charset="0"/>
              </a:rPr>
              <a:t>4</a:t>
            </a:r>
            <a:endParaRPr lang="en-US" sz="1350" dirty="0">
              <a:solidFill>
                <a:srgbClr val="000000"/>
              </a:solidFill>
              <a:latin typeface="Calibri" pitchFamily="34" charset="0"/>
              <a:cs typeface="Calibri" pitchFamily="34" charset="0"/>
            </a:endParaRPr>
          </a:p>
        </p:txBody>
      </p:sp>
      <p:sp>
        <p:nvSpPr>
          <p:cNvPr id="45" name="Rectangle 44"/>
          <p:cNvSpPr/>
          <p:nvPr/>
        </p:nvSpPr>
        <p:spPr bwMode="auto">
          <a:xfrm>
            <a:off x="711771" y="4324487"/>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500" dirty="0" smtClean="0">
                <a:solidFill>
                  <a:srgbClr val="000000"/>
                </a:solidFill>
                <a:latin typeface="Calibri" pitchFamily="34" charset="0"/>
                <a:cs typeface="Calibri" pitchFamily="34" charset="0"/>
              </a:rPr>
              <a:t>Write-Back</a:t>
            </a:r>
            <a:endParaRPr lang="en-US" sz="1500" dirty="0">
              <a:solidFill>
                <a:srgbClr val="000000"/>
              </a:solidFill>
              <a:latin typeface="Calibri" pitchFamily="34" charset="0"/>
              <a:cs typeface="Calibri" pitchFamily="34" charset="0"/>
            </a:endParaRPr>
          </a:p>
        </p:txBody>
      </p:sp>
      <p:sp>
        <p:nvSpPr>
          <p:cNvPr id="46" name="Down Arrow 45"/>
          <p:cNvSpPr/>
          <p:nvPr/>
        </p:nvSpPr>
        <p:spPr bwMode="auto">
          <a:xfrm>
            <a:off x="1084752" y="3850861"/>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TextBox 53"/>
          <p:cNvSpPr txBox="1"/>
          <p:nvPr/>
        </p:nvSpPr>
        <p:spPr>
          <a:xfrm>
            <a:off x="35496" y="4397311"/>
            <a:ext cx="600075" cy="300082"/>
          </a:xfrm>
          <a:prstGeom prst="rect">
            <a:avLst/>
          </a:prstGeom>
          <a:noFill/>
        </p:spPr>
        <p:txBody>
          <a:bodyPr wrap="square" rtlCol="0">
            <a:spAutoFit/>
          </a:bodyPr>
          <a:lstStyle/>
          <a:p>
            <a:r>
              <a:rPr lang="en-US" sz="1350" dirty="0" smtClean="0">
                <a:solidFill>
                  <a:srgbClr val="000000"/>
                </a:solidFill>
                <a:latin typeface="Calibri" pitchFamily="34" charset="0"/>
                <a:cs typeface="Calibri" pitchFamily="34" charset="0"/>
              </a:rPr>
              <a:t>PC</a:t>
            </a:r>
            <a:r>
              <a:rPr lang="en-SE" sz="1350" dirty="0" smtClean="0">
                <a:solidFill>
                  <a:srgbClr val="000000"/>
                </a:solidFill>
                <a:latin typeface="Calibri" pitchFamily="34" charset="0"/>
                <a:cs typeface="Calibri" pitchFamily="34" charset="0"/>
              </a:rPr>
              <a:t>+6</a:t>
            </a:r>
            <a:endParaRPr lang="en-US" sz="1350" dirty="0">
              <a:solidFill>
                <a:srgbClr val="000000"/>
              </a:solidFill>
              <a:latin typeface="Calibri" pitchFamily="34" charset="0"/>
              <a:cs typeface="Calibri" pitchFamily="34" charset="0"/>
            </a:endParaRPr>
          </a:p>
        </p:txBody>
      </p:sp>
      <p:sp>
        <p:nvSpPr>
          <p:cNvPr id="14" name="Title 13"/>
          <p:cNvSpPr>
            <a:spLocks noGrp="1"/>
          </p:cNvSpPr>
          <p:nvPr>
            <p:ph type="title"/>
          </p:nvPr>
        </p:nvSpPr>
        <p:spPr>
          <a:xfrm>
            <a:off x="457200" y="227623"/>
            <a:ext cx="8229600" cy="1143000"/>
          </a:xfrm>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34</a:t>
            </a:fld>
            <a:endParaRPr lang="en-US" dirty="0"/>
          </a:p>
        </p:txBody>
      </p:sp>
      <p:grpSp>
        <p:nvGrpSpPr>
          <p:cNvPr id="17" name="Group 16"/>
          <p:cNvGrpSpPr/>
          <p:nvPr/>
        </p:nvGrpSpPr>
        <p:grpSpPr>
          <a:xfrm>
            <a:off x="3075451" y="2250966"/>
            <a:ext cx="4094922" cy="573731"/>
            <a:chOff x="1921569" y="2378276"/>
            <a:chExt cx="5459896" cy="764974"/>
          </a:xfrm>
        </p:grpSpPr>
        <p:cxnSp>
          <p:nvCxnSpPr>
            <p:cNvPr id="38" name="Straight Arrow Connector 37"/>
            <p:cNvCxnSpPr/>
            <p:nvPr/>
          </p:nvCxnSpPr>
          <p:spPr bwMode="auto">
            <a:xfrm>
              <a:off x="1921569" y="2564295"/>
              <a:ext cx="5459896" cy="35339"/>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3472984" y="2378276"/>
              <a:ext cx="2652229"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32" name="Straight Arrow Connector 31"/>
          <p:cNvCxnSpPr/>
          <p:nvPr/>
        </p:nvCxnSpPr>
        <p:spPr bwMode="auto">
          <a:xfrm>
            <a:off x="2051720" y="1638185"/>
            <a:ext cx="4094922" cy="11541"/>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3208370" y="1499587"/>
            <a:ext cx="1744315" cy="276999"/>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sp>
        <p:nvSpPr>
          <p:cNvPr id="35" name="Rectangle 34"/>
          <p:cNvSpPr/>
          <p:nvPr/>
        </p:nvSpPr>
        <p:spPr bwMode="auto">
          <a:xfrm>
            <a:off x="2051720" y="1757454"/>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075451" y="1757454"/>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099181" y="1757454"/>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sp>
        <p:nvSpPr>
          <p:cNvPr id="47" name="Rectangle 46"/>
          <p:cNvSpPr/>
          <p:nvPr/>
        </p:nvSpPr>
        <p:spPr bwMode="auto">
          <a:xfrm>
            <a:off x="5122911" y="1757454"/>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smtClean="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sp>
        <p:nvSpPr>
          <p:cNvPr id="48" name="Rectangle 47"/>
          <p:cNvSpPr/>
          <p:nvPr/>
        </p:nvSpPr>
        <p:spPr bwMode="auto">
          <a:xfrm>
            <a:off x="6146644" y="2506564"/>
            <a:ext cx="1023730"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smtClean="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sp>
        <p:nvSpPr>
          <p:cNvPr id="50" name="Rectangle 49"/>
          <p:cNvSpPr/>
          <p:nvPr/>
        </p:nvSpPr>
        <p:spPr bwMode="auto">
          <a:xfrm>
            <a:off x="7170373" y="3283115"/>
            <a:ext cx="1023730"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smtClean="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grpSp>
        <p:nvGrpSpPr>
          <p:cNvPr id="19" name="Group 18"/>
          <p:cNvGrpSpPr/>
          <p:nvPr/>
        </p:nvGrpSpPr>
        <p:grpSpPr>
          <a:xfrm>
            <a:off x="4099195" y="3035303"/>
            <a:ext cx="4095235" cy="574065"/>
            <a:chOff x="3286561" y="3616080"/>
            <a:chExt cx="5460313" cy="765420"/>
          </a:xfrm>
        </p:grpSpPr>
        <p:cxnSp>
          <p:nvCxnSpPr>
            <p:cNvPr id="26" name="Straight Arrow Connector 25"/>
            <p:cNvCxnSpPr/>
            <p:nvPr/>
          </p:nvCxnSpPr>
          <p:spPr bwMode="auto">
            <a:xfrm>
              <a:off x="3286561" y="3810001"/>
              <a:ext cx="5460313" cy="9605"/>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986033" y="3616080"/>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2051720" y="4857744"/>
            <a:ext cx="6280785" cy="35718"/>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3013018" y="477201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4099181" y="477201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5122912" y="4782734"/>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156287" y="479344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7962262" y="4910966"/>
            <a:ext cx="628984"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cxnSp>
        <p:nvCxnSpPr>
          <p:cNvPr id="53" name="Straight Connector 52"/>
          <p:cNvCxnSpPr/>
          <p:nvPr/>
        </p:nvCxnSpPr>
        <p:spPr bwMode="auto">
          <a:xfrm>
            <a:off x="7170373" y="479344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3"/>
          <p:cNvSpPr txBox="1">
            <a:spLocks noChangeArrowheads="1"/>
          </p:cNvSpPr>
          <p:nvPr/>
        </p:nvSpPr>
        <p:spPr>
          <a:xfrm>
            <a:off x="240781" y="5455330"/>
            <a:ext cx="8662438" cy="137301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t>
            </a:r>
            <a:r>
              <a:rPr lang="en-US" sz="2000" dirty="0" smtClean="0"/>
              <a:t>a</a:t>
            </a:r>
            <a:r>
              <a:rPr lang="en-SE" sz="2000" dirty="0" smtClean="0"/>
              <a:t>nother</a:t>
            </a:r>
            <a:r>
              <a:rPr lang="en-US" sz="2000" dirty="0" smtClean="0"/>
              <a:t> </a:t>
            </a:r>
            <a:r>
              <a:rPr lang="en-US" sz="2000" dirty="0"/>
              <a:t>is </a:t>
            </a:r>
            <a:r>
              <a:rPr lang="en-US" sz="2000" dirty="0" smtClean="0"/>
              <a:t>executed</a:t>
            </a:r>
            <a:r>
              <a:rPr lang="en-SE" sz="2000" dirty="0" smtClean="0"/>
              <a:t>, and anther is written-back</a:t>
            </a:r>
            <a:r>
              <a:rPr lang="en-US" sz="2000" dirty="0" smtClean="0"/>
              <a:t>. </a:t>
            </a:r>
            <a:r>
              <a:rPr lang="en-SE" sz="2000" dirty="0" smtClean="0"/>
              <a:t>IPC (Instructions per Cycle)=1. </a:t>
            </a:r>
            <a:endParaRPr lang="en-US" sz="2000" dirty="0"/>
          </a:p>
        </p:txBody>
      </p:sp>
      <p:grpSp>
        <p:nvGrpSpPr>
          <p:cNvPr id="56" name="Group 55"/>
          <p:cNvGrpSpPr/>
          <p:nvPr/>
        </p:nvGrpSpPr>
        <p:grpSpPr>
          <a:xfrm>
            <a:off x="5123547" y="3827391"/>
            <a:ext cx="3382253" cy="574065"/>
            <a:chOff x="3286561" y="3616080"/>
            <a:chExt cx="4509670" cy="765420"/>
          </a:xfrm>
        </p:grpSpPr>
        <p:cxnSp>
          <p:nvCxnSpPr>
            <p:cNvPr id="57" name="Straight Arrow Connector 56"/>
            <p:cNvCxnSpPr/>
            <p:nvPr/>
          </p:nvCxnSpPr>
          <p:spPr bwMode="auto">
            <a:xfrm>
              <a:off x="3286561" y="3810001"/>
              <a:ext cx="4509670" cy="27887"/>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4986033" y="3616080"/>
              <a:ext cx="2558480" cy="369332"/>
            </a:xfrm>
            <a:prstGeom prst="rect">
              <a:avLst/>
            </a:prstGeom>
            <a:solidFill>
              <a:schemeClr val="bg1"/>
            </a:solidFill>
          </p:spPr>
          <p:txBody>
            <a:bodyPr wrap="square" rtlCol="0">
              <a:spAutoFit/>
            </a:bodyPr>
            <a:lstStyle/>
            <a:p>
              <a:pPr algn="ctr"/>
              <a:r>
                <a:rPr lang="en-SE" sz="1200" dirty="0" smtClean="0">
                  <a:solidFill>
                    <a:srgbClr val="000000"/>
                  </a:solidFill>
                  <a:latin typeface="Calibri" pitchFamily="34" charset="0"/>
                  <a:cs typeface="Calibri" pitchFamily="34" charset="0"/>
                </a:rPr>
                <a:t>4</a:t>
              </a:r>
              <a:r>
                <a:rPr lang="en-SE" sz="1200" baseline="30000" dirty="0" smtClean="0">
                  <a:solidFill>
                    <a:srgbClr val="000000"/>
                  </a:solidFill>
                  <a:latin typeface="Calibri" pitchFamily="34" charset="0"/>
                  <a:cs typeface="Calibri" pitchFamily="34" charset="0"/>
                </a:rPr>
                <a:t>th</a:t>
              </a:r>
              <a:r>
                <a:rPr lang="en-US" sz="1200" dirty="0" smtClean="0">
                  <a:solidFill>
                    <a:srgbClr val="000000"/>
                  </a:solidFill>
                  <a:latin typeface="Calibri" pitchFamily="34" charset="0"/>
                  <a:cs typeface="Calibri" pitchFamily="34" charset="0"/>
                </a:rPr>
                <a:t> Instruction </a:t>
              </a:r>
              <a:r>
                <a:rPr lang="en-US" sz="1200" dirty="0">
                  <a:solidFill>
                    <a:srgbClr val="000000"/>
                  </a:solidFill>
                  <a:latin typeface="Calibri" pitchFamily="34" charset="0"/>
                  <a:cs typeface="Calibri" pitchFamily="34" charset="0"/>
                </a:rPr>
                <a:t>(</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PC+</a:t>
              </a:r>
              <a:r>
                <a:rPr lang="en-SE" sz="1200" dirty="0" smtClean="0">
                  <a:solidFill>
                    <a:srgbClr val="000000"/>
                  </a:solidFill>
                  <a:latin typeface="Calibri" pitchFamily="34" charset="0"/>
                  <a:cs typeface="Calibri" pitchFamily="34" charset="0"/>
                </a:rPr>
                <a:t>6</a:t>
              </a:r>
              <a:r>
                <a:rPr lang="en-US" sz="1200" dirty="0" smtClean="0">
                  <a:solidFill>
                    <a:srgbClr val="000000"/>
                  </a:solidFill>
                  <a:latin typeface="Calibri" pitchFamily="34" charset="0"/>
                  <a:cs typeface="Calibri" pitchFamily="34" charset="0"/>
                </a:rPr>
                <a:t>)</a:t>
              </a:r>
              <a:endParaRPr lang="en-US" sz="1200" dirty="0">
                <a:solidFill>
                  <a:srgbClr val="000000"/>
                </a:solidFill>
                <a:latin typeface="Calibri" pitchFamily="34" charset="0"/>
                <a:cs typeface="Calibri" pitchFamily="34" charset="0"/>
              </a:endParaRPr>
            </a:p>
          </p:txBody>
        </p:sp>
        <p:grpSp>
          <p:nvGrpSpPr>
            <p:cNvPr id="59" name="Group 58"/>
            <p:cNvGrpSpPr/>
            <p:nvPr/>
          </p:nvGrpSpPr>
          <p:grpSpPr>
            <a:xfrm>
              <a:off x="3286561" y="3969027"/>
              <a:ext cx="4094904" cy="412473"/>
              <a:chOff x="1855304" y="1603513"/>
              <a:chExt cx="4094904" cy="412473"/>
            </a:xfrm>
          </p:grpSpPr>
          <p:sp>
            <p:nvSpPr>
              <p:cNvPr id="60" name="Rectangle 59"/>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61" name="Rectangle 60"/>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62" name="Rectangle 61"/>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spTree>
    <p:extLst>
      <p:ext uri="{BB962C8B-B14F-4D97-AF65-F5344CB8AC3E}">
        <p14:creationId xmlns:p14="http://schemas.microsoft.com/office/powerpoint/2010/main" val="623422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31B9-3376-4A05-821A-B0C9A12EC92B}"/>
              </a:ext>
            </a:extLst>
          </p:cNvPr>
          <p:cNvSpPr>
            <a:spLocks noGrp="1"/>
          </p:cNvSpPr>
          <p:nvPr>
            <p:ph type="title"/>
          </p:nvPr>
        </p:nvSpPr>
        <p:spPr>
          <a:xfrm>
            <a:off x="152400" y="71422"/>
            <a:ext cx="4203576" cy="1143000"/>
          </a:xfrm>
        </p:spPr>
        <p:txBody>
          <a:bodyPr/>
          <a:lstStyle/>
          <a:p>
            <a:r>
              <a:rPr lang="en-US"/>
              <a:t>Branch Prediction</a:t>
            </a:r>
            <a:endParaRPr lang="en-SE" dirty="0"/>
          </a:p>
        </p:txBody>
      </p:sp>
      <p:sp>
        <p:nvSpPr>
          <p:cNvPr id="3" name="Content Placeholder 2">
            <a:extLst>
              <a:ext uri="{FF2B5EF4-FFF2-40B4-BE49-F238E27FC236}">
                <a16:creationId xmlns:a16="http://schemas.microsoft.com/office/drawing/2014/main" id="{336D5A7B-BB18-4315-937A-741F48ACC49D}"/>
              </a:ext>
            </a:extLst>
          </p:cNvPr>
          <p:cNvSpPr>
            <a:spLocks noGrp="1"/>
          </p:cNvSpPr>
          <p:nvPr>
            <p:ph idx="1"/>
          </p:nvPr>
        </p:nvSpPr>
        <p:spPr>
          <a:xfrm>
            <a:off x="0" y="1285860"/>
            <a:ext cx="4355976" cy="5743540"/>
          </a:xfrm>
        </p:spPr>
        <p:txBody>
          <a:bodyPr>
            <a:normAutofit fontScale="62500" lnSpcReduction="20000"/>
          </a:bodyPr>
          <a:lstStyle/>
          <a:p>
            <a:r>
              <a:rPr lang="en-US" dirty="0"/>
              <a:t>Branch Prediction (BP): predicting from the past history which branch to take before evaluating conditional expression.</a:t>
            </a:r>
          </a:p>
          <a:p>
            <a:r>
              <a:rPr lang="en-US" dirty="0"/>
              <a:t>Without BP: until the result of the conditional expression ([data2]&gt;5) is confirmed, CPU pipeline will stay idle. if data2 used in conditional expression is not in the cache and needs to be read from memory, CPU pipeline will be kept idle for a long time.</a:t>
            </a:r>
          </a:p>
          <a:p>
            <a:r>
              <a:rPr lang="en-US" dirty="0"/>
              <a:t>With BP: if BP makes a prediction of [data2]&gt;5, then program counter jumps directly to Inst. 7 without waiting.</a:t>
            </a:r>
          </a:p>
          <a:p>
            <a:pPr lvl="1"/>
            <a:r>
              <a:rPr lang="en-US" dirty="0"/>
              <a:t>If prediction is incorrect, we rollback instruction execution on the wrong branch.</a:t>
            </a:r>
          </a:p>
          <a:p>
            <a:pPr lvl="1"/>
            <a:r>
              <a:rPr lang="en-US" dirty="0"/>
              <a:t>If prediction is correct, we have reduced idle time and improved performance.</a:t>
            </a:r>
          </a:p>
          <a:p>
            <a:pPr lvl="1"/>
            <a:endParaRPr lang="en-US" dirty="0"/>
          </a:p>
        </p:txBody>
      </p:sp>
      <p:pic>
        <p:nvPicPr>
          <p:cNvPr id="1026" name="Picture 2">
            <a:extLst>
              <a:ext uri="{FF2B5EF4-FFF2-40B4-BE49-F238E27FC236}">
                <a16:creationId xmlns:a16="http://schemas.microsoft.com/office/drawing/2014/main" id="{6C697A70-51AE-4AD2-87D5-076D99E4C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0"/>
            <a:ext cx="47180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
          </p:nvPr>
        </p:nvSpPr>
        <p:spPr/>
        <p:txBody>
          <a:bodyPr/>
          <a:lstStyle/>
          <a:p>
            <a:fld id="{37A80A60-093F-4BCA-AE36-E5BEF79E0B3D}" type="slidenum">
              <a:rPr lang="en-US" smtClean="0"/>
              <a:pPr/>
              <a:t>35</a:t>
            </a:fld>
            <a:endParaRPr lang="en-US" dirty="0"/>
          </a:p>
        </p:txBody>
      </p:sp>
    </p:spTree>
    <p:extLst>
      <p:ext uri="{BB962C8B-B14F-4D97-AF65-F5344CB8AC3E}">
        <p14:creationId xmlns:p14="http://schemas.microsoft.com/office/powerpoint/2010/main" val="2195424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
        <p:nvSpPr>
          <p:cNvPr id="4" name="Slide Number Placeholder 3"/>
          <p:cNvSpPr>
            <a:spLocks noGrp="1"/>
          </p:cNvSpPr>
          <p:nvPr>
            <p:ph type="sldNum" sz="quarter" idx="4"/>
          </p:nvPr>
        </p:nvSpPr>
        <p:spPr/>
        <p:txBody>
          <a:bodyPr/>
          <a:lstStyle/>
          <a:p>
            <a:fld id="{37A80A60-093F-4BCA-AE36-E5BEF79E0B3D}" type="slidenum">
              <a:rPr lang="en-US" smtClean="0"/>
              <a:pPr/>
              <a:t>36</a:t>
            </a:fld>
            <a:endParaRPr lang="en-US" dirty="0"/>
          </a:p>
        </p:txBody>
      </p:sp>
    </p:spTree>
    <p:extLst>
      <p:ext uri="{BB962C8B-B14F-4D97-AF65-F5344CB8AC3E}">
        <p14:creationId xmlns:p14="http://schemas.microsoft.com/office/powerpoint/2010/main" val="8648258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a:t>
            </a:r>
            <a:r>
              <a:rPr lang="en-US" altLang="zh-CN" dirty="0" smtClean="0"/>
              <a:t>x or size </a:t>
            </a:r>
            <a:r>
              <a:rPr lang="en-SE" altLang="zh-CN" dirty="0" smtClean="0"/>
              <a:t>is</a:t>
            </a:r>
            <a:r>
              <a:rPr lang="en-US" altLang="zh-CN" dirty="0" smtClean="0"/>
              <a:t> not </a:t>
            </a:r>
            <a:r>
              <a:rPr lang="en-US" altLang="zh-CN" dirty="0"/>
              <a:t>in </a:t>
            </a:r>
            <a:r>
              <a:rPr lang="en-US" altLang="zh-CN" dirty="0" smtClean="0"/>
              <a:t>cache</a:t>
            </a:r>
            <a:endParaRPr lang="en-US" altLang="zh-CN" dirty="0"/>
          </a:p>
          <a:p>
            <a:pPr lvl="1"/>
            <a:r>
              <a:rPr lang="en-US" altLang="zh-CN" dirty="0"/>
              <a:t>The CPU branch predictor predicts direction of each branch, and the predicted branch, (x &lt; size) is true, may be executed speculatively before condition is checked</a:t>
            </a:r>
          </a:p>
          <a:p>
            <a:pPr lvl="1"/>
            <a:r>
              <a:rPr lang="en-SE" altLang="zh-CN" dirty="0" smtClean="0"/>
              <a:t>If </a:t>
            </a:r>
            <a:r>
              <a:rPr lang="en-US" altLang="zh-CN" dirty="0" smtClean="0"/>
              <a:t>it </a:t>
            </a:r>
            <a:r>
              <a:rPr lang="en-US" altLang="zh-CN" dirty="0"/>
              <a:t>turns out (x &lt; size) is </a:t>
            </a:r>
            <a:r>
              <a:rPr lang="en-US" altLang="zh-CN" dirty="0" smtClean="0"/>
              <a:t>false</a:t>
            </a:r>
            <a:r>
              <a:rPr lang="en-SE" altLang="zh-CN" dirty="0" smtClean="0"/>
              <a:t> (</a:t>
            </a:r>
            <a:r>
              <a:rPr lang="en-US" altLang="zh-CN" dirty="0" smtClean="0"/>
              <a:t>branch </a:t>
            </a:r>
            <a:r>
              <a:rPr lang="en-US" altLang="zh-CN" dirty="0"/>
              <a:t>prediction was </a:t>
            </a:r>
            <a:r>
              <a:rPr lang="en-US" altLang="zh-CN" dirty="0" smtClean="0"/>
              <a:t>wrong</a:t>
            </a:r>
            <a:r>
              <a:rPr lang="en-SE" altLang="zh-CN" dirty="0" smtClean="0"/>
              <a:t>)</a:t>
            </a:r>
            <a:r>
              <a:rPr lang="en-US" altLang="zh-CN" dirty="0" smtClean="0"/>
              <a:t>, </a:t>
            </a:r>
            <a:r>
              <a:rPr lang="en-SE" altLang="zh-CN" dirty="0" smtClean="0"/>
              <a:t>then </a:t>
            </a:r>
            <a:r>
              <a:rPr lang="en-US" altLang="zh-CN" dirty="0" smtClean="0"/>
              <a:t>speculative </a:t>
            </a:r>
            <a:r>
              <a:rPr lang="en-US" altLang="zh-CN" dirty="0"/>
              <a:t>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
        <p:nvSpPr>
          <p:cNvPr id="6" name="TextBox 5"/>
          <p:cNvSpPr txBox="1"/>
          <p:nvPr/>
        </p:nvSpPr>
        <p:spPr>
          <a:xfrm>
            <a:off x="1046765" y="3492669"/>
            <a:ext cx="1098506" cy="338554"/>
          </a:xfrm>
          <a:prstGeom prst="rect">
            <a:avLst/>
          </a:prstGeom>
          <a:noFill/>
        </p:spPr>
        <p:txBody>
          <a:bodyPr wrap="none" rtlCol="0">
            <a:spAutoFit/>
          </a:bodyPr>
          <a:lstStyle/>
          <a:p>
            <a:r>
              <a:rPr lang="en-US" altLang="zh-CN" sz="1600" dirty="0" smtClean="0">
                <a:solidFill>
                  <a:srgbClr val="C00000"/>
                </a:solidFill>
              </a:rPr>
              <a:t>Just before</a:t>
            </a:r>
            <a:endParaRPr lang="en-US" sz="1600" dirty="0">
              <a:solidFill>
                <a:srgbClr val="C00000"/>
              </a:solidFill>
            </a:endParaRPr>
          </a:p>
        </p:txBody>
      </p:sp>
      <p:sp>
        <p:nvSpPr>
          <p:cNvPr id="4" name="Slide Number Placeholder 3"/>
          <p:cNvSpPr>
            <a:spLocks noGrp="1"/>
          </p:cNvSpPr>
          <p:nvPr>
            <p:ph type="sldNum" sz="quarter" idx="4"/>
          </p:nvPr>
        </p:nvSpPr>
        <p:spPr/>
        <p:txBody>
          <a:bodyPr/>
          <a:lstStyle/>
          <a:p>
            <a:fld id="{37A80A60-093F-4BCA-AE36-E5BEF79E0B3D}" type="slidenum">
              <a:rPr lang="en-US" smtClean="0"/>
              <a:pPr/>
              <a:t>37</a:t>
            </a:fld>
            <a:endParaRPr lang="en-US" dirty="0"/>
          </a:p>
        </p:txBody>
      </p:sp>
    </p:spTree>
    <p:extLst>
      <p:ext uri="{BB962C8B-B14F-4D97-AF65-F5344CB8AC3E}">
        <p14:creationId xmlns:p14="http://schemas.microsoft.com/office/powerpoint/2010/main" val="3697030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38</a:t>
            </a:fld>
            <a:endParaRPr lang="en-US" dirty="0"/>
          </a:p>
        </p:txBody>
      </p:sp>
    </p:spTree>
    <p:extLst>
      <p:ext uri="{BB962C8B-B14F-4D97-AF65-F5344CB8AC3E}">
        <p14:creationId xmlns:p14="http://schemas.microsoft.com/office/powerpoint/2010/main" val="41874127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85000" lnSpcReduction="10000"/>
          </a:bodyPr>
          <a:lstStyle/>
          <a:p>
            <a:r>
              <a:rPr lang="en-US" altLang="zh-CN" dirty="0"/>
              <a:t>True-branch should not be executed if x is larger than the buffer </a:t>
            </a:r>
            <a:r>
              <a:rPr lang="en-US" altLang="zh-CN" dirty="0" smtClean="0"/>
              <a:t>size</a:t>
            </a:r>
            <a:r>
              <a:rPr lang="en-SE" altLang="zh-CN" dirty="0" smtClean="0"/>
              <a:t>, to prevent attacker from accessing Secret directly.</a:t>
            </a:r>
            <a:endParaRPr lang="en-US" altLang="zh-CN" dirty="0"/>
          </a:p>
          <a:p>
            <a:r>
              <a:rPr lang="en-US" altLang="zh-CN"/>
              <a:t>But </a:t>
            </a:r>
            <a:r>
              <a:rPr lang="en-US" altLang="zh-CN" smtClean="0"/>
              <a:t>it </a:t>
            </a:r>
            <a:r>
              <a:rPr lang="en-US" altLang="zh-CN" dirty="0"/>
              <a:t>can be executed speculatively and some traces can be left </a:t>
            </a:r>
            <a:r>
              <a:rPr lang="en-US" altLang="zh-CN" dirty="0" smtClean="0"/>
              <a:t>behind</a:t>
            </a:r>
            <a:r>
              <a:rPr lang="en-SE" altLang="zh-CN" dirty="0" smtClean="0"/>
              <a:t> in the cache</a:t>
            </a:r>
            <a:r>
              <a:rPr lang="en-US" altLang="zh-CN" dirty="0" smtClean="0"/>
              <a:t> </a:t>
            </a:r>
            <a:r>
              <a:rPr lang="en-SE" altLang="zh-CN" dirty="0" smtClean="0"/>
              <a:t>even if</a:t>
            </a:r>
            <a:r>
              <a:rPr lang="en-US" altLang="zh-CN" dirty="0" smtClean="0"/>
              <a:t> </a:t>
            </a:r>
            <a:r>
              <a:rPr lang="en-US" altLang="zh-CN" dirty="0"/>
              <a:t>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 name="Slide Number Placeholder 5"/>
          <p:cNvSpPr>
            <a:spLocks noGrp="1"/>
          </p:cNvSpPr>
          <p:nvPr>
            <p:ph type="sldNum" sz="quarter" idx="4"/>
          </p:nvPr>
        </p:nvSpPr>
        <p:spPr/>
        <p:txBody>
          <a:bodyPr/>
          <a:lstStyle/>
          <a:p>
            <a:fld id="{37A80A60-093F-4BCA-AE36-E5BEF79E0B3D}" type="slidenum">
              <a:rPr lang="en-US" smtClean="0"/>
              <a:pPr/>
              <a:t>39</a:t>
            </a:fld>
            <a:endParaRPr lang="en-US" dirty="0"/>
          </a:p>
        </p:txBody>
      </p:sp>
    </p:spTree>
    <p:extLst>
      <p:ext uri="{BB962C8B-B14F-4D97-AF65-F5344CB8AC3E}">
        <p14:creationId xmlns:p14="http://schemas.microsoft.com/office/powerpoint/2010/main" val="2061685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t>Cache </a:t>
            </a:r>
            <a:r>
              <a:rPr lang="en-US" dirty="0" err="1" smtClean="0"/>
              <a:t>prefetch</a:t>
            </a:r>
            <a:r>
              <a:rPr lang="en-US" dirty="0" smtClean="0"/>
              <a:t>: </a:t>
            </a:r>
            <a:r>
              <a:rPr lang="en-US" dirty="0"/>
              <a:t>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
        <p:nvSpPr>
          <p:cNvPr id="2" name="Slide Number Placeholder 1"/>
          <p:cNvSpPr>
            <a:spLocks noGrp="1"/>
          </p:cNvSpPr>
          <p:nvPr>
            <p:ph type="sldNum" sz="quarter" idx="4"/>
          </p:nvPr>
        </p:nvSpPr>
        <p:spPr/>
        <p:txBody>
          <a:bodyPr/>
          <a:lstStyle/>
          <a:p>
            <a:fld id="{37A80A60-093F-4BCA-AE36-E5BEF79E0B3D}" type="slidenum">
              <a:rPr lang="en-US" smtClean="0"/>
              <a:pPr/>
              <a:t>4</a:t>
            </a:fld>
            <a:endParaRPr lang="en-US"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a:t>
            </a:r>
            <a:r>
              <a:rPr lang="en-US" altLang="zh-CN" dirty="0" smtClean="0"/>
              <a:t>of </a:t>
            </a:r>
            <a:r>
              <a:rPr lang="en-US" altLang="zh-CN" dirty="0"/>
              <a:t>the </a:t>
            </a:r>
            <a:r>
              <a:rPr lang="en-US" altLang="zh-CN" dirty="0" smtClean="0"/>
              <a:t>secret</a:t>
            </a:r>
            <a:r>
              <a:rPr lang="en-SE" altLang="zh-CN" dirty="0" smtClean="0"/>
              <a:t> ‘S’</a:t>
            </a:r>
            <a:r>
              <a:rPr lang="en-US" altLang="zh-CN" dirty="0" smtClean="0"/>
              <a: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40</a:t>
            </a:fld>
            <a:endParaRPr lang="en-US" dirty="0"/>
          </a:p>
        </p:txBody>
      </p:sp>
    </p:spTree>
    <p:extLst>
      <p:ext uri="{BB962C8B-B14F-4D97-AF65-F5344CB8AC3E}">
        <p14:creationId xmlns:p14="http://schemas.microsoft.com/office/powerpoint/2010/main" val="1303201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
        <p:nvSpPr>
          <p:cNvPr id="4" name="Slide Number Placeholder 3"/>
          <p:cNvSpPr>
            <a:spLocks noGrp="1"/>
          </p:cNvSpPr>
          <p:nvPr>
            <p:ph type="sldNum" sz="quarter" idx="4"/>
          </p:nvPr>
        </p:nvSpPr>
        <p:spPr/>
        <p:txBody>
          <a:bodyPr/>
          <a:lstStyle/>
          <a:p>
            <a:fld id="{37A80A60-093F-4BCA-AE36-E5BEF79E0B3D}" type="slidenum">
              <a:rPr lang="en-US" smtClean="0"/>
              <a:pPr/>
              <a:t>41</a:t>
            </a:fld>
            <a:endParaRPr lang="en-US" dirty="0"/>
          </a:p>
        </p:txBody>
      </p:sp>
    </p:spTree>
    <p:extLst>
      <p:ext uri="{BB962C8B-B14F-4D97-AF65-F5344CB8AC3E}">
        <p14:creationId xmlns:p14="http://schemas.microsoft.com/office/powerpoint/2010/main" val="3836283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42</a:t>
            </a:fld>
            <a:endParaRPr lang="en-US" dirty="0"/>
          </a:p>
        </p:txBody>
      </p:sp>
    </p:spTree>
    <p:extLst>
      <p:ext uri="{BB962C8B-B14F-4D97-AF65-F5344CB8AC3E}">
        <p14:creationId xmlns:p14="http://schemas.microsoft.com/office/powerpoint/2010/main" val="40924831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a:t>
            </a:r>
            <a:r>
              <a:rPr lang="en-US" altLang="zh-CN" dirty="0" smtClean="0"/>
              <a:t>is </a:t>
            </a:r>
            <a:r>
              <a:rPr lang="en-US" altLang="zh-CN" dirty="0"/>
              <a:t>pointer to the memory address of the 0</a:t>
            </a:r>
            <a:r>
              <a:rPr lang="en-US" altLang="zh-CN" baseline="30000" dirty="0"/>
              <a:t>th</a:t>
            </a:r>
            <a:r>
              <a:rPr lang="en-US" altLang="zh-CN" dirty="0"/>
              <a:t> array element secret[0] (‘S’)</a:t>
            </a:r>
          </a:p>
          <a:p>
            <a:pPr lvl="1"/>
            <a:r>
              <a:rPr lang="en-US" altLang="zh-CN" dirty="0"/>
              <a:t>secret+1 </a:t>
            </a:r>
            <a:r>
              <a:rPr lang="en-US" altLang="zh-CN" dirty="0" smtClean="0"/>
              <a:t>is </a:t>
            </a:r>
            <a:r>
              <a:rPr lang="en-US" altLang="zh-CN" dirty="0"/>
              <a:t>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43</a:t>
            </a:fld>
            <a:endParaRPr lang="en-US" dirty="0"/>
          </a:p>
        </p:txBody>
      </p:sp>
    </p:spTree>
    <p:extLst>
      <p:ext uri="{BB962C8B-B14F-4D97-AF65-F5344CB8AC3E}">
        <p14:creationId xmlns:p14="http://schemas.microsoft.com/office/powerpoint/2010/main" val="25085665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6801606" cy="369332"/>
          </a:xfrm>
          <a:prstGeom prst="rect">
            <a:avLst/>
          </a:prstGeom>
          <a:noFill/>
        </p:spPr>
        <p:txBody>
          <a:bodyPr wrap="none" rtlCol="0">
            <a:spAutoFit/>
          </a:bodyPr>
          <a:lstStyle/>
          <a:p>
            <a:r>
              <a:rPr lang="en-US" altLang="zh-CN" dirty="0"/>
              <a:t>(Assume each instruction is </a:t>
            </a:r>
            <a:r>
              <a:rPr lang="en-US" altLang="zh-CN" dirty="0" smtClean="0"/>
              <a:t>2 Bytes, </a:t>
            </a:r>
            <a:r>
              <a:rPr lang="en-US" altLang="zh-CN" dirty="0"/>
              <a:t>hence the next instruction is n+2)</a:t>
            </a:r>
            <a:endParaRPr lang="zh-CN" altLang="en-US" dirty="0"/>
          </a:p>
        </p:txBody>
      </p:sp>
      <p:sp>
        <p:nvSpPr>
          <p:cNvPr id="8" name="Slide Number Placeholder 7"/>
          <p:cNvSpPr>
            <a:spLocks noGrp="1"/>
          </p:cNvSpPr>
          <p:nvPr>
            <p:ph type="sldNum" sz="quarter" idx="4"/>
          </p:nvPr>
        </p:nvSpPr>
        <p:spPr/>
        <p:txBody>
          <a:bodyPr/>
          <a:lstStyle/>
          <a:p>
            <a:fld id="{37A80A60-093F-4BCA-AE36-E5BEF79E0B3D}" type="slidenum">
              <a:rPr lang="en-US" smtClean="0"/>
              <a:pPr/>
              <a:t>44</a:t>
            </a:fld>
            <a:endParaRPr lang="en-US" dirty="0"/>
          </a:p>
        </p:txBody>
      </p:sp>
    </p:spTree>
    <p:extLst>
      <p:ext uri="{BB962C8B-B14F-4D97-AF65-F5344CB8AC3E}">
        <p14:creationId xmlns:p14="http://schemas.microsoft.com/office/powerpoint/2010/main" val="3631482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
        <p:nvSpPr>
          <p:cNvPr id="4" name="Slide Number Placeholder 3"/>
          <p:cNvSpPr>
            <a:spLocks noGrp="1"/>
          </p:cNvSpPr>
          <p:nvPr>
            <p:ph type="sldNum" sz="quarter" idx="4"/>
          </p:nvPr>
        </p:nvSpPr>
        <p:spPr/>
        <p:txBody>
          <a:bodyPr/>
          <a:lstStyle/>
          <a:p>
            <a:fld id="{37A80A60-093F-4BCA-AE36-E5BEF79E0B3D}" type="slidenum">
              <a:rPr lang="en-US" smtClean="0"/>
              <a:pPr/>
              <a:t>45</a:t>
            </a:fld>
            <a:endParaRPr lang="en-US" dirty="0"/>
          </a:p>
        </p:txBody>
      </p:sp>
    </p:spTree>
    <p:extLst>
      <p:ext uri="{BB962C8B-B14F-4D97-AF65-F5344CB8AC3E}">
        <p14:creationId xmlns:p14="http://schemas.microsoft.com/office/powerpoint/2010/main" val="33619813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46</a:t>
            </a:fld>
            <a:endParaRPr lang="en-US" altLang="zh-CN"/>
          </a:p>
        </p:txBody>
      </p:sp>
      <p:sp>
        <p:nvSpPr>
          <p:cNvPr id="23554" name="Rectangle 2"/>
          <p:cNvSpPr>
            <a:spLocks noGrp="1" noChangeArrowheads="1"/>
          </p:cNvSpPr>
          <p:nvPr>
            <p:ph type="title"/>
          </p:nvPr>
        </p:nvSpPr>
        <p:spPr/>
        <p:txBody>
          <a:bodyPr>
            <a:normAutofit/>
          </a:bodyPr>
          <a:lstStyle/>
          <a:p>
            <a:r>
              <a:rPr lang="en-US" altLang="zh-CN" dirty="0" err="1"/>
              <a:t>Spectre</a:t>
            </a:r>
            <a:r>
              <a:rPr lang="en-US" altLang="zh-CN" dirty="0"/>
              <a:t> vs. Stack Overflow</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467544" y="5015372"/>
            <a:ext cx="8352928" cy="158198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a:t>
            </a:r>
            <a:r>
              <a:rPr lang="en-US" altLang="zh-CN" sz="2400" dirty="0" smtClean="0"/>
              <a:t>by exploiting speculative execution and </a:t>
            </a:r>
            <a:r>
              <a:rPr lang="en-US" altLang="zh-CN" sz="2400" dirty="0"/>
              <a:t>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 1 in each iteration</a:t>
            </a:r>
          </a:p>
          <a:p>
            <a:r>
              <a:rPr lang="en-US" sz="2400" dirty="0"/>
              <a:t>Instruction:</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a:t>
            </a:r>
          </a:p>
        </p:txBody>
      </p:sp>
      <p:sp>
        <p:nvSpPr>
          <p:cNvPr id="4" name="Slide Number Placeholder 3"/>
          <p:cNvSpPr>
            <a:spLocks noGrp="1"/>
          </p:cNvSpPr>
          <p:nvPr>
            <p:ph type="sldNum" sz="quarter" idx="4"/>
          </p:nvPr>
        </p:nvSpPr>
        <p:spPr/>
        <p:txBody>
          <a:bodyPr/>
          <a:lstStyle/>
          <a:p>
            <a:fld id="{3CC63E4C-4642-794D-A2FD-70F6B81535F5}" type="slidenum">
              <a:rPr lang="en-US" smtClean="0"/>
              <a:pPr/>
              <a:t>5</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53118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p:txBody>
      </p:sp>
      <p:sp>
        <p:nvSpPr>
          <p:cNvPr id="6" name="Rectangle 5">
            <a:extLst>
              <a:ext uri="{FF2B5EF4-FFF2-40B4-BE49-F238E27FC236}">
                <a16:creationId xmlns:a16="http://schemas.microsoft.com/office/drawing/2014/main" id="{DB6AB5B7-4BB2-4409-BD8F-01E3B726FF25}"/>
              </a:ext>
            </a:extLst>
          </p:cNvPr>
          <p:cNvSpPr/>
          <p:nvPr/>
        </p:nvSpPr>
        <p:spPr>
          <a:xfrm>
            <a:off x="60632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7" name="Rectangle 6">
            <a:extLst>
              <a:ext uri="{FF2B5EF4-FFF2-40B4-BE49-F238E27FC236}">
                <a16:creationId xmlns:a16="http://schemas.microsoft.com/office/drawing/2014/main" id="{71D439D0-CE5D-497F-9F60-2F5B21980519}"/>
              </a:ext>
            </a:extLst>
          </p:cNvPr>
          <p:cNvSpPr/>
          <p:nvPr/>
        </p:nvSpPr>
        <p:spPr>
          <a:xfrm>
            <a:off x="6581087" y="5137317"/>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9" name="Rectangle 8">
            <a:extLst>
              <a:ext uri="{FF2B5EF4-FFF2-40B4-BE49-F238E27FC236}">
                <a16:creationId xmlns:a16="http://schemas.microsoft.com/office/drawing/2014/main" id="{78C51A4D-2322-433E-8F0C-07A9D330653C}"/>
              </a:ext>
            </a:extLst>
          </p:cNvPr>
          <p:cNvSpPr/>
          <p:nvPr/>
        </p:nvSpPr>
        <p:spPr>
          <a:xfrm>
            <a:off x="356388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10" name="TextBox 9">
            <a:extLst>
              <a:ext uri="{FF2B5EF4-FFF2-40B4-BE49-F238E27FC236}">
                <a16:creationId xmlns:a16="http://schemas.microsoft.com/office/drawing/2014/main" id="{7AD60F33-1EDF-47EC-BB2B-F534CFB7ABF8}"/>
              </a:ext>
            </a:extLst>
          </p:cNvPr>
          <p:cNvSpPr txBox="1"/>
          <p:nvPr/>
        </p:nvSpPr>
        <p:spPr>
          <a:xfrm>
            <a:off x="3993370" y="447493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11" name="Down Arrow 8">
            <a:extLst>
              <a:ext uri="{FF2B5EF4-FFF2-40B4-BE49-F238E27FC236}">
                <a16:creationId xmlns:a16="http://schemas.microsoft.com/office/drawing/2014/main" id="{2726C7FB-E432-4CA7-A9DC-028F1399D20C}"/>
              </a:ext>
            </a:extLst>
          </p:cNvPr>
          <p:cNvSpPr/>
          <p:nvPr/>
        </p:nvSpPr>
        <p:spPr>
          <a:xfrm>
            <a:off x="4603558" y="4879691"/>
            <a:ext cx="212584" cy="236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9">
            <a:extLst>
              <a:ext uri="{FF2B5EF4-FFF2-40B4-BE49-F238E27FC236}">
                <a16:creationId xmlns:a16="http://schemas.microsoft.com/office/drawing/2014/main" id="{BBBA1038-A84B-46C5-B331-0BEBD5528BC7}"/>
              </a:ext>
            </a:extLst>
          </p:cNvPr>
          <p:cNvSpPr/>
          <p:nvPr/>
        </p:nvSpPr>
        <p:spPr>
          <a:xfrm>
            <a:off x="2950611" y="5666705"/>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0">
            <a:extLst>
              <a:ext uri="{FF2B5EF4-FFF2-40B4-BE49-F238E27FC236}">
                <a16:creationId xmlns:a16="http://schemas.microsoft.com/office/drawing/2014/main" id="{AB1DB84A-875C-4A70-AF04-3DAA2269172B}"/>
              </a:ext>
            </a:extLst>
          </p:cNvPr>
          <p:cNvSpPr/>
          <p:nvPr/>
        </p:nvSpPr>
        <p:spPr>
          <a:xfrm>
            <a:off x="5928950" y="567214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
          </p:nvPr>
        </p:nvSpPr>
        <p:spPr/>
        <p:txBody>
          <a:bodyPr/>
          <a:lstStyle/>
          <a:p>
            <a:fld id="{37A80A60-093F-4BCA-AE36-E5BEF79E0B3D}" type="slidenum">
              <a:rPr lang="en-US" smtClean="0"/>
              <a:pPr/>
              <a:t>6</a:t>
            </a:fld>
            <a:endParaRPr lang="en-US" dirty="0"/>
          </a:p>
        </p:txBody>
      </p:sp>
    </p:spTree>
    <p:extLst>
      <p:ext uri="{BB962C8B-B14F-4D97-AF65-F5344CB8AC3E}">
        <p14:creationId xmlns:p14="http://schemas.microsoft.com/office/powerpoint/2010/main" val="1507147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t>
            </a:r>
            <a:r>
              <a:rPr lang="en-SE" altLang="zh-CN" i="0" dirty="0" smtClean="0">
                <a:latin typeface="+mj-lt"/>
              </a:rPr>
              <a:t>char </a:t>
            </a:r>
            <a:r>
              <a:rPr lang="en-US" altLang="zh-CN" i="0" dirty="0" smtClean="0">
                <a:latin typeface="+mj-lt"/>
              </a:rPr>
              <a:t>a[5</a:t>
            </a:r>
            <a:r>
              <a:rPr lang="en-US" altLang="zh-CN" i="0" dirty="0">
                <a:latin typeface="+mj-lt"/>
              </a:rPr>
              <a:t>∗STEP];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Slide Number Placeholder 4"/>
          <p:cNvSpPr>
            <a:spLocks noGrp="1"/>
          </p:cNvSpPr>
          <p:nvPr>
            <p:ph type="sldNum" sz="quarter" idx="4"/>
          </p:nvPr>
        </p:nvSpPr>
        <p:spPr/>
        <p:txBody>
          <a:bodyPr/>
          <a:lstStyle/>
          <a:p>
            <a:fld id="{37A80A60-093F-4BCA-AE36-E5BEF79E0B3D}" type="slidenum">
              <a:rPr lang="en-US" smtClean="0"/>
              <a:pPr/>
              <a:t>7</a:t>
            </a:fld>
            <a:endParaRPr lang="en-US" dirty="0"/>
          </a:p>
        </p:txBody>
      </p:sp>
    </p:spTree>
    <p:extLst>
      <p:ext uri="{BB962C8B-B14F-4D97-AF65-F5344CB8AC3E}">
        <p14:creationId xmlns:p14="http://schemas.microsoft.com/office/powerpoint/2010/main" val="3110220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75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What you do is follow the victim into the library whenever he wants to check out a book.  You then ask the librarian for a copy of the book you want to know whether the person has checked out. </a:t>
            </a:r>
            <a:r>
              <a:rPr lang="en-US" altLang="zh-CN" dirty="0">
                <a:solidFill>
                  <a:srgbClr val="FF0000"/>
                </a:solidFill>
              </a:rPr>
              <a:t>(In this library, when a person checks out a book (reads a variable), he also leaves a copy under the librarian’s desk (in the cache).)</a:t>
            </a:r>
          </a:p>
          <a:p>
            <a:r>
              <a:rPr lang="en-US" altLang="zh-CN" dirty="0"/>
              <a:t>If the librarian looks down under his desk and says "You are in luck, I have a copy right here!" then you know the victim had just checked out that book. If the librarian has to go look in </a:t>
            </a:r>
            <a:r>
              <a:rPr lang="en-US" altLang="zh-CN"/>
              <a:t>the book shelves </a:t>
            </a:r>
            <a:r>
              <a:rPr lang="en-US" altLang="zh-CN" dirty="0"/>
              <a:t>(main memory) and comes back 5 minutes later with the book, you know that the person didn’t just check it out.</a:t>
            </a:r>
          </a:p>
        </p:txBody>
      </p:sp>
      <p:sp>
        <p:nvSpPr>
          <p:cNvPr id="4" name="Slide Number Placeholder 3"/>
          <p:cNvSpPr>
            <a:spLocks noGrp="1"/>
          </p:cNvSpPr>
          <p:nvPr>
            <p:ph type="sldNum" sz="quarter" idx="4"/>
          </p:nvPr>
        </p:nvSpPr>
        <p:spPr/>
        <p:txBody>
          <a:bodyPr/>
          <a:lstStyle/>
          <a:p>
            <a:fld id="{37A80A60-093F-4BCA-AE36-E5BEF79E0B3D}" type="slidenum">
              <a:rPr lang="en-US" smtClean="0"/>
              <a:pPr/>
              <a:t>8</a:t>
            </a:fld>
            <a:endParaRPr lang="en-US" dirty="0"/>
          </a:p>
        </p:txBody>
      </p:sp>
    </p:spTree>
    <p:extLst>
      <p:ext uri="{BB962C8B-B14F-4D97-AF65-F5344CB8AC3E}">
        <p14:creationId xmlns:p14="http://schemas.microsoft.com/office/powerpoint/2010/main" val="3073086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
        <p:nvSpPr>
          <p:cNvPr id="3" name="Slide Number Placeholder 2"/>
          <p:cNvSpPr>
            <a:spLocks noGrp="1"/>
          </p:cNvSpPr>
          <p:nvPr>
            <p:ph type="sldNum" sz="quarter" idx="4"/>
          </p:nvPr>
        </p:nvSpPr>
        <p:spPr/>
        <p:txBody>
          <a:bodyPr/>
          <a:lstStyle/>
          <a:p>
            <a:fld id="{37A80A60-093F-4BCA-AE36-E5BEF79E0B3D}" type="slidenum">
              <a:rPr lang="en-US" smtClean="0"/>
              <a:pPr/>
              <a:t>9</a:t>
            </a:fld>
            <a:endParaRPr lang="en-US" dirty="0"/>
          </a:p>
        </p:txBody>
      </p:sp>
    </p:spTree>
    <p:extLst>
      <p:ext uri="{BB962C8B-B14F-4D97-AF65-F5344CB8AC3E}">
        <p14:creationId xmlns:p14="http://schemas.microsoft.com/office/powerpoint/2010/main" val="29252850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1279</TotalTime>
  <Words>5249</Words>
  <Application>Microsoft Office PowerPoint</Application>
  <PresentationFormat>On-screen Show (4:3)</PresentationFormat>
  <Paragraphs>501</Paragraphs>
  <Slides>46</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宋体</vt:lpstr>
      <vt:lpstr>Arial</vt:lpstr>
      <vt:lpstr>Calibri</vt:lpstr>
      <vt:lpstr>Cambria Math</vt:lpstr>
      <vt:lpstr>Courier New</vt:lpstr>
      <vt:lpstr>Symbol</vt:lpstr>
      <vt:lpstr>Verdana</vt:lpstr>
      <vt:lpstr>_Template</vt:lpstr>
      <vt:lpstr>Meltdown &amp; Spectre</vt:lpstr>
      <vt:lpstr>An Example of Side Channel Analysis</vt:lpstr>
      <vt:lpstr>Memory Hierarchy</vt:lpstr>
      <vt:lpstr>Principle of Locality</vt:lpstr>
      <vt:lpstr>Quiz: What locality does this program have?</vt:lpstr>
      <vt:lpstr>FLUSH+RELOAD Cache Side Channel Analysis</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Branch Prediction</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Meltdown vs. Spectre Cont’d</vt:lpstr>
      <vt:lpstr>Spectre vs. Stack Overflow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Gu Zonghua</cp:lastModifiedBy>
  <cp:revision>229</cp:revision>
  <dcterms:created xsi:type="dcterms:W3CDTF">2019-01-06T06:43:52Z</dcterms:created>
  <dcterms:modified xsi:type="dcterms:W3CDTF">2020-06-04T05:41:25Z</dcterms:modified>
</cp:coreProperties>
</file>