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8"/>
  </p:notesMasterIdLst>
  <p:handoutMasterIdLst>
    <p:handoutMasterId r:id="rId39"/>
  </p:handoutMasterIdLst>
  <p:sldIdLst>
    <p:sldId id="384" r:id="rId2"/>
    <p:sldId id="463" r:id="rId3"/>
    <p:sldId id="416" r:id="rId4"/>
    <p:sldId id="451" r:id="rId5"/>
    <p:sldId id="452" r:id="rId6"/>
    <p:sldId id="468" r:id="rId7"/>
    <p:sldId id="453" r:id="rId8"/>
    <p:sldId id="454" r:id="rId9"/>
    <p:sldId id="455" r:id="rId10"/>
    <p:sldId id="456" r:id="rId11"/>
    <p:sldId id="414" r:id="rId12"/>
    <p:sldId id="413" r:id="rId13"/>
    <p:sldId id="419" r:id="rId14"/>
    <p:sldId id="376" r:id="rId15"/>
    <p:sldId id="457" r:id="rId16"/>
    <p:sldId id="421" r:id="rId17"/>
    <p:sldId id="402" r:id="rId18"/>
    <p:sldId id="469" r:id="rId19"/>
    <p:sldId id="369" r:id="rId20"/>
    <p:sldId id="380" r:id="rId21"/>
    <p:sldId id="370" r:id="rId22"/>
    <p:sldId id="460" r:id="rId23"/>
    <p:sldId id="459" r:id="rId24"/>
    <p:sldId id="391" r:id="rId25"/>
    <p:sldId id="470" r:id="rId26"/>
    <p:sldId id="411" r:id="rId27"/>
    <p:sldId id="461" r:id="rId28"/>
    <p:sldId id="462" r:id="rId29"/>
    <p:sldId id="371" r:id="rId30"/>
    <p:sldId id="396" r:id="rId31"/>
    <p:sldId id="417" r:id="rId32"/>
    <p:sldId id="471" r:id="rId33"/>
    <p:sldId id="464" r:id="rId34"/>
    <p:sldId id="465" r:id="rId35"/>
    <p:sldId id="466" r:id="rId36"/>
    <p:sldId id="4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7642" autoAdjust="0"/>
  </p:normalViewPr>
  <p:slideViewPr>
    <p:cSldViewPr>
      <p:cViewPr varScale="1">
        <p:scale>
          <a:sx n="114" d="100"/>
          <a:sy n="114" d="100"/>
        </p:scale>
        <p:origin x="13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 ownership can be changed with “</a:t>
            </a:r>
            <a:r>
              <a:rPr lang="en-US" altLang="zh-CN" sz="1200" dirty="0" err="1"/>
              <a:t>chown</a:t>
            </a:r>
            <a:r>
              <a:rPr lang="en-US" altLang="zh-CN" sz="1200" dirty="0"/>
              <a:t>” command</a:t>
            </a:r>
          </a:p>
          <a:p>
            <a:r>
              <a:rPr lang="en-US" altLang="zh-CN" sz="1200" dirty="0"/>
              <a:t>A named group of users may be granted access rights; </a:t>
            </a:r>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17</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19</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21</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24</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Web services have been pioneering technologies through the introduction of the </a:t>
            </a:r>
            <a:r>
              <a:rPr lang="en-US" dirty="0" err="1"/>
              <a:t>eXtensible</a:t>
            </a:r>
            <a:r>
              <a:rPr lang="en-US" dirty="0"/>
              <a:t> Access Control Markup Language (XAMCL)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 subject is an active entity that causes information to flow among objects or changes the system state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Relies upon the evaluation of attributes of the subject and the object, and access control rule defining the allowable operations for subject-object attribute combinations in a given environment.</a:t>
            </a:r>
          </a:p>
          <a:p>
            <a:endParaRPr lang="en-US" sz="1200" b="0" i="0" u="none" strike="noStrike" kern="1200" baseline="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29</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30</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 subject is an active entity that causes information to flow among objects or changes the system state</a:t>
            </a:r>
          </a:p>
          <a:p>
            <a:pPr lvl="1"/>
            <a:r>
              <a:rPr lang="en-US" dirty="0"/>
              <a:t>Attributes define identity and characteristics of the subject</a:t>
            </a:r>
          </a:p>
          <a:p>
            <a:r>
              <a:rPr lang="en-US" dirty="0"/>
              <a:t>Object attributes</a:t>
            </a:r>
          </a:p>
          <a:p>
            <a:pPr lvl="1"/>
            <a:r>
              <a:rPr lang="en-US" dirty="0"/>
              <a:t>An object (resource) is a passive entity containing or receiving information</a:t>
            </a:r>
          </a:p>
          <a:p>
            <a:pPr eaLnBrk="1" hangingPunct="1"/>
            <a:endParaRPr lang="en-US" b="0" dirty="0"/>
          </a:p>
          <a:p>
            <a:pPr eaLnBrk="1" hangingPunct="1"/>
            <a:endParaRPr lang="en-US" b="0" dirty="0"/>
          </a:p>
          <a:p>
            <a:pPr eaLnBrk="1" hangingPunct="1"/>
            <a:r>
              <a:rPr lang="en-US" b="0" dirty="0"/>
              <a:t>The basic elements of access control are: subject, object, and access right.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Entity used to contain and/or receive information</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11</a:t>
            </a:fld>
            <a:endParaRPr lang="en-AU"/>
          </a:p>
        </p:txBody>
      </p:sp>
    </p:spTree>
    <p:extLst>
      <p:ext uri="{BB962C8B-B14F-4D97-AF65-F5344CB8AC3E}">
        <p14:creationId xmlns:p14="http://schemas.microsoft.com/office/powerpoint/2010/main" val="247177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12</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46"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A[S</a:t>
            </a:r>
            <a:r>
              <a:rPr lang="en-US" altLang="zh-CN" sz="2000" baseline="-25000" dirty="0"/>
              <a:t>0</a:t>
            </a:r>
            <a:r>
              <a:rPr lang="en-US" altLang="zh-CN" sz="2000" dirty="0"/>
              <a:t>, X], then S</a:t>
            </a:r>
            <a:r>
              <a:rPr lang="en-US" altLang="zh-CN" sz="2000" baseline="-25000" dirty="0"/>
              <a:t>0</a:t>
            </a:r>
            <a:r>
              <a:rPr lang="en-US" altLang="zh-CN" sz="2000" dirty="0"/>
              <a:t> has access right α to subject X and, because of the presence of the copy flag, can transfer this right, with or without copy flag, to another subject. A subject would transfer the access right without the copy flag if there were a concern that the new subject would maliciously transfer the right to another subject that should not have that access right. </a:t>
            </a:r>
          </a:p>
          <a:p>
            <a:pPr>
              <a:defRPr/>
            </a:pPr>
            <a:r>
              <a:rPr lang="en-US" altLang="zh-CN" sz="2000" dirty="0"/>
              <a:t>R2 states that if S</a:t>
            </a:r>
            <a:r>
              <a:rPr lang="en-US" altLang="zh-CN" sz="2000" baseline="-25000" dirty="0"/>
              <a:t>0</a:t>
            </a:r>
            <a:r>
              <a:rPr lang="en-US" altLang="zh-CN" sz="2000" dirty="0"/>
              <a:t> is designated as the owner of object X, then S</a:t>
            </a:r>
            <a:r>
              <a:rPr lang="en-US" altLang="zh-CN" sz="2000" baseline="-25000" dirty="0"/>
              <a:t>0</a:t>
            </a:r>
            <a:r>
              <a:rPr lang="en-US" altLang="zh-CN" sz="2000" dirty="0"/>
              <a:t> can grant an access right to that object X for any other subject S.</a:t>
            </a:r>
          </a:p>
          <a:p>
            <a:pPr>
              <a:defRPr/>
            </a:pPr>
            <a:r>
              <a:rPr lang="en-US" altLang="zh-CN" sz="2000" dirty="0"/>
              <a:t>R3 permits S</a:t>
            </a:r>
            <a:r>
              <a:rPr lang="en-US" altLang="zh-CN" sz="2000" baseline="-25000" dirty="0"/>
              <a:t>0</a:t>
            </a:r>
            <a:r>
              <a:rPr lang="en-US" altLang="zh-CN" sz="2000" dirty="0"/>
              <a:t> to delete any access right from any matrix entry in a row for which S</a:t>
            </a:r>
            <a:r>
              <a:rPr lang="en-US" altLang="zh-CN" sz="2000" baseline="-25000" dirty="0"/>
              <a:t>0</a:t>
            </a:r>
            <a:r>
              <a:rPr lang="en-US" altLang="zh-CN" sz="2000" dirty="0"/>
              <a:t> controls the subject and for any matrix entry in a column for which S</a:t>
            </a:r>
            <a:r>
              <a:rPr lang="en-US" altLang="zh-CN" sz="2000" baseline="-25000" dirty="0"/>
              <a:t>0</a:t>
            </a:r>
            <a:r>
              <a:rPr lang="en-US" altLang="zh-CN" sz="2000" dirty="0"/>
              <a:t> owns 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 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For a given file, there are 3 classes of subjects, with different access rights for each class:</a:t>
            </a:r>
          </a:p>
          <a:p>
            <a:pPr lvl="1" fontAlgn="base"/>
            <a:r>
              <a:rPr lang="en-US" altLang="zh-CN" sz="2400" dirty="0"/>
              <a:t>Owner: the file’s owner</a:t>
            </a:r>
          </a:p>
          <a:p>
            <a:pPr lvl="1" fontAlgn="base"/>
            <a:r>
              <a:rPr lang="en-US" altLang="zh-CN" sz="2400" dirty="0"/>
              <a:t>Group: a user may belong to multiple groups</a:t>
            </a:r>
          </a:p>
          <a:p>
            <a:pPr lvl="1" fontAlgn="base"/>
            <a:r>
              <a:rPr lang="en-US" altLang="zh-CN" sz="2400" dirty="0"/>
              <a:t>Other: all other users, who are neither the owner,  nor members of any group relevant to the file</a:t>
            </a:r>
          </a:p>
          <a:p>
            <a:pPr lvl="1"/>
            <a:r>
              <a:rPr lang="en-US" altLang="zh-CN" sz="2400" dirty="0"/>
              <a:t>Each class of subjects has 3 types of permission: read (r), write (w), execute (x)</a:t>
            </a:r>
          </a:p>
          <a:p>
            <a:endParaRPr lang="en-US" altLang="zh-CN" sz="28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919166"/>
            <a:ext cx="8568952" cy="3661962"/>
          </a:xfrm>
        </p:spPr>
        <p:txBody>
          <a:bodyPr>
            <a:normAutofit fontScale="55000" lnSpcReduction="20000"/>
          </a:bodyPr>
          <a:lstStyle/>
          <a:p>
            <a:r>
              <a:rPr lang="en-US" dirty="0"/>
              <a:t>Each UNIX user is assigned a unique user ID (root has ID 0). A user is also a member of a primary group, and possibly a member of other groups, each identified by a group ID. </a:t>
            </a:r>
          </a:p>
          <a:p>
            <a:r>
              <a:rPr lang="en-US" dirty="0"/>
              <a:t>When a file is created, its owner is user ID of its creator, and its group ID is its creator’s primary group, but they can be changed later. </a:t>
            </a:r>
          </a:p>
          <a:p>
            <a:pPr lvl="1"/>
            <a:r>
              <a:rPr lang="en-US" dirty="0"/>
              <a:t>e.g., command “</a:t>
            </a:r>
            <a:r>
              <a:rPr lang="en-US" dirty="0" err="1"/>
              <a:t>chown</a:t>
            </a:r>
            <a:r>
              <a:rPr lang="en-US" dirty="0"/>
              <a:t> root passwd” sets owner of file “passwd” to root.</a:t>
            </a:r>
          </a:p>
          <a:p>
            <a:r>
              <a:rPr lang="en-US" dirty="0"/>
              <a:t>12 permission bits; 9 bits specify read, write, and execute permission for user (owner), group, and all other users</a:t>
            </a:r>
          </a:p>
          <a:p>
            <a:pPr lvl="1"/>
            <a:r>
              <a:rPr lang="en-US" dirty="0"/>
              <a:t>e.g., command “</a:t>
            </a:r>
            <a:r>
              <a:rPr lang="en-US" dirty="0" err="1"/>
              <a:t>chmod</a:t>
            </a:r>
            <a:r>
              <a:rPr lang="en-US" dirty="0"/>
              <a:t> 640 file1” sets file1’s permissions to be readable and writable by owner, readable by group. (Decimal number 640 is 110 100 000 in binary)</a:t>
            </a:r>
          </a:p>
          <a:p>
            <a:r>
              <a:rPr lang="en-US" dirty="0"/>
              <a:t>The other 3 bits are Set-UID, Set-GID (used in Lab1) and Sticky bit (used in Lab2)</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2050" name="Picture 2" descr="Image">
            <a:extLst>
              <a:ext uri="{FF2B5EF4-FFF2-40B4-BE49-F238E27FC236}">
                <a16:creationId xmlns:a16="http://schemas.microsoft.com/office/drawing/2014/main" id="{9401F122-D4F5-471A-9ADC-A3353E00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052096"/>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cxnSp>
        <p:nvCxnSpPr>
          <p:cNvPr id="6" name="Straight Connector 5">
            <a:extLst>
              <a:ext uri="{FF2B5EF4-FFF2-40B4-BE49-F238E27FC236}">
                <a16:creationId xmlns:a16="http://schemas.microsoft.com/office/drawing/2014/main" id="{42E09E2A-5553-46BD-A6A4-B036925A4F1D}"/>
              </a:ext>
            </a:extLst>
          </p:cNvPr>
          <p:cNvCxnSpPr/>
          <p:nvPr/>
        </p:nvCxnSpPr>
        <p:spPr bwMode="auto">
          <a:xfrm>
            <a:off x="4457057" y="5589240"/>
            <a:ext cx="1555103" cy="0"/>
          </a:xfrm>
          <a:prstGeom prst="line">
            <a:avLst/>
          </a:prstGeom>
          <a:no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1</a:t>
            </a:r>
            <a:r>
              <a:rPr lang="en-US" dirty="0"/>
              <a:t>.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550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 </a:t>
            </a:r>
          </a:p>
          <a:p>
            <a:pPr lvl="2" eaLnBrk="1" hangingPunct="1">
              <a:spcBef>
                <a:spcPts val="1200"/>
              </a:spcBef>
              <a:defRPr/>
            </a:pPr>
            <a:r>
              <a:rPr lang="en-US" dirty="0"/>
              <a:t>e.g., the set (student, teacher) is mutually exclusive; the set (student, TA, teacher) is not mutually exclusive (if a student may work as a TA).</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92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There is considerable interest in applying the model to web services. </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85000" lnSpcReduction="10000"/>
          </a:bodyPr>
          <a:lstStyle/>
          <a:p>
            <a:r>
              <a:rPr lang="en-US" dirty="0"/>
              <a:t>Subject attributes</a:t>
            </a:r>
          </a:p>
          <a:p>
            <a:pPr lvl="1"/>
            <a:r>
              <a:rPr lang="en-US" dirty="0"/>
              <a:t>Define identity and characteristics of the subject</a:t>
            </a:r>
          </a:p>
          <a:p>
            <a:r>
              <a:rPr lang="en-US" dirty="0"/>
              <a:t>Object attributes</a:t>
            </a:r>
          </a:p>
          <a:p>
            <a:pPr lvl="1"/>
            <a:r>
              <a:rPr lang="en-US" dirty="0"/>
              <a:t>Define identity and characteristics of the object</a:t>
            </a:r>
          </a:p>
          <a:p>
            <a:r>
              <a:rPr lang="en-US" dirty="0"/>
              <a:t>Environment attributes</a:t>
            </a:r>
          </a:p>
          <a:p>
            <a:pPr lvl="1"/>
            <a:r>
              <a:rPr lang="en-US" dirty="0"/>
              <a:t>Describe the operational, technical, and situational environment or context in which the information access occurs</a:t>
            </a:r>
          </a:p>
          <a:p>
            <a:pPr lvl="1"/>
            <a:r>
              <a:rPr lang="en-US" dirty="0"/>
              <a:t>e.g</a:t>
            </a:r>
            <a:r>
              <a:rPr lang="en-US"/>
              <a:t>., a </a:t>
            </a:r>
            <a:r>
              <a:rPr lang="en-US" dirty="0"/>
              <a:t>stock brokerage system may specify that transactions are permitted only during workdays 9am–5pm,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a:bodyPr>
          <a:lstStyle/>
          <a:p>
            <a:r>
              <a:rPr lang="en-US" dirty="0"/>
              <a:t>Controls access to objects by evaluating rules against the attributes of entities, operations, and the environment relevant to a request.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29</a:t>
            </a:fld>
            <a:endParaRPr lang="en-US" altLang="zh-CN" dirty="0"/>
          </a:p>
        </p:txBody>
      </p:sp>
    </p:spTree>
  </p:cSld>
  <p:clrMapOvr>
    <a:masterClrMapping/>
  </p:clrMapOvr>
  <p:transition spd="med">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 (similar to ACL)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(constraint)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625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pPr lvl="1"/>
            <a:r>
              <a:rPr lang="en-US" dirty="0"/>
              <a:t>Covered in L5-CH27-Trusted Computing.</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lnSpcReduction="10000"/>
          </a:bodyPr>
          <a:lstStyle/>
          <a:p>
            <a:r>
              <a:rPr lang="en-US" dirty="0"/>
              <a:t>Subject</a:t>
            </a:r>
          </a:p>
          <a:p>
            <a:pPr lvl="1"/>
            <a:r>
              <a:rPr lang="en-US" dirty="0"/>
              <a:t>An active entity capable of accessing objects</a:t>
            </a:r>
          </a:p>
          <a:p>
            <a:r>
              <a:rPr lang="en-US" dirty="0"/>
              <a:t>Object</a:t>
            </a:r>
          </a:p>
          <a:p>
            <a:pPr lvl="1"/>
            <a:r>
              <a:rPr lang="en-US" dirty="0"/>
              <a:t>A resource to which access is controlled</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10000"/>
          </a:bodyPr>
          <a:lstStyle/>
          <a:p>
            <a:r>
              <a:rPr lang="en-US" dirty="0"/>
              <a:t>The Access Control Matrix</a:t>
            </a:r>
          </a:p>
          <a:p>
            <a:pPr lvl="1"/>
            <a:r>
              <a:rPr lang="en-US" dirty="0"/>
              <a:t>Each entry indicates the access rights of a subject for an object</a:t>
            </a:r>
          </a:p>
          <a:p>
            <a:pPr lvl="1"/>
            <a:r>
              <a:rPr lang="en-US" dirty="0"/>
              <a:t>A user may enable another user to access some resource</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228910"/>
            <a:ext cx="8568952" cy="1656183"/>
          </a:xfrm>
        </p:spPr>
        <p:txBody>
          <a:bodyPr>
            <a:normAutofit fontScale="85000" lnSpcReduction="20000"/>
          </a:bodyPr>
          <a:lstStyle/>
          <a:p>
            <a:r>
              <a:rPr lang="en-US" dirty="0"/>
              <a:t>An access matrix is usually sparse and is implemented by decomposition in one of two ways: access control list (used by Linux), or capability list (used by L4).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63021" y="1831555"/>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48183</TotalTime>
  <Words>10172</Words>
  <Application>Microsoft Office PowerPoint</Application>
  <PresentationFormat>On-screen Show (4:3)</PresentationFormat>
  <Paragraphs>864</Paragraphs>
  <Slides>36</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440</cp:revision>
  <dcterms:created xsi:type="dcterms:W3CDTF">2014-08-18T03:27:50Z</dcterms:created>
  <dcterms:modified xsi:type="dcterms:W3CDTF">2020-04-30T06:22:27Z</dcterms:modified>
</cp:coreProperties>
</file>