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522" r:id="rId3"/>
    <p:sldId id="363" r:id="rId4"/>
    <p:sldId id="508" r:id="rId5"/>
    <p:sldId id="509" r:id="rId6"/>
    <p:sldId id="366" r:id="rId7"/>
    <p:sldId id="534" r:id="rId8"/>
    <p:sldId id="507" r:id="rId9"/>
    <p:sldId id="523" r:id="rId10"/>
    <p:sldId id="511" r:id="rId11"/>
    <p:sldId id="528" r:id="rId12"/>
    <p:sldId id="530" r:id="rId13"/>
    <p:sldId id="532" r:id="rId14"/>
    <p:sldId id="533" r:id="rId15"/>
    <p:sldId id="504" r:id="rId16"/>
    <p:sldId id="415" r:id="rId17"/>
    <p:sldId id="525" r:id="rId18"/>
    <p:sldId id="512" r:id="rId19"/>
    <p:sldId id="369" r:id="rId20"/>
    <p:sldId id="520" r:id="rId21"/>
    <p:sldId id="519" r:id="rId22"/>
    <p:sldId id="435" r:id="rId23"/>
    <p:sldId id="521" r:id="rId24"/>
    <p:sldId id="513" r:id="rId25"/>
    <p:sldId id="524" r:id="rId26"/>
    <p:sldId id="372" r:id="rId27"/>
    <p:sldId id="434" r:id="rId28"/>
    <p:sldId id="373" r:id="rId29"/>
    <p:sldId id="424" r:id="rId30"/>
    <p:sldId id="505" r:id="rId31"/>
    <p:sldId id="514" r:id="rId32"/>
    <p:sldId id="526" r:id="rId33"/>
    <p:sldId id="515" r:id="rId34"/>
    <p:sldId id="383" r:id="rId35"/>
    <p:sldId id="516" r:id="rId36"/>
    <p:sldId id="517" r:id="rId37"/>
    <p:sldId id="518"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22"/>
            <p14:sldId id="363"/>
            <p14:sldId id="508"/>
            <p14:sldId id="509"/>
            <p14:sldId id="366"/>
            <p14:sldId id="534"/>
            <p14:sldId id="507"/>
            <p14:sldId id="523"/>
            <p14:sldId id="511"/>
            <p14:sldId id="528"/>
            <p14:sldId id="530"/>
            <p14:sldId id="532"/>
            <p14:sldId id="533"/>
            <p14:sldId id="504"/>
            <p14:sldId id="415"/>
            <p14:sldId id="525"/>
            <p14:sldId id="512"/>
            <p14:sldId id="369"/>
            <p14:sldId id="520"/>
            <p14:sldId id="519"/>
            <p14:sldId id="435"/>
            <p14:sldId id="521"/>
            <p14:sldId id="513"/>
            <p14:sldId id="524"/>
            <p14:sldId id="372"/>
            <p14:sldId id="434"/>
            <p14:sldId id="373"/>
            <p14:sldId id="424"/>
            <p14:sldId id="505"/>
            <p14:sldId id="514"/>
            <p14:sldId id="526"/>
            <p14:sldId id="515"/>
            <p14:sldId id="383"/>
            <p14:sldId id="516"/>
            <p14:sldId id="517"/>
            <p14:sldId id="5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110" autoAdjust="0"/>
  </p:normalViewPr>
  <p:slideViewPr>
    <p:cSldViewPr>
      <p:cViewPr varScale="1">
        <p:scale>
          <a:sx n="73" d="100"/>
          <a:sy n="73"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327984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35069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19</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tabLst/>
              <a:defRPr/>
            </a:pPr>
            <a:r>
              <a:rPr lang="en-US" sz="2000" dirty="0"/>
              <a:t>Categories of database users:</a:t>
            </a:r>
          </a:p>
          <a:p>
            <a:pPr lvl="0">
              <a:buChar char="•"/>
            </a:pPr>
            <a:endParaRPr lang="en-US" sz="2000" b="0" i="0" kern="1200" dirty="0">
              <a:solidFill>
                <a:schemeClr val="bg1"/>
              </a:solidFill>
              <a:effectLst/>
              <a:latin typeface="Arial" pitchFamily="-107" charset="0"/>
              <a:ea typeface="+mn-ea"/>
              <a:cs typeface="+mn-cs"/>
            </a:endParaRPr>
          </a:p>
          <a:p>
            <a:pPr lvl="0">
              <a:buChar char="•"/>
            </a:pPr>
            <a:r>
              <a:rPr lang="en-US" sz="2000" b="0" i="0" kern="1200" dirty="0">
                <a:solidFill>
                  <a:schemeClr val="bg1"/>
                </a:solidFill>
                <a:effectLst/>
                <a:latin typeface="Arial" pitchFamily="-107" charset="0"/>
                <a:ea typeface="+mn-ea"/>
                <a:cs typeface="+mn-cs"/>
              </a:rPr>
              <a:t>Application owner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owns database objects as part of an application</a:t>
            </a:r>
            <a:endParaRPr lang="en-US" sz="1800" kern="1200" dirty="0">
              <a:solidFill>
                <a:schemeClr val="tx1"/>
              </a:solidFill>
              <a:effectLst/>
              <a:latin typeface="Arial" pitchFamily="-107" charset="0"/>
              <a:ea typeface="ＭＳ Ｐゴシック" pitchFamily="-107" charset="-128"/>
              <a:cs typeface="+mn-cs"/>
            </a:endParaRPr>
          </a:p>
          <a:p>
            <a:pPr lvl="0">
              <a:buChar char="•"/>
            </a:pPr>
            <a:r>
              <a:rPr lang="en-US" sz="2000" kern="1200" dirty="0">
                <a:solidFill>
                  <a:schemeClr val="bg1"/>
                </a:solidFill>
                <a:effectLst/>
                <a:latin typeface="Arial" pitchFamily="-107" charset="0"/>
                <a:ea typeface="+mn-ea"/>
                <a:cs typeface="+mn-cs"/>
              </a:rPr>
              <a:t>End user</a:t>
            </a:r>
          </a:p>
          <a:p>
            <a:pPr lvl="1">
              <a:buChar char="•"/>
            </a:pPr>
            <a:r>
              <a:rPr lang="en-US" sz="1600" kern="1200" dirty="0">
                <a:solidFill>
                  <a:schemeClr val="tx1"/>
                </a:solidFill>
                <a:effectLst/>
                <a:latin typeface="Arial" pitchFamily="-107" charset="0"/>
                <a:ea typeface="ＭＳ Ｐゴシック" pitchFamily="-109" charset="-128"/>
                <a:cs typeface="+mn-cs"/>
              </a:rPr>
              <a:t>An end user who operates on database objects via a particular application but does not own any of the database objects</a:t>
            </a:r>
          </a:p>
          <a:p>
            <a:pPr lvl="0">
              <a:buChar char="•"/>
            </a:pPr>
            <a:r>
              <a:rPr lang="en-US" sz="2000" kern="1200" dirty="0">
                <a:solidFill>
                  <a:schemeClr val="bg1"/>
                </a:solidFill>
                <a:effectLst/>
                <a:latin typeface="Arial" pitchFamily="-107" charset="0"/>
                <a:ea typeface="+mn-ea"/>
                <a:cs typeface="+mn-cs"/>
              </a:rPr>
              <a:t>Administrator</a:t>
            </a:r>
          </a:p>
          <a:p>
            <a:pPr lvl="1">
              <a:buChar char="•"/>
            </a:pPr>
            <a:r>
              <a:rPr lang="en-US" sz="1600" kern="1200" dirty="0">
                <a:solidFill>
                  <a:schemeClr val="tx1"/>
                </a:solidFill>
                <a:effectLst/>
                <a:latin typeface="Arial" pitchFamily="-107" charset="0"/>
                <a:ea typeface="ＭＳ Ｐゴシック" pitchFamily="-109" charset="-128"/>
                <a:cs typeface="+mn-cs"/>
              </a:rPr>
              <a:t>User who has administrative responsibility for part or all of the database</a:t>
            </a:r>
          </a:p>
          <a:p>
            <a:pPr lvl="1">
              <a:buChar char="•"/>
            </a:pPr>
            <a:endParaRPr lang="en-US" sz="1600" kern="1200" dirty="0">
              <a:solidFill>
                <a:schemeClr val="tx1"/>
              </a:solidFill>
              <a:effectLst/>
              <a:latin typeface="Arial" pitchFamily="-107" charset="0"/>
              <a:ea typeface="ＭＳ Ｐゴシック" pitchFamily="-109" charset="-128"/>
              <a:cs typeface="+mn-cs"/>
            </a:endParaRPr>
          </a:p>
          <a:p>
            <a:r>
              <a:rPr lang="en-US" sz="1600"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sz="1600"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sz="1600"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sz="1600"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sz="1600"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sz="1600"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sz="1600"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sz="1600" b="0" dirty="0">
                <a:latin typeface="Arial" pitchFamily="-109" charset="0"/>
                <a:ea typeface="ＭＳ Ｐゴシック" pitchFamily="-109" charset="-128"/>
                <a:cs typeface="ＭＳ Ｐゴシック" pitchFamily="-109" charset="-128"/>
              </a:rPr>
              <a:t>improving security.</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sz="1600" b="0" dirty="0">
                <a:latin typeface="Arial" pitchFamily="-109" charset="0"/>
                <a:ea typeface="ＭＳ Ｐゴシック" pitchFamily="-109" charset="-128"/>
                <a:cs typeface="ＭＳ Ｐゴシック" pitchFamily="-109" charset="-128"/>
              </a:rPr>
              <a:t>in three broad categories: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sz="1600"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sz="1600" b="0" dirty="0">
                <a:latin typeface="Arial" pitchFamily="-109" charset="0"/>
                <a:ea typeface="ＭＳ Ｐゴシック" pitchFamily="-109" charset="-128"/>
                <a:cs typeface="ＭＳ Ｐゴシック" pitchFamily="-109" charset="-128"/>
              </a:rPr>
              <a:t>the application or are prepared for use by the application.</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sz="1600"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sz="1600" b="0" dirty="0">
                <a:latin typeface="Arial" pitchFamily="-109" charset="0"/>
                <a:ea typeface="ＭＳ Ｐゴシック" pitchFamily="-109" charset="-128"/>
                <a:cs typeface="ＭＳ Ｐゴシック" pitchFamily="-109" charset="-128"/>
              </a:rPr>
              <a:t>database.</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We can make some general statements about RBAC concerning these</a:t>
            </a:r>
          </a:p>
          <a:p>
            <a:r>
              <a:rPr lang="en-US" sz="1600"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sz="1600"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sz="1600"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sz="1600"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sz="1600"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sz="1600"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sz="1600"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sz="1600"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sz="1600" b="0" dirty="0">
                <a:latin typeface="Arial" pitchFamily="-109" charset="0"/>
                <a:ea typeface="ＭＳ Ｐゴシック" pitchFamily="-109" charset="-128"/>
                <a:cs typeface="ＭＳ Ｐゴシック" pitchFamily="-109" charset="-128"/>
              </a:rPr>
              <a:t>administrative-related roles.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sz="1600" b="0" dirty="0">
              <a:latin typeface="Arial" pitchFamily="-109" charset="0"/>
              <a:ea typeface="ＭＳ Ｐゴシック" pitchFamily="-109" charset="-128"/>
              <a:cs typeface="ＭＳ Ｐゴシック" pitchFamily="-109" charset="-128"/>
            </a:endParaRPr>
          </a:p>
          <a:p>
            <a:r>
              <a:rPr lang="en-US" sz="1600" b="0" dirty="0">
                <a:latin typeface="Arial" pitchFamily="-109" charset="0"/>
                <a:ea typeface="ＭＳ Ｐゴシック" pitchFamily="-109" charset="-128"/>
                <a:cs typeface="ＭＳ Ｐゴシック" pitchFamily="-109" charset="-128"/>
              </a:rPr>
              <a:t>• Create and delete roles.</a:t>
            </a:r>
          </a:p>
          <a:p>
            <a:r>
              <a:rPr lang="en-US" sz="1600" b="0" dirty="0">
                <a:latin typeface="Arial" pitchFamily="-109" charset="0"/>
                <a:ea typeface="ＭＳ Ｐゴシック" pitchFamily="-109" charset="-128"/>
                <a:cs typeface="ＭＳ Ｐゴシック" pitchFamily="-109" charset="-128"/>
              </a:rPr>
              <a:t>• Define permissions for a role.</a:t>
            </a:r>
          </a:p>
          <a:p>
            <a:r>
              <a:rPr lang="en-US" sz="1600" b="0" dirty="0">
                <a:latin typeface="Arial" pitchFamily="-109" charset="0"/>
                <a:ea typeface="ＭＳ Ｐゴシック" pitchFamily="-109" charset="-128"/>
                <a:cs typeface="ＭＳ Ｐゴシック" pitchFamily="-109" charset="-128"/>
              </a:rPr>
              <a:t>• Assign and cancel assignment of users to roles.</a:t>
            </a:r>
          </a:p>
          <a:p>
            <a:endParaRPr lang="en-US" sz="1600" b="0" dirty="0">
              <a:latin typeface="Times New Roman" pitchFamily="-109" charset="0"/>
              <a:ea typeface="ＭＳ Ｐゴシック" pitchFamily="-109" charset="-128"/>
              <a:cs typeface="ＭＳ Ｐゴシック" pitchFamily="-109" charset="-128"/>
            </a:endParaRPr>
          </a:p>
          <a:p>
            <a:pPr lvl="0">
              <a:buChar char="•"/>
            </a:pPr>
            <a:endParaRPr lang="en-US" sz="1600" kern="1200" dirty="0">
              <a:solidFill>
                <a:schemeClr val="tx1"/>
              </a:solidFill>
              <a:effectLst/>
              <a:latin typeface="Arial" pitchFamily="-107" charset="0"/>
              <a:ea typeface="ＭＳ Ｐゴシック" pitchFamily="-109" charset="-128"/>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94799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330556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26</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28</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22589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Need human understanding of application semantics</a:t>
            </a:r>
            <a:endParaRPr lang="zh-CN" altLang="en-US" sz="18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998931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93475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34</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3</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6</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83711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Cloud computing</a:t>
            </a:r>
          </a:p>
          <a:p>
            <a:pPr lvl="1"/>
            <a:r>
              <a:rPr lang="en-US" dirty="0"/>
              <a:t>Cloud computing elements</a:t>
            </a:r>
          </a:p>
          <a:p>
            <a:pPr lvl="1"/>
            <a:r>
              <a:rPr lang="en-US" dirty="0"/>
              <a:t>Cloud service models</a:t>
            </a:r>
          </a:p>
          <a:p>
            <a:pPr lvl="1"/>
            <a:r>
              <a:rPr lang="en-US" dirty="0"/>
              <a:t>Cloud deployment models</a:t>
            </a:r>
          </a:p>
          <a:p>
            <a:pPr lvl="1"/>
            <a:r>
              <a:rPr lang="en-US" dirty="0"/>
              <a:t>Cloud computing reference architecture</a:t>
            </a:r>
          </a:p>
          <a:p>
            <a:pPr lvl="1"/>
            <a:r>
              <a:rPr lang="en-US" dirty="0"/>
              <a:t>Cloud security approaches</a:t>
            </a:r>
          </a:p>
          <a:p>
            <a:pPr lvl="1"/>
            <a:r>
              <a:rPr lang="en-US" dirty="0"/>
              <a:t>Risks and countermeasures</a:t>
            </a:r>
          </a:p>
          <a:p>
            <a:pPr lvl="1"/>
            <a:r>
              <a:rPr lang="en-US" dirty="0"/>
              <a:t>Data protection in the cloud</a:t>
            </a:r>
          </a:p>
          <a:p>
            <a:pPr lvl="1"/>
            <a:r>
              <a:rPr lang="en-US" dirty="0"/>
              <a:t>Security approaches for cloud computing assets</a:t>
            </a:r>
          </a:p>
          <a:p>
            <a:pPr lvl="1"/>
            <a:r>
              <a:rPr lang="en-US" dirty="0"/>
              <a:t>Cloud security as a service</a:t>
            </a:r>
          </a:p>
          <a:p>
            <a:pPr lvl="1"/>
            <a:r>
              <a:rPr lang="en-US" dirty="0"/>
              <a:t>Open-source cloud security module</a:t>
            </a:r>
          </a:p>
          <a:p>
            <a:pPr lvl="1"/>
            <a:r>
              <a:rPr lang="en-US" dirty="0"/>
              <a:t>Cloud security concepts</a:t>
            </a:r>
          </a:p>
          <a:p>
            <a:pPr lvl="1"/>
            <a:r>
              <a:rPr lang="en-US" dirty="0"/>
              <a:t>Security issues for cloud computing</a:t>
            </a:r>
          </a:p>
          <a:p>
            <a:pPr lvl="1"/>
            <a:r>
              <a:rPr lang="en-US" dirty="0"/>
              <a:t>Addressing cloud computing security concerns</a:t>
            </a:r>
          </a:p>
          <a:p>
            <a:pPr lvl="1"/>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7024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Veracode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3074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possible attacks, we consider the abstract version of the web app creates a SQL statement template and a user needs to fill in the blanks inside the rectangle area. </a:t>
            </a:r>
          </a:p>
          <a:p>
            <a:pPr marL="171450" indent="-171450">
              <a:buFont typeface="Arial" panose="020B0604020202020204" pitchFamily="34" charset="0"/>
              <a:buChar char="•"/>
            </a:pPr>
            <a:r>
              <a:rPr lang="en-US" dirty="0"/>
              <a:t>The attack demonstrated shows the user taking help of some special characters to change the meaning of the SQL statement.</a:t>
            </a:r>
          </a:p>
          <a:p>
            <a:pPr marL="171450" indent="-171450">
              <a:buFont typeface="Arial" panose="020B0604020202020204" pitchFamily="34" charset="0"/>
              <a:buChar char="•"/>
            </a:pPr>
            <a:endParaRPr lang="en-US"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dirty="0"/>
              <a:t>Everything provided by user will become part of the SQL statement. Is it possible for a user to change the meaning of the SQL statement?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F4F06F-1185-4038-BF21-B45636E4FE16}" type="slidenum">
              <a:rPr lang="en-US" smtClean="0"/>
              <a:t>11</a:t>
            </a:fld>
            <a:endParaRPr lang="en-US" dirty="0"/>
          </a:p>
        </p:txBody>
      </p:sp>
    </p:spTree>
    <p:extLst>
      <p:ext uri="{BB962C8B-B14F-4D97-AF65-F5344CB8AC3E}">
        <p14:creationId xmlns:p14="http://schemas.microsoft.com/office/powerpoint/2010/main" val="30155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5"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51" y="1340768"/>
            <a:ext cx="8482530" cy="4364581"/>
          </a:xfrm>
        </p:spPr>
        <p:txBody>
          <a:bodyPr>
            <a:normAutofit/>
          </a:bodyPr>
          <a:lstStyle/>
          <a:p>
            <a:r>
              <a:rPr lang="en-US" sz="3200" dirty="0"/>
              <a:t>The following web form’s intention is to let the user provide some data for the blank areas:</a:t>
            </a:r>
            <a:endParaRPr lang="en-US" sz="4800" dirty="0"/>
          </a:p>
        </p:txBody>
      </p:sp>
      <p:pic>
        <p:nvPicPr>
          <p:cNvPr id="4" name="Picture 3">
            <a:extLst>
              <a:ext uri="{FF2B5EF4-FFF2-40B4-BE49-F238E27FC236}">
                <a16:creationId xmlns:a16="http://schemas.microsoft.com/office/drawing/2014/main" id="{558A1627-DC50-4D6C-86DB-F2AADA321AD4}"/>
              </a:ext>
            </a:extLst>
          </p:cNvPr>
          <p:cNvPicPr>
            <a:picLocks noChangeAspect="1"/>
          </p:cNvPicPr>
          <p:nvPr/>
        </p:nvPicPr>
        <p:blipFill rotWithShape="1">
          <a:blip r:embed="rId3"/>
          <a:srcRect l="25104" t="39259" r="35834" b="54259"/>
          <a:stretch/>
        </p:blipFill>
        <p:spPr>
          <a:xfrm>
            <a:off x="178460" y="3284984"/>
            <a:ext cx="8676456" cy="809803"/>
          </a:xfrm>
          <a:prstGeom prst="rect">
            <a:avLst/>
          </a:prstGeom>
        </p:spPr>
      </p:pic>
      <p:sp>
        <p:nvSpPr>
          <p:cNvPr id="7" name="Title 5">
            <a:extLst>
              <a:ext uri="{FF2B5EF4-FFF2-40B4-BE49-F238E27FC236}">
                <a16:creationId xmlns:a16="http://schemas.microsoft.com/office/drawing/2014/main" id="{716C4C61-BDEA-4EBB-AF8A-691322D1F2CF}"/>
              </a:ext>
            </a:extLst>
          </p:cNvPr>
          <p:cNvSpPr txBox="1">
            <a:spLocks/>
          </p:cNvSpPr>
          <p:nvPr/>
        </p:nvSpPr>
        <p:spPr bwMode="auto">
          <a:xfrm>
            <a:off x="355546" y="188640"/>
            <a:ext cx="8568952"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lang="zh-CN" altLang="en-US"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err="1"/>
              <a:t>SQLi</a:t>
            </a:r>
            <a:r>
              <a:rPr lang="en-US" kern="0" dirty="0"/>
              <a:t> Example</a:t>
            </a:r>
            <a:endParaRPr lang="en-SE" kern="0" dirty="0"/>
          </a:p>
        </p:txBody>
      </p:sp>
    </p:spTree>
    <p:extLst>
      <p:ext uri="{BB962C8B-B14F-4D97-AF65-F5344CB8AC3E}">
        <p14:creationId xmlns:p14="http://schemas.microsoft.com/office/powerpoint/2010/main" val="2497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1255-07E6-4DC7-A1E9-4C2822875189}"/>
              </a:ext>
            </a:extLst>
          </p:cNvPr>
          <p:cNvSpPr>
            <a:spLocks noGrp="1"/>
          </p:cNvSpPr>
          <p:nvPr>
            <p:ph type="title"/>
          </p:nvPr>
        </p:nvSpPr>
        <p:spPr/>
        <p:txBody>
          <a:bodyPr/>
          <a:lstStyle/>
          <a:p>
            <a:r>
              <a:rPr lang="en-US" dirty="0"/>
              <a:t>One Attack</a:t>
            </a:r>
            <a:endParaRPr lang="en-SE" dirty="0"/>
          </a:p>
        </p:txBody>
      </p:sp>
      <p:sp>
        <p:nvSpPr>
          <p:cNvPr id="4" name="Slide Number Placeholder 3">
            <a:extLst>
              <a:ext uri="{FF2B5EF4-FFF2-40B4-BE49-F238E27FC236}">
                <a16:creationId xmlns:a16="http://schemas.microsoft.com/office/drawing/2014/main" id="{6A6069A1-33F1-4F15-953B-02F22FA4278A}"/>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
        <p:nvSpPr>
          <p:cNvPr id="5" name="TextBox 4">
            <a:extLst>
              <a:ext uri="{FF2B5EF4-FFF2-40B4-BE49-F238E27FC236}">
                <a16:creationId xmlns:a16="http://schemas.microsoft.com/office/drawing/2014/main" id="{01BCA65F-211A-43BB-984D-AA11DE90ABB3}"/>
              </a:ext>
            </a:extLst>
          </p:cNvPr>
          <p:cNvSpPr txBox="1"/>
          <p:nvPr/>
        </p:nvSpPr>
        <p:spPr>
          <a:xfrm>
            <a:off x="289987" y="5622340"/>
            <a:ext cx="4337754" cy="83099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 #’ and password=‘</a:t>
            </a:r>
            <a:r>
              <a:rPr lang="en-US" sz="1600" dirty="0" err="1"/>
              <a:t>xyz</a:t>
            </a:r>
            <a:r>
              <a:rPr lang="en-US" sz="1600" dirty="0"/>
              <a:t>’</a:t>
            </a:r>
            <a:endParaRPr lang="en-SE" sz="1600" dirty="0"/>
          </a:p>
        </p:txBody>
      </p:sp>
      <p:sp>
        <p:nvSpPr>
          <p:cNvPr id="6" name="TextBox 5">
            <a:extLst>
              <a:ext uri="{FF2B5EF4-FFF2-40B4-BE49-F238E27FC236}">
                <a16:creationId xmlns:a16="http://schemas.microsoft.com/office/drawing/2014/main" id="{3773AD1F-1679-4331-B91D-F7B561CAD178}"/>
              </a:ext>
            </a:extLst>
          </p:cNvPr>
          <p:cNvSpPr txBox="1"/>
          <p:nvPr/>
        </p:nvSpPr>
        <p:spPr>
          <a:xfrm>
            <a:off x="5536091" y="5622340"/>
            <a:ext cx="2796215" cy="830997"/>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a:t>SELECT Name, Salary, SSN</a:t>
            </a:r>
          </a:p>
          <a:p>
            <a:r>
              <a:rPr lang="en-US" sz="1600" dirty="0"/>
              <a:t>FROM employee</a:t>
            </a:r>
          </a:p>
          <a:p>
            <a:r>
              <a:rPr lang="en-US" sz="1600" dirty="0"/>
              <a:t>WHERE </a:t>
            </a:r>
            <a:r>
              <a:rPr lang="en-US" sz="1600" dirty="0" err="1"/>
              <a:t>eid</a:t>
            </a:r>
            <a:r>
              <a:rPr lang="en-US" sz="1600" dirty="0"/>
              <a:t>=‘EID5002’</a:t>
            </a:r>
            <a:endParaRPr lang="en-SE" sz="1600" dirty="0"/>
          </a:p>
        </p:txBody>
      </p:sp>
      <p:sp>
        <p:nvSpPr>
          <p:cNvPr id="11" name="Content Placeholder 2">
            <a:extLst>
              <a:ext uri="{FF2B5EF4-FFF2-40B4-BE49-F238E27FC236}">
                <a16:creationId xmlns:a16="http://schemas.microsoft.com/office/drawing/2014/main" id="{1476BE38-786D-42CE-819D-D534E1B25812}"/>
              </a:ext>
            </a:extLst>
          </p:cNvPr>
          <p:cNvSpPr>
            <a:spLocks noGrp="1"/>
          </p:cNvSpPr>
          <p:nvPr>
            <p:ph idx="1"/>
          </p:nvPr>
        </p:nvSpPr>
        <p:spPr>
          <a:xfrm>
            <a:off x="323527" y="1196753"/>
            <a:ext cx="8568951" cy="4335478"/>
          </a:xfrm>
        </p:spPr>
        <p:txBody>
          <a:bodyPr>
            <a:normAutofit lnSpcReduction="10000"/>
          </a:bodyPr>
          <a:lstStyle/>
          <a:p>
            <a:r>
              <a:rPr lang="en-US" dirty="0"/>
              <a:t>User inputs a random string in the password entry, and </a:t>
            </a:r>
            <a:r>
              <a:rPr lang="en-US" dirty="0">
                <a:latin typeface="Calibri Light" panose="020F0302020204030204" pitchFamily="34" charset="0"/>
                <a:cs typeface="Calibri Light" panose="020F0302020204030204" pitchFamily="34" charset="0"/>
              </a:rPr>
              <a:t>EID5002’# </a:t>
            </a:r>
            <a:r>
              <a:rPr lang="en-US" dirty="0"/>
              <a:t>in the </a:t>
            </a:r>
            <a:r>
              <a:rPr lang="en-US" dirty="0" err="1"/>
              <a:t>eid</a:t>
            </a:r>
            <a:r>
              <a:rPr lang="en-US" dirty="0"/>
              <a:t> entry. </a:t>
            </a:r>
          </a:p>
          <a:p>
            <a:r>
              <a:rPr lang="en-US" dirty="0"/>
              <a:t>Since everything from the # sign to the end of line is considered as comment, the SQL statement will be equivalent to the right statement, with no password checking </a:t>
            </a:r>
          </a:p>
          <a:p>
            <a:endParaRPr lang="en-SE" dirty="0"/>
          </a:p>
        </p:txBody>
      </p:sp>
      <p:sp>
        <p:nvSpPr>
          <p:cNvPr id="12" name="Arrow: Right 11">
            <a:extLst>
              <a:ext uri="{FF2B5EF4-FFF2-40B4-BE49-F238E27FC236}">
                <a16:creationId xmlns:a16="http://schemas.microsoft.com/office/drawing/2014/main" id="{A0E0F509-1199-450B-9775-83FD4F6FFD93}"/>
              </a:ext>
            </a:extLst>
          </p:cNvPr>
          <p:cNvSpPr/>
          <p:nvPr/>
        </p:nvSpPr>
        <p:spPr bwMode="auto">
          <a:xfrm>
            <a:off x="4750170" y="5789361"/>
            <a:ext cx="685926" cy="484632"/>
          </a:xfrm>
          <a:prstGeom prst="rightArrow">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SE">
              <a:latin typeface="Arial" charset="0"/>
            </a:endParaRPr>
          </a:p>
        </p:txBody>
      </p:sp>
    </p:spTree>
    <p:extLst>
      <p:ext uri="{BB962C8B-B14F-4D97-AF65-F5344CB8AC3E}">
        <p14:creationId xmlns:p14="http://schemas.microsoft.com/office/powerpoint/2010/main" val="139355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F928-89DF-472D-B79A-558AAC3EAEFF}"/>
              </a:ext>
            </a:extLst>
          </p:cNvPr>
          <p:cNvSpPr>
            <a:spLocks noGrp="1"/>
          </p:cNvSpPr>
          <p:nvPr>
            <p:ph type="title"/>
          </p:nvPr>
        </p:nvSpPr>
        <p:spPr/>
        <p:txBody>
          <a:bodyPr/>
          <a:lstStyle/>
          <a:p>
            <a:r>
              <a:rPr lang="en-US" dirty="0"/>
              <a:t>More Attacks</a:t>
            </a:r>
            <a:endParaRPr lang="en-SE" dirty="0"/>
          </a:p>
        </p:txBody>
      </p:sp>
      <p:sp>
        <p:nvSpPr>
          <p:cNvPr id="3" name="Content Placeholder 2">
            <a:extLst>
              <a:ext uri="{FF2B5EF4-FFF2-40B4-BE49-F238E27FC236}">
                <a16:creationId xmlns:a16="http://schemas.microsoft.com/office/drawing/2014/main" id="{578AC324-448D-4389-869A-479114D66437}"/>
              </a:ext>
            </a:extLst>
          </p:cNvPr>
          <p:cNvSpPr>
            <a:spLocks noGrp="1"/>
          </p:cNvSpPr>
          <p:nvPr>
            <p:ph idx="1"/>
          </p:nvPr>
        </p:nvSpPr>
        <p:spPr>
          <a:xfrm>
            <a:off x="323528" y="1196752"/>
            <a:ext cx="8568952" cy="4464496"/>
          </a:xfrm>
        </p:spPr>
        <p:txBody>
          <a:bodyPr>
            <a:normAutofit fontScale="62500" lnSpcReduction="20000"/>
          </a:bodyPr>
          <a:lstStyle/>
          <a:p>
            <a:pPr>
              <a:spcBef>
                <a:spcPts val="0"/>
              </a:spcBef>
              <a:spcAft>
                <a:spcPts val="450"/>
              </a:spcAft>
            </a:pPr>
            <a:r>
              <a:rPr lang="en-US" dirty="0"/>
              <a:t>Left: user enters </a:t>
            </a:r>
            <a:r>
              <a:rPr lang="en-US" dirty="0">
                <a:latin typeface="Calibri Light" panose="020F0302020204030204" pitchFamily="34" charset="0"/>
                <a:cs typeface="Calibri Light" panose="020F0302020204030204" pitchFamily="34" charset="0"/>
              </a:rPr>
              <a:t>a’ OR 1=1 </a:t>
            </a:r>
            <a:r>
              <a:rPr lang="en-US" dirty="0"/>
              <a:t>to create a predicate for WHERE clause, which is always true, so it returns all the records from the database, even if he does not know all the </a:t>
            </a:r>
            <a:r>
              <a:rPr lang="en-US" dirty="0" err="1"/>
              <a:t>eid’s</a:t>
            </a:r>
            <a:r>
              <a:rPr lang="en-US" dirty="0"/>
              <a:t> in the database.</a:t>
            </a:r>
          </a:p>
          <a:p>
            <a:pPr>
              <a:spcBef>
                <a:spcPts val="0"/>
              </a:spcBef>
              <a:spcAft>
                <a:spcPts val="450"/>
              </a:spcAft>
            </a:pPr>
            <a:r>
              <a:rPr lang="en-US" dirty="0"/>
              <a:t>Right: user enters </a:t>
            </a:r>
            <a:r>
              <a:rPr lang="en-US" dirty="0">
                <a:latin typeface="Calibri Light" panose="020F0302020204030204" pitchFamily="34" charset="0"/>
                <a:cs typeface="Calibri Light" panose="020F0302020204030204" pitchFamily="34" charset="0"/>
              </a:rPr>
              <a:t>a’; DROP table employee. </a:t>
            </a:r>
            <a:r>
              <a:rPr lang="en-US" altLang="zh-CN" dirty="0">
                <a:latin typeface="Arial" pitchFamily="-110" charset="0"/>
                <a:ea typeface="ＭＳ Ｐゴシック" pitchFamily="-110" charset="-128"/>
                <a:cs typeface="ＭＳ Ｐゴシック" pitchFamily="-110" charset="-128"/>
              </a:rPr>
              <a:t>The database views this SQL statement as 2 separate statements separated by ; </a:t>
            </a:r>
          </a:p>
          <a:p>
            <a:pPr lvl="1">
              <a:spcBef>
                <a:spcPts val="0"/>
              </a:spcBef>
              <a:spcAft>
                <a:spcPts val="450"/>
              </a:spcAft>
            </a:pPr>
            <a:r>
              <a:rPr lang="en-US" altLang="zh-CN" dirty="0">
                <a:latin typeface="Arial" pitchFamily="-110" charset="0"/>
                <a:ea typeface="ＭＳ Ｐゴシック" pitchFamily="-110" charset="-128"/>
                <a:cs typeface="ＭＳ Ｐゴシック" pitchFamily="-110" charset="-128"/>
              </a:rPr>
              <a:t>First select all entries with </a:t>
            </a:r>
            <a:r>
              <a:rPr lang="en-US" altLang="zh-CN" dirty="0" err="1">
                <a:latin typeface="Arial" pitchFamily="-110" charset="0"/>
                <a:ea typeface="ＭＳ Ｐゴシック" pitchFamily="-110" charset="-128"/>
                <a:cs typeface="ＭＳ Ｐゴシック" pitchFamily="-110" charset="-128"/>
              </a:rPr>
              <a:t>eid</a:t>
            </a:r>
            <a:r>
              <a:rPr lang="en-US" altLang="zh-CN" dirty="0">
                <a:latin typeface="Arial" pitchFamily="-110" charset="0"/>
                <a:ea typeface="ＭＳ Ｐゴシック" pitchFamily="-110" charset="-128"/>
                <a:cs typeface="ＭＳ Ｐゴシック" pitchFamily="-110" charset="-128"/>
              </a:rPr>
              <a:t>=‘a’, then delete the entire employee table.</a:t>
            </a:r>
          </a:p>
          <a:p>
            <a:pPr lvl="1"/>
            <a:r>
              <a:rPr lang="en-US" altLang="zh-CN" dirty="0">
                <a:latin typeface="Arial" pitchFamily="-110" charset="0"/>
                <a:ea typeface="ＭＳ Ｐゴシック" pitchFamily="-110" charset="-128"/>
              </a:rPr>
              <a:t>As countermeasure, use </a:t>
            </a:r>
            <a:r>
              <a:rPr lang="en-US" altLang="zh-CN" dirty="0" err="1">
                <a:latin typeface="Arial" pitchFamily="-110" charset="0"/>
                <a:ea typeface="ＭＳ Ｐゴシック" pitchFamily="-110" charset="-128"/>
              </a:rPr>
              <a:t>mysql_real_escape_string</a:t>
            </a:r>
            <a:r>
              <a:rPr lang="en-US" altLang="zh-CN" dirty="0">
                <a:latin typeface="Arial" pitchFamily="-110" charset="0"/>
                <a:ea typeface="ＭＳ Ｐゴシック" pitchFamily="-110" charset="-128"/>
              </a:rPr>
              <a:t>() to prepend backslashes to some special characters, including \n, \r, \, ‘, “. Now we have: WHERE name = ‘a\‘\; drop table suppliers’. The database looks for a tuple with name matching the long string </a:t>
            </a:r>
            <a:r>
              <a:rPr lang="en-US" altLang="zh-CN" dirty="0">
                <a:latin typeface="Calibri Light" panose="020F0302020204030204" pitchFamily="34" charset="0"/>
                <a:ea typeface="ＭＳ Ｐゴシック" pitchFamily="-110" charset="-128"/>
                <a:cs typeface="Calibri Light" panose="020F0302020204030204" pitchFamily="34" charset="0"/>
              </a:rPr>
              <a:t>a’; drop table employee</a:t>
            </a:r>
            <a:r>
              <a:rPr lang="en-US" altLang="zh-CN" dirty="0">
                <a:latin typeface="Arial" pitchFamily="-110" charset="0"/>
                <a:ea typeface="ＭＳ Ｐゴシック" pitchFamily="-110" charset="-128"/>
              </a:rPr>
              <a:t>, and returns null.</a:t>
            </a:r>
          </a:p>
          <a:p>
            <a:pPr>
              <a:spcBef>
                <a:spcPts val="0"/>
              </a:spcBef>
              <a:spcAft>
                <a:spcPts val="450"/>
              </a:spcAft>
            </a:pPr>
            <a:endParaRPr lang="en-US" dirty="0"/>
          </a:p>
          <a:p>
            <a:pPr>
              <a:spcBef>
                <a:spcPts val="0"/>
              </a:spcBef>
              <a:spcAft>
                <a:spcPts val="450"/>
              </a:spcAft>
            </a:pPr>
            <a:endParaRPr lang="en-SE" dirty="0"/>
          </a:p>
        </p:txBody>
      </p:sp>
      <p:sp>
        <p:nvSpPr>
          <p:cNvPr id="4" name="Slide Number Placeholder 3">
            <a:extLst>
              <a:ext uri="{FF2B5EF4-FFF2-40B4-BE49-F238E27FC236}">
                <a16:creationId xmlns:a16="http://schemas.microsoft.com/office/drawing/2014/main" id="{06BDC317-55E5-4657-8FB7-60E9B456B027}"/>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
        <p:nvSpPr>
          <p:cNvPr id="5" name="TextBox 4">
            <a:extLst>
              <a:ext uri="{FF2B5EF4-FFF2-40B4-BE49-F238E27FC236}">
                <a16:creationId xmlns:a16="http://schemas.microsoft.com/office/drawing/2014/main" id="{F4537BA9-C6D8-44AA-BA7E-6CA6DEABF7FD}"/>
              </a:ext>
            </a:extLst>
          </p:cNvPr>
          <p:cNvSpPr txBox="1"/>
          <p:nvPr/>
        </p:nvSpPr>
        <p:spPr>
          <a:xfrm>
            <a:off x="508248" y="5301208"/>
            <a:ext cx="3455177"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OR 1=1</a:t>
            </a:r>
            <a:endParaRPr lang="en-SE" sz="2000" dirty="0"/>
          </a:p>
        </p:txBody>
      </p:sp>
      <p:sp>
        <p:nvSpPr>
          <p:cNvPr id="6" name="TextBox 5">
            <a:extLst>
              <a:ext uri="{FF2B5EF4-FFF2-40B4-BE49-F238E27FC236}">
                <a16:creationId xmlns:a16="http://schemas.microsoft.com/office/drawing/2014/main" id="{8D2775E0-358B-4D13-A655-A40505C1DD19}"/>
              </a:ext>
            </a:extLst>
          </p:cNvPr>
          <p:cNvSpPr txBox="1"/>
          <p:nvPr/>
        </p:nvSpPr>
        <p:spPr>
          <a:xfrm>
            <a:off x="4241655" y="5303913"/>
            <a:ext cx="4650825" cy="1015663"/>
          </a:xfrm>
          <a:prstGeom prst="rect">
            <a:avLst/>
          </a:prstGeom>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en-US" sz="2000" dirty="0"/>
              <a:t>SELECT Name, Salary, SSN</a:t>
            </a:r>
          </a:p>
          <a:p>
            <a:r>
              <a:rPr lang="en-US" sz="2000" dirty="0"/>
              <a:t>FROM employee</a:t>
            </a:r>
          </a:p>
          <a:p>
            <a:r>
              <a:rPr lang="en-US" sz="2000" dirty="0"/>
              <a:t>WHERE </a:t>
            </a:r>
            <a:r>
              <a:rPr lang="en-US" sz="2000" dirty="0" err="1"/>
              <a:t>eid</a:t>
            </a:r>
            <a:r>
              <a:rPr lang="en-US" sz="2000" dirty="0"/>
              <a:t>=‘a’; DROP table employee</a:t>
            </a:r>
            <a:endParaRPr lang="en-SE" sz="2000" dirty="0"/>
          </a:p>
        </p:txBody>
      </p:sp>
    </p:spTree>
    <p:extLst>
      <p:ext uri="{BB962C8B-B14F-4D97-AF65-F5344CB8AC3E}">
        <p14:creationId xmlns:p14="http://schemas.microsoft.com/office/powerpoint/2010/main" val="14847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5139-8640-4C8F-B8CF-1ACB72E209A5}"/>
              </a:ext>
            </a:extLst>
          </p:cNvPr>
          <p:cNvSpPr>
            <a:spLocks noGrp="1"/>
          </p:cNvSpPr>
          <p:nvPr>
            <p:ph type="title"/>
          </p:nvPr>
        </p:nvSpPr>
        <p:spPr/>
        <p:txBody>
          <a:bodyPr/>
          <a:lstStyle/>
          <a:p>
            <a:r>
              <a:rPr lang="en-US" dirty="0" err="1"/>
              <a:t>SQLi</a:t>
            </a:r>
            <a:r>
              <a:rPr lang="en-US" dirty="0"/>
              <a:t> Cartoon</a:t>
            </a:r>
            <a:endParaRPr lang="en-SE" dirty="0"/>
          </a:p>
        </p:txBody>
      </p:sp>
      <p:sp>
        <p:nvSpPr>
          <p:cNvPr id="4" name="Slide Number Placeholder 3">
            <a:extLst>
              <a:ext uri="{FF2B5EF4-FFF2-40B4-BE49-F238E27FC236}">
                <a16:creationId xmlns:a16="http://schemas.microsoft.com/office/drawing/2014/main" id="{A6AA8A08-29C9-43FD-88C5-DA3CFA1E3E44}"/>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1028" name="Picture 4">
            <a:extLst>
              <a:ext uri="{FF2B5EF4-FFF2-40B4-BE49-F238E27FC236}">
                <a16:creationId xmlns:a16="http://schemas.microsoft.com/office/drawing/2014/main" id="{7352C3B1-A8A0-431C-B79B-C64612008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 y="2276872"/>
            <a:ext cx="907927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6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solidFill>
                  <a:srgbClr val="C00000"/>
                </a:solidFill>
              </a:rPr>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8286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Access control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CH04)</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solidFill>
                  <a:srgbClr val="C00000"/>
                </a:solidFill>
              </a:rPr>
              <a:t>Relational databases</a:t>
            </a:r>
          </a:p>
          <a:p>
            <a:r>
              <a:rPr lang="en-US" dirty="0"/>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1511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i.e., it does not depend on the original grant from A.</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3638952"/>
          </a:xfrm>
        </p:spPr>
        <p:txBody>
          <a:bodyPr>
            <a:normAutofit fontScale="55000" lnSpcReduction="20000"/>
          </a:bodyPr>
          <a:lstStyle/>
          <a:p>
            <a:pPr algn="just"/>
            <a:r>
              <a:rPr lang="en-US" altLang="zh-CN" dirty="0"/>
              <a:t>Q: If the grant from Chris to David at t=50 is revoked, what happens to downstream grants?</a:t>
            </a:r>
          </a:p>
          <a:p>
            <a:pPr algn="just"/>
            <a:r>
              <a:rPr lang="en-US" altLang="zh-CN" dirty="0"/>
              <a:t>ANS: None of the downstream grants will be revoked, since they depend on the grant from Bob to David at t=30, not the grant from Chris to David at t=50 </a:t>
            </a:r>
          </a:p>
          <a:p>
            <a:pPr algn="just"/>
            <a:r>
              <a:rPr lang="en-US" altLang="zh-CN" dirty="0"/>
              <a:t>Q: If the grant from Ann to Chris at t=20 is revoked, what happens to downstream grants?</a:t>
            </a:r>
          </a:p>
          <a:p>
            <a:pPr algn="just"/>
            <a:r>
              <a:rPr lang="en-US" altLang="zh-CN" dirty="0"/>
              <a:t>ANS: The grant from Chris to David at t=50 will be revoked; all other grants remain</a:t>
            </a:r>
          </a:p>
          <a:p>
            <a:pPr algn="just"/>
            <a:r>
              <a:rPr lang="en-US" altLang="zh-CN" dirty="0"/>
              <a:t>Q: If the grant from Ann to Bob at t=10 is revoked, what happens to downstream grants?</a:t>
            </a:r>
          </a:p>
          <a:p>
            <a:pPr algn="just"/>
            <a:r>
              <a:rPr lang="en-US" altLang="zh-CN" dirty="0"/>
              <a:t>ANS: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76928728-F9AD-4F9D-9A0D-C420331B5B24}"/>
              </a:ext>
            </a:extLst>
          </p:cNvPr>
          <p:cNvPicPr>
            <a:picLocks noChangeAspect="1"/>
          </p:cNvPicPr>
          <p:nvPr/>
        </p:nvPicPr>
        <p:blipFill>
          <a:blip r:embed="rId2"/>
          <a:stretch>
            <a:fillRect/>
          </a:stretch>
        </p:blipFill>
        <p:spPr>
          <a:xfrm>
            <a:off x="791580" y="4835704"/>
            <a:ext cx="7632848" cy="1829979"/>
          </a:xfrm>
          <a:prstGeom prst="rect">
            <a:avLst/>
          </a:prstGeom>
        </p:spPr>
      </p:pic>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80C-B60A-4BA9-96A0-4D790A2D74CF}"/>
              </a:ext>
            </a:extLst>
          </p:cNvPr>
          <p:cNvSpPr>
            <a:spLocks noGrp="1"/>
          </p:cNvSpPr>
          <p:nvPr>
            <p:ph type="title"/>
          </p:nvPr>
        </p:nvSpPr>
        <p:spPr/>
        <p:txBody>
          <a:bodyPr/>
          <a:lstStyle/>
          <a:p>
            <a:r>
              <a:rPr lang="en-US" sz="3600" dirty="0"/>
              <a:t>Role-Based Access Control</a:t>
            </a:r>
            <a:br>
              <a:rPr lang="en-US" sz="3600" dirty="0"/>
            </a:br>
            <a:r>
              <a:rPr lang="en-US" sz="3600" dirty="0"/>
              <a:t>(RBAC)</a:t>
            </a:r>
            <a:endParaRPr lang="en-SE" sz="3600" dirty="0"/>
          </a:p>
        </p:txBody>
      </p:sp>
      <p:sp>
        <p:nvSpPr>
          <p:cNvPr id="3" name="Content Placeholder 2">
            <a:extLst>
              <a:ext uri="{FF2B5EF4-FFF2-40B4-BE49-F238E27FC236}">
                <a16:creationId xmlns:a16="http://schemas.microsoft.com/office/drawing/2014/main" id="{5D872A0E-BCEF-4EE2-A3EF-70307235D4AD}"/>
              </a:ext>
            </a:extLst>
          </p:cNvPr>
          <p:cNvSpPr>
            <a:spLocks noGrp="1"/>
          </p:cNvSpPr>
          <p:nvPr>
            <p:ph idx="1"/>
          </p:nvPr>
        </p:nvSpPr>
        <p:spPr/>
        <p:txBody>
          <a:bodyPr>
            <a:normAutofit fontScale="85000" lnSpcReduction="20000"/>
          </a:bodyPr>
          <a:lstStyle/>
          <a:p>
            <a:r>
              <a:rPr lang="en-US" dirty="0"/>
              <a:t>RBAC is a natural fit for database access control. </a:t>
            </a:r>
          </a:p>
          <a:p>
            <a:pPr lvl="1"/>
            <a:r>
              <a:rPr lang="en-US" dirty="0"/>
              <a:t>A database system supports multiple of applications. An individual user may use a variety of applications to perform a variety of tasks, each of which requires its own set of privileges</a:t>
            </a:r>
          </a:p>
          <a:p>
            <a:r>
              <a:rPr lang="en-US" dirty="0"/>
              <a:t>RBAC eases administrative burden and improves security</a:t>
            </a:r>
          </a:p>
          <a:p>
            <a:r>
              <a:rPr lang="en-US" dirty="0"/>
              <a:t>A database RBAC needs to provide the following capabilities:</a:t>
            </a:r>
          </a:p>
          <a:p>
            <a:pPr lvl="1"/>
            <a:r>
              <a:rPr lang="en-US" dirty="0"/>
              <a:t>Create and delete roles</a:t>
            </a:r>
          </a:p>
          <a:p>
            <a:pPr lvl="1"/>
            <a:r>
              <a:rPr lang="en-US" dirty="0"/>
              <a:t>Define permissions for a role</a:t>
            </a:r>
          </a:p>
          <a:p>
            <a:pPr lvl="1"/>
            <a:r>
              <a:rPr lang="en-US" dirty="0"/>
              <a:t>Assign and cancel assignment of users to roles</a:t>
            </a:r>
          </a:p>
        </p:txBody>
      </p:sp>
      <p:sp>
        <p:nvSpPr>
          <p:cNvPr id="4" name="Slide Number Placeholder 3">
            <a:extLst>
              <a:ext uri="{FF2B5EF4-FFF2-40B4-BE49-F238E27FC236}">
                <a16:creationId xmlns:a16="http://schemas.microsoft.com/office/drawing/2014/main" id="{95138D98-7A80-467A-B56B-9573904700D5}"/>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22009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solidFill>
                  <a:srgbClr val="C00000"/>
                </a:solidFill>
              </a:rPr>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40141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268760"/>
            <a:ext cx="8229600" cy="525658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which is equal to Bob’s score.</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801196"/>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by the </a:t>
            </a:r>
            <a:r>
              <a:rPr lang="en-US" altLang="zh-CN" dirty="0">
                <a:latin typeface="Arial" pitchFamily="-109" charset="0"/>
                <a:ea typeface="ＭＳ Ｐゴシック" pitchFamily="-109" charset="-128"/>
                <a:cs typeface="ＭＳ Ｐゴシック" pitchFamily="-109" charset="-128"/>
              </a:rPr>
              <a:t>Clerk role</a:t>
            </a:r>
            <a:r>
              <a:rPr lang="en-US" altLang="zh-CN" dirty="0">
                <a:solidFill>
                  <a:schemeClr val="tx1"/>
                </a:solidFill>
                <a:latin typeface="Arial" pitchFamily="-110" charset="0"/>
                <a:ea typeface="ＭＳ Ｐゴシック" pitchFamily="-110" charset="-128"/>
                <a:cs typeface="ＭＳ Ｐゴシック" pitchFamily="-110" charset="-128"/>
              </a:rPr>
              <a:t>.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(1) the structure of the Employee table and </a:t>
            </a:r>
            <a:r>
              <a:rPr lang="en-US" altLang="zh-CN" dirty="0">
                <a:latin typeface="Arial" pitchFamily="-110" charset="0"/>
                <a:ea typeface="ＭＳ Ｐゴシック" pitchFamily="-110" charset="-128"/>
                <a:cs typeface="ＭＳ Ｐゴシック" pitchFamily="-110" charset="-128"/>
              </a:rPr>
              <a:t>(2) </a:t>
            </a:r>
            <a:r>
              <a:rPr lang="en-US" altLang="zh-CN" dirty="0">
                <a:solidFill>
                  <a:schemeClr val="tx1"/>
                </a:solidFill>
                <a:latin typeface="Arial" pitchFamily="-110" charset="0"/>
                <a:ea typeface="ＭＳ Ｐゴシック" pitchFamily="-110" charset="-128"/>
                <a:cs typeface="ＭＳ Ｐゴシック" pitchFamily="-110" charset="-128"/>
              </a:rPr>
              <a:t>the views maintain the same row order as the Employee table </a:t>
            </a:r>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 (Emp#, Name, Address)</a:t>
            </a:r>
          </a:p>
          <a:p>
            <a:pPr lvl="1"/>
            <a:r>
              <a:rPr lang="en-US" altLang="zh-CN" sz="2500" dirty="0">
                <a:latin typeface="Arial" pitchFamily="-109" charset="0"/>
                <a:ea typeface="ＭＳ Ｐゴシック" pitchFamily="-109" charset="-128"/>
                <a:cs typeface="ＭＳ Ｐゴシック" pitchFamily="-109" charset="-128"/>
              </a:rPr>
              <a:t>Salary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 and Salary tables are accessible to the Clerk role, but the Emp-Salary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(e.g. through human/personal connections).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968962"/>
          </a:xfrm>
        </p:spPr>
        <p:txBody>
          <a:bodyPr/>
          <a:lstStyle/>
          <a:p>
            <a:pPr eaLnBrk="1" fontAlgn="auto" hangingPunct="1">
              <a:spcAft>
                <a:spcPts val="0"/>
              </a:spcAft>
              <a:defRPr/>
            </a:pPr>
            <a:r>
              <a:rPr lang="en-US" altLang="en-US" dirty="0"/>
              <a:t>Relational Database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
        <p:nvSpPr>
          <p:cNvPr id="8" name="Content Placeholder 2">
            <a:extLst>
              <a:ext uri="{FF2B5EF4-FFF2-40B4-BE49-F238E27FC236}">
                <a16:creationId xmlns:a16="http://schemas.microsoft.com/office/drawing/2014/main" id="{725BE5C5-98A2-480A-9A30-D20E5EF217D4}"/>
              </a:ext>
            </a:extLst>
          </p:cNvPr>
          <p:cNvSpPr>
            <a:spLocks noGrp="1"/>
          </p:cNvSpPr>
          <p:nvPr>
            <p:ph idx="1"/>
          </p:nvPr>
        </p:nvSpPr>
        <p:spPr>
          <a:xfrm>
            <a:off x="0" y="970840"/>
            <a:ext cx="4283968" cy="5832648"/>
          </a:xfrm>
        </p:spPr>
        <p:txBody>
          <a:bodyPr>
            <a:normAutofit fontScale="62500" lnSpcReduction="20000"/>
          </a:bodyPr>
          <a:lstStyle/>
          <a:p>
            <a:r>
              <a:rPr lang="en-US" dirty="0"/>
              <a:t>A relational database consists of tables</a:t>
            </a:r>
          </a:p>
          <a:p>
            <a:r>
              <a:rPr lang="en-US" dirty="0"/>
              <a:t>A table is defined by a schema and consists of tuples</a:t>
            </a:r>
          </a:p>
          <a:p>
            <a:pPr lvl="1"/>
            <a:r>
              <a:rPr lang="en-US" dirty="0"/>
              <a:t>Each tuple (row) stores attribute values as define by schema</a:t>
            </a:r>
          </a:p>
          <a:p>
            <a:pPr lvl="1"/>
            <a:r>
              <a:rPr lang="en-US" dirty="0"/>
              <a:t>Typically, one column contains the primary key, each uniquely identifies a tuple</a:t>
            </a:r>
          </a:p>
          <a:p>
            <a:r>
              <a:rPr lang="en-US" dirty="0"/>
              <a:t>Enables the creation of multiple tables linked together by keys</a:t>
            </a:r>
          </a:p>
          <a:p>
            <a:r>
              <a:rPr lang="en-US" dirty="0"/>
              <a:t>Structured Query Language (SQL)</a:t>
            </a:r>
          </a:p>
          <a:p>
            <a:pPr lvl="1"/>
            <a:r>
              <a:rPr lang="en-US" dirty="0"/>
              <a:t>Provides a uniform interface to the database</a:t>
            </a:r>
          </a:p>
          <a:p>
            <a:endParaRPr lang="en-US" dirty="0"/>
          </a:p>
          <a:p>
            <a:endParaRPr lang="en-SE"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a:xfrm>
            <a:off x="323528" y="1196752"/>
            <a:ext cx="8568952" cy="5346694"/>
          </a:xfrm>
        </p:spPr>
        <p:txBody>
          <a:bodyPr>
            <a:normAutofit fontScale="92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77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2"/>
            <a:r>
              <a:rPr lang="en-US" dirty="0"/>
              <a:t>Examples include removing data dependencies by splitting a table into multiple tables or using more fine-grained access control roles in an RBAC scheme.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t>SQL injection attacks</a:t>
            </a:r>
          </a:p>
          <a:p>
            <a:r>
              <a:rPr lang="en-US" dirty="0"/>
              <a:t>Access control</a:t>
            </a:r>
          </a:p>
          <a:p>
            <a:r>
              <a:rPr lang="en-US" dirty="0"/>
              <a:t>Inference </a:t>
            </a:r>
          </a:p>
          <a:p>
            <a:r>
              <a:rPr lang="en-US" dirty="0">
                <a:solidFill>
                  <a:srgbClr val="C00000"/>
                </a:solidFill>
              </a:rPr>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4127804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 (defense-in-depth)</a:t>
            </a:r>
          </a:p>
          <a:p>
            <a:pPr lvl="1"/>
            <a:r>
              <a:rPr lang="en-US" dirty="0"/>
              <a:t>Firewalls, authentication, general access control, database access control</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&lt; 300.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These are returned by the server. Or,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=205. The query processor requests all records with I(</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2</m:t>
                    </m:r>
                  </m:oMath>
                </a14:m>
                <a:r>
                  <a:rPr lang="en-US" kern="1200" dirty="0">
                    <a:latin typeface="Arial" pitchFamily="-110" charset="0"/>
                    <a:ea typeface="ＭＳ Ｐゴシック" pitchFamily="-110" charset="-128"/>
                    <a:cs typeface="ＭＳ Ｐゴシック" pitchFamily="-110" charset="-128"/>
                  </a:rPr>
                  <a:t>.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mc:Choice>
        <mc:Fallback xmlns="">
          <p:sp>
            <p:nvSpPr>
              <p:cNvPr id="3" name="Content Placeholder 2">
                <a:extLst>
                  <a:ext uri="{FF2B5EF4-FFF2-40B4-BE49-F238E27FC236}">
                    <a16:creationId xmlns:a16="http://schemas.microsoft.com/office/drawing/2014/main" id="{40A33FA0-E810-4782-A59E-9F312AACBAF7}"/>
                  </a:ext>
                </a:extLst>
              </p:cNvPr>
              <p:cNvSpPr>
                <a:spLocks noGrp="1" noRot="1" noChangeAspect="1" noMove="1" noResize="1" noEditPoints="1" noAdjustHandles="1" noChangeArrowheads="1" noChangeShapeType="1" noTextEdit="1"/>
              </p:cNvSpPr>
              <p:nvPr>
                <p:ph idx="1"/>
              </p:nvPr>
            </p:nvSpPr>
            <p:spPr>
              <a:blipFill>
                <a:blip r:embed="rId3"/>
                <a:stretch>
                  <a:fillRect l="-356" t="-1275" r="-92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 table</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2B5-9E6E-477D-8D51-B21E182B7BFC}"/>
              </a:ext>
            </a:extLst>
          </p:cNvPr>
          <p:cNvSpPr>
            <a:spLocks noGrp="1"/>
          </p:cNvSpPr>
          <p:nvPr>
            <p:ph type="title"/>
          </p:nvPr>
        </p:nvSpPr>
        <p:spPr/>
        <p:txBody>
          <a:bodyPr/>
          <a:lstStyle/>
          <a:p>
            <a:r>
              <a:rPr lang="en-US" dirty="0"/>
              <a:t>Structured Query Language (SQL)</a:t>
            </a:r>
            <a:endParaRPr lang="en-SE" dirty="0"/>
          </a:p>
        </p:txBody>
      </p:sp>
      <p:sp>
        <p:nvSpPr>
          <p:cNvPr id="3" name="Content Placeholder 2">
            <a:extLst>
              <a:ext uri="{FF2B5EF4-FFF2-40B4-BE49-F238E27FC236}">
                <a16:creationId xmlns:a16="http://schemas.microsoft.com/office/drawing/2014/main" id="{D5703123-AE05-4F77-A635-7122E6FBE59A}"/>
              </a:ext>
            </a:extLst>
          </p:cNvPr>
          <p:cNvSpPr>
            <a:spLocks noGrp="1"/>
          </p:cNvSpPr>
          <p:nvPr>
            <p:ph idx="1"/>
          </p:nvPr>
        </p:nvSpPr>
        <p:spPr/>
        <p:txBody>
          <a:bodyPr>
            <a:normAutofit fontScale="85000" lnSpcReduction="20000"/>
          </a:bodyPr>
          <a:lstStyle/>
          <a:p>
            <a:r>
              <a:rPr lang="en-US" dirty="0"/>
              <a:t>Standardized language to define schema, manipulate, and query data in a relational database. </a:t>
            </a:r>
          </a:p>
          <a:p>
            <a:r>
              <a:rPr lang="en-US" dirty="0"/>
              <a:t>Operations include: </a:t>
            </a:r>
          </a:p>
          <a:p>
            <a:pPr lvl="1"/>
            <a:r>
              <a:rPr lang="en-US" dirty="0"/>
              <a:t>Create tables </a:t>
            </a:r>
          </a:p>
          <a:p>
            <a:pPr lvl="1"/>
            <a:r>
              <a:rPr lang="en-US" dirty="0"/>
              <a:t>Insert and delete data in tables </a:t>
            </a:r>
          </a:p>
          <a:p>
            <a:pPr lvl="1"/>
            <a:r>
              <a:rPr lang="en-US" dirty="0"/>
              <a:t>Create views </a:t>
            </a:r>
          </a:p>
          <a:p>
            <a:pPr lvl="1"/>
            <a:r>
              <a:rPr lang="en-US" dirty="0"/>
              <a:t>Retrieve data with query statements</a:t>
            </a:r>
          </a:p>
          <a:p>
            <a:r>
              <a:rPr lang="en-US" dirty="0"/>
              <a:t>Example: SELECT * FROM EMLPOYEE WHERE DID=‘15’</a:t>
            </a:r>
          </a:p>
          <a:p>
            <a:pPr lvl="1"/>
            <a:r>
              <a:rPr lang="en-US" dirty="0"/>
              <a:t>return all tuples in EMPLOYEE table with attribute DID=‘15’</a:t>
            </a:r>
          </a:p>
          <a:p>
            <a:endParaRPr lang="en-SE" dirty="0"/>
          </a:p>
        </p:txBody>
      </p:sp>
      <p:sp>
        <p:nvSpPr>
          <p:cNvPr id="4" name="Slide Number Placeholder 3">
            <a:extLst>
              <a:ext uri="{FF2B5EF4-FFF2-40B4-BE49-F238E27FC236}">
                <a16:creationId xmlns:a16="http://schemas.microsoft.com/office/drawing/2014/main" id="{D7F7C407-2920-4303-8B0D-2CC76A81E723}"/>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82158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Database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925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not to limit access to specific records or fields in that file. </a:t>
            </a:r>
          </a:p>
          <a:p>
            <a:r>
              <a:rPr lang="en-US" dirty="0">
                <a:latin typeface="Arial" pitchFamily="-109" charset="0"/>
                <a:ea typeface="ＭＳ Ｐゴシック" pitchFamily="-109" charset="-128"/>
                <a:cs typeface="ＭＳ Ｐゴシック" pitchFamily="-109" charset="-128"/>
              </a:rPr>
              <a:t>A database typically allows this type of fine-grained access control, expressed with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for database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1603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D401-2829-4714-9682-E7C02E8C104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A2CF6DFF-2EDD-4028-8A0F-535689298DD9}"/>
              </a:ext>
            </a:extLst>
          </p:cNvPr>
          <p:cNvSpPr>
            <a:spLocks noGrp="1"/>
          </p:cNvSpPr>
          <p:nvPr>
            <p:ph idx="1"/>
          </p:nvPr>
        </p:nvSpPr>
        <p:spPr/>
        <p:txBody>
          <a:bodyPr>
            <a:normAutofit/>
          </a:bodyPr>
          <a:lstStyle/>
          <a:p>
            <a:r>
              <a:rPr lang="en-US" dirty="0"/>
              <a:t>Relational databases</a:t>
            </a:r>
          </a:p>
          <a:p>
            <a:r>
              <a:rPr lang="en-US" dirty="0">
                <a:solidFill>
                  <a:srgbClr val="C00000"/>
                </a:solidFill>
              </a:rPr>
              <a:t>SQL injection attacks</a:t>
            </a:r>
          </a:p>
          <a:p>
            <a:r>
              <a:rPr lang="en-US" dirty="0"/>
              <a:t>Access control</a:t>
            </a:r>
          </a:p>
          <a:p>
            <a:r>
              <a:rPr lang="en-US" dirty="0"/>
              <a:t>Inference </a:t>
            </a:r>
          </a:p>
          <a:p>
            <a:r>
              <a:rPr lang="en-US" dirty="0"/>
              <a:t>Database encryption</a:t>
            </a:r>
          </a:p>
        </p:txBody>
      </p:sp>
      <p:sp>
        <p:nvSpPr>
          <p:cNvPr id="4" name="Slide Number Placeholder 3">
            <a:extLst>
              <a:ext uri="{FF2B5EF4-FFF2-40B4-BE49-F238E27FC236}">
                <a16:creationId xmlns:a16="http://schemas.microsoft.com/office/drawing/2014/main" id="{EC37C905-4DBB-46D1-A925-3D15CB0A3700}"/>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34211096"/>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285</TotalTime>
  <Words>8223</Words>
  <Application>Microsoft Office PowerPoint</Application>
  <PresentationFormat>On-screen Show (4:3)</PresentationFormat>
  <Paragraphs>915</Paragraphs>
  <Slides>37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Gloria Hallelujah</vt:lpstr>
      <vt:lpstr>ＭＳ Ｐゴシック</vt:lpstr>
      <vt:lpstr>宋体</vt:lpstr>
      <vt:lpstr>Arial</vt:lpstr>
      <vt:lpstr>Calibri Light</vt:lpstr>
      <vt:lpstr>Cambria Math</vt:lpstr>
      <vt:lpstr>Times New Roman</vt:lpstr>
      <vt:lpstr>1_Default Design</vt:lpstr>
      <vt:lpstr>CH05 Database Security</vt:lpstr>
      <vt:lpstr>Outline</vt:lpstr>
      <vt:lpstr>Relational Database</vt:lpstr>
      <vt:lpstr>Relational Database Elements</vt:lpstr>
      <vt:lpstr>PowerPoint Presentation</vt:lpstr>
      <vt:lpstr>PowerPoint Presentation</vt:lpstr>
      <vt:lpstr>Structured Query Language (SQL)</vt:lpstr>
      <vt:lpstr>OS vs. Database Security</vt:lpstr>
      <vt:lpstr>Outline</vt:lpstr>
      <vt:lpstr>SQL Injection Attacks (SQLi)</vt:lpstr>
      <vt:lpstr>PowerPoint Presentation</vt:lpstr>
      <vt:lpstr>One Attack</vt:lpstr>
      <vt:lpstr>More Attacks</vt:lpstr>
      <vt:lpstr>SQLi Cartoon</vt:lpstr>
      <vt:lpstr>SQLi is Application-Level Attack</vt:lpstr>
      <vt:lpstr>SQLi Countermeasures</vt:lpstr>
      <vt:lpstr>Outline</vt:lpstr>
      <vt:lpstr>Database Access Control </vt:lpstr>
      <vt:lpstr>SQL Access Controls</vt:lpstr>
      <vt:lpstr>Cascaded Grants</vt:lpstr>
      <vt:lpstr>Cascaded Grants Explanations</vt:lpstr>
      <vt:lpstr>Cascaded Grants Quiz </vt:lpstr>
      <vt:lpstr>Role-Based Access Control (RBAC)</vt:lpstr>
      <vt:lpstr>PowerPoint Presentation</vt:lpstr>
      <vt:lpstr>Outline</vt:lpstr>
      <vt:lpstr>PowerPoint Presentation</vt:lpstr>
      <vt:lpstr>Inference Attack Examples</vt:lpstr>
      <vt:lpstr>Inference Attack Examples cont’d</vt:lpstr>
      <vt:lpstr>Solution</vt:lpstr>
      <vt:lpstr>Inference Detection</vt:lpstr>
      <vt:lpstr>Two Approaches to Inference Detection</vt:lpstr>
      <vt:lpstr>Outline</vt:lpstr>
      <vt:lpstr>Database Encryption</vt:lpstr>
      <vt:lpstr>A Database Encryption Scheme</vt:lpstr>
      <vt:lpstr>PowerPoint Presentation</vt:lpstr>
      <vt:lpstr>PowerPoint Presentation</vt:lpstr>
      <vt:lpstr>Table 5.3 Explanations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Gu Zonghua</cp:lastModifiedBy>
  <cp:revision>29</cp:revision>
  <dcterms:created xsi:type="dcterms:W3CDTF">2020-04-19T18:21:47Z</dcterms:created>
  <dcterms:modified xsi:type="dcterms:W3CDTF">2021-05-04T05:26:50Z</dcterms:modified>
</cp:coreProperties>
</file>