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7"/>
  </p:notesMasterIdLst>
  <p:handoutMasterIdLst>
    <p:handoutMasterId r:id="rId38"/>
  </p:handoutMasterIdLst>
  <p:sldIdLst>
    <p:sldId id="384" r:id="rId2"/>
    <p:sldId id="439" r:id="rId3"/>
    <p:sldId id="426" r:id="rId4"/>
    <p:sldId id="363" r:id="rId5"/>
    <p:sldId id="425" r:id="rId6"/>
    <p:sldId id="427" r:id="rId7"/>
    <p:sldId id="428" r:id="rId8"/>
    <p:sldId id="374" r:id="rId9"/>
    <p:sldId id="444" r:id="rId10"/>
    <p:sldId id="429" r:id="rId11"/>
    <p:sldId id="412" r:id="rId12"/>
    <p:sldId id="413" r:id="rId13"/>
    <p:sldId id="445" r:id="rId14"/>
    <p:sldId id="375" r:id="rId15"/>
    <p:sldId id="431" r:id="rId16"/>
    <p:sldId id="443" r:id="rId17"/>
    <p:sldId id="446" r:id="rId18"/>
    <p:sldId id="381" r:id="rId19"/>
    <p:sldId id="432" r:id="rId20"/>
    <p:sldId id="433" r:id="rId21"/>
    <p:sldId id="435" r:id="rId22"/>
    <p:sldId id="418" r:id="rId23"/>
    <p:sldId id="450" r:id="rId24"/>
    <p:sldId id="419" r:id="rId25"/>
    <p:sldId id="423" r:id="rId26"/>
    <p:sldId id="447" r:id="rId27"/>
    <p:sldId id="424" r:id="rId28"/>
    <p:sldId id="385" r:id="rId29"/>
    <p:sldId id="448" r:id="rId30"/>
    <p:sldId id="440" r:id="rId31"/>
    <p:sldId id="441" r:id="rId32"/>
    <p:sldId id="387" r:id="rId33"/>
    <p:sldId id="449" r:id="rId34"/>
    <p:sldId id="388" r:id="rId35"/>
    <p:sldId id="442"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39"/>
            <p14:sldId id="426"/>
            <p14:sldId id="363"/>
            <p14:sldId id="425"/>
            <p14:sldId id="427"/>
            <p14:sldId id="428"/>
            <p14:sldId id="374"/>
            <p14:sldId id="444"/>
            <p14:sldId id="429"/>
            <p14:sldId id="412"/>
            <p14:sldId id="413"/>
            <p14:sldId id="445"/>
            <p14:sldId id="375"/>
            <p14:sldId id="431"/>
            <p14:sldId id="443"/>
            <p14:sldId id="446"/>
            <p14:sldId id="381"/>
            <p14:sldId id="432"/>
            <p14:sldId id="433"/>
            <p14:sldId id="435"/>
            <p14:sldId id="418"/>
            <p14:sldId id="450"/>
            <p14:sldId id="419"/>
            <p14:sldId id="423"/>
            <p14:sldId id="447"/>
            <p14:sldId id="424"/>
            <p14:sldId id="385"/>
            <p14:sldId id="448"/>
            <p14:sldId id="440"/>
            <p14:sldId id="441"/>
            <p14:sldId id="387"/>
            <p14:sldId id="449"/>
            <p14:sldId id="388"/>
            <p14:sldId id="4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67044" autoAdjust="0"/>
  </p:normalViewPr>
  <p:slideViewPr>
    <p:cSldViewPr>
      <p:cViewPr varScale="1">
        <p:scale>
          <a:sx n="59" d="100"/>
          <a:sy n="59" d="100"/>
        </p:scale>
        <p:origin x="1589" y="53"/>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Intrusion Detection Message Exchange Requirements (RFC 4766)</a:t>
          </a:r>
          <a:endParaRPr lang="en-US" dirty="0">
            <a:solidFill>
              <a:sysClr val="windowText" lastClr="000000"/>
            </a:solidFill>
            <a:latin typeface="Palatino Linotype"/>
            <a:ea typeface="+mn-ea"/>
            <a:cs typeface="+mn-cs"/>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dirty="0">
            <a:solidFill>
              <a:sysClr val="windowText" lastClr="000000">
                <a:hueOff val="0"/>
                <a:satOff val="0"/>
                <a:lumOff val="0"/>
                <a:alphaOff val="0"/>
              </a:sysClr>
            </a:solidFill>
            <a:latin typeface="Palatino Linotype"/>
            <a:ea typeface="+mn-ea"/>
            <a:cs typeface="+mn-cs"/>
          </a:endParaRPr>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gm:spPr>
      <dgm:t>
        <a:bodyPr/>
        <a:lstStyle/>
        <a:p>
          <a:pPr>
            <a:buNone/>
          </a:pPr>
          <a:r>
            <a:rPr lang="en-US" b="1" dirty="0">
              <a:solidFill>
                <a:sysClr val="windowText" lastClr="000000"/>
              </a:solidFill>
              <a:latin typeface="Palatino Linotype"/>
              <a:ea typeface="+mn-ea"/>
              <a:cs typeface="+mn-cs"/>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dirty="0">
            <a:solidFill>
              <a:sysClr val="windowText" lastClr="000000">
                <a:hueOff val="0"/>
                <a:satOff val="0"/>
                <a:lumOff val="0"/>
                <a:alphaOff val="0"/>
              </a:sysClr>
            </a:solidFill>
            <a:latin typeface="Palatino Linotype"/>
            <a:ea typeface="+mn-ea"/>
            <a:cs typeface="+mn-cs"/>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gm:spPr>
      <dgm:t>
        <a:bodyPr/>
        <a:lstStyle/>
        <a:p>
          <a:pPr>
            <a:buChar char="•"/>
          </a:pPr>
          <a:r>
            <a:rPr lang="en-US"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t>
        <a:bodyPr/>
        <a:lstStyle/>
        <a:p>
          <a:endParaRPr lang="en-US"/>
        </a:p>
      </dgm:t>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t>
        <a:bodyPr/>
        <a:lstStyle/>
        <a:p>
          <a:endParaRPr lang="en-US"/>
        </a:p>
      </dgm:t>
    </dgm:pt>
    <dgm:pt modelId="{1D279D11-A7BC-4345-8179-DF5F6025BAEB}" type="pres">
      <dgm:prSet presAssocID="{499D0E72-F52F-E44A-82AF-0BA2F47D3458}" presName="parentText" presStyleLbl="node1" presStyleIdx="0" presStyleCnt="3">
        <dgm:presLayoutVars>
          <dgm:chMax val="0"/>
          <dgm:bulletEnabled val="1"/>
        </dgm:presLayoutVars>
      </dgm:prSet>
      <dgm:spPr/>
      <dgm:t>
        <a:bodyPr/>
        <a:lstStyle/>
        <a:p>
          <a:endParaRPr lang="en-US"/>
        </a:p>
      </dgm:t>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t>
        <a:bodyPr/>
        <a:lstStyle/>
        <a:p>
          <a:endParaRPr lang="en-US"/>
        </a:p>
      </dgm:t>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t>
        <a:bodyPr/>
        <a:lstStyle/>
        <a:p>
          <a:endParaRPr lang="en-US"/>
        </a:p>
      </dgm:t>
    </dgm:pt>
    <dgm:pt modelId="{50C9228A-BEF3-6740-9918-C3F1B67D0F2B}" type="pres">
      <dgm:prSet presAssocID="{CD598BF4-6E3C-9440-9C11-CDBA5E5DFA6B}" presName="parentText" presStyleLbl="node1" presStyleIdx="1" presStyleCnt="3">
        <dgm:presLayoutVars>
          <dgm:chMax val="0"/>
          <dgm:bulletEnabled val="1"/>
        </dgm:presLayoutVars>
      </dgm:prSet>
      <dgm:spPr/>
      <dgm:t>
        <a:bodyPr/>
        <a:lstStyle/>
        <a:p>
          <a:endParaRPr lang="en-US"/>
        </a:p>
      </dgm:t>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t>
        <a:bodyPr/>
        <a:lstStyle/>
        <a:p>
          <a:endParaRPr lang="en-US"/>
        </a:p>
      </dgm:t>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t>
        <a:bodyPr/>
        <a:lstStyle/>
        <a:p>
          <a:endParaRPr lang="en-US"/>
        </a:p>
      </dgm:t>
    </dgm:pt>
    <dgm:pt modelId="{96383F0D-BD30-014C-B6FE-AE96BD009901}" type="pres">
      <dgm:prSet presAssocID="{99A4E792-5671-174F-8348-0587008ED7B4}" presName="parentText" presStyleLbl="node1" presStyleIdx="2" presStyleCnt="3">
        <dgm:presLayoutVars>
          <dgm:chMax val="0"/>
          <dgm:bulletEnabled val="1"/>
        </dgm:presLayoutVars>
      </dgm:prSet>
      <dgm:spPr/>
      <dgm:t>
        <a:bodyPr/>
        <a:lstStyle/>
        <a:p>
          <a:endParaRPr lang="en-US"/>
        </a:p>
      </dgm:t>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t>
        <a:bodyPr/>
        <a:lstStyle/>
        <a:p>
          <a:endParaRPr lang="en-US"/>
        </a:p>
      </dgm:t>
    </dgm:pt>
  </dgm:ptLst>
  <dgm:cxnLst>
    <dgm:cxn modelId="{32310B90-03A3-D14B-B46D-B5969894FE5B}" srcId="{8FCE45D2-F0A9-1A4B-BF8B-945174DCE716}" destId="{499D0E72-F52F-E44A-82AF-0BA2F47D3458}" srcOrd="0" destOrd="0" parTransId="{C862FBD1-CAC5-6E45-A386-F41BE81282D2}" sibTransId="{F2E6C5EF-F80A-7040-B03B-61D831F4D37D}"/>
    <dgm:cxn modelId="{82E37DEB-E9D4-604E-AA30-78DEC72E04D4}" type="presOf" srcId="{CD598BF4-6E3C-9440-9C11-CDBA5E5DFA6B}" destId="{50C9228A-BEF3-6740-9918-C3F1B67D0F2B}" srcOrd="1" destOrd="0" presId="urn:microsoft.com/office/officeart/2005/8/layout/list1"/>
    <dgm:cxn modelId="{C2209490-0DAB-9D45-A82F-94788CFECC9F}" type="presOf" srcId="{51D76542-12CA-974A-94C4-9371789A0738}" destId="{3B6C441B-4B2B-5240-BB2D-310A3397BF9F}" srcOrd="0" destOrd="1"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E013F13E-F6FA-E74A-B393-D94A50432BC2}" type="presOf" srcId="{499D0E72-F52F-E44A-82AF-0BA2F47D3458}" destId="{1D279D11-A7BC-4345-8179-DF5F6025BAEB}" srcOrd="1" destOrd="0" presId="urn:microsoft.com/office/officeart/2005/8/layout/list1"/>
    <dgm:cxn modelId="{DDE99B77-9B5B-9545-B630-668F9F47A08F}" type="presOf" srcId="{99A4E792-5671-174F-8348-0587008ED7B4}" destId="{F7D91141-858B-7547-844B-25488CC49E9E}" srcOrd="0" destOrd="0"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0625230D-51E1-E148-B0F1-884D913B4CEA}" srcId="{499D0E72-F52F-E44A-82AF-0BA2F47D3458}" destId="{C16AAED6-CCDA-5A4A-9061-1D2B215B50C5}" srcOrd="0" destOrd="0" parTransId="{D555FA89-D0A6-5A4D-A568-F1C26D871573}" sibTransId="{587F9493-DE03-5142-8120-368EADCBF19E}"/>
    <dgm:cxn modelId="{4BD62823-FE57-3A4D-8A4D-C6CADE6EA596}" type="presOf" srcId="{8FCE45D2-F0A9-1A4B-BF8B-945174DCE716}" destId="{5E9976D1-A195-7E41-95A3-1D16782861E1}" srcOrd="0" destOrd="0" presId="urn:microsoft.com/office/officeart/2005/8/layout/list1"/>
    <dgm:cxn modelId="{73A6B435-2A95-1144-B45B-46C3899B37B9}" type="presOf" srcId="{BDD7BB8E-13FD-3644-878D-6E18CF5401C0}" destId="{753FC51C-FA6F-AD46-90DB-464A32436AD6}"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C7E779A3-FCAB-5E4E-A2D6-9F5A506F431E}" srcId="{8FCE45D2-F0A9-1A4B-BF8B-945174DCE716}" destId="{CD598BF4-6E3C-9440-9C11-CDBA5E5DFA6B}" srcOrd="1" destOrd="0" parTransId="{47565AA5-9F84-8C41-AEA9-25E84E0E140D}" sibTransId="{985B58B5-FCAC-C04E-9C52-66C3042B7606}"/>
    <dgm:cxn modelId="{34BA3CF2-7460-6E4E-9543-22C42D6363F7}" srcId="{499D0E72-F52F-E44A-82AF-0BA2F47D3458}" destId="{F530450E-A2AA-AB49-AFC3-FF0D8596A616}" srcOrd="1" destOrd="0" parTransId="{AF707E42-5DB2-494E-8196-550B027470BF}" sibTransId="{8E1CAB0D-7D41-0A48-9F90-88756C1C300D}"/>
    <dgm:cxn modelId="{5C0E6871-C859-B243-B405-A915A076F470}" type="presOf" srcId="{499D0E72-F52F-E44A-82AF-0BA2F47D3458}" destId="{44D4E4A3-6762-434A-8474-8A32967FE1C9}" srcOrd="0" destOrd="0" presId="urn:microsoft.com/office/officeart/2005/8/layout/list1"/>
    <dgm:cxn modelId="{13EF6590-C422-684F-87A9-87A49E537739}" type="presOf" srcId="{F530450E-A2AA-AB49-AFC3-FF0D8596A616}" destId="{1A2F9A87-1F16-4445-881A-B77AD42E9FE0}" srcOrd="0" destOrd="1" presId="urn:microsoft.com/office/officeart/2005/8/layout/list1"/>
    <dgm:cxn modelId="{87D59F67-1841-D545-B8AB-A8CC3348E592}" type="presOf" srcId="{99A4E792-5671-174F-8348-0587008ED7B4}" destId="{96383F0D-BD30-014C-B6FE-AE96BD009901}" srcOrd="1"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D7746D0D-0E87-4548-B0D9-8E8EB189E661}" type="presOf" srcId="{D9CDF1C7-C2CA-CD41-93B6-607D6D780C46}" destId="{753FC51C-FA6F-AD46-90DB-464A32436AD6}" srcOrd="0" destOrd="1" presId="urn:microsoft.com/office/officeart/2005/8/layout/list1"/>
    <dgm:cxn modelId="{C1FB9BA9-7FD7-6C4F-81AD-BD4F87B2E9F4}" type="presOf" srcId="{C16AAED6-CCDA-5A4A-9061-1D2B215B50C5}" destId="{1A2F9A87-1F16-4445-881A-B77AD42E9FE0}" srcOrd="0"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B9698452-DC3B-EA46-B030-1A4FF587794B}" srcId="{8FCE45D2-F0A9-1A4B-BF8B-945174DCE716}" destId="{99A4E792-5671-174F-8348-0587008ED7B4}" srcOrd="2" destOrd="0" parTransId="{71918D7C-B3E2-844B-AEB2-074E489666BA}" sibTransId="{D460320C-5F5C-D74A-974C-E8EB76C12A52}"/>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400590"/>
          <a:ext cx="8534400" cy="737100"/>
        </a:xfrm>
        <a:prstGeom prst="rect">
          <a:avLst/>
        </a:prstGeom>
        <a:solidFill>
          <a:srgbClr val="8CADAE">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Also specifies requirements for a communication protocol for communicating IDMEF</a:t>
          </a:r>
          <a:endParaRPr lang="en-US" sz="1200" kern="1200" dirty="0">
            <a:solidFill>
              <a:sysClr val="windowText" lastClr="000000">
                <a:hueOff val="0"/>
                <a:satOff val="0"/>
                <a:lumOff val="0"/>
                <a:alphaOff val="0"/>
              </a:sysClr>
            </a:solidFill>
            <a:latin typeface="Palatino Linotype"/>
            <a:ea typeface="+mn-ea"/>
            <a:cs typeface="+mn-cs"/>
          </a:endParaRPr>
        </a:p>
      </dsp:txBody>
      <dsp:txXfrm>
        <a:off x="0" y="400590"/>
        <a:ext cx="8534400" cy="737100"/>
      </dsp:txXfrm>
    </dsp:sp>
    <dsp:sp modelId="{1D279D11-A7BC-4345-8179-DF5F6025BAEB}">
      <dsp:nvSpPr>
        <dsp:cNvPr id="0" name=""/>
        <dsp:cNvSpPr/>
      </dsp:nvSpPr>
      <dsp:spPr>
        <a:xfrm>
          <a:off x="426720" y="223470"/>
          <a:ext cx="5974080" cy="354240"/>
        </a:xfrm>
        <a:prstGeom prst="roundRect">
          <a:avLst/>
        </a:prstGeom>
        <a:solidFill>
          <a:srgbClr val="8CADAE">
            <a:lumMod val="75000"/>
          </a:srgbClr>
        </a:solidFill>
        <a:ln>
          <a:solidFill>
            <a:srgbClr val="8CADAE">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Intrusion Detection Message Exchange Requirements (RFC 4766)</a:t>
          </a:r>
          <a:endParaRPr lang="en-US" sz="1200" kern="1200" dirty="0">
            <a:solidFill>
              <a:sysClr val="windowText" lastClr="000000"/>
            </a:solidFill>
            <a:latin typeface="Palatino Linotype"/>
            <a:ea typeface="+mn-ea"/>
            <a:cs typeface="+mn-cs"/>
          </a:endParaRPr>
        </a:p>
      </dsp:txBody>
      <dsp:txXfrm>
        <a:off x="444013" y="240763"/>
        <a:ext cx="5939494" cy="319654"/>
      </dsp:txXfrm>
    </dsp:sp>
    <dsp:sp modelId="{753FC51C-FA6F-AD46-90DB-464A32436AD6}">
      <dsp:nvSpPr>
        <dsp:cNvPr id="0" name=""/>
        <dsp:cNvSpPr/>
      </dsp:nvSpPr>
      <dsp:spPr>
        <a:xfrm>
          <a:off x="0" y="1379610"/>
          <a:ext cx="8534400" cy="1115100"/>
        </a:xfrm>
        <a:prstGeom prst="rect">
          <a:avLst/>
        </a:prstGeom>
        <a:solidFill>
          <a:srgbClr val="D16349">
            <a:lumMod val="40000"/>
            <a:lumOff val="60000"/>
          </a:srgbClr>
        </a:solidFill>
        <a:ln w="9525" cap="flat" cmpd="sng" algn="ctr">
          <a:solidFill>
            <a:srgbClr val="8CADAE">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An implementation of the data model in the Extensible Markup Language (XML) is presented, and XML Document Type Definition is developed, and examples are provided</a:t>
          </a:r>
        </a:p>
      </dsp:txBody>
      <dsp:txXfrm>
        <a:off x="0" y="1379610"/>
        <a:ext cx="8534400" cy="1115100"/>
      </dsp:txXfrm>
    </dsp:sp>
    <dsp:sp modelId="{50C9228A-BEF3-6740-9918-C3F1B67D0F2B}">
      <dsp:nvSpPr>
        <dsp:cNvPr id="0" name=""/>
        <dsp:cNvSpPr/>
      </dsp:nvSpPr>
      <dsp:spPr>
        <a:xfrm>
          <a:off x="426720" y="1202490"/>
          <a:ext cx="5974080" cy="354240"/>
        </a:xfrm>
        <a:prstGeom prst="roundRect">
          <a:avLst/>
        </a:prstGeom>
        <a:solidFill>
          <a:srgbClr val="D16349"/>
        </a:solidFill>
        <a:ln>
          <a:solidFill>
            <a:srgbClr val="D16349">
              <a:lumMod val="75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Message Exchange Format (RFC 4765)</a:t>
          </a:r>
        </a:p>
      </dsp:txBody>
      <dsp:txXfrm>
        <a:off x="444013" y="1219783"/>
        <a:ext cx="5939494" cy="319654"/>
      </dsp:txXfrm>
    </dsp:sp>
    <dsp:sp modelId="{3B6C441B-4B2B-5240-BB2D-310A3397BF9F}">
      <dsp:nvSpPr>
        <dsp:cNvPr id="0" name=""/>
        <dsp:cNvSpPr/>
      </dsp:nvSpPr>
      <dsp:spPr>
        <a:xfrm>
          <a:off x="0" y="2736630"/>
          <a:ext cx="8534400" cy="926100"/>
        </a:xfrm>
        <a:prstGeom prst="rect">
          <a:avLst/>
        </a:prstGeom>
        <a:solidFill>
          <a:srgbClr val="8FB08C">
            <a:lumMod val="40000"/>
            <a:lumOff val="60000"/>
          </a:srgbClr>
        </a:solidFill>
        <a:ln w="9525" cap="flat" cmpd="sng" algn="ctr">
          <a:solidFill>
            <a:srgbClr val="8FB08C">
              <a:lumMod val="50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ysClr val="windowText" lastClr="000000">
                  <a:hueOff val="0"/>
                  <a:satOff val="0"/>
                  <a:lumOff val="0"/>
                  <a:alphaOff val="0"/>
                </a:sysClr>
              </a:solidFill>
              <a:latin typeface="Palatino Linotype"/>
              <a:ea typeface="+mn-ea"/>
              <a:cs typeface="+mn-cs"/>
            </a:rPr>
            <a:t>Document describes the Intrusion Detection Exchange Protocol (IDXP), an application level protocol for exchanging data between intrusion detection entities</a:t>
          </a:r>
          <a:endParaRPr lang="en-US" sz="1200" kern="1200" dirty="0">
            <a:solidFill>
              <a:sysClr val="windowText" lastClr="000000">
                <a:hueOff val="0"/>
                <a:satOff val="0"/>
                <a:lumOff val="0"/>
                <a:alphaOff val="0"/>
              </a:sysClr>
            </a:solidFill>
            <a:latin typeface="Palatino Linotype"/>
            <a:ea typeface="+mn-ea"/>
            <a:cs typeface="+mn-cs"/>
          </a:endParaRPr>
        </a:p>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Palatino Linotype"/>
              <a:ea typeface="+mn-ea"/>
              <a:cs typeface="+mn-cs"/>
            </a:rPr>
            <a:t>IDXP supports mutual authentication, integrity, and confidentiality over a connection oriented protocol</a:t>
          </a:r>
        </a:p>
      </dsp:txBody>
      <dsp:txXfrm>
        <a:off x="0" y="2736630"/>
        <a:ext cx="8534400" cy="926100"/>
      </dsp:txXfrm>
    </dsp:sp>
    <dsp:sp modelId="{96383F0D-BD30-014C-B6FE-AE96BD009901}">
      <dsp:nvSpPr>
        <dsp:cNvPr id="0" name=""/>
        <dsp:cNvSpPr/>
      </dsp:nvSpPr>
      <dsp:spPr>
        <a:xfrm>
          <a:off x="426720" y="2559510"/>
          <a:ext cx="5974080" cy="354240"/>
        </a:xfrm>
        <a:prstGeom prst="roundRect">
          <a:avLst/>
        </a:prstGeom>
        <a:solidFill>
          <a:srgbClr val="8FB08C">
            <a:lumMod val="75000"/>
          </a:srgbClr>
        </a:solidFill>
        <a:ln>
          <a:solidFill>
            <a:srgbClr val="8FB08C">
              <a:lumMod val="50000"/>
            </a:srgb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a:lnSpc>
              <a:spcPct val="90000"/>
            </a:lnSpc>
            <a:spcBef>
              <a:spcPct val="0"/>
            </a:spcBef>
            <a:spcAft>
              <a:spcPct val="35000"/>
            </a:spcAft>
            <a:buNone/>
          </a:pPr>
          <a:r>
            <a:rPr lang="en-US" sz="1200" b="1" kern="1200" dirty="0">
              <a:solidFill>
                <a:sysClr val="windowText" lastClr="000000"/>
              </a:solidFill>
              <a:latin typeface="Palatino Linotype"/>
              <a:ea typeface="+mn-ea"/>
              <a:cs typeface="+mn-cs"/>
            </a:rPr>
            <a:t>The Intrusion Detection Exchange Protocol (RFC 4767)</a:t>
          </a:r>
        </a:p>
      </dsp:txBody>
      <dsp:txXfrm>
        <a:off x="444013" y="2576803"/>
        <a:ext cx="593949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Statistical:  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Knowledge based:  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Machine-learning: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Bayesian networks: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Markov models: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Neural networks: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Fuzzy logic:  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Genetic algorithms:  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Clustering and outlier detection:  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11</a:t>
            </a:fld>
            <a:endParaRPr lang="en-AU" dirty="0"/>
          </a:p>
        </p:txBody>
      </p:sp>
    </p:spTree>
    <p:extLst>
      <p:ext uri="{BB962C8B-B14F-4D97-AF65-F5344CB8AC3E}">
        <p14:creationId xmlns:p14="http://schemas.microsoft.com/office/powerpoint/2010/main" val="2977340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Signature approaches  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Rule-based heuristic identification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12</a:t>
            </a:fld>
            <a:endParaRPr lang="en-AU" dirty="0"/>
          </a:p>
        </p:txBody>
      </p:sp>
    </p:spTree>
    <p:extLst>
      <p:ext uri="{BB962C8B-B14F-4D97-AF65-F5344CB8AC3E}">
        <p14:creationId xmlns:p14="http://schemas.microsoft.com/office/powerpoint/2010/main" val="320819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265324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36BF0-0454-FF46-9105-D1B438563BF4}" type="slidenum">
              <a:rPr lang="en-AU"/>
              <a:pPr/>
              <a:t>14</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p>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System call traces: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Audit (log file) records: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 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File integrity checksums: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Registry access: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a:p>
            <a:endParaRPr lang="en-US" dirty="0">
              <a:latin typeface="Times New Roman" pitchFamily="-110" charset="0"/>
            </a:endParaRPr>
          </a:p>
        </p:txBody>
      </p:sp>
    </p:spTree>
    <p:extLst>
      <p:ext uri="{BB962C8B-B14F-4D97-AF65-F5344CB8AC3E}">
        <p14:creationId xmlns:p14="http://schemas.microsoft.com/office/powerpoint/2010/main" val="23365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 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 (a).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OSX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0146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215601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81E91-29C7-B240-A122-E201F8F9059A}" type="slidenum">
              <a:rPr lang="en-AU"/>
              <a:pPr/>
              <a:t>18</a:t>
            </a:fld>
            <a:endParaRPr lang="en-AU"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Tree>
    <p:extLst>
      <p:ext uri="{BB962C8B-B14F-4D97-AF65-F5344CB8AC3E}">
        <p14:creationId xmlns:p14="http://schemas.microsoft.com/office/powerpoint/2010/main" val="210901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293040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644947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80286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17918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22</a:t>
            </a:fld>
            <a:endParaRPr lang="en-AU" dirty="0"/>
          </a:p>
        </p:txBody>
      </p:sp>
    </p:spTree>
    <p:extLst>
      <p:ext uri="{BB962C8B-B14F-4D97-AF65-F5344CB8AC3E}">
        <p14:creationId xmlns:p14="http://schemas.microsoft.com/office/powerpoint/2010/main" val="342525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32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CEACA-D738-2242-880E-0C5451F71632}" type="slidenum">
              <a:rPr lang="en-AU"/>
              <a:pPr/>
              <a:t>24</a:t>
            </a:fld>
            <a:endParaRPr lang="en-AU"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0"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0" i="0" u="none" strike="noStrike" kern="1200" baseline="0" dirty="0">
                <a:solidFill>
                  <a:schemeClr val="tx1"/>
                </a:solidFill>
                <a:latin typeface="Arial" pitchFamily="-110" charset="0"/>
                <a:ea typeface="+mn-ea"/>
                <a:cs typeface="+mn-cs"/>
              </a:rPr>
              <a:t>threats. And second, it is difficult to update schemes rapidly enough to deal</a:t>
            </a:r>
          </a:p>
          <a:p>
            <a:r>
              <a:rPr lang="en-US" sz="1200" b="0" i="0" u="none" strike="noStrike" kern="1200" baseline="0" dirty="0">
                <a:solidFill>
                  <a:schemeClr val="tx1"/>
                </a:solidFill>
                <a:latin typeface="Arial" pitchFamily="-110" charset="0"/>
                <a:ea typeface="+mn-ea"/>
                <a:cs typeface="+mn-cs"/>
              </a:rPr>
              <a:t>with quickly spreading attacks. 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a:t>
            </a:r>
            <a:r>
              <a:rPr lang="en-US" sz="1200" b="0" i="0" u="none" strike="noStrike" kern="1200" baseline="0" dirty="0" err="1">
                <a:solidFill>
                  <a:schemeClr val="tx1"/>
                </a:solidFill>
                <a:latin typeface="Arial" pitchFamily="-110" charset="0"/>
                <a:ea typeface="+mn-ea"/>
                <a:cs typeface="+mn-cs"/>
              </a:rPr>
              <a:t>DoS</a:t>
            </a:r>
            <a:r>
              <a:rPr lang="en-US" sz="1200" b="0" i="0" u="none" strike="noStrike" kern="1200" baseline="0" dirty="0">
                <a:solidFill>
                  <a:schemeClr val="tx1"/>
                </a:solidFill>
                <a:latin typeface="Arial" pitchFamily="-110" charset="0"/>
                <a:ea typeface="+mn-ea"/>
                <a:cs typeface="+mn-cs"/>
              </a:rPr>
              <a:t>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0" i="0" u="none" strike="noStrike" kern="1200" baseline="0" dirty="0">
                <a:solidFill>
                  <a:schemeClr val="tx1"/>
                </a:solidFill>
                <a:latin typeface="Arial" pitchFamily="-110" charset="0"/>
                <a:ea typeface="+mn-ea"/>
                <a:cs typeface="+mn-cs"/>
              </a:rPr>
              <a:t>attacks based on more subtle clues and then adapt quickly. 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a:t>
            </a:r>
            <a:r>
              <a:rPr lang="en-US" sz="1200" b="0" i="0" u="none" strike="noStrike" kern="1200" baseline="0" dirty="0" err="1">
                <a:solidFill>
                  <a:schemeClr val="tx1"/>
                </a:solidFill>
                <a:latin typeface="Arial" pitchFamily="-110" charset="0"/>
                <a:ea typeface="+mn-ea"/>
                <a:cs typeface="+mn-cs"/>
              </a:rPr>
              <a:t>devicespecific</a:t>
            </a:r>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Summary events:  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DDI events: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PEP events: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Tree>
    <p:extLst>
      <p:ext uri="{BB962C8B-B14F-4D97-AF65-F5344CB8AC3E}">
        <p14:creationId xmlns:p14="http://schemas.microsoft.com/office/powerpoint/2010/main" val="2479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58373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The purpose of the working group is to define data formats and exchange</a:t>
            </a:r>
          </a:p>
          <a:p>
            <a:r>
              <a:rPr lang="en-US" sz="1200" b="0"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0" i="0" u="none" strike="noStrike" kern="1200" baseline="0" dirty="0">
                <a:solidFill>
                  <a:schemeClr val="tx1"/>
                </a:solidFill>
                <a:latin typeface="Arial" pitchFamily="-110" charset="0"/>
                <a:ea typeface="+mn-ea"/>
                <a:cs typeface="+mn-cs"/>
              </a:rPr>
              <a:t>systems and to management systems that may need to interact with them.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Message Exchange Requirements (RFC 4766):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Message Exchange Format (RFC 4765):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Intrusion Detection Exchange Protocol (RFC 4767):  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10"/>
          </p:nvPr>
        </p:nvSpPr>
        <p:spPr/>
        <p:txBody>
          <a:bodyPr/>
          <a:lstStyle/>
          <a:p>
            <a:fld id="{56E3D061-1765-D946-9FA1-698C704C641F}" type="slidenum">
              <a:rPr lang="en-AU" smtClean="0"/>
              <a:pPr/>
              <a:t>27</a:t>
            </a:fld>
            <a:endParaRPr lang="en-AU" dirty="0"/>
          </a:p>
        </p:txBody>
      </p:sp>
    </p:spTree>
    <p:extLst>
      <p:ext uri="{BB962C8B-B14F-4D97-AF65-F5344CB8AC3E}">
        <p14:creationId xmlns:p14="http://schemas.microsoft.com/office/powerpoint/2010/main" val="24301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D2B049-E3D8-8C42-A58E-9986AC378AFD}" type="slidenum">
              <a:rPr lang="en-AU"/>
              <a:pPr/>
              <a:t>28</a:t>
            </a:fld>
            <a:endParaRPr lang="en-AU"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Data source: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Sensor: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Analyzer: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Administrator: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Manager: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Operator: 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Tree>
    <p:extLst>
      <p:ext uri="{BB962C8B-B14F-4D97-AF65-F5344CB8AC3E}">
        <p14:creationId xmlns:p14="http://schemas.microsoft.com/office/powerpoint/2010/main" val="1619093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60677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947839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Low interaction honeypot:  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High interaction honeypot:  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a:p>
            <a:endParaRPr lang="en-US" sz="1200" b="0" i="0" u="none" strike="noStrike" kern="1200" baseline="0" dirty="0">
              <a:solidFill>
                <a:schemeClr val="tx1"/>
              </a:solidFill>
              <a:latin typeface="Arial" pitchFamily="-110" charset="0"/>
              <a:ea typeface="+mn-ea"/>
              <a:cs typeface="+mn-cs"/>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2570023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B17A2-FD84-3340-A175-27E644E6C7A0}" type="slidenum">
              <a:rPr lang="en-AU"/>
              <a:pPr/>
              <a:t>32</a:t>
            </a:fld>
            <a:endParaRPr lang="en-AU"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the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endParaRPr lang="en-US" b="0" dirty="0">
              <a:latin typeface="Times New Roman" pitchFamily="-110" charset="0"/>
            </a:endParaRPr>
          </a:p>
        </p:txBody>
      </p:sp>
    </p:spTree>
    <p:extLst>
      <p:ext uri="{BB962C8B-B14F-4D97-AF65-F5344CB8AC3E}">
        <p14:creationId xmlns:p14="http://schemas.microsoft.com/office/powerpoint/2010/main" val="2444138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278693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575266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F56B2-38C2-D042-AFBD-79A384468EAE}" type="slidenum">
              <a:rPr lang="en-AU"/>
              <a:pPr/>
              <a:t>34</a:t>
            </a:fld>
            <a:endParaRPr lang="en-AU" dirty="0"/>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Packet decoder: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Detection engine: 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Logger: 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Alerter: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Tree>
    <p:extLst>
      <p:ext uri="{BB962C8B-B14F-4D97-AF65-F5344CB8AC3E}">
        <p14:creationId xmlns:p14="http://schemas.microsoft.com/office/powerpoint/2010/main" val="37611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C0E6F-C08E-B44A-8FBB-F5A71CE4C102}"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[CICH12] 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dirty="0">
              <a:latin typeface="Times New Roman" pitchFamily="-110" charset="0"/>
            </a:endParaRPr>
          </a:p>
        </p:txBody>
      </p:sp>
    </p:spTree>
    <p:extLst>
      <p:ext uri="{BB962C8B-B14F-4D97-AF65-F5344CB8AC3E}">
        <p14:creationId xmlns:p14="http://schemas.microsoft.com/office/powerpoint/2010/main" val="153094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77764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false positives ,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false negatives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25415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F25E-AE0F-3E4D-9BBA-F5E6F7140736}" type="slidenum">
              <a:rPr lang="en-AU"/>
              <a:pPr/>
              <a:t>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J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dirty="0">
              <a:latin typeface="Times New Roman" pitchFamily="-110" charset="0"/>
            </a:endParaRPr>
          </a:p>
        </p:txBody>
      </p:sp>
    </p:spTree>
    <p:extLst>
      <p:ext uri="{BB962C8B-B14F-4D97-AF65-F5344CB8AC3E}">
        <p14:creationId xmlns:p14="http://schemas.microsoft.com/office/powerpoint/2010/main" val="302593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Data sources and sensors</a:t>
            </a:r>
          </a:p>
          <a:p>
            <a:pPr lvl="1"/>
            <a:r>
              <a:rPr lang="en-US" dirty="0"/>
              <a:t>Anomaly HIDS</a:t>
            </a:r>
          </a:p>
          <a:p>
            <a:pPr lvl="1"/>
            <a:r>
              <a:rPr lang="en-US" dirty="0"/>
              <a:t>Signature/heuristic HIDS</a:t>
            </a:r>
          </a:p>
          <a:p>
            <a:pPr lvl="1"/>
            <a:r>
              <a:rPr lang="en-US" dirty="0"/>
              <a:t>Distributed HIDS</a:t>
            </a:r>
          </a:p>
          <a:p>
            <a:pPr lvl="1"/>
            <a:r>
              <a:rPr lang="en-US" dirty="0"/>
              <a:t>Types of network sensors</a:t>
            </a:r>
          </a:p>
          <a:p>
            <a:pPr lvl="1"/>
            <a:r>
              <a:rPr lang="en-US" dirty="0"/>
              <a:t>NIDS sensor deployment</a:t>
            </a:r>
          </a:p>
          <a:p>
            <a:pPr lvl="1"/>
            <a:r>
              <a:rPr lang="en-US" dirty="0"/>
              <a:t>Intrusion detection techniques</a:t>
            </a:r>
          </a:p>
          <a:p>
            <a:pPr lvl="1"/>
            <a:r>
              <a:rPr lang="en-US" dirty="0"/>
              <a:t>Logging of alerts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100851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order to identify malicious or </a:t>
            </a:r>
            <a:r>
              <a:rPr lang="en-US" dirty="0" err="1"/>
              <a:t>unauthori</a:t>
            </a:r>
            <a:r>
              <a:rPr lang="en-US" dirty="0"/>
              <a:t> </a:t>
            </a:r>
            <a:r>
              <a:rPr lang="en-US" sz="1200" b="0" i="0" u="none" strike="noStrike" kern="1200" baseline="0" dirty="0">
                <a:solidFill>
                  <a:schemeClr val="tx1"/>
                </a:solidFill>
                <a:latin typeface="Arial" pitchFamily="-110" charset="0"/>
                <a:ea typeface="+mn-ea"/>
                <a:cs typeface="+mn-cs"/>
              </a:rPr>
              <a:t>IDSs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Also known as misuse detection</a:t>
            </a:r>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err="1">
                <a:solidFill>
                  <a:schemeClr val="tx1"/>
                </a:solidFill>
                <a:latin typeface="Arial" pitchFamily="-110" charset="0"/>
                <a:ea typeface="+mn-ea"/>
                <a:cs typeface="+mn-cs"/>
              </a:rPr>
              <a:t>ypically</a:t>
            </a:r>
            <a:r>
              <a:rPr lang="en-US" sz="1200" b="0" i="0" u="none" strike="noStrike" kern="1200" baseline="0" dirty="0">
                <a:solidFill>
                  <a:schemeClr val="tx1"/>
                </a:solidFill>
                <a:latin typeface="Arial" pitchFamily="-110" charset="0"/>
                <a:ea typeface="+mn-ea"/>
                <a:cs typeface="+mn-cs"/>
              </a:rPr>
              <a:t>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0"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0" i="0" u="none" strike="noStrike" kern="1200" baseline="0" dirty="0">
                <a:solidFill>
                  <a:schemeClr val="tx1"/>
                </a:solidFill>
                <a:latin typeface="Arial" pitchFamily="-110" charset="0"/>
                <a:ea typeface="+mn-ea"/>
                <a:cs typeface="+mn-cs"/>
              </a:rPr>
              <a:t>approaches directly define malicious or unauthorized behavior. They can quickly</a:t>
            </a:r>
          </a:p>
          <a:p>
            <a:r>
              <a:rPr lang="en-US" sz="1200" b="0" i="0" u="none" strike="noStrike" kern="1200" baseline="0" dirty="0">
                <a:solidFill>
                  <a:schemeClr val="tx1"/>
                </a:solidFill>
                <a:latin typeface="Arial" pitchFamily="-110" charset="0"/>
                <a:ea typeface="+mn-ea"/>
                <a:cs typeface="+mn-cs"/>
              </a:rPr>
              <a:t>and efficiently identify known attacks. However only anomaly detection is able to</a:t>
            </a:r>
          </a:p>
          <a:p>
            <a:r>
              <a:rPr lang="en-US" sz="1200" b="0" i="0" u="none" strike="noStrike" kern="1200" baseline="0" dirty="0">
                <a:solidFill>
                  <a:schemeClr val="tx1"/>
                </a:solidFill>
                <a:latin typeface="Arial" pitchFamily="-110" charset="0"/>
                <a:ea typeface="+mn-ea"/>
                <a:cs typeface="+mn-cs"/>
              </a:rPr>
              <a:t>detect unknown, zero-day attacks,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a:p>
            <a:r>
              <a:rPr lang="en-US" dirty="0"/>
              <a:t>zed behavior</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56150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CH08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a:t>
            </a:r>
            <a:r>
              <a:rPr lang="en-US" dirty="0" smtClean="0"/>
              <a:t>202</a:t>
            </a:r>
            <a:r>
              <a:rPr lang="en-SE" smtClean="0"/>
              <a:t>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2169353-78D5-4FF7-BED6-5B1FFD8922D4}"/>
              </a:ext>
            </a:extLst>
          </p:cNvPr>
          <p:cNvSpPr>
            <a:spLocks noGrp="1"/>
          </p:cNvSpPr>
          <p:nvPr>
            <p:ph type="body" sz="half" idx="1"/>
          </p:nvPr>
        </p:nvSpPr>
        <p:spPr>
          <a:xfrm>
            <a:off x="251520" y="1268760"/>
            <a:ext cx="4244280" cy="5472608"/>
          </a:xfrm>
        </p:spPr>
        <p:txBody>
          <a:bodyPr>
            <a:normAutofit fontScale="85000" lnSpcReduction="20000"/>
          </a:bodyPr>
          <a:lstStyle/>
          <a:p>
            <a:r>
              <a:rPr lang="en-US" dirty="0"/>
              <a:t>Anomaly detection</a:t>
            </a:r>
          </a:p>
          <a:p>
            <a:pPr lvl="1"/>
            <a:r>
              <a:rPr lang="en-US" dirty="0"/>
              <a:t>Defines normal, or expected, behavior by collecting data relating to the behavior of legitimate users over a period of time</a:t>
            </a:r>
          </a:p>
          <a:p>
            <a:pPr lvl="1"/>
            <a:r>
              <a:rPr lang="en-US" dirty="0"/>
              <a:t>Identify intruders whose behavior deviates from normal behavior </a:t>
            </a:r>
          </a:p>
          <a:p>
            <a:pPr lvl="1"/>
            <a:r>
              <a:rPr lang="en-US" dirty="0"/>
              <a:t>Can detect unknown attacks</a:t>
            </a:r>
          </a:p>
          <a:p>
            <a:pPr lvl="1"/>
            <a:endParaRPr lang="en-SE" dirty="0"/>
          </a:p>
        </p:txBody>
      </p:sp>
      <p:sp>
        <p:nvSpPr>
          <p:cNvPr id="7" name="Content Placeholder 6">
            <a:extLst>
              <a:ext uri="{FF2B5EF4-FFF2-40B4-BE49-F238E27FC236}">
                <a16:creationId xmlns:a16="http://schemas.microsoft.com/office/drawing/2014/main" id="{8C679663-74AE-4DE4-9654-C2BBDD4786E8}"/>
              </a:ext>
            </a:extLst>
          </p:cNvPr>
          <p:cNvSpPr>
            <a:spLocks noGrp="1"/>
          </p:cNvSpPr>
          <p:nvPr>
            <p:ph sz="half" idx="2"/>
          </p:nvPr>
        </p:nvSpPr>
        <p:spPr>
          <a:xfrm>
            <a:off x="4648200" y="1268760"/>
            <a:ext cx="4244280" cy="5112568"/>
          </a:xfrm>
        </p:spPr>
        <p:txBody>
          <a:bodyPr>
            <a:normAutofit fontScale="85000" lnSpcReduction="20000"/>
          </a:bodyPr>
          <a:lstStyle/>
          <a:p>
            <a:r>
              <a:rPr lang="en-US" dirty="0"/>
              <a:t>Signature/Heuristic detection</a:t>
            </a:r>
          </a:p>
          <a:p>
            <a:pPr lvl="1"/>
            <a:r>
              <a:rPr lang="en-US" dirty="0"/>
              <a:t>Defines malicious or unauthorized behavior, using a set of known malicious data patterns or attack rules that are compared with current behavior</a:t>
            </a:r>
          </a:p>
          <a:p>
            <a:pPr lvl="1"/>
            <a:r>
              <a:rPr lang="en-US" dirty="0"/>
              <a:t>Can only detect known attacks seen before</a:t>
            </a:r>
          </a:p>
          <a:p>
            <a:endParaRPr lang="en-SE" dirty="0"/>
          </a:p>
        </p:txBody>
      </p:sp>
      <p:sp>
        <p:nvSpPr>
          <p:cNvPr id="4" name="Slide Number Placeholder 3">
            <a:extLst>
              <a:ext uri="{FF2B5EF4-FFF2-40B4-BE49-F238E27FC236}">
                <a16:creationId xmlns:a16="http://schemas.microsoft.com/office/drawing/2014/main" id="{4110A8E7-8B96-4E3C-8A94-5BE5631C56DC}"/>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
        <p:nvSpPr>
          <p:cNvPr id="5" name="Title 4">
            <a:extLst>
              <a:ext uri="{FF2B5EF4-FFF2-40B4-BE49-F238E27FC236}">
                <a16:creationId xmlns:a16="http://schemas.microsoft.com/office/drawing/2014/main" id="{9D8F2BBD-8DC4-45DE-AE5B-161E7C525C8C}"/>
              </a:ext>
            </a:extLst>
          </p:cNvPr>
          <p:cNvSpPr>
            <a:spLocks noGrp="1"/>
          </p:cNvSpPr>
          <p:nvPr>
            <p:ph type="title"/>
          </p:nvPr>
        </p:nvSpPr>
        <p:spPr/>
        <p:txBody>
          <a:bodyPr/>
          <a:lstStyle/>
          <a:p>
            <a:r>
              <a:rPr lang="en-US" dirty="0"/>
              <a:t>Analysis Approaches</a:t>
            </a:r>
            <a:endParaRPr lang="en-SE" dirty="0"/>
          </a:p>
        </p:txBody>
      </p:sp>
    </p:spTree>
    <p:extLst>
      <p:ext uri="{BB962C8B-B14F-4D97-AF65-F5344CB8AC3E}">
        <p14:creationId xmlns:p14="http://schemas.microsoft.com/office/powerpoint/2010/main" val="124237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Techniques</a:t>
            </a:r>
          </a:p>
        </p:txBody>
      </p:sp>
      <p:sp>
        <p:nvSpPr>
          <p:cNvPr id="6" name="内容占位符 5"/>
          <p:cNvSpPr>
            <a:spLocks noGrp="1"/>
          </p:cNvSpPr>
          <p:nvPr>
            <p:ph idx="1"/>
          </p:nvPr>
        </p:nvSpPr>
        <p:spPr/>
        <p:txBody>
          <a:bodyPr>
            <a:normAutofit fontScale="85000" lnSpcReduction="20000"/>
          </a:bodyPr>
          <a:lstStyle/>
          <a:p>
            <a:r>
              <a:rPr lang="en-US" altLang="zh-CN" dirty="0"/>
              <a:t>Three approaches to anomaly detection</a:t>
            </a:r>
          </a:p>
          <a:p>
            <a:r>
              <a:rPr lang="en-US" altLang="zh-CN" dirty="0"/>
              <a:t>Statistical</a:t>
            </a:r>
          </a:p>
          <a:p>
            <a:pPr lvl="1"/>
            <a:r>
              <a:rPr lang="en-US" altLang="zh-CN" dirty="0"/>
              <a:t>Analysis of the observed behavior using univariate, multivariate, or time-series models of observed metrics</a:t>
            </a:r>
          </a:p>
          <a:p>
            <a:r>
              <a:rPr lang="en-US" altLang="zh-CN" dirty="0"/>
              <a:t>Knowledge based</a:t>
            </a:r>
          </a:p>
          <a:p>
            <a:pPr lvl="1"/>
            <a:r>
              <a:rPr lang="en-US" altLang="zh-CN" dirty="0"/>
              <a:t>A set of rules that model legitimate behavior developed by experts</a:t>
            </a:r>
          </a:p>
          <a:p>
            <a:r>
              <a:rPr lang="en-US" altLang="zh-CN" dirty="0"/>
              <a:t>Machine-learning</a:t>
            </a:r>
          </a:p>
          <a:p>
            <a:pPr lvl="1"/>
            <a:r>
              <a:rPr lang="en-US" altLang="zh-CN" dirty="0"/>
              <a:t>Approaches automatically determine a suitable classification model that can classify data as either normal or anomalous</a:t>
            </a:r>
          </a:p>
          <a:p>
            <a:endParaRPr lang="zh-CN" alt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C25A6B91-6932-4B28-A3A6-928F4AD6EBC5}"/>
              </a:ext>
            </a:extLst>
          </p:cNvPr>
          <p:cNvSpPr/>
          <p:nvPr/>
        </p:nvSpPr>
        <p:spPr>
          <a:xfrm>
            <a:off x="990600" y="2420888"/>
            <a:ext cx="7391400" cy="3759200"/>
          </a:xfrm>
          <a:prstGeom prst="rect">
            <a:avLst/>
          </a:prstGeom>
        </p:spPr>
        <p:txBody>
          <a:bodyPr/>
          <a:lstStyle/>
          <a:p>
            <a:pPr lvl="0">
              <a:buChar char="•"/>
            </a:pPr>
            <a:endParaRPr lang="en-US" dirty="0"/>
          </a:p>
        </p:txBody>
      </p:sp>
    </p:spTree>
    <p:extLst>
      <p:ext uri="{BB962C8B-B14F-4D97-AF65-F5344CB8AC3E}">
        <p14:creationId xmlns:p14="http://schemas.microsoft.com/office/powerpoint/2010/main" val="8437011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Signature/Heuristic Detection Techniques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3238589F-1561-4F45-9CF6-EDC1A7C313B3}"/>
              </a:ext>
            </a:extLst>
          </p:cNvPr>
          <p:cNvSpPr>
            <a:spLocks noGrp="1"/>
          </p:cNvSpPr>
          <p:nvPr>
            <p:ph idx="1"/>
          </p:nvPr>
        </p:nvSpPr>
        <p:spPr>
          <a:xfrm>
            <a:off x="323528" y="1196753"/>
            <a:ext cx="8568952" cy="5591168"/>
          </a:xfrm>
        </p:spPr>
        <p:txBody>
          <a:bodyPr>
            <a:normAutofit fontScale="77500" lnSpcReduction="20000"/>
          </a:bodyPr>
          <a:lstStyle/>
          <a:p>
            <a:pPr lvl="0" rtl="0"/>
            <a:r>
              <a:rPr lang="en-US" dirty="0"/>
              <a:t>Signature approaches</a:t>
            </a:r>
          </a:p>
          <a:p>
            <a:pPr lvl="1" rtl="0"/>
            <a:r>
              <a:rPr lang="en-US" dirty="0"/>
              <a:t>Match a large collection of known patterns of malicious data against data stored on a system or in transit over a network</a:t>
            </a:r>
          </a:p>
          <a:p>
            <a:pPr lvl="1" rtl="0"/>
            <a:r>
              <a:rPr lang="en-US" dirty="0"/>
              <a:t>The signatures need to be large enough to minimize the false positive rate, while still detecting a sufficiently large fraction of malicious data</a:t>
            </a:r>
          </a:p>
          <a:p>
            <a:pPr lvl="1" rtl="0"/>
            <a:r>
              <a:rPr lang="en-US" dirty="0"/>
              <a:t>Widely used in anti-virus products, network traffic scanning proxies, and in NIDS</a:t>
            </a:r>
          </a:p>
          <a:p>
            <a:pPr lvl="0" rtl="0"/>
            <a:r>
              <a:rPr lang="en-US" dirty="0"/>
              <a:t>Rule-based heuristic identification</a:t>
            </a:r>
          </a:p>
          <a:p>
            <a:pPr lvl="1" rtl="0"/>
            <a:r>
              <a:rPr lang="en-US" dirty="0"/>
              <a:t>Involves the use of rules for identifying known penetrations or penetrations that would exploit known weaknesses</a:t>
            </a:r>
          </a:p>
          <a:p>
            <a:pPr lvl="1" rtl="0"/>
            <a:r>
              <a:rPr lang="en-US" dirty="0"/>
              <a:t>Rules can also be defined that identify suspicious behavior</a:t>
            </a:r>
          </a:p>
          <a:p>
            <a:pPr lvl="1" rtl="0"/>
            <a:r>
              <a:rPr lang="en-US" dirty="0"/>
              <a:t>SNORT is an example of a rule-based NIDS</a:t>
            </a:r>
          </a:p>
        </p:txBody>
      </p:sp>
    </p:spTree>
    <p:extLst>
      <p:ext uri="{BB962C8B-B14F-4D97-AF65-F5344CB8AC3E}">
        <p14:creationId xmlns:p14="http://schemas.microsoft.com/office/powerpoint/2010/main" val="209160375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solidFill>
                  <a:srgbClr val="C00000"/>
                </a:solidFill>
              </a:rPr>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82102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ltLang="en-US" dirty="0"/>
              <a:t>Host-based IDS</a:t>
            </a:r>
          </a:p>
        </p:txBody>
      </p:sp>
      <p:sp>
        <p:nvSpPr>
          <p:cNvPr id="233475" name="Rectangle 1027"/>
          <p:cNvSpPr>
            <a:spLocks noGrp="1" noChangeArrowheads="1"/>
          </p:cNvSpPr>
          <p:nvPr>
            <p:ph idx="1"/>
          </p:nvPr>
        </p:nvSpPr>
        <p:spPr/>
        <p:txBody>
          <a:bodyPr>
            <a:normAutofit fontScale="92500" lnSpcReduction="10000"/>
          </a:bodyPr>
          <a:lstStyle/>
          <a:p>
            <a:r>
              <a:rPr lang="en-US" sz="2800" dirty="0"/>
              <a:t>Adds a specialized layer of security software to vulnerable or sensitive systems</a:t>
            </a:r>
          </a:p>
          <a:p>
            <a:r>
              <a:rPr lang="en-US" sz="2800" dirty="0"/>
              <a:t>Can use either anomaly or signature/heuristic detection techniques</a:t>
            </a:r>
          </a:p>
          <a:p>
            <a:r>
              <a:rPr lang="en-US" sz="2800" dirty="0"/>
              <a:t>Monitors activity to detect suspicious behavior</a:t>
            </a:r>
          </a:p>
          <a:p>
            <a:pPr lvl="1"/>
            <a:r>
              <a:rPr lang="en-US" altLang="zh-CN" sz="2400" dirty="0"/>
              <a:t>T</a:t>
            </a:r>
            <a:r>
              <a:rPr lang="en-US" sz="2400" dirty="0"/>
              <a:t>o detect intrusions, log suspicious events, and send alerts</a:t>
            </a:r>
          </a:p>
          <a:p>
            <a:pPr lvl="1"/>
            <a:r>
              <a:rPr lang="en-US" sz="2400" dirty="0"/>
              <a:t>Can detect both external and internal intrusions (outside or inside the firewall)</a:t>
            </a:r>
          </a:p>
          <a:p>
            <a:r>
              <a:rPr lang="en-US" sz="2800" dirty="0"/>
              <a:t>Common data sources include:</a:t>
            </a:r>
          </a:p>
          <a:p>
            <a:pPr lvl="1"/>
            <a:r>
              <a:rPr lang="en-US" sz="2400" dirty="0"/>
              <a:t>System call traces</a:t>
            </a:r>
          </a:p>
          <a:p>
            <a:pPr lvl="1"/>
            <a:r>
              <a:rPr lang="en-US" sz="2400" dirty="0"/>
              <a:t>Audit (log file) records</a:t>
            </a:r>
          </a:p>
          <a:p>
            <a:pPr lvl="1"/>
            <a:r>
              <a:rPr lang="en-US" sz="2400" dirty="0"/>
              <a:t>File integrity checksums</a:t>
            </a:r>
          </a:p>
          <a:p>
            <a:pPr lvl="1"/>
            <a:r>
              <a:rPr lang="en-US" sz="2400" dirty="0"/>
              <a:t>Registry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4A31-2069-4A65-94CE-E4C783A2507E}"/>
              </a:ext>
            </a:extLst>
          </p:cNvPr>
          <p:cNvSpPr>
            <a:spLocks noGrp="1"/>
          </p:cNvSpPr>
          <p:nvPr>
            <p:ph type="title"/>
          </p:nvPr>
        </p:nvSpPr>
        <p:spPr/>
        <p:txBody>
          <a:bodyPr/>
          <a:lstStyle/>
          <a:p>
            <a:r>
              <a:rPr lang="en-US" dirty="0"/>
              <a:t>System Calls</a:t>
            </a:r>
            <a:endParaRPr lang="en-SE" dirty="0"/>
          </a:p>
        </p:txBody>
      </p:sp>
      <p:sp>
        <p:nvSpPr>
          <p:cNvPr id="3" name="Content Placeholder 2">
            <a:extLst>
              <a:ext uri="{FF2B5EF4-FFF2-40B4-BE49-F238E27FC236}">
                <a16:creationId xmlns:a16="http://schemas.microsoft.com/office/drawing/2014/main" id="{4977549E-E4AD-4D5D-BF71-B416EDC49EDB}"/>
              </a:ext>
            </a:extLst>
          </p:cNvPr>
          <p:cNvSpPr>
            <a:spLocks noGrp="1"/>
          </p:cNvSpPr>
          <p:nvPr>
            <p:ph idx="1"/>
          </p:nvPr>
        </p:nvSpPr>
        <p:spPr>
          <a:xfrm>
            <a:off x="323528" y="5582005"/>
            <a:ext cx="8568952" cy="1224137"/>
          </a:xfrm>
        </p:spPr>
        <p:txBody>
          <a:bodyPr>
            <a:normAutofit fontScale="70000" lnSpcReduction="20000"/>
          </a:bodyPr>
          <a:lstStyle/>
          <a:p>
            <a:r>
              <a:rPr lang="en-US" dirty="0"/>
              <a:t>System calls are the means by which user programs access core kernel functions</a:t>
            </a:r>
          </a:p>
          <a:p>
            <a:r>
              <a:rPr lang="en-US" dirty="0"/>
              <a:t>System call traces can be analyzed to detect anomalies</a:t>
            </a:r>
          </a:p>
        </p:txBody>
      </p:sp>
      <p:sp>
        <p:nvSpPr>
          <p:cNvPr id="4" name="Slide Number Placeholder 3">
            <a:extLst>
              <a:ext uri="{FF2B5EF4-FFF2-40B4-BE49-F238E27FC236}">
                <a16:creationId xmlns:a16="http://schemas.microsoft.com/office/drawing/2014/main" id="{AE8C4C1E-8210-499E-BE27-F14A0809B92B}"/>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pic>
        <p:nvPicPr>
          <p:cNvPr id="5" name="图片 7">
            <a:extLst>
              <a:ext uri="{FF2B5EF4-FFF2-40B4-BE49-F238E27FC236}">
                <a16:creationId xmlns:a16="http://schemas.microsoft.com/office/drawing/2014/main" id="{AA3F6AD2-C55D-49AF-8492-ED609133A93E}"/>
              </a:ext>
            </a:extLst>
          </p:cNvPr>
          <p:cNvPicPr>
            <a:picLocks noChangeAspect="1"/>
          </p:cNvPicPr>
          <p:nvPr/>
        </p:nvPicPr>
        <p:blipFill>
          <a:blip r:embed="rId3"/>
          <a:stretch>
            <a:fillRect/>
          </a:stretch>
        </p:blipFill>
        <p:spPr>
          <a:xfrm>
            <a:off x="955337" y="1051808"/>
            <a:ext cx="7233325" cy="4511976"/>
          </a:xfrm>
          <a:prstGeom prst="rect">
            <a:avLst/>
          </a:prstGeom>
        </p:spPr>
      </p:pic>
    </p:spTree>
    <p:extLst>
      <p:ext uri="{BB962C8B-B14F-4D97-AF65-F5344CB8AC3E}">
        <p14:creationId xmlns:p14="http://schemas.microsoft.com/office/powerpoint/2010/main" val="100617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1F2D-75CC-44BC-8989-391FFB75FF3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B5FBEB-96C2-4F83-A6FD-1218B39765DB}"/>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4A553FF5-BDE4-4DFA-BFE8-40A400A4C9C4}"/>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8" name="Picture 7" descr="f2.pdf">
            <a:extLst>
              <a:ext uri="{FF2B5EF4-FFF2-40B4-BE49-F238E27FC236}">
                <a16:creationId xmlns:a16="http://schemas.microsoft.com/office/drawing/2014/main" id="{1F8C5192-E209-4488-81BD-6B67804E20A0}"/>
              </a:ext>
            </a:extLst>
          </p:cNvPr>
          <p:cNvPicPr>
            <a:picLocks noChangeAspect="1"/>
          </p:cNvPicPr>
          <p:nvPr/>
        </p:nvPicPr>
        <p:blipFill rotWithShape="1">
          <a:blip r:embed="rId2">
            <a:extLst>
              <a:ext uri="{28A0092B-C50C-407E-A947-70E740481C1C}">
                <a14:useLocalDpi xmlns:a14="http://schemas.microsoft.com/office/drawing/2010/main" val="0"/>
              </a:ext>
            </a:extLst>
          </a:blip>
          <a:srcRect l="2366" t="4182" r="1730" b="5320"/>
          <a:stretch/>
        </p:blipFill>
        <p:spPr>
          <a:xfrm>
            <a:off x="107943" y="620687"/>
            <a:ext cx="8366712" cy="6100789"/>
          </a:xfrm>
          <a:prstGeom prst="rect">
            <a:avLst/>
          </a:prstGeom>
          <a:solidFill>
            <a:sysClr val="window" lastClr="FFFFFF"/>
          </a:solidFill>
        </p:spPr>
      </p:pic>
      <p:sp>
        <p:nvSpPr>
          <p:cNvPr id="9" name="灯片编号占位符 2">
            <a:extLst>
              <a:ext uri="{FF2B5EF4-FFF2-40B4-BE49-F238E27FC236}">
                <a16:creationId xmlns:a16="http://schemas.microsoft.com/office/drawing/2014/main" id="{5FAD1C3D-0D71-4A62-89EC-B17281300EB7}"/>
              </a:ext>
            </a:extLst>
          </p:cNvPr>
          <p:cNvSpPr txBox="1">
            <a:spLocks/>
          </p:cNvSpPr>
          <p:nvPr/>
        </p:nvSpPr>
        <p:spPr>
          <a:xfrm>
            <a:off x="8543279" y="6356352"/>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10" name="Rectangle 3">
            <a:extLst>
              <a:ext uri="{FF2B5EF4-FFF2-40B4-BE49-F238E27FC236}">
                <a16:creationId xmlns:a16="http://schemas.microsoft.com/office/drawing/2014/main" id="{81BADBB6-D43E-48A7-8E75-DB6C22DE0F1D}"/>
              </a:ext>
            </a:extLst>
          </p:cNvPr>
          <p:cNvSpPr txBox="1">
            <a:spLocks noChangeArrowheads="1"/>
          </p:cNvSpPr>
          <p:nvPr/>
        </p:nvSpPr>
        <p:spPr>
          <a:xfrm>
            <a:off x="5376794" y="554242"/>
            <a:ext cx="3767206" cy="30243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2000" b="1" dirty="0">
                <a:solidFill>
                  <a:prstClr val="black"/>
                </a:solidFill>
                <a:ea typeface="宋体" panose="02010600030101010101" pitchFamily="2" charset="-122"/>
              </a:rPr>
              <a:t>Host agent module</a:t>
            </a:r>
            <a:r>
              <a:rPr lang="en-US" altLang="zh-CN" sz="2000" dirty="0">
                <a:solidFill>
                  <a:prstClr val="black"/>
                </a:solidFill>
                <a:ea typeface="宋体" panose="02010600030101010101" pitchFamily="2" charset="-122"/>
              </a:rPr>
              <a:t>: An audit collection module to collect data on security-related events on the host and transmit these to the central manager. </a:t>
            </a:r>
          </a:p>
          <a:p>
            <a:r>
              <a:rPr lang="en-US" altLang="zh-CN" sz="2000" b="1" dirty="0">
                <a:solidFill>
                  <a:prstClr val="black"/>
                </a:solidFill>
                <a:ea typeface="宋体" panose="02010600030101010101" pitchFamily="2" charset="-122"/>
              </a:rPr>
              <a:t>LAN monitor agent module</a:t>
            </a:r>
            <a:r>
              <a:rPr lang="en-US" altLang="zh-CN" sz="2000" dirty="0">
                <a:solidFill>
                  <a:prstClr val="black"/>
                </a:solidFill>
                <a:ea typeface="宋体" panose="02010600030101010101" pitchFamily="2" charset="-122"/>
              </a:rPr>
              <a:t>: analyzes LAN traffic and reports the results to the central manager.</a:t>
            </a:r>
          </a:p>
          <a:p>
            <a:r>
              <a:rPr lang="en-US" altLang="zh-CN" sz="2000" b="1" dirty="0">
                <a:solidFill>
                  <a:prstClr val="black"/>
                </a:solidFill>
                <a:ea typeface="宋体" panose="02010600030101010101" pitchFamily="2" charset="-122"/>
              </a:rPr>
              <a:t>Central manager module</a:t>
            </a:r>
            <a:r>
              <a:rPr lang="en-US" altLang="zh-CN" sz="2000" dirty="0">
                <a:solidFill>
                  <a:prstClr val="black"/>
                </a:solidFill>
                <a:ea typeface="宋体" panose="02010600030101010101" pitchFamily="2" charset="-122"/>
              </a:rPr>
              <a:t>: Receives reports from LAN monitor and host agents and processes and correlates these reports to detect intrusion.</a:t>
            </a:r>
          </a:p>
        </p:txBody>
      </p:sp>
    </p:spTree>
    <p:extLst>
      <p:ext uri="{BB962C8B-B14F-4D97-AF65-F5344CB8AC3E}">
        <p14:creationId xmlns:p14="http://schemas.microsoft.com/office/powerpoint/2010/main" val="188010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solidFill>
                  <a:srgbClr val="C00000"/>
                </a:solidFill>
              </a:rPr>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142409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a:bodyPr>
          <a:lstStyle/>
          <a:p>
            <a:r>
              <a:rPr lang="en-US" altLang="en-US" dirty="0"/>
              <a:t>Network-based IDS (NIDS) </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E6C06A5-4DDB-4347-9900-478650796A0C}"/>
              </a:ext>
            </a:extLst>
          </p:cNvPr>
          <p:cNvSpPr>
            <a:spLocks noGrp="1"/>
          </p:cNvSpPr>
          <p:nvPr>
            <p:ph idx="1"/>
          </p:nvPr>
        </p:nvSpPr>
        <p:spPr/>
        <p:txBody>
          <a:bodyPr>
            <a:normAutofit fontScale="77500" lnSpcReduction="20000"/>
          </a:bodyPr>
          <a:lstStyle/>
          <a:p>
            <a:pPr lvl="0" rtl="0"/>
            <a:r>
              <a:rPr lang="en-US" dirty="0">
                <a:solidFill>
                  <a:schemeClr val="tx1"/>
                </a:solidFill>
                <a:latin typeface="+mj-lt"/>
              </a:rPr>
              <a:t>Monitors traffic at selected points on a network</a:t>
            </a:r>
          </a:p>
          <a:p>
            <a:pPr lvl="0" rtl="0"/>
            <a:r>
              <a:rPr lang="en-US" dirty="0">
                <a:solidFill>
                  <a:schemeClr val="tx1"/>
                </a:solidFill>
                <a:latin typeface="+mj-lt"/>
              </a:rPr>
              <a:t>Examines traffic packet by packet in real or close to real time</a:t>
            </a:r>
          </a:p>
          <a:p>
            <a:pPr lvl="0" rtl="0"/>
            <a:r>
              <a:rPr lang="en-US" dirty="0">
                <a:solidFill>
                  <a:schemeClr val="tx1"/>
                </a:solidFill>
                <a:latin typeface="+mj-lt"/>
              </a:rPr>
              <a:t>May examine network, transport, and/or application-level protocol activity</a:t>
            </a:r>
          </a:p>
          <a:p>
            <a:pPr lvl="0" rtl="0"/>
            <a:r>
              <a:rPr lang="en-US" dirty="0">
                <a:solidFill>
                  <a:schemeClr val="tx1"/>
                </a:solidFill>
                <a:latin typeface="+mj-lt"/>
              </a:rPr>
              <a:t>Comprised of a number of sensors, one or more servers for NIDS management functions, and one or more management consoles for the human operator</a:t>
            </a:r>
          </a:p>
          <a:p>
            <a:pPr lvl="0" rtl="0"/>
            <a:r>
              <a:rPr lang="en-US" dirty="0">
                <a:solidFill>
                  <a:schemeClr val="tx1"/>
                </a:solidFill>
                <a:latin typeface="+mj-lt"/>
              </a:rPr>
              <a:t>Analysis of traffic patterns may be done at the sensor, the management server or a combination of the two</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6F1B-BD98-4681-B470-505C99F1BD21}"/>
              </a:ext>
            </a:extLst>
          </p:cNvPr>
          <p:cNvSpPr>
            <a:spLocks noGrp="1"/>
          </p:cNvSpPr>
          <p:nvPr>
            <p:ph type="title"/>
          </p:nvPr>
        </p:nvSpPr>
        <p:spPr/>
        <p:txBody>
          <a:bodyPr/>
          <a:lstStyle/>
          <a:p>
            <a:r>
              <a:rPr lang="en-US" dirty="0"/>
              <a:t>Inline vs. Passive Sensor</a:t>
            </a:r>
            <a:endParaRPr lang="en-SE" dirty="0"/>
          </a:p>
        </p:txBody>
      </p:sp>
      <p:sp>
        <p:nvSpPr>
          <p:cNvPr id="3" name="Content Placeholder 2">
            <a:extLst>
              <a:ext uri="{FF2B5EF4-FFF2-40B4-BE49-F238E27FC236}">
                <a16:creationId xmlns:a16="http://schemas.microsoft.com/office/drawing/2014/main" id="{807B98F7-59C0-4491-ACE6-D46781825801}"/>
              </a:ext>
            </a:extLst>
          </p:cNvPr>
          <p:cNvSpPr>
            <a:spLocks noGrp="1"/>
          </p:cNvSpPr>
          <p:nvPr>
            <p:ph idx="1"/>
          </p:nvPr>
        </p:nvSpPr>
        <p:spPr>
          <a:xfrm>
            <a:off x="336605" y="1479007"/>
            <a:ext cx="3744416" cy="5256584"/>
          </a:xfrm>
        </p:spPr>
        <p:txBody>
          <a:bodyPr>
            <a:normAutofit fontScale="62500" lnSpcReduction="20000"/>
          </a:bodyPr>
          <a:lstStyle/>
          <a:p>
            <a:r>
              <a:rPr lang="en-US" dirty="0"/>
              <a:t>Sensors can be deployed in one of two modes: inline and passive. </a:t>
            </a:r>
          </a:p>
          <a:p>
            <a:r>
              <a:rPr lang="en-US" dirty="0"/>
              <a:t>Inline sensors: the traffic being monitored must pass through the sensor. Can be implemented on firewall machines or standalone NIDS machine</a:t>
            </a:r>
          </a:p>
          <a:p>
            <a:r>
              <a:rPr lang="en-US" dirty="0"/>
              <a:t>Passive sensors: monitors a copy of network traffic, and does not cause delays to the actual traffic</a:t>
            </a:r>
          </a:p>
          <a:p>
            <a:endParaRPr lang="en-SE" dirty="0"/>
          </a:p>
        </p:txBody>
      </p:sp>
      <p:sp>
        <p:nvSpPr>
          <p:cNvPr id="4" name="Slide Number Placeholder 3">
            <a:extLst>
              <a:ext uri="{FF2B5EF4-FFF2-40B4-BE49-F238E27FC236}">
                <a16:creationId xmlns:a16="http://schemas.microsoft.com/office/drawing/2014/main" id="{8A835205-272F-44B4-BBCF-B20C85B3C3D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pic>
        <p:nvPicPr>
          <p:cNvPr id="7" name="Picture 6">
            <a:extLst>
              <a:ext uri="{FF2B5EF4-FFF2-40B4-BE49-F238E27FC236}">
                <a16:creationId xmlns:a16="http://schemas.microsoft.com/office/drawing/2014/main" id="{36EC832A-A226-4D8A-ACCC-476799B81FF5}"/>
              </a:ext>
            </a:extLst>
          </p:cNvPr>
          <p:cNvPicPr>
            <a:picLocks noChangeAspect="1"/>
          </p:cNvPicPr>
          <p:nvPr/>
        </p:nvPicPr>
        <p:blipFill>
          <a:blip r:embed="rId3"/>
          <a:stretch>
            <a:fillRect/>
          </a:stretch>
        </p:blipFill>
        <p:spPr>
          <a:xfrm>
            <a:off x="4157200" y="1767038"/>
            <a:ext cx="4896533" cy="4496427"/>
          </a:xfrm>
          <a:prstGeom prst="rect">
            <a:avLst/>
          </a:prstGeom>
        </p:spPr>
      </p:pic>
    </p:spTree>
    <p:extLst>
      <p:ext uri="{BB962C8B-B14F-4D97-AF65-F5344CB8AC3E}">
        <p14:creationId xmlns:p14="http://schemas.microsoft.com/office/powerpoint/2010/main" val="25323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solidFill>
                  <a:srgbClr val="C00000"/>
                </a:solidFill>
              </a:rPr>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98303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A288-32DE-4F24-A746-F1E9A0C6E7AB}"/>
              </a:ext>
            </a:extLst>
          </p:cNvPr>
          <p:cNvSpPr>
            <a:spLocks noGrp="1"/>
          </p:cNvSpPr>
          <p:nvPr>
            <p:ph type="title"/>
          </p:nvPr>
        </p:nvSpPr>
        <p:spPr/>
        <p:txBody>
          <a:bodyPr/>
          <a:lstStyle/>
          <a:p>
            <a:r>
              <a:rPr lang="en-US" dirty="0"/>
              <a:t>NIDS Sensor Deployment Locations</a:t>
            </a:r>
            <a:endParaRPr lang="en-SE" dirty="0"/>
          </a:p>
        </p:txBody>
      </p:sp>
      <p:sp>
        <p:nvSpPr>
          <p:cNvPr id="3" name="Content Placeholder 2">
            <a:extLst>
              <a:ext uri="{FF2B5EF4-FFF2-40B4-BE49-F238E27FC236}">
                <a16:creationId xmlns:a16="http://schemas.microsoft.com/office/drawing/2014/main" id="{EA6BD28E-CEB8-4A08-B212-E53C4F79B7D3}"/>
              </a:ext>
            </a:extLst>
          </p:cNvPr>
          <p:cNvSpPr>
            <a:spLocks noGrp="1"/>
          </p:cNvSpPr>
          <p:nvPr>
            <p:ph idx="1"/>
          </p:nvPr>
        </p:nvSpPr>
        <p:spPr>
          <a:xfrm>
            <a:off x="323528" y="1196753"/>
            <a:ext cx="8568952" cy="1656183"/>
          </a:xfrm>
        </p:spPr>
        <p:txBody>
          <a:bodyPr>
            <a:normAutofit fontScale="47500" lnSpcReduction="20000"/>
          </a:bodyPr>
          <a:lstStyle/>
          <a:p>
            <a:r>
              <a:rPr lang="en-US" kern="1200" dirty="0">
                <a:latin typeface="Arial" pitchFamily="-110" charset="0"/>
              </a:rPr>
              <a:t>Location 1:just inside the external firewall</a:t>
            </a:r>
          </a:p>
          <a:p>
            <a:r>
              <a:rPr lang="en-US" kern="1200" dirty="0">
                <a:latin typeface="Arial" pitchFamily="-110" charset="0"/>
              </a:rPr>
              <a:t>Location 2: just outside the external firewall</a:t>
            </a:r>
          </a:p>
          <a:p>
            <a:r>
              <a:rPr lang="en-US" kern="1200" dirty="0">
                <a:latin typeface="Arial" pitchFamily="-110" charset="0"/>
              </a:rPr>
              <a:t>Location 3: Just inside an internal firewall to protect major backbone networks for internal servers and database resources </a:t>
            </a:r>
          </a:p>
          <a:p>
            <a:r>
              <a:rPr lang="en-US" kern="1200" dirty="0">
                <a:latin typeface="Arial" pitchFamily="-110" charset="0"/>
              </a:rPr>
              <a:t>Location 4: Just inside an internal firewall to protect LANs that support user workstations and servers s</a:t>
            </a:r>
            <a:endParaRPr lang="en-SE" dirty="0"/>
          </a:p>
        </p:txBody>
      </p:sp>
      <p:sp>
        <p:nvSpPr>
          <p:cNvPr id="4" name="Slide Number Placeholder 3">
            <a:extLst>
              <a:ext uri="{FF2B5EF4-FFF2-40B4-BE49-F238E27FC236}">
                <a16:creationId xmlns:a16="http://schemas.microsoft.com/office/drawing/2014/main" id="{E6705A47-1731-4DA0-B716-3EDB98EBED06}"/>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0AD4F436-E79F-4485-9854-0583A2917CE5}"/>
              </a:ext>
            </a:extLst>
          </p:cNvPr>
          <p:cNvPicPr>
            <a:picLocks noChangeAspect="1"/>
          </p:cNvPicPr>
          <p:nvPr/>
        </p:nvPicPr>
        <p:blipFill>
          <a:blip r:embed="rId3"/>
          <a:stretch>
            <a:fillRect/>
          </a:stretch>
        </p:blipFill>
        <p:spPr>
          <a:xfrm>
            <a:off x="1845029" y="2713740"/>
            <a:ext cx="5525950" cy="3951943"/>
          </a:xfrm>
          <a:prstGeom prst="rect">
            <a:avLst/>
          </a:prstGeom>
        </p:spPr>
      </p:pic>
    </p:spTree>
    <p:extLst>
      <p:ext uri="{BB962C8B-B14F-4D97-AF65-F5344CB8AC3E}">
        <p14:creationId xmlns:p14="http://schemas.microsoft.com/office/powerpoint/2010/main" val="403132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4FBD-D940-4DFA-BE2B-9604B2FFE4CA}"/>
              </a:ext>
            </a:extLst>
          </p:cNvPr>
          <p:cNvSpPr>
            <a:spLocks noGrp="1"/>
          </p:cNvSpPr>
          <p:nvPr>
            <p:ph type="title"/>
          </p:nvPr>
        </p:nvSpPr>
        <p:spPr/>
        <p:txBody>
          <a:bodyPr/>
          <a:lstStyle/>
          <a:p>
            <a:r>
              <a:rPr lang="en-US" altLang="en-US" b="1" dirty="0"/>
              <a:t>Intrusion Detection Techniques</a:t>
            </a:r>
            <a:endParaRPr lang="en-SE" dirty="0"/>
          </a:p>
        </p:txBody>
      </p:sp>
      <p:sp>
        <p:nvSpPr>
          <p:cNvPr id="3" name="Content Placeholder 2">
            <a:extLst>
              <a:ext uri="{FF2B5EF4-FFF2-40B4-BE49-F238E27FC236}">
                <a16:creationId xmlns:a16="http://schemas.microsoft.com/office/drawing/2014/main" id="{802389BE-47FE-4D6A-AB58-C509EB3F04A5}"/>
              </a:ext>
            </a:extLst>
          </p:cNvPr>
          <p:cNvSpPr>
            <a:spLocks noGrp="1"/>
          </p:cNvSpPr>
          <p:nvPr>
            <p:ph idx="1"/>
          </p:nvPr>
        </p:nvSpPr>
        <p:spPr/>
        <p:txBody>
          <a:bodyPr>
            <a:normAutofit fontScale="92500" lnSpcReduction="10000"/>
          </a:bodyPr>
          <a:lstStyle/>
          <a:p>
            <a:r>
              <a:rPr lang="en-US" dirty="0"/>
              <a:t>Signature detection for:</a:t>
            </a:r>
          </a:p>
          <a:p>
            <a:pPr lvl="1"/>
            <a:r>
              <a:rPr lang="en-US" dirty="0"/>
              <a:t>Reconnaissance and attacks at application, transport, or network layer</a:t>
            </a:r>
          </a:p>
          <a:p>
            <a:pPr lvl="1"/>
            <a:r>
              <a:rPr lang="en-US" dirty="0"/>
              <a:t>Unexpected application services</a:t>
            </a:r>
          </a:p>
          <a:p>
            <a:pPr lvl="1"/>
            <a:r>
              <a:rPr lang="en-US" dirty="0"/>
              <a:t>Policy violations (forbidden websites or protocols)</a:t>
            </a:r>
          </a:p>
          <a:p>
            <a:r>
              <a:rPr lang="en-US" dirty="0"/>
              <a:t>Anomaly detection for:</a:t>
            </a:r>
          </a:p>
          <a:p>
            <a:pPr lvl="1"/>
            <a:r>
              <a:rPr lang="en-US" dirty="0"/>
              <a:t>Denial-of-service (DoS) attacks</a:t>
            </a:r>
          </a:p>
          <a:p>
            <a:pPr lvl="1"/>
            <a:r>
              <a:rPr lang="en-US" dirty="0"/>
              <a:t>Scanning</a:t>
            </a:r>
          </a:p>
          <a:p>
            <a:pPr lvl="1"/>
            <a:r>
              <a:rPr lang="en-US" dirty="0"/>
              <a:t>Worms</a:t>
            </a:r>
          </a:p>
        </p:txBody>
      </p:sp>
      <p:sp>
        <p:nvSpPr>
          <p:cNvPr id="4" name="Slide Number Placeholder 3">
            <a:extLst>
              <a:ext uri="{FF2B5EF4-FFF2-40B4-BE49-F238E27FC236}">
                <a16:creationId xmlns:a16="http://schemas.microsoft.com/office/drawing/2014/main" id="{536E1D10-2961-4D4D-A11B-BC5A4F96EBB8}"/>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spTree>
    <p:extLst>
      <p:ext uri="{BB962C8B-B14F-4D97-AF65-F5344CB8AC3E}">
        <p14:creationId xmlns:p14="http://schemas.microsoft.com/office/powerpoint/2010/main" val="112765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idx="1"/>
          </p:nvPr>
        </p:nvSpPr>
        <p:spPr/>
        <p:txBody>
          <a:bodyPr>
            <a:normAutofit fontScale="92500" lnSpcReduction="20000"/>
          </a:bodyPr>
          <a:lstStyle/>
          <a:p>
            <a:r>
              <a:rPr lang="en-US" dirty="0"/>
              <a:t>Typical information logged by a NIDS sensor includes:</a:t>
            </a:r>
          </a:p>
          <a:p>
            <a:pPr lvl="1"/>
            <a:r>
              <a:rPr lang="en-US" sz="2600" dirty="0"/>
              <a:t>Timestamp</a:t>
            </a:r>
          </a:p>
          <a:p>
            <a:pPr lvl="1"/>
            <a:r>
              <a:rPr lang="en-US" sz="2600" dirty="0"/>
              <a:t>Connection or session ID</a:t>
            </a:r>
          </a:p>
          <a:p>
            <a:pPr lvl="1"/>
            <a:r>
              <a:rPr lang="en-US" sz="2600" dirty="0"/>
              <a:t>Event or alert type</a:t>
            </a:r>
          </a:p>
          <a:p>
            <a:pPr lvl="1"/>
            <a:r>
              <a:rPr lang="en-US" sz="2600" dirty="0"/>
              <a:t>Rating (e.g., priority, severity, impact, confidence)</a:t>
            </a:r>
          </a:p>
          <a:p>
            <a:pPr lvl="1"/>
            <a:r>
              <a:rPr lang="en-US" sz="2600" dirty="0"/>
              <a:t>Network, transport, and application layer protocols</a:t>
            </a:r>
          </a:p>
          <a:p>
            <a:pPr lvl="1"/>
            <a:r>
              <a:rPr lang="en-US" sz="2600" dirty="0"/>
              <a:t>Source and destination IP addresses</a:t>
            </a:r>
          </a:p>
          <a:p>
            <a:pPr lvl="1"/>
            <a:r>
              <a:rPr lang="en-US" sz="2600" dirty="0"/>
              <a:t>Source and destination TCP or UDP ports, or ICMP types and codes</a:t>
            </a:r>
          </a:p>
          <a:p>
            <a:pPr lvl="1"/>
            <a:r>
              <a:rPr lang="en-US" sz="2600" dirty="0"/>
              <a:t>Number of bytes  transmitted over the connection</a:t>
            </a:r>
          </a:p>
          <a:p>
            <a:pPr lvl="1"/>
            <a:r>
              <a:rPr lang="en-US" sz="2600" dirty="0"/>
              <a:t>Decoded payload data, such as application requests and responses</a:t>
            </a:r>
          </a:p>
          <a:p>
            <a:pPr lvl="1"/>
            <a:r>
              <a:rPr lang="en-US" sz="2600" kern="1200" dirty="0">
                <a:latin typeface="Arial" pitchFamily="-110" charset="0"/>
              </a:rPr>
              <a:t>State-related information (e.g., authenticated username)</a:t>
            </a:r>
            <a:endParaRPr lang="en-US" sz="26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extLst>
      <p:ext uri="{BB962C8B-B14F-4D97-AF65-F5344CB8AC3E}">
        <p14:creationId xmlns:p14="http://schemas.microsoft.com/office/powerpoint/2010/main" val="158084910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solidFill>
                  <a:srgbClr val="C00000"/>
                </a:solidFill>
              </a:rPr>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003751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ED201E-FE17-4F75-9732-1717FE95063B}"/>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49BA7A4-46D1-4FAE-8549-CD7A524EB220}"/>
              </a:ext>
            </a:extLst>
          </p:cNvPr>
          <p:cNvSpPr>
            <a:spLocks noGrp="1"/>
          </p:cNvSpPr>
          <p:nvPr>
            <p:ph idx="1"/>
          </p:nvPr>
        </p:nvSpPr>
        <p:spPr/>
        <p:txBody>
          <a:bodyPr/>
          <a:lstStyle/>
          <a:p>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矩形 3"/>
          <p:cNvSpPr/>
          <p:nvPr/>
        </p:nvSpPr>
        <p:spPr>
          <a:xfrm>
            <a:off x="280987" y="5082174"/>
            <a:ext cx="8543279" cy="1754326"/>
          </a:xfrm>
          <a:prstGeom prst="rect">
            <a:avLst/>
          </a:prstGeom>
        </p:spPr>
        <p:txBody>
          <a:bodyPr wrap="square">
            <a:spAutoFit/>
          </a:bodyPr>
          <a:lstStyle/>
          <a:p>
            <a:r>
              <a:rPr lang="en-US" altLang="zh-CN" dirty="0"/>
              <a:t>Autonomic Enterprise Security System, developed by Intel, does not rely solely on perimeter defense mechanisms, such as firewalls, or on individual host-based defenses. Instead, each end host and each network device (e.g., routers) is considered to be a potential sensor and may have the sensor software module installed. The sensors exchange information to corroborate the state of the network (i.e., whether an attack is under way).</a:t>
            </a:r>
          </a:p>
        </p:txBody>
      </p:sp>
      <p:pic>
        <p:nvPicPr>
          <p:cNvPr id="7" name="Picture 6">
            <a:extLst>
              <a:ext uri="{FF2B5EF4-FFF2-40B4-BE49-F238E27FC236}">
                <a16:creationId xmlns:a16="http://schemas.microsoft.com/office/drawing/2014/main" id="{2625B675-4AF9-40B5-A42A-DE33088C1203}"/>
              </a:ext>
            </a:extLst>
          </p:cNvPr>
          <p:cNvPicPr>
            <a:picLocks noChangeAspect="1"/>
          </p:cNvPicPr>
          <p:nvPr/>
        </p:nvPicPr>
        <p:blipFill>
          <a:blip r:embed="rId3"/>
          <a:stretch>
            <a:fillRect/>
          </a:stretch>
        </p:blipFill>
        <p:spPr>
          <a:xfrm>
            <a:off x="1951394" y="155476"/>
            <a:ext cx="5001323" cy="4896533"/>
          </a:xfrm>
          <a:prstGeom prst="rect">
            <a:avLst/>
          </a:prstGeo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Analogy to Illustrate AESS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solidFill>
                  <a:schemeClr val="tx1"/>
                </a:solidFill>
                <a:latin typeface="Arial" pitchFamily="-110" charset="0"/>
              </a:rPr>
              <a:t>Suppose a single host is subject to a prolonged attack and that the host is configured to minimize false positives. Early on in the attack, no alert is sounded because the risk of false positive is high. </a:t>
            </a:r>
          </a:p>
          <a:p>
            <a:r>
              <a:rPr lang="en-US" altLang="zh-CN" dirty="0">
                <a:solidFill>
                  <a:schemeClr val="tx1"/>
                </a:solidFill>
                <a:latin typeface="Arial" pitchFamily="-110" charset="0"/>
              </a:rPr>
              <a:t>If the attack persists, the evidence that an attack is under way becomes stronger and the risk of false positive decreases. However, much time has passed. </a:t>
            </a:r>
          </a:p>
          <a:p>
            <a:r>
              <a:rPr lang="en-US" altLang="zh-CN" dirty="0">
                <a:solidFill>
                  <a:schemeClr val="tx1"/>
                </a:solidFill>
                <a:latin typeface="Arial" pitchFamily="-110" charset="0"/>
              </a:rPr>
              <a:t>Now consider many local sensors, each of which suspect the onset of an attack and all of which collaborate. Because numerous systems see the same evidence, an alert can be issued with a low false positive risk. </a:t>
            </a:r>
          </a:p>
          <a:p>
            <a:r>
              <a:rPr lang="en-US" altLang="zh-CN" dirty="0">
                <a:solidFill>
                  <a:schemeClr val="tx1"/>
                </a:solidFill>
                <a:latin typeface="Arial" pitchFamily="-110" charset="0"/>
              </a:rPr>
              <a:t>Thus, instead of a long period of time, we use a large number of sensors to reduce false positives and still detect attacks. A number of vendors now offer this type of product.</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59891332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solidFill>
                  <a:srgbClr val="C00000"/>
                </a:solidFill>
              </a:rPr>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0597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IETF Intrusion Detection Working Group</a:t>
            </a:r>
          </a:p>
        </p:txBody>
      </p:sp>
      <p:sp>
        <p:nvSpPr>
          <p:cNvPr id="3" name="Content Placeholder 2"/>
          <p:cNvSpPr>
            <a:spLocks noGrp="1"/>
          </p:cNvSpPr>
          <p:nvPr>
            <p:ph idx="1"/>
          </p:nvPr>
        </p:nvSpPr>
        <p:spPr>
          <a:xfrm>
            <a:off x="323528" y="1196753"/>
            <a:ext cx="8568952" cy="1872207"/>
          </a:xfrm>
        </p:spPr>
        <p:txBody>
          <a:bodyPr>
            <a:normAutofit fontScale="70000" lnSpcReduction="20000"/>
          </a:bodyPr>
          <a:lstStyle/>
          <a:p>
            <a:pPr>
              <a:spcBef>
                <a:spcPts val="600"/>
              </a:spcBef>
              <a:spcAft>
                <a:spcPts val="600"/>
              </a:spcAft>
            </a:pPr>
            <a:r>
              <a:rPr lang="en-US" dirty="0"/>
              <a:t>Purpose is to define data formats and exchange procedures for sharing information of interest to intrusion detection and response systems and to management systems that may need to interact with them</a:t>
            </a:r>
          </a:p>
          <a:p>
            <a:pPr>
              <a:spcBef>
                <a:spcPts val="600"/>
              </a:spcBef>
              <a:spcAft>
                <a:spcPts val="600"/>
              </a:spcAft>
            </a:pPr>
            <a:r>
              <a:rPr lang="en-US" dirty="0"/>
              <a:t>The working group issued the following RFCs in 2007:</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8" name="Diagram 7">
            <a:extLst>
              <a:ext uri="{FF2B5EF4-FFF2-40B4-BE49-F238E27FC236}">
                <a16:creationId xmlns:a16="http://schemas.microsoft.com/office/drawing/2014/main" id="{FD73D516-9388-4A32-B62F-5E40CFECF9B2}"/>
              </a:ext>
            </a:extLst>
          </p:cNvPr>
          <p:cNvGraphicFramePr/>
          <p:nvPr>
            <p:extLst>
              <p:ext uri="{D42A27DB-BD31-4B8C-83A1-F6EECF244321}">
                <p14:modId xmlns:p14="http://schemas.microsoft.com/office/powerpoint/2010/main" val="2386482949"/>
              </p:ext>
            </p:extLst>
          </p:nvPr>
        </p:nvGraphicFramePr>
        <p:xfrm>
          <a:off x="381000" y="2971800"/>
          <a:ext cx="8534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1099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IETF Intrusion Detection Message </a:t>
            </a:r>
            <a:r>
              <a:rPr lang="en-US" altLang="zh-CN" dirty="0"/>
              <a:t>Exchange</a:t>
            </a:r>
            <a:endParaRPr lang="en-US" dirty="0"/>
          </a:p>
        </p:txBody>
      </p:sp>
      <p:sp>
        <p:nvSpPr>
          <p:cNvPr id="4" name="内容占位符 2"/>
          <p:cNvSpPr>
            <a:spLocks noGrp="1"/>
          </p:cNvSpPr>
          <p:nvPr>
            <p:ph idx="1"/>
          </p:nvPr>
        </p:nvSpPr>
        <p:spPr>
          <a:xfrm>
            <a:off x="323528" y="1196752"/>
            <a:ext cx="4680520" cy="5472607"/>
          </a:xfrm>
        </p:spPr>
        <p:txBody>
          <a:bodyPr>
            <a:normAutofit/>
          </a:bodyPr>
          <a:lstStyle/>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monitors data sources looking for suspicious activity.</a:t>
            </a:r>
          </a:p>
          <a:p>
            <a:r>
              <a:rPr lang="en-US" altLang="zh-CN" sz="1400" b="1" dirty="0">
                <a:solidFill>
                  <a:schemeClr val="tx1"/>
                </a:solidFill>
                <a:latin typeface="Arial" pitchFamily="-110" charset="0"/>
              </a:rPr>
              <a:t>The sensor </a:t>
            </a:r>
            <a:r>
              <a:rPr lang="en-US" altLang="zh-CN" sz="1400" dirty="0">
                <a:solidFill>
                  <a:schemeClr val="tx1"/>
                </a:solidFill>
                <a:latin typeface="Arial" pitchFamily="-110" charset="0"/>
              </a:rPr>
              <a:t>communicates suspicious activity to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as an event, which characterizes an activity within a given period of time. </a:t>
            </a:r>
          </a:p>
          <a:p>
            <a:r>
              <a:rPr lang="en-US" altLang="zh-CN" sz="1400" dirty="0">
                <a:solidFill>
                  <a:schemeClr val="tx1"/>
                </a:solidFill>
                <a:latin typeface="Arial" pitchFamily="-110" charset="0"/>
              </a:rPr>
              <a:t>If </a:t>
            </a:r>
            <a:r>
              <a:rPr lang="en-US" altLang="zh-CN" sz="1400" b="1" dirty="0">
                <a:solidFill>
                  <a:schemeClr val="tx1"/>
                </a:solidFill>
                <a:latin typeface="Arial" pitchFamily="-110" charset="0"/>
              </a:rPr>
              <a:t>the analyzer </a:t>
            </a:r>
            <a:r>
              <a:rPr lang="en-US" altLang="zh-CN" sz="1400" dirty="0">
                <a:solidFill>
                  <a:schemeClr val="tx1"/>
                </a:solidFill>
                <a:latin typeface="Arial" pitchFamily="-110" charset="0"/>
              </a:rPr>
              <a:t>determines that the event is of interest, it sends an alert to the </a:t>
            </a:r>
            <a:r>
              <a:rPr lang="en-US" altLang="zh-CN" sz="1400" b="1" dirty="0">
                <a:solidFill>
                  <a:schemeClr val="tx1"/>
                </a:solidFill>
                <a:latin typeface="Arial" pitchFamily="-110" charset="0"/>
              </a:rPr>
              <a:t>manager component</a:t>
            </a:r>
            <a:r>
              <a:rPr lang="en-US" altLang="zh-CN" sz="1400" dirty="0">
                <a:solidFill>
                  <a:schemeClr val="tx1"/>
                </a:solidFill>
                <a:latin typeface="Arial" pitchFamily="-110" charset="0"/>
              </a:rPr>
              <a:t> that contains information about the unusual activity that was detected, as well as the specifics of the occurrence. </a:t>
            </a:r>
          </a:p>
          <a:p>
            <a:r>
              <a:rPr lang="en-US" altLang="zh-CN" sz="1400" dirty="0">
                <a:solidFill>
                  <a:schemeClr val="tx1"/>
                </a:solidFill>
                <a:latin typeface="Arial" pitchFamily="-110" charset="0"/>
              </a:rPr>
              <a:t>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issues a notification to </a:t>
            </a:r>
            <a:r>
              <a:rPr lang="en-US" altLang="zh-CN" sz="1400" b="1" dirty="0">
                <a:solidFill>
                  <a:schemeClr val="tx1"/>
                </a:solidFill>
                <a:latin typeface="Arial" pitchFamily="-110" charset="0"/>
              </a:rPr>
              <a:t>the human operator</a:t>
            </a:r>
            <a:r>
              <a:rPr lang="en-US" altLang="zh-CN" sz="1400" dirty="0">
                <a:solidFill>
                  <a:schemeClr val="tx1"/>
                </a:solidFill>
                <a:latin typeface="Arial" pitchFamily="-110" charset="0"/>
              </a:rPr>
              <a:t>. </a:t>
            </a:r>
          </a:p>
          <a:p>
            <a:r>
              <a:rPr lang="en-US" altLang="zh-CN" sz="1400" dirty="0">
                <a:solidFill>
                  <a:schemeClr val="tx1"/>
                </a:solidFill>
                <a:latin typeface="Arial" pitchFamily="-110" charset="0"/>
              </a:rPr>
              <a:t>A response can be initiated automatically by the </a:t>
            </a:r>
            <a:r>
              <a:rPr lang="en-US" altLang="zh-CN" sz="1400" b="1" dirty="0">
                <a:solidFill>
                  <a:schemeClr val="tx1"/>
                </a:solidFill>
                <a:latin typeface="Arial" pitchFamily="-110" charset="0"/>
              </a:rPr>
              <a:t>manager component </a:t>
            </a:r>
            <a:r>
              <a:rPr lang="en-US" altLang="zh-CN" sz="1400" dirty="0">
                <a:solidFill>
                  <a:schemeClr val="tx1"/>
                </a:solidFill>
                <a:latin typeface="Arial" pitchFamily="-110" charset="0"/>
              </a:rPr>
              <a:t>or by the </a:t>
            </a:r>
            <a:r>
              <a:rPr lang="en-US" altLang="zh-CN" sz="1400" b="1" dirty="0">
                <a:solidFill>
                  <a:schemeClr val="tx1"/>
                </a:solidFill>
                <a:latin typeface="Arial" pitchFamily="-110" charset="0"/>
              </a:rPr>
              <a:t>human operator</a:t>
            </a:r>
            <a:r>
              <a:rPr lang="en-US" altLang="zh-CN" sz="1400" dirty="0">
                <a:solidFill>
                  <a:schemeClr val="tx1"/>
                </a:solidFill>
                <a:latin typeface="Arial" pitchFamily="-110" charset="0"/>
              </a:rPr>
              <a:t>. Examples include logging the activity; recording the raw data (from the data source) that characterized the event; terminating a network, user, or application session; or altering network or system access controls. </a:t>
            </a:r>
          </a:p>
          <a:p>
            <a:r>
              <a:rPr lang="en-US" altLang="zh-CN" sz="1400" b="1" dirty="0">
                <a:solidFill>
                  <a:schemeClr val="tx1"/>
                </a:solidFill>
                <a:latin typeface="Arial" pitchFamily="-110" charset="0"/>
              </a:rPr>
              <a:t>The security policy </a:t>
            </a:r>
            <a:r>
              <a:rPr lang="en-US" altLang="zh-CN" sz="1400" dirty="0">
                <a:solidFill>
                  <a:schemeClr val="tx1"/>
                </a:solidFill>
                <a:latin typeface="Arial" pitchFamily="-110" charset="0"/>
              </a:rPr>
              <a:t>defines what activities are allowed to take place on an organization’s network. This includes, but is not limited to, which hosts are to be denied external network access.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Picture 5">
            <a:extLst>
              <a:ext uri="{FF2B5EF4-FFF2-40B4-BE49-F238E27FC236}">
                <a16:creationId xmlns:a16="http://schemas.microsoft.com/office/drawing/2014/main" id="{0CFAF3F1-2CB3-4075-9AFD-799C9BD1D8C1}"/>
              </a:ext>
            </a:extLst>
          </p:cNvPr>
          <p:cNvPicPr>
            <a:picLocks noChangeAspect="1"/>
          </p:cNvPicPr>
          <p:nvPr/>
        </p:nvPicPr>
        <p:blipFill>
          <a:blip r:embed="rId3"/>
          <a:stretch>
            <a:fillRect/>
          </a:stretch>
        </p:blipFill>
        <p:spPr>
          <a:xfrm>
            <a:off x="5066742" y="1268760"/>
            <a:ext cx="4001058" cy="4744112"/>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solidFill>
                  <a:srgbClr val="C00000"/>
                </a:solidFill>
              </a:rPr>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4782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9DCF-7191-4E01-9E86-FDB01B14E7A9}"/>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6BC7947D-5807-4468-8A58-235E7BA5089F}"/>
              </a:ext>
            </a:extLst>
          </p:cNvPr>
          <p:cNvSpPr>
            <a:spLocks noGrp="1"/>
          </p:cNvSpPr>
          <p:nvPr>
            <p:ph idx="1"/>
          </p:nvPr>
        </p:nvSpPr>
        <p:spPr/>
        <p:txBody>
          <a:bodyPr/>
          <a:lstStyle/>
          <a:p>
            <a:r>
              <a:rPr lang="en-US" dirty="0"/>
              <a:t>Security Intrusion: </a:t>
            </a:r>
          </a:p>
          <a:p>
            <a:pPr lvl="1"/>
            <a:r>
              <a:rPr lang="en-US" dirty="0"/>
              <a:t>Unauthorized act of bypassing the security mechanisms of a system</a:t>
            </a:r>
          </a:p>
          <a:p>
            <a:r>
              <a:rPr lang="en-US" dirty="0"/>
              <a:t>Intrusion Detection: </a:t>
            </a:r>
          </a:p>
          <a:p>
            <a:pPr lvl="1"/>
            <a:r>
              <a:rPr lang="en-US" dirty="0"/>
              <a:t>A hardware or software function that gathers and analyzes information from various areas within a computer or a network to identify possible security intrusions</a:t>
            </a:r>
          </a:p>
          <a:p>
            <a:endParaRPr lang="en-SE" dirty="0"/>
          </a:p>
        </p:txBody>
      </p:sp>
      <p:sp>
        <p:nvSpPr>
          <p:cNvPr id="4" name="Slide Number Placeholder 3">
            <a:extLst>
              <a:ext uri="{FF2B5EF4-FFF2-40B4-BE49-F238E27FC236}">
                <a16:creationId xmlns:a16="http://schemas.microsoft.com/office/drawing/2014/main" id="{BE5E9C0A-0E42-4D90-A0D1-D9C98F0D1925}"/>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05804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8A5-62D1-4508-A15B-E2E5E37DB557}"/>
              </a:ext>
            </a:extLst>
          </p:cNvPr>
          <p:cNvSpPr>
            <a:spLocks noGrp="1"/>
          </p:cNvSpPr>
          <p:nvPr>
            <p:ph type="title"/>
          </p:nvPr>
        </p:nvSpPr>
        <p:spPr/>
        <p:txBody>
          <a:bodyPr/>
          <a:lstStyle/>
          <a:p>
            <a:r>
              <a:rPr lang="en-US" dirty="0"/>
              <a:t>Honeypots</a:t>
            </a:r>
            <a:endParaRPr lang="en-SE" dirty="0"/>
          </a:p>
        </p:txBody>
      </p:sp>
      <p:sp>
        <p:nvSpPr>
          <p:cNvPr id="3" name="Content Placeholder 2">
            <a:extLst>
              <a:ext uri="{FF2B5EF4-FFF2-40B4-BE49-F238E27FC236}">
                <a16:creationId xmlns:a16="http://schemas.microsoft.com/office/drawing/2014/main" id="{AB6637AC-1DFA-415D-BDAB-47073AEE86E5}"/>
              </a:ext>
            </a:extLst>
          </p:cNvPr>
          <p:cNvSpPr>
            <a:spLocks noGrp="1"/>
          </p:cNvSpPr>
          <p:nvPr>
            <p:ph idx="1"/>
          </p:nvPr>
        </p:nvSpPr>
        <p:spPr/>
        <p:txBody>
          <a:bodyPr>
            <a:normAutofit fontScale="85000" lnSpcReduction="10000"/>
          </a:bodyPr>
          <a:lstStyle/>
          <a:p>
            <a:r>
              <a:rPr lang="en-US" dirty="0"/>
              <a:t>Decoy systems designed to: </a:t>
            </a:r>
          </a:p>
          <a:p>
            <a:pPr lvl="1"/>
            <a:r>
              <a:rPr lang="en-US" dirty="0"/>
              <a:t>Collect information about the attacker’s activity</a:t>
            </a:r>
          </a:p>
          <a:p>
            <a:pPr lvl="1"/>
            <a:r>
              <a:rPr lang="en-US" dirty="0"/>
              <a:t>Encourage the attacker to stay on the system long enough for administrators to respond</a:t>
            </a:r>
          </a:p>
          <a:p>
            <a:r>
              <a:rPr lang="en-US" dirty="0"/>
              <a:t>Systems are filled with fabricated information that a legitimate user wouldn’t access</a:t>
            </a:r>
          </a:p>
          <a:p>
            <a:r>
              <a:rPr lang="en-US" dirty="0"/>
              <a:t>Resources that have no production value</a:t>
            </a:r>
          </a:p>
          <a:p>
            <a:pPr lvl="1"/>
            <a:r>
              <a:rPr lang="en-US" dirty="0"/>
              <a:t>Incoming communication is most likely a probe, scan, or attack</a:t>
            </a:r>
          </a:p>
          <a:p>
            <a:pPr lvl="1"/>
            <a:r>
              <a:rPr lang="en-US" dirty="0"/>
              <a:t>Initiated outbound communication suggests that the system is likely compromised</a:t>
            </a:r>
          </a:p>
          <a:p>
            <a:endParaRPr lang="en-SE" dirty="0"/>
          </a:p>
        </p:txBody>
      </p:sp>
      <p:sp>
        <p:nvSpPr>
          <p:cNvPr id="4" name="Slide Number Placeholder 3">
            <a:extLst>
              <a:ext uri="{FF2B5EF4-FFF2-40B4-BE49-F238E27FC236}">
                <a16:creationId xmlns:a16="http://schemas.microsoft.com/office/drawing/2014/main" id="{50B20F3B-E5E7-468B-8AA2-1C3753402A28}"/>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1119957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7253-C028-43F8-BD08-9B139B660E84}"/>
              </a:ext>
            </a:extLst>
          </p:cNvPr>
          <p:cNvSpPr>
            <a:spLocks noGrp="1"/>
          </p:cNvSpPr>
          <p:nvPr>
            <p:ph type="title"/>
          </p:nvPr>
        </p:nvSpPr>
        <p:spPr/>
        <p:txBody>
          <a:bodyPr/>
          <a:lstStyle/>
          <a:p>
            <a:r>
              <a:rPr lang="en-US" dirty="0"/>
              <a:t>Honeypot Classifications</a:t>
            </a:r>
            <a:endParaRPr lang="en-SE" dirty="0"/>
          </a:p>
        </p:txBody>
      </p:sp>
      <p:sp>
        <p:nvSpPr>
          <p:cNvPr id="3" name="Content Placeholder 2">
            <a:extLst>
              <a:ext uri="{FF2B5EF4-FFF2-40B4-BE49-F238E27FC236}">
                <a16:creationId xmlns:a16="http://schemas.microsoft.com/office/drawing/2014/main" id="{840E9146-9866-4018-9B32-65B2C3BD1571}"/>
              </a:ext>
            </a:extLst>
          </p:cNvPr>
          <p:cNvSpPr>
            <a:spLocks noGrp="1"/>
          </p:cNvSpPr>
          <p:nvPr>
            <p:ph idx="1"/>
          </p:nvPr>
        </p:nvSpPr>
        <p:spPr/>
        <p:txBody>
          <a:bodyPr>
            <a:normAutofit fontScale="62500" lnSpcReduction="20000"/>
          </a:bodyPr>
          <a:lstStyle/>
          <a:p>
            <a:r>
              <a:rPr lang="en-US" dirty="0"/>
              <a:t>Low interaction honeypot</a:t>
            </a:r>
          </a:p>
          <a:p>
            <a:pPr lvl="1"/>
            <a:r>
              <a:rPr lang="en-US" dirty="0"/>
              <a:t>Consists of a software package that emulates particular IT services or systems well enough to provide a realistic initial interaction, but does not execute a full version of those services or systems</a:t>
            </a:r>
          </a:p>
          <a:p>
            <a:pPr lvl="1"/>
            <a:r>
              <a:rPr lang="en-US" dirty="0"/>
              <a:t>Provides a less realistic target</a:t>
            </a:r>
          </a:p>
          <a:p>
            <a:pPr lvl="1"/>
            <a:r>
              <a:rPr lang="en-US" dirty="0"/>
              <a:t>Often sufficient for use as a component of a distributed IDS to warn of imminent attack</a:t>
            </a:r>
          </a:p>
          <a:p>
            <a:r>
              <a:rPr lang="en-US" dirty="0"/>
              <a:t>High interaction honeypot</a:t>
            </a:r>
          </a:p>
          <a:p>
            <a:pPr lvl="1"/>
            <a:r>
              <a:rPr lang="en-US" dirty="0"/>
              <a:t>A real system, with a full operating system, services and applications, which are instrumented and deployed where they can be accessed by attackers</a:t>
            </a:r>
          </a:p>
          <a:p>
            <a:pPr lvl="1"/>
            <a:r>
              <a:rPr lang="en-US" dirty="0"/>
              <a:t>Is a more realistic target that may occupy an attacker for an extended period</a:t>
            </a:r>
          </a:p>
          <a:p>
            <a:pPr lvl="1"/>
            <a:r>
              <a:rPr lang="en-US" dirty="0"/>
              <a:t>However, it requires significantly more resources</a:t>
            </a:r>
          </a:p>
          <a:p>
            <a:pPr lvl="1"/>
            <a:r>
              <a:rPr lang="en-US" dirty="0"/>
              <a:t>If compromised could be used to initiate attacks on other systems</a:t>
            </a:r>
          </a:p>
          <a:p>
            <a:endParaRPr lang="en-SE" dirty="0"/>
          </a:p>
        </p:txBody>
      </p:sp>
      <p:sp>
        <p:nvSpPr>
          <p:cNvPr id="4" name="Slide Number Placeholder 3">
            <a:extLst>
              <a:ext uri="{FF2B5EF4-FFF2-40B4-BE49-F238E27FC236}">
                <a16:creationId xmlns:a16="http://schemas.microsoft.com/office/drawing/2014/main" id="{7B190527-EE84-40EA-970D-8FE1CC3F646B}"/>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914157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7" name="Picture 6" descr="f8.pdf">
            <a:extLst>
              <a:ext uri="{FF2B5EF4-FFF2-40B4-BE49-F238E27FC236}">
                <a16:creationId xmlns:a16="http://schemas.microsoft.com/office/drawing/2014/main" id="{ED5A55E7-4851-4366-A12A-94A5EC954ABF}"/>
              </a:ext>
            </a:extLst>
          </p:cNvPr>
          <p:cNvPicPr>
            <a:picLocks noChangeAspect="1"/>
          </p:cNvPicPr>
          <p:nvPr/>
        </p:nvPicPr>
        <p:blipFill rotWithShape="1">
          <a:blip r:embed="rId3">
            <a:extLst>
              <a:ext uri="{28A0092B-C50C-407E-A947-70E740481C1C}">
                <a14:useLocalDpi xmlns:a14="http://schemas.microsoft.com/office/drawing/2010/main" val="0"/>
              </a:ext>
            </a:extLst>
          </a:blip>
          <a:srcRect t="6025" b="3436"/>
          <a:stretch/>
        </p:blipFill>
        <p:spPr>
          <a:xfrm>
            <a:off x="-180528" y="229612"/>
            <a:ext cx="5597392" cy="6558309"/>
          </a:xfrm>
          <a:prstGeom prst="rect">
            <a:avLst/>
          </a:prstGeom>
          <a:solidFill>
            <a:sysClr val="window" lastClr="FFFFFF"/>
          </a:solidFill>
        </p:spPr>
      </p:pic>
      <p:sp>
        <p:nvSpPr>
          <p:cNvPr id="8" name="Content Placeholder 2">
            <a:extLst>
              <a:ext uri="{FF2B5EF4-FFF2-40B4-BE49-F238E27FC236}">
                <a16:creationId xmlns:a16="http://schemas.microsoft.com/office/drawing/2014/main" id="{7AFF5D3F-27CD-428E-9FE0-A17D52CE2ACB}"/>
              </a:ext>
            </a:extLst>
          </p:cNvPr>
          <p:cNvSpPr txBox="1">
            <a:spLocks/>
          </p:cNvSpPr>
          <p:nvPr/>
        </p:nvSpPr>
        <p:spPr bwMode="auto">
          <a:xfrm>
            <a:off x="5004048" y="229612"/>
            <a:ext cx="3888432" cy="65583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Location 1: outside the external firewall</a:t>
            </a:r>
          </a:p>
          <a:p>
            <a:pPr lvl="1"/>
            <a:r>
              <a:rPr lang="en-US" kern="0" dirty="0"/>
              <a:t>does not increase the risk for the internal network </a:t>
            </a:r>
          </a:p>
          <a:p>
            <a:pPr lvl="1"/>
            <a:r>
              <a:rPr lang="en-US" kern="0" dirty="0"/>
              <a:t>cannot detect internal attacks</a:t>
            </a:r>
          </a:p>
          <a:p>
            <a:r>
              <a:rPr lang="en-US" kern="0" dirty="0"/>
              <a:t>Location 2: within the externally available services, such as Web and mail, called the DMZ (demilitarized zone)</a:t>
            </a:r>
          </a:p>
          <a:p>
            <a:pPr lvl="1"/>
            <a:r>
              <a:rPr lang="en-US" kern="0" dirty="0"/>
              <a:t>must assure that the other systems in the DMZ are secure against any activity generated by the honeypot</a:t>
            </a:r>
          </a:p>
          <a:p>
            <a:r>
              <a:rPr lang="en-US" kern="0" dirty="0"/>
              <a:t>Location 3: within the LAN</a:t>
            </a:r>
          </a:p>
          <a:p>
            <a:pPr lvl="1"/>
            <a:r>
              <a:rPr lang="en-US" kern="0" dirty="0"/>
              <a:t>can detect internal attacks</a:t>
            </a:r>
          </a:p>
          <a:p>
            <a:pPr lvl="1"/>
            <a:r>
              <a:rPr lang="en-US" kern="0" dirty="0"/>
              <a:t>if the honeypot is compromised, it can attack other internal systems</a:t>
            </a:r>
          </a:p>
          <a:p>
            <a:endParaRPr lang="en-US" kern="0" dirty="0"/>
          </a:p>
          <a:p>
            <a:endParaRPr lang="en-SE" kern="0" dirty="0"/>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solidFill>
                  <a:srgbClr val="C00000"/>
                </a:solidFill>
              </a:rPr>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30517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en-US" dirty="0"/>
              <a:t>Snort IDS</a:t>
            </a:r>
          </a:p>
        </p:txBody>
      </p:sp>
      <p:sp>
        <p:nvSpPr>
          <p:cNvPr id="6" name="Rectangle 3"/>
          <p:cNvSpPr>
            <a:spLocks noGrp="1" noChangeArrowheads="1"/>
          </p:cNvSpPr>
          <p:nvPr>
            <p:ph idx="1"/>
          </p:nvPr>
        </p:nvSpPr>
        <p:spPr>
          <a:xfrm>
            <a:off x="323528" y="1196753"/>
            <a:ext cx="8568952" cy="2736303"/>
          </a:xfrm>
        </p:spPr>
        <p:txBody>
          <a:bodyPr>
            <a:normAutofit fontScale="62500" lnSpcReduction="20000"/>
          </a:bodyPr>
          <a:lstStyle/>
          <a:p>
            <a:r>
              <a:rPr lang="en-US" altLang="zh-CN" dirty="0"/>
              <a:t>Snort is an open source host-based or network-based lightweight IDS. </a:t>
            </a:r>
          </a:p>
          <a:p>
            <a:pPr lvl="1"/>
            <a:r>
              <a:rPr lang="en-US" altLang="zh-CN" b="1" dirty="0"/>
              <a:t>Packet decoder</a:t>
            </a:r>
            <a:r>
              <a:rPr lang="en-US" altLang="zh-CN" dirty="0"/>
              <a:t>: processes each captured packet to identify and isolate protocol headers </a:t>
            </a:r>
          </a:p>
          <a:p>
            <a:pPr lvl="1"/>
            <a:r>
              <a:rPr lang="en-US" altLang="zh-CN" b="1" dirty="0"/>
              <a:t>Logger</a:t>
            </a:r>
            <a:r>
              <a:rPr lang="en-US" altLang="zh-CN" dirty="0"/>
              <a:t>: For each packet that matches a rule, the rule specifies what logging and alerting options are to be taken. </a:t>
            </a:r>
          </a:p>
          <a:p>
            <a:pPr lvl="1"/>
            <a:r>
              <a:rPr lang="en-US" altLang="zh-CN" b="1" dirty="0"/>
              <a:t>Alert</a:t>
            </a:r>
            <a:r>
              <a:rPr lang="en-US" altLang="zh-CN" dirty="0"/>
              <a:t>: For each detected packet, an alert can be sent. The alert option in the matching rule determines what information is included in the event notification,  and where to send it to.</a:t>
            </a:r>
            <a:endParaRPr lang="zh-CN"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2EC0EC5E-67EF-4A1B-97B7-32B612BCF475}"/>
              </a:ext>
            </a:extLst>
          </p:cNvPr>
          <p:cNvPicPr>
            <a:picLocks noChangeAspect="1"/>
          </p:cNvPicPr>
          <p:nvPr/>
        </p:nvPicPr>
        <p:blipFill>
          <a:blip r:embed="rId3"/>
          <a:stretch>
            <a:fillRect/>
          </a:stretch>
        </p:blipFill>
        <p:spPr>
          <a:xfrm>
            <a:off x="1356864" y="3749022"/>
            <a:ext cx="6430272" cy="3038899"/>
          </a:xfrm>
          <a:prstGeom prst="rect">
            <a:avLst/>
          </a:pr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824E-9114-4B0E-B2F9-C6BC571C80A3}"/>
              </a:ext>
            </a:extLst>
          </p:cNvPr>
          <p:cNvSpPr>
            <a:spLocks noGrp="1"/>
          </p:cNvSpPr>
          <p:nvPr>
            <p:ph type="title"/>
          </p:nvPr>
        </p:nvSpPr>
        <p:spPr/>
        <p:txBody>
          <a:bodyPr/>
          <a:lstStyle/>
          <a:p>
            <a:r>
              <a:rPr lang="en-US" dirty="0"/>
              <a:t>Snort Rule Actions </a:t>
            </a:r>
            <a:endParaRPr lang="en-SE" dirty="0"/>
          </a:p>
        </p:txBody>
      </p:sp>
      <p:sp>
        <p:nvSpPr>
          <p:cNvPr id="3" name="Content Placeholder 2">
            <a:extLst>
              <a:ext uri="{FF2B5EF4-FFF2-40B4-BE49-F238E27FC236}">
                <a16:creationId xmlns:a16="http://schemas.microsoft.com/office/drawing/2014/main" id="{58C9265F-EAA5-407C-966C-2F684EBC5EC6}"/>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783035F-C1F2-43EE-AF25-F86AD64695F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187F9A36-3A2D-46B6-B8A5-6526DA739C7D}"/>
              </a:ext>
            </a:extLst>
          </p:cNvPr>
          <p:cNvPicPr>
            <a:picLocks noChangeAspect="1"/>
          </p:cNvPicPr>
          <p:nvPr/>
        </p:nvPicPr>
        <p:blipFill>
          <a:blip r:embed="rId2"/>
          <a:stretch>
            <a:fillRect/>
          </a:stretch>
        </p:blipFill>
        <p:spPr>
          <a:xfrm>
            <a:off x="719572" y="1007708"/>
            <a:ext cx="7957377" cy="3737807"/>
          </a:xfrm>
          <a:prstGeom prst="rect">
            <a:avLst/>
          </a:prstGeom>
        </p:spPr>
      </p:pic>
      <p:sp>
        <p:nvSpPr>
          <p:cNvPr id="6" name="灯片编号占位符 1">
            <a:extLst>
              <a:ext uri="{FF2B5EF4-FFF2-40B4-BE49-F238E27FC236}">
                <a16:creationId xmlns:a16="http://schemas.microsoft.com/office/drawing/2014/main" id="{FFD76D58-E8E2-4E2A-BC3D-47664033A540}"/>
              </a:ext>
            </a:extLst>
          </p:cNvPr>
          <p:cNvSpPr txBox="1">
            <a:spLocks/>
          </p:cNvSpPr>
          <p:nvPr/>
        </p:nvSpPr>
        <p:spPr bwMode="auto">
          <a:xfrm>
            <a:off x="8543279" y="6356352"/>
            <a:ext cx="561975"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7" name="图片 5">
            <a:extLst>
              <a:ext uri="{FF2B5EF4-FFF2-40B4-BE49-F238E27FC236}">
                <a16:creationId xmlns:a16="http://schemas.microsoft.com/office/drawing/2014/main" id="{419B0248-06FD-470E-9B7B-B4C48659331D}"/>
              </a:ext>
            </a:extLst>
          </p:cNvPr>
          <p:cNvPicPr>
            <a:picLocks noChangeAspect="1"/>
          </p:cNvPicPr>
          <p:nvPr/>
        </p:nvPicPr>
        <p:blipFill>
          <a:blip r:embed="rId3"/>
          <a:stretch>
            <a:fillRect/>
          </a:stretch>
        </p:blipFill>
        <p:spPr>
          <a:xfrm>
            <a:off x="39077" y="4459015"/>
            <a:ext cx="4532923" cy="2273012"/>
          </a:xfrm>
          <a:prstGeom prst="rect">
            <a:avLst/>
          </a:prstGeom>
        </p:spPr>
      </p:pic>
      <p:sp>
        <p:nvSpPr>
          <p:cNvPr id="8" name="矩形 2">
            <a:extLst>
              <a:ext uri="{FF2B5EF4-FFF2-40B4-BE49-F238E27FC236}">
                <a16:creationId xmlns:a16="http://schemas.microsoft.com/office/drawing/2014/main" id="{4AA82A92-DE36-4E05-B581-EBD15A57AB68}"/>
              </a:ext>
            </a:extLst>
          </p:cNvPr>
          <p:cNvSpPr/>
          <p:nvPr/>
        </p:nvSpPr>
        <p:spPr>
          <a:xfrm>
            <a:off x="39077" y="4459015"/>
            <a:ext cx="648072" cy="4130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Rectangle 3">
            <a:extLst>
              <a:ext uri="{FF2B5EF4-FFF2-40B4-BE49-F238E27FC236}">
                <a16:creationId xmlns:a16="http://schemas.microsoft.com/office/drawing/2014/main" id="{2879EDCA-9853-49B0-ABB9-61286E3BC265}"/>
              </a:ext>
            </a:extLst>
          </p:cNvPr>
          <p:cNvSpPr txBox="1">
            <a:spLocks noChangeArrowheads="1"/>
          </p:cNvSpPr>
          <p:nvPr/>
        </p:nvSpPr>
        <p:spPr bwMode="auto">
          <a:xfrm>
            <a:off x="4499992" y="4475514"/>
            <a:ext cx="4604931" cy="2312407"/>
          </a:xfrm>
          <a:prstGeom prst="rect">
            <a:avLst/>
          </a:prstGeom>
          <a:ln w="25400" cap="flat" cmpd="sng" algn="ctr">
            <a:solidFill>
              <a:schemeClr val="dk1"/>
            </a:solidFill>
            <a:prstDash val="solid"/>
            <a:miter lim="800000"/>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sz="3600">
                <a:solidFill>
                  <a:schemeClr val="dk1"/>
                </a:solidFill>
                <a:latin typeface="+mn-lt"/>
                <a:ea typeface="+mn-ea"/>
                <a:cs typeface="+mn-cs"/>
              </a:defRPr>
            </a:lvl1pPr>
            <a:lvl2pPr marL="742950" indent="-285750" algn="l" rtl="0" eaLnBrk="0" fontAlgn="base" hangingPunct="0">
              <a:spcBef>
                <a:spcPct val="20000"/>
              </a:spcBef>
              <a:spcAft>
                <a:spcPct val="0"/>
              </a:spcAft>
              <a:buChar char="–"/>
              <a:defRPr sz="3200">
                <a:solidFill>
                  <a:schemeClr val="dk1"/>
                </a:solidFill>
                <a:latin typeface="+mn-lt"/>
                <a:ea typeface="+mn-ea"/>
                <a:cs typeface="+mn-cs"/>
              </a:defRPr>
            </a:lvl2pPr>
            <a:lvl3pPr marL="1143000" indent="-228600" algn="l" rtl="0" eaLnBrk="0" fontAlgn="base" hangingPunct="0">
              <a:spcBef>
                <a:spcPct val="20000"/>
              </a:spcBef>
              <a:spcAft>
                <a:spcPct val="0"/>
              </a:spcAft>
              <a:buChar char="•"/>
              <a:defRPr sz="2800">
                <a:solidFill>
                  <a:schemeClr val="dk1"/>
                </a:solidFill>
                <a:latin typeface="+mn-lt"/>
                <a:ea typeface="+mn-ea"/>
                <a:cs typeface="+mn-cs"/>
              </a:defRPr>
            </a:lvl3pPr>
            <a:lvl4pPr marL="1600200" indent="-228600" algn="l" rtl="0" eaLnBrk="0" fontAlgn="base" hangingPunct="0">
              <a:spcBef>
                <a:spcPct val="20000"/>
              </a:spcBef>
              <a:spcAft>
                <a:spcPct val="0"/>
              </a:spcAft>
              <a:buChar char="–"/>
              <a:defRPr sz="24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2400">
                <a:solidFill>
                  <a:schemeClr val="dk1"/>
                </a:solidFill>
                <a:latin typeface="+mn-lt"/>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marL="0" indent="0">
              <a:buFontTx/>
              <a:buNone/>
            </a:pPr>
            <a:r>
              <a:rPr lang="en-US" altLang="zh-CN" sz="1800" kern="0" dirty="0"/>
              <a:t>Example: alert </a:t>
            </a:r>
            <a:r>
              <a:rPr lang="en-US" altLang="zh-CN" sz="1800" kern="0" dirty="0" err="1"/>
              <a:t>tcp</a:t>
            </a:r>
            <a:r>
              <a:rPr lang="en-US" altLang="zh-CN" sz="1800" kern="0" dirty="0"/>
              <a:t> any </a:t>
            </a:r>
            <a:r>
              <a:rPr lang="en-US" altLang="zh-CN" sz="1800" kern="0" dirty="0" err="1"/>
              <a:t>any</a:t>
            </a:r>
            <a:r>
              <a:rPr lang="en-US" altLang="zh-CN" sz="1800" kern="0" dirty="0"/>
              <a:t> -&gt; 192.168.1.0/24 (content: “mail from: root”; msg: “root user attempts to send an email”)</a:t>
            </a:r>
          </a:p>
          <a:p>
            <a:pPr marL="0" indent="0">
              <a:buFontTx/>
              <a:buNone/>
            </a:pPr>
            <a:r>
              <a:rPr lang="en-US" altLang="zh-CN" sz="1800" kern="0" dirty="0"/>
              <a:t>This rule monitors TCP traffic on any host on the /24 subnet, and sends an alert if a mail from root is detected)</a:t>
            </a:r>
          </a:p>
          <a:p>
            <a:pPr marL="0" indent="0">
              <a:buFontTx/>
              <a:buNone/>
            </a:pPr>
            <a:r>
              <a:rPr lang="en-US" altLang="zh-CN" sz="1800" kern="0" dirty="0"/>
              <a:t> /24 means that the first 24 bits of the IP address denotes the subnet with mask of 255.255.255.0 , so the subnet address is 192.168.1; the last part is the host address (1-254). (255 is the broadcast </a:t>
            </a:r>
            <a:r>
              <a:rPr lang="en-US" altLang="zh-CN" sz="1800" kern="0" dirty="0" err="1"/>
              <a:t>addr</a:t>
            </a:r>
            <a:r>
              <a:rPr lang="en-US" altLang="zh-CN" sz="1800" kern="0" dirty="0"/>
              <a:t>.)</a:t>
            </a:r>
            <a:endParaRPr lang="zh-CN" altLang="en-US" sz="1800" kern="0" dirty="0"/>
          </a:p>
        </p:txBody>
      </p:sp>
    </p:spTree>
    <p:extLst>
      <p:ext uri="{BB962C8B-B14F-4D97-AF65-F5344CB8AC3E}">
        <p14:creationId xmlns:p14="http://schemas.microsoft.com/office/powerpoint/2010/main" val="181435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Examples of Intrusion</a:t>
            </a:r>
          </a:p>
        </p:txBody>
      </p:sp>
      <p:sp>
        <p:nvSpPr>
          <p:cNvPr id="208899" name="Rectangle 3"/>
          <p:cNvSpPr>
            <a:spLocks noGrp="1" noChangeArrowheads="1"/>
          </p:cNvSpPr>
          <p:nvPr>
            <p:ph idx="1"/>
          </p:nvPr>
        </p:nvSpPr>
        <p:spPr/>
        <p:txBody>
          <a:bodyPr>
            <a:normAutofit/>
          </a:bodyPr>
          <a:lstStyle/>
          <a:p>
            <a:pPr>
              <a:lnSpc>
                <a:spcPct val="90000"/>
              </a:lnSpc>
            </a:pPr>
            <a:r>
              <a:rPr lang="en-US" sz="2800" dirty="0"/>
              <a:t>Remote root compromise</a:t>
            </a:r>
          </a:p>
          <a:p>
            <a:pPr>
              <a:lnSpc>
                <a:spcPct val="90000"/>
              </a:lnSpc>
            </a:pPr>
            <a:r>
              <a:rPr lang="en-US" sz="2800" dirty="0"/>
              <a:t>Web server defacement</a:t>
            </a:r>
          </a:p>
          <a:p>
            <a:pPr>
              <a:lnSpc>
                <a:spcPct val="90000"/>
              </a:lnSpc>
            </a:pPr>
            <a:r>
              <a:rPr lang="en-US" sz="2800" dirty="0"/>
              <a:t>Guessing/cracking passwords</a:t>
            </a:r>
          </a:p>
          <a:p>
            <a:pPr>
              <a:lnSpc>
                <a:spcPct val="90000"/>
              </a:lnSpc>
            </a:pPr>
            <a:r>
              <a:rPr lang="en-US" sz="2800" dirty="0"/>
              <a:t>Copying databases containing credit card numbers</a:t>
            </a:r>
          </a:p>
          <a:p>
            <a:pPr>
              <a:lnSpc>
                <a:spcPct val="90000"/>
              </a:lnSpc>
            </a:pPr>
            <a:r>
              <a:rPr lang="en-US" sz="2800" dirty="0"/>
              <a:t>Viewing sensitive data without authorization</a:t>
            </a:r>
          </a:p>
          <a:p>
            <a:pPr>
              <a:lnSpc>
                <a:spcPct val="90000"/>
              </a:lnSpc>
            </a:pPr>
            <a:r>
              <a:rPr lang="en-US" sz="2800" dirty="0"/>
              <a:t>Running a packet sniffer</a:t>
            </a:r>
          </a:p>
          <a:p>
            <a:pPr>
              <a:lnSpc>
                <a:spcPct val="90000"/>
              </a:lnSpc>
            </a:pPr>
            <a:r>
              <a:rPr lang="en-US" sz="2800" dirty="0"/>
              <a:t>Distributing pirated software</a:t>
            </a:r>
          </a:p>
          <a:p>
            <a:pPr>
              <a:lnSpc>
                <a:spcPct val="90000"/>
              </a:lnSpc>
            </a:pPr>
            <a:r>
              <a:rPr lang="en-US" sz="2800" dirty="0"/>
              <a:t>Using an unsecured modem to access internal network</a:t>
            </a:r>
          </a:p>
          <a:p>
            <a:pPr>
              <a:lnSpc>
                <a:spcPct val="90000"/>
              </a:lnSpc>
            </a:pPr>
            <a:r>
              <a:rPr lang="en-US" sz="2800" dirty="0"/>
              <a:t>Impersonating an executive to get information</a:t>
            </a:r>
          </a:p>
          <a:p>
            <a:pPr>
              <a:lnSpc>
                <a:spcPct val="90000"/>
              </a:lnSpc>
            </a:pPr>
            <a:r>
              <a:rPr lang="en-US" sz="2800" dirty="0"/>
              <a:t>Using an unattended workstation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07D4-3BF2-4EE2-8F91-E6E9F4731E2C}"/>
              </a:ext>
            </a:extLst>
          </p:cNvPr>
          <p:cNvSpPr>
            <a:spLocks noGrp="1"/>
          </p:cNvSpPr>
          <p:nvPr>
            <p:ph type="title"/>
          </p:nvPr>
        </p:nvSpPr>
        <p:spPr/>
        <p:txBody>
          <a:bodyPr/>
          <a:lstStyle/>
          <a:p>
            <a:r>
              <a:rPr lang="en-US" dirty="0"/>
              <a:t>Intruder Behavior</a:t>
            </a:r>
            <a:endParaRPr lang="en-SE" dirty="0"/>
          </a:p>
        </p:txBody>
      </p:sp>
      <p:sp>
        <p:nvSpPr>
          <p:cNvPr id="3" name="Content Placeholder 2">
            <a:extLst>
              <a:ext uri="{FF2B5EF4-FFF2-40B4-BE49-F238E27FC236}">
                <a16:creationId xmlns:a16="http://schemas.microsoft.com/office/drawing/2014/main" id="{5A4931D1-C8D9-4DF4-9C30-C70203EAD368}"/>
              </a:ext>
            </a:extLst>
          </p:cNvPr>
          <p:cNvSpPr>
            <a:spLocks noGrp="1"/>
          </p:cNvSpPr>
          <p:nvPr>
            <p:ph idx="1"/>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a:p>
            <a:endParaRPr lang="en-SE" dirty="0"/>
          </a:p>
        </p:txBody>
      </p:sp>
      <p:sp>
        <p:nvSpPr>
          <p:cNvPr id="4" name="Slide Number Placeholder 3">
            <a:extLst>
              <a:ext uri="{FF2B5EF4-FFF2-40B4-BE49-F238E27FC236}">
                <a16:creationId xmlns:a16="http://schemas.microsoft.com/office/drawing/2014/main" id="{21C0EEC9-6D21-47E7-9655-2CF6EBCC82C8}"/>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411686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670C-9032-4F3A-8C49-D3927F474DEE}"/>
              </a:ext>
            </a:extLst>
          </p:cNvPr>
          <p:cNvSpPr>
            <a:spLocks noGrp="1"/>
          </p:cNvSpPr>
          <p:nvPr>
            <p:ph type="title"/>
          </p:nvPr>
        </p:nvSpPr>
        <p:spPr/>
        <p:txBody>
          <a:bodyPr/>
          <a:lstStyle/>
          <a:p>
            <a:r>
              <a:rPr lang="en-US" dirty="0"/>
              <a:t>Intrusion Detection System (IDS)</a:t>
            </a:r>
            <a:endParaRPr lang="en-SE" dirty="0"/>
          </a:p>
        </p:txBody>
      </p:sp>
      <p:sp>
        <p:nvSpPr>
          <p:cNvPr id="3" name="Content Placeholder 2">
            <a:extLst>
              <a:ext uri="{FF2B5EF4-FFF2-40B4-BE49-F238E27FC236}">
                <a16:creationId xmlns:a16="http://schemas.microsoft.com/office/drawing/2014/main" id="{422CEFE6-6FC7-47C7-8360-B64FC1612FE7}"/>
              </a:ext>
            </a:extLst>
          </p:cNvPr>
          <p:cNvSpPr>
            <a:spLocks noGrp="1"/>
          </p:cNvSpPr>
          <p:nvPr>
            <p:ph idx="1"/>
          </p:nvPr>
        </p:nvSpPr>
        <p:spPr/>
        <p:txBody>
          <a:bodyPr>
            <a:normAutofit fontScale="70000" lnSpcReduction="20000"/>
          </a:bodyPr>
          <a:lstStyle/>
          <a:p>
            <a:r>
              <a:rPr lang="en-US" dirty="0"/>
              <a:t>Three types of IDS</a:t>
            </a:r>
          </a:p>
          <a:p>
            <a:pPr lvl="1"/>
            <a:r>
              <a:rPr lang="en-US" dirty="0"/>
              <a:t>Host-based IDS (HIDS)</a:t>
            </a:r>
          </a:p>
          <a:p>
            <a:pPr lvl="2"/>
            <a:r>
              <a:rPr lang="en-US" dirty="0"/>
              <a:t>Monitors the characteristics of a single host for suspicious activity</a:t>
            </a:r>
          </a:p>
          <a:p>
            <a:pPr lvl="1"/>
            <a:r>
              <a:rPr lang="en-US" dirty="0"/>
              <a:t>Network-based IDS (NIDS)</a:t>
            </a:r>
          </a:p>
          <a:p>
            <a:pPr lvl="2"/>
            <a:r>
              <a:rPr lang="en-US" dirty="0"/>
              <a:t>Monitors network traffic and analyzes network, transport, and application protocols to identify suspicious activity</a:t>
            </a:r>
          </a:p>
          <a:p>
            <a:pPr lvl="1"/>
            <a:r>
              <a:rPr lang="en-US" dirty="0"/>
              <a:t>Distributed or hybrid IDS</a:t>
            </a:r>
          </a:p>
          <a:p>
            <a:pPr lvl="2"/>
            <a:r>
              <a:rPr lang="en-US" dirty="0"/>
              <a:t>Combines information from a number of sensors, often both host and network based, in a central analyzer that is able to better identify and respond to intrusion activity</a:t>
            </a:r>
          </a:p>
          <a:p>
            <a:r>
              <a:rPr lang="en-US" dirty="0"/>
              <a:t>Three components of IDS</a:t>
            </a:r>
          </a:p>
          <a:p>
            <a:pPr lvl="1"/>
            <a:r>
              <a:rPr lang="en-US" dirty="0"/>
              <a:t>Sensors - collect data</a:t>
            </a:r>
          </a:p>
          <a:p>
            <a:pPr lvl="1"/>
            <a:r>
              <a:rPr lang="en-US" dirty="0"/>
              <a:t>Analyzers - determine if intrusion has occurred</a:t>
            </a:r>
          </a:p>
          <a:p>
            <a:pPr lvl="1"/>
            <a:r>
              <a:rPr lang="en-US" dirty="0"/>
              <a:t>User interface - view output or control system behavior</a:t>
            </a:r>
          </a:p>
          <a:p>
            <a:pPr lvl="1"/>
            <a:endParaRPr lang="en-US" dirty="0"/>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B2247680-A551-4699-A9D8-659E26B392E3}"/>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42257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1.pdf">
            <a:extLst>
              <a:ext uri="{FF2B5EF4-FFF2-40B4-BE49-F238E27FC236}">
                <a16:creationId xmlns:a16="http://schemas.microsoft.com/office/drawing/2014/main" id="{20E77CEA-00D3-464B-B3CA-B846667F04A6}"/>
              </a:ext>
            </a:extLst>
          </p:cNvPr>
          <p:cNvPicPr>
            <a:picLocks noChangeAspect="1"/>
          </p:cNvPicPr>
          <p:nvPr/>
        </p:nvPicPr>
        <p:blipFill rotWithShape="1">
          <a:blip r:embed="rId3">
            <a:extLst>
              <a:ext uri="{28A0092B-C50C-407E-A947-70E740481C1C}">
                <a14:useLocalDpi xmlns:a14="http://schemas.microsoft.com/office/drawing/2010/main" val="0"/>
              </a:ext>
            </a:extLst>
          </a:blip>
          <a:srcRect t="18070" b="18461"/>
          <a:stretch/>
        </p:blipFill>
        <p:spPr>
          <a:xfrm>
            <a:off x="3407674" y="1471436"/>
            <a:ext cx="5714782" cy="4693868"/>
          </a:xfrm>
          <a:prstGeom prst="rect">
            <a:avLst/>
          </a:prstGeom>
          <a:solidFill>
            <a:sysClr val="window" lastClr="FFFFFF"/>
          </a:solidFill>
        </p:spPr>
      </p:pic>
      <p:sp>
        <p:nvSpPr>
          <p:cNvPr id="2" name="Title 1">
            <a:extLst>
              <a:ext uri="{FF2B5EF4-FFF2-40B4-BE49-F238E27FC236}">
                <a16:creationId xmlns:a16="http://schemas.microsoft.com/office/drawing/2014/main" id="{B381DC7A-DA3E-46F6-B04F-BC4D17CE6DEF}"/>
              </a:ext>
            </a:extLst>
          </p:cNvPr>
          <p:cNvSpPr>
            <a:spLocks noGrp="1"/>
          </p:cNvSpPr>
          <p:nvPr>
            <p:ph type="title"/>
          </p:nvPr>
        </p:nvSpPr>
        <p:spPr/>
        <p:txBody>
          <a:bodyPr/>
          <a:lstStyle/>
          <a:p>
            <a:r>
              <a:rPr lang="en-US" dirty="0"/>
              <a:t>Detecting Intruders</a:t>
            </a:r>
            <a:endParaRPr lang="en-SE" dirty="0"/>
          </a:p>
        </p:txBody>
      </p:sp>
      <p:sp>
        <p:nvSpPr>
          <p:cNvPr id="3" name="Content Placeholder 2">
            <a:extLst>
              <a:ext uri="{FF2B5EF4-FFF2-40B4-BE49-F238E27FC236}">
                <a16:creationId xmlns:a16="http://schemas.microsoft.com/office/drawing/2014/main" id="{70B50706-4452-4D12-B7FA-9F3440E101E8}"/>
              </a:ext>
            </a:extLst>
          </p:cNvPr>
          <p:cNvSpPr>
            <a:spLocks noGrp="1"/>
          </p:cNvSpPr>
          <p:nvPr>
            <p:ph idx="1"/>
          </p:nvPr>
        </p:nvSpPr>
        <p:spPr>
          <a:xfrm>
            <a:off x="46534" y="1392348"/>
            <a:ext cx="3672408" cy="5256584"/>
          </a:xfrm>
        </p:spPr>
        <p:txBody>
          <a:bodyPr>
            <a:normAutofit fontScale="55000" lnSpcReduction="20000"/>
          </a:bodyPr>
          <a:lstStyle/>
          <a:p>
            <a:r>
              <a:rPr lang="en-US" dirty="0"/>
              <a:t>Although the typical behavior of an intruder differs from the typical behavior of an authorized user, there is an overlap in these behaviors. </a:t>
            </a:r>
          </a:p>
          <a:p>
            <a:pPr lvl="1"/>
            <a:r>
              <a:rPr lang="en-US" dirty="0"/>
              <a:t>False positives: false alarms, where authorized users are identified as intruders. </a:t>
            </a:r>
          </a:p>
          <a:p>
            <a:pPr lvl="1"/>
            <a:r>
              <a:rPr lang="en-US" dirty="0"/>
              <a:t>False negatives: intruders not identified as intruders. </a:t>
            </a:r>
          </a:p>
          <a:p>
            <a:r>
              <a:rPr lang="en-US" dirty="0"/>
              <a:t>Moving detection threshold to the left will lead to more false negatives, since user is LESS likely to be identified as intruders</a:t>
            </a:r>
          </a:p>
        </p:txBody>
      </p:sp>
      <p:sp>
        <p:nvSpPr>
          <p:cNvPr id="4" name="Slide Number Placeholder 3">
            <a:extLst>
              <a:ext uri="{FF2B5EF4-FFF2-40B4-BE49-F238E27FC236}">
                <a16:creationId xmlns:a16="http://schemas.microsoft.com/office/drawing/2014/main" id="{743406D9-C650-4B88-B203-134020EC4265}"/>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cxnSp>
        <p:nvCxnSpPr>
          <p:cNvPr id="11" name="直接连接符 6">
            <a:extLst>
              <a:ext uri="{FF2B5EF4-FFF2-40B4-BE49-F238E27FC236}">
                <a16:creationId xmlns:a16="http://schemas.microsoft.com/office/drawing/2014/main" id="{372FFD18-B53E-4F11-B48D-286D0A0E31C3}"/>
              </a:ext>
            </a:extLst>
          </p:cNvPr>
          <p:cNvCxnSpPr/>
          <p:nvPr/>
        </p:nvCxnSpPr>
        <p:spPr>
          <a:xfrm>
            <a:off x="5868144" y="1700808"/>
            <a:ext cx="72008" cy="3528392"/>
          </a:xfrm>
          <a:prstGeom prst="line">
            <a:avLst/>
          </a:prstGeom>
          <a:noFill/>
          <a:ln w="25400" cap="flat" cmpd="sng" algn="ctr">
            <a:solidFill>
              <a:srgbClr val="D16349">
                <a:shade val="95000"/>
                <a:satMod val="105000"/>
              </a:srgbClr>
            </a:solidFill>
            <a:prstDash val="solid"/>
          </a:ln>
          <a:effectLst/>
        </p:spPr>
      </p:cxnSp>
      <p:sp>
        <p:nvSpPr>
          <p:cNvPr id="12" name="TextBox 11">
            <a:extLst>
              <a:ext uri="{FF2B5EF4-FFF2-40B4-BE49-F238E27FC236}">
                <a16:creationId xmlns:a16="http://schemas.microsoft.com/office/drawing/2014/main" id="{9EF31774-2EB6-4715-A688-C57FE70F620B}"/>
              </a:ext>
            </a:extLst>
          </p:cNvPr>
          <p:cNvSpPr txBox="1"/>
          <p:nvPr/>
        </p:nvSpPr>
        <p:spPr>
          <a:xfrm>
            <a:off x="6012160" y="1556792"/>
            <a:ext cx="2617576" cy="461665"/>
          </a:xfrm>
          <a:prstGeom prst="rect">
            <a:avLst/>
          </a:prstGeom>
          <a:noFill/>
        </p:spPr>
        <p:txBody>
          <a:bodyPr wrap="none" rtlCol="0">
            <a:spAutoFit/>
          </a:bodyPr>
          <a:lstStyle/>
          <a:p>
            <a:r>
              <a:rPr lang="en-US" altLang="zh-CN" sz="1200" dirty="0">
                <a:solidFill>
                  <a:prstClr val="black"/>
                </a:solidFill>
                <a:latin typeface="Arial" pitchFamily="-110" charset="0"/>
                <a:ea typeface="宋体" panose="02010600030101010101" pitchFamily="2" charset="-122"/>
              </a:rPr>
              <a:t>Detection Threshold </a:t>
            </a:r>
          </a:p>
          <a:p>
            <a:r>
              <a:rPr lang="en-US" altLang="zh-CN" sz="1200" dirty="0">
                <a:solidFill>
                  <a:prstClr val="black"/>
                </a:solidFill>
                <a:latin typeface="Arial" pitchFamily="-110" charset="0"/>
                <a:ea typeface="宋体" panose="02010600030101010101" pitchFamily="2" charset="-122"/>
              </a:rPr>
              <a:t>(left: </a:t>
            </a:r>
            <a:r>
              <a:rPr lang="en-US" altLang="zh-CN" sz="1200" dirty="0">
                <a:solidFill>
                  <a:prstClr val="black"/>
                </a:solidFill>
                <a:latin typeface="Arial" pitchFamily="-110" charset="0"/>
                <a:ea typeface="宋体" panose="02010600030101010101" pitchFamily="2" charset="-122"/>
                <a:sym typeface="Wingdings" pitchFamily="2" charset="2"/>
              </a:rPr>
              <a:t>intruder, right: authorized user)</a:t>
            </a:r>
            <a:endParaRPr lang="zh-CN" altLang="en-US" sz="1200" dirty="0">
              <a:solidFill>
                <a:prstClr val="black"/>
              </a:solidFill>
              <a:latin typeface="Arial" pitchFamily="-110" charset="0"/>
              <a:ea typeface="宋体" panose="02010600030101010101" pitchFamily="2" charset="-122"/>
            </a:endParaRPr>
          </a:p>
        </p:txBody>
      </p:sp>
    </p:spTree>
    <p:extLst>
      <p:ext uri="{BB962C8B-B14F-4D97-AF65-F5344CB8AC3E}">
        <p14:creationId xmlns:p14="http://schemas.microsoft.com/office/powerpoint/2010/main" val="256647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IDS Requirements</a:t>
            </a:r>
          </a:p>
        </p:txBody>
      </p:sp>
      <p:sp>
        <p:nvSpPr>
          <p:cNvPr id="3" name="内容占位符 2"/>
          <p:cNvSpPr>
            <a:spLocks noGrp="1"/>
          </p:cNvSpPr>
          <p:nvPr>
            <p:ph idx="1"/>
          </p:nvPr>
        </p:nvSpPr>
        <p:spPr/>
        <p:txBody>
          <a:bodyPr>
            <a:noAutofit/>
          </a:bodyPr>
          <a:lstStyle/>
          <a:p>
            <a:r>
              <a:rPr lang="en-US" altLang="zh-CN" sz="2000" dirty="0">
                <a:solidFill>
                  <a:schemeClr val="tx1"/>
                </a:solidFill>
                <a:latin typeface="Arial" pitchFamily="-110" charset="0"/>
              </a:rPr>
              <a:t>Run continually with minimal human supervision.</a:t>
            </a:r>
          </a:p>
          <a:p>
            <a:r>
              <a:rPr lang="en-US" altLang="zh-CN" sz="2000" dirty="0">
                <a:solidFill>
                  <a:schemeClr val="tx1"/>
                </a:solidFill>
                <a:latin typeface="Arial" pitchFamily="-110" charset="0"/>
              </a:rPr>
              <a:t>Be fault tolerant: recover from system crashes and </a:t>
            </a:r>
            <a:r>
              <a:rPr lang="en-US" altLang="zh-CN" sz="2000" dirty="0" err="1">
                <a:solidFill>
                  <a:schemeClr val="tx1"/>
                </a:solidFill>
                <a:latin typeface="Arial" pitchFamily="-110" charset="0"/>
              </a:rPr>
              <a:t>reinitializations</a:t>
            </a:r>
            <a:r>
              <a:rPr lang="en-US" altLang="zh-CN" sz="2000" dirty="0">
                <a:solidFill>
                  <a:schemeClr val="tx1"/>
                </a:solidFill>
                <a:latin typeface="Arial" pitchFamily="-110" charset="0"/>
              </a:rPr>
              <a:t>.</a:t>
            </a:r>
          </a:p>
          <a:p>
            <a:r>
              <a:rPr lang="en-US" altLang="zh-CN" sz="2000" dirty="0">
                <a:solidFill>
                  <a:schemeClr val="tx1"/>
                </a:solidFill>
                <a:latin typeface="Arial" pitchFamily="-110" charset="0"/>
              </a:rPr>
              <a:t>Resist subversion: be able to monitor itself and detect if it has been modified by an attacker.</a:t>
            </a:r>
          </a:p>
          <a:p>
            <a:r>
              <a:rPr lang="en-US" altLang="zh-CN" sz="2000" dirty="0">
                <a:solidFill>
                  <a:schemeClr val="tx1"/>
                </a:solidFill>
                <a:latin typeface="Arial" pitchFamily="-110" charset="0"/>
              </a:rPr>
              <a:t>Impose a minimal overhead on the system where it is running.</a:t>
            </a:r>
          </a:p>
          <a:p>
            <a:r>
              <a:rPr lang="en-US" altLang="zh-CN" sz="2000" dirty="0">
                <a:solidFill>
                  <a:schemeClr val="tx1"/>
                </a:solidFill>
                <a:latin typeface="Arial" pitchFamily="-110" charset="0"/>
              </a:rPr>
              <a:t>Be able to be configured according to the security policies of the system that is being monitored.</a:t>
            </a:r>
          </a:p>
          <a:p>
            <a:r>
              <a:rPr lang="en-US" altLang="zh-CN" sz="2000" dirty="0">
                <a:solidFill>
                  <a:schemeClr val="tx1"/>
                </a:solidFill>
                <a:latin typeface="Arial" pitchFamily="-110" charset="0"/>
              </a:rPr>
              <a:t>Be able to adapt to changes in system and user behavior over time.</a:t>
            </a:r>
          </a:p>
          <a:p>
            <a:r>
              <a:rPr lang="en-US" altLang="zh-CN" sz="2000" dirty="0">
                <a:solidFill>
                  <a:schemeClr val="tx1"/>
                </a:solidFill>
                <a:latin typeface="Arial" pitchFamily="-110" charset="0"/>
              </a:rPr>
              <a:t>Be able to scale up to monitor a large number of hosts.</a:t>
            </a:r>
          </a:p>
          <a:p>
            <a:r>
              <a:rPr lang="en-US" altLang="zh-CN" sz="2000" dirty="0">
                <a:solidFill>
                  <a:schemeClr val="tx1"/>
                </a:solidFill>
                <a:latin typeface="Arial" pitchFamily="-110" charset="0"/>
              </a:rPr>
              <a:t>Provide graceful degradation of service: if some components of the IDS stop working, the rest of them should be affected as little as possible.</a:t>
            </a:r>
          </a:p>
          <a:p>
            <a:r>
              <a:rPr lang="en-US" altLang="zh-CN" sz="2000" dirty="0">
                <a:solidFill>
                  <a:schemeClr val="tx1"/>
                </a:solidFill>
                <a:latin typeface="Arial" pitchFamily="-110" charset="0"/>
              </a:rPr>
              <a:t>Allow dynamic reconfiguration: the ability to reconfigure the IDS without having to restart it.</a:t>
            </a:r>
            <a:endParaRPr lang="zh-CN" alt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2BE7-2D4E-4493-8EF9-DB7A03C604C4}"/>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6B4440C7-69AA-4062-8498-83684D04BDD2}"/>
              </a:ext>
            </a:extLst>
          </p:cNvPr>
          <p:cNvSpPr>
            <a:spLocks noGrp="1"/>
          </p:cNvSpPr>
          <p:nvPr>
            <p:ph idx="1"/>
          </p:nvPr>
        </p:nvSpPr>
        <p:spPr>
          <a:xfrm>
            <a:off x="323528" y="1196752"/>
            <a:ext cx="8568952" cy="5661247"/>
          </a:xfrm>
        </p:spPr>
        <p:txBody>
          <a:bodyPr>
            <a:normAutofit fontScale="92500" lnSpcReduction="10000"/>
          </a:bodyPr>
          <a:lstStyle/>
          <a:p>
            <a:r>
              <a:rPr lang="en-US" dirty="0"/>
              <a:t>Intrusion detection basics</a:t>
            </a:r>
          </a:p>
          <a:p>
            <a:r>
              <a:rPr lang="en-US" dirty="0">
                <a:solidFill>
                  <a:srgbClr val="C00000"/>
                </a:solidFill>
              </a:rPr>
              <a:t>Analysis approaches</a:t>
            </a:r>
          </a:p>
          <a:p>
            <a:pPr lvl="1"/>
            <a:r>
              <a:rPr lang="en-US" dirty="0"/>
              <a:t>Anomaly detection</a:t>
            </a:r>
          </a:p>
          <a:p>
            <a:pPr lvl="1"/>
            <a:r>
              <a:rPr lang="en-US" dirty="0"/>
              <a:t>Signature/heuristic detection</a:t>
            </a:r>
          </a:p>
          <a:p>
            <a:r>
              <a:rPr lang="en-US" dirty="0"/>
              <a:t>Host-based intrusion detection</a:t>
            </a:r>
          </a:p>
          <a:p>
            <a:r>
              <a:rPr lang="en-US" dirty="0"/>
              <a:t>Network-based intrusion detection</a:t>
            </a:r>
          </a:p>
          <a:p>
            <a:r>
              <a:rPr lang="en-US" dirty="0"/>
              <a:t>Distributed or hybrid intrusion detection</a:t>
            </a:r>
          </a:p>
          <a:p>
            <a:r>
              <a:rPr lang="en-US" dirty="0"/>
              <a:t>Intrusion detection exchange format</a:t>
            </a:r>
          </a:p>
          <a:p>
            <a:r>
              <a:rPr lang="en-US" dirty="0"/>
              <a:t>Honeypots </a:t>
            </a:r>
          </a:p>
          <a:p>
            <a:r>
              <a:rPr lang="en-US" dirty="0"/>
              <a:t>Example system: Snort IDS</a:t>
            </a:r>
          </a:p>
        </p:txBody>
      </p:sp>
      <p:sp>
        <p:nvSpPr>
          <p:cNvPr id="4" name="Slide Number Placeholder 3">
            <a:extLst>
              <a:ext uri="{FF2B5EF4-FFF2-40B4-BE49-F238E27FC236}">
                <a16:creationId xmlns:a16="http://schemas.microsoft.com/office/drawing/2014/main" id="{EC1CA787-83BB-4C3E-BEDE-1D58FA4B74B9}"/>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27083116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47750</TotalTime>
  <Words>12015</Words>
  <Application>Microsoft Office PowerPoint</Application>
  <PresentationFormat>On-screen Show (4:3)</PresentationFormat>
  <Paragraphs>1356</Paragraphs>
  <Slides>35</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ＭＳ Ｐゴシック</vt:lpstr>
      <vt:lpstr>宋体</vt:lpstr>
      <vt:lpstr>Arial</vt:lpstr>
      <vt:lpstr>Century Gothic</vt:lpstr>
      <vt:lpstr>Palatino Linotype</vt:lpstr>
      <vt:lpstr>Times New Roman</vt:lpstr>
      <vt:lpstr>Wingdings</vt:lpstr>
      <vt:lpstr>1_Default Design</vt:lpstr>
      <vt:lpstr>CH08 Intrusion Detection </vt:lpstr>
      <vt:lpstr>Outline</vt:lpstr>
      <vt:lpstr>Definition</vt:lpstr>
      <vt:lpstr>Examples of Intrusion</vt:lpstr>
      <vt:lpstr>Intruder Behavior</vt:lpstr>
      <vt:lpstr>Intrusion Detection System (IDS)</vt:lpstr>
      <vt:lpstr>Detecting Intruders</vt:lpstr>
      <vt:lpstr>IDS Requirements</vt:lpstr>
      <vt:lpstr>Outline</vt:lpstr>
      <vt:lpstr>Analysis Approaches</vt:lpstr>
      <vt:lpstr>Anomaly Detection Techniques</vt:lpstr>
      <vt:lpstr>Signature/Heuristic Detection Techniques</vt:lpstr>
      <vt:lpstr>Outline</vt:lpstr>
      <vt:lpstr>Host-based IDS</vt:lpstr>
      <vt:lpstr>System Calls</vt:lpstr>
      <vt:lpstr>PowerPoint Presentation</vt:lpstr>
      <vt:lpstr>Outline</vt:lpstr>
      <vt:lpstr>Network-based IDS (NIDS) </vt:lpstr>
      <vt:lpstr>Inline vs. Passive Sensor</vt:lpstr>
      <vt:lpstr>NIDS Sensor Deployment Locations</vt:lpstr>
      <vt:lpstr>Intrusion Detection Techniques</vt:lpstr>
      <vt:lpstr>Logging of Alerts</vt:lpstr>
      <vt:lpstr>Outline</vt:lpstr>
      <vt:lpstr>PowerPoint Presentation</vt:lpstr>
      <vt:lpstr>An Analogy to Illustrate AESS</vt:lpstr>
      <vt:lpstr>Outline</vt:lpstr>
      <vt:lpstr>IETF Intrusion Detection Working Group</vt:lpstr>
      <vt:lpstr>IETF Intrusion Detection Message Exchange</vt:lpstr>
      <vt:lpstr>Outline</vt:lpstr>
      <vt:lpstr>Honeypots</vt:lpstr>
      <vt:lpstr>Honeypot Classifications</vt:lpstr>
      <vt:lpstr>PowerPoint Presentation</vt:lpstr>
      <vt:lpstr>Outline</vt:lpstr>
      <vt:lpstr>Snort IDS</vt:lpstr>
      <vt:lpstr>Snort Rule Actions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387</cp:revision>
  <dcterms:created xsi:type="dcterms:W3CDTF">2014-08-18T03:27:50Z</dcterms:created>
  <dcterms:modified xsi:type="dcterms:W3CDTF">2021-05-04T05:27:21Z</dcterms:modified>
</cp:coreProperties>
</file>