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24" r:id="rId3"/>
    <p:sldId id="729" r:id="rId4"/>
    <p:sldId id="752" r:id="rId5"/>
    <p:sldId id="749" r:id="rId6"/>
    <p:sldId id="742" r:id="rId7"/>
    <p:sldId id="753" r:id="rId8"/>
    <p:sldId id="747" r:id="rId9"/>
    <p:sldId id="75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0" autoAdjust="0"/>
    <p:restoredTop sz="84908" autoAdjust="0"/>
  </p:normalViewPr>
  <p:slideViewPr>
    <p:cSldViewPr>
      <p:cViewPr>
        <p:scale>
          <a:sx n="100" d="100"/>
          <a:sy n="100" d="100"/>
        </p:scale>
        <p:origin x="-39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290C-B1FC-4A1C-98E0-DC4E7DD164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7D8E-17BE-4791-8295-255D7E659B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A3B9-93CC-42C3-B55A-CB40FB350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AF1A-0D4F-4F39-AD45-714687F289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03" y="0"/>
                </a:lnTo>
                <a:lnTo>
                  <a:pt x="503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7113" y="4445000"/>
            <a:ext cx="7010400" cy="12525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/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16884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This slides can be used for educational purposes only. Most contents are from the Internet. Please do not distribute!</a:t>
            </a:r>
            <a:endParaRPr lang="zh-CN" altLang="en-US" sz="1200" dirty="0">
              <a:solidFill>
                <a:sysClr val="windowText" lastClr="00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2B7C7-FC46-47E9-9DC1-A957972167BE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5" y="304800"/>
            <a:ext cx="200818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7692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C8655-ED8D-4CEC-B14F-67E656210838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304804"/>
            <a:ext cx="7993062" cy="963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6"/>
            <a:ext cx="39243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84313"/>
            <a:ext cx="3924300" cy="2190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827464"/>
            <a:ext cx="3924300" cy="2192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B4CC9-100A-4341-9A14-7623F9051ED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" name="Shape 22"/>
          <p:cNvSpPr txBox="1"/>
          <p:nvPr/>
        </p:nvSpPr>
        <p:spPr>
          <a:xfrm>
            <a:off x="2201850" y="6177125"/>
            <a:ext cx="5190899" cy="6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648076"/>
          </a:xfrm>
        </p:spPr>
        <p:txBody>
          <a:bodyPr anchor="t"/>
          <a:lstStyle>
            <a:lvl1pPr algn="l">
              <a:defRPr sz="3600" b="1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4546653"/>
            <a:ext cx="7772400" cy="68254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609600" y="4437116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980728"/>
            <a:ext cx="3924300" cy="547260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58EB8-DC95-45F5-B015-B1B1B24B860D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4040188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980728"/>
            <a:ext cx="4041775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84784"/>
            <a:ext cx="4041775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5BC2F-9435-449B-81B7-5EDCEB1FF2F9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F3444-B3A8-4DEA-8907-B01B6801EE54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D1860-6637-4E89-9054-FF68FD4C0A72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AE20F-0E7D-4006-8EF0-41E43E8C4F4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CF956-66F4-4F8E-94D1-0EAA9B220E59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640"/>
            <a:ext cx="79930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31026"/>
            <a:ext cx="8001000" cy="552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79918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99" y="0"/>
                </a:lnTo>
                <a:lnTo>
                  <a:pt x="599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525344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DDDDD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11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97352"/>
            <a:ext cx="2895600" cy="196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352"/>
            <a:ext cx="1981200" cy="196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latin typeface="+mn-lt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/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8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6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web.stanford.edu/class/psych209/Readings/SuttonBartoIPRLBook2ndEd.pdf" TargetMode="External"/><Relationship Id="rId3" Type="http://schemas.openxmlformats.org/officeDocument/2006/relationships/hyperlink" Target="https://github.com/exacity/deeplearningbook-chinese" TargetMode="External"/><Relationship Id="rId2" Type="http://schemas.openxmlformats.org/officeDocument/2006/relationships/hyperlink" Target="http://aima.cs.berkeley.edu/" TargetMode="External"/><Relationship Id="rId1" Type="http://schemas.openxmlformats.org/officeDocument/2006/relationships/hyperlink" Target="http://120.107.155.180/download/Python/Statistics%20and%20Machine%20Learning%20in%20Python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jupyter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Introduction to AI</a:t>
            </a:r>
            <a:br>
              <a:rPr lang="en-US" altLang="zh-CN" dirty="0"/>
            </a:br>
            <a:r>
              <a:rPr lang="en-US" altLang="zh-CN" sz="3200" dirty="0"/>
              <a:t>with Machine Learning and Robotics Labs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4481860"/>
            <a:ext cx="7010400" cy="1252538"/>
          </a:xfrm>
        </p:spPr>
        <p:txBody>
          <a:bodyPr/>
          <a:lstStyle/>
          <a:p>
            <a:pPr algn="r"/>
            <a:r>
              <a:rPr lang="zh-CN" altLang="en-US" dirty="0"/>
              <a:t>汤斯亮（</a:t>
            </a:r>
            <a:r>
              <a:rPr lang="en-US" altLang="zh-CN" dirty="0" err="1"/>
              <a:t>Siliang</a:t>
            </a:r>
            <a:r>
              <a:rPr lang="en-US" altLang="zh-CN" dirty="0"/>
              <a:t> Tang</a:t>
            </a:r>
            <a:r>
              <a:rPr lang="zh-CN" altLang="en-US" dirty="0"/>
              <a:t>）</a:t>
            </a:r>
            <a:endParaRPr lang="en-US" altLang="zh-CN" dirty="0"/>
          </a:p>
          <a:p>
            <a:pPr algn="r"/>
            <a:r>
              <a:rPr lang="en-US" altLang="zh-CN" dirty="0" err="1"/>
              <a:t>siliang@zju.edu.cn</a:t>
            </a:r>
            <a:endParaRPr lang="zh-CN" altLang="en-US" dirty="0"/>
          </a:p>
        </p:txBody>
      </p:sp>
      <p:pic>
        <p:nvPicPr>
          <p:cNvPr id="6" name="Picture 2" descr="âhistory of artificial intelligenceâçå¾çæç´¢ç»æ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0" b="3698"/>
          <a:stretch>
            <a:fillRect/>
          </a:stretch>
        </p:blipFill>
        <p:spPr bwMode="auto">
          <a:xfrm>
            <a:off x="801960" y="2659286"/>
            <a:ext cx="4968552" cy="364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931026"/>
            <a:ext cx="5805462" cy="5522310"/>
          </a:xfrm>
        </p:spPr>
        <p:txBody>
          <a:bodyPr/>
          <a:lstStyle/>
          <a:p>
            <a:r>
              <a:rPr lang="en-US" altLang="zh-CN" dirty="0"/>
              <a:t>Teacher</a:t>
            </a:r>
            <a:endParaRPr lang="en-US" altLang="zh-CN" dirty="0"/>
          </a:p>
          <a:p>
            <a:pPr lvl="1"/>
            <a:r>
              <a:rPr lang="en-US" altLang="zh-CN" dirty="0"/>
              <a:t>Phone/WeChat#: 13588196277</a:t>
            </a:r>
            <a:endParaRPr lang="en-US" altLang="zh-CN" dirty="0"/>
          </a:p>
          <a:p>
            <a:pPr lvl="1"/>
            <a:r>
              <a:rPr lang="en-US" altLang="zh-CN" dirty="0"/>
              <a:t>Email: siliang [AT] zju.edu.cn </a:t>
            </a:r>
            <a:endParaRPr lang="en-US" altLang="zh-CN" dirty="0"/>
          </a:p>
          <a:p>
            <a:pPr lvl="1"/>
            <a:r>
              <a:rPr lang="en-US" altLang="zh-CN" dirty="0"/>
              <a:t>Address: </a:t>
            </a:r>
            <a:r>
              <a:rPr lang="zh-CN" altLang="en-US" dirty="0"/>
              <a:t>浙江大学玉泉校区则通楼</a:t>
            </a:r>
            <a:r>
              <a:rPr lang="en-US" altLang="zh-CN" dirty="0"/>
              <a:t>205-207 </a:t>
            </a:r>
            <a:endParaRPr lang="en-US" altLang="zh-CN" dirty="0"/>
          </a:p>
          <a:p>
            <a:pPr lvl="1"/>
            <a:r>
              <a:rPr lang="en-US" altLang="zh-CN" dirty="0"/>
              <a:t>Homepage: https://person.zju.edu.cn/siliang</a:t>
            </a:r>
            <a:endParaRPr lang="en-US" altLang="zh-CN" dirty="0"/>
          </a:p>
          <a:p>
            <a:pPr lvl="1"/>
            <a:r>
              <a:rPr lang="en-US" altLang="zh-CN" dirty="0"/>
              <a:t>Research Direction:</a:t>
            </a:r>
            <a:endParaRPr lang="zh-CN" altLang="en-US" dirty="0"/>
          </a:p>
          <a:p>
            <a:pPr lvl="2"/>
            <a:r>
              <a:rPr lang="en-US" altLang="zh-CN" dirty="0"/>
              <a:t>Information Extraction, Natural Language Processing, Vision and Language </a:t>
            </a:r>
            <a:r>
              <a:rPr lang="en-US" altLang="zh-CN" dirty="0" smtClean="0"/>
              <a:t>Grounding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Teaching Assistants</a:t>
            </a:r>
            <a:endParaRPr lang="en-US" altLang="zh-CN" dirty="0"/>
          </a:p>
          <a:p>
            <a:pPr lvl="1"/>
            <a:r>
              <a:rPr lang="zh-CN" altLang="en-US" dirty="0"/>
              <a:t>常嘉乐 </a:t>
            </a:r>
            <a:r>
              <a:rPr lang="en-US" altLang="zh-CN" dirty="0"/>
              <a:t>(1260480544@qq.com)</a:t>
            </a:r>
            <a:endParaRPr lang="en-US" altLang="zh-CN" dirty="0"/>
          </a:p>
          <a:p>
            <a:pPr lvl="1"/>
            <a:r>
              <a:rPr lang="zh-CN" altLang="en-US" dirty="0"/>
              <a:t>慕宗燊 </a:t>
            </a:r>
            <a:r>
              <a:rPr lang="en-US" altLang="zh-CN" dirty="0"/>
              <a:t>(707984446@qq.com)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122" name="Picture 2" descr="https://person.zju.edu.cn/server/api/handler/p/info?uid=uyvK14HbXNusQ3c%2B29uMaA%3D%3D&amp;app_key=50634610756a4c0e82d5a13bb692e257&amp;timestamp=1555903470000&amp;sign=693328635c050add403669bc04efdc3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14" y="1052736"/>
            <a:ext cx="16573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äºç»´ç 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39" y="3429000"/>
            <a:ext cx="12573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Objectives and Schedule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931026"/>
            <a:ext cx="8109718" cy="5522310"/>
          </a:xfrm>
        </p:spPr>
        <p:txBody>
          <a:bodyPr/>
          <a:lstStyle/>
          <a:p>
            <a:r>
              <a:rPr lang="en-US" altLang="zh-CN" dirty="0"/>
              <a:t>This course will introduce the basic ideas and technologies in modern AI including </a:t>
            </a:r>
            <a:r>
              <a:rPr lang="en-US" altLang="zh-CN" b="1" i="1" dirty="0"/>
              <a:t>Machine Learning</a:t>
            </a:r>
            <a:r>
              <a:rPr lang="en-US" altLang="zh-CN" dirty="0"/>
              <a:t>, </a:t>
            </a:r>
            <a:r>
              <a:rPr lang="en-US" altLang="zh-CN" b="1" i="1" dirty="0"/>
              <a:t>Data Mining</a:t>
            </a:r>
            <a:r>
              <a:rPr lang="en-US" altLang="zh-CN" dirty="0"/>
              <a:t>, </a:t>
            </a:r>
            <a:r>
              <a:rPr lang="en-US" altLang="zh-CN" b="1" i="1" dirty="0"/>
              <a:t>Deep Learning</a:t>
            </a:r>
            <a:r>
              <a:rPr lang="en-US" altLang="zh-CN" dirty="0"/>
              <a:t>, and </a:t>
            </a:r>
            <a:r>
              <a:rPr lang="en-US" altLang="zh-CN" b="1" i="1" dirty="0"/>
              <a:t>Reinforcement Learning </a:t>
            </a:r>
            <a:r>
              <a:rPr lang="en-US" altLang="zh-CN" dirty="0"/>
              <a:t>within 10 DAYs.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Schedule</a:t>
            </a:r>
            <a:endParaRPr lang="en-US" altLang="zh-CN" dirty="0"/>
          </a:p>
          <a:p>
            <a:pPr lvl="1"/>
            <a:r>
              <a:rPr lang="en-US" altLang="zh-CN" dirty="0"/>
              <a:t>Day 1. The past and present of AI</a:t>
            </a:r>
            <a:endParaRPr lang="en-US" altLang="zh-CN" dirty="0"/>
          </a:p>
          <a:p>
            <a:pPr lvl="1"/>
            <a:r>
              <a:rPr lang="en-US" altLang="zh-CN" dirty="0"/>
              <a:t>Day 2.</a:t>
            </a:r>
            <a:r>
              <a:rPr lang="zh-CN" altLang="en-US" dirty="0"/>
              <a:t> </a:t>
            </a:r>
            <a:r>
              <a:rPr lang="en-US" altLang="zh-CN" dirty="0"/>
              <a:t>Data Preprocessing and Machine Learning basics</a:t>
            </a:r>
            <a:endParaRPr lang="en-US" altLang="zh-CN" dirty="0"/>
          </a:p>
          <a:p>
            <a:pPr lvl="1"/>
            <a:r>
              <a:rPr lang="en-US" altLang="zh-CN" dirty="0"/>
              <a:t>Day 3. Day 3. Basic Data Mining Algorithms: </a:t>
            </a:r>
            <a:r>
              <a:rPr lang="en-US" altLang="zh-TW" dirty="0"/>
              <a:t>Regression and </a:t>
            </a:r>
            <a:r>
              <a:rPr lang="en-US" altLang="zh-TW" dirty="0" smtClean="0"/>
              <a:t>Classification</a:t>
            </a:r>
            <a:endParaRPr lang="en-US" altLang="zh-CN" dirty="0"/>
          </a:p>
          <a:p>
            <a:pPr lvl="1"/>
            <a:r>
              <a:rPr lang="en-US" altLang="zh-CN" dirty="0"/>
              <a:t>Day 4. Deep Learning basics</a:t>
            </a:r>
            <a:endParaRPr lang="en-US" altLang="zh-CN" dirty="0"/>
          </a:p>
          <a:p>
            <a:pPr lvl="1"/>
            <a:r>
              <a:rPr lang="en-US" altLang="zh-CN" dirty="0"/>
              <a:t>Day 5. Convolutional Neural Networks</a:t>
            </a:r>
            <a:endParaRPr lang="en-US" altLang="zh-CN" dirty="0"/>
          </a:p>
          <a:p>
            <a:pPr lvl="1"/>
            <a:r>
              <a:rPr lang="en-US" altLang="zh-CN" dirty="0"/>
              <a:t>Day 6. Recurrent Neural Networks</a:t>
            </a:r>
            <a:endParaRPr lang="en-US" altLang="zh-CN" dirty="0"/>
          </a:p>
          <a:p>
            <a:pPr lvl="1"/>
            <a:r>
              <a:rPr lang="en-US" altLang="zh-CN" dirty="0"/>
              <a:t>Day 7. Reinforcement Learning basics</a:t>
            </a:r>
            <a:endParaRPr lang="en-US" altLang="zh-CN" dirty="0"/>
          </a:p>
          <a:p>
            <a:pPr lvl="1"/>
            <a:r>
              <a:rPr lang="en-US" altLang="zh-CN" dirty="0"/>
              <a:t>Day 8. Deep Reinforcement Learning</a:t>
            </a:r>
            <a:endParaRPr lang="en-US" altLang="zh-CN" dirty="0"/>
          </a:p>
          <a:p>
            <a:pPr lvl="1"/>
            <a:r>
              <a:rPr lang="en-US" altLang="zh-CN" dirty="0"/>
              <a:t>Day 9. Two clouds of Modern AI</a:t>
            </a:r>
            <a:endParaRPr lang="en-US" altLang="zh-CN" dirty="0"/>
          </a:p>
          <a:p>
            <a:pPr lvl="1"/>
            <a:r>
              <a:rPr lang="en-US" altLang="zh-CN" dirty="0"/>
              <a:t>Day 10. Presentation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Materials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931026"/>
            <a:ext cx="6093494" cy="5522310"/>
          </a:xfrm>
        </p:spPr>
        <p:txBody>
          <a:bodyPr/>
          <a:lstStyle/>
          <a:p>
            <a:r>
              <a:rPr lang="en-US" altLang="zh-CN" dirty="0"/>
              <a:t>No textbook is required, but the following optional textbook is recommended:</a:t>
            </a:r>
            <a:endParaRPr lang="en-US" altLang="zh-CN" dirty="0"/>
          </a:p>
          <a:p>
            <a:pPr lvl="1"/>
            <a:r>
              <a:rPr lang="en-US" altLang="zh-CN" b="1" i="1" dirty="0"/>
              <a:t>Statistics and Machine Learning </a:t>
            </a:r>
            <a:r>
              <a:rPr lang="en-US" altLang="zh-CN" b="1" i="1" dirty="0" smtClean="0"/>
              <a:t>in</a:t>
            </a:r>
            <a:r>
              <a:rPr lang="en-US" altLang="zh-CN" b="1" i="1" dirty="0"/>
              <a:t> Python</a:t>
            </a:r>
            <a:r>
              <a:rPr lang="en-US" altLang="zh-CN" dirty="0"/>
              <a:t>. Release 0.2. Edouard </a:t>
            </a:r>
            <a:r>
              <a:rPr lang="en-US" altLang="zh-CN" dirty="0" err="1"/>
              <a:t>Duchesnay</a:t>
            </a:r>
            <a:r>
              <a:rPr lang="en-US" altLang="zh-CN" dirty="0"/>
              <a:t>, Tommy </a:t>
            </a:r>
            <a:r>
              <a:rPr lang="en-US" altLang="zh-CN" dirty="0" err="1"/>
              <a:t>Löfstedt</a:t>
            </a:r>
            <a:r>
              <a:rPr lang="en-US" altLang="zh-CN" dirty="0" smtClean="0"/>
              <a:t>. </a:t>
            </a:r>
            <a:r>
              <a:rPr lang="en-US" altLang="zh-CN" dirty="0">
                <a:hlinkClick r:id="rId1"/>
              </a:rPr>
              <a:t>http://120.107.155.180/download/Python/</a:t>
            </a:r>
            <a:r>
              <a:rPr lang="en-US" altLang="zh-CN" dirty="0" err="1">
                <a:hlinkClick r:id="rId1"/>
              </a:rPr>
              <a:t>Statistics%20and%20Machine%20Learning%20in%20Python.pdf</a:t>
            </a:r>
            <a:endParaRPr lang="en-US" altLang="zh-CN" b="1" i="1" dirty="0" smtClean="0"/>
          </a:p>
          <a:p>
            <a:pPr lvl="1"/>
            <a:r>
              <a:rPr lang="en-US" altLang="zh-CN" b="1" i="1" dirty="0" smtClean="0"/>
              <a:t>Artificial </a:t>
            </a:r>
            <a:r>
              <a:rPr lang="en-US" altLang="zh-CN" b="1" i="1" dirty="0"/>
              <a:t>Intelligence: A Modern Approach. </a:t>
            </a:r>
            <a:r>
              <a:rPr lang="en-US" altLang="zh-CN" dirty="0"/>
              <a:t>Third edition by Stuart Russell and Peter </a:t>
            </a:r>
            <a:r>
              <a:rPr lang="en-US" altLang="zh-CN" dirty="0" err="1"/>
              <a:t>Norvig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http://aima.cs.berkeley.edu/</a:t>
            </a:r>
            <a:endParaRPr lang="en-US" altLang="zh-CN" b="1" dirty="0"/>
          </a:p>
          <a:p>
            <a:pPr lvl="1"/>
            <a:r>
              <a:rPr lang="en-US" altLang="zh-CN" b="1" i="1" dirty="0"/>
              <a:t>Deep Learning</a:t>
            </a:r>
            <a:r>
              <a:rPr lang="en-US" altLang="zh-CN" dirty="0"/>
              <a:t>, An MIT Press book, Ian Goodfellow and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 and Aaron Courville, </a:t>
            </a:r>
            <a:r>
              <a:rPr lang="zh-CN" altLang="en-US" dirty="0"/>
              <a:t>中文版 </a:t>
            </a:r>
            <a:r>
              <a:rPr lang="en-US" altLang="zh-CN" dirty="0">
                <a:hlinkClick r:id="rId3"/>
              </a:rPr>
              <a:t>https://github.com/exacity/deeplearningbook-chinese</a:t>
            </a:r>
            <a:endParaRPr lang="en-US" altLang="zh-CN" dirty="0"/>
          </a:p>
          <a:p>
            <a:pPr lvl="1"/>
            <a:r>
              <a:rPr lang="en-US" altLang="zh-CN" b="1" i="1" dirty="0"/>
              <a:t>Reinforcement Learning: An Introduction. </a:t>
            </a:r>
            <a:r>
              <a:rPr lang="en-US" altLang="zh-CN" dirty="0"/>
              <a:t>Second edition, in progress. Richard S. Sutton and Andrew G. </a:t>
            </a:r>
            <a:r>
              <a:rPr lang="en-US" altLang="zh-CN" dirty="0" err="1"/>
              <a:t>Barto</a:t>
            </a:r>
            <a:r>
              <a:rPr lang="en-US" altLang="zh-CN" dirty="0"/>
              <a:t> c 2014, 2015. A Bradford Book. The MIT Press. </a:t>
            </a:r>
            <a:r>
              <a:rPr lang="en-US" altLang="zh-CN" dirty="0">
                <a:hlinkClick r:id="rId4"/>
              </a:rPr>
              <a:t>https://web.stanford.edu/class/psych209/Readings/SuttonBartoIPRLBook2ndEd.pdf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26" name="Picture 2" descr="_images/py101_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11" y="1935108"/>
            <a:ext cx="2257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516216" y="4893925"/>
            <a:ext cx="2467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 smtClean="0"/>
              <a:t>python101.pythonlibrary.org</a:t>
            </a:r>
            <a:endParaRPr lang="zh-CN" altLang="en-US" sz="1200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 assignments for each students (8 scores each, 48 in total)</a:t>
            </a:r>
            <a:endParaRPr lang="en-US" altLang="zh-CN" dirty="0"/>
          </a:p>
          <a:p>
            <a:pPr lvl="1"/>
            <a:r>
              <a:rPr lang="en-US" altLang="zh-CN" dirty="0"/>
              <a:t>Day 1</a:t>
            </a:r>
            <a:endParaRPr lang="en-US" altLang="zh-CN" dirty="0"/>
          </a:p>
          <a:p>
            <a:pPr lvl="2"/>
            <a:r>
              <a:rPr lang="en-US" altLang="zh-CN" dirty="0"/>
              <a:t>Best Jobs</a:t>
            </a:r>
            <a:endParaRPr lang="en-US" altLang="zh-CN" dirty="0"/>
          </a:p>
          <a:p>
            <a:pPr lvl="2"/>
            <a:r>
              <a:rPr lang="en-US" altLang="zh-CN" dirty="0"/>
              <a:t>Install Python, </a:t>
            </a:r>
            <a:r>
              <a:rPr lang="en-US" altLang="zh-CN" dirty="0" err="1"/>
              <a:t>Jupyter</a:t>
            </a:r>
            <a:r>
              <a:rPr lang="en-US" altLang="zh-CN" dirty="0"/>
              <a:t> Notebook, </a:t>
            </a:r>
            <a:r>
              <a:rPr lang="en-US" altLang="zh-CN" dirty="0" err="1"/>
              <a:t>Sklearn</a:t>
            </a:r>
            <a:r>
              <a:rPr lang="en-US" altLang="zh-CN" dirty="0"/>
              <a:t>…</a:t>
            </a:r>
            <a:endParaRPr lang="en-US" altLang="zh-CN" dirty="0">
              <a:hlinkClick r:id="rId1"/>
            </a:endParaRPr>
          </a:p>
          <a:p>
            <a:pPr lvl="1"/>
            <a:r>
              <a:rPr lang="en-US" altLang="zh-CN" dirty="0"/>
              <a:t>Day 2</a:t>
            </a:r>
            <a:endParaRPr lang="en-US" altLang="zh-CN" dirty="0"/>
          </a:p>
          <a:p>
            <a:pPr lvl="2"/>
            <a:r>
              <a:rPr lang="en-US" altLang="zh-CN" dirty="0"/>
              <a:t>Data Preprocessing (</a:t>
            </a:r>
            <a:r>
              <a:rPr lang="en-US" altLang="zh-CN" dirty="0" err="1"/>
              <a:t>Sklearn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Day 3</a:t>
            </a:r>
            <a:endParaRPr lang="en-US" altLang="zh-CN" dirty="0"/>
          </a:p>
          <a:p>
            <a:pPr lvl="2"/>
            <a:r>
              <a:rPr lang="en-US" altLang="zh-CN" dirty="0" smtClean="0"/>
              <a:t>Regression and Classification Models </a:t>
            </a:r>
            <a:r>
              <a:rPr lang="en-US" altLang="zh-CN" dirty="0"/>
              <a:t>for </a:t>
            </a:r>
            <a:r>
              <a:rPr lang="en-US" altLang="zh-CN" dirty="0" smtClean="0"/>
              <a:t>Data Mining </a:t>
            </a:r>
            <a:r>
              <a:rPr lang="en-US" altLang="zh-CN" dirty="0"/>
              <a:t>(</a:t>
            </a:r>
            <a:r>
              <a:rPr lang="en-US" altLang="zh-CN" dirty="0" err="1"/>
              <a:t>Sklearn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Day 4</a:t>
            </a:r>
            <a:endParaRPr lang="en-US" altLang="zh-CN" dirty="0"/>
          </a:p>
          <a:p>
            <a:pPr lvl="2"/>
            <a:r>
              <a:rPr lang="en-US" altLang="zh-CN" dirty="0"/>
              <a:t>Install Deep Learning Library (</a:t>
            </a:r>
            <a:r>
              <a:rPr lang="en-US" altLang="zh-CN" dirty="0" err="1"/>
              <a:t>Pytorch</a:t>
            </a:r>
            <a:r>
              <a:rPr lang="en-US" altLang="zh-CN" dirty="0"/>
              <a:t> or </a:t>
            </a:r>
            <a:r>
              <a:rPr lang="en-US" altLang="zh-CN" dirty="0" err="1"/>
              <a:t>Tensorflow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dirty="0"/>
              <a:t>Use MLP to do Assignments </a:t>
            </a:r>
            <a:r>
              <a:rPr lang="en-US" altLang="zh-CN" dirty="0" smtClean="0"/>
              <a:t>3</a:t>
            </a:r>
            <a:endParaRPr lang="en-US" altLang="zh-CN" dirty="0"/>
          </a:p>
          <a:p>
            <a:pPr lvl="1"/>
            <a:r>
              <a:rPr lang="en-US" altLang="zh-CN" dirty="0"/>
              <a:t>Day 5</a:t>
            </a:r>
            <a:endParaRPr lang="en-US" altLang="zh-CN" dirty="0"/>
          </a:p>
          <a:p>
            <a:pPr lvl="2"/>
            <a:r>
              <a:rPr lang="en-US" altLang="zh-CN" dirty="0"/>
              <a:t>Use CNN and its variants to do Assignments 3 </a:t>
            </a:r>
            <a:endParaRPr lang="en-US" altLang="zh-CN" dirty="0"/>
          </a:p>
          <a:p>
            <a:pPr lvl="1"/>
            <a:r>
              <a:rPr lang="en-US" altLang="zh-CN" dirty="0"/>
              <a:t>Day 6</a:t>
            </a:r>
            <a:endParaRPr lang="en-US" altLang="zh-CN" dirty="0"/>
          </a:p>
          <a:p>
            <a:pPr lvl="2"/>
            <a:r>
              <a:rPr lang="en-US" altLang="zh-CN" dirty="0"/>
              <a:t>Use RNN and its variants to do Assignments 3 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Team Project (Day 7-9, 50 scores in total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 lvl="1"/>
            <a:r>
              <a:rPr lang="en-US" altLang="zh-CN" dirty="0"/>
              <a:t>A Reinforcement Learning Project; </a:t>
            </a:r>
            <a:endParaRPr lang="en-US" altLang="zh-CN" dirty="0"/>
          </a:p>
          <a:p>
            <a:pPr lvl="2"/>
            <a:r>
              <a:rPr lang="en-US" altLang="zh-CN" dirty="0"/>
              <a:t>4-5 persons per team;</a:t>
            </a:r>
            <a:endParaRPr lang="en-US" altLang="zh-CN" dirty="0"/>
          </a:p>
          <a:p>
            <a:pPr lvl="2"/>
            <a:r>
              <a:rPr lang="en-US" altLang="zh-CN" dirty="0">
                <a:sym typeface="+mn-ea"/>
              </a:rPr>
              <a:t>Each team should submit a report together with the project code before 21</a:t>
            </a:r>
            <a:r>
              <a:rPr lang="en-US" altLang="zh-CN" baseline="30000" dirty="0">
                <a:sym typeface="+mn-ea"/>
              </a:rPr>
              <a:t>st</a:t>
            </a:r>
            <a:r>
              <a:rPr lang="en-US" altLang="zh-CN" dirty="0">
                <a:sym typeface="+mn-ea"/>
              </a:rPr>
              <a:t> of July to TA; (30 scores)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Presentation 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dirty="0">
                <a:sym typeface="+mn-ea"/>
              </a:rPr>
              <a:t>Each team should prepare 10 mins a slides for project presentation at day 10. (20 scores)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r>
              <a:rPr lang="en-US" altLang="zh-CN" dirty="0"/>
              <a:t>Feelings and Experiences (2 scores)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群</a:t>
            </a:r>
            <a:endParaRPr lang="en-US" altLang="zh-CN" dirty="0"/>
          </a:p>
          <a:p>
            <a:pPr lvl="1"/>
            <a:r>
              <a:rPr lang="en-US" altLang="zh-CN" dirty="0"/>
              <a:t>893918448</a:t>
            </a:r>
            <a:endParaRPr lang="en-US" altLang="zh-CN" dirty="0"/>
          </a:p>
          <a:p>
            <a:pPr lvl="1"/>
            <a:r>
              <a:rPr lang="zh-CN" altLang="en-US" dirty="0"/>
              <a:t>用于讨论教学、实验、作业等问题</a:t>
            </a:r>
            <a:endParaRPr lang="en-US" altLang="zh-CN" dirty="0"/>
          </a:p>
          <a:p>
            <a:r>
              <a:rPr lang="en-US" altLang="zh-CN" dirty="0"/>
              <a:t>FTP for upload assignments</a:t>
            </a:r>
            <a:endParaRPr lang="en-US" altLang="zh-CN" dirty="0"/>
          </a:p>
          <a:p>
            <a:pPr lvl="1"/>
            <a:r>
              <a:rPr lang="en-US" altLang="zh-CN" dirty="0"/>
              <a:t>ftp://intro2ai2019:intro2ai2019@10.214.129.217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Contacts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53" y="2780928"/>
            <a:ext cx="2503494" cy="3429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Any Questions?</a:t>
            </a:r>
            <a:endParaRPr lang="zh-CN" altLang="en-US" cap="none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162800" y="6597650"/>
            <a:ext cx="1981200" cy="195263"/>
          </a:xfrm>
        </p:spPr>
        <p:txBody>
          <a:bodyPr/>
          <a:lstStyle/>
          <a:p>
            <a:pPr>
              <a:defRPr/>
            </a:pPr>
            <a:fld id="{2DD9482A-3D2D-4244-B45B-4D0BCC81DD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NSFC建设方案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研制报告Ver1.12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  <a:txDef>
      <a:spPr bwMode="auto">
        <a:noFill/>
        <a:ln>
          <a:noFill/>
        </a:ln>
      </a:spPr>
      <a:bodyPr vert="horz" wrap="square" lIns="91440" tIns="45720" rIns="91440" bIns="45720" numCol="1" anchor="t" anchorCtr="0" compatLnSpc="1">
        <a:normAutofit fontScale="85000" lnSpcReduction="10000"/>
      </a:bodyPr>
      <a:lstStyle>
        <a:defPPr>
          <a:defRPr sz="2400" dirty="0" smtClean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研制报告Ver1.12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研制报告Ver1.12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研制报告Ver1.12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2657</Words>
  <Application>WPS 演示</Application>
  <PresentationFormat>全屏显示(4:3)</PresentationFormat>
  <Paragraphs>105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黑体</vt:lpstr>
      <vt:lpstr>Times New Roman</vt:lpstr>
      <vt:lpstr>Verdana</vt:lpstr>
      <vt:lpstr>Arial Narrow</vt:lpstr>
      <vt:lpstr>微软雅黑</vt:lpstr>
      <vt:lpstr>Arial Unicode MS</vt:lpstr>
      <vt:lpstr>Calibri</vt:lpstr>
      <vt:lpstr>1_NSFC建设方案主题</vt:lpstr>
      <vt:lpstr>Introduction to AI with Machine Learning and Robotics Labs</vt:lpstr>
      <vt:lpstr>About Us</vt:lpstr>
      <vt:lpstr>Objectives and Schedule</vt:lpstr>
      <vt:lpstr>Reference Materials </vt:lpstr>
      <vt:lpstr>Labs</vt:lpstr>
      <vt:lpstr>Labs</vt:lpstr>
      <vt:lpstr>Contacts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环境/场景适应的跨媒体综合推理 指南方向：智能自主运动体</dc:title>
  <dc:creator>dell</dc:creator>
  <cp:lastModifiedBy>CST</cp:lastModifiedBy>
  <cp:revision>876</cp:revision>
  <dcterms:created xsi:type="dcterms:W3CDTF">2017-11-09T01:05:00Z</dcterms:created>
  <dcterms:modified xsi:type="dcterms:W3CDTF">2019-07-11T06:02:50Z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